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635" r:id="rId3"/>
    <p:sldId id="270" r:id="rId4"/>
    <p:sldId id="636" r:id="rId5"/>
    <p:sldId id="358" r:id="rId6"/>
    <p:sldId id="350" r:id="rId7"/>
    <p:sldId id="344" r:id="rId8"/>
    <p:sldId id="637" r:id="rId9"/>
    <p:sldId id="638" r:id="rId10"/>
    <p:sldId id="639" r:id="rId11"/>
    <p:sldId id="648" r:id="rId12"/>
    <p:sldId id="650" r:id="rId13"/>
    <p:sldId id="271" r:id="rId14"/>
    <p:sldId id="643" r:id="rId15"/>
    <p:sldId id="642" r:id="rId16"/>
    <p:sldId id="640" r:id="rId17"/>
    <p:sldId id="324" r:id="rId18"/>
    <p:sldId id="326" r:id="rId19"/>
    <p:sldId id="314" r:id="rId20"/>
    <p:sldId id="354" r:id="rId21"/>
    <p:sldId id="272" r:id="rId22"/>
    <p:sldId id="641" r:id="rId23"/>
    <p:sldId id="647" r:id="rId24"/>
    <p:sldId id="646" r:id="rId25"/>
    <p:sldId id="280" r:id="rId26"/>
    <p:sldId id="645" r:id="rId27"/>
    <p:sldId id="629" r:id="rId28"/>
    <p:sldId id="604" r:id="rId29"/>
    <p:sldId id="644" r:id="rId30"/>
    <p:sldId id="265" r:id="rId31"/>
    <p:sldId id="310" r:id="rId32"/>
    <p:sldId id="311" r:id="rId3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521415D9-36F7-43E2-AB2F-B90AF26B5E84}">
      <p14:sectionLst xmlns:p14="http://schemas.microsoft.com/office/powerpoint/2010/main">
        <p14:section name="Intro" id="{ADA2BBC5-5623-4F94-9385-8E6DA1A69686}">
          <p14:sldIdLst>
            <p14:sldId id="256"/>
            <p14:sldId id="635"/>
          </p14:sldIdLst>
        </p14:section>
        <p14:section name="User experience and need" id="{8F76A979-66D8-495F-882F-699EC7D67AC3}">
          <p14:sldIdLst>
            <p14:sldId id="270"/>
            <p14:sldId id="636"/>
            <p14:sldId id="358"/>
            <p14:sldId id="350"/>
            <p14:sldId id="344"/>
            <p14:sldId id="637"/>
            <p14:sldId id="638"/>
            <p14:sldId id="639"/>
            <p14:sldId id="648"/>
            <p14:sldId id="650"/>
            <p14:sldId id="271"/>
            <p14:sldId id="643"/>
            <p14:sldId id="642"/>
            <p14:sldId id="640"/>
          </p14:sldIdLst>
        </p14:section>
        <p14:section name="CEOS FDA and WGISS response" id="{BD1CFCD5-BD89-4310-94D3-0D37F077D39B}">
          <p14:sldIdLst>
            <p14:sldId id="324"/>
            <p14:sldId id="326"/>
            <p14:sldId id="314"/>
            <p14:sldId id="354"/>
            <p14:sldId id="272"/>
            <p14:sldId id="641"/>
            <p14:sldId id="647"/>
          </p14:sldIdLst>
        </p14:section>
        <p14:section name="GEOS-WGISS joint response" id="{03DD18D2-D781-4539-8D67-199EDD482EF2}">
          <p14:sldIdLst>
            <p14:sldId id="646"/>
            <p14:sldId id="280"/>
            <p14:sldId id="645"/>
            <p14:sldId id="629"/>
            <p14:sldId id="604"/>
            <p14:sldId id="644"/>
            <p14:sldId id="265"/>
            <p14:sldId id="310"/>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p:restoredTop sz="77529" autoAdjust="0"/>
  </p:normalViewPr>
  <p:slideViewPr>
    <p:cSldViewPr>
      <p:cViewPr varScale="1">
        <p:scale>
          <a:sx n="35" d="100"/>
          <a:sy n="35" d="100"/>
        </p:scale>
        <p:origin x="1548" y="54"/>
      </p:cViewPr>
      <p:guideLst>
        <p:guide orient="horz" pos="2160"/>
        <p:guide pos="2880"/>
      </p:guideLst>
    </p:cSldViewPr>
  </p:slideViewPr>
  <p:notesTextViewPr>
    <p:cViewPr>
      <p:scale>
        <a:sx n="1" d="1"/>
        <a:sy n="1" d="1"/>
      </p:scale>
      <p:origin x="0" y="0"/>
    </p:cViewPr>
  </p:notesTextViewPr>
  <p:sorterViewPr>
    <p:cViewPr>
      <p:scale>
        <a:sx n="160" d="100"/>
        <a:sy n="160" d="100"/>
      </p:scale>
      <p:origin x="0" y="-10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Woodcock" userId="0ab3be80ed1e9d36" providerId="LiveId" clId="{1F651FC2-D08C-4917-912E-EF55623F76E3}"/>
    <pc:docChg chg="custSel addSld delSld modSld sldOrd modSection">
      <pc:chgData name="Rob Woodcock" userId="0ab3be80ed1e9d36" providerId="LiveId" clId="{1F651FC2-D08C-4917-912E-EF55623F76E3}" dt="2018-10-24T03:52:53.853" v="679"/>
      <pc:docMkLst>
        <pc:docMk/>
      </pc:docMkLst>
      <pc:sldChg chg="modNotesTx">
        <pc:chgData name="Rob Woodcock" userId="0ab3be80ed1e9d36" providerId="LiveId" clId="{1F651FC2-D08C-4917-912E-EF55623F76E3}" dt="2018-10-24T03:34:58.652" v="310" actId="5793"/>
        <pc:sldMkLst>
          <pc:docMk/>
          <pc:sldMk cId="1442673015" sldId="270"/>
        </pc:sldMkLst>
      </pc:sldChg>
      <pc:sldChg chg="ord">
        <pc:chgData name="Rob Woodcock" userId="0ab3be80ed1e9d36" providerId="LiveId" clId="{1F651FC2-D08C-4917-912E-EF55623F76E3}" dt="2018-10-23T03:13:05.216" v="0" actId="20577"/>
        <pc:sldMkLst>
          <pc:docMk/>
          <pc:sldMk cId="2317380166" sldId="271"/>
        </pc:sldMkLst>
      </pc:sldChg>
      <pc:sldChg chg="modSp">
        <pc:chgData name="Rob Woodcock" userId="0ab3be80ed1e9d36" providerId="LiveId" clId="{1F651FC2-D08C-4917-912E-EF55623F76E3}" dt="2018-10-24T03:31:24.989" v="176" actId="20577"/>
        <pc:sldMkLst>
          <pc:docMk/>
          <pc:sldMk cId="2291321811" sldId="629"/>
        </pc:sldMkLst>
        <pc:spChg chg="mod">
          <ac:chgData name="Rob Woodcock" userId="0ab3be80ed1e9d36" providerId="LiveId" clId="{1F651FC2-D08C-4917-912E-EF55623F76E3}" dt="2018-10-24T03:31:24.989" v="176" actId="20577"/>
          <ac:spMkLst>
            <pc:docMk/>
            <pc:sldMk cId="2291321811" sldId="629"/>
            <ac:spMk id="3" creationId="{52174101-5F42-48E9-BCC2-491F5B1611F3}"/>
          </ac:spMkLst>
        </pc:spChg>
      </pc:sldChg>
      <pc:sldChg chg="modNotesTx">
        <pc:chgData name="Rob Woodcock" userId="0ab3be80ed1e9d36" providerId="LiveId" clId="{1F651FC2-D08C-4917-912E-EF55623F76E3}" dt="2018-10-24T03:36:15.025" v="479" actId="20577"/>
        <pc:sldMkLst>
          <pc:docMk/>
          <pc:sldMk cId="3869039632" sldId="636"/>
        </pc:sldMkLst>
      </pc:sldChg>
      <pc:sldChg chg="ord modTransition">
        <pc:chgData name="Rob Woodcock" userId="0ab3be80ed1e9d36" providerId="LiveId" clId="{1F651FC2-D08C-4917-912E-EF55623F76E3}" dt="2018-10-24T03:52:53.853" v="679"/>
        <pc:sldMkLst>
          <pc:docMk/>
          <pc:sldMk cId="629239066" sldId="640"/>
        </pc:sldMkLst>
      </pc:sldChg>
      <pc:sldChg chg="modSp">
        <pc:chgData name="Rob Woodcock" userId="0ab3be80ed1e9d36" providerId="LiveId" clId="{1F651FC2-D08C-4917-912E-EF55623F76E3}" dt="2018-10-24T03:21:58.328" v="21" actId="20577"/>
        <pc:sldMkLst>
          <pc:docMk/>
          <pc:sldMk cId="765639534" sldId="641"/>
        </pc:sldMkLst>
        <pc:spChg chg="mod">
          <ac:chgData name="Rob Woodcock" userId="0ab3be80ed1e9d36" providerId="LiveId" clId="{1F651FC2-D08C-4917-912E-EF55623F76E3}" dt="2018-10-24T03:21:58.328" v="21" actId="20577"/>
          <ac:spMkLst>
            <pc:docMk/>
            <pc:sldMk cId="765639534" sldId="641"/>
            <ac:spMk id="2" creationId="{B8D0AFA4-7D05-4FB2-AB0D-B8C6FCBE809D}"/>
          </ac:spMkLst>
        </pc:spChg>
      </pc:sldChg>
      <pc:sldChg chg="modSp">
        <pc:chgData name="Rob Woodcock" userId="0ab3be80ed1e9d36" providerId="LiveId" clId="{1F651FC2-D08C-4917-912E-EF55623F76E3}" dt="2018-10-24T03:21:06.708" v="18" actId="20577"/>
        <pc:sldMkLst>
          <pc:docMk/>
          <pc:sldMk cId="1738855618" sldId="642"/>
        </pc:sldMkLst>
        <pc:spChg chg="mod">
          <ac:chgData name="Rob Woodcock" userId="0ab3be80ed1e9d36" providerId="LiveId" clId="{1F651FC2-D08C-4917-912E-EF55623F76E3}" dt="2018-10-24T03:21:06.708" v="18" actId="20577"/>
          <ac:spMkLst>
            <pc:docMk/>
            <pc:sldMk cId="1738855618" sldId="642"/>
            <ac:spMk id="3" creationId="{893019FE-BEF6-498C-ABEA-382B4725B4F2}"/>
          </ac:spMkLst>
        </pc:spChg>
      </pc:sldChg>
      <pc:sldChg chg="ord">
        <pc:chgData name="Rob Woodcock" userId="0ab3be80ed1e9d36" providerId="LiveId" clId="{1F651FC2-D08C-4917-912E-EF55623F76E3}" dt="2018-10-23T03:13:11.714" v="1" actId="20577"/>
        <pc:sldMkLst>
          <pc:docMk/>
          <pc:sldMk cId="1933499785" sldId="643"/>
        </pc:sldMkLst>
      </pc:sldChg>
      <pc:sldChg chg="modSp">
        <pc:chgData name="Rob Woodcock" userId="0ab3be80ed1e9d36" providerId="LiveId" clId="{1F651FC2-D08C-4917-912E-EF55623F76E3}" dt="2018-10-24T03:31:56.872" v="248" actId="20577"/>
        <pc:sldMkLst>
          <pc:docMk/>
          <pc:sldMk cId="450163974" sldId="645"/>
        </pc:sldMkLst>
        <pc:spChg chg="mod">
          <ac:chgData name="Rob Woodcock" userId="0ab3be80ed1e9d36" providerId="LiveId" clId="{1F651FC2-D08C-4917-912E-EF55623F76E3}" dt="2018-10-24T03:31:56.872" v="248" actId="20577"/>
          <ac:spMkLst>
            <pc:docMk/>
            <pc:sldMk cId="450163974" sldId="645"/>
            <ac:spMk id="3" creationId="{E191FF6A-F5D5-0D48-8E8B-0003C37342CC}"/>
          </ac:spMkLst>
        </pc:spChg>
      </pc:sldChg>
      <pc:sldChg chg="addSp modSp add">
        <pc:chgData name="Rob Woodcock" userId="0ab3be80ed1e9d36" providerId="LiveId" clId="{1F651FC2-D08C-4917-912E-EF55623F76E3}" dt="2018-10-24T03:39:29.496" v="616" actId="20577"/>
        <pc:sldMkLst>
          <pc:docMk/>
          <pc:sldMk cId="1442762840" sldId="646"/>
        </pc:sldMkLst>
        <pc:spChg chg="mod">
          <ac:chgData name="Rob Woodcock" userId="0ab3be80ed1e9d36" providerId="LiveId" clId="{1F651FC2-D08C-4917-912E-EF55623F76E3}" dt="2018-10-24T03:29:45.121" v="60" actId="122"/>
          <ac:spMkLst>
            <pc:docMk/>
            <pc:sldMk cId="1442762840" sldId="646"/>
            <ac:spMk id="2" creationId="{C23DBAA5-6F87-4FE9-864F-173C1204170A}"/>
          </ac:spMkLst>
        </pc:spChg>
        <pc:spChg chg="mod">
          <ac:chgData name="Rob Woodcock" userId="0ab3be80ed1e9d36" providerId="LiveId" clId="{1F651FC2-D08C-4917-912E-EF55623F76E3}" dt="2018-10-24T03:39:29.496" v="616" actId="20577"/>
          <ac:spMkLst>
            <pc:docMk/>
            <pc:sldMk cId="1442762840" sldId="646"/>
            <ac:spMk id="3" creationId="{F90BF6C2-3309-4D63-A3DC-C3CCE3342387}"/>
          </ac:spMkLst>
        </pc:spChg>
        <pc:spChg chg="add mod">
          <ac:chgData name="Rob Woodcock" userId="0ab3be80ed1e9d36" providerId="LiveId" clId="{1F651FC2-D08C-4917-912E-EF55623F76E3}" dt="2018-10-24T03:34:08.649" v="255" actId="1076"/>
          <ac:spMkLst>
            <pc:docMk/>
            <pc:sldMk cId="1442762840" sldId="646"/>
            <ac:spMk id="7" creationId="{B47CE3A4-FD5E-438E-8D53-410C45BBC71F}"/>
          </ac:spMkLst>
        </pc:spChg>
        <pc:picChg chg="add mod">
          <ac:chgData name="Rob Woodcock" userId="0ab3be80ed1e9d36" providerId="LiveId" clId="{1F651FC2-D08C-4917-912E-EF55623F76E3}" dt="2018-10-24T03:34:08.649" v="255" actId="1076"/>
          <ac:picMkLst>
            <pc:docMk/>
            <pc:sldMk cId="1442762840" sldId="646"/>
            <ac:picMk id="6" creationId="{1DE6D8E8-BFA9-43F1-9C3A-E9BB57C19D51}"/>
          </ac:picMkLst>
        </pc:picChg>
      </pc:sldChg>
      <pc:sldChg chg="add">
        <pc:chgData name="Rob Woodcock" userId="0ab3be80ed1e9d36" providerId="LiveId" clId="{1F651FC2-D08C-4917-912E-EF55623F76E3}" dt="2018-10-24T03:22:55.429" v="23" actId="20577"/>
        <pc:sldMkLst>
          <pc:docMk/>
          <pc:sldMk cId="1888608755" sldId="647"/>
        </pc:sldMkLst>
      </pc:sldChg>
      <pc:sldChg chg="addSp delSp modSp add modTransition">
        <pc:chgData name="Rob Woodcock" userId="0ab3be80ed1e9d36" providerId="LiveId" clId="{1F651FC2-D08C-4917-912E-EF55623F76E3}" dt="2018-10-24T03:51:37.706" v="674" actId="122"/>
        <pc:sldMkLst>
          <pc:docMk/>
          <pc:sldMk cId="2956583687" sldId="648"/>
        </pc:sldMkLst>
        <pc:spChg chg="del">
          <ac:chgData name="Rob Woodcock" userId="0ab3be80ed1e9d36" providerId="LiveId" clId="{1F651FC2-D08C-4917-912E-EF55623F76E3}" dt="2018-10-24T03:49:54.773" v="619"/>
          <ac:spMkLst>
            <pc:docMk/>
            <pc:sldMk cId="2956583687" sldId="648"/>
            <ac:spMk id="2" creationId="{88FC0080-B518-49B8-9BE8-44184EABA87E}"/>
          </ac:spMkLst>
        </pc:spChg>
        <pc:spChg chg="del">
          <ac:chgData name="Rob Woodcock" userId="0ab3be80ed1e9d36" providerId="LiveId" clId="{1F651FC2-D08C-4917-912E-EF55623F76E3}" dt="2018-10-24T03:49:54.773" v="619"/>
          <ac:spMkLst>
            <pc:docMk/>
            <pc:sldMk cId="2956583687" sldId="648"/>
            <ac:spMk id="3" creationId="{85CEAA9C-F30A-4DFC-A6FF-E7AD5447B8DB}"/>
          </ac:spMkLst>
        </pc:spChg>
        <pc:spChg chg="del">
          <ac:chgData name="Rob Woodcock" userId="0ab3be80ed1e9d36" providerId="LiveId" clId="{1F651FC2-D08C-4917-912E-EF55623F76E3}" dt="2018-10-24T03:49:54.773" v="619"/>
          <ac:spMkLst>
            <pc:docMk/>
            <pc:sldMk cId="2956583687" sldId="648"/>
            <ac:spMk id="4" creationId="{B928F9ED-9D40-4418-AB41-DF42A85FABD8}"/>
          </ac:spMkLst>
        </pc:spChg>
        <pc:spChg chg="del">
          <ac:chgData name="Rob Woodcock" userId="0ab3be80ed1e9d36" providerId="LiveId" clId="{1F651FC2-D08C-4917-912E-EF55623F76E3}" dt="2018-10-24T03:49:54.773" v="619"/>
          <ac:spMkLst>
            <pc:docMk/>
            <pc:sldMk cId="2956583687" sldId="648"/>
            <ac:spMk id="5" creationId="{46E37E4D-6F21-4798-BDFF-1F491A22B129}"/>
          </ac:spMkLst>
        </pc:spChg>
        <pc:spChg chg="del">
          <ac:chgData name="Rob Woodcock" userId="0ab3be80ed1e9d36" providerId="LiveId" clId="{1F651FC2-D08C-4917-912E-EF55623F76E3}" dt="2018-10-24T03:49:54.773" v="619"/>
          <ac:spMkLst>
            <pc:docMk/>
            <pc:sldMk cId="2956583687" sldId="648"/>
            <ac:spMk id="6" creationId="{BCCA94BC-8C7F-4E9A-A986-76D6CA11A0A3}"/>
          </ac:spMkLst>
        </pc:spChg>
        <pc:spChg chg="add del mod">
          <ac:chgData name="Rob Woodcock" userId="0ab3be80ed1e9d36" providerId="LiveId" clId="{1F651FC2-D08C-4917-912E-EF55623F76E3}" dt="2018-10-24T03:50:05.523" v="621"/>
          <ac:spMkLst>
            <pc:docMk/>
            <pc:sldMk cId="2956583687" sldId="648"/>
            <ac:spMk id="8" creationId="{AD711B5A-D524-4003-9CB7-4343514FFEAD}"/>
          </ac:spMkLst>
        </pc:spChg>
        <pc:spChg chg="add del mod">
          <ac:chgData name="Rob Woodcock" userId="0ab3be80ed1e9d36" providerId="LiveId" clId="{1F651FC2-D08C-4917-912E-EF55623F76E3}" dt="2018-10-24T03:50:05.523" v="621"/>
          <ac:spMkLst>
            <pc:docMk/>
            <pc:sldMk cId="2956583687" sldId="648"/>
            <ac:spMk id="9" creationId="{F41D1786-738C-4E7D-B8EF-3D8DF00D1ED3}"/>
          </ac:spMkLst>
        </pc:spChg>
        <pc:spChg chg="add del mod">
          <ac:chgData name="Rob Woodcock" userId="0ab3be80ed1e9d36" providerId="LiveId" clId="{1F651FC2-D08C-4917-912E-EF55623F76E3}" dt="2018-10-24T03:51:04.767" v="651"/>
          <ac:spMkLst>
            <pc:docMk/>
            <pc:sldMk cId="2956583687" sldId="648"/>
            <ac:spMk id="10" creationId="{9FDD9547-EA25-4B74-8EA2-48F7E3706CFC}"/>
          </ac:spMkLst>
        </pc:spChg>
        <pc:spChg chg="add del mod">
          <ac:chgData name="Rob Woodcock" userId="0ab3be80ed1e9d36" providerId="LiveId" clId="{1F651FC2-D08C-4917-912E-EF55623F76E3}" dt="2018-10-24T03:51:23.127" v="654" actId="478"/>
          <ac:spMkLst>
            <pc:docMk/>
            <pc:sldMk cId="2956583687" sldId="648"/>
            <ac:spMk id="11" creationId="{C2DE6BC5-E28B-4DD9-8E21-D1734FC250F4}"/>
          </ac:spMkLst>
        </pc:spChg>
        <pc:spChg chg="add mod">
          <ac:chgData name="Rob Woodcock" userId="0ab3be80ed1e9d36" providerId="LiveId" clId="{1F651FC2-D08C-4917-912E-EF55623F76E3}" dt="2018-10-24T03:51:37.706" v="674" actId="122"/>
          <ac:spMkLst>
            <pc:docMk/>
            <pc:sldMk cId="2956583687" sldId="648"/>
            <ac:spMk id="13" creationId="{24C00082-123F-4A90-92C2-168708AC0CB5}"/>
          </ac:spMkLst>
        </pc:spChg>
        <pc:picChg chg="add mod">
          <ac:chgData name="Rob Woodcock" userId="0ab3be80ed1e9d36" providerId="LiveId" clId="{1F651FC2-D08C-4917-912E-EF55623F76E3}" dt="2018-10-24T03:51:04.767" v="651"/>
          <ac:picMkLst>
            <pc:docMk/>
            <pc:sldMk cId="2956583687" sldId="648"/>
            <ac:picMk id="12" creationId="{72F1203C-4736-4DC9-92B7-7E3F42E100B5}"/>
          </ac:picMkLst>
        </pc:picChg>
      </pc:sldChg>
      <pc:sldChg chg="addSp delSp modSp add del modTransition">
        <pc:chgData name="Rob Woodcock" userId="0ab3be80ed1e9d36" providerId="LiveId" clId="{1F651FC2-D08C-4917-912E-EF55623F76E3}" dt="2018-10-24T03:50:27.641" v="648" actId="2696"/>
        <pc:sldMkLst>
          <pc:docMk/>
          <pc:sldMk cId="2272044185" sldId="649"/>
        </pc:sldMkLst>
        <pc:spChg chg="del">
          <ac:chgData name="Rob Woodcock" userId="0ab3be80ed1e9d36" providerId="LiveId" clId="{1F651FC2-D08C-4917-912E-EF55623F76E3}" dt="2018-10-24T03:50:00.938" v="620"/>
          <ac:spMkLst>
            <pc:docMk/>
            <pc:sldMk cId="2272044185" sldId="649"/>
            <ac:spMk id="2" creationId="{9923F3B6-A514-450A-ACB3-61D39E2DC776}"/>
          </ac:spMkLst>
        </pc:spChg>
        <pc:spChg chg="del">
          <ac:chgData name="Rob Woodcock" userId="0ab3be80ed1e9d36" providerId="LiveId" clId="{1F651FC2-D08C-4917-912E-EF55623F76E3}" dt="2018-10-24T03:50:00.938" v="620"/>
          <ac:spMkLst>
            <pc:docMk/>
            <pc:sldMk cId="2272044185" sldId="649"/>
            <ac:spMk id="3" creationId="{B7F499E9-C1F9-47A5-BFC6-69ED7C7A60B9}"/>
          </ac:spMkLst>
        </pc:spChg>
        <pc:spChg chg="del">
          <ac:chgData name="Rob Woodcock" userId="0ab3be80ed1e9d36" providerId="LiveId" clId="{1F651FC2-D08C-4917-912E-EF55623F76E3}" dt="2018-10-24T03:50:00.938" v="620"/>
          <ac:spMkLst>
            <pc:docMk/>
            <pc:sldMk cId="2272044185" sldId="649"/>
            <ac:spMk id="4" creationId="{BF70B702-8F9B-45B1-AC62-E356B22FFC0B}"/>
          </ac:spMkLst>
        </pc:spChg>
        <pc:spChg chg="del">
          <ac:chgData name="Rob Woodcock" userId="0ab3be80ed1e9d36" providerId="LiveId" clId="{1F651FC2-D08C-4917-912E-EF55623F76E3}" dt="2018-10-24T03:50:00.938" v="620"/>
          <ac:spMkLst>
            <pc:docMk/>
            <pc:sldMk cId="2272044185" sldId="649"/>
            <ac:spMk id="5" creationId="{08780DE8-C44F-4268-B34C-FBB76212DB9F}"/>
          </ac:spMkLst>
        </pc:spChg>
        <pc:spChg chg="del">
          <ac:chgData name="Rob Woodcock" userId="0ab3be80ed1e9d36" providerId="LiveId" clId="{1F651FC2-D08C-4917-912E-EF55623F76E3}" dt="2018-10-24T03:50:00.938" v="620"/>
          <ac:spMkLst>
            <pc:docMk/>
            <pc:sldMk cId="2272044185" sldId="649"/>
            <ac:spMk id="6" creationId="{5AE4992C-239A-4029-89CE-9A922E3B603A}"/>
          </ac:spMkLst>
        </pc:spChg>
        <pc:spChg chg="add mod">
          <ac:chgData name="Rob Woodcock" userId="0ab3be80ed1e9d36" providerId="LiveId" clId="{1F651FC2-D08C-4917-912E-EF55623F76E3}" dt="2018-10-24T03:50:00.938" v="620"/>
          <ac:spMkLst>
            <pc:docMk/>
            <pc:sldMk cId="2272044185" sldId="649"/>
            <ac:spMk id="8" creationId="{4F2301A1-B117-4D38-A77C-BBF163E0D672}"/>
          </ac:spMkLst>
        </pc:spChg>
        <pc:spChg chg="add mod">
          <ac:chgData name="Rob Woodcock" userId="0ab3be80ed1e9d36" providerId="LiveId" clId="{1F651FC2-D08C-4917-912E-EF55623F76E3}" dt="2018-10-24T03:50:00.938" v="620"/>
          <ac:spMkLst>
            <pc:docMk/>
            <pc:sldMk cId="2272044185" sldId="649"/>
            <ac:spMk id="9" creationId="{34D87C0E-A699-4B12-AE66-45A3B786AD05}"/>
          </ac:spMkLst>
        </pc:spChg>
      </pc:sldChg>
      <pc:sldChg chg="addSp delSp modSp add modTransition">
        <pc:chgData name="Rob Woodcock" userId="0ab3be80ed1e9d36" providerId="LiveId" clId="{1F651FC2-D08C-4917-912E-EF55623F76E3}" dt="2018-10-24T03:52:15.124" v="678" actId="1076"/>
        <pc:sldMkLst>
          <pc:docMk/>
          <pc:sldMk cId="2197013584" sldId="650"/>
        </pc:sldMkLst>
        <pc:spChg chg="add mod">
          <ac:chgData name="Rob Woodcock" userId="0ab3be80ed1e9d36" providerId="LiveId" clId="{1F651FC2-D08C-4917-912E-EF55623F76E3}" dt="2018-10-24T03:51:49.214" v="676" actId="122"/>
          <ac:spMkLst>
            <pc:docMk/>
            <pc:sldMk cId="2197013584" sldId="650"/>
            <ac:spMk id="3" creationId="{0FFD99F8-4E07-4E49-B4F6-991C1F794C13}"/>
          </ac:spMkLst>
        </pc:spChg>
        <pc:spChg chg="del">
          <ac:chgData name="Rob Woodcock" userId="0ab3be80ed1e9d36" providerId="LiveId" clId="{1F651FC2-D08C-4917-912E-EF55623F76E3}" dt="2018-10-24T03:50:44.752" v="649"/>
          <ac:spMkLst>
            <pc:docMk/>
            <pc:sldMk cId="2197013584" sldId="650"/>
            <ac:spMk id="10" creationId="{9FDD9547-EA25-4B74-8EA2-48F7E3706CFC}"/>
          </ac:spMkLst>
        </pc:spChg>
        <pc:spChg chg="del">
          <ac:chgData name="Rob Woodcock" userId="0ab3be80ed1e9d36" providerId="LiveId" clId="{1F651FC2-D08C-4917-912E-EF55623F76E3}" dt="2018-10-24T03:51:28.047" v="655" actId="478"/>
          <ac:spMkLst>
            <pc:docMk/>
            <pc:sldMk cId="2197013584" sldId="650"/>
            <ac:spMk id="11" creationId="{C2DE6BC5-E28B-4DD9-8E21-D1734FC250F4}"/>
          </ac:spMkLst>
        </pc:spChg>
        <pc:picChg chg="add mod">
          <ac:chgData name="Rob Woodcock" userId="0ab3be80ed1e9d36" providerId="LiveId" clId="{1F651FC2-D08C-4917-912E-EF55623F76E3}" dt="2018-10-24T03:52:15.124" v="678" actId="1076"/>
          <ac:picMkLst>
            <pc:docMk/>
            <pc:sldMk cId="2197013584" sldId="650"/>
            <ac:picMk id="2" creationId="{1DCA665E-5A50-4A29-8A0C-507171FDF1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CECEBB-FF56-224E-BE5E-CFAD7D5EAA4D}" type="datetimeFigureOut">
              <a:rPr lang="en-GB" smtClean="0"/>
              <a:t>24/10/2018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76412-A592-7C4C-A9F2-369C5536B811}" type="slidenum">
              <a:rPr lang="en-GB" smtClean="0"/>
              <a:t>‹#›</a:t>
            </a:fld>
            <a:endParaRPr lang="en-GB"/>
          </a:p>
        </p:txBody>
      </p:sp>
    </p:spTree>
    <p:extLst>
      <p:ext uri="{BB962C8B-B14F-4D97-AF65-F5344CB8AC3E}">
        <p14:creationId xmlns:p14="http://schemas.microsoft.com/office/powerpoint/2010/main" val="1915418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934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73479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2625"/>
            <a:ext cx="5956300" cy="4467225"/>
          </a:xfrm>
        </p:spPr>
      </p:sp>
      <p:sp>
        <p:nvSpPr>
          <p:cNvPr id="3" name="Notes Placeholder 2"/>
          <p:cNvSpPr>
            <a:spLocks noGrp="1"/>
          </p:cNvSpPr>
          <p:nvPr>
            <p:ph type="body" idx="1"/>
          </p:nvPr>
        </p:nvSpPr>
        <p:spPr/>
        <p:txBody>
          <a:bodyPr/>
          <a:lstStyle/>
          <a:p>
            <a:r>
              <a:rPr lang="en-AU" dirty="0"/>
              <a:t>This slide shows the architectural principles</a:t>
            </a:r>
            <a:r>
              <a:rPr lang="en-AU" baseline="0" dirty="0"/>
              <a:t> that change.</a:t>
            </a:r>
          </a:p>
          <a:p>
            <a:r>
              <a:rPr lang="en-AU" baseline="0" dirty="0"/>
              <a:t>Discussion will be mostly providing an brief explanation of each component – most likely only emphasising a few as there will likely not be time for all.</a:t>
            </a:r>
          </a:p>
          <a:p>
            <a:endParaRPr lang="en-AU" baseline="0" dirty="0"/>
          </a:p>
          <a:p>
            <a:endParaRPr lang="en-AU"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DDED153-C910-4E0C-9552-ABB4CB01BEB7}" type="slidenum">
              <a:rPr lang="en-AU" smtClean="0"/>
              <a:pPr/>
              <a:t>13</a:t>
            </a:fld>
            <a:endParaRPr lang="en-AU"/>
          </a:p>
        </p:txBody>
      </p:sp>
    </p:spTree>
    <p:extLst>
      <p:ext uri="{BB962C8B-B14F-4D97-AF65-F5344CB8AC3E}">
        <p14:creationId xmlns:p14="http://schemas.microsoft.com/office/powerpoint/2010/main" val="290376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several options available to access Landsat imagery. It is possible to order images</a:t>
            </a:r>
          </a:p>
          <a:p>
            <a:r>
              <a:rPr lang="en-AU" dirty="0"/>
              <a:t>directly on web interfaces like </a:t>
            </a:r>
            <a:r>
              <a:rPr lang="en-AU" dirty="0" err="1"/>
              <a:t>EarthExplorer</a:t>
            </a:r>
            <a:r>
              <a:rPr lang="en-AU" dirty="0"/>
              <a:t> or </a:t>
            </a:r>
            <a:r>
              <a:rPr lang="en-AU" dirty="0" err="1"/>
              <a:t>Glovis</a:t>
            </a:r>
            <a:r>
              <a:rPr lang="en-AU" dirty="0"/>
              <a:t>. Another option is to use the USGS</a:t>
            </a:r>
          </a:p>
          <a:p>
            <a:r>
              <a:rPr lang="en-AU" dirty="0"/>
              <a:t>Application Programming Interface (API) to programmatically retrieve Landsat scenes.</a:t>
            </a:r>
          </a:p>
          <a:p>
            <a:r>
              <a:rPr lang="en-AU" dirty="0"/>
              <a:t>Alternatively, GEE and AWS are accessible either directly via HTTP protocol, or via </a:t>
            </a:r>
            <a:r>
              <a:rPr lang="en-AU" dirty="0" err="1"/>
              <a:t>gsutil</a:t>
            </a:r>
            <a:endParaRPr lang="en-AU" dirty="0"/>
          </a:p>
          <a:p>
            <a:r>
              <a:rPr lang="en-AU" dirty="0"/>
              <a:t>(https://cloud.google.com/storage/docs/gsutil), which is a Python application that gives</a:t>
            </a:r>
          </a:p>
          <a:p>
            <a:r>
              <a:rPr lang="en-AU" dirty="0"/>
              <a:t>access to Google Cloud Storage from command lines.</a:t>
            </a:r>
          </a:p>
          <a:p>
            <a:endParaRPr lang="en-AU" dirty="0"/>
          </a:p>
          <a:p>
            <a:r>
              <a:rPr lang="en-AU" dirty="0"/>
              <a:t>The way providers distribute scenes varies as well. USGS and GEE are providing a single</a:t>
            </a:r>
          </a:p>
          <a:p>
            <a:r>
              <a:rPr lang="en-AU" dirty="0"/>
              <a:t>zipped file with all the bands, but they are using different compression formats (respectively</a:t>
            </a:r>
          </a:p>
          <a:p>
            <a:r>
              <a:rPr lang="en-AU" dirty="0"/>
              <a:t>tar.gz and tar.bz). AWS allows a direct access to each band in a </a:t>
            </a:r>
            <a:r>
              <a:rPr lang="en-AU" dirty="0" err="1"/>
              <a:t>geotiff</a:t>
            </a:r>
            <a:r>
              <a:rPr lang="en-AU" dirty="0"/>
              <a:t> format with the com</a:t>
            </a:r>
          </a:p>
          <a:p>
            <a:r>
              <a:rPr lang="en-AU" dirty="0"/>
              <a:t>Press deflate option (meaning they can be used directly).</a:t>
            </a:r>
          </a:p>
          <a:p>
            <a:endParaRPr lang="en-AU" dirty="0"/>
          </a:p>
          <a:p>
            <a:r>
              <a:rPr lang="en-AU" dirty="0"/>
              <a:t>an issue has emerged using multiple data providers. Indeed, USGS provides metadata in an XML-encoded fil</a:t>
            </a:r>
          </a:p>
          <a:p>
            <a:r>
              <a:rPr lang="en-AU" dirty="0"/>
              <a:t>whereas GEE and AWS are providing metadata in text Metadata files (MTL.txt). Therefore,</a:t>
            </a:r>
          </a:p>
          <a:p>
            <a:r>
              <a:rPr lang="en-AU" dirty="0"/>
              <a:t>we modified the data preparation script in order to handle both XML and MTL files and</a:t>
            </a:r>
          </a:p>
          <a:p>
            <a:r>
              <a:rPr lang="en-AU" dirty="0"/>
              <a:t>generate the correct files used in the ingestion process.</a:t>
            </a:r>
          </a:p>
        </p:txBody>
      </p:sp>
    </p:spTree>
    <p:extLst>
      <p:ext uri="{BB962C8B-B14F-4D97-AF65-F5344CB8AC3E}">
        <p14:creationId xmlns:p14="http://schemas.microsoft.com/office/powerpoint/2010/main" val="101847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9066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047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GB" sz="1800" b="1" dirty="0"/>
              <a:t>WGISS is supporting the FDA ad-hoc team in the drafting of a white paper on</a:t>
            </a:r>
            <a:r>
              <a:rPr lang="en-GB" sz="1800" b="1" baseline="0" dirty="0"/>
              <a:t> to establish a common description </a:t>
            </a:r>
            <a:r>
              <a:rPr lang="en-US" sz="1800" b="1" kern="0" dirty="0">
                <a:solidFill>
                  <a:prstClr val="black"/>
                </a:solidFill>
                <a:latin typeface="Helvetica"/>
              </a:rPr>
              <a:t>of Future Data Architecture functional blocks and interfaces </a:t>
            </a:r>
            <a:endParaRPr lang="en-GB" sz="1800" b="1" baseline="0" dirty="0"/>
          </a:p>
          <a:p>
            <a:pPr marL="0" indent="0">
              <a:buNone/>
            </a:pPr>
            <a:endParaRPr lang="en-GB" sz="1800" b="1" baseline="0" dirty="0"/>
          </a:p>
          <a:p>
            <a:pPr marL="0" indent="0">
              <a:buNone/>
            </a:pPr>
            <a:r>
              <a:rPr lang="en-GB" sz="1800" b="1" baseline="0" dirty="0"/>
              <a:t>There is large </a:t>
            </a:r>
            <a:r>
              <a:rPr lang="en-GB" sz="1800" b="1" dirty="0"/>
              <a:t>consensus that a common architectural model and terminology will:</a:t>
            </a:r>
          </a:p>
          <a:p>
            <a:pPr lvl="2"/>
            <a:r>
              <a:rPr lang="en-GB" b="1" dirty="0"/>
              <a:t>facilitate interagency dialog  		</a:t>
            </a:r>
          </a:p>
          <a:p>
            <a:pPr lvl="2"/>
            <a:r>
              <a:rPr lang="en-GB" b="1" dirty="0"/>
              <a:t>enable identification of interfaces </a:t>
            </a:r>
          </a:p>
          <a:p>
            <a:pPr lvl="2"/>
            <a:r>
              <a:rPr lang="en-GB" b="1" dirty="0"/>
              <a:t>enable work on standardisation once interfaces identified </a:t>
            </a:r>
          </a:p>
          <a:p>
            <a:r>
              <a:rPr lang="en-GB" b="1" dirty="0"/>
              <a:t>So we are working on a unified pretty diagram based on 5 viewpoints to convey all the necessary knowledge. </a:t>
            </a:r>
          </a:p>
          <a:p>
            <a:pPr marL="285750" indent="-285750" defTabSz="457200"/>
            <a:r>
              <a:rPr lang="en-US" dirty="0"/>
              <a:t>Building on WGISS Discovery and Access Infrastructure with a system wide view</a:t>
            </a:r>
          </a:p>
          <a:p>
            <a:pPr marL="285750" indent="-285750" defTabSz="457200"/>
            <a:r>
              <a:rPr lang="en-US" dirty="0"/>
              <a:t>Emphasis on what is changing: Analysis, Cloud, consumer EO</a:t>
            </a:r>
          </a:p>
          <a:p>
            <a:r>
              <a:rPr lang="en-GB" b="1" dirty="0"/>
              <a:t>Technology and Engineering viewpoints link directly to the open source software and FDA inventory activities.</a:t>
            </a:r>
          </a:p>
          <a:p>
            <a:endParaRPr lang="en-US" dirty="0"/>
          </a:p>
        </p:txBody>
      </p:sp>
    </p:spTree>
    <p:extLst>
      <p:ext uri="{BB962C8B-B14F-4D97-AF65-F5344CB8AC3E}">
        <p14:creationId xmlns:p14="http://schemas.microsoft.com/office/powerpoint/2010/main" val="192647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000" dirty="0"/>
          </a:p>
          <a:p>
            <a:pPr marL="0" indent="0">
              <a:buNone/>
            </a:pPr>
            <a:r>
              <a:rPr lang="en-GB" sz="2400" b="1" dirty="0"/>
              <a:t>Consensus that an inventory of “EO use environments” is a useful exercise that will provide insight into the EO ecosystem</a:t>
            </a:r>
          </a:p>
          <a:p>
            <a:endParaRPr lang="en-US" dirty="0"/>
          </a:p>
        </p:txBody>
      </p:sp>
    </p:spTree>
    <p:extLst>
      <p:ext uri="{BB962C8B-B14F-4D97-AF65-F5344CB8AC3E}">
        <p14:creationId xmlns:p14="http://schemas.microsoft.com/office/powerpoint/2010/main" val="3794060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95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Governance and actor scale is arguably with in the bounds of an “organisation”.</a:t>
            </a:r>
          </a:p>
          <a:p>
            <a:endParaRPr lang="en-AU" dirty="0"/>
          </a:p>
          <a:p>
            <a:r>
              <a:rPr lang="en-AU" dirty="0"/>
              <a:t>GEO, UN SDG, needs scalability without the </a:t>
            </a:r>
            <a:r>
              <a:rPr lang="en-AU" dirty="0" err="1"/>
              <a:t>expotential</a:t>
            </a:r>
            <a:r>
              <a:rPr lang="en-AU" dirty="0"/>
              <a:t> rise of over head in communication. </a:t>
            </a:r>
          </a:p>
          <a:p>
            <a:r>
              <a:rPr lang="en-AU" dirty="0"/>
              <a:t>This means some modules inside an application need to be accessible to support independent third party actors scaling. </a:t>
            </a:r>
          </a:p>
        </p:txBody>
      </p:sp>
    </p:spTree>
    <p:extLst>
      <p:ext uri="{BB962C8B-B14F-4D97-AF65-F5344CB8AC3E}">
        <p14:creationId xmlns:p14="http://schemas.microsoft.com/office/powerpoint/2010/main" val="1767993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3300" dirty="0"/>
              <a:t>Rate of technology change vs rate of CEOS (WGISS) change?</a:t>
            </a:r>
          </a:p>
          <a:p>
            <a:pPr lvl="1"/>
            <a:r>
              <a:rPr lang="en-AU" dirty="0"/>
              <a:t>Clearly, extraordinary EO analytics scales can be achieved for multiple domains and applications across multiple CEOS data sets – at what cost? Can CEOS make it cheaper and faster</a:t>
            </a:r>
          </a:p>
          <a:p>
            <a:pPr lvl="1"/>
            <a:endParaRPr lang="en-AU" dirty="0"/>
          </a:p>
          <a:p>
            <a:endParaRPr lang="en-AU" dirty="0"/>
          </a:p>
        </p:txBody>
      </p:sp>
    </p:spTree>
    <p:extLst>
      <p:ext uri="{BB962C8B-B14F-4D97-AF65-F5344CB8AC3E}">
        <p14:creationId xmlns:p14="http://schemas.microsoft.com/office/powerpoint/2010/main" val="33075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1558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87658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r>
              <a:rPr lang="en-US" dirty="0">
                <a:latin typeface="Times New Roman" charset="0"/>
                <a:ea typeface="ＭＳ Ｐゴシック" charset="0"/>
                <a:cs typeface="ＭＳ Ｐゴシック" charset="0"/>
              </a:rPr>
              <a:t>It seems to me the simplified world view is insufficient to the task at hand.</a:t>
            </a: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28</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678587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371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2625"/>
            <a:ext cx="5956300" cy="4467225"/>
          </a:xfrm>
        </p:spPr>
      </p:sp>
      <p:sp>
        <p:nvSpPr>
          <p:cNvPr id="3" name="Notes Placeholder 2"/>
          <p:cNvSpPr>
            <a:spLocks noGrp="1"/>
          </p:cNvSpPr>
          <p:nvPr>
            <p:ph type="body" idx="1"/>
          </p:nvPr>
        </p:nvSpPr>
        <p:spPr/>
        <p:txBody>
          <a:bodyPr/>
          <a:lstStyle/>
          <a:p>
            <a:r>
              <a:rPr lang="en-AU" baseline="0" dirty="0"/>
              <a:t>When CSIRO proposed FDA…</a:t>
            </a:r>
          </a:p>
          <a:p>
            <a:endParaRPr lang="en-AU" baseline="0" dirty="0"/>
          </a:p>
          <a:p>
            <a:r>
              <a:rPr lang="en-AU" baseline="0" dirty="0"/>
              <a:t>The changing business expectations and the three V’s combine to put pressure on the entire EO value chain.</a:t>
            </a:r>
          </a:p>
          <a:p>
            <a:endParaRPr lang="en-AU" baseline="0" dirty="0"/>
          </a:p>
          <a:p>
            <a:pPr marL="0" marR="0" lvl="0" indent="0" defTabSz="457200" eaLnBrk="1" fontAlgn="auto" latinLnBrk="0" hangingPunct="1">
              <a:lnSpc>
                <a:spcPct val="125000"/>
              </a:lnSpc>
              <a:spcBef>
                <a:spcPts val="0"/>
              </a:spcBef>
              <a:spcAft>
                <a:spcPts val="0"/>
              </a:spcAft>
              <a:buClrTx/>
              <a:buSzTx/>
              <a:buFontTx/>
              <a:buNone/>
              <a:tabLst/>
              <a:defRPr/>
            </a:pPr>
            <a:r>
              <a:rPr lang="en-AU" baseline="0" dirty="0"/>
              <a:t>+ Global initiatives using EO data are reporting issues in bring multiple agency data together for analysis (they can find it thanks to WGISS interoperability, but download preparation and analysis are barriers.</a:t>
            </a:r>
          </a:p>
          <a:p>
            <a:pPr marL="0" marR="0" lvl="0" indent="0" defTabSz="457200" eaLnBrk="1" fontAlgn="auto" latinLnBrk="0" hangingPunct="1">
              <a:lnSpc>
                <a:spcPct val="125000"/>
              </a:lnSpc>
              <a:spcBef>
                <a:spcPts val="0"/>
              </a:spcBef>
              <a:spcAft>
                <a:spcPts val="0"/>
              </a:spcAft>
              <a:buClrTx/>
              <a:buSzTx/>
              <a:buFontTx/>
              <a:buNone/>
              <a:tabLst/>
              <a:defRPr/>
            </a:pPr>
            <a:r>
              <a:rPr lang="en-AU" baseline="0" dirty="0"/>
              <a:t>+ Industry innovation has high technical barriers – many are not skilled in data preparation and calibration, but are in downstream analysis and application</a:t>
            </a:r>
          </a:p>
          <a:p>
            <a:endParaRPr lang="en-AU" baseline="0" dirty="0"/>
          </a:p>
          <a:p>
            <a:r>
              <a:rPr lang="en-AU" baseline="0" dirty="0"/>
              <a:t>(then cover off on the specifics on the slide which has the reported issues and expectations)</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DDED153-C910-4E0C-9552-ABB4CB01BEB7}" type="slidenum">
              <a:rPr lang="en-AU" smtClean="0"/>
              <a:pPr/>
              <a:t>3</a:t>
            </a:fld>
            <a:endParaRPr lang="en-AU"/>
          </a:p>
        </p:txBody>
      </p:sp>
    </p:spTree>
    <p:extLst>
      <p:ext uri="{BB962C8B-B14F-4D97-AF65-F5344CB8AC3E}">
        <p14:creationId xmlns:p14="http://schemas.microsoft.com/office/powerpoint/2010/main" val="193919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long to deploy DC, TEP.. To suitable compute environment (PC, HPC, Cloud)?</a:t>
            </a:r>
          </a:p>
          <a:p>
            <a:r>
              <a:rPr lang="en-AU" dirty="0"/>
              <a:t>Index data?</a:t>
            </a:r>
          </a:p>
          <a:p>
            <a:r>
              <a:rPr lang="en-AU" dirty="0"/>
              <a:t>Prepare data?</a:t>
            </a:r>
          </a:p>
          <a:p>
            <a:r>
              <a:rPr lang="en-AU" dirty="0"/>
              <a:t>Access and/or ingest data?</a:t>
            </a:r>
          </a:p>
          <a:p>
            <a:endParaRPr lang="en-AU" dirty="0"/>
          </a:p>
        </p:txBody>
      </p:sp>
    </p:spTree>
    <p:extLst>
      <p:ext uri="{BB962C8B-B14F-4D97-AF65-F5344CB8AC3E}">
        <p14:creationId xmlns:p14="http://schemas.microsoft.com/office/powerpoint/2010/main" val="61094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lIns="92446" tIns="46223" rIns="92446" bIns="46223"/>
          <a:lstStyle/>
          <a:p>
            <a:pPr algn="r" defTabSz="924458" hangingPunct="1">
              <a:defRPr/>
            </a:pPr>
            <a:fld id="{E1910A29-419F-49A4-9DBC-796FBBD8120A}" type="slidenum">
              <a:rPr lang="fr-FR" sz="1200" kern="1200">
                <a:solidFill>
                  <a:prstClr val="black"/>
                </a:solidFill>
                <a:latin typeface="Calibri"/>
                <a:ea typeface="+mn-ea"/>
                <a:cs typeface="+mn-cs"/>
              </a:rPr>
              <a:pPr algn="r" defTabSz="924458" hangingPunct="1">
                <a:defRPr/>
              </a:pPr>
              <a:t>5</a:t>
            </a:fld>
            <a:endParaRPr lang="fr-FR" sz="1200" kern="1200">
              <a:solidFill>
                <a:prstClr val="black"/>
              </a:solidFill>
              <a:latin typeface="Calibri"/>
              <a:ea typeface="+mn-ea"/>
              <a:cs typeface="+mn-cs"/>
            </a:endParaRPr>
          </a:p>
        </p:txBody>
      </p:sp>
    </p:spTree>
    <p:extLst>
      <p:ext uri="{BB962C8B-B14F-4D97-AF65-F5344CB8AC3E}">
        <p14:creationId xmlns:p14="http://schemas.microsoft.com/office/powerpoint/2010/main" val="363715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lIns="92446" tIns="46223" rIns="92446" bIns="46223"/>
          <a:lstStyle/>
          <a:p>
            <a:pPr algn="r" defTabSz="924458" hangingPunct="1">
              <a:defRPr/>
            </a:pPr>
            <a:fld id="{E1910A29-419F-49A4-9DBC-796FBBD8120A}" type="slidenum">
              <a:rPr lang="fr-FR" sz="1200" kern="1200">
                <a:solidFill>
                  <a:prstClr val="black"/>
                </a:solidFill>
                <a:latin typeface="Calibri"/>
                <a:ea typeface="+mn-ea"/>
                <a:cs typeface="+mn-cs"/>
              </a:rPr>
              <a:pPr algn="r" defTabSz="924458" hangingPunct="1">
                <a:defRPr/>
              </a:pPr>
              <a:t>6</a:t>
            </a:fld>
            <a:endParaRPr lang="fr-FR" sz="1200" kern="1200">
              <a:solidFill>
                <a:prstClr val="black"/>
              </a:solidFill>
              <a:latin typeface="Calibri"/>
              <a:ea typeface="+mn-ea"/>
              <a:cs typeface="+mn-cs"/>
            </a:endParaRPr>
          </a:p>
        </p:txBody>
      </p:sp>
    </p:spTree>
    <p:extLst>
      <p:ext uri="{BB962C8B-B14F-4D97-AF65-F5344CB8AC3E}">
        <p14:creationId xmlns:p14="http://schemas.microsoft.com/office/powerpoint/2010/main" val="117842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lIns="92446" tIns="46223" rIns="92446" bIns="46223"/>
          <a:lstStyle/>
          <a:p>
            <a:pPr algn="r" defTabSz="924458" hangingPunct="1">
              <a:defRPr/>
            </a:pPr>
            <a:fld id="{E1910A29-419F-49A4-9DBC-796FBBD8120A}" type="slidenum">
              <a:rPr lang="fr-FR" sz="1200" kern="1200">
                <a:solidFill>
                  <a:prstClr val="black"/>
                </a:solidFill>
                <a:latin typeface="Calibri"/>
                <a:ea typeface="+mn-ea"/>
                <a:cs typeface="+mn-cs"/>
              </a:rPr>
              <a:pPr algn="r" defTabSz="924458" hangingPunct="1">
                <a:defRPr/>
              </a:pPr>
              <a:t>7</a:t>
            </a:fld>
            <a:endParaRPr lang="fr-FR" sz="1200" kern="1200">
              <a:solidFill>
                <a:prstClr val="black"/>
              </a:solidFill>
              <a:latin typeface="Calibri"/>
              <a:ea typeface="+mn-ea"/>
              <a:cs typeface="+mn-cs"/>
            </a:endParaRPr>
          </a:p>
        </p:txBody>
      </p:sp>
    </p:spTree>
    <p:extLst>
      <p:ext uri="{BB962C8B-B14F-4D97-AF65-F5344CB8AC3E}">
        <p14:creationId xmlns:p14="http://schemas.microsoft.com/office/powerpoint/2010/main" val="98827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AU" dirty="0"/>
              <a:t>Provenance matters</a:t>
            </a:r>
          </a:p>
          <a:p>
            <a:pPr marL="342900" indent="-342900">
              <a:buFont typeface="Arial" panose="020B0604020202020204" pitchFamily="34" charset="0"/>
              <a:buChar char="•"/>
            </a:pPr>
            <a:r>
              <a:rPr lang="en-AU" dirty="0"/>
              <a:t>The choice of algorithms matters – and who determines this is a governance issue – regional sovereign choice or Global agreed choice or Monitoring organisation choice (regardless of sovereignty)</a:t>
            </a:r>
          </a:p>
          <a:p>
            <a:endParaRPr lang="en-AU" dirty="0"/>
          </a:p>
        </p:txBody>
      </p:sp>
    </p:spTree>
    <p:extLst>
      <p:ext uri="{BB962C8B-B14F-4D97-AF65-F5344CB8AC3E}">
        <p14:creationId xmlns:p14="http://schemas.microsoft.com/office/powerpoint/2010/main" val="113091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 sufficient budget it is likely this question can be realistic answered in today’s compute environments!</a:t>
            </a:r>
          </a:p>
          <a:p>
            <a:endParaRPr lang="en-AU" dirty="0"/>
          </a:p>
          <a:p>
            <a:endParaRPr lang="en-AU" dirty="0"/>
          </a:p>
        </p:txBody>
      </p:sp>
    </p:spTree>
    <p:extLst>
      <p:ext uri="{BB962C8B-B14F-4D97-AF65-F5344CB8AC3E}">
        <p14:creationId xmlns:p14="http://schemas.microsoft.com/office/powerpoint/2010/main" val="303013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274638"/>
            <a:ext cx="8461374" cy="852487"/>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58775" y="1268413"/>
            <a:ext cx="8461375" cy="4572855"/>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677991" y="6504332"/>
            <a:ext cx="6083845" cy="124274"/>
          </a:xfrm>
          <a:prstGeom prst="rect">
            <a:avLst/>
          </a:prstGeom>
        </p:spPr>
        <p:txBody>
          <a:bodyPr/>
          <a:lstStyle/>
          <a:p>
            <a:r>
              <a:rPr lang="en-AU" dirty="0"/>
              <a:t>Earth Observation Informatics TCP  |  Arnold Dekker</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69827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D271C429-447C-4EBE-B17C-425BD1B1B8A4}" type="datetimeFigureOut">
              <a:rPr lang="en-AU" smtClean="0"/>
              <a:pPr/>
              <a:t>24/10/2018</a:t>
            </a:fld>
            <a:endParaRPr lang="en-AU"/>
          </a:p>
        </p:txBody>
      </p:sp>
      <p:sp>
        <p:nvSpPr>
          <p:cNvPr id="8" name="Footer Placeholder 7"/>
          <p:cNvSpPr>
            <a:spLocks noGrp="1"/>
          </p:cNvSpPr>
          <p:nvPr>
            <p:ph type="ftr" sz="quarter" idx="11"/>
          </p:nvPr>
        </p:nvSpPr>
        <p:spPr>
          <a:xfrm>
            <a:off x="677991" y="6504332"/>
            <a:ext cx="6083845" cy="124274"/>
          </a:xfrm>
          <a:prstGeom prst="rect">
            <a:avLst/>
          </a:prstGeom>
        </p:spPr>
        <p:txBody>
          <a:bodyPr/>
          <a:lstStyle/>
          <a:p>
            <a:r>
              <a:rPr lang="en-AU" dirty="0"/>
              <a:t> EOI FSTP Strategy 2016-2020</a:t>
            </a:r>
          </a:p>
        </p:txBody>
      </p:sp>
      <p:sp>
        <p:nvSpPr>
          <p:cNvPr id="9" name="Slide Number Placeholder 8"/>
          <p:cNvSpPr>
            <a:spLocks noGrp="1"/>
          </p:cNvSpPr>
          <p:nvPr>
            <p:ph type="sldNum" sz="quarter" idx="12"/>
          </p:nvPr>
        </p:nvSpPr>
        <p:spPr/>
        <p:txBody>
          <a:bodyPr/>
          <a:lstStyle/>
          <a:p>
            <a:pPr defTabSz="488698"/>
            <a:fld id="{2ABE124A-B5C5-46E0-B944-45307B126769}" type="slidenum">
              <a:rPr lang="en-AU" smtClean="0">
                <a:solidFill>
                  <a:srgbClr val="FFFFFF"/>
                </a:solidFill>
              </a:rPr>
              <a:pPr defTabSz="488698"/>
              <a:t>‹#›</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18712116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4"/>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fld id="{86CB4B4D-7CA3-9044-876B-883B54F8677D}" type="slidenum">
              <a:rPr lang="en-AU" smtClean="0"/>
              <a:pPr/>
              <a:t>‹#›</a:t>
            </a:fld>
            <a:endParaRPr lang="en-AU"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4"/>
            <a:ext cx="26670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 SIT</a:t>
            </a:r>
            <a:r>
              <a:rPr lang="en-AU" sz="1100" i="1" baseline="0" dirty="0">
                <a:solidFill>
                  <a:schemeClr val="tx2"/>
                </a:solidFill>
                <a:latin typeface="+mj-ea"/>
                <a:ea typeface="+mj-ea"/>
                <a:cs typeface="Proxima Nova Regular"/>
                <a:sym typeface="Proxima Nova Regular"/>
              </a:rPr>
              <a:t> TW</a:t>
            </a:r>
            <a:r>
              <a:rPr lang="en-AU" sz="1100" i="1" dirty="0">
                <a:solidFill>
                  <a:schemeClr val="tx2"/>
                </a:solidFill>
                <a:latin typeface="+mj-ea"/>
                <a:ea typeface="+mj-ea"/>
                <a:cs typeface="Proxima Nova Regular"/>
                <a:sym typeface="Proxima Nova Regular"/>
              </a:rPr>
              <a:t>, 13-14 September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83599569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slideshare.net/thecroaker/death-by-powerpoi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ceos.org/ard/"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emf"/><Relationship Id="rId7" Type="http://schemas.microsoft.com/office/2007/relationships/hdphoto" Target="../media/hdphoto1.wdp"/><Relationship Id="rId12" Type="http://schemas.openxmlformats.org/officeDocument/2006/relationships/image" Target="../media/image37.tiff"/><Relationship Id="rId17" Type="http://schemas.openxmlformats.org/officeDocument/2006/relationships/image" Target="../media/image42.png"/><Relationship Id="rId2" Type="http://schemas.openxmlformats.org/officeDocument/2006/relationships/notesSlide" Target="../notesSlides/notesSlide19.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emf"/><Relationship Id="rId5" Type="http://schemas.openxmlformats.org/officeDocument/2006/relationships/image" Target="../media/image31.png"/><Relationship Id="rId15" Type="http://schemas.openxmlformats.org/officeDocument/2006/relationships/image" Target="../media/image40.tiff"/><Relationship Id="rId10" Type="http://schemas.openxmlformats.org/officeDocument/2006/relationships/image" Target="../media/image35.emf"/><Relationship Id="rId19" Type="http://schemas.openxmlformats.org/officeDocument/2006/relationships/image" Target="../media/image44.png"/><Relationship Id="rId4" Type="http://schemas.openxmlformats.org/officeDocument/2006/relationships/image" Target="../media/image30.tiff"/><Relationship Id="rId9" Type="http://schemas.openxmlformats.org/officeDocument/2006/relationships/image" Target="../media/image34.emf"/><Relationship Id="rId14" Type="http://schemas.openxmlformats.org/officeDocument/2006/relationships/image" Target="../media/image39.tiff"/></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cuddlebuggery.com/got-trolls/keep-calm-we-re-here-to-help-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kryfblok.blogspot.com/2010_10_01_archiv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creativecommons.org/licenses/by-sa/3.0/" TargetMode="External"/><Relationship Id="rId4" Type="http://schemas.openxmlformats.org/officeDocument/2006/relationships/hyperlink" Target="https://profslusos.blogspot.com/2016/08/e-quanto-aos-resultados-da-mobilidad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0000"/>
          </a:bodyPr>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a:solidFill>
                  <a:srgbClr val="FFFFFF"/>
                </a:solidFill>
                <a:latin typeface="+mj-lt"/>
              </a:rPr>
              <a:t>Future Data Access and Analysis Architectures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GEOS-WGISS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WGISS 46 2018</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Dr Robert Woodcock</a:t>
            </a: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9071-6C67-43FD-A9F6-2D8D50272973}"/>
              </a:ext>
            </a:extLst>
          </p:cNvPr>
          <p:cNvSpPr>
            <a:spLocks noGrp="1"/>
          </p:cNvSpPr>
          <p:nvPr>
            <p:ph type="title"/>
          </p:nvPr>
        </p:nvSpPr>
        <p:spPr/>
        <p:txBody>
          <a:bodyPr/>
          <a:lstStyle/>
          <a:p>
            <a:pPr algn="ctr"/>
            <a:r>
              <a:rPr lang="en-AU" dirty="0"/>
              <a:t>A lot more stuff matters</a:t>
            </a:r>
          </a:p>
        </p:txBody>
      </p:sp>
      <p:sp>
        <p:nvSpPr>
          <p:cNvPr id="3" name="Content Placeholder 2">
            <a:extLst>
              <a:ext uri="{FF2B5EF4-FFF2-40B4-BE49-F238E27FC236}">
                <a16:creationId xmlns:a16="http://schemas.microsoft.com/office/drawing/2014/main" id="{09BF7672-EBEB-439A-A7D2-859BD16BEAE9}"/>
              </a:ext>
            </a:extLst>
          </p:cNvPr>
          <p:cNvSpPr>
            <a:spLocks noGrp="1"/>
          </p:cNvSpPr>
          <p:nvPr>
            <p:ph sz="half" idx="2"/>
          </p:nvPr>
        </p:nvSpPr>
        <p:spPr>
          <a:xfrm>
            <a:off x="822960" y="1295400"/>
            <a:ext cx="3703320" cy="4573694"/>
          </a:xfrm>
        </p:spPr>
        <p:txBody>
          <a:bodyPr/>
          <a:lstStyle/>
          <a:p>
            <a:r>
              <a:rPr lang="en-AU" dirty="0"/>
              <a:t>User choice – who “</a:t>
            </a:r>
            <a:r>
              <a:rPr lang="en-AU" i="1" dirty="0"/>
              <a:t>controls”</a:t>
            </a:r>
            <a:r>
              <a:rPr lang="en-AU" dirty="0"/>
              <a:t> what?</a:t>
            </a:r>
          </a:p>
          <a:p>
            <a:r>
              <a:rPr lang="en-AU" dirty="0"/>
              <a:t>Provenance</a:t>
            </a:r>
          </a:p>
          <a:p>
            <a:endParaRPr lang="en-AU" dirty="0"/>
          </a:p>
          <a:p>
            <a:pPr marL="0" indent="0">
              <a:buNone/>
            </a:pPr>
            <a:endParaRPr lang="en-AU" dirty="0"/>
          </a:p>
        </p:txBody>
      </p:sp>
      <p:sp>
        <p:nvSpPr>
          <p:cNvPr id="10" name="Content Placeholder 9">
            <a:extLst>
              <a:ext uri="{FF2B5EF4-FFF2-40B4-BE49-F238E27FC236}">
                <a16:creationId xmlns:a16="http://schemas.microsoft.com/office/drawing/2014/main" id="{432FC80F-10B2-4720-A1C8-DBDDC523B7E1}"/>
              </a:ext>
            </a:extLst>
          </p:cNvPr>
          <p:cNvSpPr>
            <a:spLocks noGrp="1"/>
          </p:cNvSpPr>
          <p:nvPr>
            <p:ph sz="quarter" idx="4"/>
          </p:nvPr>
        </p:nvSpPr>
        <p:spPr>
          <a:xfrm>
            <a:off x="4663440" y="1295400"/>
            <a:ext cx="3703320" cy="4573694"/>
          </a:xfrm>
        </p:spPr>
        <p:txBody>
          <a:bodyPr/>
          <a:lstStyle/>
          <a:p>
            <a:r>
              <a:rPr lang="en-AU" dirty="0"/>
              <a:t>Economics</a:t>
            </a:r>
          </a:p>
          <a:p>
            <a:r>
              <a:rPr lang="en-AU" dirty="0"/>
              <a:t>Governance</a:t>
            </a:r>
          </a:p>
          <a:p>
            <a:r>
              <a:rPr lang="en-AU" dirty="0"/>
              <a:t>New Actors</a:t>
            </a:r>
          </a:p>
        </p:txBody>
      </p:sp>
      <p:sp>
        <p:nvSpPr>
          <p:cNvPr id="4" name="Slide Number Placeholder 3">
            <a:extLst>
              <a:ext uri="{FF2B5EF4-FFF2-40B4-BE49-F238E27FC236}">
                <a16:creationId xmlns:a16="http://schemas.microsoft.com/office/drawing/2014/main" id="{AA836A9E-14F1-4EBD-A8B1-EB2BF889D6B7}"/>
              </a:ext>
            </a:extLst>
          </p:cNvPr>
          <p:cNvSpPr>
            <a:spLocks noGrp="1"/>
          </p:cNvSpPr>
          <p:nvPr>
            <p:ph type="sldNum" sz="quarter" idx="12"/>
          </p:nvPr>
        </p:nvSpPr>
        <p:spPr/>
        <p:txBody>
          <a:bodyPr/>
          <a:lstStyle/>
          <a:p>
            <a:fld id="{2ABE124A-B5C5-46E0-B944-45307B126769}" type="slidenum">
              <a:rPr lang="en-AU" smtClean="0"/>
              <a:pPr/>
              <a:t>10</a:t>
            </a:fld>
            <a:r>
              <a:rPr lang="en-AU"/>
              <a:t>  |</a:t>
            </a:r>
            <a:endParaRPr lang="en-AU" dirty="0"/>
          </a:p>
        </p:txBody>
      </p:sp>
      <p:pic>
        <p:nvPicPr>
          <p:cNvPr id="6" name="Picture 5">
            <a:extLst>
              <a:ext uri="{FF2B5EF4-FFF2-40B4-BE49-F238E27FC236}">
                <a16:creationId xmlns:a16="http://schemas.microsoft.com/office/drawing/2014/main" id="{EEAE7FD3-06BC-4EE2-B02F-3720D05FB732}"/>
              </a:ext>
            </a:extLst>
          </p:cNvPr>
          <p:cNvPicPr>
            <a:picLocks noChangeAspect="1"/>
          </p:cNvPicPr>
          <p:nvPr/>
        </p:nvPicPr>
        <p:blipFill>
          <a:blip r:embed="rId3"/>
          <a:stretch>
            <a:fillRect/>
          </a:stretch>
        </p:blipFill>
        <p:spPr>
          <a:xfrm>
            <a:off x="899160" y="2634183"/>
            <a:ext cx="7391400" cy="4157662"/>
          </a:xfrm>
          <a:prstGeom prst="rect">
            <a:avLst/>
          </a:prstGeom>
        </p:spPr>
      </p:pic>
      <p:sp>
        <p:nvSpPr>
          <p:cNvPr id="11" name="TextBox 10">
            <a:extLst>
              <a:ext uri="{FF2B5EF4-FFF2-40B4-BE49-F238E27FC236}">
                <a16:creationId xmlns:a16="http://schemas.microsoft.com/office/drawing/2014/main" id="{398F41D6-5491-42B3-B879-342D8F07C2AC}"/>
              </a:ext>
            </a:extLst>
          </p:cNvPr>
          <p:cNvSpPr txBox="1"/>
          <p:nvPr/>
        </p:nvSpPr>
        <p:spPr>
          <a:xfrm>
            <a:off x="899160" y="6338232"/>
            <a:ext cx="478592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2569"/>
                </a:solidFill>
                <a:effectLst/>
                <a:uFillTx/>
              </a:rPr>
              <a:t>Chris Lynnes, NASA – FDA whitepaper (draft)</a:t>
            </a:r>
          </a:p>
        </p:txBody>
      </p:sp>
    </p:spTree>
    <p:extLst>
      <p:ext uri="{BB962C8B-B14F-4D97-AF65-F5344CB8AC3E}">
        <p14:creationId xmlns:p14="http://schemas.microsoft.com/office/powerpoint/2010/main" val="298494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4C00082-123F-4A90-92C2-168708AC0CB5}"/>
              </a:ext>
            </a:extLst>
          </p:cNvPr>
          <p:cNvSpPr>
            <a:spLocks noGrp="1"/>
          </p:cNvSpPr>
          <p:nvPr>
            <p:ph type="title"/>
          </p:nvPr>
        </p:nvSpPr>
        <p:spPr/>
        <p:txBody>
          <a:bodyPr/>
          <a:lstStyle/>
          <a:p>
            <a:pPr algn="ctr"/>
            <a:r>
              <a:rPr lang="en-AU" dirty="0"/>
              <a:t>Composing Services</a:t>
            </a:r>
          </a:p>
        </p:txBody>
      </p:sp>
      <p:pic>
        <p:nvPicPr>
          <p:cNvPr id="12" name="Content Placeholder 11">
            <a:extLst>
              <a:ext uri="{FF2B5EF4-FFF2-40B4-BE49-F238E27FC236}">
                <a16:creationId xmlns:a16="http://schemas.microsoft.com/office/drawing/2014/main" id="{72F1203C-4736-4DC9-92B7-7E3F42E100B5}"/>
              </a:ext>
            </a:extLst>
          </p:cNvPr>
          <p:cNvPicPr>
            <a:picLocks noGrp="1" noChangeAspect="1"/>
          </p:cNvPicPr>
          <p:nvPr>
            <p:ph idx="1"/>
          </p:nvPr>
        </p:nvPicPr>
        <p:blipFill>
          <a:blip r:embed="rId2"/>
          <a:stretch>
            <a:fillRect/>
          </a:stretch>
        </p:blipFill>
        <p:spPr>
          <a:xfrm>
            <a:off x="409797" y="1268413"/>
            <a:ext cx="8359330" cy="4573587"/>
          </a:xfrm>
          <a:prstGeom prst="rect">
            <a:avLst/>
          </a:prstGeom>
        </p:spPr>
      </p:pic>
      <p:sp>
        <p:nvSpPr>
          <p:cNvPr id="7" name="Slide Number Placeholder 6">
            <a:extLst>
              <a:ext uri="{FF2B5EF4-FFF2-40B4-BE49-F238E27FC236}">
                <a16:creationId xmlns:a16="http://schemas.microsoft.com/office/drawing/2014/main" id="{BF009B4F-D799-4475-9ABA-4B4C0D2C95E7}"/>
              </a:ext>
            </a:extLst>
          </p:cNvPr>
          <p:cNvSpPr>
            <a:spLocks noGrp="1"/>
          </p:cNvSpPr>
          <p:nvPr>
            <p:ph type="sldNum" sz="quarter" idx="4"/>
          </p:nvPr>
        </p:nvSpPr>
        <p:spPr/>
        <p:txBody>
          <a:bodyPr/>
          <a:lstStyle/>
          <a:p>
            <a:pPr defTabSz="488698"/>
            <a:fld id="{2ABE124A-B5C5-46E0-B944-45307B126769}" type="slidenum">
              <a:rPr lang="en-AU" smtClean="0">
                <a:solidFill>
                  <a:srgbClr val="FFFFFF"/>
                </a:solidFill>
              </a:rPr>
              <a:pPr defTabSz="488698"/>
              <a:t>11</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29565836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D99F8-4E07-4E49-B4F6-991C1F794C13}"/>
              </a:ext>
            </a:extLst>
          </p:cNvPr>
          <p:cNvSpPr>
            <a:spLocks noGrp="1"/>
          </p:cNvSpPr>
          <p:nvPr>
            <p:ph type="title"/>
          </p:nvPr>
        </p:nvSpPr>
        <p:spPr/>
        <p:txBody>
          <a:bodyPr/>
          <a:lstStyle/>
          <a:p>
            <a:pPr algn="ctr"/>
            <a:r>
              <a:rPr lang="en-AU" dirty="0"/>
              <a:t>Composing Services</a:t>
            </a:r>
          </a:p>
        </p:txBody>
      </p:sp>
      <p:pic>
        <p:nvPicPr>
          <p:cNvPr id="2" name="Content Placeholder 1">
            <a:extLst>
              <a:ext uri="{FF2B5EF4-FFF2-40B4-BE49-F238E27FC236}">
                <a16:creationId xmlns:a16="http://schemas.microsoft.com/office/drawing/2014/main" id="{1DCA665E-5A50-4A29-8A0C-507171FDF1E5}"/>
              </a:ext>
            </a:extLst>
          </p:cNvPr>
          <p:cNvPicPr>
            <a:picLocks noGrp="1" noChangeAspect="1"/>
          </p:cNvPicPr>
          <p:nvPr>
            <p:ph idx="1"/>
          </p:nvPr>
        </p:nvPicPr>
        <p:blipFill>
          <a:blip r:embed="rId2"/>
          <a:stretch>
            <a:fillRect/>
          </a:stretch>
        </p:blipFill>
        <p:spPr>
          <a:xfrm>
            <a:off x="358776" y="1295400"/>
            <a:ext cx="8424594" cy="4675187"/>
          </a:xfrm>
          <a:prstGeom prst="rect">
            <a:avLst/>
          </a:prstGeom>
        </p:spPr>
      </p:pic>
      <p:sp>
        <p:nvSpPr>
          <p:cNvPr id="7" name="Slide Number Placeholder 6">
            <a:extLst>
              <a:ext uri="{FF2B5EF4-FFF2-40B4-BE49-F238E27FC236}">
                <a16:creationId xmlns:a16="http://schemas.microsoft.com/office/drawing/2014/main" id="{BF009B4F-D799-4475-9ABA-4B4C0D2C95E7}"/>
              </a:ext>
            </a:extLst>
          </p:cNvPr>
          <p:cNvSpPr>
            <a:spLocks noGrp="1"/>
          </p:cNvSpPr>
          <p:nvPr>
            <p:ph type="sldNum" sz="quarter" idx="4"/>
          </p:nvPr>
        </p:nvSpPr>
        <p:spPr/>
        <p:txBody>
          <a:bodyPr/>
          <a:lstStyle/>
          <a:p>
            <a:pPr defTabSz="488698"/>
            <a:fld id="{2ABE124A-B5C5-46E0-B944-45307B126769}" type="slidenum">
              <a:rPr lang="en-AU" smtClean="0">
                <a:solidFill>
                  <a:srgbClr val="FFFFFF"/>
                </a:solidFill>
              </a:rPr>
              <a:pPr defTabSz="488698"/>
              <a:t>12</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21970135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5943600" cy="1127125"/>
          </a:xfrm>
        </p:spPr>
        <p:txBody>
          <a:bodyPr>
            <a:normAutofit/>
          </a:bodyPr>
          <a:lstStyle/>
          <a:p>
            <a:pPr algn="l"/>
            <a:r>
              <a:rPr lang="en-AU" dirty="0"/>
              <a:t>Future Data Architectures</a:t>
            </a:r>
            <a:br>
              <a:rPr lang="en-AU" dirty="0"/>
            </a:br>
            <a:r>
              <a:rPr lang="en-AU" dirty="0"/>
              <a:t>Principles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595866971"/>
              </p:ext>
            </p:extLst>
          </p:nvPr>
        </p:nvGraphicFramePr>
        <p:xfrm>
          <a:off x="330200" y="1295400"/>
          <a:ext cx="8461377" cy="4892040"/>
        </p:xfrm>
        <a:graphic>
          <a:graphicData uri="http://schemas.openxmlformats.org/drawingml/2006/table">
            <a:tbl>
              <a:tblPr firstRow="1" firstCol="1" bandRow="1">
                <a:tableStyleId>{5940675A-B579-460E-94D1-54222C63F5DA}</a:tableStyleId>
              </a:tblPr>
              <a:tblGrid>
                <a:gridCol w="1803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609977">
                  <a:extLst>
                    <a:ext uri="{9D8B030D-6E8A-4147-A177-3AD203B41FA5}">
                      <a16:colId xmlns:a16="http://schemas.microsoft.com/office/drawing/2014/main" val="20002"/>
                    </a:ext>
                  </a:extLst>
                </a:gridCol>
              </a:tblGrid>
              <a:tr h="381000">
                <a:tc gridSpan="3">
                  <a:txBody>
                    <a:bodyPr/>
                    <a:lstStyle/>
                    <a:p>
                      <a:pPr algn="ctr"/>
                      <a:r>
                        <a:rPr lang="en-AU" sz="1800" b="1" dirty="0"/>
                        <a:t>“Analysis for the masses” – Before, After</a:t>
                      </a:r>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637540">
                <a:tc>
                  <a:txBody>
                    <a:bodyPr/>
                    <a:lstStyle/>
                    <a:p>
                      <a:pPr algn="l"/>
                      <a:r>
                        <a:rPr lang="en-AU" sz="1800" b="0" dirty="0"/>
                        <a:t>Interaction</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Discovery</a:t>
                      </a:r>
                      <a:r>
                        <a:rPr lang="en-AU" sz="1800" baseline="0" dirty="0"/>
                        <a:t> and Download (files)</a:t>
                      </a:r>
                    </a:p>
                    <a:p>
                      <a:pPr marL="285750" indent="-285750" algn="l">
                        <a:buFont typeface="Arial" panose="020B0604020202020204" pitchFamily="34" charset="0"/>
                        <a:buChar char="•"/>
                      </a:pPr>
                      <a:r>
                        <a:rPr lang="en-AU" sz="1800" baseline="0" dirty="0"/>
                        <a:t>User provides compute</a:t>
                      </a:r>
                      <a:endParaRPr lang="en-AU" sz="1800" dirty="0"/>
                    </a:p>
                  </a:txBody>
                  <a:tcPr/>
                </a:tc>
                <a:tc>
                  <a:txBody>
                    <a:bodyPr/>
                    <a:lstStyle/>
                    <a:p>
                      <a:pPr marL="285750" indent="-285750" algn="l">
                        <a:buFont typeface="Arial" panose="020B0604020202020204" pitchFamily="34" charset="0"/>
                        <a:buChar char="•"/>
                      </a:pPr>
                      <a:r>
                        <a:rPr lang="en-AU" sz="1800" dirty="0"/>
                        <a:t>In-place</a:t>
                      </a:r>
                      <a:r>
                        <a:rPr lang="en-AU" sz="1800" baseline="0" dirty="0"/>
                        <a:t> analysis of ready-to-use data</a:t>
                      </a:r>
                    </a:p>
                    <a:p>
                      <a:pPr marL="285750" indent="-285750" algn="l">
                        <a:buFont typeface="Arial" panose="020B0604020202020204" pitchFamily="34" charset="0"/>
                        <a:buChar char="•"/>
                      </a:pPr>
                      <a:r>
                        <a:rPr lang="en-AU" sz="1800" baseline="0" dirty="0"/>
                        <a:t>User application, data and compute combine from different parties on-demand</a:t>
                      </a:r>
                      <a:endParaRPr lang="en-AU" sz="1800" dirty="0"/>
                    </a:p>
                  </a:txBody>
                  <a:tcPr/>
                </a:tc>
                <a:extLst>
                  <a:ext uri="{0D108BD9-81ED-4DB2-BD59-A6C34878D82A}">
                    <a16:rowId xmlns:a16="http://schemas.microsoft.com/office/drawing/2014/main" val="10001"/>
                  </a:ext>
                </a:extLst>
              </a:tr>
              <a:tr h="637540">
                <a:tc>
                  <a:txBody>
                    <a:bodyPr/>
                    <a:lstStyle/>
                    <a:p>
                      <a:pPr algn="l"/>
                      <a:r>
                        <a:rPr lang="en-AU" sz="1800" b="0" dirty="0"/>
                        <a:t>Integration</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Single sensor</a:t>
                      </a:r>
                      <a:r>
                        <a:rPr lang="en-AU" sz="1800" baseline="0" dirty="0"/>
                        <a:t> discovery</a:t>
                      </a:r>
                    </a:p>
                    <a:p>
                      <a:pPr marL="285750" indent="-285750" algn="l">
                        <a:buFont typeface="Arial" panose="020B0604020202020204" pitchFamily="34" charset="0"/>
                        <a:buChar char="•"/>
                      </a:pPr>
                      <a:r>
                        <a:rPr lang="en-AU" sz="1800" baseline="0" dirty="0"/>
                        <a:t>Integration a user problem</a:t>
                      </a:r>
                      <a:endParaRPr lang="en-AU" sz="1800" dirty="0"/>
                    </a:p>
                  </a:txBody>
                  <a:tcPr/>
                </a:tc>
                <a:tc>
                  <a:txBody>
                    <a:bodyPr/>
                    <a:lstStyle/>
                    <a:p>
                      <a:pPr marL="285750" indent="-285750" algn="l">
                        <a:buFont typeface="Arial" panose="020B0604020202020204" pitchFamily="34" charset="0"/>
                        <a:buChar char="•"/>
                      </a:pPr>
                      <a:r>
                        <a:rPr lang="en-AU" sz="1800" dirty="0"/>
                        <a:t>Comparable</a:t>
                      </a:r>
                      <a:r>
                        <a:rPr lang="en-AU" sz="1800" baseline="0" dirty="0"/>
                        <a:t> observations</a:t>
                      </a:r>
                    </a:p>
                    <a:p>
                      <a:pPr marL="285750" indent="-285750" algn="l">
                        <a:buFont typeface="Arial" panose="020B0604020202020204" pitchFamily="34" charset="0"/>
                        <a:buChar char="•"/>
                      </a:pPr>
                      <a:r>
                        <a:rPr lang="en-AU" sz="1800" baseline="0" dirty="0"/>
                        <a:t>Global multi-sensor analysis routine</a:t>
                      </a:r>
                      <a:endParaRPr lang="en-AU" sz="1800" dirty="0"/>
                    </a:p>
                  </a:txBody>
                  <a:tcPr/>
                </a:tc>
                <a:extLst>
                  <a:ext uri="{0D108BD9-81ED-4DB2-BD59-A6C34878D82A}">
                    <a16:rowId xmlns:a16="http://schemas.microsoft.com/office/drawing/2014/main" val="10002"/>
                  </a:ext>
                </a:extLst>
              </a:tr>
              <a:tr h="637540">
                <a:tc>
                  <a:txBody>
                    <a:bodyPr/>
                    <a:lstStyle/>
                    <a:p>
                      <a:pPr algn="l"/>
                      <a:r>
                        <a:rPr lang="en-AU" sz="1800" b="0" dirty="0"/>
                        <a:t>Interoperability</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Discovery of files</a:t>
                      </a:r>
                    </a:p>
                    <a:p>
                      <a:pPr marL="285750" indent="-285750" algn="l">
                        <a:buFont typeface="Arial" panose="020B0604020202020204" pitchFamily="34" charset="0"/>
                        <a:buChar char="•"/>
                      </a:pPr>
                      <a:r>
                        <a:rPr lang="en-AU" sz="1800" dirty="0"/>
                        <a:t>Emphasis on access</a:t>
                      </a:r>
                    </a:p>
                  </a:txBody>
                  <a:tcPr/>
                </a:tc>
                <a:tc>
                  <a:txBody>
                    <a:bodyPr/>
                    <a:lstStyle/>
                    <a:p>
                      <a:pPr marL="285750" indent="-285750" algn="l">
                        <a:buFont typeface="Arial" panose="020B0604020202020204" pitchFamily="34" charset="0"/>
                        <a:buChar char="•"/>
                      </a:pPr>
                      <a:r>
                        <a:rPr lang="en-AU" sz="1800" dirty="0"/>
                        <a:t>Refined discovery of pixels</a:t>
                      </a:r>
                    </a:p>
                    <a:p>
                      <a:pPr marL="285750" indent="-285750" algn="l">
                        <a:buFont typeface="Arial" panose="020B0604020202020204" pitchFamily="34" charset="0"/>
                        <a:buChar char="•"/>
                      </a:pPr>
                      <a:r>
                        <a:rPr lang="en-AU" sz="1800" dirty="0"/>
                        <a:t>Emphasis on usability</a:t>
                      </a:r>
                      <a:r>
                        <a:rPr lang="en-AU" sz="1800" baseline="0" dirty="0"/>
                        <a:t> for </a:t>
                      </a:r>
                      <a:r>
                        <a:rPr lang="en-AU" sz="1800" dirty="0"/>
                        <a:t>analysis</a:t>
                      </a:r>
                    </a:p>
                  </a:txBody>
                  <a:tcPr/>
                </a:tc>
                <a:extLst>
                  <a:ext uri="{0D108BD9-81ED-4DB2-BD59-A6C34878D82A}">
                    <a16:rowId xmlns:a16="http://schemas.microsoft.com/office/drawing/2014/main" val="10003"/>
                  </a:ext>
                </a:extLst>
              </a:tr>
              <a:tr h="637540">
                <a:tc>
                  <a:txBody>
                    <a:bodyPr/>
                    <a:lstStyle/>
                    <a:p>
                      <a:pPr algn="l"/>
                      <a:r>
                        <a:rPr lang="en-AU" sz="1800" b="0" dirty="0"/>
                        <a:t>Interfaces</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Independent</a:t>
                      </a:r>
                      <a:r>
                        <a:rPr lang="en-AU" sz="1800" baseline="0" dirty="0"/>
                        <a:t> application development over data</a:t>
                      </a:r>
                    </a:p>
                    <a:p>
                      <a:pPr marL="285750" indent="-285750" algn="l">
                        <a:buFont typeface="Arial" panose="020B0604020202020204" pitchFamily="34" charset="0"/>
                        <a:buChar char="•"/>
                      </a:pPr>
                      <a:r>
                        <a:rPr lang="en-AU" sz="1800" baseline="0" dirty="0"/>
                        <a:t>Agency stores and distributes data</a:t>
                      </a:r>
                      <a:endParaRPr lang="en-AU" sz="1800" dirty="0"/>
                    </a:p>
                  </a:txBody>
                  <a:tcPr/>
                </a:tc>
                <a:tc>
                  <a:txBody>
                    <a:bodyPr/>
                    <a:lstStyle/>
                    <a:p>
                      <a:pPr marL="285750" indent="-285750" algn="l">
                        <a:buFont typeface="Arial" panose="020B0604020202020204" pitchFamily="34" charset="0"/>
                        <a:buChar char="•"/>
                      </a:pPr>
                      <a:r>
                        <a:rPr lang="en-AU" sz="1800" dirty="0"/>
                        <a:t>APIs, Virtual Labs enabled by standards</a:t>
                      </a:r>
                    </a:p>
                    <a:p>
                      <a:pPr marL="285750" indent="-285750" algn="l">
                        <a:buFont typeface="Arial" panose="020B0604020202020204" pitchFamily="34" charset="0"/>
                        <a:buChar char="•"/>
                      </a:pPr>
                      <a:r>
                        <a:rPr lang="en-AU" sz="1800" dirty="0"/>
                        <a:t>Use of third parties</a:t>
                      </a:r>
                      <a:r>
                        <a:rPr lang="en-AU" sz="1800" baseline="0" dirty="0"/>
                        <a:t> for storage, distribution and analysis</a:t>
                      </a:r>
                      <a:endParaRPr lang="en-AU" sz="1800"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pPr defTabSz="488698"/>
            <a:fld id="{2ABE124A-B5C5-46E0-B944-45307B126769}" type="slidenum">
              <a:rPr lang="en-AU" smtClean="0">
                <a:solidFill>
                  <a:srgbClr val="FFFFFF"/>
                </a:solidFill>
              </a:rPr>
              <a:pPr defTabSz="488698"/>
              <a:t>13</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23173801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6030-748A-4B67-A5FA-4EF20691D5DF}"/>
              </a:ext>
            </a:extLst>
          </p:cNvPr>
          <p:cNvSpPr>
            <a:spLocks noGrp="1"/>
          </p:cNvSpPr>
          <p:nvPr>
            <p:ph type="title"/>
          </p:nvPr>
        </p:nvSpPr>
        <p:spPr/>
        <p:txBody>
          <a:bodyPr/>
          <a:lstStyle/>
          <a:p>
            <a:pPr algn="ctr"/>
            <a:r>
              <a:rPr lang="en-AU" dirty="0"/>
              <a:t>What to talk about?</a:t>
            </a:r>
          </a:p>
        </p:txBody>
      </p:sp>
      <p:sp>
        <p:nvSpPr>
          <p:cNvPr id="3" name="Content Placeholder 2">
            <a:extLst>
              <a:ext uri="{FF2B5EF4-FFF2-40B4-BE49-F238E27FC236}">
                <a16:creationId xmlns:a16="http://schemas.microsoft.com/office/drawing/2014/main" id="{6623CBB8-409B-4002-B9E6-1FB6B753D7DA}"/>
              </a:ext>
            </a:extLst>
          </p:cNvPr>
          <p:cNvSpPr>
            <a:spLocks noGrp="1"/>
          </p:cNvSpPr>
          <p:nvPr>
            <p:ph idx="1"/>
          </p:nvPr>
        </p:nvSpPr>
        <p:spPr>
          <a:xfrm>
            <a:off x="358775" y="1268413"/>
            <a:ext cx="5965825" cy="4572855"/>
          </a:xfrm>
        </p:spPr>
        <p:txBody>
          <a:bodyPr/>
          <a:lstStyle/>
          <a:p>
            <a:r>
              <a:rPr lang="en-AU" dirty="0"/>
              <a:t>Scaling to global analysis is technologically plausible</a:t>
            </a:r>
          </a:p>
          <a:p>
            <a:endParaRPr lang="en-AU" dirty="0"/>
          </a:p>
          <a:p>
            <a:r>
              <a:rPr lang="en-AU" dirty="0"/>
              <a:t>Scaling of Actors is challenging</a:t>
            </a:r>
          </a:p>
          <a:p>
            <a:pPr lvl="1"/>
            <a:r>
              <a:rPr lang="en-AU" dirty="0"/>
              <a:t>Changing user expectations</a:t>
            </a:r>
          </a:p>
          <a:p>
            <a:pPr lvl="1"/>
            <a:r>
              <a:rPr lang="en-AU" dirty="0"/>
              <a:t>Governance impacts</a:t>
            </a:r>
          </a:p>
          <a:p>
            <a:pPr lvl="1"/>
            <a:r>
              <a:rPr lang="en-AU" dirty="0"/>
              <a:t>Economic impacts</a:t>
            </a:r>
          </a:p>
          <a:p>
            <a:pPr lvl="1"/>
            <a:r>
              <a:rPr lang="en-AU" dirty="0"/>
              <a:t>Provenance impacts</a:t>
            </a:r>
          </a:p>
          <a:p>
            <a:pPr lvl="1"/>
            <a:r>
              <a:rPr lang="en-AU" dirty="0"/>
              <a:t>New participant impacts</a:t>
            </a:r>
            <a:endParaRPr lang="en-US" dirty="0"/>
          </a:p>
          <a:p>
            <a:pPr lvl="1"/>
            <a:r>
              <a:rPr lang="en-US" dirty="0"/>
              <a:t>Discovery and access impacts</a:t>
            </a:r>
            <a:endParaRPr lang="en-AU" dirty="0"/>
          </a:p>
          <a:p>
            <a:pPr marL="457200" lvl="1" indent="0">
              <a:buNone/>
            </a:pPr>
            <a:endParaRPr lang="en-AU" dirty="0"/>
          </a:p>
        </p:txBody>
      </p:sp>
      <p:sp>
        <p:nvSpPr>
          <p:cNvPr id="4" name="Slide Number Placeholder 3">
            <a:extLst>
              <a:ext uri="{FF2B5EF4-FFF2-40B4-BE49-F238E27FC236}">
                <a16:creationId xmlns:a16="http://schemas.microsoft.com/office/drawing/2014/main" id="{DF28E6D5-82CA-46F9-AC6B-EA24B8CAA14D}"/>
              </a:ext>
            </a:extLst>
          </p:cNvPr>
          <p:cNvSpPr>
            <a:spLocks noGrp="1"/>
          </p:cNvSpPr>
          <p:nvPr>
            <p:ph type="sldNum" sz="quarter" idx="4"/>
          </p:nvPr>
        </p:nvSpPr>
        <p:spPr/>
        <p:txBody>
          <a:bodyPr/>
          <a:lstStyle/>
          <a:p>
            <a:fld id="{2ABE124A-B5C5-46E0-B944-45307B126769}" type="slidenum">
              <a:rPr lang="en-AU" smtClean="0"/>
              <a:pPr/>
              <a:t>14</a:t>
            </a:fld>
            <a:r>
              <a:rPr lang="en-AU"/>
              <a:t>  |</a:t>
            </a:r>
            <a:endParaRPr lang="en-AU" dirty="0"/>
          </a:p>
        </p:txBody>
      </p:sp>
      <p:pic>
        <p:nvPicPr>
          <p:cNvPr id="5" name="Picture 4">
            <a:extLst>
              <a:ext uri="{FF2B5EF4-FFF2-40B4-BE49-F238E27FC236}">
                <a16:creationId xmlns:a16="http://schemas.microsoft.com/office/drawing/2014/main" id="{371C8796-4C9B-45AD-BDAF-6032BF7A70C8}"/>
              </a:ext>
            </a:extLst>
          </p:cNvPr>
          <p:cNvPicPr>
            <a:picLocks noChangeAspect="1"/>
          </p:cNvPicPr>
          <p:nvPr/>
        </p:nvPicPr>
        <p:blipFill rotWithShape="1">
          <a:blip r:embed="rId2"/>
          <a:srcRect l="44374" t="-789" b="-1"/>
          <a:stretch/>
        </p:blipFill>
        <p:spPr>
          <a:xfrm>
            <a:off x="5943600" y="1634993"/>
            <a:ext cx="2979486" cy="3588013"/>
          </a:xfrm>
          <a:prstGeom prst="rect">
            <a:avLst/>
          </a:prstGeom>
        </p:spPr>
      </p:pic>
      <p:sp>
        <p:nvSpPr>
          <p:cNvPr id="6" name="TextBox 5">
            <a:extLst>
              <a:ext uri="{FF2B5EF4-FFF2-40B4-BE49-F238E27FC236}">
                <a16:creationId xmlns:a16="http://schemas.microsoft.com/office/drawing/2014/main" id="{B895E5B3-B1C1-4795-AB06-AAD720DA6E86}"/>
              </a:ext>
            </a:extLst>
          </p:cNvPr>
          <p:cNvSpPr txBox="1"/>
          <p:nvPr/>
        </p:nvSpPr>
        <p:spPr>
          <a:xfrm>
            <a:off x="5782571" y="5255139"/>
            <a:ext cx="3301543"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0" i="0" u="none" strike="noStrike" cap="none" spc="0" normalizeH="0" baseline="0" dirty="0">
                <a:ln>
                  <a:noFill/>
                </a:ln>
                <a:solidFill>
                  <a:srgbClr val="002569"/>
                </a:solidFill>
                <a:effectLst/>
                <a:uFillTx/>
              </a:rPr>
              <a:t>Mesh Model, GEOSS Evolve Discussion Paper</a:t>
            </a:r>
          </a:p>
        </p:txBody>
      </p:sp>
    </p:spTree>
    <p:extLst>
      <p:ext uri="{BB962C8B-B14F-4D97-AF65-F5344CB8AC3E}">
        <p14:creationId xmlns:p14="http://schemas.microsoft.com/office/powerpoint/2010/main" val="193349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6F11-B403-49BE-A530-EA0DCA4B951E}"/>
              </a:ext>
            </a:extLst>
          </p:cNvPr>
          <p:cNvSpPr>
            <a:spLocks noGrp="1"/>
          </p:cNvSpPr>
          <p:nvPr>
            <p:ph type="title"/>
          </p:nvPr>
        </p:nvSpPr>
        <p:spPr/>
        <p:txBody>
          <a:bodyPr/>
          <a:lstStyle/>
          <a:p>
            <a:pPr algn="ctr"/>
            <a:r>
              <a:rPr lang="en-AU" dirty="0"/>
              <a:t>Swiss Data Cube</a:t>
            </a:r>
          </a:p>
        </p:txBody>
      </p:sp>
      <p:sp>
        <p:nvSpPr>
          <p:cNvPr id="3" name="Content Placeholder 2">
            <a:extLst>
              <a:ext uri="{FF2B5EF4-FFF2-40B4-BE49-F238E27FC236}">
                <a16:creationId xmlns:a16="http://schemas.microsoft.com/office/drawing/2014/main" id="{893019FE-BEF6-498C-ABEA-382B4725B4F2}"/>
              </a:ext>
            </a:extLst>
          </p:cNvPr>
          <p:cNvSpPr>
            <a:spLocks noGrp="1"/>
          </p:cNvSpPr>
          <p:nvPr>
            <p:ph idx="1"/>
          </p:nvPr>
        </p:nvSpPr>
        <p:spPr>
          <a:xfrm>
            <a:off x="377825" y="1268413"/>
            <a:ext cx="8461375" cy="4572855"/>
          </a:xfrm>
        </p:spPr>
        <p:txBody>
          <a:bodyPr>
            <a:normAutofit/>
          </a:bodyPr>
          <a:lstStyle/>
          <a:p>
            <a:r>
              <a:rPr lang="en-AU" dirty="0"/>
              <a:t>Reconciling differences, even for the same data:</a:t>
            </a:r>
          </a:p>
          <a:p>
            <a:pPr lvl="1"/>
            <a:r>
              <a:rPr lang="en-AU" dirty="0"/>
              <a:t>There are several options available to access Landsat imagery:</a:t>
            </a:r>
          </a:p>
          <a:p>
            <a:pPr lvl="2"/>
            <a:r>
              <a:rPr lang="en-AU" dirty="0"/>
              <a:t>Web interfaces (Earth Explorer, </a:t>
            </a:r>
            <a:r>
              <a:rPr lang="en-AU" dirty="0" err="1"/>
              <a:t>Glovis</a:t>
            </a:r>
            <a:r>
              <a:rPr lang="en-AU" dirty="0"/>
              <a:t>)</a:t>
            </a:r>
          </a:p>
          <a:p>
            <a:pPr lvl="2"/>
            <a:r>
              <a:rPr lang="en-AU" dirty="0"/>
              <a:t>USGS API</a:t>
            </a:r>
          </a:p>
          <a:p>
            <a:pPr lvl="2"/>
            <a:r>
              <a:rPr lang="en-AU" dirty="0"/>
              <a:t>Google Earth Engine</a:t>
            </a:r>
          </a:p>
          <a:p>
            <a:pPr lvl="2"/>
            <a:r>
              <a:rPr lang="en-AU" dirty="0"/>
              <a:t>AWS bucket</a:t>
            </a:r>
          </a:p>
          <a:p>
            <a:pPr lvl="1"/>
            <a:r>
              <a:rPr lang="en-AU" dirty="0"/>
              <a:t>Formats, compression type, data chunking</a:t>
            </a:r>
          </a:p>
          <a:p>
            <a:pPr lvl="1"/>
            <a:r>
              <a:rPr lang="en-AU" dirty="0"/>
              <a:t>Metadata forms: MTL, XML, …</a:t>
            </a:r>
          </a:p>
          <a:p>
            <a:r>
              <a:rPr lang="en-AU" dirty="0"/>
              <a:t>ARD generation</a:t>
            </a:r>
          </a:p>
        </p:txBody>
      </p:sp>
      <p:sp>
        <p:nvSpPr>
          <p:cNvPr id="4" name="Slide Number Placeholder 3">
            <a:extLst>
              <a:ext uri="{FF2B5EF4-FFF2-40B4-BE49-F238E27FC236}">
                <a16:creationId xmlns:a16="http://schemas.microsoft.com/office/drawing/2014/main" id="{B6D53643-DD7E-4775-8D55-70B0F0D7DAA8}"/>
              </a:ext>
            </a:extLst>
          </p:cNvPr>
          <p:cNvSpPr>
            <a:spLocks noGrp="1"/>
          </p:cNvSpPr>
          <p:nvPr>
            <p:ph type="sldNum" sz="quarter" idx="4"/>
          </p:nvPr>
        </p:nvSpPr>
        <p:spPr/>
        <p:txBody>
          <a:bodyPr/>
          <a:lstStyle/>
          <a:p>
            <a:fld id="{2ABE124A-B5C5-46E0-B944-45307B126769}" type="slidenum">
              <a:rPr lang="en-AU" smtClean="0"/>
              <a:pPr/>
              <a:t>15</a:t>
            </a:fld>
            <a:r>
              <a:rPr lang="en-AU"/>
              <a:t>  |</a:t>
            </a:r>
            <a:endParaRPr lang="en-AU" dirty="0"/>
          </a:p>
        </p:txBody>
      </p:sp>
      <p:sp>
        <p:nvSpPr>
          <p:cNvPr id="5" name="TextBox 4">
            <a:extLst>
              <a:ext uri="{FF2B5EF4-FFF2-40B4-BE49-F238E27FC236}">
                <a16:creationId xmlns:a16="http://schemas.microsoft.com/office/drawing/2014/main" id="{F55A423D-6A43-42B2-8EF7-A7E4B9403B43}"/>
              </a:ext>
            </a:extLst>
          </p:cNvPr>
          <p:cNvSpPr txBox="1"/>
          <p:nvPr/>
        </p:nvSpPr>
        <p:spPr>
          <a:xfrm>
            <a:off x="914400" y="5841268"/>
            <a:ext cx="79756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1200" dirty="0"/>
              <a:t>Gregory Giuliani, Bruno </a:t>
            </a:r>
            <a:r>
              <a:rPr lang="en-AU" sz="1200" dirty="0" err="1"/>
              <a:t>Chatenoux</a:t>
            </a:r>
            <a:r>
              <a:rPr lang="en-AU" sz="1200" dirty="0"/>
              <a:t>, Andrea De Bono, </a:t>
            </a:r>
            <a:r>
              <a:rPr lang="en-AU" sz="1200" dirty="0" err="1"/>
              <a:t>Denisa</a:t>
            </a:r>
            <a:r>
              <a:rPr lang="en-AU" sz="1200" dirty="0"/>
              <a:t> </a:t>
            </a:r>
            <a:r>
              <a:rPr lang="en-AU" sz="1200" dirty="0" err="1"/>
              <a:t>Rodila</a:t>
            </a:r>
            <a:r>
              <a:rPr lang="en-AU" sz="1200" dirty="0"/>
              <a:t>, Jean-</a:t>
            </a:r>
          </a:p>
          <a:p>
            <a:r>
              <a:rPr lang="en-AU" sz="1200" dirty="0"/>
              <a:t>Philippe Richard, Karin </a:t>
            </a:r>
            <a:r>
              <a:rPr lang="en-AU" sz="1200" dirty="0" err="1"/>
              <a:t>Allenbach</a:t>
            </a:r>
            <a:r>
              <a:rPr lang="en-AU" sz="1200" dirty="0"/>
              <a:t>, Hy Dao &amp; Pascal </a:t>
            </a:r>
            <a:r>
              <a:rPr lang="en-AU" sz="1200" dirty="0" err="1"/>
              <a:t>Peduzzi</a:t>
            </a:r>
            <a:r>
              <a:rPr lang="en-AU" sz="1200" dirty="0"/>
              <a:t> (2017) Building an Earth Observations</a:t>
            </a:r>
          </a:p>
          <a:p>
            <a:r>
              <a:rPr lang="en-AU" sz="1200" dirty="0"/>
              <a:t>Data Cube: lessons learned from the Swiss Data Cube (SDC) on generating Analysis Ready Data</a:t>
            </a:r>
          </a:p>
          <a:p>
            <a:r>
              <a:rPr lang="en-AU" sz="1200" dirty="0"/>
              <a:t>(ARD), Big Earth Data, 1:1-2, 100-117, DOI: 10.1080/20964471.2017.1398903</a:t>
            </a:r>
            <a:endParaRPr kumimoji="0" lang="en-AU" sz="1200" b="0" i="0" u="none" strike="noStrike" cap="none" spc="0" normalizeH="0" baseline="0" dirty="0">
              <a:ln>
                <a:noFill/>
              </a:ln>
              <a:solidFill>
                <a:srgbClr val="002569"/>
              </a:solidFill>
              <a:effectLst/>
              <a:uFillTx/>
            </a:endParaRPr>
          </a:p>
        </p:txBody>
      </p:sp>
      <p:sp>
        <p:nvSpPr>
          <p:cNvPr id="6" name="TextBox 5">
            <a:extLst>
              <a:ext uri="{FF2B5EF4-FFF2-40B4-BE49-F238E27FC236}">
                <a16:creationId xmlns:a16="http://schemas.microsoft.com/office/drawing/2014/main" id="{CC188F71-0E44-40F9-B78C-85EDB51EC407}"/>
              </a:ext>
            </a:extLst>
          </p:cNvPr>
          <p:cNvSpPr txBox="1"/>
          <p:nvPr/>
        </p:nvSpPr>
        <p:spPr>
          <a:xfrm rot="19479427">
            <a:off x="4169329" y="3504059"/>
            <a:ext cx="222135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a:ln>
                  <a:noFill/>
                </a:ln>
                <a:solidFill>
                  <a:srgbClr val="00B050"/>
                </a:solidFill>
                <a:effectLst/>
                <a:uFillTx/>
              </a:rPr>
              <a:t>Big Data hosts</a:t>
            </a:r>
          </a:p>
        </p:txBody>
      </p:sp>
    </p:spTree>
    <p:extLst>
      <p:ext uri="{BB962C8B-B14F-4D97-AF65-F5344CB8AC3E}">
        <p14:creationId xmlns:p14="http://schemas.microsoft.com/office/powerpoint/2010/main" val="173885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6F11-B403-49BE-A530-EA0DCA4B951E}"/>
              </a:ext>
            </a:extLst>
          </p:cNvPr>
          <p:cNvSpPr>
            <a:spLocks noGrp="1"/>
          </p:cNvSpPr>
          <p:nvPr>
            <p:ph type="title"/>
          </p:nvPr>
        </p:nvSpPr>
        <p:spPr/>
        <p:txBody>
          <a:bodyPr/>
          <a:lstStyle/>
          <a:p>
            <a:pPr algn="ctr"/>
            <a:r>
              <a:rPr lang="en-AU" dirty="0"/>
              <a:t>Swiss Data Cube</a:t>
            </a:r>
          </a:p>
        </p:txBody>
      </p:sp>
      <p:sp>
        <p:nvSpPr>
          <p:cNvPr id="3" name="Content Placeholder 2">
            <a:extLst>
              <a:ext uri="{FF2B5EF4-FFF2-40B4-BE49-F238E27FC236}">
                <a16:creationId xmlns:a16="http://schemas.microsoft.com/office/drawing/2014/main" id="{893019FE-BEF6-498C-ABEA-382B4725B4F2}"/>
              </a:ext>
            </a:extLst>
          </p:cNvPr>
          <p:cNvSpPr>
            <a:spLocks noGrp="1"/>
          </p:cNvSpPr>
          <p:nvPr>
            <p:ph idx="1"/>
          </p:nvPr>
        </p:nvSpPr>
        <p:spPr/>
        <p:txBody>
          <a:bodyPr>
            <a:normAutofit fontScale="92500"/>
          </a:bodyPr>
          <a:lstStyle/>
          <a:p>
            <a:r>
              <a:rPr lang="en-AU" dirty="0"/>
              <a:t>ARD products are not commonly generated by data providers</a:t>
            </a:r>
          </a:p>
          <a:p>
            <a:r>
              <a:rPr lang="en-AU" dirty="0"/>
              <a:t>current delivery mechanisms are not efficient</a:t>
            </a:r>
          </a:p>
          <a:p>
            <a:pPr marL="0" indent="0">
              <a:buNone/>
            </a:pPr>
            <a:r>
              <a:rPr lang="en-AU" dirty="0">
                <a:sym typeface="Wingdings" panose="05000000000000000000" pitchFamily="2" charset="2"/>
              </a:rPr>
              <a:t> </a:t>
            </a:r>
            <a:r>
              <a:rPr lang="en-AU" dirty="0"/>
              <a:t>requires finding a procedure to routinely generate ARD ensuring that all observations are consistent and comparable</a:t>
            </a:r>
          </a:p>
          <a:p>
            <a:r>
              <a:rPr lang="en-AU" dirty="0"/>
              <a:t>must be automated as much as possible (e.g. discover, download, and </a:t>
            </a:r>
            <a:r>
              <a:rPr lang="en-AU" dirty="0" err="1"/>
              <a:t>preprocessing</a:t>
            </a:r>
            <a:r>
              <a:rPr lang="en-AU" dirty="0"/>
              <a:t>)</a:t>
            </a:r>
          </a:p>
          <a:p>
            <a:r>
              <a:rPr lang="en-AU" dirty="0"/>
              <a:t>able to discover and access data from different repositories (e.g. ESPA, Sentinels Data Hub)</a:t>
            </a:r>
          </a:p>
          <a:p>
            <a:r>
              <a:rPr lang="en-AU" dirty="0"/>
              <a:t>handle different sensors (e.g. Landsat MSS, TM, ETM, OLI; Sentinel 1 SAR; Sentinel 2 MSI), and should be interoperable (e.g. to enhance reusability).</a:t>
            </a:r>
          </a:p>
        </p:txBody>
      </p:sp>
      <p:sp>
        <p:nvSpPr>
          <p:cNvPr id="4" name="Slide Number Placeholder 3">
            <a:extLst>
              <a:ext uri="{FF2B5EF4-FFF2-40B4-BE49-F238E27FC236}">
                <a16:creationId xmlns:a16="http://schemas.microsoft.com/office/drawing/2014/main" id="{B6D53643-DD7E-4775-8D55-70B0F0D7DAA8}"/>
              </a:ext>
            </a:extLst>
          </p:cNvPr>
          <p:cNvSpPr>
            <a:spLocks noGrp="1"/>
          </p:cNvSpPr>
          <p:nvPr>
            <p:ph type="sldNum" sz="quarter" idx="4"/>
          </p:nvPr>
        </p:nvSpPr>
        <p:spPr/>
        <p:txBody>
          <a:bodyPr/>
          <a:lstStyle/>
          <a:p>
            <a:fld id="{2ABE124A-B5C5-46E0-B944-45307B126769}" type="slidenum">
              <a:rPr lang="en-AU" smtClean="0"/>
              <a:pPr/>
              <a:t>16</a:t>
            </a:fld>
            <a:r>
              <a:rPr lang="en-AU"/>
              <a:t>  |</a:t>
            </a:r>
            <a:endParaRPr lang="en-AU" dirty="0"/>
          </a:p>
        </p:txBody>
      </p:sp>
      <p:sp>
        <p:nvSpPr>
          <p:cNvPr id="5" name="TextBox 4">
            <a:extLst>
              <a:ext uri="{FF2B5EF4-FFF2-40B4-BE49-F238E27FC236}">
                <a16:creationId xmlns:a16="http://schemas.microsoft.com/office/drawing/2014/main" id="{F55A423D-6A43-42B2-8EF7-A7E4B9403B43}"/>
              </a:ext>
            </a:extLst>
          </p:cNvPr>
          <p:cNvSpPr txBox="1"/>
          <p:nvPr/>
        </p:nvSpPr>
        <p:spPr>
          <a:xfrm>
            <a:off x="914400" y="5841268"/>
            <a:ext cx="79756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1200" dirty="0"/>
              <a:t>Gregory Giuliani, Bruno </a:t>
            </a:r>
            <a:r>
              <a:rPr lang="en-AU" sz="1200" dirty="0" err="1"/>
              <a:t>Chatenoux</a:t>
            </a:r>
            <a:r>
              <a:rPr lang="en-AU" sz="1200" dirty="0"/>
              <a:t>, Andrea De Bono, </a:t>
            </a:r>
            <a:r>
              <a:rPr lang="en-AU" sz="1200" dirty="0" err="1"/>
              <a:t>Denisa</a:t>
            </a:r>
            <a:r>
              <a:rPr lang="en-AU" sz="1200" dirty="0"/>
              <a:t> </a:t>
            </a:r>
            <a:r>
              <a:rPr lang="en-AU" sz="1200" dirty="0" err="1"/>
              <a:t>Rodila</a:t>
            </a:r>
            <a:r>
              <a:rPr lang="en-AU" sz="1200" dirty="0"/>
              <a:t>, Jean-</a:t>
            </a:r>
          </a:p>
          <a:p>
            <a:r>
              <a:rPr lang="en-AU" sz="1200" dirty="0"/>
              <a:t>Philippe Richard, Karin </a:t>
            </a:r>
            <a:r>
              <a:rPr lang="en-AU" sz="1200" dirty="0" err="1"/>
              <a:t>Allenbach</a:t>
            </a:r>
            <a:r>
              <a:rPr lang="en-AU" sz="1200" dirty="0"/>
              <a:t>, Hy Dao &amp; Pascal </a:t>
            </a:r>
            <a:r>
              <a:rPr lang="en-AU" sz="1200" dirty="0" err="1"/>
              <a:t>Peduzzi</a:t>
            </a:r>
            <a:r>
              <a:rPr lang="en-AU" sz="1200" dirty="0"/>
              <a:t> (2017) Building an Earth Observations</a:t>
            </a:r>
          </a:p>
          <a:p>
            <a:r>
              <a:rPr lang="en-AU" sz="1200" dirty="0"/>
              <a:t>Data Cube: lessons learned from the Swiss Data Cube (SDC) on generating Analysis Ready Data</a:t>
            </a:r>
          </a:p>
          <a:p>
            <a:r>
              <a:rPr lang="en-AU" sz="1200" dirty="0"/>
              <a:t>(ARD), Big Earth Data, 1:1-2, 100-117, DOI: 10.1080/20964471.2017.1398903</a:t>
            </a:r>
            <a:endParaRPr kumimoji="0" lang="en-AU" sz="1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62923906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057400" y="152400"/>
            <a:ext cx="5410200" cy="533400"/>
          </a:xfrm>
        </p:spPr>
        <p:txBody>
          <a:bodyPr/>
          <a:lstStyle/>
          <a:p>
            <a:pPr algn="ctr"/>
            <a:r>
              <a:rPr lang="en-US" b="1" dirty="0"/>
              <a:t>Interoperability and Use</a:t>
            </a:r>
          </a:p>
          <a:p>
            <a:pPr algn="ctr"/>
            <a:r>
              <a:rPr lang="en-US" b="1" dirty="0"/>
              <a:t>FDA Themes supported via WGISS</a:t>
            </a:r>
          </a:p>
          <a:p>
            <a:endParaRPr lang="en-US" dirty="0"/>
          </a:p>
        </p:txBody>
      </p:sp>
      <p:sp>
        <p:nvSpPr>
          <p:cNvPr id="6" name="Content Placeholder 7"/>
          <p:cNvSpPr>
            <a:spLocks noGrp="1"/>
          </p:cNvSpPr>
          <p:nvPr>
            <p:ph sz="quarter" idx="10"/>
          </p:nvPr>
        </p:nvSpPr>
        <p:spPr>
          <a:xfrm>
            <a:off x="228600" y="1295400"/>
            <a:ext cx="8686800" cy="5029200"/>
          </a:xfrm>
        </p:spPr>
        <p:txBody>
          <a:bodyPr/>
          <a:lstStyle/>
          <a:p>
            <a:pPr defTabSz="914400"/>
            <a:r>
              <a:rPr lang="en-US" sz="1800" b="1" dirty="0"/>
              <a:t>CEOS Analysis Ready Data (ARD)</a:t>
            </a:r>
            <a:endParaRPr lang="en-US" sz="1600" b="1" dirty="0"/>
          </a:p>
          <a:p>
            <a:pPr lvl="1"/>
            <a:r>
              <a:rPr lang="en-US" sz="1400" dirty="0"/>
              <a:t>Develop and provision CARD4L-compliant optical and/or SAR products</a:t>
            </a:r>
          </a:p>
          <a:p>
            <a:pPr lvl="1"/>
            <a:r>
              <a:rPr lang="en-US" sz="1400" dirty="0"/>
              <a:t>Examine ARD for ocean and atmosphere domains</a:t>
            </a:r>
          </a:p>
          <a:p>
            <a:pPr defTabSz="914400"/>
            <a:endParaRPr lang="en-US" sz="1400" b="1" dirty="0"/>
          </a:p>
          <a:p>
            <a:pPr defTabSz="914400"/>
            <a:r>
              <a:rPr lang="en-US" sz="1800" b="1" dirty="0"/>
              <a:t>Interoperable Free and Open Tools</a:t>
            </a:r>
          </a:p>
          <a:p>
            <a:pPr lvl="1" defTabSz="914400"/>
            <a:r>
              <a:rPr lang="en-US" sz="1400" dirty="0"/>
              <a:t>Continue supporting the CEOS Data Cube (CDC) initiative</a:t>
            </a:r>
          </a:p>
          <a:p>
            <a:pPr lvl="1" defTabSz="914400"/>
            <a:r>
              <a:rPr lang="en-US" sz="1400" dirty="0"/>
              <a:t>Demonstrate new technologies through ongoing support of ‘pilot projects’ and consideration of alternate candidate architectures</a:t>
            </a:r>
          </a:p>
          <a:p>
            <a:pPr defTabSz="914400"/>
            <a:r>
              <a:rPr lang="en-US" sz="1800" b="1" dirty="0"/>
              <a:t>Data, Processing, and Architecture Interface Standards</a:t>
            </a:r>
          </a:p>
          <a:p>
            <a:pPr lvl="1"/>
            <a:r>
              <a:rPr lang="en-US" sz="1400" dirty="0"/>
              <a:t>Develop standards for pixel-level data discovery, access, and common analytical processing requests (e.g., cloud free mosaics of ARD) exploiting EO satellite data among various CEOS exploitation platforms</a:t>
            </a:r>
          </a:p>
          <a:p>
            <a:pPr defTabSz="914400"/>
            <a:r>
              <a:rPr lang="en-US" sz="1800" b="1" dirty="0"/>
              <a:t>Analytical Processing Capabilities</a:t>
            </a:r>
          </a:p>
          <a:p>
            <a:pPr lvl="1"/>
            <a:r>
              <a:rPr lang="en-US" sz="1400" dirty="0"/>
              <a:t>Prototype portable web-based analytical processing APIs/Web Services that work across CEOS exploitation platforms in full computing environments for time series and other analysis</a:t>
            </a:r>
          </a:p>
          <a:p>
            <a:endParaRPr lang="en-US" sz="1050" b="1" dirty="0"/>
          </a:p>
          <a:p>
            <a:pPr defTabSz="914400"/>
            <a:r>
              <a:rPr lang="en-US" sz="1800" b="1" dirty="0"/>
              <a:t>User Metrics</a:t>
            </a:r>
          </a:p>
          <a:p>
            <a:pPr lvl="1" defTabSz="914400"/>
            <a:r>
              <a:rPr lang="en-US" sz="1400" dirty="0"/>
              <a:t>Develop a data use metrics framework through which agencies can contribute to how EO data is being used, rather than just downloaded data quantities</a:t>
            </a:r>
          </a:p>
        </p:txBody>
      </p:sp>
      <p:grpSp>
        <p:nvGrpSpPr>
          <p:cNvPr id="7" name="Group 6"/>
          <p:cNvGrpSpPr/>
          <p:nvPr/>
        </p:nvGrpSpPr>
        <p:grpSpPr>
          <a:xfrm>
            <a:off x="228600" y="1295400"/>
            <a:ext cx="8534400" cy="845195"/>
            <a:chOff x="457200" y="1295400"/>
            <a:chExt cx="8534400" cy="1075701"/>
          </a:xfrm>
        </p:grpSpPr>
        <p:sp>
          <p:nvSpPr>
            <p:cNvPr id="8" name="Rectangle 7"/>
            <p:cNvSpPr/>
            <p:nvPr/>
          </p:nvSpPr>
          <p:spPr>
            <a:xfrm>
              <a:off x="609600" y="1695392"/>
              <a:ext cx="7620000" cy="675709"/>
            </a:xfrm>
            <a:prstGeom prst="rect">
              <a:avLst/>
            </a:prstGeom>
            <a:solidFill>
              <a:srgbClr val="FFFFFF"/>
            </a:solidFill>
          </p:spPr>
          <p:txBody>
            <a:bodyPr wrap="square">
              <a:spAutoFit/>
            </a:bodyPr>
            <a:lstStyle/>
            <a:p>
              <a:r>
                <a:rPr lang="en-GB" b="1" dirty="0">
                  <a:solidFill>
                    <a:schemeClr val="accent6"/>
                  </a:solidFill>
                </a:rPr>
                <a:t>Block A: Analysis Ready Data, CARD4L and interoperable products</a:t>
              </a:r>
            </a:p>
            <a:p>
              <a:endParaRPr lang="en-GB" sz="1050" b="1" dirty="0">
                <a:solidFill>
                  <a:schemeClr val="accent6"/>
                </a:solidFill>
              </a:endParaRPr>
            </a:p>
          </p:txBody>
        </p:sp>
        <p:sp>
          <p:nvSpPr>
            <p:cNvPr id="9" name="Rounded Rectangle 8"/>
            <p:cNvSpPr/>
            <p:nvPr/>
          </p:nvSpPr>
          <p:spPr>
            <a:xfrm>
              <a:off x="457200" y="1295400"/>
              <a:ext cx="8534400" cy="1066800"/>
            </a:xfrm>
            <a:prstGeom prst="round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grpSp>
        <p:nvGrpSpPr>
          <p:cNvPr id="11" name="Group 10"/>
          <p:cNvGrpSpPr/>
          <p:nvPr/>
        </p:nvGrpSpPr>
        <p:grpSpPr>
          <a:xfrm>
            <a:off x="228600" y="2125007"/>
            <a:ext cx="8534400" cy="3549193"/>
            <a:chOff x="457200" y="2362200"/>
            <a:chExt cx="8534400" cy="3312000"/>
          </a:xfrm>
        </p:grpSpPr>
        <p:sp>
          <p:nvSpPr>
            <p:cNvPr id="12" name="Rounded Rectangle 11"/>
            <p:cNvSpPr/>
            <p:nvPr/>
          </p:nvSpPr>
          <p:spPr>
            <a:xfrm>
              <a:off x="457200" y="2362200"/>
              <a:ext cx="8534400" cy="3312000"/>
            </a:xfrm>
            <a:prstGeom prst="roundRect">
              <a:avLst>
                <a:gd name="adj" fmla="val 5791"/>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3" name="Rectangle 12"/>
            <p:cNvSpPr/>
            <p:nvPr/>
          </p:nvSpPr>
          <p:spPr>
            <a:xfrm>
              <a:off x="604605" y="2414476"/>
              <a:ext cx="7924800" cy="344649"/>
            </a:xfrm>
            <a:prstGeom prst="rect">
              <a:avLst/>
            </a:prstGeom>
            <a:solidFill>
              <a:srgbClr val="FFFFFF"/>
            </a:solidFill>
          </p:spPr>
          <p:txBody>
            <a:bodyPr wrap="square">
              <a:spAutoFit/>
            </a:bodyPr>
            <a:lstStyle/>
            <a:p>
              <a:r>
                <a:rPr lang="en-US" b="1" dirty="0">
                  <a:solidFill>
                    <a:schemeClr val="accent6"/>
                  </a:solidFill>
                </a:rPr>
                <a:t>Block B: Agency roles in stimulating </a:t>
              </a:r>
              <a:r>
                <a:rPr lang="en-GB" b="1" dirty="0">
                  <a:solidFill>
                    <a:schemeClr val="accent6"/>
                  </a:solidFill>
                </a:rPr>
                <a:t>EO “use-environments”</a:t>
              </a:r>
            </a:p>
          </p:txBody>
        </p:sp>
      </p:grpSp>
      <p:sp>
        <p:nvSpPr>
          <p:cNvPr id="15" name="Rounded Rectangle 14"/>
          <p:cNvSpPr/>
          <p:nvPr/>
        </p:nvSpPr>
        <p:spPr>
          <a:xfrm>
            <a:off x="228600" y="5675744"/>
            <a:ext cx="8534400" cy="1066800"/>
          </a:xfrm>
          <a:prstGeom prst="round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9179995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4781" y="1451728"/>
            <a:ext cx="5086819" cy="2850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ontent Placeholder 1"/>
          <p:cNvSpPr>
            <a:spLocks noGrp="1"/>
          </p:cNvSpPr>
          <p:nvPr>
            <p:ph sz="quarter" idx="10"/>
          </p:nvPr>
        </p:nvSpPr>
        <p:spPr>
          <a:xfrm>
            <a:off x="152400" y="2342081"/>
            <a:ext cx="3809999" cy="4211119"/>
          </a:xfrm>
        </p:spPr>
        <p:txBody>
          <a:bodyPr/>
          <a:lstStyle/>
          <a:p>
            <a:pPr marL="285750" indent="-285750" defTabSz="457200"/>
            <a:r>
              <a:rPr lang="en-US" dirty="0"/>
              <a:t>Multiple viewpoints into the evolving FDA landscape:</a:t>
            </a:r>
          </a:p>
          <a:p>
            <a:pPr marL="711777" lvl="1" indent="-285750" defTabSz="457200"/>
            <a:r>
              <a:rPr lang="en-US" dirty="0"/>
              <a:t>Enterprise, Information, Computation, Engineering, Technology</a:t>
            </a:r>
          </a:p>
          <a:p>
            <a:pPr marL="285750" indent="-285750" defTabSz="457200"/>
            <a:endParaRPr lang="en-US" sz="1200" dirty="0"/>
          </a:p>
          <a:p>
            <a:pPr marL="285750" indent="-285750" defTabSz="457200"/>
            <a:r>
              <a:rPr lang="en-US" dirty="0"/>
              <a:t>Building on WGISS Discovery and Access Infrastructure with a system wide view</a:t>
            </a:r>
          </a:p>
          <a:p>
            <a:pPr marL="285750" indent="-285750" defTabSz="457200"/>
            <a:r>
              <a:rPr lang="en-US" dirty="0"/>
              <a:t>Emphasis on what is changing: Analysis, Cloud, consumer EO</a:t>
            </a:r>
          </a:p>
        </p:txBody>
      </p:sp>
      <p:sp>
        <p:nvSpPr>
          <p:cNvPr id="3" name="Content Placeholder 2"/>
          <p:cNvSpPr>
            <a:spLocks noGrp="1"/>
          </p:cNvSpPr>
          <p:nvPr>
            <p:ph sz="quarter" idx="11"/>
          </p:nvPr>
        </p:nvSpPr>
        <p:spPr>
          <a:xfrm>
            <a:off x="1981200" y="152400"/>
            <a:ext cx="5444152" cy="533400"/>
          </a:xfrm>
        </p:spPr>
        <p:txBody>
          <a:bodyPr/>
          <a:lstStyle/>
          <a:p>
            <a:pPr algn="ctr"/>
            <a:r>
              <a:rPr lang="en-US" b="1" dirty="0"/>
              <a:t>FDA Common Description </a:t>
            </a:r>
          </a:p>
          <a:p>
            <a:pPr algn="ctr"/>
            <a:r>
              <a:rPr lang="en-US" b="1" dirty="0"/>
              <a:t>White Paper</a:t>
            </a:r>
          </a:p>
        </p:txBody>
      </p:sp>
      <p:grpSp>
        <p:nvGrpSpPr>
          <p:cNvPr id="4" name="Group 3"/>
          <p:cNvGrpSpPr/>
          <p:nvPr/>
        </p:nvGrpSpPr>
        <p:grpSpPr>
          <a:xfrm>
            <a:off x="152400" y="1207053"/>
            <a:ext cx="5029200" cy="830227"/>
            <a:chOff x="-3393141" y="5667556"/>
            <a:chExt cx="5978987" cy="830227"/>
          </a:xfrm>
        </p:grpSpPr>
        <p:sp>
          <p:nvSpPr>
            <p:cNvPr id="5" name="Rectangle 4"/>
            <p:cNvSpPr/>
            <p:nvPr/>
          </p:nvSpPr>
          <p:spPr>
            <a:xfrm>
              <a:off x="-3393141" y="5667556"/>
              <a:ext cx="5978987" cy="8302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lvl="1" indent="457200" defTabSz="457200">
                <a:lnSpc>
                  <a:spcPct val="115000"/>
                </a:lnSpc>
                <a:spcAft>
                  <a:spcPts val="1000"/>
                </a:spcAft>
              </a:pPr>
              <a:r>
                <a:rPr lang="en-US" sz="1400" b="1" kern="0" dirty="0">
                  <a:solidFill>
                    <a:prstClr val="black"/>
                  </a:solidFill>
                  <a:latin typeface="Helvetica"/>
                  <a:cs typeface="Helvetica"/>
                </a:rPr>
                <a:t>FDA-8</a:t>
              </a:r>
              <a:r>
                <a:rPr lang="en-US" sz="1400" kern="0" dirty="0">
                  <a:solidFill>
                    <a:prstClr val="black"/>
                  </a:solidFill>
                  <a:latin typeface="Helvetica"/>
                  <a:cs typeface="Helvetica"/>
                </a:rPr>
                <a:t>: </a:t>
              </a:r>
              <a:r>
                <a:rPr lang="en-US" sz="1400" kern="0" dirty="0">
                  <a:solidFill>
                    <a:prstClr val="black"/>
                  </a:solidFill>
                  <a:latin typeface="Helvetica"/>
                </a:rPr>
                <a:t>Establish a common description of Future Data Architecture functional blocks and identify interfaces and interoperability approaches (support FDA AHT)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5925" y="5709559"/>
              <a:ext cx="297925" cy="268018"/>
            </a:xfrm>
            <a:prstGeom prst="rect">
              <a:avLst/>
            </a:prstGeom>
          </p:spPr>
        </p:pic>
      </p:grpSp>
      <p:pic>
        <p:nvPicPr>
          <p:cNvPr id="9" name="Picture 8">
            <a:extLst>
              <a:ext uri="{FF2B5EF4-FFF2-40B4-BE49-F238E27FC236}">
                <a16:creationId xmlns:a16="http://schemas.microsoft.com/office/drawing/2014/main" id="{255CAD3B-AAFD-4C34-8508-4D96D3B14F6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12997" y="4249462"/>
            <a:ext cx="4797188" cy="2698419"/>
          </a:xfrm>
          <a:prstGeom prst="rect">
            <a:avLst/>
          </a:prstGeom>
        </p:spPr>
      </p:pic>
    </p:spTree>
    <p:extLst>
      <p:ext uri="{BB962C8B-B14F-4D97-AF65-F5344CB8AC3E}">
        <p14:creationId xmlns:p14="http://schemas.microsoft.com/office/powerpoint/2010/main" val="164575202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152400"/>
            <a:ext cx="5444152" cy="533400"/>
          </a:xfrm>
        </p:spPr>
        <p:txBody>
          <a:bodyPr/>
          <a:lstStyle/>
          <a:p>
            <a:pPr algn="l"/>
            <a:r>
              <a:rPr lang="en-US" b="1" dirty="0"/>
              <a:t>Inventories: 1) FDA Elements; 2) Open Source SW and Tools</a:t>
            </a:r>
          </a:p>
          <a:p>
            <a:pPr algn="ctr"/>
            <a:endParaRPr lang="en-US" sz="2000" b="1" dirty="0"/>
          </a:p>
          <a:p>
            <a:pPr algn="ctr"/>
            <a:endParaRPr lang="en-US" sz="2000" b="1" dirty="0"/>
          </a:p>
        </p:txBody>
      </p:sp>
      <p:grpSp>
        <p:nvGrpSpPr>
          <p:cNvPr id="4" name="Group 3"/>
          <p:cNvGrpSpPr/>
          <p:nvPr/>
        </p:nvGrpSpPr>
        <p:grpSpPr>
          <a:xfrm>
            <a:off x="228600" y="1524000"/>
            <a:ext cx="3581400" cy="830227"/>
            <a:chOff x="-4141628" y="6262174"/>
            <a:chExt cx="5978987" cy="830227"/>
          </a:xfrm>
        </p:grpSpPr>
        <p:sp>
          <p:nvSpPr>
            <p:cNvPr id="5" name="Rectangle 4"/>
            <p:cNvSpPr/>
            <p:nvPr/>
          </p:nvSpPr>
          <p:spPr>
            <a:xfrm>
              <a:off x="-4141628" y="6262174"/>
              <a:ext cx="5978987" cy="8302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1">
                <a:lnSpc>
                  <a:spcPct val="115000"/>
                </a:lnSpc>
                <a:spcAft>
                  <a:spcPts val="1000"/>
                </a:spcAft>
              </a:pPr>
              <a:r>
                <a:rPr lang="en-US" sz="1400" b="1" dirty="0">
                  <a:latin typeface="+mj-lt"/>
                  <a:cs typeface="Helvetica"/>
                </a:rPr>
                <a:t>FDA-9</a:t>
              </a:r>
              <a:r>
                <a:rPr lang="en-US" sz="1400" dirty="0">
                  <a:latin typeface="+mj-lt"/>
                  <a:cs typeface="Helvetica"/>
                </a:rPr>
                <a:t>: </a:t>
              </a:r>
              <a:r>
                <a:rPr lang="en-US" sz="1400" dirty="0">
                  <a:latin typeface="+mj-lt"/>
                </a:rPr>
                <a:t>Inventory and characterize 	existing FDAs operated by both 	public and private entities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597" y="6566973"/>
              <a:ext cx="567244" cy="304801"/>
            </a:xfrm>
            <a:prstGeom prst="rect">
              <a:avLst/>
            </a:prstGeom>
          </p:spPr>
        </p:pic>
      </p:grpSp>
      <p:pic>
        <p:nvPicPr>
          <p:cNvPr id="14" name="Picture 13"/>
          <p:cNvPicPr>
            <a:picLocks noChangeAspect="1"/>
          </p:cNvPicPr>
          <p:nvPr/>
        </p:nvPicPr>
        <p:blipFill>
          <a:blip r:embed="rId4"/>
          <a:stretch>
            <a:fillRect/>
          </a:stretch>
        </p:blipFill>
        <p:spPr>
          <a:xfrm>
            <a:off x="4038600" y="1600200"/>
            <a:ext cx="4976538" cy="2057400"/>
          </a:xfrm>
          <a:prstGeom prst="rect">
            <a:avLst/>
          </a:prstGeom>
        </p:spPr>
      </p:pic>
      <p:sp>
        <p:nvSpPr>
          <p:cNvPr id="16" name="Content Placeholder 1"/>
          <p:cNvSpPr>
            <a:spLocks noGrp="1"/>
          </p:cNvSpPr>
          <p:nvPr>
            <p:ph sz="quarter" idx="10"/>
          </p:nvPr>
        </p:nvSpPr>
        <p:spPr>
          <a:xfrm>
            <a:off x="304800" y="2428724"/>
            <a:ext cx="3657600" cy="1305076"/>
          </a:xfrm>
        </p:spPr>
        <p:txBody>
          <a:bodyPr/>
          <a:lstStyle/>
          <a:p>
            <a:pPr marL="514350" indent="-514350">
              <a:buFont typeface="+mj-lt"/>
              <a:buAutoNum type="arabicPeriod"/>
            </a:pPr>
            <a:r>
              <a:rPr lang="en-US" sz="1800" dirty="0"/>
              <a:t>Template defined in coordination with FDA-AHT</a:t>
            </a:r>
          </a:p>
          <a:p>
            <a:pPr marL="514350" indent="-514350">
              <a:buFont typeface="+mj-lt"/>
              <a:buAutoNum type="arabicPeriod"/>
            </a:pPr>
            <a:r>
              <a:rPr lang="en-US" sz="1800" dirty="0"/>
              <a:t>Inventory being filled-up with information collected from different sources</a:t>
            </a:r>
            <a:endParaRPr lang="en-US" sz="1600" dirty="0"/>
          </a:p>
        </p:txBody>
      </p:sp>
      <p:sp>
        <p:nvSpPr>
          <p:cNvPr id="20" name="Content Placeholder 1"/>
          <p:cNvSpPr txBox="1">
            <a:spLocks/>
          </p:cNvSpPr>
          <p:nvPr/>
        </p:nvSpPr>
        <p:spPr>
          <a:xfrm>
            <a:off x="304800" y="5019524"/>
            <a:ext cx="3733800" cy="1305076"/>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514350" indent="-514350">
              <a:buFont typeface="+mj-lt"/>
              <a:buAutoNum type="arabicPeriod"/>
            </a:pPr>
            <a:r>
              <a:rPr lang="en-US" sz="1800" dirty="0"/>
              <a:t>Template defined </a:t>
            </a:r>
          </a:p>
          <a:p>
            <a:pPr marL="514350" indent="-514350">
              <a:buFont typeface="+mj-lt"/>
              <a:buAutoNum type="arabicPeriod"/>
            </a:pPr>
            <a:r>
              <a:rPr lang="en-US" sz="1800" dirty="0"/>
              <a:t>Inventory being filled-up with information collected from WGISS members</a:t>
            </a:r>
            <a:endParaRPr lang="en-US" sz="1600" dirty="0"/>
          </a:p>
        </p:txBody>
      </p:sp>
      <p:pic>
        <p:nvPicPr>
          <p:cNvPr id="21"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187313"/>
            <a:ext cx="4429342" cy="2633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4992259"/>
            <a:ext cx="4965019"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7" name="Group 16"/>
          <p:cNvGrpSpPr/>
          <p:nvPr/>
        </p:nvGrpSpPr>
        <p:grpSpPr>
          <a:xfrm>
            <a:off x="228600" y="4114800"/>
            <a:ext cx="4648200" cy="830227"/>
            <a:chOff x="955213" y="5755907"/>
            <a:chExt cx="5978987" cy="830227"/>
          </a:xfrm>
        </p:grpSpPr>
        <p:sp>
          <p:nvSpPr>
            <p:cNvPr id="18" name="Rectangle 17"/>
            <p:cNvSpPr/>
            <p:nvPr/>
          </p:nvSpPr>
          <p:spPr>
            <a:xfrm>
              <a:off x="955213" y="5755907"/>
              <a:ext cx="5978987" cy="8302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1">
                <a:lnSpc>
                  <a:spcPct val="115000"/>
                </a:lnSpc>
                <a:spcAft>
                  <a:spcPts val="1000"/>
                </a:spcAft>
              </a:pPr>
              <a:r>
                <a:rPr lang="en-US" sz="1400" b="1" dirty="0">
                  <a:latin typeface="+mj-lt"/>
                  <a:cs typeface="Helvetica"/>
                </a:rPr>
                <a:t>FDA-10</a:t>
              </a:r>
              <a:r>
                <a:rPr lang="en-US" sz="1400" dirty="0">
                  <a:latin typeface="+mj-lt"/>
                  <a:cs typeface="Helvetica"/>
                </a:rPr>
                <a:t>: </a:t>
              </a:r>
              <a:r>
                <a:rPr lang="en-US" sz="1400" dirty="0">
                  <a:latin typeface="+mj-lt"/>
                </a:rPr>
                <a:t>Inventory of CEOS agencies (Open 	Source) Software and Tools and implement a 	mechanism for discovery and access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517" y="6060707"/>
              <a:ext cx="297925" cy="268018"/>
            </a:xfrm>
            <a:prstGeom prst="rect">
              <a:avLst/>
            </a:prstGeom>
          </p:spPr>
        </p:pic>
      </p:grpSp>
    </p:spTree>
    <p:extLst>
      <p:ext uri="{BB962C8B-B14F-4D97-AF65-F5344CB8AC3E}">
        <p14:creationId xmlns:p14="http://schemas.microsoft.com/office/powerpoint/2010/main" val="4616282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E64B-418C-4A2A-9A14-69516E67D65A}"/>
              </a:ext>
            </a:extLst>
          </p:cNvPr>
          <p:cNvSpPr>
            <a:spLocks noGrp="1"/>
          </p:cNvSpPr>
          <p:nvPr>
            <p:ph type="title"/>
          </p:nvPr>
        </p:nvSpPr>
        <p:spPr/>
        <p:txBody>
          <a:bodyPr/>
          <a:lstStyle/>
          <a:p>
            <a:pPr algn="ctr"/>
            <a:r>
              <a:rPr lang="en-AU" dirty="0"/>
              <a:t>Objective</a:t>
            </a:r>
          </a:p>
        </p:txBody>
      </p:sp>
      <p:sp>
        <p:nvSpPr>
          <p:cNvPr id="3" name="Content Placeholder 2">
            <a:extLst>
              <a:ext uri="{FF2B5EF4-FFF2-40B4-BE49-F238E27FC236}">
                <a16:creationId xmlns:a16="http://schemas.microsoft.com/office/drawing/2014/main" id="{D35627EA-0A97-46DB-A609-89ACB40AC516}"/>
              </a:ext>
            </a:extLst>
          </p:cNvPr>
          <p:cNvSpPr>
            <a:spLocks noGrp="1"/>
          </p:cNvSpPr>
          <p:nvPr>
            <p:ph idx="1"/>
          </p:nvPr>
        </p:nvSpPr>
        <p:spPr/>
        <p:txBody>
          <a:bodyPr/>
          <a:lstStyle/>
          <a:p>
            <a:r>
              <a:rPr lang="en-AU" dirty="0"/>
              <a:t>Identify areas where GEOS and WGISS could practically work together</a:t>
            </a:r>
          </a:p>
          <a:p>
            <a:pPr marL="457200" lvl="1" indent="0">
              <a:buNone/>
            </a:pPr>
            <a:r>
              <a:rPr lang="en-AU" dirty="0">
                <a:sym typeface="Wingdings" panose="05000000000000000000" pitchFamily="2" charset="2"/>
              </a:rPr>
              <a:t>Joint action plan</a:t>
            </a:r>
          </a:p>
          <a:p>
            <a:endParaRPr lang="en-AU" dirty="0"/>
          </a:p>
          <a:p>
            <a:r>
              <a:rPr lang="en-AU" dirty="0"/>
              <a:t>Interactive presentation</a:t>
            </a:r>
          </a:p>
          <a:p>
            <a:pPr lvl="1"/>
            <a:r>
              <a:rPr lang="en-AU" dirty="0"/>
              <a:t>Ask questions</a:t>
            </a:r>
          </a:p>
          <a:p>
            <a:pPr lvl="1"/>
            <a:r>
              <a:rPr lang="en-AU" dirty="0"/>
              <a:t>Interrupt</a:t>
            </a:r>
          </a:p>
          <a:p>
            <a:pPr lvl="1"/>
            <a:r>
              <a:rPr lang="en-AU" dirty="0"/>
              <a:t>Provide perspectives</a:t>
            </a:r>
          </a:p>
          <a:p>
            <a:pPr lvl="1"/>
            <a:r>
              <a:rPr lang="en-AU" dirty="0"/>
              <a:t>Seek clarification</a:t>
            </a:r>
          </a:p>
          <a:p>
            <a:pPr marL="457200" lvl="1" indent="0">
              <a:buNone/>
            </a:pPr>
            <a:r>
              <a:rPr lang="en-AU" i="1" dirty="0"/>
              <a:t>…or its death by PowerPoint!</a:t>
            </a:r>
          </a:p>
          <a:p>
            <a:pPr lvl="1"/>
            <a:endParaRPr lang="en-AU" dirty="0"/>
          </a:p>
          <a:p>
            <a:r>
              <a:rPr lang="en-AU" dirty="0"/>
              <a:t>As the day proceeds collect potential actions </a:t>
            </a:r>
          </a:p>
        </p:txBody>
      </p:sp>
      <p:sp>
        <p:nvSpPr>
          <p:cNvPr id="4" name="Slide Number Placeholder 3">
            <a:extLst>
              <a:ext uri="{FF2B5EF4-FFF2-40B4-BE49-F238E27FC236}">
                <a16:creationId xmlns:a16="http://schemas.microsoft.com/office/drawing/2014/main" id="{0B4076F9-F054-4CFF-9526-53B579612CC1}"/>
              </a:ext>
            </a:extLst>
          </p:cNvPr>
          <p:cNvSpPr>
            <a:spLocks noGrp="1"/>
          </p:cNvSpPr>
          <p:nvPr>
            <p:ph type="sldNum" sz="quarter" idx="4"/>
          </p:nvPr>
        </p:nvSpPr>
        <p:spPr/>
        <p:txBody>
          <a:bodyPr/>
          <a:lstStyle/>
          <a:p>
            <a:fld id="{2ABE124A-B5C5-46E0-B944-45307B126769}" type="slidenum">
              <a:rPr lang="en-AU" smtClean="0"/>
              <a:pPr/>
              <a:t>2</a:t>
            </a:fld>
            <a:r>
              <a:rPr lang="en-AU"/>
              <a:t>  |</a:t>
            </a:r>
            <a:endParaRPr lang="en-AU" dirty="0"/>
          </a:p>
        </p:txBody>
      </p:sp>
      <p:pic>
        <p:nvPicPr>
          <p:cNvPr id="9" name="Picture 8">
            <a:extLst>
              <a:ext uri="{FF2B5EF4-FFF2-40B4-BE49-F238E27FC236}">
                <a16:creationId xmlns:a16="http://schemas.microsoft.com/office/drawing/2014/main" id="{4DE089E0-6B17-4329-AE88-6ABA534DAD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953000" y="1904999"/>
            <a:ext cx="3867150" cy="2903393"/>
          </a:xfrm>
          <a:prstGeom prst="rect">
            <a:avLst/>
          </a:prstGeom>
        </p:spPr>
      </p:pic>
      <p:sp>
        <p:nvSpPr>
          <p:cNvPr id="10" name="TextBox 9">
            <a:extLst>
              <a:ext uri="{FF2B5EF4-FFF2-40B4-BE49-F238E27FC236}">
                <a16:creationId xmlns:a16="http://schemas.microsoft.com/office/drawing/2014/main" id="{FAB8DD60-06D4-452A-AF0A-BDC94CD7EEFC}"/>
              </a:ext>
            </a:extLst>
          </p:cNvPr>
          <p:cNvSpPr txBox="1"/>
          <p:nvPr/>
        </p:nvSpPr>
        <p:spPr>
          <a:xfrm>
            <a:off x="4953000" y="4796205"/>
            <a:ext cx="3867150" cy="2396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900">
                <a:hlinkClick r:id="rId4" tooltip="http://www.slideshare.net/thecroaker/death-by-powerpoint"/>
              </a:rPr>
              <a:t>This Photo</a:t>
            </a:r>
            <a:r>
              <a:rPr lang="en-AU" sz="900"/>
              <a:t> by Unknown Author is licensed under </a:t>
            </a:r>
            <a:r>
              <a:rPr lang="en-AU" sz="900">
                <a:hlinkClick r:id="rId5" tooltip="https://creativecommons.org/licenses/by-nc/3.0/"/>
              </a:rPr>
              <a:t>CC BY-NC</a:t>
            </a:r>
            <a:endParaRPr lang="en-AU" sz="900"/>
          </a:p>
        </p:txBody>
      </p:sp>
    </p:spTree>
    <p:extLst>
      <p:ext uri="{BB962C8B-B14F-4D97-AF65-F5344CB8AC3E}">
        <p14:creationId xmlns:p14="http://schemas.microsoft.com/office/powerpoint/2010/main" val="36163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9F250C-159B-4898-B99A-946D6AAEBD79}"/>
              </a:ext>
            </a:extLst>
          </p:cNvPr>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3" name="Content Placeholder 2">
            <a:extLst>
              <a:ext uri="{FF2B5EF4-FFF2-40B4-BE49-F238E27FC236}">
                <a16:creationId xmlns:a16="http://schemas.microsoft.com/office/drawing/2014/main" id="{0E5140FC-F31C-406D-A24F-AF628E05CFB9}"/>
              </a:ext>
            </a:extLst>
          </p:cNvPr>
          <p:cNvSpPr>
            <a:spLocks noGrp="1"/>
          </p:cNvSpPr>
          <p:nvPr>
            <p:ph sz="quarter" idx="10"/>
          </p:nvPr>
        </p:nvSpPr>
        <p:spPr>
          <a:xfrm>
            <a:off x="723900" y="5994617"/>
            <a:ext cx="7696200" cy="533401"/>
          </a:xfrm>
        </p:spPr>
        <p:txBody>
          <a:bodyPr/>
          <a:lstStyle/>
          <a:p>
            <a:pPr marL="0" indent="0" algn="ctr">
              <a:buNone/>
            </a:pPr>
            <a:r>
              <a:rPr lang="en-US" dirty="0">
                <a:hlinkClick r:id="rId2"/>
              </a:rPr>
              <a:t>http://ceos.org/ard/</a:t>
            </a:r>
            <a:endParaRPr lang="en-US" dirty="0"/>
          </a:p>
        </p:txBody>
      </p:sp>
      <p:sp>
        <p:nvSpPr>
          <p:cNvPr id="4" name="Content Placeholder 3">
            <a:extLst>
              <a:ext uri="{FF2B5EF4-FFF2-40B4-BE49-F238E27FC236}">
                <a16:creationId xmlns:a16="http://schemas.microsoft.com/office/drawing/2014/main" id="{B63262D2-1D46-47A3-9560-E775A6014B59}"/>
              </a:ext>
            </a:extLst>
          </p:cNvPr>
          <p:cNvSpPr>
            <a:spLocks noGrp="1"/>
          </p:cNvSpPr>
          <p:nvPr>
            <p:ph sz="quarter" idx="11"/>
          </p:nvPr>
        </p:nvSpPr>
        <p:spPr/>
        <p:txBody>
          <a:bodyPr/>
          <a:lstStyle/>
          <a:p>
            <a:r>
              <a:rPr lang="en-US" dirty="0"/>
              <a:t>CARD4L</a:t>
            </a:r>
          </a:p>
        </p:txBody>
      </p:sp>
      <p:pic>
        <p:nvPicPr>
          <p:cNvPr id="5" name="Picture 4">
            <a:extLst>
              <a:ext uri="{FF2B5EF4-FFF2-40B4-BE49-F238E27FC236}">
                <a16:creationId xmlns:a16="http://schemas.microsoft.com/office/drawing/2014/main" id="{008501AC-84CD-4250-9581-31E7638B12C8}"/>
              </a:ext>
            </a:extLst>
          </p:cNvPr>
          <p:cNvPicPr>
            <a:picLocks noChangeAspect="1"/>
          </p:cNvPicPr>
          <p:nvPr/>
        </p:nvPicPr>
        <p:blipFill>
          <a:blip r:embed="rId3"/>
          <a:stretch>
            <a:fillRect/>
          </a:stretch>
        </p:blipFill>
        <p:spPr>
          <a:xfrm>
            <a:off x="0" y="1339335"/>
            <a:ext cx="9144000" cy="4553900"/>
          </a:xfrm>
          <a:prstGeom prst="rect">
            <a:avLst/>
          </a:prstGeom>
        </p:spPr>
      </p:pic>
    </p:spTree>
    <p:extLst>
      <p:ext uri="{BB962C8B-B14F-4D97-AF65-F5344CB8AC3E}">
        <p14:creationId xmlns:p14="http://schemas.microsoft.com/office/powerpoint/2010/main" val="16902461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a:xfrm>
            <a:off x="152400" y="1219200"/>
            <a:ext cx="8839200" cy="5257800"/>
          </a:xfrm>
        </p:spPr>
        <p:txBody>
          <a:bodyPr/>
          <a:lstStyle/>
          <a:p>
            <a:pPr marL="0" indent="0">
              <a:spcBef>
                <a:spcPts val="600"/>
              </a:spcBef>
              <a:buNone/>
            </a:pPr>
            <a:endParaRPr lang="en-US" sz="1000" dirty="0"/>
          </a:p>
          <a:p>
            <a:r>
              <a:rPr lang="en-AU" b="1" u="sng" dirty="0"/>
              <a:t>WGCV</a:t>
            </a:r>
            <a:r>
              <a:rPr lang="en-AU" b="1" dirty="0"/>
              <a:t> </a:t>
            </a:r>
            <a:r>
              <a:rPr lang="mr-IN" dirty="0"/>
              <a:t>–</a:t>
            </a:r>
            <a:r>
              <a:rPr lang="en-AU" dirty="0"/>
              <a:t> </a:t>
            </a:r>
            <a:r>
              <a:rPr lang="en-AU" b="1" dirty="0"/>
              <a:t>Ongoing</a:t>
            </a:r>
            <a:r>
              <a:rPr lang="en-AU" dirty="0"/>
              <a:t> around four different topics: </a:t>
            </a:r>
          </a:p>
          <a:p>
            <a:pPr lvl="1"/>
            <a:r>
              <a:rPr lang="en-CA" sz="1800" dirty="0"/>
              <a:t>Data Formats and Interoperability in the framework of FDA	</a:t>
            </a:r>
            <a:endParaRPr lang="en-GB" sz="1800" dirty="0"/>
          </a:p>
          <a:p>
            <a:pPr lvl="1"/>
            <a:r>
              <a:rPr lang="en-GB" sz="1800" dirty="0"/>
              <a:t>Quality Indicators in Discovery Metadata</a:t>
            </a:r>
          </a:p>
          <a:p>
            <a:pPr lvl="1"/>
            <a:r>
              <a:rPr lang="en-GB" sz="1800" dirty="0"/>
              <a:t>CEOS Data Cubes and CEOS Test Sites Data Access in support of WGCV Activities</a:t>
            </a:r>
          </a:p>
          <a:p>
            <a:pPr lvl="1"/>
            <a:r>
              <a:rPr lang="en-GB" sz="1800" dirty="0"/>
              <a:t>Standardization and Best Practices</a:t>
            </a:r>
            <a:endParaRPr lang="en-US" sz="1200" b="1" dirty="0"/>
          </a:p>
          <a:p>
            <a:pPr lvl="1">
              <a:spcBef>
                <a:spcPts val="600"/>
              </a:spcBef>
            </a:pPr>
            <a:endParaRPr lang="en-US" sz="1800" dirty="0">
              <a:solidFill>
                <a:srgbClr val="FF0000"/>
              </a:solidFill>
            </a:endParaRPr>
          </a:p>
          <a:p>
            <a:pPr marL="457200" indent="-457200">
              <a:buFont typeface="+mj-lt"/>
              <a:buAutoNum type="arabicPeriod"/>
            </a:pPr>
            <a:endParaRPr lang="en-GB" sz="1800" b="1" dirty="0"/>
          </a:p>
          <a:p>
            <a:pPr>
              <a:spcBef>
                <a:spcPts val="600"/>
              </a:spcBef>
            </a:pPr>
            <a:endParaRPr lang="en-AU" sz="1800" b="1" dirty="0"/>
          </a:p>
          <a:p>
            <a:pPr lvl="1">
              <a:spcBef>
                <a:spcPts val="600"/>
              </a:spcBef>
            </a:pPr>
            <a:endParaRPr lang="en-US" sz="1800" dirty="0">
              <a:solidFill>
                <a:srgbClr val="FF0000"/>
              </a:solidFill>
            </a:endParaRPr>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209800" y="304800"/>
            <a:ext cx="4953000" cy="533400"/>
          </a:xfrm>
        </p:spPr>
        <p:txBody>
          <a:bodyPr/>
          <a:lstStyle/>
          <a:p>
            <a:pPr algn="ctr"/>
            <a:r>
              <a:rPr lang="en-US" b="1" dirty="0"/>
              <a:t>WGISS and WGCV</a:t>
            </a:r>
          </a:p>
        </p:txBody>
      </p:sp>
    </p:spTree>
    <p:extLst>
      <p:ext uri="{BB962C8B-B14F-4D97-AF65-F5344CB8AC3E}">
        <p14:creationId xmlns:p14="http://schemas.microsoft.com/office/powerpoint/2010/main" val="4263633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AFA4-7D05-4FB2-AB0D-B8C6FCBE809D}"/>
              </a:ext>
            </a:extLst>
          </p:cNvPr>
          <p:cNvSpPr>
            <a:spLocks noGrp="1"/>
          </p:cNvSpPr>
          <p:nvPr>
            <p:ph type="title"/>
          </p:nvPr>
        </p:nvSpPr>
        <p:spPr/>
        <p:txBody>
          <a:bodyPr/>
          <a:lstStyle/>
          <a:p>
            <a:pPr algn="ctr"/>
            <a:r>
              <a:rPr lang="en-AU" dirty="0"/>
              <a:t>How: Similar. But…</a:t>
            </a:r>
          </a:p>
        </p:txBody>
      </p:sp>
      <p:pic>
        <p:nvPicPr>
          <p:cNvPr id="5" name="Content Placeholder 4">
            <a:extLst>
              <a:ext uri="{FF2B5EF4-FFF2-40B4-BE49-F238E27FC236}">
                <a16:creationId xmlns:a16="http://schemas.microsoft.com/office/drawing/2014/main" id="{32367E9B-BD75-4803-8073-320DC8774052}"/>
              </a:ext>
            </a:extLst>
          </p:cNvPr>
          <p:cNvPicPr>
            <a:picLocks noGrp="1" noChangeAspect="1"/>
          </p:cNvPicPr>
          <p:nvPr>
            <p:ph idx="1"/>
          </p:nvPr>
        </p:nvPicPr>
        <p:blipFill>
          <a:blip r:embed="rId3"/>
          <a:stretch>
            <a:fillRect/>
          </a:stretch>
        </p:blipFill>
        <p:spPr>
          <a:xfrm>
            <a:off x="166729" y="3810000"/>
            <a:ext cx="3925454" cy="304800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111BE3A0-51BB-43D1-9F59-61E75651216C}"/>
              </a:ext>
            </a:extLst>
          </p:cNvPr>
          <p:cNvSpPr>
            <a:spLocks noGrp="1"/>
          </p:cNvSpPr>
          <p:nvPr>
            <p:ph type="sldNum" sz="quarter" idx="4"/>
          </p:nvPr>
        </p:nvSpPr>
        <p:spPr/>
        <p:txBody>
          <a:bodyPr/>
          <a:lstStyle/>
          <a:p>
            <a:fld id="{2ABE124A-B5C5-46E0-B944-45307B126769}" type="slidenum">
              <a:rPr lang="en-AU" smtClean="0"/>
              <a:pPr/>
              <a:t>22</a:t>
            </a:fld>
            <a:r>
              <a:rPr lang="en-AU"/>
              <a:t>  |</a:t>
            </a:r>
            <a:endParaRPr lang="en-AU" dirty="0"/>
          </a:p>
        </p:txBody>
      </p:sp>
      <p:grpSp>
        <p:nvGrpSpPr>
          <p:cNvPr id="12" name="Group 11">
            <a:extLst>
              <a:ext uri="{FF2B5EF4-FFF2-40B4-BE49-F238E27FC236}">
                <a16:creationId xmlns:a16="http://schemas.microsoft.com/office/drawing/2014/main" id="{987FA71B-C9AD-481E-9CAE-F15F09037F1F}"/>
              </a:ext>
            </a:extLst>
          </p:cNvPr>
          <p:cNvGrpSpPr/>
          <p:nvPr/>
        </p:nvGrpSpPr>
        <p:grpSpPr>
          <a:xfrm>
            <a:off x="4132616" y="3801917"/>
            <a:ext cx="4953000" cy="2786063"/>
            <a:chOff x="4191000" y="1399514"/>
            <a:chExt cx="4953000" cy="2786063"/>
          </a:xfrm>
        </p:grpSpPr>
        <p:pic>
          <p:nvPicPr>
            <p:cNvPr id="7" name="Picture 6">
              <a:extLst>
                <a:ext uri="{FF2B5EF4-FFF2-40B4-BE49-F238E27FC236}">
                  <a16:creationId xmlns:a16="http://schemas.microsoft.com/office/drawing/2014/main" id="{9AFECD69-7E61-4D68-893A-2F395F0C08F8}"/>
                </a:ext>
              </a:extLst>
            </p:cNvPr>
            <p:cNvPicPr>
              <a:picLocks noChangeAspect="1"/>
            </p:cNvPicPr>
            <p:nvPr/>
          </p:nvPicPr>
          <p:blipFill>
            <a:blip r:embed="rId4"/>
            <a:stretch>
              <a:fillRect/>
            </a:stretch>
          </p:blipFill>
          <p:spPr>
            <a:xfrm>
              <a:off x="4191000" y="1399514"/>
              <a:ext cx="4953000" cy="278606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00A831C-C225-4A14-859D-8F0834AAAD69}"/>
                </a:ext>
              </a:extLst>
            </p:cNvPr>
            <p:cNvSpPr txBox="1"/>
            <p:nvPr/>
          </p:nvSpPr>
          <p:spPr>
            <a:xfrm>
              <a:off x="6781800" y="3565485"/>
              <a:ext cx="219547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2569"/>
                  </a:solidFill>
                  <a:effectLst/>
                  <a:uFillTx/>
                </a:rPr>
                <a:t>Chris Lynnes, NASA</a:t>
              </a:r>
            </a:p>
          </p:txBody>
        </p:sp>
      </p:grpSp>
      <p:grpSp>
        <p:nvGrpSpPr>
          <p:cNvPr id="13" name="Group 12">
            <a:extLst>
              <a:ext uri="{FF2B5EF4-FFF2-40B4-BE49-F238E27FC236}">
                <a16:creationId xmlns:a16="http://schemas.microsoft.com/office/drawing/2014/main" id="{0F426428-7778-4A9A-8B17-0E5E170D2481}"/>
              </a:ext>
            </a:extLst>
          </p:cNvPr>
          <p:cNvGrpSpPr/>
          <p:nvPr/>
        </p:nvGrpSpPr>
        <p:grpSpPr>
          <a:xfrm>
            <a:off x="2101159" y="1150216"/>
            <a:ext cx="4941682" cy="2528079"/>
            <a:chOff x="4191000" y="4171339"/>
            <a:chExt cx="4941682" cy="2528079"/>
          </a:xfrm>
        </p:grpSpPr>
        <p:pic>
          <p:nvPicPr>
            <p:cNvPr id="8" name="Picture 7">
              <a:extLst>
                <a:ext uri="{FF2B5EF4-FFF2-40B4-BE49-F238E27FC236}">
                  <a16:creationId xmlns:a16="http://schemas.microsoft.com/office/drawing/2014/main" id="{23785891-EB1B-475A-A5C4-4106CBDACD5A}"/>
                </a:ext>
              </a:extLst>
            </p:cNvPr>
            <p:cNvPicPr>
              <a:picLocks noChangeAspect="1"/>
            </p:cNvPicPr>
            <p:nvPr/>
          </p:nvPicPr>
          <p:blipFill>
            <a:blip r:embed="rId5"/>
            <a:stretch>
              <a:fillRect/>
            </a:stretch>
          </p:blipFill>
          <p:spPr>
            <a:xfrm>
              <a:off x="4191000" y="4171339"/>
              <a:ext cx="4941682" cy="2514057"/>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F2C0323-74F9-4A25-B006-793D4CCADC99}"/>
                </a:ext>
              </a:extLst>
            </p:cNvPr>
            <p:cNvSpPr txBox="1"/>
            <p:nvPr/>
          </p:nvSpPr>
          <p:spPr>
            <a:xfrm>
              <a:off x="7221572" y="6330088"/>
              <a:ext cx="186204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2569"/>
                  </a:solidFill>
                  <a:effectLst/>
                  <a:uFillTx/>
                </a:rPr>
                <a:t>Swiss Data Cube</a:t>
              </a:r>
            </a:p>
          </p:txBody>
        </p:sp>
      </p:grpSp>
      <p:pic>
        <p:nvPicPr>
          <p:cNvPr id="9" name="Picture 8">
            <a:extLst>
              <a:ext uri="{FF2B5EF4-FFF2-40B4-BE49-F238E27FC236}">
                <a16:creationId xmlns:a16="http://schemas.microsoft.com/office/drawing/2014/main" id="{9E7A01D9-1CBB-4939-A026-4926AFBF73F8}"/>
              </a:ext>
            </a:extLst>
          </p:cNvPr>
          <p:cNvPicPr>
            <a:picLocks noChangeAspect="1"/>
          </p:cNvPicPr>
          <p:nvPr/>
        </p:nvPicPr>
        <p:blipFill>
          <a:blip r:embed="rId6"/>
          <a:stretch>
            <a:fillRect/>
          </a:stretch>
        </p:blipFill>
        <p:spPr>
          <a:xfrm>
            <a:off x="12071" y="1152479"/>
            <a:ext cx="9144000" cy="5119077"/>
          </a:xfrm>
          <a:prstGeom prst="rect">
            <a:avLst/>
          </a:prstGeom>
        </p:spPr>
      </p:pic>
    </p:spTree>
    <p:extLst>
      <p:ext uri="{BB962C8B-B14F-4D97-AF65-F5344CB8AC3E}">
        <p14:creationId xmlns:p14="http://schemas.microsoft.com/office/powerpoint/2010/main" val="7656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476B-97E2-4F7E-B810-60FA333BD5A8}"/>
              </a:ext>
            </a:extLst>
          </p:cNvPr>
          <p:cNvSpPr>
            <a:spLocks noGrp="1"/>
          </p:cNvSpPr>
          <p:nvPr>
            <p:ph type="title"/>
          </p:nvPr>
        </p:nvSpPr>
        <p:spPr/>
        <p:txBody>
          <a:bodyPr/>
          <a:lstStyle/>
          <a:p>
            <a:pPr algn="ctr"/>
            <a:r>
              <a:rPr lang="en-AU" dirty="0"/>
              <a:t>A big thing…innovation rate</a:t>
            </a:r>
          </a:p>
        </p:txBody>
      </p:sp>
      <p:sp>
        <p:nvSpPr>
          <p:cNvPr id="3" name="Content Placeholder 2">
            <a:extLst>
              <a:ext uri="{FF2B5EF4-FFF2-40B4-BE49-F238E27FC236}">
                <a16:creationId xmlns:a16="http://schemas.microsoft.com/office/drawing/2014/main" id="{AD5C50BF-6BDB-4D35-B9DF-609184410416}"/>
              </a:ext>
            </a:extLst>
          </p:cNvPr>
          <p:cNvSpPr>
            <a:spLocks noGrp="1"/>
          </p:cNvSpPr>
          <p:nvPr>
            <p:ph idx="1"/>
          </p:nvPr>
        </p:nvSpPr>
        <p:spPr/>
        <p:txBody>
          <a:bodyPr>
            <a:normAutofit/>
          </a:bodyPr>
          <a:lstStyle/>
          <a:p>
            <a:r>
              <a:rPr lang="en-AU" dirty="0"/>
              <a:t>Elevating Agency FDA components to WGISS CEOS Information Systems? (ESA TPM…)</a:t>
            </a:r>
          </a:p>
          <a:p>
            <a:endParaRPr lang="en-AU" dirty="0"/>
          </a:p>
          <a:p>
            <a:pPr lvl="1"/>
            <a:endParaRPr lang="en-AU" dirty="0"/>
          </a:p>
          <a:p>
            <a:pPr lvl="1"/>
            <a:endParaRPr lang="en-AU" dirty="0"/>
          </a:p>
          <a:p>
            <a:endParaRPr lang="en-AU" dirty="0"/>
          </a:p>
        </p:txBody>
      </p:sp>
      <p:sp>
        <p:nvSpPr>
          <p:cNvPr id="4" name="Slide Number Placeholder 3">
            <a:extLst>
              <a:ext uri="{FF2B5EF4-FFF2-40B4-BE49-F238E27FC236}">
                <a16:creationId xmlns:a16="http://schemas.microsoft.com/office/drawing/2014/main" id="{A193D907-7AC3-4B55-8F63-27EB6722F64E}"/>
              </a:ext>
            </a:extLst>
          </p:cNvPr>
          <p:cNvSpPr>
            <a:spLocks noGrp="1"/>
          </p:cNvSpPr>
          <p:nvPr>
            <p:ph type="sldNum" sz="quarter" idx="4"/>
          </p:nvPr>
        </p:nvSpPr>
        <p:spPr/>
        <p:txBody>
          <a:bodyPr/>
          <a:lstStyle/>
          <a:p>
            <a:fld id="{2ABE124A-B5C5-46E0-B944-45307B126769}" type="slidenum">
              <a:rPr lang="en-AU" smtClean="0"/>
              <a:pPr/>
              <a:t>23</a:t>
            </a:fld>
            <a:r>
              <a:rPr lang="en-AU"/>
              <a:t>  |</a:t>
            </a:r>
            <a:endParaRPr lang="en-AU" dirty="0"/>
          </a:p>
        </p:txBody>
      </p:sp>
      <p:pic>
        <p:nvPicPr>
          <p:cNvPr id="5" name="Picture 4">
            <a:extLst>
              <a:ext uri="{FF2B5EF4-FFF2-40B4-BE49-F238E27FC236}">
                <a16:creationId xmlns:a16="http://schemas.microsoft.com/office/drawing/2014/main" id="{E542A693-EE4F-42E4-93DD-8A95833D6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0347" y="4997205"/>
            <a:ext cx="1479917" cy="826550"/>
          </a:xfrm>
          <a:prstGeom prst="rect">
            <a:avLst/>
          </a:prstGeom>
        </p:spPr>
      </p:pic>
      <p:grpSp>
        <p:nvGrpSpPr>
          <p:cNvPr id="6" name="Group 5">
            <a:extLst>
              <a:ext uri="{FF2B5EF4-FFF2-40B4-BE49-F238E27FC236}">
                <a16:creationId xmlns:a16="http://schemas.microsoft.com/office/drawing/2014/main" id="{3C3AC92E-C066-4179-81D9-22B94643AD81}"/>
              </a:ext>
            </a:extLst>
          </p:cNvPr>
          <p:cNvGrpSpPr/>
          <p:nvPr/>
        </p:nvGrpSpPr>
        <p:grpSpPr>
          <a:xfrm>
            <a:off x="71449" y="5446618"/>
            <a:ext cx="2530403" cy="650873"/>
            <a:chOff x="95263" y="4068835"/>
            <a:chExt cx="3373871" cy="867831"/>
          </a:xfrm>
        </p:grpSpPr>
        <p:pic>
          <p:nvPicPr>
            <p:cNvPr id="7" name="Picture 6">
              <a:extLst>
                <a:ext uri="{FF2B5EF4-FFF2-40B4-BE49-F238E27FC236}">
                  <a16:creationId xmlns:a16="http://schemas.microsoft.com/office/drawing/2014/main" id="{0B2CD2CE-F672-4CC1-A9C8-96A6B59641A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263" y="4216666"/>
              <a:ext cx="720000" cy="720000"/>
            </a:xfrm>
            <a:prstGeom prst="rect">
              <a:avLst/>
            </a:prstGeom>
          </p:spPr>
        </p:pic>
        <p:sp>
          <p:nvSpPr>
            <p:cNvPr id="8" name="TextBox 7">
              <a:extLst>
                <a:ext uri="{FF2B5EF4-FFF2-40B4-BE49-F238E27FC236}">
                  <a16:creationId xmlns:a16="http://schemas.microsoft.com/office/drawing/2014/main" id="{384726AA-1085-4533-AACD-859641A621FC}"/>
                </a:ext>
              </a:extLst>
            </p:cNvPr>
            <p:cNvSpPr txBox="1"/>
            <p:nvPr/>
          </p:nvSpPr>
          <p:spPr>
            <a:xfrm>
              <a:off x="870179" y="4068835"/>
              <a:ext cx="2598955" cy="830997"/>
            </a:xfrm>
            <a:prstGeom prst="rect">
              <a:avLst/>
            </a:prstGeom>
            <a:noFill/>
          </p:spPr>
          <p:txBody>
            <a:bodyPr wrap="square" rtlCol="0">
              <a:spAutoFit/>
            </a:bodyPr>
            <a:lstStyle/>
            <a:p>
              <a:pPr>
                <a:defRPr/>
              </a:pPr>
              <a:r>
                <a:rPr lang="it-IT" sz="1050" b="1" dirty="0">
                  <a:latin typeface="+mj-lt"/>
                </a:rPr>
                <a:t>Data </a:t>
              </a:r>
              <a:r>
                <a:rPr lang="it-IT" sz="1050" b="1" dirty="0" err="1">
                  <a:latin typeface="+mj-lt"/>
                </a:rPr>
                <a:t>layer</a:t>
              </a:r>
              <a:r>
                <a:rPr lang="it-IT" sz="1050" b="1" dirty="0">
                  <a:latin typeface="+mj-lt"/>
                </a:rPr>
                <a:t/>
              </a:r>
              <a:br>
                <a:rPr lang="it-IT" sz="1050" b="1" dirty="0">
                  <a:latin typeface="+mj-lt"/>
                </a:rPr>
              </a:br>
              <a:r>
                <a:rPr lang="it-IT" sz="800" dirty="0">
                  <a:latin typeface="+mj-lt"/>
                </a:rPr>
                <a:t>Data </a:t>
              </a:r>
              <a:r>
                <a:rPr lang="it-IT" sz="800" dirty="0" err="1">
                  <a:latin typeface="+mj-lt"/>
                </a:rPr>
                <a:t>remain</a:t>
              </a:r>
              <a:r>
                <a:rPr lang="it-IT" sz="800" dirty="0">
                  <a:latin typeface="+mj-lt"/>
                </a:rPr>
                <a:t> </a:t>
              </a:r>
              <a:r>
                <a:rPr lang="it-IT" sz="800" dirty="0" err="1">
                  <a:latin typeface="+mj-lt"/>
                </a:rPr>
                <a:t>at</a:t>
              </a:r>
              <a:r>
                <a:rPr lang="it-IT" sz="800" dirty="0">
                  <a:latin typeface="+mj-lt"/>
                </a:rPr>
                <a:t> </a:t>
              </a:r>
              <a:r>
                <a:rPr lang="it-IT" sz="800" dirty="0" err="1">
                  <a:latin typeface="+mj-lt"/>
                </a:rPr>
                <a:t>their</a:t>
              </a:r>
              <a:r>
                <a:rPr lang="it-IT" sz="800" dirty="0">
                  <a:latin typeface="+mj-lt"/>
                </a:rPr>
                <a:t> </a:t>
              </a:r>
              <a:r>
                <a:rPr lang="it-IT" sz="800" dirty="0" err="1">
                  <a:latin typeface="+mj-lt"/>
                </a:rPr>
                <a:t>own</a:t>
              </a:r>
              <a:r>
                <a:rPr lang="it-IT" sz="800" dirty="0">
                  <a:latin typeface="+mj-lt"/>
                </a:rPr>
                <a:t> location (multiple data centers) with the </a:t>
              </a:r>
              <a:r>
                <a:rPr lang="it-IT" sz="800" dirty="0" err="1">
                  <a:latin typeface="+mj-lt"/>
                </a:rPr>
                <a:t>original</a:t>
              </a:r>
              <a:r>
                <a:rPr lang="it-IT" sz="800" dirty="0">
                  <a:latin typeface="+mj-lt"/>
                </a:rPr>
                <a:t> data format</a:t>
              </a:r>
              <a:endParaRPr lang="it-IT" sz="1050" dirty="0">
                <a:latin typeface="+mj-lt"/>
              </a:endParaRPr>
            </a:p>
          </p:txBody>
        </p:sp>
      </p:grpSp>
      <p:grpSp>
        <p:nvGrpSpPr>
          <p:cNvPr id="9" name="Group 8">
            <a:extLst>
              <a:ext uri="{FF2B5EF4-FFF2-40B4-BE49-F238E27FC236}">
                <a16:creationId xmlns:a16="http://schemas.microsoft.com/office/drawing/2014/main" id="{AF0479E2-062C-4E8E-8EEE-BE6FD344E6A5}"/>
              </a:ext>
            </a:extLst>
          </p:cNvPr>
          <p:cNvGrpSpPr/>
          <p:nvPr/>
        </p:nvGrpSpPr>
        <p:grpSpPr>
          <a:xfrm>
            <a:off x="95471" y="4120385"/>
            <a:ext cx="2506381" cy="702017"/>
            <a:chOff x="127293" y="2481483"/>
            <a:chExt cx="3341841" cy="936022"/>
          </a:xfrm>
        </p:grpSpPr>
        <p:pic>
          <p:nvPicPr>
            <p:cNvPr id="10" name="Picture 9">
              <a:extLst>
                <a:ext uri="{FF2B5EF4-FFF2-40B4-BE49-F238E27FC236}">
                  <a16:creationId xmlns:a16="http://schemas.microsoft.com/office/drawing/2014/main" id="{9BB77F72-8887-4195-AB33-D98441E4EA2A}"/>
                </a:ext>
              </a:extLst>
            </p:cNvPr>
            <p:cNvPicPr>
              <a:picLocks noChangeAspect="1"/>
            </p:cNvPicPr>
            <p:nvPr/>
          </p:nvPicPr>
          <p:blipFill rotWithShape="1">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l="7967" t="15581" r="9658" b="8634"/>
            <a:stretch/>
          </p:blipFill>
          <p:spPr>
            <a:xfrm>
              <a:off x="127293" y="2654870"/>
              <a:ext cx="828951" cy="762635"/>
            </a:xfrm>
            <a:prstGeom prst="rect">
              <a:avLst/>
            </a:prstGeom>
          </p:spPr>
        </p:pic>
        <p:sp>
          <p:nvSpPr>
            <p:cNvPr id="11" name="TextBox 10">
              <a:extLst>
                <a:ext uri="{FF2B5EF4-FFF2-40B4-BE49-F238E27FC236}">
                  <a16:creationId xmlns:a16="http://schemas.microsoft.com/office/drawing/2014/main" id="{B0653437-9B02-4DB8-855C-20B82C816BAF}"/>
                </a:ext>
              </a:extLst>
            </p:cNvPr>
            <p:cNvSpPr txBox="1"/>
            <p:nvPr/>
          </p:nvSpPr>
          <p:spPr>
            <a:xfrm>
              <a:off x="961886" y="2481483"/>
              <a:ext cx="2507248" cy="800218"/>
            </a:xfrm>
            <a:prstGeom prst="rect">
              <a:avLst/>
            </a:prstGeom>
            <a:noFill/>
          </p:spPr>
          <p:txBody>
            <a:bodyPr wrap="square" rtlCol="0">
              <a:spAutoFit/>
            </a:bodyPr>
            <a:lstStyle/>
            <a:p>
              <a:pPr>
                <a:defRPr/>
              </a:pPr>
              <a:r>
                <a:rPr lang="it-IT" sz="900" b="1" dirty="0" err="1">
                  <a:latin typeface="+mj-lt"/>
                </a:rPr>
                <a:t>Datacube</a:t>
              </a:r>
              <a:r>
                <a:rPr lang="it-IT" sz="900" b="1" dirty="0">
                  <a:latin typeface="+mj-lt"/>
                </a:rPr>
                <a:t> Engine/API </a:t>
              </a:r>
              <a:r>
                <a:rPr lang="it-IT" sz="900" b="1" dirty="0" err="1">
                  <a:latin typeface="+mj-lt"/>
                </a:rPr>
                <a:t>VMs</a:t>
              </a:r>
              <a:r>
                <a:rPr lang="it-IT" sz="900" b="1" dirty="0">
                  <a:latin typeface="+mj-lt"/>
                </a:rPr>
                <a:t> </a:t>
              </a:r>
              <a:r>
                <a:rPr lang="it-IT" sz="1050" b="1" dirty="0">
                  <a:latin typeface="+mj-lt"/>
                </a:rPr>
                <a:t/>
              </a:r>
              <a:br>
                <a:rPr lang="it-IT" sz="1050" b="1" dirty="0">
                  <a:latin typeface="+mj-lt"/>
                </a:rPr>
              </a:br>
              <a:r>
                <a:rPr lang="it-IT" sz="800" dirty="0">
                  <a:latin typeface="+mj-lt"/>
                </a:rPr>
                <a:t>The </a:t>
              </a:r>
              <a:r>
                <a:rPr lang="it-IT" sz="800" dirty="0" err="1">
                  <a:latin typeface="+mj-lt"/>
                </a:rPr>
                <a:t>deployment</a:t>
              </a:r>
              <a:r>
                <a:rPr lang="it-IT" sz="800" dirty="0">
                  <a:latin typeface="+mj-lt"/>
                </a:rPr>
                <a:t> of DAS in front of </a:t>
              </a:r>
              <a:r>
                <a:rPr lang="it-IT" sz="800" dirty="0" err="1">
                  <a:latin typeface="+mj-lt"/>
                </a:rPr>
                <a:t>each</a:t>
              </a:r>
              <a:r>
                <a:rPr lang="it-IT" sz="800" dirty="0">
                  <a:latin typeface="+mj-lt"/>
                </a:rPr>
                <a:t> data source </a:t>
              </a:r>
              <a:r>
                <a:rPr lang="it-IT" sz="800" dirty="0" err="1">
                  <a:latin typeface="+mj-lt"/>
                </a:rPr>
                <a:t>enables</a:t>
              </a:r>
              <a:r>
                <a:rPr lang="it-IT" sz="800" dirty="0">
                  <a:latin typeface="+mj-lt"/>
                </a:rPr>
                <a:t> </a:t>
              </a:r>
              <a:r>
                <a:rPr lang="it-IT" sz="800" dirty="0" err="1">
                  <a:latin typeface="+mj-lt"/>
                </a:rPr>
                <a:t>effective</a:t>
              </a:r>
              <a:r>
                <a:rPr lang="it-IT" sz="800" dirty="0">
                  <a:latin typeface="+mj-lt"/>
                </a:rPr>
                <a:t> </a:t>
              </a:r>
              <a:r>
                <a:rPr lang="it-IT" sz="800" dirty="0" err="1">
                  <a:latin typeface="+mj-lt"/>
                </a:rPr>
                <a:t>access</a:t>
              </a:r>
              <a:r>
                <a:rPr lang="it-IT" sz="800" dirty="0">
                  <a:latin typeface="+mj-lt"/>
                </a:rPr>
                <a:t> </a:t>
              </a:r>
              <a:r>
                <a:rPr lang="it-IT" sz="800" dirty="0" err="1">
                  <a:latin typeface="+mj-lt"/>
                </a:rPr>
                <a:t>services</a:t>
              </a:r>
              <a:endParaRPr lang="it-IT" sz="1050" dirty="0">
                <a:latin typeface="+mj-lt"/>
              </a:endParaRPr>
            </a:p>
          </p:txBody>
        </p:sp>
      </p:grpSp>
      <p:grpSp>
        <p:nvGrpSpPr>
          <p:cNvPr id="12" name="Group 11">
            <a:extLst>
              <a:ext uri="{FF2B5EF4-FFF2-40B4-BE49-F238E27FC236}">
                <a16:creationId xmlns:a16="http://schemas.microsoft.com/office/drawing/2014/main" id="{7463B318-5A0A-4BDA-9E58-68853B48593F}"/>
              </a:ext>
            </a:extLst>
          </p:cNvPr>
          <p:cNvGrpSpPr/>
          <p:nvPr/>
        </p:nvGrpSpPr>
        <p:grpSpPr>
          <a:xfrm>
            <a:off x="71449" y="2546193"/>
            <a:ext cx="2346371" cy="731665"/>
            <a:chOff x="95263" y="565443"/>
            <a:chExt cx="3128495" cy="975553"/>
          </a:xfrm>
        </p:grpSpPr>
        <p:pic>
          <p:nvPicPr>
            <p:cNvPr id="13" name="Picture 12">
              <a:extLst>
                <a:ext uri="{FF2B5EF4-FFF2-40B4-BE49-F238E27FC236}">
                  <a16:creationId xmlns:a16="http://schemas.microsoft.com/office/drawing/2014/main" id="{F0145621-F600-4AE9-8CF4-214D94CA1818}"/>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95263" y="820996"/>
              <a:ext cx="720000" cy="720000"/>
            </a:xfrm>
            <a:prstGeom prst="rect">
              <a:avLst/>
            </a:prstGeom>
          </p:spPr>
        </p:pic>
        <p:sp>
          <p:nvSpPr>
            <p:cNvPr id="14" name="TextBox 13">
              <a:extLst>
                <a:ext uri="{FF2B5EF4-FFF2-40B4-BE49-F238E27FC236}">
                  <a16:creationId xmlns:a16="http://schemas.microsoft.com/office/drawing/2014/main" id="{A94C10B3-3D86-467A-B809-478A691BD836}"/>
                </a:ext>
              </a:extLst>
            </p:cNvPr>
            <p:cNvSpPr txBox="1"/>
            <p:nvPr/>
          </p:nvSpPr>
          <p:spPr>
            <a:xfrm>
              <a:off x="961886" y="565443"/>
              <a:ext cx="2261872" cy="830996"/>
            </a:xfrm>
            <a:prstGeom prst="rect">
              <a:avLst/>
            </a:prstGeom>
            <a:noFill/>
          </p:spPr>
          <p:txBody>
            <a:bodyPr wrap="square" rtlCol="0">
              <a:spAutoFit/>
            </a:bodyPr>
            <a:lstStyle/>
            <a:p>
              <a:pPr>
                <a:defRPr/>
              </a:pPr>
              <a:r>
                <a:rPr lang="it-IT" sz="1050" b="1" dirty="0" err="1">
                  <a:latin typeface="+mj-lt"/>
                </a:rPr>
                <a:t>Visualization</a:t>
              </a:r>
              <a:r>
                <a:rPr lang="it-IT" sz="1050" b="1" dirty="0">
                  <a:latin typeface="+mj-lt"/>
                </a:rPr>
                <a:t> </a:t>
              </a:r>
              <a:r>
                <a:rPr lang="it-IT" sz="1050" b="1" dirty="0" err="1">
                  <a:latin typeface="+mj-lt"/>
                </a:rPr>
                <a:t>layer</a:t>
              </a:r>
              <a:r>
                <a:rPr lang="it-IT" sz="1050" b="1" dirty="0">
                  <a:latin typeface="+mj-lt"/>
                </a:rPr>
                <a:t/>
              </a:r>
              <a:br>
                <a:rPr lang="it-IT" sz="1050" b="1" dirty="0">
                  <a:latin typeface="+mj-lt"/>
                </a:rPr>
              </a:br>
              <a:r>
                <a:rPr lang="it-IT" sz="800" dirty="0" err="1">
                  <a:latin typeface="+mj-lt"/>
                </a:rPr>
                <a:t>Standardised</a:t>
              </a:r>
              <a:r>
                <a:rPr lang="it-IT" sz="800" dirty="0">
                  <a:latin typeface="+mj-lt"/>
                </a:rPr>
                <a:t> data </a:t>
              </a:r>
              <a:r>
                <a:rPr lang="it-IT" sz="800" dirty="0" err="1">
                  <a:latin typeface="+mj-lt"/>
                </a:rPr>
                <a:t>access</a:t>
              </a:r>
              <a:r>
                <a:rPr lang="it-IT" sz="800" dirty="0">
                  <a:latin typeface="+mj-lt"/>
                </a:rPr>
                <a:t> </a:t>
              </a:r>
              <a:r>
                <a:rPr lang="it-IT" sz="800" dirty="0" err="1">
                  <a:latin typeface="+mj-lt"/>
                </a:rPr>
                <a:t>interfaces</a:t>
              </a:r>
              <a:r>
                <a:rPr lang="it-IT" sz="800" dirty="0">
                  <a:latin typeface="+mj-lt"/>
                </a:rPr>
                <a:t> </a:t>
              </a:r>
              <a:r>
                <a:rPr lang="it-IT" sz="800" dirty="0" err="1">
                  <a:latin typeface="+mj-lt"/>
                </a:rPr>
                <a:t>allow</a:t>
              </a:r>
              <a:r>
                <a:rPr lang="it-IT" sz="800" dirty="0">
                  <a:latin typeface="+mj-lt"/>
                </a:rPr>
                <a:t> </a:t>
              </a:r>
              <a:r>
                <a:rPr lang="it-IT" sz="800" dirty="0" err="1">
                  <a:latin typeface="+mj-lt"/>
                </a:rPr>
                <a:t>connecting</a:t>
              </a:r>
              <a:r>
                <a:rPr lang="it-IT" sz="800" dirty="0">
                  <a:latin typeface="+mj-lt"/>
                </a:rPr>
                <a:t>  a wide </a:t>
              </a:r>
              <a:r>
                <a:rPr lang="it-IT" sz="800" dirty="0" err="1">
                  <a:latin typeface="+mj-lt"/>
                </a:rPr>
                <a:t>range</a:t>
              </a:r>
              <a:r>
                <a:rPr lang="it-IT" sz="800" dirty="0">
                  <a:latin typeface="+mj-lt"/>
                </a:rPr>
                <a:t> of </a:t>
              </a:r>
              <a:r>
                <a:rPr lang="it-IT" sz="800" dirty="0" err="1">
                  <a:latin typeface="+mj-lt"/>
                </a:rPr>
                <a:t>user</a:t>
              </a:r>
              <a:r>
                <a:rPr lang="it-IT" sz="800" dirty="0">
                  <a:latin typeface="+mj-lt"/>
                </a:rPr>
                <a:t> </a:t>
              </a:r>
              <a:r>
                <a:rPr lang="it-IT" sz="800" dirty="0" err="1">
                  <a:latin typeface="+mj-lt"/>
                </a:rPr>
                <a:t>interfaces</a:t>
              </a:r>
              <a:endParaRPr lang="it-IT" sz="1050" dirty="0">
                <a:latin typeface="+mj-lt"/>
              </a:endParaRPr>
            </a:p>
          </p:txBody>
        </p:sp>
      </p:grpSp>
      <p:pic>
        <p:nvPicPr>
          <p:cNvPr id="15" name="Picture 14">
            <a:extLst>
              <a:ext uri="{FF2B5EF4-FFF2-40B4-BE49-F238E27FC236}">
                <a16:creationId xmlns:a16="http://schemas.microsoft.com/office/drawing/2014/main" id="{398E21AB-E858-4F33-B87B-6B22E13195B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010036" y="5127928"/>
            <a:ext cx="2132569" cy="1173629"/>
          </a:xfrm>
          <a:prstGeom prst="rect">
            <a:avLst/>
          </a:prstGeom>
        </p:spPr>
      </p:pic>
      <p:pic>
        <p:nvPicPr>
          <p:cNvPr id="16" name="Picture 15">
            <a:extLst>
              <a:ext uri="{FF2B5EF4-FFF2-40B4-BE49-F238E27FC236}">
                <a16:creationId xmlns:a16="http://schemas.microsoft.com/office/drawing/2014/main" id="{C5AFFFDC-1369-48CD-8D11-47F0EBDC90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11993" y="5283769"/>
            <a:ext cx="1377583" cy="503802"/>
          </a:xfrm>
          <a:prstGeom prst="rect">
            <a:avLst/>
          </a:prstGeom>
        </p:spPr>
      </p:pic>
      <p:pic>
        <p:nvPicPr>
          <p:cNvPr id="17" name="Picture 16">
            <a:extLst>
              <a:ext uri="{FF2B5EF4-FFF2-40B4-BE49-F238E27FC236}">
                <a16:creationId xmlns:a16="http://schemas.microsoft.com/office/drawing/2014/main" id="{55BCF7AF-8A21-4340-B8A0-4D1F256800D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99279" y="5739265"/>
            <a:ext cx="1283120" cy="653369"/>
          </a:xfrm>
          <a:prstGeom prst="rect">
            <a:avLst/>
          </a:prstGeom>
        </p:spPr>
      </p:pic>
      <p:pic>
        <p:nvPicPr>
          <p:cNvPr id="18" name="Picture 17">
            <a:extLst>
              <a:ext uri="{FF2B5EF4-FFF2-40B4-BE49-F238E27FC236}">
                <a16:creationId xmlns:a16="http://schemas.microsoft.com/office/drawing/2014/main" id="{F1ABBFBA-89FF-4768-BD07-64DAA0A0E1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32172" y="5556136"/>
            <a:ext cx="779319" cy="881653"/>
          </a:xfrm>
          <a:prstGeom prst="rect">
            <a:avLst/>
          </a:prstGeom>
        </p:spPr>
      </p:pic>
      <p:sp>
        <p:nvSpPr>
          <p:cNvPr id="19" name="TextBox 18">
            <a:extLst>
              <a:ext uri="{FF2B5EF4-FFF2-40B4-BE49-F238E27FC236}">
                <a16:creationId xmlns:a16="http://schemas.microsoft.com/office/drawing/2014/main" id="{5912DB88-19C3-4AB0-AD87-E347FED0C5B0}"/>
              </a:ext>
            </a:extLst>
          </p:cNvPr>
          <p:cNvSpPr txBox="1"/>
          <p:nvPr/>
        </p:nvSpPr>
        <p:spPr>
          <a:xfrm>
            <a:off x="2417820" y="6443990"/>
            <a:ext cx="2435071" cy="261610"/>
          </a:xfrm>
          <a:prstGeom prst="rect">
            <a:avLst/>
          </a:prstGeom>
          <a:noFill/>
        </p:spPr>
        <p:txBody>
          <a:bodyPr wrap="square" rtlCol="0">
            <a:spAutoFit/>
          </a:bodyPr>
          <a:lstStyle/>
          <a:p>
            <a:pPr algn="ctr" defTabSz="685800">
              <a:defRPr/>
            </a:pPr>
            <a:r>
              <a:rPr lang="en-GB" sz="1050" dirty="0">
                <a:latin typeface="+mj-lt"/>
              </a:rPr>
              <a:t>Mission-specific data</a:t>
            </a:r>
          </a:p>
        </p:txBody>
      </p:sp>
      <p:sp>
        <p:nvSpPr>
          <p:cNvPr id="20" name="TextBox 19">
            <a:extLst>
              <a:ext uri="{FF2B5EF4-FFF2-40B4-BE49-F238E27FC236}">
                <a16:creationId xmlns:a16="http://schemas.microsoft.com/office/drawing/2014/main" id="{7B69D705-03A7-46D4-A4C5-086C62EE0E51}"/>
              </a:ext>
            </a:extLst>
          </p:cNvPr>
          <p:cNvSpPr txBox="1"/>
          <p:nvPr/>
        </p:nvSpPr>
        <p:spPr>
          <a:xfrm>
            <a:off x="5286653" y="6414600"/>
            <a:ext cx="1661751" cy="261610"/>
          </a:xfrm>
          <a:prstGeom prst="rect">
            <a:avLst/>
          </a:prstGeom>
          <a:noFill/>
        </p:spPr>
        <p:txBody>
          <a:bodyPr wrap="square" rtlCol="0">
            <a:spAutoFit/>
          </a:bodyPr>
          <a:lstStyle/>
          <a:p>
            <a:pPr algn="ctr" defTabSz="685800">
              <a:defRPr/>
            </a:pPr>
            <a:r>
              <a:rPr lang="en-GB" sz="1050" dirty="0">
                <a:latin typeface="+mj-lt"/>
              </a:rPr>
              <a:t>Thematic data</a:t>
            </a:r>
          </a:p>
        </p:txBody>
      </p:sp>
      <p:sp>
        <p:nvSpPr>
          <p:cNvPr id="21" name="TextBox 20">
            <a:extLst>
              <a:ext uri="{FF2B5EF4-FFF2-40B4-BE49-F238E27FC236}">
                <a16:creationId xmlns:a16="http://schemas.microsoft.com/office/drawing/2014/main" id="{DE5F1C75-7068-4C1C-8250-4EA814AF7A8A}"/>
              </a:ext>
            </a:extLst>
          </p:cNvPr>
          <p:cNvSpPr txBox="1"/>
          <p:nvPr/>
        </p:nvSpPr>
        <p:spPr>
          <a:xfrm>
            <a:off x="7294613" y="6417897"/>
            <a:ext cx="1781711" cy="261610"/>
          </a:xfrm>
          <a:prstGeom prst="rect">
            <a:avLst/>
          </a:prstGeom>
          <a:noFill/>
        </p:spPr>
        <p:txBody>
          <a:bodyPr wrap="square" rtlCol="0">
            <a:spAutoFit/>
          </a:bodyPr>
          <a:lstStyle/>
          <a:p>
            <a:pPr algn="ctr" defTabSz="685800">
              <a:defRPr/>
            </a:pPr>
            <a:r>
              <a:rPr lang="en-GB" sz="1050" dirty="0">
                <a:latin typeface="+mj-lt"/>
              </a:rPr>
              <a:t>Other geospatial  data</a:t>
            </a:r>
          </a:p>
        </p:txBody>
      </p:sp>
      <p:pic>
        <p:nvPicPr>
          <p:cNvPr id="22" name="Picture 21">
            <a:extLst>
              <a:ext uri="{FF2B5EF4-FFF2-40B4-BE49-F238E27FC236}">
                <a16:creationId xmlns:a16="http://schemas.microsoft.com/office/drawing/2014/main" id="{85D052E2-B736-4710-92DA-F2441FD47B6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27136" y="5190764"/>
            <a:ext cx="1514290" cy="1159115"/>
          </a:xfrm>
          <a:prstGeom prst="rect">
            <a:avLst/>
          </a:prstGeom>
        </p:spPr>
      </p:pic>
      <p:pic>
        <p:nvPicPr>
          <p:cNvPr id="23" name="Picture 22">
            <a:extLst>
              <a:ext uri="{FF2B5EF4-FFF2-40B4-BE49-F238E27FC236}">
                <a16:creationId xmlns:a16="http://schemas.microsoft.com/office/drawing/2014/main" id="{B9C2F4D5-63C7-4ADD-9F41-294E03BAD1E7}"/>
              </a:ext>
            </a:extLst>
          </p:cNvPr>
          <p:cNvPicPr>
            <a:picLocks noChangeAspect="1"/>
          </p:cNvPicPr>
          <p:nvPr/>
        </p:nvPicPr>
        <p:blipFill>
          <a:blip r:embed="rId13" cstate="screen">
            <a:clrChange>
              <a:clrFrom>
                <a:srgbClr val="000000"/>
              </a:clrFrom>
              <a:clrTo>
                <a:srgbClr val="000000">
                  <a:alpha val="0"/>
                </a:srgbClr>
              </a:clrTo>
            </a:clrChange>
            <a:duotone>
              <a:prstClr val="black"/>
              <a:srgbClr val="FF9933">
                <a:tint val="45000"/>
                <a:satMod val="400000"/>
              </a:srgbClr>
            </a:duotone>
            <a:extLst>
              <a:ext uri="{28A0092B-C50C-407E-A947-70E740481C1C}">
                <a14:useLocalDpi xmlns:a14="http://schemas.microsoft.com/office/drawing/2010/main"/>
              </a:ext>
            </a:extLst>
          </a:blip>
          <a:stretch>
            <a:fillRect/>
          </a:stretch>
        </p:blipFill>
        <p:spPr>
          <a:xfrm>
            <a:off x="5707972" y="4351275"/>
            <a:ext cx="433181" cy="391261"/>
          </a:xfrm>
          <a:prstGeom prst="rect">
            <a:avLst/>
          </a:prstGeom>
        </p:spPr>
      </p:pic>
      <p:pic>
        <p:nvPicPr>
          <p:cNvPr id="24" name="Picture 23">
            <a:extLst>
              <a:ext uri="{FF2B5EF4-FFF2-40B4-BE49-F238E27FC236}">
                <a16:creationId xmlns:a16="http://schemas.microsoft.com/office/drawing/2014/main" id="{424518A8-8BD5-4858-8DDC-181F8F2FCF36}"/>
              </a:ext>
            </a:extLst>
          </p:cNvPr>
          <p:cNvPicPr>
            <a:picLocks noChangeAspect="1"/>
          </p:cNvPicPr>
          <p:nvPr/>
        </p:nvPicPr>
        <p:blipFill>
          <a:blip r:embed="rId13" cstate="screen">
            <a:clrChange>
              <a:clrFrom>
                <a:srgbClr val="000000"/>
              </a:clrFrom>
              <a:clrTo>
                <a:srgbClr val="000000">
                  <a:alpha val="0"/>
                </a:srgbClr>
              </a:clrTo>
            </a:clrChange>
            <a:duotone>
              <a:prstClr val="black"/>
              <a:srgbClr val="CC0099">
                <a:tint val="45000"/>
                <a:satMod val="400000"/>
              </a:srgbClr>
            </a:duotone>
            <a:extLst>
              <a:ext uri="{28A0092B-C50C-407E-A947-70E740481C1C}">
                <a14:useLocalDpi xmlns:a14="http://schemas.microsoft.com/office/drawing/2010/main"/>
              </a:ext>
            </a:extLst>
          </a:blip>
          <a:stretch>
            <a:fillRect/>
          </a:stretch>
        </p:blipFill>
        <p:spPr>
          <a:xfrm>
            <a:off x="7898853" y="4359364"/>
            <a:ext cx="433181" cy="391261"/>
          </a:xfrm>
          <a:prstGeom prst="rect">
            <a:avLst/>
          </a:prstGeom>
        </p:spPr>
      </p:pic>
      <p:pic>
        <p:nvPicPr>
          <p:cNvPr id="25" name="Picture 24">
            <a:extLst>
              <a:ext uri="{FF2B5EF4-FFF2-40B4-BE49-F238E27FC236}">
                <a16:creationId xmlns:a16="http://schemas.microsoft.com/office/drawing/2014/main" id="{E6812F8A-3EBA-4947-9BEB-C7BA6D4951A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68074" y="2589241"/>
            <a:ext cx="694152" cy="694152"/>
          </a:xfrm>
          <a:prstGeom prst="rect">
            <a:avLst/>
          </a:prstGeom>
        </p:spPr>
      </p:pic>
      <p:pic>
        <p:nvPicPr>
          <p:cNvPr id="26" name="Picture 25">
            <a:extLst>
              <a:ext uri="{FF2B5EF4-FFF2-40B4-BE49-F238E27FC236}">
                <a16:creationId xmlns:a16="http://schemas.microsoft.com/office/drawing/2014/main" id="{2E02195F-38E5-41F5-80C5-61B0036A6E4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529183" y="2599195"/>
            <a:ext cx="762304" cy="762304"/>
          </a:xfrm>
          <a:prstGeom prst="rect">
            <a:avLst/>
          </a:prstGeom>
        </p:spPr>
      </p:pic>
      <p:pic>
        <p:nvPicPr>
          <p:cNvPr id="27" name="Picture 26">
            <a:extLst>
              <a:ext uri="{FF2B5EF4-FFF2-40B4-BE49-F238E27FC236}">
                <a16:creationId xmlns:a16="http://schemas.microsoft.com/office/drawing/2014/main" id="{44EB63AD-58D6-432A-9C9C-CDBB9AA4C2E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25463" y="2715328"/>
            <a:ext cx="1350000" cy="908441"/>
          </a:xfrm>
          <a:prstGeom prst="rect">
            <a:avLst/>
          </a:prstGeom>
        </p:spPr>
      </p:pic>
      <p:pic>
        <p:nvPicPr>
          <p:cNvPr id="28" name="Picture 27">
            <a:extLst>
              <a:ext uri="{FF2B5EF4-FFF2-40B4-BE49-F238E27FC236}">
                <a16:creationId xmlns:a16="http://schemas.microsoft.com/office/drawing/2014/main" id="{60907E75-B28F-4861-82CA-0818BCC6B738}"/>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l="-2" t="-3139"/>
          <a:stretch/>
        </p:blipFill>
        <p:spPr>
          <a:xfrm>
            <a:off x="4271858" y="2971872"/>
            <a:ext cx="631645" cy="319913"/>
          </a:xfrm>
          <a:prstGeom prst="rect">
            <a:avLst/>
          </a:prstGeom>
        </p:spPr>
      </p:pic>
      <p:pic>
        <p:nvPicPr>
          <p:cNvPr id="29" name="Picture 28">
            <a:extLst>
              <a:ext uri="{FF2B5EF4-FFF2-40B4-BE49-F238E27FC236}">
                <a16:creationId xmlns:a16="http://schemas.microsoft.com/office/drawing/2014/main" id="{F93A3ABD-B3FC-4928-889C-22261AB046A4}"/>
              </a:ext>
            </a:extLst>
          </p:cNvPr>
          <p:cNvPicPr>
            <a:picLocks noChangeAspect="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4532" y="2710987"/>
            <a:ext cx="739595" cy="348418"/>
          </a:xfrm>
          <a:prstGeom prst="rect">
            <a:avLst/>
          </a:prstGeom>
        </p:spPr>
      </p:pic>
      <p:pic>
        <p:nvPicPr>
          <p:cNvPr id="30" name="Picture 29">
            <a:extLst>
              <a:ext uri="{FF2B5EF4-FFF2-40B4-BE49-F238E27FC236}">
                <a16:creationId xmlns:a16="http://schemas.microsoft.com/office/drawing/2014/main" id="{3F5ACF3E-9BA5-4A55-B844-44E7F2226080}"/>
              </a:ext>
            </a:extLst>
          </p:cNvPr>
          <p:cNvPicPr>
            <a:picLocks noChangeAspect="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51219" y="3210319"/>
            <a:ext cx="734670" cy="340612"/>
          </a:xfrm>
          <a:prstGeom prst="rect">
            <a:avLst/>
          </a:prstGeom>
        </p:spPr>
      </p:pic>
      <p:pic>
        <p:nvPicPr>
          <p:cNvPr id="31" name="Picture 30">
            <a:extLst>
              <a:ext uri="{FF2B5EF4-FFF2-40B4-BE49-F238E27FC236}">
                <a16:creationId xmlns:a16="http://schemas.microsoft.com/office/drawing/2014/main" id="{044C2FC6-27D0-4C7B-984D-9483D23D72FA}"/>
              </a:ext>
            </a:extLst>
          </p:cNvPr>
          <p:cNvPicPr>
            <a:picLocks noChangeAspect="1"/>
          </p:cNvPicPr>
          <p:nvPr/>
        </p:nvPicPr>
        <p:blipFill>
          <a:blip r:embed="rId13" cstate="screen">
            <a:clrChange>
              <a:clrFrom>
                <a:srgbClr val="000000"/>
              </a:clrFrom>
              <a:clrTo>
                <a:srgbClr val="000000">
                  <a:alpha val="0"/>
                </a:srgbClr>
              </a:clrTo>
            </a:clrChange>
            <a:duotone>
              <a:prstClr val="black"/>
              <a:srgbClr val="FF9933">
                <a:tint val="45000"/>
                <a:satMod val="400000"/>
              </a:srgbClr>
            </a:duotone>
            <a:extLst>
              <a:ext uri="{28A0092B-C50C-407E-A947-70E740481C1C}">
                <a14:useLocalDpi xmlns:a14="http://schemas.microsoft.com/office/drawing/2010/main"/>
              </a:ext>
            </a:extLst>
          </a:blip>
          <a:stretch>
            <a:fillRect/>
          </a:stretch>
        </p:blipFill>
        <p:spPr>
          <a:xfrm>
            <a:off x="6152160" y="4351275"/>
            <a:ext cx="433181" cy="391261"/>
          </a:xfrm>
          <a:prstGeom prst="rect">
            <a:avLst/>
          </a:prstGeom>
        </p:spPr>
      </p:pic>
      <p:pic>
        <p:nvPicPr>
          <p:cNvPr id="32" name="Picture 31">
            <a:extLst>
              <a:ext uri="{FF2B5EF4-FFF2-40B4-BE49-F238E27FC236}">
                <a16:creationId xmlns:a16="http://schemas.microsoft.com/office/drawing/2014/main" id="{9FC6D8EA-DD9C-4FA9-B163-E36BB3F522D2}"/>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066179" y="4365623"/>
            <a:ext cx="433181" cy="391261"/>
          </a:xfrm>
          <a:prstGeom prst="rect">
            <a:avLst/>
          </a:prstGeom>
        </p:spPr>
      </p:pic>
      <p:pic>
        <p:nvPicPr>
          <p:cNvPr id="33" name="Picture 32">
            <a:extLst>
              <a:ext uri="{FF2B5EF4-FFF2-40B4-BE49-F238E27FC236}">
                <a16:creationId xmlns:a16="http://schemas.microsoft.com/office/drawing/2014/main" id="{7A8FCDF4-A143-4D97-AAC7-29EF17D0C355}"/>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518830" y="4370778"/>
            <a:ext cx="433181" cy="391261"/>
          </a:xfrm>
          <a:prstGeom prst="rect">
            <a:avLst/>
          </a:prstGeom>
        </p:spPr>
      </p:pic>
      <p:pic>
        <p:nvPicPr>
          <p:cNvPr id="34" name="Picture 33">
            <a:extLst>
              <a:ext uri="{FF2B5EF4-FFF2-40B4-BE49-F238E27FC236}">
                <a16:creationId xmlns:a16="http://schemas.microsoft.com/office/drawing/2014/main" id="{E458771B-BC46-4C77-A754-0623EA67C856}"/>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963018" y="4370778"/>
            <a:ext cx="433181" cy="391261"/>
          </a:xfrm>
          <a:prstGeom prst="rect">
            <a:avLst/>
          </a:prstGeom>
        </p:spPr>
      </p:pic>
      <p:pic>
        <p:nvPicPr>
          <p:cNvPr id="35" name="Picture 34">
            <a:extLst>
              <a:ext uri="{FF2B5EF4-FFF2-40B4-BE49-F238E27FC236}">
                <a16:creationId xmlns:a16="http://schemas.microsoft.com/office/drawing/2014/main" id="{78F53C1C-A5FD-4AA3-9248-37A822C5FFBC}"/>
              </a:ext>
            </a:extLst>
          </p:cNvPr>
          <p:cNvPicPr>
            <a:picLocks noChangeAspect="1"/>
          </p:cNvPicPr>
          <p:nvPr/>
        </p:nvPicPr>
        <p:blipFill>
          <a:blip r:embed="rId13" cstate="screen">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621991" y="4365623"/>
            <a:ext cx="433181" cy="391261"/>
          </a:xfrm>
          <a:prstGeom prst="rect">
            <a:avLst/>
          </a:prstGeom>
        </p:spPr>
      </p:pic>
      <p:sp>
        <p:nvSpPr>
          <p:cNvPr id="36" name="TextBox 35">
            <a:extLst>
              <a:ext uri="{FF2B5EF4-FFF2-40B4-BE49-F238E27FC236}">
                <a16:creationId xmlns:a16="http://schemas.microsoft.com/office/drawing/2014/main" id="{ABDCD755-E936-4E65-96C1-CE94A869DA97}"/>
              </a:ext>
            </a:extLst>
          </p:cNvPr>
          <p:cNvSpPr txBox="1"/>
          <p:nvPr/>
        </p:nvSpPr>
        <p:spPr>
          <a:xfrm>
            <a:off x="2417820" y="2265713"/>
            <a:ext cx="2296453" cy="377026"/>
          </a:xfrm>
          <a:prstGeom prst="rect">
            <a:avLst/>
          </a:prstGeom>
          <a:noFill/>
        </p:spPr>
        <p:txBody>
          <a:bodyPr wrap="square" rtlCol="0">
            <a:spAutoFit/>
          </a:bodyPr>
          <a:lstStyle/>
          <a:p>
            <a:pPr algn="ctr">
              <a:defRPr/>
            </a:pPr>
            <a:r>
              <a:rPr lang="it-IT" sz="1050" b="1" dirty="0">
                <a:latin typeface="+mj-lt"/>
              </a:rPr>
              <a:t>Web </a:t>
            </a:r>
            <a:r>
              <a:rPr lang="it-IT" sz="1050" b="1" dirty="0" err="1">
                <a:latin typeface="+mj-lt"/>
              </a:rPr>
              <a:t>based</a:t>
            </a:r>
            <a:r>
              <a:rPr lang="it-IT" sz="1050" b="1" dirty="0">
                <a:latin typeface="+mj-lt"/>
              </a:rPr>
              <a:t> GUI</a:t>
            </a:r>
          </a:p>
          <a:p>
            <a:pPr algn="ctr">
              <a:defRPr/>
            </a:pPr>
            <a:r>
              <a:rPr lang="it-IT" sz="800" b="1" dirty="0">
                <a:latin typeface="+mj-lt"/>
              </a:rPr>
              <a:t>(</a:t>
            </a:r>
            <a:r>
              <a:rPr lang="it-IT" sz="800" b="1" dirty="0" err="1">
                <a:latin typeface="+mj-lt"/>
              </a:rPr>
              <a:t>including</a:t>
            </a:r>
            <a:r>
              <a:rPr lang="it-IT" sz="800" b="1" dirty="0">
                <a:latin typeface="+mj-lt"/>
              </a:rPr>
              <a:t> </a:t>
            </a:r>
            <a:r>
              <a:rPr lang="it-IT" sz="800" b="1" dirty="0" err="1">
                <a:latin typeface="+mj-lt"/>
              </a:rPr>
              <a:t>third</a:t>
            </a:r>
            <a:r>
              <a:rPr lang="it-IT" sz="800" b="1" dirty="0">
                <a:latin typeface="+mj-lt"/>
              </a:rPr>
              <a:t>-party </a:t>
            </a:r>
            <a:r>
              <a:rPr lang="it-IT" sz="800" b="1" dirty="0" err="1">
                <a:latin typeface="+mj-lt"/>
              </a:rPr>
              <a:t>applications</a:t>
            </a:r>
            <a:r>
              <a:rPr lang="it-IT" sz="800" b="1" dirty="0">
                <a:latin typeface="+mj-lt"/>
              </a:rPr>
              <a:t>)</a:t>
            </a:r>
            <a:endParaRPr lang="en-GB" sz="800" dirty="0">
              <a:latin typeface="+mj-lt"/>
            </a:endParaRPr>
          </a:p>
        </p:txBody>
      </p:sp>
      <p:sp>
        <p:nvSpPr>
          <p:cNvPr id="37" name="Rectangle 36">
            <a:extLst>
              <a:ext uri="{FF2B5EF4-FFF2-40B4-BE49-F238E27FC236}">
                <a16:creationId xmlns:a16="http://schemas.microsoft.com/office/drawing/2014/main" id="{B34F55CB-9BB2-4B6E-9F32-85A63113E298}"/>
              </a:ext>
            </a:extLst>
          </p:cNvPr>
          <p:cNvSpPr/>
          <p:nvPr/>
        </p:nvSpPr>
        <p:spPr>
          <a:xfrm>
            <a:off x="5180225" y="2267303"/>
            <a:ext cx="1329210" cy="253916"/>
          </a:xfrm>
          <a:prstGeom prst="rect">
            <a:avLst/>
          </a:prstGeom>
        </p:spPr>
        <p:txBody>
          <a:bodyPr wrap="none">
            <a:spAutoFit/>
          </a:bodyPr>
          <a:lstStyle/>
          <a:p>
            <a:pPr algn="ctr">
              <a:defRPr/>
            </a:pPr>
            <a:r>
              <a:rPr lang="it-IT" sz="1050" b="1" dirty="0" err="1">
                <a:latin typeface="+mj-lt"/>
              </a:rPr>
              <a:t>Jupyter</a:t>
            </a:r>
            <a:r>
              <a:rPr lang="it-IT" sz="1050" b="1" dirty="0">
                <a:latin typeface="+mj-lt"/>
              </a:rPr>
              <a:t> Notebook</a:t>
            </a:r>
          </a:p>
        </p:txBody>
      </p:sp>
      <p:sp>
        <p:nvSpPr>
          <p:cNvPr id="38" name="Rectangle 37">
            <a:extLst>
              <a:ext uri="{FF2B5EF4-FFF2-40B4-BE49-F238E27FC236}">
                <a16:creationId xmlns:a16="http://schemas.microsoft.com/office/drawing/2014/main" id="{FC6792DA-2E71-4859-BD09-3C9A36C88D86}"/>
              </a:ext>
            </a:extLst>
          </p:cNvPr>
          <p:cNvSpPr/>
          <p:nvPr/>
        </p:nvSpPr>
        <p:spPr>
          <a:xfrm>
            <a:off x="7349131" y="2231303"/>
            <a:ext cx="1132041" cy="253916"/>
          </a:xfrm>
          <a:prstGeom prst="rect">
            <a:avLst/>
          </a:prstGeom>
        </p:spPr>
        <p:txBody>
          <a:bodyPr wrap="none">
            <a:spAutoFit/>
          </a:bodyPr>
          <a:lstStyle/>
          <a:p>
            <a:pPr algn="ctr">
              <a:defRPr/>
            </a:pPr>
            <a:r>
              <a:rPr lang="it-IT" sz="1050" b="1" dirty="0">
                <a:latin typeface="+mj-lt"/>
              </a:rPr>
              <a:t>CLI / REST API</a:t>
            </a:r>
          </a:p>
        </p:txBody>
      </p:sp>
      <p:cxnSp>
        <p:nvCxnSpPr>
          <p:cNvPr id="39" name="Elbow Connector 31">
            <a:extLst>
              <a:ext uri="{FF2B5EF4-FFF2-40B4-BE49-F238E27FC236}">
                <a16:creationId xmlns:a16="http://schemas.microsoft.com/office/drawing/2014/main" id="{D2FE2172-00CE-47BE-BAAA-5F8C5C5DB967}"/>
              </a:ext>
            </a:extLst>
          </p:cNvPr>
          <p:cNvCxnSpPr>
            <a:stCxn id="27" idx="2"/>
            <a:endCxn id="35" idx="0"/>
          </p:cNvCxnSpPr>
          <p:nvPr/>
        </p:nvCxnSpPr>
        <p:spPr>
          <a:xfrm rot="5400000">
            <a:off x="2698595" y="3763754"/>
            <a:ext cx="741854" cy="461882"/>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81">
            <a:extLst>
              <a:ext uri="{FF2B5EF4-FFF2-40B4-BE49-F238E27FC236}">
                <a16:creationId xmlns:a16="http://schemas.microsoft.com/office/drawing/2014/main" id="{C4384BAF-A730-4926-984E-0FD00F645A65}"/>
              </a:ext>
            </a:extLst>
          </p:cNvPr>
          <p:cNvCxnSpPr>
            <a:cxnSpLocks/>
            <a:stCxn id="35" idx="2"/>
          </p:cNvCxnSpPr>
          <p:nvPr/>
        </p:nvCxnSpPr>
        <p:spPr>
          <a:xfrm rot="16200000" flipH="1">
            <a:off x="2310055" y="5148250"/>
            <a:ext cx="1158085" cy="101031"/>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84">
            <a:extLst>
              <a:ext uri="{FF2B5EF4-FFF2-40B4-BE49-F238E27FC236}">
                <a16:creationId xmlns:a16="http://schemas.microsoft.com/office/drawing/2014/main" id="{8AECC3F0-8986-42EA-A0B3-AFC79279510F}"/>
              </a:ext>
            </a:extLst>
          </p:cNvPr>
          <p:cNvCxnSpPr>
            <a:cxnSpLocks/>
            <a:stCxn id="32" idx="2"/>
          </p:cNvCxnSpPr>
          <p:nvPr/>
        </p:nvCxnSpPr>
        <p:spPr>
          <a:xfrm rot="5400000">
            <a:off x="2892626" y="5005096"/>
            <a:ext cx="638359" cy="141930"/>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87">
            <a:extLst>
              <a:ext uri="{FF2B5EF4-FFF2-40B4-BE49-F238E27FC236}">
                <a16:creationId xmlns:a16="http://schemas.microsoft.com/office/drawing/2014/main" id="{4E82EA1D-814A-4A81-A5C3-6C2C6D052EB7}"/>
              </a:ext>
            </a:extLst>
          </p:cNvPr>
          <p:cNvCxnSpPr>
            <a:cxnSpLocks/>
            <a:stCxn id="34" idx="2"/>
          </p:cNvCxnSpPr>
          <p:nvPr/>
        </p:nvCxnSpPr>
        <p:spPr>
          <a:xfrm rot="16200000" flipH="1">
            <a:off x="3858201" y="4946287"/>
            <a:ext cx="895413" cy="252597"/>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90">
            <a:extLst>
              <a:ext uri="{FF2B5EF4-FFF2-40B4-BE49-F238E27FC236}">
                <a16:creationId xmlns:a16="http://schemas.microsoft.com/office/drawing/2014/main" id="{E39B61D0-7C09-478D-8000-C2406F05B0D4}"/>
              </a:ext>
            </a:extLst>
          </p:cNvPr>
          <p:cNvCxnSpPr>
            <a:cxnSpLocks/>
            <a:stCxn id="33" idx="2"/>
          </p:cNvCxnSpPr>
          <p:nvPr/>
        </p:nvCxnSpPr>
        <p:spPr>
          <a:xfrm rot="16200000" flipH="1">
            <a:off x="3550336" y="4947123"/>
            <a:ext cx="506493" cy="136325"/>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97">
            <a:extLst>
              <a:ext uri="{FF2B5EF4-FFF2-40B4-BE49-F238E27FC236}">
                <a16:creationId xmlns:a16="http://schemas.microsoft.com/office/drawing/2014/main" id="{868FBC1C-62AF-40A4-B20F-5324A8BBB7A0}"/>
              </a:ext>
            </a:extLst>
          </p:cNvPr>
          <p:cNvCxnSpPr>
            <a:cxnSpLocks/>
            <a:stCxn id="27" idx="2"/>
            <a:endCxn id="32" idx="0"/>
          </p:cNvCxnSpPr>
          <p:nvPr/>
        </p:nvCxnSpPr>
        <p:spPr>
          <a:xfrm rot="5400000">
            <a:off x="2920689" y="3985848"/>
            <a:ext cx="741854" cy="17694"/>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101">
            <a:extLst>
              <a:ext uri="{FF2B5EF4-FFF2-40B4-BE49-F238E27FC236}">
                <a16:creationId xmlns:a16="http://schemas.microsoft.com/office/drawing/2014/main" id="{4569936E-EBD8-46B6-B2A3-CA1C90FA9351}"/>
              </a:ext>
            </a:extLst>
          </p:cNvPr>
          <p:cNvCxnSpPr>
            <a:cxnSpLocks/>
            <a:stCxn id="27" idx="2"/>
            <a:endCxn id="33" idx="0"/>
          </p:cNvCxnSpPr>
          <p:nvPr/>
        </p:nvCxnSpPr>
        <p:spPr>
          <a:xfrm rot="16200000" flipH="1">
            <a:off x="3144438" y="3779794"/>
            <a:ext cx="747009" cy="434957"/>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104">
            <a:extLst>
              <a:ext uri="{FF2B5EF4-FFF2-40B4-BE49-F238E27FC236}">
                <a16:creationId xmlns:a16="http://schemas.microsoft.com/office/drawing/2014/main" id="{22AC2851-2B9C-4EBD-AF03-D1AB899BC5C7}"/>
              </a:ext>
            </a:extLst>
          </p:cNvPr>
          <p:cNvCxnSpPr>
            <a:cxnSpLocks/>
            <a:stCxn id="27" idx="2"/>
            <a:endCxn id="34" idx="0"/>
          </p:cNvCxnSpPr>
          <p:nvPr/>
        </p:nvCxnSpPr>
        <p:spPr>
          <a:xfrm rot="16200000" flipH="1">
            <a:off x="3366532" y="3557700"/>
            <a:ext cx="747009" cy="879145"/>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107">
            <a:extLst>
              <a:ext uri="{FF2B5EF4-FFF2-40B4-BE49-F238E27FC236}">
                <a16:creationId xmlns:a16="http://schemas.microsoft.com/office/drawing/2014/main" id="{8D46FAAA-C3CC-421F-952D-DF33B8AC16D4}"/>
              </a:ext>
            </a:extLst>
          </p:cNvPr>
          <p:cNvCxnSpPr>
            <a:cxnSpLocks/>
            <a:stCxn id="27" idx="2"/>
            <a:endCxn id="23" idx="0"/>
          </p:cNvCxnSpPr>
          <p:nvPr/>
        </p:nvCxnSpPr>
        <p:spPr>
          <a:xfrm rot="16200000" flipH="1">
            <a:off x="4317341" y="2606892"/>
            <a:ext cx="590345" cy="2624099"/>
          </a:xfrm>
          <a:prstGeom prst="bentConnector3">
            <a:avLst>
              <a:gd name="adj1" fmla="val 3587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110">
            <a:extLst>
              <a:ext uri="{FF2B5EF4-FFF2-40B4-BE49-F238E27FC236}">
                <a16:creationId xmlns:a16="http://schemas.microsoft.com/office/drawing/2014/main" id="{24D9C72D-897E-43F1-9CA6-2E18BA4242C6}"/>
              </a:ext>
            </a:extLst>
          </p:cNvPr>
          <p:cNvCxnSpPr>
            <a:cxnSpLocks/>
            <a:stCxn id="27" idx="2"/>
            <a:endCxn id="24" idx="0"/>
          </p:cNvCxnSpPr>
          <p:nvPr/>
        </p:nvCxnSpPr>
        <p:spPr>
          <a:xfrm rot="16200000" flipH="1">
            <a:off x="5408737" y="1515495"/>
            <a:ext cx="598435" cy="4814980"/>
          </a:xfrm>
          <a:prstGeom prst="bentConnector3">
            <a:avLst>
              <a:gd name="adj1" fmla="val 19027"/>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115">
            <a:extLst>
              <a:ext uri="{FF2B5EF4-FFF2-40B4-BE49-F238E27FC236}">
                <a16:creationId xmlns:a16="http://schemas.microsoft.com/office/drawing/2014/main" id="{705749B2-1C0C-4F9A-B764-924CEB1791FE}"/>
              </a:ext>
            </a:extLst>
          </p:cNvPr>
          <p:cNvCxnSpPr>
            <a:cxnSpLocks/>
            <a:stCxn id="27" idx="2"/>
            <a:endCxn id="31" idx="0"/>
          </p:cNvCxnSpPr>
          <p:nvPr/>
        </p:nvCxnSpPr>
        <p:spPr>
          <a:xfrm rot="16200000" flipH="1">
            <a:off x="4470853" y="2453378"/>
            <a:ext cx="727506" cy="3068287"/>
          </a:xfrm>
          <a:prstGeom prst="bentConnector3">
            <a:avLst>
              <a:gd name="adj1" fmla="val 2905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134">
            <a:extLst>
              <a:ext uri="{FF2B5EF4-FFF2-40B4-BE49-F238E27FC236}">
                <a16:creationId xmlns:a16="http://schemas.microsoft.com/office/drawing/2014/main" id="{8EAEA1BF-D436-4E9B-B2EB-3EF71D586B04}"/>
              </a:ext>
            </a:extLst>
          </p:cNvPr>
          <p:cNvCxnSpPr>
            <a:cxnSpLocks/>
            <a:stCxn id="26" idx="2"/>
            <a:endCxn id="24" idx="0"/>
          </p:cNvCxnSpPr>
          <p:nvPr/>
        </p:nvCxnSpPr>
        <p:spPr>
          <a:xfrm rot="16200000" flipH="1">
            <a:off x="6513957" y="2757877"/>
            <a:ext cx="997864" cy="2205108"/>
          </a:xfrm>
          <a:prstGeom prst="bentConnector3">
            <a:avLst>
              <a:gd name="adj1" fmla="val 37018"/>
            </a:avLst>
          </a:prstGeom>
          <a:ln w="381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139">
            <a:extLst>
              <a:ext uri="{FF2B5EF4-FFF2-40B4-BE49-F238E27FC236}">
                <a16:creationId xmlns:a16="http://schemas.microsoft.com/office/drawing/2014/main" id="{0185579D-ABA5-4C2F-9F55-73506429477C}"/>
              </a:ext>
            </a:extLst>
          </p:cNvPr>
          <p:cNvCxnSpPr>
            <a:cxnSpLocks/>
            <a:stCxn id="25" idx="2"/>
            <a:endCxn id="23" idx="0"/>
          </p:cNvCxnSpPr>
          <p:nvPr/>
        </p:nvCxnSpPr>
        <p:spPr>
          <a:xfrm rot="5400000">
            <a:off x="6385917" y="2822039"/>
            <a:ext cx="1067881" cy="1990588"/>
          </a:xfrm>
          <a:prstGeom prst="bentConnector3">
            <a:avLst>
              <a:gd name="adj1" fmla="val 5214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60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BAA5-6F87-4FE9-864F-173C1204170A}"/>
              </a:ext>
            </a:extLst>
          </p:cNvPr>
          <p:cNvSpPr>
            <a:spLocks noGrp="1"/>
          </p:cNvSpPr>
          <p:nvPr>
            <p:ph type="title"/>
          </p:nvPr>
        </p:nvSpPr>
        <p:spPr/>
        <p:txBody>
          <a:bodyPr/>
          <a:lstStyle/>
          <a:p>
            <a:pPr algn="ctr"/>
            <a:r>
              <a:rPr lang="en-AU" dirty="0"/>
              <a:t>What does </a:t>
            </a:r>
            <a:r>
              <a:rPr lang="en-AU" i="1" dirty="0"/>
              <a:t>help</a:t>
            </a:r>
            <a:r>
              <a:rPr lang="en-AU" dirty="0"/>
              <a:t> look like?</a:t>
            </a:r>
          </a:p>
        </p:txBody>
      </p:sp>
      <p:sp>
        <p:nvSpPr>
          <p:cNvPr id="3" name="Content Placeholder 2">
            <a:extLst>
              <a:ext uri="{FF2B5EF4-FFF2-40B4-BE49-F238E27FC236}">
                <a16:creationId xmlns:a16="http://schemas.microsoft.com/office/drawing/2014/main" id="{F90BF6C2-3309-4D63-A3DC-C3CCE3342387}"/>
              </a:ext>
            </a:extLst>
          </p:cNvPr>
          <p:cNvSpPr>
            <a:spLocks noGrp="1"/>
          </p:cNvSpPr>
          <p:nvPr>
            <p:ph idx="1"/>
          </p:nvPr>
        </p:nvSpPr>
        <p:spPr>
          <a:xfrm>
            <a:off x="358775" y="1268413"/>
            <a:ext cx="3832225" cy="4572855"/>
          </a:xfrm>
        </p:spPr>
        <p:txBody>
          <a:bodyPr/>
          <a:lstStyle/>
          <a:p>
            <a:r>
              <a:rPr lang="en-AU" dirty="0"/>
              <a:t>A joint response…</a:t>
            </a:r>
          </a:p>
          <a:p>
            <a:pPr lvl="1"/>
            <a:r>
              <a:rPr lang="en-AU" dirty="0"/>
              <a:t>Do no harm</a:t>
            </a:r>
          </a:p>
          <a:p>
            <a:pPr lvl="1"/>
            <a:r>
              <a:rPr lang="en-AU" dirty="0"/>
              <a:t>Empower all</a:t>
            </a:r>
          </a:p>
          <a:p>
            <a:pPr lvl="1"/>
            <a:r>
              <a:rPr lang="en-AU" dirty="0"/>
              <a:t>Drive down effort and time</a:t>
            </a:r>
          </a:p>
          <a:p>
            <a:pPr lvl="1"/>
            <a:r>
              <a:rPr lang="en-AU" dirty="0"/>
              <a:t>Remove undifferentiated heavy lifting at the </a:t>
            </a:r>
            <a:r>
              <a:rPr lang="en-AU"/>
              <a:t>CEOS end</a:t>
            </a:r>
          </a:p>
        </p:txBody>
      </p:sp>
      <p:sp>
        <p:nvSpPr>
          <p:cNvPr id="4" name="Slide Number Placeholder 3">
            <a:extLst>
              <a:ext uri="{FF2B5EF4-FFF2-40B4-BE49-F238E27FC236}">
                <a16:creationId xmlns:a16="http://schemas.microsoft.com/office/drawing/2014/main" id="{8727251F-97DB-4FAE-B6CB-EB71F4D22E55}"/>
              </a:ext>
            </a:extLst>
          </p:cNvPr>
          <p:cNvSpPr>
            <a:spLocks noGrp="1"/>
          </p:cNvSpPr>
          <p:nvPr>
            <p:ph type="sldNum" sz="quarter" idx="4"/>
          </p:nvPr>
        </p:nvSpPr>
        <p:spPr/>
        <p:txBody>
          <a:bodyPr/>
          <a:lstStyle/>
          <a:p>
            <a:fld id="{2ABE124A-B5C5-46E0-B944-45307B126769}" type="slidenum">
              <a:rPr lang="en-AU" smtClean="0"/>
              <a:pPr/>
              <a:t>24</a:t>
            </a:fld>
            <a:r>
              <a:rPr lang="en-AU"/>
              <a:t>  |</a:t>
            </a:r>
            <a:endParaRPr lang="en-AU" dirty="0"/>
          </a:p>
        </p:txBody>
      </p:sp>
      <p:pic>
        <p:nvPicPr>
          <p:cNvPr id="6" name="Picture 5">
            <a:extLst>
              <a:ext uri="{FF2B5EF4-FFF2-40B4-BE49-F238E27FC236}">
                <a16:creationId xmlns:a16="http://schemas.microsoft.com/office/drawing/2014/main" id="{1DE6D8E8-BFA9-43F1-9C3A-E9BB57C19D5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343400" y="1342180"/>
            <a:ext cx="4294414" cy="5010150"/>
          </a:xfrm>
          <a:prstGeom prst="rect">
            <a:avLst/>
          </a:prstGeom>
        </p:spPr>
      </p:pic>
      <p:sp>
        <p:nvSpPr>
          <p:cNvPr id="7" name="TextBox 6">
            <a:extLst>
              <a:ext uri="{FF2B5EF4-FFF2-40B4-BE49-F238E27FC236}">
                <a16:creationId xmlns:a16="http://schemas.microsoft.com/office/drawing/2014/main" id="{B47CE3A4-FD5E-438E-8D53-410C45BBC71F}"/>
              </a:ext>
            </a:extLst>
          </p:cNvPr>
          <p:cNvSpPr txBox="1"/>
          <p:nvPr/>
        </p:nvSpPr>
        <p:spPr>
          <a:xfrm>
            <a:off x="5094514" y="6409708"/>
            <a:ext cx="3543300"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900">
                <a:hlinkClick r:id="rId4" tooltip="http://cuddlebuggery.com/got-trolls/keep-calm-we-re-here-to-help-6/"/>
              </a:rPr>
              <a:t>This Photo</a:t>
            </a:r>
            <a:r>
              <a:rPr lang="en-AU" sz="900"/>
              <a:t> by Unknown Author is licensed under </a:t>
            </a:r>
            <a:r>
              <a:rPr lang="en-AU" sz="900">
                <a:hlinkClick r:id="rId5" tooltip="https://creativecommons.org/licenses/by-nc-nd/3.0/"/>
              </a:rPr>
              <a:t>CC BY-NC-ND</a:t>
            </a:r>
            <a:endParaRPr lang="en-AU" sz="900"/>
          </a:p>
        </p:txBody>
      </p:sp>
    </p:spTree>
    <p:extLst>
      <p:ext uri="{BB962C8B-B14F-4D97-AF65-F5344CB8AC3E}">
        <p14:creationId xmlns:p14="http://schemas.microsoft.com/office/powerpoint/2010/main" val="144276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3" name="Rectangle 2"/>
          <p:cNvSpPr/>
          <p:nvPr/>
        </p:nvSpPr>
        <p:spPr>
          <a:xfrm>
            <a:off x="304800" y="1600200"/>
            <a:ext cx="8534400" cy="4524316"/>
          </a:xfrm>
          <a:prstGeom prst="rect">
            <a:avLst/>
          </a:prstGeom>
        </p:spPr>
        <p:txBody>
          <a:bodyPr wrap="square">
            <a:spAutoFit/>
          </a:bodyPr>
          <a:lstStyle/>
          <a:p>
            <a:r>
              <a:rPr lang="en-US" b="1" i="1" dirty="0"/>
              <a:t>Data Analytics was identified early in the FDA process as a neglected theme in terms of CEOS coordination. Improved data analysis is also seen as a key driver to increase the usability and use of Earth Observation data, in particular by user communities, which have not been acquainted with EO.</a:t>
            </a:r>
          </a:p>
          <a:p>
            <a:r>
              <a:rPr lang="en-US" dirty="0"/>
              <a:t/>
            </a:r>
            <a:br>
              <a:rPr lang="en-US" dirty="0"/>
            </a:br>
            <a:r>
              <a:rPr lang="en-US" dirty="0"/>
              <a:t>a)     It is important to get a more complete picture of the range and the state-of-the-art of EO data analytics in the CEOS context. Specific communities, such as the Artificial Intelligence (AI) community are already formulating specific requirements toward EO data and product providers. </a:t>
            </a:r>
            <a:br>
              <a:rPr lang="en-US" dirty="0"/>
            </a:br>
            <a:r>
              <a:rPr lang="en-US" dirty="0"/>
              <a:t>  </a:t>
            </a:r>
            <a:br>
              <a:rPr lang="en-US" dirty="0"/>
            </a:br>
            <a:r>
              <a:rPr lang="en-US" dirty="0"/>
              <a:t>b)     It is important to agree on a systematic process and supporting mechanisms to integrate Data Analytics as a highly relevant FDA theme in the CEOS environment. </a:t>
            </a:r>
          </a:p>
          <a:p>
            <a:r>
              <a:rPr lang="en-US" b="1" dirty="0"/>
              <a:t/>
            </a:r>
            <a:br>
              <a:rPr lang="en-US" b="1" dirty="0"/>
            </a:br>
            <a:r>
              <a:rPr lang="en-US" b="1" dirty="0">
                <a:sym typeface="Wingdings"/>
              </a:rPr>
              <a:t> </a:t>
            </a:r>
            <a:r>
              <a:rPr lang="en-US" b="1" dirty="0"/>
              <a:t>Recommendation:  task relevant CEOS groups to discuss/agree on the best perimeter and mechanisms to be applied to the Data Analytics theme.</a:t>
            </a:r>
            <a:endParaRPr lang="en-US" dirty="0"/>
          </a:p>
        </p:txBody>
      </p:sp>
      <p:sp>
        <p:nvSpPr>
          <p:cNvPr id="4" name="TextBox 3"/>
          <p:cNvSpPr txBox="1"/>
          <p:nvPr/>
        </p:nvSpPr>
        <p:spPr>
          <a:xfrm>
            <a:off x="3231434" y="304800"/>
            <a:ext cx="271524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rPr>
              <a:t>Data</a:t>
            </a:r>
            <a:r>
              <a:rPr kumimoji="0" lang="en-US" sz="3200" b="0" i="0" u="none" strike="noStrike" cap="none" spc="0" normalizeH="0" dirty="0">
                <a:ln>
                  <a:noFill/>
                </a:ln>
                <a:solidFill>
                  <a:srgbClr val="FFFFFF"/>
                </a:solidFill>
                <a:effectLst/>
                <a:uFillTx/>
              </a:rPr>
              <a:t> Analytics</a:t>
            </a:r>
            <a:endParaRPr kumimoji="0" lang="en-US"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92069011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C489-3303-F544-AB6B-5DEF272596CE}"/>
              </a:ext>
            </a:extLst>
          </p:cNvPr>
          <p:cNvSpPr>
            <a:spLocks noGrp="1"/>
          </p:cNvSpPr>
          <p:nvPr>
            <p:ph type="title"/>
          </p:nvPr>
        </p:nvSpPr>
        <p:spPr/>
        <p:txBody>
          <a:bodyPr/>
          <a:lstStyle/>
          <a:p>
            <a:pPr algn="ctr"/>
            <a:r>
              <a:rPr lang="en-US" dirty="0"/>
              <a:t>Discovery expands</a:t>
            </a:r>
          </a:p>
        </p:txBody>
      </p:sp>
      <p:sp>
        <p:nvSpPr>
          <p:cNvPr id="3" name="Content Placeholder 2">
            <a:extLst>
              <a:ext uri="{FF2B5EF4-FFF2-40B4-BE49-F238E27FC236}">
                <a16:creationId xmlns:a16="http://schemas.microsoft.com/office/drawing/2014/main" id="{E191FF6A-F5D5-0D48-8E8B-0003C37342CC}"/>
              </a:ext>
            </a:extLst>
          </p:cNvPr>
          <p:cNvSpPr>
            <a:spLocks noGrp="1"/>
          </p:cNvSpPr>
          <p:nvPr>
            <p:ph idx="1"/>
          </p:nvPr>
        </p:nvSpPr>
        <p:spPr>
          <a:xfrm>
            <a:off x="330200" y="1676400"/>
            <a:ext cx="8461375" cy="4572855"/>
          </a:xfrm>
        </p:spPr>
        <p:txBody>
          <a:bodyPr>
            <a:normAutofit fontScale="62500" lnSpcReduction="20000"/>
          </a:bodyPr>
          <a:lstStyle/>
          <a:p>
            <a:r>
              <a:rPr lang="en-US" dirty="0"/>
              <a:t>Collections and Granules: CEOS WGISS IDN, CWIC FedEO, Open Search</a:t>
            </a:r>
          </a:p>
          <a:p>
            <a:pPr lvl="1"/>
            <a:r>
              <a:rPr lang="en-US" dirty="0"/>
              <a:t>A few options but manageable</a:t>
            </a:r>
          </a:p>
          <a:p>
            <a:pPr lvl="1"/>
            <a:r>
              <a:rPr lang="en-US" dirty="0"/>
              <a:t>Can we build out from something that is working in CEOS?</a:t>
            </a:r>
          </a:p>
          <a:p>
            <a:r>
              <a:rPr lang="en-US" dirty="0"/>
              <a:t>What about?</a:t>
            </a:r>
          </a:p>
          <a:p>
            <a:pPr lvl="1"/>
            <a:r>
              <a:rPr lang="en-US" dirty="0"/>
              <a:t>Replicas (caches) on Big Data hosts</a:t>
            </a:r>
          </a:p>
          <a:p>
            <a:pPr lvl="1"/>
            <a:r>
              <a:rPr lang="en-US" dirty="0"/>
              <a:t>Algorithms and applications</a:t>
            </a:r>
          </a:p>
          <a:p>
            <a:pPr lvl="1"/>
            <a:r>
              <a:rPr lang="en-US" dirty="0"/>
              <a:t>Provenance and Repeatability</a:t>
            </a:r>
          </a:p>
          <a:p>
            <a:pPr lvl="1"/>
            <a:r>
              <a:rPr lang="en-US" dirty="0"/>
              <a:t>Versioning</a:t>
            </a:r>
          </a:p>
          <a:p>
            <a:pPr lvl="1"/>
            <a:r>
              <a:rPr lang="en-US" dirty="0" err="1"/>
              <a:t>Insitu</a:t>
            </a:r>
            <a:r>
              <a:rPr lang="en-US" dirty="0"/>
              <a:t> data and validation tools and references</a:t>
            </a:r>
          </a:p>
          <a:p>
            <a:r>
              <a:rPr lang="en-US" dirty="0"/>
              <a:t>And, joins?</a:t>
            </a:r>
          </a:p>
          <a:p>
            <a:pPr lvl="1"/>
            <a:r>
              <a:rPr lang="en-US" dirty="0"/>
              <a:t>This algorithm on that compute that also has this data</a:t>
            </a:r>
          </a:p>
          <a:p>
            <a:pPr lvl="1"/>
            <a:r>
              <a:rPr lang="en-US" dirty="0"/>
              <a:t>SAR and Optical with these wavelengths over a region in this time period</a:t>
            </a:r>
          </a:p>
          <a:p>
            <a:r>
              <a:rPr lang="en-US" dirty="0"/>
              <a:t>And with baked in analysis?</a:t>
            </a:r>
          </a:p>
          <a:p>
            <a:pPr lvl="1"/>
            <a:r>
              <a:rPr lang="en-US" dirty="0"/>
              <a:t>X% cloud free over my area of interest (not a % of a scene)</a:t>
            </a:r>
          </a:p>
          <a:p>
            <a:pPr lvl="1"/>
            <a:r>
              <a:rPr lang="en-US" dirty="0"/>
              <a:t>With “water”, “urban area”, “bare earth”, “ships”…</a:t>
            </a:r>
          </a:p>
          <a:p>
            <a:r>
              <a:rPr lang="en-US" dirty="0"/>
              <a:t>And languages, vocabularies</a:t>
            </a:r>
          </a:p>
          <a:p>
            <a:pPr lvl="1"/>
            <a:r>
              <a:rPr lang="en-US" dirty="0"/>
              <a:t>…</a:t>
            </a:r>
          </a:p>
        </p:txBody>
      </p:sp>
      <p:sp>
        <p:nvSpPr>
          <p:cNvPr id="4" name="Slide Number Placeholder 3">
            <a:extLst>
              <a:ext uri="{FF2B5EF4-FFF2-40B4-BE49-F238E27FC236}">
                <a16:creationId xmlns:a16="http://schemas.microsoft.com/office/drawing/2014/main" id="{F5697A56-08DB-6A48-8455-CA246268B5AD}"/>
              </a:ext>
            </a:extLst>
          </p:cNvPr>
          <p:cNvSpPr>
            <a:spLocks noGrp="1"/>
          </p:cNvSpPr>
          <p:nvPr>
            <p:ph type="sldNum" sz="quarter" idx="4"/>
          </p:nvPr>
        </p:nvSpPr>
        <p:spPr/>
        <p:txBody>
          <a:bodyPr/>
          <a:lstStyle/>
          <a:p>
            <a:fld id="{2ABE124A-B5C5-46E0-B944-45307B126769}" type="slidenum">
              <a:rPr lang="en-AU" smtClean="0"/>
              <a:pPr/>
              <a:t>26</a:t>
            </a:fld>
            <a:r>
              <a:rPr lang="en-AU"/>
              <a:t>  |</a:t>
            </a:r>
            <a:endParaRPr lang="en-AU" dirty="0"/>
          </a:p>
        </p:txBody>
      </p:sp>
    </p:spTree>
    <p:extLst>
      <p:ext uri="{BB962C8B-B14F-4D97-AF65-F5344CB8AC3E}">
        <p14:creationId xmlns:p14="http://schemas.microsoft.com/office/powerpoint/2010/main" val="450163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7EC1BE-2E20-4E13-B905-9A6ADCB94C99}"/>
              </a:ext>
            </a:extLst>
          </p:cNvPr>
          <p:cNvSpPr>
            <a:spLocks noGrp="1"/>
          </p:cNvSpPr>
          <p:nvPr>
            <p:ph type="title"/>
          </p:nvPr>
        </p:nvSpPr>
        <p:spPr/>
        <p:txBody>
          <a:bodyPr/>
          <a:lstStyle/>
          <a:p>
            <a:pPr algn="ctr"/>
            <a:r>
              <a:rPr lang="en-US" dirty="0"/>
              <a:t>Scalable community</a:t>
            </a:r>
            <a:r>
              <a:rPr lang="en-AU" dirty="0"/>
              <a:t/>
            </a:r>
            <a:br>
              <a:rPr lang="en-AU" dirty="0"/>
            </a:br>
            <a:endParaRPr lang="en-AU" dirty="0"/>
          </a:p>
        </p:txBody>
      </p:sp>
      <p:sp>
        <p:nvSpPr>
          <p:cNvPr id="3" name="Content Placeholder 2">
            <a:extLst>
              <a:ext uri="{FF2B5EF4-FFF2-40B4-BE49-F238E27FC236}">
                <a16:creationId xmlns:a16="http://schemas.microsoft.com/office/drawing/2014/main" id="{52174101-5F42-48E9-BCC2-491F5B1611F3}"/>
              </a:ext>
            </a:extLst>
          </p:cNvPr>
          <p:cNvSpPr>
            <a:spLocks noGrp="1"/>
          </p:cNvSpPr>
          <p:nvPr>
            <p:ph idx="1"/>
          </p:nvPr>
        </p:nvSpPr>
        <p:spPr>
          <a:xfrm>
            <a:off x="358775" y="1268413"/>
            <a:ext cx="8461375" cy="5108573"/>
          </a:xfrm>
        </p:spPr>
        <p:txBody>
          <a:bodyPr>
            <a:normAutofit fontScale="92500" lnSpcReduction="20000"/>
          </a:bodyPr>
          <a:lstStyle/>
          <a:p>
            <a:r>
              <a:rPr lang="en-AU" dirty="0"/>
              <a:t>Coordination of FDA interoperability</a:t>
            </a:r>
          </a:p>
          <a:p>
            <a:pPr lvl="1"/>
            <a:r>
              <a:rPr lang="en-AU" dirty="0"/>
              <a:t>How much knowledge can be assumed? OGC, Cloud architectures</a:t>
            </a:r>
          </a:p>
          <a:p>
            <a:pPr lvl="1"/>
            <a:r>
              <a:rPr lang="en-AU" dirty="0"/>
              <a:t>…can we focus on what CEOS community must coordinate or do we need to deal with details?</a:t>
            </a:r>
          </a:p>
          <a:p>
            <a:pPr lvl="2"/>
            <a:r>
              <a:rPr lang="en-AU" dirty="0"/>
              <a:t>These choices directly impact FDA-08 whitepaper content</a:t>
            </a:r>
          </a:p>
          <a:p>
            <a:pPr lvl="1"/>
            <a:r>
              <a:rPr lang="en-AU" dirty="0"/>
              <a:t>Modularity levels for CEOS agency services and data – where are the correct boundaries?</a:t>
            </a:r>
          </a:p>
          <a:p>
            <a:pPr lvl="1"/>
            <a:r>
              <a:rPr lang="en-AU" dirty="0"/>
              <a:t>Self assessment tool-&gt;Peer Review by WGISS-&gt;Support/guidance – like  LSI-VC Card4L approach?</a:t>
            </a:r>
          </a:p>
          <a:p>
            <a:r>
              <a:rPr lang="en-AU" dirty="0"/>
              <a:t>GOES-WGISS FDA?</a:t>
            </a:r>
          </a:p>
          <a:p>
            <a:pPr lvl="1"/>
            <a:r>
              <a:rPr lang="en-AU" dirty="0"/>
              <a:t>Core infrastructure services for Community Authority role?</a:t>
            </a:r>
          </a:p>
          <a:p>
            <a:pPr lvl="1"/>
            <a:r>
              <a:rPr lang="en-AU" dirty="0" err="1"/>
              <a:t>Propogating</a:t>
            </a:r>
            <a:r>
              <a:rPr lang="en-AU" dirty="0"/>
              <a:t> knowledge – instant gratification tooling?</a:t>
            </a:r>
          </a:p>
        </p:txBody>
      </p:sp>
      <p:sp>
        <p:nvSpPr>
          <p:cNvPr id="2" name="Slide Number Placeholder 1">
            <a:extLst>
              <a:ext uri="{FF2B5EF4-FFF2-40B4-BE49-F238E27FC236}">
                <a16:creationId xmlns:a16="http://schemas.microsoft.com/office/drawing/2014/main" id="{A72EEEE6-47DF-448C-B173-9FBBC94B269C}"/>
              </a:ext>
            </a:extLst>
          </p:cNvPr>
          <p:cNvSpPr>
            <a:spLocks noGrp="1"/>
          </p:cNvSpPr>
          <p:nvPr>
            <p:ph type="sldNum" sz="quarter" idx="4"/>
          </p:nvPr>
        </p:nvSpPr>
        <p:spPr/>
        <p:txBody>
          <a:bodyPr/>
          <a:lstStyle/>
          <a:p>
            <a:fld id="{86CB4B4D-7CA3-9044-876B-883B54F8677D}" type="slidenum">
              <a:rPr lang="en-AU" smtClean="0"/>
              <a:pPr/>
              <a:t>27</a:t>
            </a:fld>
            <a:endParaRPr lang="en-AU" dirty="0"/>
          </a:p>
        </p:txBody>
      </p:sp>
    </p:spTree>
    <p:extLst>
      <p:ext uri="{BB962C8B-B14F-4D97-AF65-F5344CB8AC3E}">
        <p14:creationId xmlns:p14="http://schemas.microsoft.com/office/powerpoint/2010/main" val="22913218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2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Analysis Ready Data (ARD) is no longer a desire of global users, but is now becoming a </a:t>
            </a:r>
            <a:r>
              <a:rPr kumimoji="0" lang="en-AU" sz="22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requirement and an expectation</a:t>
            </a:r>
          </a:p>
          <a:p>
            <a:pPr marL="264536" lvl="0" indent="-265113" algn="l" defTabSz="914400" rtl="0">
              <a:buSzPct val="120000"/>
              <a:buFont typeface="Wingdings" charset="2"/>
              <a:buChar char="§"/>
              <a:defRPr/>
            </a:pPr>
            <a:r>
              <a:rPr kumimoji="0" lang="en-AU" sz="22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CEOS needs to make it easier for global users to get ARD</a:t>
            </a:r>
            <a:endParaRPr lang="en-AU" sz="2200" b="1" kern="1200" dirty="0">
              <a:latin typeface="Calibri" charset="0"/>
              <a:ea typeface="ＭＳ Ｐゴシック" charset="0"/>
              <a:cs typeface="Calibri" charset="0"/>
            </a:endParaRPr>
          </a:p>
          <a:p>
            <a:pPr marL="264536" lvl="0" indent="-265113" algn="l" defTabSz="914400" rtl="0">
              <a:buSzPct val="120000"/>
              <a:buFont typeface="Wingdings" charset="2"/>
              <a:buChar char="§"/>
              <a:defRPr/>
            </a:pPr>
            <a:endParaRPr lang="en-AU" sz="2200" kern="1200" dirty="0">
              <a:latin typeface="Calibri" charset="0"/>
              <a:ea typeface="ＭＳ Ｐゴシック" charset="0"/>
              <a:cs typeface="Calibri" charset="0"/>
            </a:endParaRPr>
          </a:p>
        </p:txBody>
      </p:sp>
      <p:sp>
        <p:nvSpPr>
          <p:cNvPr id="6" name="Title 1"/>
          <p:cNvSpPr>
            <a:spLocks noGrp="1"/>
          </p:cNvSpPr>
          <p:nvPr>
            <p:ph type="title"/>
          </p:nvPr>
        </p:nvSpPr>
        <p:spPr>
          <a:xfrm>
            <a:off x="2209800" y="228600"/>
            <a:ext cx="4800600" cy="646331"/>
          </a:xfrm>
        </p:spPr>
        <p:txBody>
          <a:bodyPr wrap="square">
            <a:spAutoFit/>
          </a:bodyPr>
          <a:lstStyle/>
          <a:p>
            <a:pPr algn="l" eaLnBrk="1" hangingPunct="1"/>
            <a:r>
              <a:rPr lang="en-US" sz="3600" b="1" dirty="0">
                <a:solidFill>
                  <a:schemeClr val="bg1"/>
                </a:solidFill>
                <a:latin typeface="Tahoma" charset="0"/>
                <a:ea typeface="ＭＳ Ｐゴシック" charset="0"/>
                <a:cs typeface="ＭＳ Ｐゴシック" charset="0"/>
              </a:rPr>
              <a:t>Do you agree?</a:t>
            </a:r>
          </a:p>
        </p:txBody>
      </p:sp>
    </p:spTree>
    <p:extLst>
      <p:ext uri="{BB962C8B-B14F-4D97-AF65-F5344CB8AC3E}">
        <p14:creationId xmlns:p14="http://schemas.microsoft.com/office/powerpoint/2010/main" val="13857782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20E7-189E-475A-84C5-4BC2FBD58C71}"/>
              </a:ext>
            </a:extLst>
          </p:cNvPr>
          <p:cNvSpPr>
            <a:spLocks noGrp="1"/>
          </p:cNvSpPr>
          <p:nvPr>
            <p:ph type="title"/>
          </p:nvPr>
        </p:nvSpPr>
        <p:spPr/>
        <p:txBody>
          <a:bodyPr/>
          <a:lstStyle/>
          <a:p>
            <a:pPr algn="ctr"/>
            <a:r>
              <a:rPr lang="en-AU" dirty="0"/>
              <a:t>User spectrum</a:t>
            </a:r>
          </a:p>
        </p:txBody>
      </p:sp>
      <p:sp>
        <p:nvSpPr>
          <p:cNvPr id="3" name="Content Placeholder 2">
            <a:extLst>
              <a:ext uri="{FF2B5EF4-FFF2-40B4-BE49-F238E27FC236}">
                <a16:creationId xmlns:a16="http://schemas.microsoft.com/office/drawing/2014/main" id="{6F088F26-41FC-4859-B004-94E422F9955F}"/>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59A47D94-8507-4202-8B97-9CEFB4378CAA}"/>
              </a:ext>
            </a:extLst>
          </p:cNvPr>
          <p:cNvSpPr>
            <a:spLocks noGrp="1"/>
          </p:cNvSpPr>
          <p:nvPr>
            <p:ph type="sldNum" sz="quarter" idx="4"/>
          </p:nvPr>
        </p:nvSpPr>
        <p:spPr/>
        <p:txBody>
          <a:bodyPr/>
          <a:lstStyle/>
          <a:p>
            <a:fld id="{2ABE124A-B5C5-46E0-B944-45307B126769}" type="slidenum">
              <a:rPr lang="en-AU" smtClean="0"/>
              <a:pPr/>
              <a:t>29</a:t>
            </a:fld>
            <a:r>
              <a:rPr lang="en-AU"/>
              <a:t>  |</a:t>
            </a:r>
            <a:endParaRPr lang="en-AU" dirty="0"/>
          </a:p>
        </p:txBody>
      </p:sp>
      <p:pic>
        <p:nvPicPr>
          <p:cNvPr id="5" name="Picture 4">
            <a:extLst>
              <a:ext uri="{FF2B5EF4-FFF2-40B4-BE49-F238E27FC236}">
                <a16:creationId xmlns:a16="http://schemas.microsoft.com/office/drawing/2014/main" id="{B660C349-272E-482A-BE08-6D9DDD296486}"/>
              </a:ext>
            </a:extLst>
          </p:cNvPr>
          <p:cNvPicPr>
            <a:picLocks noChangeAspect="1"/>
          </p:cNvPicPr>
          <p:nvPr/>
        </p:nvPicPr>
        <p:blipFill>
          <a:blip r:embed="rId2"/>
          <a:stretch>
            <a:fillRect/>
          </a:stretch>
        </p:blipFill>
        <p:spPr>
          <a:xfrm>
            <a:off x="0" y="1040558"/>
            <a:ext cx="9144000" cy="4776884"/>
          </a:xfrm>
          <a:prstGeom prst="rect">
            <a:avLst/>
          </a:prstGeom>
        </p:spPr>
      </p:pic>
    </p:spTree>
    <p:extLst>
      <p:ext uri="{BB962C8B-B14F-4D97-AF65-F5344CB8AC3E}">
        <p14:creationId xmlns:p14="http://schemas.microsoft.com/office/powerpoint/2010/main" val="38101104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52600"/>
            <a:ext cx="7696200" cy="1752600"/>
          </a:xfrm>
          <a:prstGeom prst="rect">
            <a:avLst/>
          </a:prstGeom>
          <a:solidFill>
            <a:srgbClr val="0070C0"/>
          </a:solid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5" name="Title 4"/>
          <p:cNvSpPr>
            <a:spLocks noGrp="1"/>
          </p:cNvSpPr>
          <p:nvPr>
            <p:ph type="title"/>
          </p:nvPr>
        </p:nvSpPr>
        <p:spPr>
          <a:xfrm>
            <a:off x="1828800" y="-9525"/>
            <a:ext cx="5791200" cy="1177821"/>
          </a:xfrm>
        </p:spPr>
        <p:txBody>
          <a:bodyPr>
            <a:normAutofit/>
          </a:bodyPr>
          <a:lstStyle/>
          <a:p>
            <a:pPr algn="l"/>
            <a:r>
              <a:rPr lang="en-AU" dirty="0"/>
              <a:t>Why CEOS FDA?</a:t>
            </a:r>
            <a:br>
              <a:rPr lang="en-AU" dirty="0"/>
            </a:br>
            <a:r>
              <a:rPr lang="en-AU" dirty="0"/>
              <a:t>What drives? What matters?</a:t>
            </a:r>
          </a:p>
        </p:txBody>
      </p:sp>
      <p:sp>
        <p:nvSpPr>
          <p:cNvPr id="8" name="Text Placeholder 7"/>
          <p:cNvSpPr>
            <a:spLocks noGrp="1"/>
          </p:cNvSpPr>
          <p:nvPr>
            <p:ph type="body" idx="1"/>
          </p:nvPr>
        </p:nvSpPr>
        <p:spPr>
          <a:xfrm>
            <a:off x="4663440" y="1846052"/>
            <a:ext cx="3703320" cy="1524165"/>
          </a:xfrm>
          <a:solidFill>
            <a:schemeClr val="accent1"/>
          </a:solidFill>
        </p:spPr>
        <p:txBody>
          <a:bodyPr>
            <a:normAutofit/>
          </a:bodyPr>
          <a:lstStyle/>
          <a:p>
            <a:pPr marL="0" lvl="1">
              <a:spcBef>
                <a:spcPts val="1200"/>
              </a:spcBef>
              <a:spcAft>
                <a:spcPts val="200"/>
              </a:spcAft>
              <a:buSzPct val="100000"/>
            </a:pPr>
            <a:r>
              <a:rPr lang="en-AU" dirty="0"/>
              <a:t>A step change in EO satellite capability over the next 5 years leading to new applications</a:t>
            </a:r>
          </a:p>
        </p:txBody>
      </p:sp>
      <p:sp>
        <p:nvSpPr>
          <p:cNvPr id="6" name="Content Placeholder 5"/>
          <p:cNvSpPr>
            <a:spLocks noGrp="1"/>
          </p:cNvSpPr>
          <p:nvPr>
            <p:ph sz="half" idx="2"/>
          </p:nvPr>
        </p:nvSpPr>
        <p:spPr>
          <a:xfrm>
            <a:off x="4663440" y="3718560"/>
            <a:ext cx="3703320" cy="2758440"/>
          </a:xfrm>
        </p:spPr>
        <p:txBody>
          <a:bodyPr>
            <a:noAutofit/>
          </a:bodyPr>
          <a:lstStyle/>
          <a:p>
            <a:pPr lvl="1"/>
            <a:r>
              <a:rPr lang="en-AU" sz="1600" dirty="0"/>
              <a:t>Timely availability</a:t>
            </a:r>
          </a:p>
          <a:p>
            <a:pPr lvl="1"/>
            <a:r>
              <a:rPr lang="en-AU" sz="1600" dirty="0"/>
              <a:t>Ready to Analyse, not just access</a:t>
            </a:r>
          </a:p>
          <a:p>
            <a:pPr lvl="1"/>
            <a:r>
              <a:rPr lang="en-AU" sz="1600" dirty="0"/>
              <a:t>Multi-sensor integration</a:t>
            </a:r>
          </a:p>
          <a:p>
            <a:pPr lvl="1"/>
            <a:r>
              <a:rPr lang="en-AU" sz="1600" dirty="0"/>
              <a:t>Pixel level data discovery and access (refined search)</a:t>
            </a:r>
          </a:p>
          <a:p>
            <a:pPr lvl="1"/>
            <a:endParaRPr lang="en-AU" sz="1600" dirty="0"/>
          </a:p>
        </p:txBody>
      </p:sp>
      <p:sp>
        <p:nvSpPr>
          <p:cNvPr id="9" name="Text Placeholder 8"/>
          <p:cNvSpPr>
            <a:spLocks noGrp="1"/>
          </p:cNvSpPr>
          <p:nvPr>
            <p:ph type="body" sz="quarter" idx="3"/>
          </p:nvPr>
        </p:nvSpPr>
        <p:spPr>
          <a:xfrm>
            <a:off x="824865" y="1846052"/>
            <a:ext cx="3703320" cy="1524165"/>
          </a:xfrm>
          <a:solidFill>
            <a:schemeClr val="accent3">
              <a:lumMod val="60000"/>
              <a:lumOff val="40000"/>
            </a:schemeClr>
          </a:solidFill>
        </p:spPr>
        <p:txBody>
          <a:bodyPr>
            <a:noAutofit/>
          </a:bodyPr>
          <a:lstStyle/>
          <a:p>
            <a:pPr marL="0" lvl="1">
              <a:spcBef>
                <a:spcPts val="1200"/>
              </a:spcBef>
              <a:spcAft>
                <a:spcPts val="200"/>
              </a:spcAft>
              <a:buSzPct val="100000"/>
            </a:pPr>
            <a:r>
              <a:rPr lang="en-AU" dirty="0"/>
              <a:t>Substantial expectation of growth in the EO based digital economy across Industry and Government</a:t>
            </a:r>
          </a:p>
        </p:txBody>
      </p:sp>
      <p:sp>
        <p:nvSpPr>
          <p:cNvPr id="7" name="Content Placeholder 6"/>
          <p:cNvSpPr>
            <a:spLocks noGrp="1"/>
          </p:cNvSpPr>
          <p:nvPr>
            <p:ph sz="quarter" idx="4"/>
          </p:nvPr>
        </p:nvSpPr>
        <p:spPr>
          <a:xfrm>
            <a:off x="822960" y="3718561"/>
            <a:ext cx="3703320" cy="2758439"/>
          </a:xfrm>
        </p:spPr>
        <p:txBody>
          <a:bodyPr>
            <a:normAutofit fontScale="92500" lnSpcReduction="10000"/>
          </a:bodyPr>
          <a:lstStyle/>
          <a:p>
            <a:pPr lvl="1"/>
            <a:r>
              <a:rPr lang="en-AU" sz="1600" dirty="0"/>
              <a:t>EO analytics platforms</a:t>
            </a:r>
          </a:p>
          <a:p>
            <a:pPr lvl="2"/>
            <a:r>
              <a:rPr lang="en-AU" sz="1600" dirty="0" err="1"/>
              <a:t>Data+compute+tools</a:t>
            </a:r>
            <a:endParaRPr lang="en-AU" sz="1600" dirty="0"/>
          </a:p>
          <a:p>
            <a:pPr lvl="1"/>
            <a:r>
              <a:rPr lang="en-AU" sz="1600" dirty="0"/>
              <a:t>Cloud hosted</a:t>
            </a:r>
          </a:p>
          <a:p>
            <a:pPr lvl="2"/>
            <a:r>
              <a:rPr lang="en-AU" sz="1600" dirty="0"/>
              <a:t>scalable analysis</a:t>
            </a:r>
          </a:p>
          <a:p>
            <a:pPr lvl="1"/>
            <a:r>
              <a:rPr lang="en-AU" sz="1600" dirty="0"/>
              <a:t>Third-party application development</a:t>
            </a:r>
          </a:p>
          <a:p>
            <a:pPr lvl="2"/>
            <a:r>
              <a:rPr lang="en-AU" sz="1600" dirty="0"/>
              <a:t>Common Dev Interfaces (APIs)</a:t>
            </a:r>
          </a:p>
          <a:p>
            <a:pPr lvl="2"/>
            <a:r>
              <a:rPr lang="en-AU" sz="1600" dirty="0"/>
              <a:t>Data Cubes (not just files)</a:t>
            </a:r>
          </a:p>
        </p:txBody>
      </p:sp>
      <p:sp>
        <p:nvSpPr>
          <p:cNvPr id="4" name="Slide Number Placeholder 3"/>
          <p:cNvSpPr>
            <a:spLocks noGrp="1"/>
          </p:cNvSpPr>
          <p:nvPr>
            <p:ph type="sldNum" sz="quarter" idx="12"/>
          </p:nvPr>
        </p:nvSpPr>
        <p:spPr/>
        <p:txBody>
          <a:bodyPr/>
          <a:lstStyle/>
          <a:p>
            <a:pPr defTabSz="488698"/>
            <a:fld id="{2ABE124A-B5C5-46E0-B944-45307B126769}" type="slidenum">
              <a:rPr lang="en-AU" smtClean="0">
                <a:solidFill>
                  <a:srgbClr val="FFFFFF"/>
                </a:solidFill>
              </a:rPr>
              <a:pPr defTabSz="488698"/>
              <a:t>3</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144267301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30</a:t>
            </a:fld>
            <a:endParaRPr lang="uk-UA" dirty="0"/>
          </a:p>
        </p:txBody>
      </p:sp>
      <p:sp>
        <p:nvSpPr>
          <p:cNvPr id="3" name="Content Placeholder 2"/>
          <p:cNvSpPr>
            <a:spLocks noGrp="1"/>
          </p:cNvSpPr>
          <p:nvPr>
            <p:ph sz="quarter" idx="10"/>
          </p:nvPr>
        </p:nvSpPr>
        <p:spPr>
          <a:xfrm>
            <a:off x="0" y="1219200"/>
            <a:ext cx="9067800" cy="5334000"/>
          </a:xfrm>
        </p:spPr>
        <p:txBody>
          <a:bodyPr/>
          <a:lstStyle/>
          <a:p>
            <a:pPr marL="0" indent="0" defTabSz="914400">
              <a:buNone/>
            </a:pPr>
            <a:r>
              <a:rPr lang="en-US" sz="1800" i="1" dirty="0">
                <a:latin typeface="Arial Bold" panose="020B0704020202020204" pitchFamily="34" charset="0"/>
                <a:cs typeface="Arial Bold" panose="020B0704020202020204" pitchFamily="34" charset="0"/>
              </a:rPr>
              <a:t>This cross-cutting task aims to ensure the long-term availability of the sustained, coordinated, comprehensive satellite Earth observation data that is a critical component of GEOSS and a key enabler of current and future GEO Community Activities, Initiatives, and Flagships.</a:t>
            </a:r>
          </a:p>
          <a:p>
            <a:r>
              <a:rPr lang="en-US" sz="1600" b="1" dirty="0">
                <a:latin typeface="Arial" panose="020B0604020202020204" pitchFamily="34" charset="0"/>
              </a:rPr>
              <a:t>Specify, develop, launch, operate and coordinate space missions </a:t>
            </a:r>
            <a:r>
              <a:rPr lang="en-US" sz="1600" dirty="0">
                <a:latin typeface="Arial" panose="020B0604020202020204" pitchFamily="34" charset="0"/>
              </a:rPr>
              <a:t>to </a:t>
            </a:r>
            <a:r>
              <a:rPr lang="en-US" sz="1600" b="1" i="1" dirty="0">
                <a:latin typeface="Arial" panose="020B0604020202020204" pitchFamily="34" charset="0"/>
              </a:rPr>
              <a:t>provide new </a:t>
            </a:r>
            <a:r>
              <a:rPr lang="en-US" sz="1600" dirty="0">
                <a:latin typeface="Arial" panose="020B0604020202020204" pitchFamily="34" charset="0"/>
              </a:rPr>
              <a:t>observations, </a:t>
            </a:r>
            <a:r>
              <a:rPr lang="en-US" sz="1600" b="1" i="1" dirty="0">
                <a:latin typeface="Arial" panose="020B0604020202020204" pitchFamily="34" charset="0"/>
              </a:rPr>
              <a:t>sustain critical </a:t>
            </a:r>
            <a:r>
              <a:rPr lang="en-US" sz="1600" dirty="0">
                <a:latin typeface="Arial" panose="020B0604020202020204" pitchFamily="34" charset="0"/>
              </a:rPr>
              <a:t>time-series, and </a:t>
            </a:r>
            <a:r>
              <a:rPr lang="en-US" sz="1600" b="1" i="1" dirty="0">
                <a:latin typeface="Arial" panose="020B0604020202020204" pitchFamily="34" charset="0"/>
              </a:rPr>
              <a:t>fill or minimize spatial or temporal gaps </a:t>
            </a:r>
            <a:r>
              <a:rPr lang="en-US" sz="1600" dirty="0">
                <a:latin typeface="Arial" panose="020B0604020202020204" pitchFamily="34" charset="0"/>
              </a:rPr>
              <a:t>in the satellite observations required to support sustained production of fundamental variable sets as defined through the GEO requirements and analysis processes.</a:t>
            </a:r>
          </a:p>
          <a:p>
            <a:r>
              <a:rPr lang="en-US" sz="1600" dirty="0">
                <a:latin typeface="Arial" panose="020B0604020202020204" pitchFamily="34" charset="0"/>
              </a:rPr>
              <a:t>Promote the development and implementation of technologies and the uptake of best practices to </a:t>
            </a:r>
            <a:r>
              <a:rPr lang="en-US" sz="1600" b="1" i="1" dirty="0">
                <a:latin typeface="Arial" panose="020B0604020202020204" pitchFamily="34" charset="0"/>
              </a:rPr>
              <a:t>enhance space data access</a:t>
            </a:r>
            <a:r>
              <a:rPr lang="en-US" sz="1600" dirty="0">
                <a:latin typeface="Arial" panose="020B0604020202020204" pitchFamily="34" charset="0"/>
              </a:rPr>
              <a:t> in support of the evolution of the GEOSS, particularly focusing on enhanced access to space data via the GCI.</a:t>
            </a:r>
          </a:p>
          <a:p>
            <a:r>
              <a:rPr lang="en-US" sz="1600" dirty="0">
                <a:latin typeface="Arial" panose="020B0604020202020204" pitchFamily="34" charset="0"/>
              </a:rPr>
              <a:t>Support broader GEO efforts to </a:t>
            </a:r>
            <a:r>
              <a:rPr lang="en-US" sz="1600" b="1" i="1" dirty="0">
                <a:latin typeface="Arial" panose="020B0604020202020204" pitchFamily="34" charset="0"/>
              </a:rPr>
              <a:t>promote EO by providing </a:t>
            </a:r>
            <a:r>
              <a:rPr lang="en-US" sz="1600" dirty="0">
                <a:latin typeface="Arial" panose="020B0604020202020204" pitchFamily="34" charset="0"/>
              </a:rPr>
              <a:t>evidence of the unique, and complementary, </a:t>
            </a:r>
            <a:r>
              <a:rPr lang="en-US" sz="1600" b="1" i="1" dirty="0">
                <a:latin typeface="Arial" panose="020B0604020202020204" pitchFamily="34" charset="0"/>
              </a:rPr>
              <a:t>value of satellite data </a:t>
            </a:r>
            <a:r>
              <a:rPr lang="en-US" sz="1600" dirty="0">
                <a:latin typeface="Arial" panose="020B0604020202020204" pitchFamily="34" charset="0"/>
              </a:rPr>
              <a:t>to successful delivery of major regional and global initiatives.</a:t>
            </a:r>
          </a:p>
          <a:p>
            <a:r>
              <a:rPr lang="en-US" sz="1600" dirty="0">
                <a:latin typeface="Arial" panose="020B0604020202020204" pitchFamily="34" charset="0"/>
              </a:rPr>
              <a:t>Coordinate increased </a:t>
            </a:r>
            <a:r>
              <a:rPr lang="en-US" sz="1600" b="1" i="1" dirty="0">
                <a:latin typeface="Arial" panose="020B0604020202020204" pitchFamily="34" charset="0"/>
              </a:rPr>
              <a:t>interoperability among space data infrastructures </a:t>
            </a:r>
            <a:r>
              <a:rPr lang="en-US" sz="1600" dirty="0">
                <a:latin typeface="Arial" panose="020B0604020202020204" pitchFamily="34" charset="0"/>
              </a:rPr>
              <a:t>and develop integrated global and regional space datasets that support validated and prioritized requirements identified through GEO processes</a:t>
            </a:r>
          </a:p>
          <a:p>
            <a:r>
              <a:rPr lang="en-US" sz="1600" dirty="0">
                <a:latin typeface="Arial" panose="020B0604020202020204" pitchFamily="34" charset="0"/>
              </a:rPr>
              <a:t>Identify and coordinate the necessary actions for the </a:t>
            </a:r>
            <a:r>
              <a:rPr lang="en-US" sz="1600" b="1" i="1" dirty="0">
                <a:latin typeface="Arial" panose="020B0604020202020204" pitchFamily="34" charset="0"/>
              </a:rPr>
              <a:t>protection of the radiofrequency bands </a:t>
            </a:r>
            <a:r>
              <a:rPr lang="en-US" sz="1600" dirty="0">
                <a:latin typeface="Arial" panose="020B0604020202020204" pitchFamily="34" charset="0"/>
              </a:rPr>
              <a:t>necessary to ensure proper operation of EO instruments.</a:t>
            </a:r>
          </a:p>
        </p:txBody>
      </p:sp>
      <p:sp>
        <p:nvSpPr>
          <p:cNvPr id="5" name="Content Placeholder 3"/>
          <p:cNvSpPr>
            <a:spLocks noGrp="1"/>
          </p:cNvSpPr>
          <p:nvPr>
            <p:ph sz="quarter" idx="11"/>
          </p:nvPr>
        </p:nvSpPr>
        <p:spPr>
          <a:xfrm>
            <a:off x="1981200" y="152400"/>
            <a:ext cx="5334000" cy="914400"/>
          </a:xfrm>
        </p:spPr>
        <p:txBody>
          <a:bodyPr/>
          <a:lstStyle/>
          <a:p>
            <a:r>
              <a:rPr lang="en-US" sz="2800" b="1" dirty="0">
                <a:latin typeface="Arial Bold" panose="020B0704020202020204" pitchFamily="34" charset="0"/>
                <a:cs typeface="Arial Bold" panose="020B0704020202020204" pitchFamily="34" charset="0"/>
              </a:rPr>
              <a:t>GEOSS Satellite Earth Observation Resources</a:t>
            </a:r>
          </a:p>
        </p:txBody>
      </p:sp>
    </p:spTree>
    <p:extLst>
      <p:ext uri="{BB962C8B-B14F-4D97-AF65-F5344CB8AC3E}">
        <p14:creationId xmlns:p14="http://schemas.microsoft.com/office/powerpoint/2010/main" val="362776180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31</a:t>
            </a:fld>
            <a:endParaRPr lang="uk-UA" dirty="0"/>
          </a:p>
        </p:txBody>
      </p:sp>
      <p:sp>
        <p:nvSpPr>
          <p:cNvPr id="4" name="Content Placeholder 3"/>
          <p:cNvSpPr>
            <a:spLocks noGrp="1"/>
          </p:cNvSpPr>
          <p:nvPr>
            <p:ph sz="quarter" idx="11"/>
          </p:nvPr>
        </p:nvSpPr>
        <p:spPr/>
        <p:txBody>
          <a:bodyPr/>
          <a:lstStyle/>
          <a:p>
            <a:r>
              <a:rPr lang="en-US" dirty="0"/>
              <a:t>GEO/CEOS alignment (2/3)</a:t>
            </a:r>
          </a:p>
        </p:txBody>
      </p:sp>
      <p:graphicFrame>
        <p:nvGraphicFramePr>
          <p:cNvPr id="7" name="Table 6"/>
          <p:cNvGraphicFramePr>
            <a:graphicFrameLocks noGrp="1"/>
          </p:cNvGraphicFramePr>
          <p:nvPr>
            <p:extLst/>
          </p:nvPr>
        </p:nvGraphicFramePr>
        <p:xfrm>
          <a:off x="76200" y="1295400"/>
          <a:ext cx="8991600" cy="5224342"/>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val="20000"/>
                    </a:ext>
                  </a:extLst>
                </a:gridCol>
                <a:gridCol w="847684">
                  <a:extLst>
                    <a:ext uri="{9D8B030D-6E8A-4147-A177-3AD203B41FA5}">
                      <a16:colId xmlns:a16="http://schemas.microsoft.com/office/drawing/2014/main" val="20001"/>
                    </a:ext>
                  </a:extLst>
                </a:gridCol>
                <a:gridCol w="2469796">
                  <a:extLst>
                    <a:ext uri="{9D8B030D-6E8A-4147-A177-3AD203B41FA5}">
                      <a16:colId xmlns:a16="http://schemas.microsoft.com/office/drawing/2014/main" val="20002"/>
                    </a:ext>
                  </a:extLst>
                </a:gridCol>
                <a:gridCol w="2778520">
                  <a:extLst>
                    <a:ext uri="{9D8B030D-6E8A-4147-A177-3AD203B41FA5}">
                      <a16:colId xmlns:a16="http://schemas.microsoft.com/office/drawing/2014/main" val="20003"/>
                    </a:ext>
                  </a:extLst>
                </a:gridCol>
              </a:tblGrid>
              <a:tr h="394520">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Activities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116840" marR="107315" algn="ctr">
                        <a:lnSpc>
                          <a:spcPts val="1090"/>
                        </a:lnSpc>
                        <a:spcAft>
                          <a:spcPts val="0"/>
                        </a:spcAft>
                      </a:pPr>
                      <a:r>
                        <a:rPr lang="en-US" sz="1100" b="1" dirty="0">
                          <a:solidFill>
                            <a:srgbClr val="234060"/>
                          </a:solidFill>
                          <a:effectLst/>
                          <a:latin typeface="+mj-lt"/>
                          <a:ea typeface="Calibri" charset="0"/>
                          <a:cs typeface="Calibri" charset="0"/>
                        </a:rPr>
                        <a:t>Lead</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GEO EO4SDG</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GEO initiatives)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99695" algn="ctr">
                        <a:lnSpc>
                          <a:spcPts val="1210"/>
                        </a:lnSpc>
                        <a:spcAft>
                          <a:spcPts val="0"/>
                        </a:spcAft>
                      </a:pPr>
                      <a:r>
                        <a:rPr lang="en-US" sz="1100" b="1" dirty="0">
                          <a:solidFill>
                            <a:srgbClr val="234060"/>
                          </a:solidFill>
                          <a:effectLst/>
                          <a:latin typeface="+mj-lt"/>
                          <a:ea typeface="Calibri" charset="0"/>
                          <a:cs typeface="Calibri" charset="0"/>
                        </a:rPr>
                        <a:t>CEOS ADH SDGs</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other CEOS bodies)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extLst>
                  <a:ext uri="{0D108BD9-81ED-4DB2-BD59-A6C34878D82A}">
                    <a16:rowId xmlns:a16="http://schemas.microsoft.com/office/drawing/2014/main" val="10000"/>
                  </a:ext>
                </a:extLst>
              </a:tr>
              <a:tr h="1510480">
                <a:tc>
                  <a:txBody>
                    <a:bodyPr/>
                    <a:lstStyle/>
                    <a:p>
                      <a:pPr marL="95250" indent="0" algn="l">
                        <a:tabLst/>
                      </a:pPr>
                      <a:r>
                        <a:rPr lang="en-US" sz="1200" b="1" spc="-25" dirty="0">
                          <a:solidFill>
                            <a:schemeClr val="tx1"/>
                          </a:solidFill>
                          <a:effectLst/>
                          <a:latin typeface="+mj-lt"/>
                          <a:ea typeface="Calibri" charset="0"/>
                          <a:cs typeface="Calibri" charset="0"/>
                          <a:sym typeface="Calibri"/>
                        </a:rPr>
                        <a:t>Capacity building</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0" marR="0" marT="72000" marB="72000">
                    <a:solidFill>
                      <a:schemeClr val="bg1"/>
                    </a:solidFill>
                  </a:tcPr>
                </a:tc>
                <a:tc>
                  <a:txBody>
                    <a:bodyPr/>
                    <a:lstStyle/>
                    <a:p>
                      <a:pPr marL="95250" indent="0" algn="ctr">
                        <a:tabLst/>
                      </a:pPr>
                      <a:r>
                        <a:rPr lang="en-US" sz="1200" spc="-25" dirty="0">
                          <a:solidFill>
                            <a:schemeClr val="tx1"/>
                          </a:solidFill>
                          <a:effectLst/>
                          <a:latin typeface="+mj-lt"/>
                          <a:ea typeface="Calibri" charset="0"/>
                          <a:cs typeface="Calibri" charset="0"/>
                          <a:sym typeface="Calibri"/>
                        </a:rPr>
                        <a:t>Coordinate the capacity building efforts with</a:t>
                      </a:r>
                      <a:r>
                        <a:rPr lang="en-US" sz="1200" spc="-25" baseline="0" dirty="0">
                          <a:solidFill>
                            <a:schemeClr val="tx1"/>
                          </a:solidFill>
                          <a:effectLst/>
                          <a:latin typeface="+mj-lt"/>
                          <a:ea typeface="Calibri" charset="0"/>
                          <a:cs typeface="Calibri" charset="0"/>
                          <a:sym typeface="Calibri"/>
                        </a:rPr>
                        <a:t> custodian Agencies and other GEO initiatives including the GEO WG-CB</a:t>
                      </a:r>
                    </a:p>
                    <a:p>
                      <a:pPr marL="95250" indent="0" algn="ctr">
                        <a:tabLst/>
                      </a:pPr>
                      <a:r>
                        <a:rPr lang="en-US" sz="1200" spc="-25" baseline="0" dirty="0">
                          <a:solidFill>
                            <a:schemeClr val="tx1"/>
                          </a:solidFill>
                          <a:effectLst/>
                          <a:latin typeface="+mj-lt"/>
                          <a:ea typeface="Calibri" charset="0"/>
                          <a:cs typeface="Calibri" charset="0"/>
                          <a:sym typeface="Calibri"/>
                        </a:rPr>
                        <a:t>GEO also developed a number of privileged contacts with pilot countries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Support</a:t>
                      </a:r>
                      <a:r>
                        <a:rPr lang="en-US" sz="1200" spc="-25" baseline="0" dirty="0">
                          <a:solidFill>
                            <a:schemeClr val="tx1"/>
                          </a:solidFill>
                          <a:effectLst/>
                          <a:latin typeface="+mj-lt"/>
                          <a:ea typeface="Calibri" charset="0"/>
                          <a:cs typeface="Calibri" charset="0"/>
                          <a:sym typeface="Calibri"/>
                        </a:rPr>
                        <a:t> provided on an ad-hoc basis</a:t>
                      </a:r>
                      <a:r>
                        <a:rPr lang="en-US" sz="1200" spc="-25" dirty="0">
                          <a:solidFill>
                            <a:schemeClr val="tx1"/>
                          </a:solidFill>
                          <a:effectLst/>
                          <a:latin typeface="+mj-lt"/>
                          <a:ea typeface="Calibri" charset="0"/>
                          <a:cs typeface="Calibri" charset="0"/>
                          <a:sym typeface="Calibri"/>
                        </a:rPr>
                        <a:t> </a:t>
                      </a:r>
                      <a:br>
                        <a:rPr lang="en-US" sz="1200" spc="-25" dirty="0">
                          <a:solidFill>
                            <a:schemeClr val="tx1"/>
                          </a:solidFill>
                          <a:effectLst/>
                          <a:latin typeface="+mj-lt"/>
                          <a:ea typeface="Calibri" charset="0"/>
                          <a:cs typeface="Calibri" charset="0"/>
                          <a:sym typeface="Calibri"/>
                        </a:rPr>
                      </a:br>
                      <a:r>
                        <a:rPr lang="en-US" sz="1200" spc="-25" dirty="0">
                          <a:solidFill>
                            <a:schemeClr val="tx1"/>
                          </a:solidFill>
                          <a:effectLst/>
                          <a:latin typeface="+mj-lt"/>
                          <a:ea typeface="Calibri" charset="0"/>
                          <a:cs typeface="Calibri" charset="0"/>
                          <a:sym typeface="Calibri"/>
                        </a:rPr>
                        <a:t>(with CEOS</a:t>
                      </a:r>
                      <a:r>
                        <a:rPr lang="en-US" sz="1200" spc="-25" baseline="0" dirty="0">
                          <a:solidFill>
                            <a:schemeClr val="tx1"/>
                          </a:solidFill>
                          <a:effectLst/>
                          <a:latin typeface="+mj-lt"/>
                          <a:ea typeface="Calibri" charset="0"/>
                          <a:cs typeface="Calibri" charset="0"/>
                          <a:sym typeface="Calibri"/>
                        </a:rPr>
                        <a:t> </a:t>
                      </a:r>
                      <a:r>
                        <a:rPr lang="en-US" sz="1200" spc="-25" baseline="0" dirty="0" err="1">
                          <a:solidFill>
                            <a:schemeClr val="tx1"/>
                          </a:solidFill>
                          <a:effectLst/>
                          <a:latin typeface="+mj-lt"/>
                          <a:ea typeface="Calibri" charset="0"/>
                          <a:cs typeface="Calibri" charset="0"/>
                          <a:sym typeface="Calibri"/>
                        </a:rPr>
                        <a:t>WGCapD</a:t>
                      </a:r>
                      <a:r>
                        <a:rPr lang="en-US" sz="1200" spc="-25" baseline="0" dirty="0">
                          <a:solidFill>
                            <a:schemeClr val="tx1"/>
                          </a:solidFill>
                          <a:effectLst/>
                          <a:latin typeface="+mj-lt"/>
                          <a:ea typeface="Calibri" charset="0"/>
                          <a:cs typeface="Calibri" charset="0"/>
                          <a:sym typeface="Calibri"/>
                        </a:rPr>
                        <a:t>)</a:t>
                      </a:r>
                    </a:p>
                    <a:p>
                      <a:pPr algn="ctr"/>
                      <a:r>
                        <a:rPr lang="en-US" sz="1200" spc="-25" baseline="0" dirty="0">
                          <a:solidFill>
                            <a:schemeClr val="tx1"/>
                          </a:solidFill>
                          <a:effectLst/>
                          <a:latin typeface="+mj-lt"/>
                          <a:ea typeface="Calibri" charset="0"/>
                          <a:cs typeface="Calibri" charset="0"/>
                          <a:sym typeface="Calibri"/>
                        </a:rPr>
                        <a:t>Conduct capacity building activities in coordination with EO4SDG </a:t>
                      </a:r>
                      <a:br>
                        <a:rPr lang="en-US" sz="1200" spc="-25" baseline="0" dirty="0">
                          <a:solidFill>
                            <a:schemeClr val="tx1"/>
                          </a:solidFill>
                          <a:effectLst/>
                          <a:latin typeface="+mj-lt"/>
                          <a:ea typeface="Calibri" charset="0"/>
                          <a:cs typeface="Calibri" charset="0"/>
                          <a:sym typeface="Calibri"/>
                        </a:rPr>
                      </a:br>
                      <a:r>
                        <a:rPr lang="en-US" sz="1200" spc="-25" baseline="0" dirty="0">
                          <a:solidFill>
                            <a:schemeClr val="tx1"/>
                          </a:solidFill>
                          <a:effectLst/>
                          <a:latin typeface="+mj-lt"/>
                          <a:ea typeface="Calibri" charset="0"/>
                          <a:cs typeface="Calibri" charset="0"/>
                          <a:sym typeface="Calibri"/>
                        </a:rPr>
                        <a:t>(with </a:t>
                      </a:r>
                      <a:r>
                        <a:rPr lang="en-US" sz="1200" spc="-25" baseline="0" dirty="0" err="1">
                          <a:solidFill>
                            <a:schemeClr val="tx1"/>
                          </a:solidFill>
                          <a:effectLst/>
                          <a:latin typeface="+mj-lt"/>
                          <a:ea typeface="Calibri" charset="0"/>
                          <a:cs typeface="Calibri" charset="0"/>
                          <a:sym typeface="Calibri"/>
                        </a:rPr>
                        <a:t>WGCapD</a:t>
                      </a:r>
                      <a:r>
                        <a:rPr lang="en-US" sz="1200" spc="-25" baseline="0" dirty="0">
                          <a:solidFill>
                            <a:schemeClr val="tx1"/>
                          </a:solidFill>
                          <a:effectLst/>
                          <a:latin typeface="+mj-lt"/>
                          <a:ea typeface="Calibri" charset="0"/>
                          <a:cs typeface="Calibri" charset="0"/>
                          <a:sym typeface="Calibri"/>
                        </a:rPr>
                        <a:t>, other CEOS WGs) ?</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a16="http://schemas.microsoft.com/office/drawing/2014/main" val="10007"/>
                  </a:ext>
                </a:extLst>
              </a:tr>
              <a:tr h="1176037">
                <a:tc>
                  <a:txBody>
                    <a:bodyPr/>
                    <a:lstStyle/>
                    <a:p>
                      <a:pPr marL="95250" indent="0" algn="l">
                        <a:tabLst/>
                      </a:pPr>
                      <a:r>
                        <a:rPr lang="en-US" sz="1200" b="1" spc="-25" dirty="0">
                          <a:solidFill>
                            <a:schemeClr val="tx1"/>
                          </a:solidFill>
                          <a:effectLst/>
                          <a:latin typeface="+mj-lt"/>
                          <a:ea typeface="Calibri" charset="0"/>
                          <a:cs typeface="Calibri" charset="0"/>
                          <a:sym typeface="Calibri"/>
                        </a:rPr>
                        <a:t>EO enabling infrastructures </a:t>
                      </a:r>
                      <a:r>
                        <a:rPr lang="en-US" sz="1200" spc="-25" dirty="0">
                          <a:solidFill>
                            <a:schemeClr val="tx1"/>
                          </a:solidFill>
                          <a:effectLst/>
                          <a:latin typeface="+mj-lt"/>
                          <a:ea typeface="Calibri" charset="0"/>
                          <a:cs typeface="Calibri" charset="0"/>
                          <a:sym typeface="Calibri"/>
                        </a:rPr>
                        <a:t>for SDGs</a:t>
                      </a:r>
                      <a:br>
                        <a:rPr lang="en-US" sz="1200" spc="-25" dirty="0">
                          <a:solidFill>
                            <a:schemeClr val="tx1"/>
                          </a:solidFill>
                          <a:effectLst/>
                          <a:latin typeface="+mj-lt"/>
                          <a:ea typeface="Calibri" charset="0"/>
                          <a:cs typeface="Calibri" charset="0"/>
                          <a:sym typeface="Calibri"/>
                        </a:rPr>
                      </a:br>
                      <a:r>
                        <a:rPr lang="en-US" sz="1200" spc="-25" dirty="0">
                          <a:solidFill>
                            <a:schemeClr val="tx1"/>
                          </a:solidFill>
                          <a:effectLst/>
                          <a:latin typeface="+mj-lt"/>
                          <a:ea typeface="Calibri" charset="0"/>
                          <a:cs typeface="Calibri" charset="0"/>
                          <a:sym typeface="Calibri"/>
                        </a:rPr>
                        <a:t>(platforms and toolboxes)</a:t>
                      </a: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tc>
                  <a:txBody>
                    <a:bodyPr/>
                    <a:lstStyle/>
                    <a:p>
                      <a:pPr marL="95250" marR="0" indent="0" algn="ctr" defTabSz="457200" eaLnBrk="1" fontAlgn="auto" latinLnBrk="0" hangingPunct="1">
                        <a:lnSpc>
                          <a:spcPct val="100000"/>
                        </a:lnSpc>
                        <a:spcBef>
                          <a:spcPts val="600"/>
                        </a:spcBef>
                        <a:spcAft>
                          <a:spcPts val="0"/>
                        </a:spcAft>
                        <a:buClrTx/>
                        <a:buSzTx/>
                        <a:buFontTx/>
                        <a:buNone/>
                        <a:tabLst/>
                        <a:defRPr/>
                      </a:pPr>
                      <a:r>
                        <a:rPr lang="en-US" sz="1200" spc="-25" baseline="0" dirty="0">
                          <a:solidFill>
                            <a:schemeClr val="tx1"/>
                          </a:solidFill>
                          <a:effectLst/>
                          <a:latin typeface="+mj-lt"/>
                          <a:ea typeface="Calibri" charset="0"/>
                          <a:cs typeface="Calibri" charset="0"/>
                          <a:sym typeface="Calibri"/>
                        </a:rPr>
                        <a:t>Support CEOS on deploying Open Data Cube in countries</a:t>
                      </a: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 SEO through </a:t>
                      </a:r>
                      <a:r>
                        <a:rPr lang="en-US" sz="1200" spc="-25" dirty="0">
                          <a:solidFill>
                            <a:srgbClr val="FF0000"/>
                          </a:solidFill>
                          <a:effectLst/>
                          <a:latin typeface="+mn-lt"/>
                          <a:ea typeface="Calibri" charset="0"/>
                          <a:cs typeface="Calibri" charset="0"/>
                          <a:sym typeface="Calibri"/>
                        </a:rPr>
                        <a:t>AHT SDG </a:t>
                      </a:r>
                      <a:r>
                        <a:rPr lang="en-US" sz="1200" spc="-25" dirty="0">
                          <a:solidFill>
                            <a:srgbClr val="FF0000"/>
                          </a:solidFill>
                          <a:effectLst/>
                          <a:latin typeface="+mj-lt"/>
                          <a:ea typeface="Calibri" charset="0"/>
                          <a:cs typeface="Calibri" charset="0"/>
                          <a:sym typeface="Calibri"/>
                        </a:rPr>
                        <a:t/>
                      </a:r>
                      <a:br>
                        <a:rPr lang="en-US" sz="1200" spc="-25" dirty="0">
                          <a:solidFill>
                            <a:srgbClr val="FF0000"/>
                          </a:solidFill>
                          <a:effectLst/>
                          <a:latin typeface="+mj-lt"/>
                          <a:ea typeface="Calibri" charset="0"/>
                          <a:cs typeface="Calibri" charset="0"/>
                          <a:sym typeface="Calibri"/>
                        </a:rPr>
                      </a:br>
                      <a:r>
                        <a:rPr lang="en-US" sz="1200" spc="-25" dirty="0">
                          <a:solidFill>
                            <a:srgbClr val="FF0000"/>
                          </a:solidFill>
                          <a:effectLst/>
                          <a:latin typeface="+mj-lt"/>
                          <a:ea typeface="Calibri" charset="0"/>
                          <a:cs typeface="Calibri" charset="0"/>
                          <a:sym typeface="Calibri"/>
                        </a:rPr>
                        <a:t>(Open Data Cube) </a:t>
                      </a:r>
                      <a:endParaRPr lang="en-US" sz="1200" spc="-25" dirty="0">
                        <a:solidFill>
                          <a:srgbClr val="082BEF"/>
                        </a:solidFill>
                        <a:effectLst/>
                        <a:latin typeface="+mj-lt"/>
                        <a:ea typeface="Calibri" charset="0"/>
                        <a:cs typeface="Calibri" charset="0"/>
                        <a:sym typeface="Calibri"/>
                      </a:endParaRPr>
                    </a:p>
                    <a:p>
                      <a:pPr algn="ctr"/>
                      <a:r>
                        <a:rPr lang="en-US" sz="1200" spc="-25" dirty="0">
                          <a:solidFill>
                            <a:schemeClr val="tx1"/>
                          </a:solidFill>
                          <a:effectLst/>
                          <a:latin typeface="+mj-lt"/>
                          <a:ea typeface="Calibri" charset="0"/>
                          <a:cs typeface="Calibri" charset="0"/>
                          <a:sym typeface="Calibri"/>
                        </a:rPr>
                        <a:t>Develop examples of data cube outputs to address key sustainability needs &amp; SDG indicators</a:t>
                      </a:r>
                    </a:p>
                    <a:p>
                      <a:pPr algn="ctr"/>
                      <a:r>
                        <a:rPr lang="en-US" sz="1200" spc="-25" dirty="0">
                          <a:solidFill>
                            <a:schemeClr val="tx1"/>
                          </a:solidFill>
                          <a:effectLst/>
                          <a:latin typeface="+mj-lt"/>
                          <a:ea typeface="Calibri" charset="0"/>
                          <a:cs typeface="Calibri" charset="0"/>
                          <a:sym typeface="Calibri"/>
                        </a:rPr>
                        <a:t>Not prescriptive </a:t>
                      </a:r>
                      <a:r>
                        <a:rPr lang="mr-IN" sz="1200" spc="-25" dirty="0">
                          <a:solidFill>
                            <a:schemeClr val="tx1"/>
                          </a:solidFill>
                          <a:effectLst/>
                          <a:latin typeface="+mj-lt"/>
                          <a:ea typeface="Calibri" charset="0"/>
                          <a:cs typeface="Calibri" charset="0"/>
                          <a:sym typeface="Calibri"/>
                        </a:rPr>
                        <a:t>–</a:t>
                      </a:r>
                      <a:r>
                        <a:rPr lang="en-US" sz="1200" spc="-25" dirty="0">
                          <a:solidFill>
                            <a:schemeClr val="tx1"/>
                          </a:solidFill>
                          <a:effectLst/>
                          <a:latin typeface="+mj-lt"/>
                          <a:ea typeface="Calibri" charset="0"/>
                          <a:cs typeface="Calibri" charset="0"/>
                          <a:sym typeface="Calibri"/>
                        </a:rPr>
                        <a:t> Open to all</a:t>
                      </a:r>
                      <a:r>
                        <a:rPr lang="en-US" sz="1200" spc="-25" baseline="0" dirty="0">
                          <a:solidFill>
                            <a:schemeClr val="tx1"/>
                          </a:solidFill>
                          <a:effectLst/>
                          <a:latin typeface="+mj-lt"/>
                          <a:ea typeface="Calibri" charset="0"/>
                          <a:cs typeface="Calibri" charset="0"/>
                          <a:sym typeface="Calibri"/>
                        </a:rPr>
                        <a:t> relevant tools and platforms</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a16="http://schemas.microsoft.com/office/drawing/2014/main" val="10008"/>
                  </a:ext>
                </a:extLst>
              </a:tr>
              <a:tr h="940830">
                <a:tc>
                  <a:txBody>
                    <a:bodyPr/>
                    <a:lstStyle/>
                    <a:p>
                      <a:pPr marL="95250" indent="0" algn="l">
                        <a:tabLst/>
                      </a:pPr>
                      <a:r>
                        <a:rPr lang="en-US" sz="1200" b="1" spc="-25" dirty="0">
                          <a:solidFill>
                            <a:schemeClr val="tx1"/>
                          </a:solidFill>
                          <a:effectLst/>
                          <a:latin typeface="+mj-lt"/>
                          <a:ea typeface="Calibri" charset="0"/>
                          <a:cs typeface="Calibri" charset="0"/>
                          <a:sym typeface="Calibri"/>
                        </a:rPr>
                        <a:t>Satellite Analysis</a:t>
                      </a:r>
                      <a:r>
                        <a:rPr lang="en-US" sz="1200" b="1" spc="-25" baseline="0" dirty="0">
                          <a:solidFill>
                            <a:schemeClr val="tx1"/>
                          </a:solidFill>
                          <a:effectLst/>
                          <a:latin typeface="+mj-lt"/>
                          <a:ea typeface="Calibri" charset="0"/>
                          <a:cs typeface="Calibri" charset="0"/>
                          <a:sym typeface="Calibri"/>
                        </a:rPr>
                        <a:t> Read Data </a:t>
                      </a:r>
                      <a:r>
                        <a:rPr lang="en-US" sz="1200" spc="-25" baseline="0" dirty="0">
                          <a:solidFill>
                            <a:schemeClr val="tx1"/>
                          </a:solidFill>
                          <a:effectLst/>
                          <a:latin typeface="+mj-lt"/>
                          <a:ea typeface="Calibri" charset="0"/>
                          <a:cs typeface="Calibri" charset="0"/>
                          <a:sym typeface="Calibri"/>
                        </a:rPr>
                        <a:t>(ARD) for the SDGs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tc>
                  <a:txBody>
                    <a:bodyPr/>
                    <a:lstStyle/>
                    <a:p>
                      <a:pPr marL="95250" indent="0" algn="ctr">
                        <a:tabLst/>
                      </a:pPr>
                      <a:r>
                        <a:rPr lang="en-US" sz="1200" spc="-25" baseline="0" dirty="0">
                          <a:solidFill>
                            <a:schemeClr val="tx1"/>
                          </a:solidFill>
                          <a:effectLst/>
                          <a:latin typeface="+mj-lt"/>
                          <a:ea typeface="Calibri" charset="0"/>
                          <a:cs typeface="Calibri" charset="0"/>
                          <a:sym typeface="Calibri"/>
                        </a:rPr>
                        <a:t>Express ARD needs from SDG community</a:t>
                      </a:r>
                    </a:p>
                  </a:txBody>
                  <a:tcPr marL="36000" marR="36000" marT="72000" marB="72000">
                    <a:solidFill>
                      <a:schemeClr val="bg1"/>
                    </a:solidFill>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rgbClr val="FF0000"/>
                          </a:solidFill>
                          <a:effectLst/>
                          <a:latin typeface="+mj-lt"/>
                          <a:ea typeface="Calibri" charset="0"/>
                          <a:cs typeface="Calibri" charset="0"/>
                          <a:sym typeface="Calibri"/>
                        </a:rPr>
                        <a:t>CEOS FDA/VC-LSI through AHT SDG</a:t>
                      </a:r>
                      <a:br>
                        <a:rPr lang="en-US" sz="1200" spc="-25" dirty="0">
                          <a:solidFill>
                            <a:srgbClr val="FF0000"/>
                          </a:solidFill>
                          <a:effectLst/>
                          <a:latin typeface="+mj-lt"/>
                          <a:ea typeface="Calibri" charset="0"/>
                          <a:cs typeface="Calibri" charset="0"/>
                          <a:sym typeface="Calibri"/>
                        </a:rPr>
                      </a:br>
                      <a:r>
                        <a:rPr lang="en-US" sz="1200" spc="-25" dirty="0">
                          <a:solidFill>
                            <a:srgbClr val="FF0000"/>
                          </a:solidFill>
                          <a:effectLst/>
                          <a:latin typeface="+mj-lt"/>
                          <a:ea typeface="Calibri" charset="0"/>
                          <a:cs typeface="Calibri" charset="0"/>
                          <a:sym typeface="Calibri"/>
                        </a:rPr>
                        <a:t>(ARD analysis)</a:t>
                      </a:r>
                    </a:p>
                    <a:p>
                      <a:pPr marL="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But CEOS FDA planned to be phased out after CEOS 32 Plenary</a:t>
                      </a:r>
                    </a:p>
                  </a:txBody>
                  <a:tcPr marL="72000" marR="36000" marT="72000" marB="72000">
                    <a:solidFill>
                      <a:schemeClr val="bg1"/>
                    </a:solidFill>
                  </a:tcPr>
                </a:tc>
                <a:extLst>
                  <a:ext uri="{0D108BD9-81ED-4DB2-BD59-A6C34878D82A}">
                    <a16:rowId xmlns:a16="http://schemas.microsoft.com/office/drawing/2014/main" val="10009"/>
                  </a:ext>
                </a:extLst>
              </a:tr>
              <a:tr h="791062">
                <a:tc>
                  <a:txBody>
                    <a:bodyPr/>
                    <a:lstStyle/>
                    <a:p>
                      <a:pPr marL="95250" indent="0" algn="l">
                        <a:tabLst/>
                      </a:pPr>
                      <a:r>
                        <a:rPr lang="en-US" sz="1200" b="1" spc="-25" dirty="0">
                          <a:solidFill>
                            <a:schemeClr val="tx1"/>
                          </a:solidFill>
                          <a:effectLst/>
                          <a:latin typeface="+mj-lt"/>
                          <a:ea typeface="Calibri" charset="0"/>
                          <a:cs typeface="Calibri" charset="0"/>
                          <a:sym typeface="Calibri"/>
                        </a:rPr>
                        <a:t>EO</a:t>
                      </a:r>
                      <a:r>
                        <a:rPr lang="en-US" sz="1200" b="1" spc="-25" baseline="0" dirty="0">
                          <a:solidFill>
                            <a:schemeClr val="tx1"/>
                          </a:solidFill>
                          <a:effectLst/>
                          <a:latin typeface="+mj-lt"/>
                          <a:ea typeface="Calibri" charset="0"/>
                          <a:cs typeface="Calibri" charset="0"/>
                          <a:sym typeface="Calibri"/>
                        </a:rPr>
                        <a:t> long term data continuity</a:t>
                      </a:r>
                    </a:p>
                    <a:p>
                      <a:pPr marL="95250" indent="0" algn="l">
                        <a:tabLst/>
                      </a:pPr>
                      <a:r>
                        <a:rPr lang="en-US" sz="1200" spc="-25" baseline="0" dirty="0">
                          <a:solidFill>
                            <a:schemeClr val="tx1"/>
                          </a:solidFill>
                          <a:effectLst/>
                          <a:latin typeface="+mj-lt"/>
                          <a:ea typeface="Calibri" charset="0"/>
                          <a:cs typeface="Calibri" charset="0"/>
                          <a:sym typeface="Calibri"/>
                        </a:rPr>
                        <a:t>(For SDG indicators baseline and regular future reporting)</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6350" marR="0" indent="0" algn="ctr" defTabSz="457200" eaLnBrk="1" fontAlgn="auto" latinLnBrk="0" hangingPunct="1">
                        <a:lnSpc>
                          <a:spcPts val="1210"/>
                        </a:lnSpc>
                        <a:spcBef>
                          <a:spcPts val="600"/>
                        </a:spcBef>
                        <a:spcAft>
                          <a:spcPts val="0"/>
                        </a:spcAft>
                        <a:buClrTx/>
                        <a:buSzTx/>
                        <a:buFontTx/>
                        <a:buNone/>
                        <a:tabLst/>
                        <a:defRPr/>
                      </a:pP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c>
                  <a:txBody>
                    <a:bodyPr/>
                    <a:lstStyle/>
                    <a:p>
                      <a:pPr marL="9525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Express EO data needs from SDG community</a:t>
                      </a:r>
                    </a:p>
                  </a:txBody>
                  <a:tcPr marL="36000" marR="36000" marT="72000" marB="72000">
                    <a:solidFill>
                      <a:schemeClr val="bg1"/>
                    </a:solidFill>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rgbClr val="FF0000"/>
                          </a:solidFill>
                          <a:effectLst/>
                          <a:latin typeface="+mj-lt"/>
                          <a:ea typeface="Calibri" charset="0"/>
                          <a:cs typeface="Calibri" charset="0"/>
                          <a:sym typeface="Calibri"/>
                        </a:rPr>
                        <a:t>analysis of the satellite data availability </a:t>
                      </a:r>
                      <a:r>
                        <a:rPr lang="en-US" sz="1200" spc="-25" dirty="0">
                          <a:solidFill>
                            <a:schemeClr val="tx1"/>
                          </a:solidFill>
                          <a:effectLst/>
                          <a:latin typeface="+mj-lt"/>
                          <a:ea typeface="Calibri" charset="0"/>
                          <a:cs typeface="Calibri" charset="0"/>
                          <a:sym typeface="Calibri"/>
                        </a:rPr>
                        <a:t>(legacy data and long term continuity) for each of the SDG indicators </a:t>
                      </a:r>
                    </a:p>
                  </a:txBody>
                  <a:tcPr marL="72000" marR="36000" marT="72000" marB="7200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442010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32</a:t>
            </a:fld>
            <a:endParaRPr lang="uk-UA" dirty="0"/>
          </a:p>
        </p:txBody>
      </p:sp>
      <p:sp>
        <p:nvSpPr>
          <p:cNvPr id="4" name="Content Placeholder 3"/>
          <p:cNvSpPr>
            <a:spLocks noGrp="1"/>
          </p:cNvSpPr>
          <p:nvPr>
            <p:ph sz="quarter" idx="11"/>
          </p:nvPr>
        </p:nvSpPr>
        <p:spPr/>
        <p:txBody>
          <a:bodyPr/>
          <a:lstStyle/>
          <a:p>
            <a:r>
              <a:rPr lang="en-US" dirty="0"/>
              <a:t>GEO/CEOS alignment (3/3)</a:t>
            </a:r>
          </a:p>
        </p:txBody>
      </p:sp>
      <p:graphicFrame>
        <p:nvGraphicFramePr>
          <p:cNvPr id="7" name="Table 6"/>
          <p:cNvGraphicFramePr>
            <a:graphicFrameLocks noGrp="1"/>
          </p:cNvGraphicFramePr>
          <p:nvPr>
            <p:extLst/>
          </p:nvPr>
        </p:nvGraphicFramePr>
        <p:xfrm>
          <a:off x="76200" y="1251240"/>
          <a:ext cx="8991600" cy="485160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383437">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Activities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116840" marR="107315" algn="ctr">
                        <a:lnSpc>
                          <a:spcPts val="1090"/>
                        </a:lnSpc>
                        <a:spcAft>
                          <a:spcPts val="0"/>
                        </a:spcAft>
                      </a:pPr>
                      <a:r>
                        <a:rPr lang="en-US" sz="1100" b="1" dirty="0">
                          <a:solidFill>
                            <a:srgbClr val="234060"/>
                          </a:solidFill>
                          <a:effectLst/>
                          <a:latin typeface="+mj-lt"/>
                          <a:ea typeface="Calibri" charset="0"/>
                          <a:cs typeface="Calibri" charset="0"/>
                        </a:rPr>
                        <a:t>Lead</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GEO EO4SDG</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GEO initiatives)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99695" algn="ctr">
                        <a:lnSpc>
                          <a:spcPts val="1210"/>
                        </a:lnSpc>
                        <a:spcAft>
                          <a:spcPts val="0"/>
                        </a:spcAft>
                      </a:pPr>
                      <a:r>
                        <a:rPr lang="en-US" sz="1100" b="1" dirty="0">
                          <a:solidFill>
                            <a:srgbClr val="234060"/>
                          </a:solidFill>
                          <a:effectLst/>
                          <a:latin typeface="+mj-lt"/>
                          <a:ea typeface="Calibri" charset="0"/>
                          <a:cs typeface="Calibri" charset="0"/>
                        </a:rPr>
                        <a:t>CEOS ADH SDGs</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other CEOS bodies)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extLst>
                  <a:ext uri="{0D108BD9-81ED-4DB2-BD59-A6C34878D82A}">
                    <a16:rowId xmlns:a16="http://schemas.microsoft.com/office/drawing/2014/main" val="10000"/>
                  </a:ext>
                </a:extLst>
              </a:tr>
              <a:tr h="607163">
                <a:tc>
                  <a:txBody>
                    <a:bodyPr/>
                    <a:lstStyle/>
                    <a:p>
                      <a:pPr marL="95250" indent="0" algn="l">
                        <a:tabLst/>
                      </a:pPr>
                      <a:r>
                        <a:rPr lang="en-US" sz="1200" spc="-25" dirty="0">
                          <a:solidFill>
                            <a:schemeClr val="tx1"/>
                          </a:solidFill>
                          <a:effectLst/>
                          <a:latin typeface="+mj-lt"/>
                          <a:ea typeface="Calibri" charset="0"/>
                          <a:cs typeface="Calibri" charset="0"/>
                          <a:sym typeface="Calibri"/>
                        </a:rPr>
                        <a:t>EO Data products </a:t>
                      </a:r>
                      <a:r>
                        <a:rPr lang="en-US" sz="1200" b="1" spc="-25" dirty="0">
                          <a:solidFill>
                            <a:schemeClr val="tx1"/>
                          </a:solidFill>
                          <a:effectLst/>
                          <a:latin typeface="+mj-lt"/>
                          <a:ea typeface="Calibri" charset="0"/>
                          <a:cs typeface="Calibri" charset="0"/>
                          <a:sym typeface="Calibri"/>
                        </a:rPr>
                        <a:t>validation</a:t>
                      </a:r>
                      <a:r>
                        <a:rPr lang="en-US" sz="1200" spc="-25" dirty="0">
                          <a:solidFill>
                            <a:schemeClr val="tx1"/>
                          </a:solidFill>
                          <a:effectLst/>
                          <a:latin typeface="+mj-lt"/>
                          <a:ea typeface="Calibri" charset="0"/>
                          <a:cs typeface="Calibri" charset="0"/>
                          <a:sym typeface="Calibri"/>
                        </a:rPr>
                        <a:t> / </a:t>
                      </a:r>
                      <a:r>
                        <a:rPr lang="en-US" sz="1200" b="1" spc="-25" dirty="0">
                          <a:solidFill>
                            <a:schemeClr val="tx1"/>
                          </a:solidFill>
                          <a:effectLst/>
                          <a:latin typeface="+mj-lt"/>
                          <a:ea typeface="Calibri" charset="0"/>
                          <a:cs typeface="Calibri" charset="0"/>
                          <a:sym typeface="Calibri"/>
                        </a:rPr>
                        <a:t>standardization</a:t>
                      </a:r>
                      <a:r>
                        <a:rPr lang="en-US" sz="1200" b="1" spc="-25" baseline="0" dirty="0">
                          <a:solidFill>
                            <a:schemeClr val="tx1"/>
                          </a:solidFill>
                          <a:effectLst/>
                          <a:latin typeface="+mj-lt"/>
                          <a:ea typeface="Calibri" charset="0"/>
                          <a:cs typeface="Calibri" charset="0"/>
                          <a:sym typeface="Calibri"/>
                        </a:rPr>
                        <a:t> / certification</a:t>
                      </a:r>
                      <a:endParaRPr lang="en-US" sz="1200" b="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Express validation/</a:t>
                      </a:r>
                      <a:r>
                        <a:rPr lang="en-US" sz="1200" spc="-25" dirty="0" err="1">
                          <a:solidFill>
                            <a:schemeClr val="tx1"/>
                          </a:solidFill>
                          <a:effectLst/>
                          <a:latin typeface="+mj-lt"/>
                          <a:ea typeface="Calibri" charset="0"/>
                          <a:cs typeface="Calibri" charset="0"/>
                          <a:sym typeface="Calibri"/>
                        </a:rPr>
                        <a:t>standardisation</a:t>
                      </a:r>
                      <a:r>
                        <a:rPr lang="en-US" sz="1200" spc="-25" dirty="0">
                          <a:solidFill>
                            <a:schemeClr val="tx1"/>
                          </a:solidFill>
                          <a:effectLst/>
                          <a:latin typeface="+mj-lt"/>
                          <a:ea typeface="Calibri" charset="0"/>
                          <a:cs typeface="Calibri" charset="0"/>
                          <a:sym typeface="Calibri"/>
                        </a:rPr>
                        <a:t> needs from SDG community</a:t>
                      </a:r>
                    </a:p>
                  </a:txBody>
                  <a:tcPr marL="72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 WGCV</a:t>
                      </a:r>
                      <a:r>
                        <a:rPr lang="en-US" sz="1200" spc="-25" baseline="0" dirty="0">
                          <a:solidFill>
                            <a:srgbClr val="FF0000"/>
                          </a:solidFill>
                          <a:effectLst/>
                          <a:latin typeface="+mj-lt"/>
                          <a:ea typeface="Calibri" charset="0"/>
                          <a:cs typeface="Calibri" charset="0"/>
                          <a:sym typeface="Calibri"/>
                        </a:rPr>
                        <a:t> </a:t>
                      </a:r>
                      <a:r>
                        <a:rPr lang="en-US" sz="1200" spc="-25" dirty="0">
                          <a:solidFill>
                            <a:srgbClr val="FF0000"/>
                          </a:solidFill>
                          <a:effectLst/>
                          <a:latin typeface="+mj-lt"/>
                          <a:ea typeface="Calibri" charset="0"/>
                          <a:cs typeface="Calibri" charset="0"/>
                          <a:sym typeface="Calibri"/>
                        </a:rPr>
                        <a:t>through AHT SDG</a:t>
                      </a:r>
                    </a:p>
                  </a:txBody>
                  <a:tcPr marL="72000" marR="36000" marT="72000" marB="72000">
                    <a:solidFill>
                      <a:schemeClr val="bg1"/>
                    </a:solidFill>
                  </a:tcPr>
                </a:tc>
                <a:extLst>
                  <a:ext uri="{0D108BD9-81ED-4DB2-BD59-A6C34878D82A}">
                    <a16:rowId xmlns:a16="http://schemas.microsoft.com/office/drawing/2014/main" val="10002"/>
                  </a:ext>
                </a:extLst>
              </a:tr>
              <a:tr h="457200">
                <a:tc>
                  <a:txBody>
                    <a:bodyPr/>
                    <a:lstStyle/>
                    <a:p>
                      <a:pPr marL="95250" indent="0" algn="l">
                        <a:lnSpc>
                          <a:spcPts val="1210"/>
                        </a:lnSpc>
                        <a:spcAft>
                          <a:spcPts val="0"/>
                        </a:spcAft>
                        <a:tabLst/>
                      </a:pPr>
                      <a:r>
                        <a:rPr lang="en-US" sz="1200" dirty="0">
                          <a:effectLst/>
                          <a:latin typeface="+mj-lt"/>
                          <a:ea typeface="Calibri" charset="0"/>
                          <a:cs typeface="Times New Roman" charset="0"/>
                        </a:rPr>
                        <a:t>EO </a:t>
                      </a:r>
                      <a:r>
                        <a:rPr lang="en-US" sz="1200" b="1" dirty="0">
                          <a:effectLst/>
                          <a:latin typeface="+mj-lt"/>
                          <a:ea typeface="Calibri" charset="0"/>
                          <a:cs typeface="Times New Roman" charset="0"/>
                        </a:rPr>
                        <a:t>Promotion and Outreach </a:t>
                      </a:r>
                      <a:r>
                        <a:rPr lang="en-US" sz="1200" dirty="0">
                          <a:effectLst/>
                          <a:latin typeface="+mj-lt"/>
                          <a:ea typeface="Calibri" charset="0"/>
                          <a:cs typeface="Times New Roman" charset="0"/>
                        </a:rPr>
                        <a:t>in the SDG community</a:t>
                      </a:r>
                    </a:p>
                  </a:txBody>
                  <a:tcPr marL="36000" marR="36000" marT="72000" marB="72000">
                    <a:solidFill>
                      <a:schemeClr val="bg1"/>
                    </a:solidFill>
                  </a:tcPr>
                </a:tc>
                <a:tc>
                  <a:txBody>
                    <a:bodyPr/>
                    <a:lstStyle/>
                    <a:p>
                      <a:pPr marL="6350" indent="0" algn="ctr">
                        <a:lnSpc>
                          <a:spcPts val="1210"/>
                        </a:lnSpc>
                        <a:spcAft>
                          <a:spcPts val="0"/>
                        </a:spcAft>
                        <a:tabLst/>
                      </a:pPr>
                      <a:r>
                        <a:rPr lang="en-US" sz="1200" dirty="0">
                          <a:effectLst/>
                          <a:latin typeface="+mj-lt"/>
                          <a:ea typeface="Calibri" charset="0"/>
                          <a:cs typeface="Times New Roman" charset="0"/>
                        </a:rPr>
                        <a:t>GEO</a:t>
                      </a:r>
                    </a:p>
                  </a:txBody>
                  <a:tcPr marL="0" marR="0" marT="72000" marB="72000">
                    <a:solidFill>
                      <a:schemeClr val="bg1"/>
                    </a:solidFill>
                  </a:tcPr>
                </a:tc>
                <a:tc>
                  <a:txBody>
                    <a:bodyPr/>
                    <a:lstStyle/>
                    <a:p>
                      <a:pPr marL="95250" marR="79375" indent="0" algn="ctr">
                        <a:lnSpc>
                          <a:spcPct val="95000"/>
                        </a:lnSpc>
                        <a:spcBef>
                          <a:spcPts val="45"/>
                        </a:spcBef>
                        <a:spcAft>
                          <a:spcPts val="0"/>
                        </a:spcAft>
                        <a:tabLst/>
                      </a:pPr>
                      <a:r>
                        <a:rPr lang="en-US" sz="1200" dirty="0">
                          <a:effectLst/>
                          <a:latin typeface="+mj-lt"/>
                          <a:ea typeface="Calibri" charset="0"/>
                          <a:cs typeface="Times New Roman" charset="0"/>
                        </a:rPr>
                        <a:t>Manage</a:t>
                      </a:r>
                      <a:r>
                        <a:rPr lang="en-US" sz="1200" baseline="0" dirty="0">
                          <a:effectLst/>
                          <a:latin typeface="+mj-lt"/>
                          <a:ea typeface="Calibri" charset="0"/>
                          <a:cs typeface="Times New Roman" charset="0"/>
                        </a:rPr>
                        <a:t> the EO4SDG Portal and communication material</a:t>
                      </a:r>
                      <a:endParaRPr lang="en-US" sz="1200" dirty="0">
                        <a:effectLst/>
                        <a:latin typeface="+mj-lt"/>
                        <a:ea typeface="Calibri" charset="0"/>
                        <a:cs typeface="Times New Roman" charset="0"/>
                      </a:endParaRPr>
                    </a:p>
                  </a:txBody>
                  <a:tcPr marL="36000" marR="36000" marT="72000" marB="72000">
                    <a:solidFill>
                      <a:schemeClr val="bg1"/>
                    </a:solidFill>
                  </a:tcPr>
                </a:tc>
                <a:tc>
                  <a:txBody>
                    <a:bodyPr/>
                    <a:lstStyle/>
                    <a:p>
                      <a:pPr algn="ctr"/>
                      <a:r>
                        <a:rPr lang="en-US" sz="1200" baseline="0" dirty="0">
                          <a:latin typeface="+mj-lt"/>
                        </a:rPr>
                        <a:t>support provided on ad-hoc basis</a:t>
                      </a:r>
                    </a:p>
                    <a:p>
                      <a:pPr algn="ctr"/>
                      <a:r>
                        <a:rPr lang="en-US" sz="1200" baseline="0" dirty="0">
                          <a:latin typeface="+mj-lt"/>
                        </a:rPr>
                        <a:t>But important that CEOS appears in the communication</a:t>
                      </a:r>
                      <a:endParaRPr lang="en-US" sz="1200" dirty="0">
                        <a:latin typeface="+mj-lt"/>
                      </a:endParaRPr>
                    </a:p>
                  </a:txBody>
                  <a:tcPr marL="72000" marR="36000" marT="72000" marB="72000">
                    <a:solidFill>
                      <a:schemeClr val="bg1"/>
                    </a:solidFill>
                  </a:tcPr>
                </a:tc>
                <a:extLst>
                  <a:ext uri="{0D108BD9-81ED-4DB2-BD59-A6C34878D82A}">
                    <a16:rowId xmlns:a16="http://schemas.microsoft.com/office/drawing/2014/main" val="10004"/>
                  </a:ext>
                </a:extLst>
              </a:tr>
              <a:tr h="457200">
                <a:tc>
                  <a:txBody>
                    <a:bodyPr/>
                    <a:lstStyle/>
                    <a:p>
                      <a:pPr marL="95250" indent="0" algn="l">
                        <a:tabLst/>
                      </a:pPr>
                      <a:r>
                        <a:rPr lang="en-US" sz="1200" b="1" spc="-25" dirty="0">
                          <a:solidFill>
                            <a:schemeClr val="tx1"/>
                          </a:solidFill>
                          <a:effectLst/>
                          <a:latin typeface="+mj-lt"/>
                          <a:ea typeface="Calibri" charset="0"/>
                          <a:cs typeface="Calibri" charset="0"/>
                          <a:sym typeface="Calibri"/>
                        </a:rPr>
                        <a:t>EO4SDG Awards </a:t>
                      </a:r>
                    </a:p>
                    <a:p>
                      <a:pPr marL="95250" indent="0" algn="l">
                        <a:tabLst/>
                      </a:pPr>
                      <a:r>
                        <a:rPr lang="en-US" sz="1200" spc="-25" dirty="0">
                          <a:solidFill>
                            <a:schemeClr val="tx1"/>
                          </a:solidFill>
                          <a:effectLst/>
                          <a:latin typeface="+mj-lt"/>
                          <a:ea typeface="Calibri" charset="0"/>
                          <a:cs typeface="Calibri" charset="0"/>
                          <a:sym typeface="Calibri"/>
                        </a:rPr>
                        <a:t>to be announced at the GEO Plenary &amp; rolled out in January 2019 timeframe</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36000" marR="36000" marT="72000" marB="72000">
                    <a:solidFill>
                      <a:schemeClr val="bg1"/>
                    </a:solidFill>
                  </a:tcPr>
                </a:tc>
                <a:tc>
                  <a:txBody>
                    <a:bodyPr/>
                    <a:lstStyle/>
                    <a:p>
                      <a:pPr marL="95250" marR="0" indent="0" algn="l"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EO4SDG will conduct annual awards for exemplary uses of EO to support the SDGs and their respective targets and indicators </a:t>
                      </a:r>
                    </a:p>
                  </a:txBody>
                  <a:tcPr marL="36000" marR="36000" marT="72000" marB="72000">
                    <a:solidFill>
                      <a:schemeClr val="bg1"/>
                    </a:solidFill>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US" sz="1200" b="0" spc="-25" dirty="0">
                          <a:solidFill>
                            <a:schemeClr val="tx1"/>
                          </a:solidFill>
                          <a:effectLst/>
                          <a:latin typeface="+mj-lt"/>
                          <a:ea typeface="Calibri" charset="0"/>
                          <a:cs typeface="Calibri" charset="0"/>
                          <a:sym typeface="Calibri"/>
                        </a:rPr>
                        <a:t>Serve in the Evaluation Panel and Award Selection Committee </a:t>
                      </a:r>
                    </a:p>
                  </a:txBody>
                  <a:tcPr marL="72000" marR="36000" marT="72000" marB="72000">
                    <a:solidFill>
                      <a:schemeClr val="bg1"/>
                    </a:solidFill>
                  </a:tcPr>
                </a:tc>
                <a:extLst>
                  <a:ext uri="{0D108BD9-81ED-4DB2-BD59-A6C34878D82A}">
                    <a16:rowId xmlns:a16="http://schemas.microsoft.com/office/drawing/2014/main" val="10003"/>
                  </a:ext>
                </a:extLst>
              </a:tr>
              <a:tr h="527076">
                <a:tc>
                  <a:txBody>
                    <a:bodyPr/>
                    <a:lstStyle/>
                    <a:p>
                      <a:pPr marL="95250" indent="0" algn="l">
                        <a:tabLst/>
                      </a:pPr>
                      <a:r>
                        <a:rPr lang="en-US" sz="1200" i="1" spc="-25" dirty="0">
                          <a:solidFill>
                            <a:schemeClr val="tx1"/>
                          </a:solidFill>
                          <a:effectLst/>
                          <a:latin typeface="+mj-lt"/>
                          <a:ea typeface="Calibri" charset="0"/>
                          <a:cs typeface="Calibri" charset="0"/>
                          <a:sym typeface="Calibri"/>
                        </a:rPr>
                        <a:t>(long term objective)</a:t>
                      </a:r>
                    </a:p>
                    <a:p>
                      <a:pPr marL="95250" indent="0" algn="l">
                        <a:tabLst/>
                      </a:pPr>
                      <a:r>
                        <a:rPr lang="en-US" sz="1200" spc="-25" dirty="0">
                          <a:solidFill>
                            <a:schemeClr val="tx1"/>
                          </a:solidFill>
                          <a:effectLst/>
                          <a:latin typeface="+mj-lt"/>
                          <a:ea typeface="Calibri" charset="0"/>
                          <a:cs typeface="Calibri" charset="0"/>
                          <a:sym typeface="Calibri"/>
                        </a:rPr>
                        <a:t>Develop EO4SDG Portal into a </a:t>
                      </a:r>
                      <a:r>
                        <a:rPr lang="en-US" sz="1200" b="1" spc="-25" dirty="0">
                          <a:solidFill>
                            <a:schemeClr val="tx1"/>
                          </a:solidFill>
                          <a:effectLst/>
                          <a:latin typeface="+mj-lt"/>
                          <a:ea typeface="Calibri" charset="0"/>
                          <a:cs typeface="Calibri" charset="0"/>
                          <a:sym typeface="Calibri"/>
                        </a:rPr>
                        <a:t>SDG interactive knowledge resource</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 &amp; </a:t>
                      </a: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c>
                  <a:txBody>
                    <a:bodyPr/>
                    <a:lstStyle/>
                    <a:p>
                      <a:pPr marL="95250" marR="0" indent="0" algn="l" defTabSz="457200" eaLnBrk="1" fontAlgn="auto" latinLnBrk="0" hangingPunct="1">
                        <a:lnSpc>
                          <a:spcPct val="100000"/>
                        </a:lnSpc>
                        <a:spcBef>
                          <a:spcPts val="600"/>
                        </a:spcBef>
                        <a:spcAft>
                          <a:spcPts val="0"/>
                        </a:spcAft>
                        <a:buClrTx/>
                        <a:buSzTx/>
                        <a:buFontTx/>
                        <a:buNone/>
                        <a:tabLst/>
                        <a:defRPr/>
                      </a:pPr>
                      <a:r>
                        <a:rPr lang="en-US" sz="1100" spc="-25" dirty="0">
                          <a:solidFill>
                            <a:schemeClr val="tx1"/>
                          </a:solidFill>
                          <a:effectLst/>
                          <a:latin typeface="+mj-lt"/>
                          <a:ea typeface="Calibri" charset="0"/>
                          <a:cs typeface="Calibri" charset="0"/>
                          <a:sym typeface="Calibri"/>
                        </a:rPr>
                        <a:t>EO4SDG Portal:</a:t>
                      </a:r>
                      <a:r>
                        <a:rPr lang="en-US" sz="1100" spc="-25" baseline="0" dirty="0">
                          <a:solidFill>
                            <a:schemeClr val="tx1"/>
                          </a:solidFill>
                          <a:effectLst/>
                          <a:latin typeface="+mj-lt"/>
                          <a:ea typeface="Calibri" charset="0"/>
                          <a:cs typeface="Calibri" charset="0"/>
                          <a:sym typeface="Calibri"/>
                        </a:rPr>
                        <a:t> evolution </a:t>
                      </a:r>
                      <a:r>
                        <a:rPr lang="en-US" sz="1100" spc="-25" dirty="0">
                          <a:solidFill>
                            <a:schemeClr val="tx1"/>
                          </a:solidFill>
                          <a:effectLst/>
                          <a:latin typeface="+mj-lt"/>
                          <a:ea typeface="Calibri" charset="0"/>
                          <a:cs typeface="Calibri" charset="0"/>
                          <a:sym typeface="Calibri"/>
                        </a:rPr>
                        <a:t>into a </a:t>
                      </a:r>
                      <a:r>
                        <a:rPr lang="en-US" sz="1100" b="1" spc="-25" dirty="0">
                          <a:solidFill>
                            <a:schemeClr val="tx1"/>
                          </a:solidFill>
                          <a:effectLst/>
                          <a:latin typeface="+mj-lt"/>
                          <a:ea typeface="Calibri" charset="0"/>
                          <a:cs typeface="Calibri" charset="0"/>
                          <a:sym typeface="Calibri"/>
                        </a:rPr>
                        <a:t>SDG EO knowledge Hub</a:t>
                      </a:r>
                      <a:r>
                        <a:rPr lang="en-US" sz="1100" spc="-25" dirty="0">
                          <a:solidFill>
                            <a:schemeClr val="tx1"/>
                          </a:solidFill>
                          <a:effectLst/>
                          <a:latin typeface="+mj-lt"/>
                          <a:ea typeface="Calibri" charset="0"/>
                          <a:cs typeface="Calibri" charset="0"/>
                          <a:sym typeface="Calibri"/>
                        </a:rPr>
                        <a:t>,: </a:t>
                      </a:r>
                    </a:p>
                    <a:p>
                      <a:pPr marL="266700" marR="0" indent="-171450" algn="l" defTabSz="457200" eaLnBrk="1" fontAlgn="auto" latinLnBrk="0" hangingPunct="1">
                        <a:lnSpc>
                          <a:spcPct val="100000"/>
                        </a:lnSpc>
                        <a:spcBef>
                          <a:spcPts val="600"/>
                        </a:spcBef>
                        <a:spcAft>
                          <a:spcPts val="0"/>
                        </a:spcAft>
                        <a:buClrTx/>
                        <a:buSzTx/>
                        <a:buFontTx/>
                        <a:buChar char="-"/>
                        <a:tabLst/>
                        <a:defRPr/>
                      </a:pPr>
                      <a:r>
                        <a:rPr lang="en-US" sz="1100" spc="-25" dirty="0">
                          <a:solidFill>
                            <a:schemeClr val="tx1"/>
                          </a:solidFill>
                          <a:effectLst/>
                          <a:latin typeface="+mj-lt"/>
                          <a:ea typeface="Calibri" charset="0"/>
                          <a:cs typeface="Calibri" charset="0"/>
                          <a:sym typeface="Calibri"/>
                        </a:rPr>
                        <a:t>Official Metadata &amp; Guideline on how EO is integrated in SDG metrics (per indicator).</a:t>
                      </a:r>
                    </a:p>
                    <a:p>
                      <a:pPr marL="266700" marR="0" indent="-171450" algn="l" defTabSz="457200" eaLnBrk="1" fontAlgn="auto" latinLnBrk="0" hangingPunct="1">
                        <a:lnSpc>
                          <a:spcPct val="100000"/>
                        </a:lnSpc>
                        <a:spcBef>
                          <a:spcPts val="600"/>
                        </a:spcBef>
                        <a:spcAft>
                          <a:spcPts val="0"/>
                        </a:spcAft>
                        <a:buClrTx/>
                        <a:buSzTx/>
                        <a:buFontTx/>
                        <a:buChar char="-"/>
                        <a:tabLst/>
                        <a:defRPr/>
                      </a:pPr>
                      <a:r>
                        <a:rPr lang="en-US" sz="1100" spc="-25" dirty="0">
                          <a:solidFill>
                            <a:schemeClr val="tx1"/>
                          </a:solidFill>
                          <a:effectLst/>
                          <a:latin typeface="+mj-lt"/>
                          <a:ea typeface="Calibri" charset="0"/>
                          <a:cs typeface="Calibri" charset="0"/>
                          <a:sym typeface="Calibri"/>
                        </a:rPr>
                        <a:t>Best practices, lessons learned, valuation and impact assessment, inventory of tools and platforms available (per indicator)</a:t>
                      </a:r>
                    </a:p>
                    <a:p>
                      <a:pPr marL="266700" marR="0" indent="-171450" algn="l" defTabSz="457200" eaLnBrk="1" fontAlgn="auto" latinLnBrk="0" hangingPunct="1">
                        <a:lnSpc>
                          <a:spcPct val="100000"/>
                        </a:lnSpc>
                        <a:spcBef>
                          <a:spcPts val="600"/>
                        </a:spcBef>
                        <a:spcAft>
                          <a:spcPts val="0"/>
                        </a:spcAft>
                        <a:buClrTx/>
                        <a:buSzTx/>
                        <a:buFontTx/>
                        <a:buChar char="-"/>
                        <a:tabLst/>
                        <a:defRPr/>
                      </a:pPr>
                      <a:r>
                        <a:rPr lang="en-US" sz="1100" spc="-25" dirty="0">
                          <a:solidFill>
                            <a:schemeClr val="tx1"/>
                          </a:solidFill>
                          <a:effectLst/>
                          <a:latin typeface="+mj-lt"/>
                          <a:ea typeface="Calibri" charset="0"/>
                          <a:cs typeface="Calibri" charset="0"/>
                          <a:sym typeface="Calibri"/>
                        </a:rPr>
                        <a:t>Access to </a:t>
                      </a:r>
                      <a:r>
                        <a:rPr lang="en-US" sz="1100" spc="-25" baseline="0" dirty="0">
                          <a:solidFill>
                            <a:schemeClr val="tx1"/>
                          </a:solidFill>
                          <a:effectLst/>
                          <a:latin typeface="+mj-lt"/>
                          <a:ea typeface="Calibri" charset="0"/>
                          <a:cs typeface="Calibri" charset="0"/>
                          <a:sym typeface="Calibri"/>
                        </a:rPr>
                        <a:t> on-line </a:t>
                      </a:r>
                      <a:r>
                        <a:rPr lang="en-US" sz="1100" spc="-25" dirty="0">
                          <a:solidFill>
                            <a:schemeClr val="tx1"/>
                          </a:solidFill>
                          <a:effectLst/>
                          <a:latin typeface="+mj-lt"/>
                          <a:ea typeface="Calibri" charset="0"/>
                          <a:cs typeface="Calibri" charset="0"/>
                          <a:sym typeface="Calibri"/>
                        </a:rPr>
                        <a:t>platforms for calculating EO metrics</a:t>
                      </a:r>
                      <a:endParaRPr lang="en-US" sz="16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dirty="0">
                          <a:solidFill>
                            <a:srgbClr val="FF0000"/>
                          </a:solidFill>
                          <a:effectLst/>
                          <a:latin typeface="+mj-lt"/>
                          <a:ea typeface="Calibri" charset="0"/>
                          <a:cs typeface="Calibri" charset="0"/>
                          <a:sym typeface="Calibri"/>
                        </a:rPr>
                        <a:t>CEOS can contribute to</a:t>
                      </a:r>
                      <a:r>
                        <a:rPr lang="en-US" sz="1200" b="0" spc="-25" baseline="0" dirty="0">
                          <a:solidFill>
                            <a:srgbClr val="FF0000"/>
                          </a:solidFill>
                          <a:effectLst/>
                          <a:latin typeface="+mj-lt"/>
                          <a:ea typeface="Calibri" charset="0"/>
                          <a:cs typeface="Calibri" charset="0"/>
                          <a:sym typeface="Calibri"/>
                        </a:rPr>
                        <a:t> </a:t>
                      </a:r>
                      <a:r>
                        <a:rPr lang="en-US" sz="1200" b="0" spc="-25" dirty="0">
                          <a:solidFill>
                            <a:srgbClr val="FF0000"/>
                          </a:solidFill>
                          <a:effectLst/>
                          <a:latin typeface="+mj-lt"/>
                          <a:ea typeface="Calibri" charset="0"/>
                          <a:cs typeface="Calibri" charset="0"/>
                          <a:sym typeface="Calibri"/>
                        </a:rPr>
                        <a:t>the building of the EO knowledge Hub for SDGs and lead the development of on-line platforms.</a:t>
                      </a:r>
                    </a:p>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baseline="0" dirty="0">
                          <a:solidFill>
                            <a:schemeClr val="tx1"/>
                          </a:solidFill>
                          <a:effectLst/>
                          <a:latin typeface="+mj-lt"/>
                          <a:ea typeface="Calibri" charset="0"/>
                          <a:cs typeface="Calibri" charset="0"/>
                          <a:sym typeface="Calibri"/>
                        </a:rPr>
                        <a:t>to be </a:t>
                      </a:r>
                      <a:r>
                        <a:rPr lang="en-US" sz="1200" b="0" spc="-25" dirty="0">
                          <a:solidFill>
                            <a:schemeClr val="tx1"/>
                          </a:solidFill>
                          <a:effectLst/>
                          <a:latin typeface="+mj-lt"/>
                          <a:ea typeface="Calibri" charset="0"/>
                          <a:cs typeface="Calibri" charset="0"/>
                          <a:sym typeface="Calibri"/>
                        </a:rPr>
                        <a:t>integrated</a:t>
                      </a:r>
                      <a:r>
                        <a:rPr lang="en-US" sz="1200" b="0" spc="-25" baseline="0" dirty="0">
                          <a:solidFill>
                            <a:schemeClr val="tx1"/>
                          </a:solidFill>
                          <a:effectLst/>
                          <a:latin typeface="+mj-lt"/>
                          <a:ea typeface="Calibri" charset="0"/>
                          <a:cs typeface="Calibri" charset="0"/>
                          <a:sym typeface="Calibri"/>
                        </a:rPr>
                        <a:t> in </a:t>
                      </a:r>
                      <a:r>
                        <a:rPr lang="en-US" sz="1200" b="0" spc="-25" dirty="0">
                          <a:solidFill>
                            <a:schemeClr val="tx1"/>
                          </a:solidFill>
                          <a:effectLst/>
                          <a:latin typeface="+mj-lt"/>
                          <a:ea typeface="Calibri" charset="0"/>
                          <a:cs typeface="Calibri" charset="0"/>
                          <a:sym typeface="Calibri"/>
                        </a:rPr>
                        <a:t>the GEO EO4SDG portal:  </a:t>
                      </a:r>
                    </a:p>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dirty="0">
                          <a:solidFill>
                            <a:schemeClr val="tx1"/>
                          </a:solidFill>
                          <a:effectLst/>
                          <a:latin typeface="+mj-lt"/>
                          <a:ea typeface="Calibri" charset="0"/>
                          <a:cs typeface="Calibri" charset="0"/>
                          <a:sym typeface="Calibri"/>
                        </a:rPr>
                        <a:t>open-source tools</a:t>
                      </a:r>
                      <a:r>
                        <a:rPr lang="en-US" sz="1200" b="0" spc="-25" baseline="0" dirty="0">
                          <a:solidFill>
                            <a:schemeClr val="tx1"/>
                          </a:solidFill>
                          <a:effectLst/>
                          <a:latin typeface="+mj-lt"/>
                          <a:ea typeface="Calibri" charset="0"/>
                          <a:cs typeface="Calibri" charset="0"/>
                          <a:sym typeface="Calibri"/>
                        </a:rPr>
                        <a:t> </a:t>
                      </a:r>
                      <a:r>
                        <a:rPr lang="en-US" sz="1200" b="0" spc="-25" dirty="0">
                          <a:solidFill>
                            <a:schemeClr val="tx1"/>
                          </a:solidFill>
                          <a:effectLst/>
                          <a:latin typeface="+mj-lt"/>
                          <a:ea typeface="Calibri" charset="0"/>
                          <a:cs typeface="Calibri" charset="0"/>
                          <a:sym typeface="Calibri"/>
                        </a:rPr>
                        <a:t>for calculating EO metrics for all relevant SDGs </a:t>
                      </a:r>
                    </a:p>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dirty="0">
                          <a:solidFill>
                            <a:srgbClr val="FF0000"/>
                          </a:solidFill>
                          <a:effectLst/>
                          <a:latin typeface="+mj-lt"/>
                          <a:ea typeface="Calibri" charset="0"/>
                          <a:cs typeface="Calibri" charset="0"/>
                          <a:sym typeface="Calibri"/>
                        </a:rPr>
                        <a:t>[in collaboration with other CEOS WGs / AHTs, i.e., CEOS SEO, other]</a:t>
                      </a:r>
                    </a:p>
                  </a:txBody>
                  <a:tcPr marL="72000" marR="36000" marT="72000" marB="72000">
                    <a:solidFill>
                      <a:schemeClr val="bg1"/>
                    </a:solidFill>
                  </a:tcPr>
                </a:tc>
                <a:extLst>
                  <a:ext uri="{0D108BD9-81ED-4DB2-BD59-A6C34878D82A}">
                    <a16:rowId xmlns:a16="http://schemas.microsoft.com/office/drawing/2014/main" val="2805161714"/>
                  </a:ext>
                </a:extLst>
              </a:tr>
            </a:tbl>
          </a:graphicData>
        </a:graphic>
      </p:graphicFrame>
    </p:spTree>
    <p:extLst>
      <p:ext uri="{BB962C8B-B14F-4D97-AF65-F5344CB8AC3E}">
        <p14:creationId xmlns:p14="http://schemas.microsoft.com/office/powerpoint/2010/main" val="19192531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7402D5-D225-4CD6-A5A3-15C2FA1ACB52}"/>
              </a:ext>
            </a:extLst>
          </p:cNvPr>
          <p:cNvSpPr>
            <a:spLocks noGrp="1"/>
          </p:cNvSpPr>
          <p:nvPr>
            <p:ph type="title"/>
          </p:nvPr>
        </p:nvSpPr>
        <p:spPr/>
        <p:txBody>
          <a:bodyPr/>
          <a:lstStyle/>
          <a:p>
            <a:pPr algn="ctr"/>
            <a:r>
              <a:rPr lang="en-AU" dirty="0"/>
              <a:t>User Experience</a:t>
            </a:r>
          </a:p>
        </p:txBody>
      </p:sp>
      <p:sp>
        <p:nvSpPr>
          <p:cNvPr id="9" name="Content Placeholder 8">
            <a:extLst>
              <a:ext uri="{FF2B5EF4-FFF2-40B4-BE49-F238E27FC236}">
                <a16:creationId xmlns:a16="http://schemas.microsoft.com/office/drawing/2014/main" id="{B4F7B8B4-70EB-4785-B3F4-F316CB439CFF}"/>
              </a:ext>
            </a:extLst>
          </p:cNvPr>
          <p:cNvSpPr>
            <a:spLocks noGrp="1"/>
          </p:cNvSpPr>
          <p:nvPr>
            <p:ph idx="1"/>
          </p:nvPr>
        </p:nvSpPr>
        <p:spPr>
          <a:xfrm>
            <a:off x="358775" y="1905000"/>
            <a:ext cx="8461375" cy="3936268"/>
          </a:xfrm>
        </p:spPr>
        <p:txBody>
          <a:bodyPr/>
          <a:lstStyle/>
          <a:p>
            <a:r>
              <a:rPr lang="en-AU" dirty="0" err="1"/>
              <a:t>Aquawatch</a:t>
            </a:r>
            <a:endParaRPr lang="en-AU" dirty="0"/>
          </a:p>
          <a:p>
            <a:endParaRPr lang="en-AU" dirty="0"/>
          </a:p>
          <a:p>
            <a:r>
              <a:rPr lang="en-AU" dirty="0"/>
              <a:t>Swiss Data Cube</a:t>
            </a:r>
          </a:p>
          <a:p>
            <a:endParaRPr lang="en-AU" dirty="0"/>
          </a:p>
          <a:p>
            <a:r>
              <a:rPr lang="en-AU" dirty="0"/>
              <a:t>Big Data hosts</a:t>
            </a:r>
          </a:p>
          <a:p>
            <a:pPr lvl="1"/>
            <a:r>
              <a:rPr lang="en-AU" dirty="0"/>
              <a:t>AWS on Earth</a:t>
            </a:r>
          </a:p>
          <a:p>
            <a:pPr lvl="1"/>
            <a:r>
              <a:rPr lang="en-AU" dirty="0"/>
              <a:t>Digital Globe GBDX</a:t>
            </a:r>
          </a:p>
          <a:p>
            <a:pPr lvl="1"/>
            <a:r>
              <a:rPr lang="en-AU" dirty="0"/>
              <a:t>…</a:t>
            </a:r>
          </a:p>
        </p:txBody>
      </p:sp>
      <p:sp>
        <p:nvSpPr>
          <p:cNvPr id="7" name="Slide Number Placeholder 6">
            <a:extLst>
              <a:ext uri="{FF2B5EF4-FFF2-40B4-BE49-F238E27FC236}">
                <a16:creationId xmlns:a16="http://schemas.microsoft.com/office/drawing/2014/main" id="{0FF605E2-7627-4FF6-B3A8-DCDF59EE79E8}"/>
              </a:ext>
            </a:extLst>
          </p:cNvPr>
          <p:cNvSpPr>
            <a:spLocks noGrp="1"/>
          </p:cNvSpPr>
          <p:nvPr>
            <p:ph type="sldNum" sz="quarter" idx="4"/>
          </p:nvPr>
        </p:nvSpPr>
        <p:spPr/>
        <p:txBody>
          <a:bodyPr/>
          <a:lstStyle/>
          <a:p>
            <a:pPr defTabSz="488698"/>
            <a:fld id="{2ABE124A-B5C5-46E0-B944-45307B126769}" type="slidenum">
              <a:rPr lang="en-AU" smtClean="0">
                <a:solidFill>
                  <a:srgbClr val="FFFFFF"/>
                </a:solidFill>
              </a:rPr>
              <a:pPr defTabSz="488698"/>
              <a:t>4</a:t>
            </a:fld>
            <a:r>
              <a:rPr lang="en-AU">
                <a:solidFill>
                  <a:srgbClr val="FFFFFF"/>
                </a:solidFill>
              </a:rPr>
              <a:t>  |</a:t>
            </a:r>
            <a:endParaRPr lang="en-AU" dirty="0">
              <a:solidFill>
                <a:srgbClr val="FFFFFF"/>
              </a:solidFill>
            </a:endParaRPr>
          </a:p>
        </p:txBody>
      </p:sp>
      <p:pic>
        <p:nvPicPr>
          <p:cNvPr id="11" name="Picture 10" descr="A close up of a logo&#10;&#10;Description generated with high confidence">
            <a:extLst>
              <a:ext uri="{FF2B5EF4-FFF2-40B4-BE49-F238E27FC236}">
                <a16:creationId xmlns:a16="http://schemas.microsoft.com/office/drawing/2014/main" id="{81EC473F-6FA2-45D4-AB2E-E22A02B78D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419600" y="1981200"/>
            <a:ext cx="3943350" cy="3552825"/>
          </a:xfrm>
          <a:prstGeom prst="rect">
            <a:avLst/>
          </a:prstGeom>
        </p:spPr>
      </p:pic>
      <p:sp>
        <p:nvSpPr>
          <p:cNvPr id="12" name="TextBox 11">
            <a:extLst>
              <a:ext uri="{FF2B5EF4-FFF2-40B4-BE49-F238E27FC236}">
                <a16:creationId xmlns:a16="http://schemas.microsoft.com/office/drawing/2014/main" id="{97ACD473-071A-4FB9-A927-ADCA91D39324}"/>
              </a:ext>
            </a:extLst>
          </p:cNvPr>
          <p:cNvSpPr txBox="1"/>
          <p:nvPr/>
        </p:nvSpPr>
        <p:spPr>
          <a:xfrm>
            <a:off x="4419600" y="5589587"/>
            <a:ext cx="3943350"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900" dirty="0">
                <a:hlinkClick r:id="rId4" tooltip="http://skryfblok.blogspot.com/2010_10_01_archive.html"/>
              </a:rPr>
              <a:t>This Photo</a:t>
            </a:r>
            <a:r>
              <a:rPr lang="en-AU" sz="900" dirty="0"/>
              <a:t> by Unknown Author is licensed under </a:t>
            </a:r>
            <a:r>
              <a:rPr lang="en-AU" sz="900" dirty="0">
                <a:hlinkClick r:id="rId5" tooltip="https://creativecommons.org/licenses/by-sa/3.0/"/>
              </a:rPr>
              <a:t>CC BY-SA</a:t>
            </a:r>
            <a:endParaRPr lang="en-AU" sz="900" dirty="0"/>
          </a:p>
        </p:txBody>
      </p:sp>
    </p:spTree>
    <p:extLst>
      <p:ext uri="{BB962C8B-B14F-4D97-AF65-F5344CB8AC3E}">
        <p14:creationId xmlns:p14="http://schemas.microsoft.com/office/powerpoint/2010/main" val="386903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20" y="0"/>
            <a:ext cx="9172520" cy="1196752"/>
          </a:xfrm>
          <a:prstGeom prst="rect">
            <a:avLst/>
          </a:prstGeom>
          <a:solidFill>
            <a:srgbClr val="0E8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17129" y="308555"/>
            <a:ext cx="91439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Open Sans" panose="020B0606030504020204" pitchFamily="34" charset="0"/>
              </a:rPr>
              <a:t> AquaWatch Mission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2060"/>
              </a:solidFill>
              <a:effectLst/>
              <a:uLnTx/>
              <a:uFillTx/>
              <a:latin typeface="Calibri"/>
              <a:ea typeface="Open Sans" panose="020B0606030504020204" pitchFamily="34" charset="0"/>
              <a:cs typeface="Open Sans" panose="020B0606030504020204" pitchFamily="34" charset="0"/>
            </a:endParaRPr>
          </a:p>
        </p:txBody>
      </p:sp>
      <p:sp>
        <p:nvSpPr>
          <p:cNvPr id="13" name="Content Placeholder 16"/>
          <p:cNvSpPr txBox="1">
            <a:spLocks/>
          </p:cNvSpPr>
          <p:nvPr/>
        </p:nvSpPr>
        <p:spPr>
          <a:xfrm>
            <a:off x="442940" y="1370639"/>
            <a:ext cx="8229600" cy="493982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mission of AquaWatch is to:</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0762AB"/>
                </a:solidFill>
                <a:effectLst/>
                <a:uLnTx/>
                <a:uFillTx/>
                <a:latin typeface="Calibri"/>
                <a:ea typeface="+mn-ea"/>
                <a:cs typeface="+mn-cs"/>
              </a:rPr>
              <a:t>	</a:t>
            </a:r>
            <a:r>
              <a:rPr kumimoji="0" lang="en-US" sz="2800" b="0" i="1" u="none" strike="noStrike" kern="1200" cap="none" spc="0" normalizeH="0" baseline="0" noProof="0" dirty="0">
                <a:ln>
                  <a:noFill/>
                </a:ln>
                <a:solidFill>
                  <a:prstClr val="black"/>
                </a:solidFill>
                <a:effectLst/>
                <a:uLnTx/>
                <a:uFillTx/>
                <a:latin typeface="Calibri"/>
                <a:ea typeface="+mn-ea"/>
                <a:cs typeface="+mn-cs"/>
              </a:rPr>
              <a:t>Improve the coordination, delivery  and 	utilization of water quality  information for the 	benefit of society</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GEO_logo_full.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896" y="6190449"/>
            <a:ext cx="3196952" cy="6401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24250"/>
            <a:ext cx="2524854" cy="606355"/>
          </a:xfrm>
          <a:prstGeom prst="rect">
            <a:avLst/>
          </a:prstGeom>
        </p:spPr>
      </p:pic>
      <p:sp>
        <p:nvSpPr>
          <p:cNvPr id="7" name="Rectangle 6"/>
          <p:cNvSpPr/>
          <p:nvPr/>
        </p:nvSpPr>
        <p:spPr>
          <a:xfrm>
            <a:off x="-28520" y="908720"/>
            <a:ext cx="9172520" cy="288032"/>
          </a:xfrm>
          <a:prstGeom prst="rect">
            <a:avLst/>
          </a:prstGeom>
          <a:solidFill>
            <a:srgbClr val="C5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https://www.geoaquawatch.org/wp-content/uploads/2017/03/imag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59120" y="-7684435"/>
            <a:ext cx="231383" cy="165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geoaquawatch.org/wp-content/uploads/2017/03/imag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2283" y="3810000"/>
            <a:ext cx="2984531" cy="21318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geoaquawatch.org/wp-content/uploads/2017/03/imag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9129" y="3810000"/>
            <a:ext cx="3167906" cy="21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50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20" y="0"/>
            <a:ext cx="9172520" cy="1196752"/>
          </a:xfrm>
          <a:prstGeom prst="rect">
            <a:avLst/>
          </a:prstGeom>
          <a:solidFill>
            <a:srgbClr val="0E8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0" y="260648"/>
            <a:ext cx="91439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Open Sans" panose="020B0606030504020204" pitchFamily="34" charset="0"/>
              </a:rPr>
              <a:t> AquaWatch Working Groups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2060"/>
              </a:solidFill>
              <a:effectLst/>
              <a:uLnTx/>
              <a:uFillTx/>
              <a:latin typeface="Calibri"/>
              <a:ea typeface="Open Sans" panose="020B0606030504020204" pitchFamily="34" charset="0"/>
              <a:cs typeface="Open Sans" panose="020B0606030504020204" pitchFamily="34" charset="0"/>
            </a:endParaRPr>
          </a:p>
        </p:txBody>
      </p:sp>
      <p:sp>
        <p:nvSpPr>
          <p:cNvPr id="13" name="Content Placeholder 16"/>
          <p:cNvSpPr txBox="1">
            <a:spLocks/>
          </p:cNvSpPr>
          <p:nvPr/>
        </p:nvSpPr>
        <p:spPr>
          <a:xfrm>
            <a:off x="323528" y="1340768"/>
            <a:ext cx="8229600" cy="1751999"/>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AquaWatch has have five Working Groups (WGs). The function of the WGs is to support timely and successful project implementation and task execution, and provide necessary scientific, technical and other support as required for projects and activities.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GEO_logo_full.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896" y="6190449"/>
            <a:ext cx="3196952" cy="6401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24250"/>
            <a:ext cx="2524854" cy="606355"/>
          </a:xfrm>
          <a:prstGeom prst="rect">
            <a:avLst/>
          </a:prstGeom>
        </p:spPr>
      </p:pic>
      <p:sp>
        <p:nvSpPr>
          <p:cNvPr id="7" name="Rectangle 6"/>
          <p:cNvSpPr/>
          <p:nvPr/>
        </p:nvSpPr>
        <p:spPr>
          <a:xfrm>
            <a:off x="-28520" y="908720"/>
            <a:ext cx="9172520" cy="288032"/>
          </a:xfrm>
          <a:prstGeom prst="rect">
            <a:avLst/>
          </a:prstGeom>
          <a:solidFill>
            <a:srgbClr val="C5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descr="http://aquawatch.wpengine.com/wp-content/uploads/2017/05/AquaWatch-about-graph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767" y="3092767"/>
            <a:ext cx="8293946" cy="20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6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20" y="0"/>
            <a:ext cx="9172520" cy="1196752"/>
          </a:xfrm>
          <a:prstGeom prst="rect">
            <a:avLst/>
          </a:prstGeom>
          <a:solidFill>
            <a:srgbClr val="0E8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6318" y="183643"/>
            <a:ext cx="91439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Open Sans" panose="020B0606030504020204" pitchFamily="34" charset="0"/>
                <a:cs typeface="Open Sans" panose="020B0606030504020204" pitchFamily="34" charset="0"/>
              </a:rPr>
              <a:t> Current Activities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2060"/>
              </a:solidFill>
              <a:effectLst/>
              <a:uLnTx/>
              <a:uFillTx/>
              <a:latin typeface="Calibri"/>
              <a:ea typeface="Open Sans" panose="020B0606030504020204" pitchFamily="34" charset="0"/>
              <a:cs typeface="Open Sans" panose="020B0606030504020204" pitchFamily="34" charset="0"/>
            </a:endParaRPr>
          </a:p>
        </p:txBody>
      </p:sp>
      <p:pic>
        <p:nvPicPr>
          <p:cNvPr id="4" name="Picture 3" descr="GEO_logo_full.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896" y="6190449"/>
            <a:ext cx="3196952" cy="6401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6224250"/>
            <a:ext cx="2524854" cy="606355"/>
          </a:xfrm>
          <a:prstGeom prst="rect">
            <a:avLst/>
          </a:prstGeom>
        </p:spPr>
      </p:pic>
      <p:sp>
        <p:nvSpPr>
          <p:cNvPr id="7" name="Rectangle 6"/>
          <p:cNvSpPr/>
          <p:nvPr/>
        </p:nvSpPr>
        <p:spPr>
          <a:xfrm>
            <a:off x="-28520" y="908720"/>
            <a:ext cx="9172520" cy="288032"/>
          </a:xfrm>
          <a:prstGeom prst="rect">
            <a:avLst/>
          </a:prstGeom>
          <a:solidFill>
            <a:srgbClr val="C5D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descr="https://www.geoaquawatch.org/wp-content/uploads/2017/05/Artboar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152896"/>
            <a:ext cx="6773615" cy="537453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6"/>
          <p:cNvSpPr txBox="1">
            <a:spLocks/>
          </p:cNvSpPr>
          <p:nvPr/>
        </p:nvSpPr>
        <p:spPr>
          <a:xfrm>
            <a:off x="241833" y="459417"/>
            <a:ext cx="8712968" cy="792088"/>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endParaRPr kumimoji="0" lang="en-US" sz="4400" b="0" i="0" u="none" strike="noStrike" kern="1200" cap="none" spc="0" normalizeH="0" baseline="0" noProof="0" dirty="0">
              <a:ln>
                <a:noFill/>
              </a:ln>
              <a:solidFill>
                <a:srgbClr val="00256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Pct val="100000"/>
              <a:buFontTx/>
              <a:buNone/>
              <a:tabLst/>
              <a:defRPr>
                <a:solidFill>
                  <a:srgbClr val="000000"/>
                </a:solidFill>
              </a:defRPr>
            </a:pPr>
            <a:r>
              <a:rPr kumimoji="0" lang="en-US" sz="2300" b="1" i="0" u="none" strike="noStrike" kern="1200" cap="none" spc="0" normalizeH="0" baseline="0" noProof="0" dirty="0">
                <a:ln>
                  <a:noFill/>
                </a:ln>
                <a:solidFill>
                  <a:srgbClr val="000000"/>
                </a:solidFill>
                <a:effectLst/>
                <a:uLnTx/>
                <a:uFillTx/>
                <a:latin typeface="Calibri"/>
                <a:ea typeface="+mn-ea"/>
                <a:cs typeface="+mn-cs"/>
              </a:rPr>
              <a:t>Water Quality Information Service Work Packages</a:t>
            </a:r>
          </a:p>
          <a:p>
            <a:pPr marL="381000" marR="0" lvl="0" indent="-381000" algn="l" defTabSz="914400" rtl="0" eaLnBrk="1" fontAlgn="auto" latinLnBrk="0" hangingPunct="1">
              <a:lnSpc>
                <a:spcPct val="100000"/>
              </a:lnSpc>
              <a:spcBef>
                <a:spcPts val="0"/>
              </a:spcBef>
              <a:spcAft>
                <a:spcPts val="0"/>
              </a:spcAft>
              <a:buClrTx/>
              <a:buSzPct val="100000"/>
              <a:buFont typeface="Arial"/>
              <a:buChar char="•"/>
              <a:tabLst/>
              <a:defRPr>
                <a:solidFill>
                  <a:srgbClr val="000000"/>
                </a:solidFill>
              </a:defRPr>
            </a:pPr>
            <a:endParaRPr kumimoji="0" lang="en-US" sz="4400" b="0" i="0" u="none" strike="noStrike" kern="1200" cap="none" spc="0" normalizeH="0" baseline="0" noProof="0" dirty="0">
              <a:ln>
                <a:noFill/>
              </a:ln>
              <a:solidFill>
                <a:srgbClr val="000000"/>
              </a:solidFill>
              <a:effectLst/>
              <a:uLnTx/>
              <a:uFillTx/>
              <a:latin typeface="Calibri"/>
              <a:ea typeface="+mn-ea"/>
              <a:cs typeface="+mn-cs"/>
            </a:endParaRPr>
          </a:p>
          <a:p>
            <a:pPr marL="381000" marR="0" lvl="0" indent="-381000" algn="l" defTabSz="914400" rtl="0" eaLnBrk="1" fontAlgn="auto" latinLnBrk="0" hangingPunct="1">
              <a:lnSpc>
                <a:spcPct val="100000"/>
              </a:lnSpc>
              <a:spcBef>
                <a:spcPts val="0"/>
              </a:spcBef>
              <a:spcAft>
                <a:spcPts val="0"/>
              </a:spcAft>
              <a:buClrTx/>
              <a:buSzPct val="100000"/>
              <a:buFont typeface="Arial"/>
              <a:buChar char="•"/>
              <a:tabLst/>
              <a:defRPr>
                <a:solidFill>
                  <a:srgbClr val="000000"/>
                </a:solidFill>
              </a:defRPr>
            </a:pPr>
            <a:endParaRPr kumimoji="0" lang="en-US" sz="4400" b="0" i="0" u="sng" strike="noStrike" kern="1200" cap="none" spc="0" normalizeH="0" baseline="0" noProof="0" dirty="0">
              <a:ln>
                <a:noFill/>
              </a:ln>
              <a:solidFill>
                <a:srgbClr val="00206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rgbClr val="04567C"/>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Oval 1">
            <a:extLst>
              <a:ext uri="{FF2B5EF4-FFF2-40B4-BE49-F238E27FC236}">
                <a16:creationId xmlns:a16="http://schemas.microsoft.com/office/drawing/2014/main" id="{C4C9D35E-F778-4653-9B27-DF6BDFE0A972}"/>
              </a:ext>
            </a:extLst>
          </p:cNvPr>
          <p:cNvSpPr/>
          <p:nvPr/>
        </p:nvSpPr>
        <p:spPr>
          <a:xfrm rot="19300730">
            <a:off x="4111606" y="3033355"/>
            <a:ext cx="3507468" cy="2209800"/>
          </a:xfrm>
          <a:prstGeom prst="ellipse">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87979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24B2-4DEF-42FC-966B-925EDA151D93}"/>
              </a:ext>
            </a:extLst>
          </p:cNvPr>
          <p:cNvSpPr>
            <a:spLocks noGrp="1"/>
          </p:cNvSpPr>
          <p:nvPr>
            <p:ph type="title"/>
          </p:nvPr>
        </p:nvSpPr>
        <p:spPr/>
        <p:txBody>
          <a:bodyPr/>
          <a:lstStyle/>
          <a:p>
            <a:pPr algn="ctr"/>
            <a:r>
              <a:rPr lang="en-AU" dirty="0" err="1"/>
              <a:t>Aquawatch</a:t>
            </a:r>
            <a:r>
              <a:rPr lang="en-AU" dirty="0"/>
              <a:t> challenge</a:t>
            </a:r>
          </a:p>
        </p:txBody>
      </p:sp>
      <p:sp>
        <p:nvSpPr>
          <p:cNvPr id="3" name="Content Placeholder 2">
            <a:extLst>
              <a:ext uri="{FF2B5EF4-FFF2-40B4-BE49-F238E27FC236}">
                <a16:creationId xmlns:a16="http://schemas.microsoft.com/office/drawing/2014/main" id="{0D4D622B-2B56-45F3-9D99-96BEB434E16E}"/>
              </a:ext>
            </a:extLst>
          </p:cNvPr>
          <p:cNvSpPr>
            <a:spLocks noGrp="1"/>
          </p:cNvSpPr>
          <p:nvPr>
            <p:ph idx="1"/>
          </p:nvPr>
        </p:nvSpPr>
        <p:spPr/>
        <p:txBody>
          <a:bodyPr>
            <a:normAutofit fontScale="92500" lnSpcReduction="20000"/>
          </a:bodyPr>
          <a:lstStyle/>
          <a:p>
            <a:r>
              <a:rPr lang="en-AU" dirty="0"/>
              <a:t>Easy</a:t>
            </a:r>
          </a:p>
          <a:p>
            <a:pPr lvl="1"/>
            <a:r>
              <a:rPr lang="en-AU" dirty="0"/>
              <a:t>Regional end-to-end project demonstration</a:t>
            </a:r>
          </a:p>
          <a:p>
            <a:pPr lvl="1"/>
            <a:r>
              <a:rPr lang="en-AU" dirty="0"/>
              <a:t>Global end-to-end project demonstration</a:t>
            </a:r>
          </a:p>
          <a:p>
            <a:pPr lvl="1"/>
            <a:r>
              <a:rPr lang="en-AU" i="1" dirty="0"/>
              <a:t>With a range of assumptions and appropriate budget</a:t>
            </a:r>
          </a:p>
          <a:p>
            <a:r>
              <a:rPr lang="en-AU" dirty="0"/>
              <a:t>Hard</a:t>
            </a:r>
          </a:p>
          <a:p>
            <a:pPr lvl="1"/>
            <a:r>
              <a:rPr lang="en-AU" dirty="0"/>
              <a:t>Identified 6 different Water Quality products and applications in the space of 5 minutes</a:t>
            </a:r>
          </a:p>
          <a:p>
            <a:pPr lvl="2"/>
            <a:r>
              <a:rPr lang="en-AU" dirty="0"/>
              <a:t>Varying scientific rigour: limited validation and no error estimates</a:t>
            </a:r>
          </a:p>
          <a:p>
            <a:pPr lvl="2"/>
            <a:r>
              <a:rPr lang="en-AU" dirty="0"/>
              <a:t>Source data may or may not be the same</a:t>
            </a:r>
          </a:p>
          <a:p>
            <a:pPr lvl="2"/>
            <a:r>
              <a:rPr lang="en-AU" dirty="0"/>
              <a:t>Atmospheric correction may or may not be the same</a:t>
            </a:r>
          </a:p>
          <a:p>
            <a:pPr lvl="2"/>
            <a:r>
              <a:rPr lang="en-AU" dirty="0"/>
              <a:t>Water quality algorithm may or may not be the same</a:t>
            </a:r>
          </a:p>
          <a:p>
            <a:pPr lvl="2"/>
            <a:endParaRPr lang="en-AU" dirty="0"/>
          </a:p>
          <a:p>
            <a:pPr marL="914400" lvl="2" indent="0">
              <a:buNone/>
            </a:pPr>
            <a:r>
              <a:rPr lang="en-AU" i="1" dirty="0"/>
              <a:t>…and in time they change!</a:t>
            </a:r>
          </a:p>
        </p:txBody>
      </p:sp>
      <p:sp>
        <p:nvSpPr>
          <p:cNvPr id="4" name="Slide Number Placeholder 3">
            <a:extLst>
              <a:ext uri="{FF2B5EF4-FFF2-40B4-BE49-F238E27FC236}">
                <a16:creationId xmlns:a16="http://schemas.microsoft.com/office/drawing/2014/main" id="{27A7B09F-AF1B-4647-8E8E-5D6605CCC0F1}"/>
              </a:ext>
            </a:extLst>
          </p:cNvPr>
          <p:cNvSpPr>
            <a:spLocks noGrp="1"/>
          </p:cNvSpPr>
          <p:nvPr>
            <p:ph type="sldNum" sz="quarter" idx="4"/>
          </p:nvPr>
        </p:nvSpPr>
        <p:spPr/>
        <p:txBody>
          <a:bodyPr/>
          <a:lstStyle/>
          <a:p>
            <a:fld id="{2ABE124A-B5C5-46E0-B944-45307B126769}" type="slidenum">
              <a:rPr lang="en-AU" smtClean="0"/>
              <a:pPr/>
              <a:t>8</a:t>
            </a:fld>
            <a:r>
              <a:rPr lang="en-AU"/>
              <a:t>  |</a:t>
            </a:r>
            <a:endParaRPr lang="en-AU" dirty="0"/>
          </a:p>
        </p:txBody>
      </p:sp>
    </p:spTree>
    <p:extLst>
      <p:ext uri="{BB962C8B-B14F-4D97-AF65-F5344CB8AC3E}">
        <p14:creationId xmlns:p14="http://schemas.microsoft.com/office/powerpoint/2010/main" val="260020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560C-9B72-4F34-9177-40613415FBAB}"/>
              </a:ext>
            </a:extLst>
          </p:cNvPr>
          <p:cNvSpPr>
            <a:spLocks noGrp="1"/>
          </p:cNvSpPr>
          <p:nvPr>
            <p:ph type="title"/>
          </p:nvPr>
        </p:nvSpPr>
        <p:spPr/>
        <p:txBody>
          <a:bodyPr/>
          <a:lstStyle/>
          <a:p>
            <a:pPr algn="ctr"/>
            <a:r>
              <a:rPr lang="en-AU" dirty="0" err="1"/>
              <a:t>Aquawatch</a:t>
            </a:r>
            <a:r>
              <a:rPr lang="en-AU" dirty="0"/>
              <a:t> </a:t>
            </a:r>
            <a:r>
              <a:rPr lang="en-AU" i="1" dirty="0"/>
              <a:t>real </a:t>
            </a:r>
            <a:r>
              <a:rPr lang="en-AU" dirty="0"/>
              <a:t>use-case</a:t>
            </a:r>
          </a:p>
        </p:txBody>
      </p:sp>
      <p:sp>
        <p:nvSpPr>
          <p:cNvPr id="3" name="Content Placeholder 2">
            <a:extLst>
              <a:ext uri="{FF2B5EF4-FFF2-40B4-BE49-F238E27FC236}">
                <a16:creationId xmlns:a16="http://schemas.microsoft.com/office/drawing/2014/main" id="{587744D5-DCE2-4CDB-9C17-B4E582243412}"/>
              </a:ext>
            </a:extLst>
          </p:cNvPr>
          <p:cNvSpPr>
            <a:spLocks noGrp="1"/>
          </p:cNvSpPr>
          <p:nvPr>
            <p:ph idx="1"/>
          </p:nvPr>
        </p:nvSpPr>
        <p:spPr>
          <a:xfrm>
            <a:off x="358775" y="1268413"/>
            <a:ext cx="8328025" cy="4572855"/>
          </a:xfrm>
        </p:spPr>
        <p:txBody>
          <a:bodyPr/>
          <a:lstStyle/>
          <a:p>
            <a:r>
              <a:rPr lang="en-AU" dirty="0"/>
              <a:t>The real question isn’t “can you build a water quality product?” it is:</a:t>
            </a:r>
          </a:p>
          <a:p>
            <a:pPr lvl="1"/>
            <a:r>
              <a:rPr lang="en-AU" dirty="0"/>
              <a:t>Where and when on the planet does a water quality issue exist? (e.g. Algal Blooms)</a:t>
            </a:r>
          </a:p>
        </p:txBody>
      </p:sp>
      <p:sp>
        <p:nvSpPr>
          <p:cNvPr id="4" name="Slide Number Placeholder 3">
            <a:extLst>
              <a:ext uri="{FF2B5EF4-FFF2-40B4-BE49-F238E27FC236}">
                <a16:creationId xmlns:a16="http://schemas.microsoft.com/office/drawing/2014/main" id="{1A3C601C-5438-4B02-AE6C-D39357F9BC64}"/>
              </a:ext>
            </a:extLst>
          </p:cNvPr>
          <p:cNvSpPr>
            <a:spLocks noGrp="1"/>
          </p:cNvSpPr>
          <p:nvPr>
            <p:ph type="sldNum" sz="quarter" idx="4"/>
          </p:nvPr>
        </p:nvSpPr>
        <p:spPr/>
        <p:txBody>
          <a:bodyPr/>
          <a:lstStyle/>
          <a:p>
            <a:fld id="{2ABE124A-B5C5-46E0-B944-45307B126769}" type="slidenum">
              <a:rPr lang="en-AU" smtClean="0"/>
              <a:pPr/>
              <a:t>9</a:t>
            </a:fld>
            <a:r>
              <a:rPr lang="en-AU"/>
              <a:t>  |</a:t>
            </a:r>
            <a:endParaRPr lang="en-AU" dirty="0"/>
          </a:p>
        </p:txBody>
      </p:sp>
      <p:pic>
        <p:nvPicPr>
          <p:cNvPr id="6" name="Picture 5">
            <a:extLst>
              <a:ext uri="{FF2B5EF4-FFF2-40B4-BE49-F238E27FC236}">
                <a16:creationId xmlns:a16="http://schemas.microsoft.com/office/drawing/2014/main" id="{45E0D930-4FBF-479D-8CE8-8084785FB4E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410200" y="3060840"/>
            <a:ext cx="3276600" cy="3276600"/>
          </a:xfrm>
          <a:prstGeom prst="rect">
            <a:avLst/>
          </a:prstGeom>
        </p:spPr>
      </p:pic>
      <p:sp>
        <p:nvSpPr>
          <p:cNvPr id="7" name="TextBox 6">
            <a:extLst>
              <a:ext uri="{FF2B5EF4-FFF2-40B4-BE49-F238E27FC236}">
                <a16:creationId xmlns:a16="http://schemas.microsoft.com/office/drawing/2014/main" id="{B9B4DDE4-125E-42AF-BF15-9A49D20EECD7}"/>
              </a:ext>
            </a:extLst>
          </p:cNvPr>
          <p:cNvSpPr txBox="1"/>
          <p:nvPr/>
        </p:nvSpPr>
        <p:spPr>
          <a:xfrm>
            <a:off x="4572000" y="6968284"/>
            <a:ext cx="3429000"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900">
                <a:hlinkClick r:id="rId4" tooltip="https://profslusos.blogspot.com/2016/08/e-quanto-aos-resultados-da-mobilidade.html"/>
              </a:rPr>
              <a:t>This Photo</a:t>
            </a:r>
            <a:r>
              <a:rPr lang="en-AU" sz="900"/>
              <a:t> by Unknown Author is licensed under </a:t>
            </a:r>
            <a:r>
              <a:rPr lang="en-AU" sz="900">
                <a:hlinkClick r:id="rId5" tooltip="https://creativecommons.org/licenses/by-sa/3.0/"/>
              </a:rPr>
              <a:t>CC BY-SA</a:t>
            </a:r>
            <a:endParaRPr lang="en-AU" sz="900"/>
          </a:p>
        </p:txBody>
      </p:sp>
      <p:pic>
        <p:nvPicPr>
          <p:cNvPr id="8" name="Picture 7">
            <a:extLst>
              <a:ext uri="{FF2B5EF4-FFF2-40B4-BE49-F238E27FC236}">
                <a16:creationId xmlns:a16="http://schemas.microsoft.com/office/drawing/2014/main" id="{AFA76A3A-E9BC-45EE-B1FA-B3689DF72F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5562"/>
          <a:stretch>
            <a:fillRect/>
          </a:stretch>
        </p:blipFill>
        <p:spPr bwMode="auto">
          <a:xfrm>
            <a:off x="914400" y="3060840"/>
            <a:ext cx="4101766" cy="30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a:extLst>
              <a:ext uri="{FF2B5EF4-FFF2-40B4-BE49-F238E27FC236}">
                <a16:creationId xmlns:a16="http://schemas.microsoft.com/office/drawing/2014/main" id="{223C77FD-E5F1-4719-AA1E-F6400882CF17}"/>
              </a:ext>
            </a:extLst>
          </p:cNvPr>
          <p:cNvSpPr>
            <a:spLocks noChangeArrowheads="1"/>
          </p:cNvSpPr>
          <p:nvPr/>
        </p:nvSpPr>
        <p:spPr bwMode="auto">
          <a:xfrm>
            <a:off x="912137" y="6189332"/>
            <a:ext cx="43616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Candara" pitchFamily="34" charset="0"/>
                <a:ea typeface="+mn-ea"/>
                <a:cs typeface="Arial" charset="0"/>
              </a:rPr>
              <a:t>Lakes Mendota &amp; Monona -University of Wisconsin SSEC image</a:t>
            </a:r>
          </a:p>
        </p:txBody>
      </p:sp>
    </p:spTree>
    <p:extLst>
      <p:ext uri="{BB962C8B-B14F-4D97-AF65-F5344CB8AC3E}">
        <p14:creationId xmlns:p14="http://schemas.microsoft.com/office/powerpoint/2010/main" val="1782829900"/>
      </p:ext>
    </p:extLst>
  </p:cSld>
  <p:clrMapOvr>
    <a:masterClrMapping/>
  </p:clrMapOvr>
</p:sld>
</file>

<file path=ppt/theme/theme1.xml><?xml version="1.0" encoding="utf-8"?>
<a:theme xmlns:a="http://schemas.openxmlformats.org/drawingml/2006/main" name="Default">
  <a:themeElements>
    <a:clrScheme name="CSIRO Sky">
      <a:dk1>
        <a:sysClr val="windowText" lastClr="000000"/>
      </a:dk1>
      <a:lt1>
        <a:srgbClr val="FFFFFF"/>
      </a:lt1>
      <a:dk2>
        <a:srgbClr val="000000"/>
      </a:dk2>
      <a:lt2>
        <a:srgbClr val="FFFFFF"/>
      </a:lt2>
      <a:accent1>
        <a:srgbClr val="41B6E6"/>
      </a:accent1>
      <a:accent2>
        <a:srgbClr val="004B87"/>
      </a:accent2>
      <a:accent3>
        <a:srgbClr val="78BE20"/>
      </a:accent3>
      <a:accent4>
        <a:srgbClr val="4A7729"/>
      </a:accent4>
      <a:accent5>
        <a:srgbClr val="00A9CE"/>
      </a:accent5>
      <a:accent6>
        <a:srgbClr val="00313C"/>
      </a:accent6>
      <a:hlink>
        <a:srgbClr val="9FAEE5"/>
      </a:hlink>
      <a:folHlink>
        <a:srgbClr val="1E22AA"/>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9713</TotalTime>
  <Words>2803</Words>
  <Application>Microsoft Office PowerPoint</Application>
  <PresentationFormat>On-screen Show (4:3)</PresentationFormat>
  <Paragraphs>389</Paragraphs>
  <Slides>32</Slides>
  <Notes>22</Notes>
  <HiddenSlides>6</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ＭＳ Ｐゴシック</vt:lpstr>
      <vt:lpstr>Arial</vt:lpstr>
      <vt:lpstr>Arial Bold</vt:lpstr>
      <vt:lpstr>Avenir Roman</vt:lpstr>
      <vt:lpstr>Calibri</vt:lpstr>
      <vt:lpstr>Candara</vt:lpstr>
      <vt:lpstr>Courier New</vt:lpstr>
      <vt:lpstr>Droid Serif</vt:lpstr>
      <vt:lpstr>Helvetica</vt:lpstr>
      <vt:lpstr>Open Sans</vt:lpstr>
      <vt:lpstr>Proxima Nova Regular</vt:lpstr>
      <vt:lpstr>Tahoma</vt:lpstr>
      <vt:lpstr>Times New Roman</vt:lpstr>
      <vt:lpstr>Wingdings</vt:lpstr>
      <vt:lpstr>Default</vt:lpstr>
      <vt:lpstr>Future Data Access and Analysis Architectures</vt:lpstr>
      <vt:lpstr>Objective</vt:lpstr>
      <vt:lpstr>Why CEOS FDA? What drives? What matters?</vt:lpstr>
      <vt:lpstr>User Experience</vt:lpstr>
      <vt:lpstr>PowerPoint Presentation</vt:lpstr>
      <vt:lpstr>PowerPoint Presentation</vt:lpstr>
      <vt:lpstr>PowerPoint Presentation</vt:lpstr>
      <vt:lpstr>Aquawatch challenge</vt:lpstr>
      <vt:lpstr>Aquawatch real use-case</vt:lpstr>
      <vt:lpstr>A lot more stuff matters</vt:lpstr>
      <vt:lpstr>Composing Services</vt:lpstr>
      <vt:lpstr>Composing Services</vt:lpstr>
      <vt:lpstr>Future Data Architectures Principles</vt:lpstr>
      <vt:lpstr>What to talk about?</vt:lpstr>
      <vt:lpstr>Swiss Data Cube</vt:lpstr>
      <vt:lpstr>Swiss Data Cube</vt:lpstr>
      <vt:lpstr>PowerPoint Presentation</vt:lpstr>
      <vt:lpstr>PowerPoint Presentation</vt:lpstr>
      <vt:lpstr>PowerPoint Presentation</vt:lpstr>
      <vt:lpstr>PowerPoint Presentation</vt:lpstr>
      <vt:lpstr>PowerPoint Presentation</vt:lpstr>
      <vt:lpstr>How: Similar. But…</vt:lpstr>
      <vt:lpstr>A big thing…innovation rate</vt:lpstr>
      <vt:lpstr>What does help look like?</vt:lpstr>
      <vt:lpstr>PowerPoint Presentation</vt:lpstr>
      <vt:lpstr>Discovery expands</vt:lpstr>
      <vt:lpstr>Scalable community </vt:lpstr>
      <vt:lpstr>Do you agree?</vt:lpstr>
      <vt:lpstr>User spectrum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Anne Kennerley</cp:lastModifiedBy>
  <cp:revision>161</cp:revision>
  <dcterms:modified xsi:type="dcterms:W3CDTF">2018-10-24T05:35:15Z</dcterms:modified>
</cp:coreProperties>
</file>