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635" r:id="rId3"/>
    <p:sldId id="636" r:id="rId4"/>
    <p:sldId id="640" r:id="rId5"/>
    <p:sldId id="638" r:id="rId6"/>
    <p:sldId id="641" r:id="rId7"/>
    <p:sldId id="637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521415D9-36F7-43E2-AB2F-B90AF26B5E84}">
      <p14:sectionLst xmlns:p14="http://schemas.microsoft.com/office/powerpoint/2010/main">
        <p14:section name="Intro" id="{ADA2BBC5-5623-4F94-9385-8E6DA1A69686}">
          <p14:sldIdLst>
            <p14:sldId id="256"/>
            <p14:sldId id="635"/>
            <p14:sldId id="636"/>
            <p14:sldId id="640"/>
            <p14:sldId id="638"/>
            <p14:sldId id="641"/>
            <p14:sldId id="6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/>
    <p:restoredTop sz="77529" autoAdjust="0"/>
  </p:normalViewPr>
  <p:slideViewPr>
    <p:cSldViewPr>
      <p:cViewPr>
        <p:scale>
          <a:sx n="90" d="100"/>
          <a:sy n="90" d="100"/>
        </p:scale>
        <p:origin x="22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10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Woodcock" userId="0ab3be80ed1e9d36" providerId="LiveId" clId="{118B307F-06F5-4C87-A934-5C34B7D7CFF7}"/>
    <pc:docChg chg="undo custSel modSld">
      <pc:chgData name="Rob Woodcock" userId="0ab3be80ed1e9d36" providerId="LiveId" clId="{118B307F-06F5-4C87-A934-5C34B7D7CFF7}" dt="2018-10-22T09:09:54.840" v="199" actId="20577"/>
      <pc:docMkLst>
        <pc:docMk/>
      </pc:docMkLst>
      <pc:sldChg chg="modSp">
        <pc:chgData name="Rob Woodcock" userId="0ab3be80ed1e9d36" providerId="LiveId" clId="{118B307F-06F5-4C87-A934-5C34B7D7CFF7}" dt="2018-10-22T09:09:54.840" v="199" actId="20577"/>
        <pc:sldMkLst>
          <pc:docMk/>
          <pc:sldMk cId="0" sldId="256"/>
        </pc:sldMkLst>
        <pc:spChg chg="mod">
          <ac:chgData name="Rob Woodcock" userId="0ab3be80ed1e9d36" providerId="LiveId" clId="{118B307F-06F5-4C87-A934-5C34B7D7CFF7}" dt="2018-10-22T09:09:34.938" v="131" actId="2057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Rob Woodcock" userId="0ab3be80ed1e9d36" providerId="LiveId" clId="{118B307F-06F5-4C87-A934-5C34B7D7CFF7}" dt="2018-10-22T09:09:54.840" v="199" actId="20577"/>
          <ac:spMkLst>
            <pc:docMk/>
            <pc:sldMk cId="0" sldId="256"/>
            <ac:spMk id="11" creationId="{00000000-0000-0000-0000-000000000000}"/>
          </ac:spMkLst>
        </pc:spChg>
      </pc:sldChg>
      <pc:sldChg chg="addSp delSp modSp modAnim modNotesTx">
        <pc:chgData name="Rob Woodcock" userId="0ab3be80ed1e9d36" providerId="LiveId" clId="{118B307F-06F5-4C87-A934-5C34B7D7CFF7}" dt="2018-10-22T08:38:20.018" v="123" actId="20577"/>
        <pc:sldMkLst>
          <pc:docMk/>
          <pc:sldMk cId="361638390" sldId="635"/>
        </pc:sldMkLst>
        <pc:spChg chg="mod">
          <ac:chgData name="Rob Woodcock" userId="0ab3be80ed1e9d36" providerId="LiveId" clId="{118B307F-06F5-4C87-A934-5C34B7D7CFF7}" dt="2018-10-22T08:33:09.976" v="94" actId="20577"/>
          <ac:spMkLst>
            <pc:docMk/>
            <pc:sldMk cId="361638390" sldId="635"/>
            <ac:spMk id="2" creationId="{1493E64B-418C-4A2A-9A14-69516E67D65A}"/>
          </ac:spMkLst>
        </pc:spChg>
        <pc:spChg chg="mod">
          <ac:chgData name="Rob Woodcock" userId="0ab3be80ed1e9d36" providerId="LiveId" clId="{118B307F-06F5-4C87-A934-5C34B7D7CFF7}" dt="2018-10-22T08:33:13.919" v="95" actId="1076"/>
          <ac:spMkLst>
            <pc:docMk/>
            <pc:sldMk cId="361638390" sldId="635"/>
            <ac:spMk id="3" creationId="{D35627EA-0A97-46DB-A609-89ACB40AC516}"/>
          </ac:spMkLst>
        </pc:spChg>
        <pc:spChg chg="add mod">
          <ac:chgData name="Rob Woodcock" userId="0ab3be80ed1e9d36" providerId="LiveId" clId="{118B307F-06F5-4C87-A934-5C34B7D7CFF7}" dt="2018-10-22T08:37:40.774" v="119" actId="17032"/>
          <ac:spMkLst>
            <pc:docMk/>
            <pc:sldMk cId="361638390" sldId="635"/>
            <ac:spMk id="5" creationId="{08D64FF7-795F-4EE1-80D2-288208D7116E}"/>
          </ac:spMkLst>
        </pc:spChg>
        <pc:spChg chg="del mod">
          <ac:chgData name="Rob Woodcock" userId="0ab3be80ed1e9d36" providerId="LiveId" clId="{118B307F-06F5-4C87-A934-5C34B7D7CFF7}" dt="2018-10-22T08:28:07.602" v="39" actId="478"/>
          <ac:spMkLst>
            <pc:docMk/>
            <pc:sldMk cId="361638390" sldId="635"/>
            <ac:spMk id="10" creationId="{FAB8DD60-06D4-452A-AF0A-BDC94CD7EEFC}"/>
          </ac:spMkLst>
        </pc:spChg>
        <pc:spChg chg="add mod">
          <ac:chgData name="Rob Woodcock" userId="0ab3be80ed1e9d36" providerId="LiveId" clId="{118B307F-06F5-4C87-A934-5C34B7D7CFF7}" dt="2018-10-22T08:38:02.506" v="121" actId="1076"/>
          <ac:spMkLst>
            <pc:docMk/>
            <pc:sldMk cId="361638390" sldId="635"/>
            <ac:spMk id="11" creationId="{070DEB11-D56C-4445-B5C5-DF7657184F48}"/>
          </ac:spMkLst>
        </pc:spChg>
        <pc:picChg chg="add mod">
          <ac:chgData name="Rob Woodcock" userId="0ab3be80ed1e9d36" providerId="LiveId" clId="{118B307F-06F5-4C87-A934-5C34B7D7CFF7}" dt="2018-10-22T08:36:37.701" v="112" actId="1076"/>
          <ac:picMkLst>
            <pc:docMk/>
            <pc:sldMk cId="361638390" sldId="635"/>
            <ac:picMk id="7" creationId="{D3FED885-7A5C-4BD9-BFB0-31969DC07912}"/>
          </ac:picMkLst>
        </pc:picChg>
        <pc:picChg chg="del">
          <ac:chgData name="Rob Woodcock" userId="0ab3be80ed1e9d36" providerId="LiveId" clId="{118B307F-06F5-4C87-A934-5C34B7D7CFF7}" dt="2018-10-22T08:28:02.374" v="37" actId="478"/>
          <ac:picMkLst>
            <pc:docMk/>
            <pc:sldMk cId="361638390" sldId="635"/>
            <ac:picMk id="9" creationId="{4DE089E0-6B17-4329-AE88-6ABA534DADBE}"/>
          </ac:picMkLst>
        </pc:picChg>
      </pc:sldChg>
    </pc:docChg>
  </pc:docChgLst>
  <pc:docChgLst>
    <pc:chgData name="Rob Woodcock" userId="0ab3be80ed1e9d36" providerId="LiveId" clId="{5D4F532D-575C-4A03-8405-D25F2BD23E37}"/>
    <pc:docChg chg="undo custSel addSld modSld">
      <pc:chgData name="Rob Woodcock" userId="0ab3be80ed1e9d36" providerId="LiveId" clId="{5D4F532D-575C-4A03-8405-D25F2BD23E37}" dt="2018-10-23T12:53:46.293" v="2314" actId="20577"/>
      <pc:docMkLst>
        <pc:docMk/>
      </pc:docMkLst>
      <pc:sldChg chg="modSp">
        <pc:chgData name="Rob Woodcock" userId="0ab3be80ed1e9d36" providerId="LiveId" clId="{5D4F532D-575C-4A03-8405-D25F2BD23E37}" dt="2018-10-23T12:53:46.293" v="2314" actId="20577"/>
        <pc:sldMkLst>
          <pc:docMk/>
          <pc:sldMk cId="0" sldId="256"/>
        </pc:sldMkLst>
        <pc:spChg chg="mod">
          <ac:chgData name="Rob Woodcock" userId="0ab3be80ed1e9d36" providerId="LiveId" clId="{5D4F532D-575C-4A03-8405-D25F2BD23E37}" dt="2018-10-23T12:53:46.293" v="2314" actId="20577"/>
          <ac:spMkLst>
            <pc:docMk/>
            <pc:sldMk cId="0" sldId="256"/>
            <ac:spMk id="10" creationId="{00000000-0000-0000-0000-000000000000}"/>
          </ac:spMkLst>
        </pc:spChg>
      </pc:sldChg>
      <pc:sldChg chg="delSp modSp">
        <pc:chgData name="Rob Woodcock" userId="0ab3be80ed1e9d36" providerId="LiveId" clId="{5D4F532D-575C-4A03-8405-D25F2BD23E37}" dt="2018-10-22T10:08:28.130" v="973" actId="20577"/>
        <pc:sldMkLst>
          <pc:docMk/>
          <pc:sldMk cId="361638390" sldId="635"/>
        </pc:sldMkLst>
        <pc:spChg chg="mod">
          <ac:chgData name="Rob Woodcock" userId="0ab3be80ed1e9d36" providerId="LiveId" clId="{5D4F532D-575C-4A03-8405-D25F2BD23E37}" dt="2018-10-22T10:08:28.130" v="973" actId="20577"/>
          <ac:spMkLst>
            <pc:docMk/>
            <pc:sldMk cId="361638390" sldId="635"/>
            <ac:spMk id="2" creationId="{1493E64B-418C-4A2A-9A14-69516E67D65A}"/>
          </ac:spMkLst>
        </pc:spChg>
        <pc:spChg chg="del">
          <ac:chgData name="Rob Woodcock" userId="0ab3be80ed1e9d36" providerId="LiveId" clId="{5D4F532D-575C-4A03-8405-D25F2BD23E37}" dt="2018-10-22T09:47:35.176" v="224" actId="478"/>
          <ac:spMkLst>
            <pc:docMk/>
            <pc:sldMk cId="361638390" sldId="635"/>
            <ac:spMk id="3" creationId="{D35627EA-0A97-46DB-A609-89ACB40AC516}"/>
          </ac:spMkLst>
        </pc:spChg>
        <pc:spChg chg="mod">
          <ac:chgData name="Rob Woodcock" userId="0ab3be80ed1e9d36" providerId="LiveId" clId="{5D4F532D-575C-4A03-8405-D25F2BD23E37}" dt="2018-10-22T09:47:20.226" v="223" actId="113"/>
          <ac:spMkLst>
            <pc:docMk/>
            <pc:sldMk cId="361638390" sldId="635"/>
            <ac:spMk id="5" creationId="{08D64FF7-795F-4EE1-80D2-288208D7116E}"/>
          </ac:spMkLst>
        </pc:spChg>
      </pc:sldChg>
      <pc:sldChg chg="modSp add">
        <pc:chgData name="Rob Woodcock" userId="0ab3be80ed1e9d36" providerId="LiveId" clId="{5D4F532D-575C-4A03-8405-D25F2BD23E37}" dt="2018-10-23T03:16:58.726" v="2204" actId="20577"/>
        <pc:sldMkLst>
          <pc:docMk/>
          <pc:sldMk cId="3649611503" sldId="636"/>
        </pc:sldMkLst>
        <pc:spChg chg="mod">
          <ac:chgData name="Rob Woodcock" userId="0ab3be80ed1e9d36" providerId="LiveId" clId="{5D4F532D-575C-4A03-8405-D25F2BD23E37}" dt="2018-10-22T10:07:09.255" v="862" actId="5793"/>
          <ac:spMkLst>
            <pc:docMk/>
            <pc:sldMk cId="3649611503" sldId="636"/>
            <ac:spMk id="2" creationId="{C393476B-97E2-4F7E-B810-60FA333BD5A8}"/>
          </ac:spMkLst>
        </pc:spChg>
        <pc:spChg chg="mod">
          <ac:chgData name="Rob Woodcock" userId="0ab3be80ed1e9d36" providerId="LiveId" clId="{5D4F532D-575C-4A03-8405-D25F2BD23E37}" dt="2018-10-23T03:16:58.726" v="2204" actId="20577"/>
          <ac:spMkLst>
            <pc:docMk/>
            <pc:sldMk cId="3649611503" sldId="636"/>
            <ac:spMk id="3" creationId="{AD5C50BF-6BDB-4D35-B9DF-609184410416}"/>
          </ac:spMkLst>
        </pc:spChg>
      </pc:sldChg>
      <pc:sldChg chg="modSp add">
        <pc:chgData name="Rob Woodcock" userId="0ab3be80ed1e9d36" providerId="LiveId" clId="{5D4F532D-575C-4A03-8405-D25F2BD23E37}" dt="2018-10-23T12:52:21.324" v="2307" actId="20577"/>
        <pc:sldMkLst>
          <pc:docMk/>
          <pc:sldMk cId="2018213862" sldId="637"/>
        </pc:sldMkLst>
        <pc:spChg chg="mod">
          <ac:chgData name="Rob Woodcock" userId="0ab3be80ed1e9d36" providerId="LiveId" clId="{5D4F532D-575C-4A03-8405-D25F2BD23E37}" dt="2018-10-22T10:08:56.768" v="991" actId="404"/>
          <ac:spMkLst>
            <pc:docMk/>
            <pc:sldMk cId="2018213862" sldId="637"/>
            <ac:spMk id="2" creationId="{E1E4BF71-00C5-48FE-9308-AB64F91D0760}"/>
          </ac:spMkLst>
        </pc:spChg>
        <pc:spChg chg="mod">
          <ac:chgData name="Rob Woodcock" userId="0ab3be80ed1e9d36" providerId="LiveId" clId="{5D4F532D-575C-4A03-8405-D25F2BD23E37}" dt="2018-10-23T12:52:21.324" v="2307" actId="20577"/>
          <ac:spMkLst>
            <pc:docMk/>
            <pc:sldMk cId="2018213862" sldId="637"/>
            <ac:spMk id="3" creationId="{FEFE6816-3C6A-44AF-87BC-CC7C37C4325F}"/>
          </ac:spMkLst>
        </pc:spChg>
      </pc:sldChg>
      <pc:sldChg chg="modSp">
        <pc:chgData name="Rob Woodcock" userId="0ab3be80ed1e9d36" providerId="LiveId" clId="{5D4F532D-575C-4A03-8405-D25F2BD23E37}" dt="2018-10-23T12:46:08.526" v="2303" actId="20577"/>
        <pc:sldMkLst>
          <pc:docMk/>
          <pc:sldMk cId="1424640241" sldId="640"/>
        </pc:sldMkLst>
        <pc:spChg chg="mod">
          <ac:chgData name="Rob Woodcock" userId="0ab3be80ed1e9d36" providerId="LiveId" clId="{5D4F532D-575C-4A03-8405-D25F2BD23E37}" dt="2018-10-23T12:46:08.526" v="2303" actId="20577"/>
          <ac:spMkLst>
            <pc:docMk/>
            <pc:sldMk cId="1424640241" sldId="640"/>
            <ac:spMk id="3" creationId="{AD5C50BF-6BDB-4D35-B9DF-609184410416}"/>
          </ac:spMkLst>
        </pc:spChg>
      </pc:sldChg>
      <pc:sldChg chg="modSp add">
        <pc:chgData name="Rob Woodcock" userId="0ab3be80ed1e9d36" providerId="LiveId" clId="{5D4F532D-575C-4A03-8405-D25F2BD23E37}" dt="2018-10-23T12:43:41.672" v="2294" actId="20577"/>
        <pc:sldMkLst>
          <pc:docMk/>
          <pc:sldMk cId="2238689995" sldId="641"/>
        </pc:sldMkLst>
        <pc:spChg chg="mod">
          <ac:chgData name="Rob Woodcock" userId="0ab3be80ed1e9d36" providerId="LiveId" clId="{5D4F532D-575C-4A03-8405-D25F2BD23E37}" dt="2018-10-23T12:43:25.218" v="2241" actId="122"/>
          <ac:spMkLst>
            <pc:docMk/>
            <pc:sldMk cId="2238689995" sldId="641"/>
            <ac:spMk id="2" creationId="{2BE389C7-8FA8-41FD-A4B9-39130D8E07F4}"/>
          </ac:spMkLst>
        </pc:spChg>
        <pc:spChg chg="mod">
          <ac:chgData name="Rob Woodcock" userId="0ab3be80ed1e9d36" providerId="LiveId" clId="{5D4F532D-575C-4A03-8405-D25F2BD23E37}" dt="2018-10-23T12:43:41.672" v="2294" actId="20577"/>
          <ac:spMkLst>
            <pc:docMk/>
            <pc:sldMk cId="2238689995" sldId="641"/>
            <ac:spMk id="3" creationId="{ECC657FD-BC9B-4D2C-A4B7-6728BBCEC5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ECEBB-FF56-224E-BE5E-CFAD7D5EAA4D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76412-A592-7C4C-A9F2-369C553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18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34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Provider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EO or other information services to CEOS community and users. The Data Provider remains the custodian of the data.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USGS, ESA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Supplier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Supplies EO data or other information resources to Data Provider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Distributor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an alternate, non-custodial, storage location and distribution service.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AWS Public Datasets, Google Earth Engine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Service Provider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Publishes a service. There are a wide range of service types including discovery, data access, calibration, validation, analysis, archiving, provenance.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 authority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community endorsed information models or vocabularies for adoption within the CEOS community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WGISS, LSI-VC, WGCV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Coordinating authority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essential coordination and integration services for the broader community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WGISS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User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Discovers and accesses information and analytics through the FDAW services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include machine users, such as decision support and monitoring systems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5581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774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2468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3300" dirty="0"/>
              <a:t>Rate of technology change vs rate of CEOS (WGISS) change?</a:t>
            </a:r>
          </a:p>
          <a:p>
            <a:pPr lvl="1"/>
            <a:r>
              <a:rPr lang="en-AU" dirty="0"/>
              <a:t>Clearly, extraordinary EO analytics scales can be achieved for multiple domains and applications across multiple CEOS data sets – at what cost? Can CEOS make it cheaper and faster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00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6" y="274638"/>
            <a:ext cx="8461374" cy="852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457285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991" y="6504332"/>
            <a:ext cx="6083845" cy="12427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Earth Observation Informatics TCP  |  Arnold Dekker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69827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6498757"/>
            <a:ext cx="288789" cy="1384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2575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5.emf"/><Relationship Id="rId7" Type="http://schemas.microsoft.com/office/2007/relationships/hdphoto" Target="../media/hdphoto1.wdp"/><Relationship Id="rId12" Type="http://schemas.openxmlformats.org/officeDocument/2006/relationships/image" Target="../media/image13.tiff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emf"/><Relationship Id="rId5" Type="http://schemas.openxmlformats.org/officeDocument/2006/relationships/image" Target="../media/image7.png"/><Relationship Id="rId15" Type="http://schemas.openxmlformats.org/officeDocument/2006/relationships/image" Target="../media/image16.tiff"/><Relationship Id="rId10" Type="http://schemas.openxmlformats.org/officeDocument/2006/relationships/image" Target="../media/image11.emf"/><Relationship Id="rId19" Type="http://schemas.openxmlformats.org/officeDocument/2006/relationships/image" Target="../media/image20.png"/><Relationship Id="rId4" Type="http://schemas.openxmlformats.org/officeDocument/2006/relationships/image" Target="../media/image6.tiff"/><Relationship Id="rId9" Type="http://schemas.openxmlformats.org/officeDocument/2006/relationships/image" Target="../media/image10.emf"/><Relationship Id="rId14" Type="http://schemas.openxmlformats.org/officeDocument/2006/relationships/image" Target="../media/image15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90000"/>
          </a:bodyPr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>
                <a:solidFill>
                  <a:srgbClr val="FFFFFF"/>
                </a:solidFill>
                <a:latin typeface="+mj-lt"/>
              </a:rPr>
              <a:t>FDA Topics </a:t>
            </a:r>
            <a:r>
              <a:rPr lang="en-AU" sz="4200" b="1">
                <a:solidFill>
                  <a:srgbClr val="FFFFFF"/>
                </a:solidFill>
                <a:latin typeface="+mj-lt"/>
              </a:rPr>
              <a:t>Going Forward…???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WGISS 46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 Robert Woodcock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3E64B-418C-4A2A-9A14-69516E67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Role of WGISS in FDA</a:t>
            </a:r>
            <a:br>
              <a:rPr lang="en-AU" dirty="0"/>
            </a:br>
            <a:r>
              <a:rPr lang="en-AU" sz="2000" dirty="0"/>
              <a:t>(Chair report)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076F9-F054-4CFF-9526-53B579612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2</a:t>
            </a:fld>
            <a:r>
              <a:rPr lang="en-AU"/>
              <a:t>  |</a:t>
            </a:r>
            <a:endParaRPr lang="en-AU" dirty="0"/>
          </a:p>
        </p:txBody>
      </p:sp>
      <p:pic>
        <p:nvPicPr>
          <p:cNvPr id="7" name="Picture 6" descr="C:\217993368e10c20198c49cf62b3f8200">
            <a:extLst>
              <a:ext uri="{FF2B5EF4-FFF2-40B4-BE49-F238E27FC236}">
                <a16:creationId xmlns:a16="http://schemas.microsoft.com/office/drawing/2014/main" id="{D3FED885-7A5C-4BD9-BFB0-31969DC079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83" y="1195778"/>
            <a:ext cx="8306959" cy="56622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8D64FF7-795F-4EE1-80D2-288208D7116E}"/>
              </a:ext>
            </a:extLst>
          </p:cNvPr>
          <p:cNvSpPr/>
          <p:nvPr/>
        </p:nvSpPr>
        <p:spPr>
          <a:xfrm>
            <a:off x="7010400" y="3463066"/>
            <a:ext cx="1600200" cy="133753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CEOS</a:t>
            </a:r>
            <a:br>
              <a:rPr kumimoji="0" lang="en-AU" sz="14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4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Information</a:t>
            </a:r>
            <a:br>
              <a:rPr kumimoji="0" lang="en-AU" sz="14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400" b="1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System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0DEB11-D56C-4445-B5C5-DF7657184F48}"/>
              </a:ext>
            </a:extLst>
          </p:cNvPr>
          <p:cNvSpPr/>
          <p:nvPr/>
        </p:nvSpPr>
        <p:spPr>
          <a:xfrm>
            <a:off x="7010400" y="1870934"/>
            <a:ext cx="1600200" cy="1524000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163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476B-97E2-4F7E-B810-60FA333B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 few things…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50BF-6BDB-4D35-B9DF-60918441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5132387"/>
          </a:xfrm>
        </p:spPr>
        <p:txBody>
          <a:bodyPr>
            <a:normAutofit fontScale="85000" lnSpcReduction="20000"/>
          </a:bodyPr>
          <a:lstStyle/>
          <a:p>
            <a:r>
              <a:rPr lang="en-AU" dirty="0"/>
              <a:t>User experience – how? (WGISS Chair report)</a:t>
            </a:r>
          </a:p>
          <a:p>
            <a:pPr lvl="1"/>
            <a:r>
              <a:rPr lang="en-AU" dirty="0"/>
              <a:t>Work with </a:t>
            </a:r>
            <a:r>
              <a:rPr lang="en-AU" dirty="0" err="1"/>
              <a:t>WGCapD</a:t>
            </a:r>
            <a:r>
              <a:rPr lang="en-AU" dirty="0"/>
              <a:t> – better access to broad users through training materials and feedback?</a:t>
            </a:r>
          </a:p>
          <a:p>
            <a:pPr lvl="1"/>
            <a:r>
              <a:rPr lang="en-AU" dirty="0"/>
              <a:t>Instant gratification – working code/tools?</a:t>
            </a:r>
          </a:p>
          <a:p>
            <a:r>
              <a:rPr lang="en-AU" dirty="0"/>
              <a:t>Maturity assessment (WMO)</a:t>
            </a:r>
          </a:p>
          <a:p>
            <a:pPr lvl="1"/>
            <a:r>
              <a:rPr lang="en-AU" dirty="0"/>
              <a:t>An FDA Self-assessment tool?</a:t>
            </a:r>
          </a:p>
          <a:p>
            <a:r>
              <a:rPr lang="en-AU" dirty="0"/>
              <a:t>Do we need an IGSN/DOI/…  equivalent for CEOS to track provenance and use of data regardless of replication (EVER-EST)?</a:t>
            </a:r>
          </a:p>
          <a:p>
            <a:pPr lvl="1"/>
            <a:r>
              <a:rPr lang="en-AU" dirty="0"/>
              <a:t>What else would WGISS need to do to support these types of systems?</a:t>
            </a:r>
          </a:p>
          <a:p>
            <a:r>
              <a:rPr lang="en-AU" dirty="0"/>
              <a:t>Metrics system API (Measuring EO data usage)</a:t>
            </a:r>
          </a:p>
          <a:p>
            <a:pPr lvl="1"/>
            <a:r>
              <a:rPr lang="en-AU" dirty="0"/>
              <a:t>Do we need a CEOS API for the metrics data gathering and contribution? – “all to hard to do in one step”</a:t>
            </a:r>
          </a:p>
          <a:p>
            <a:pPr lvl="1"/>
            <a:r>
              <a:rPr lang="en-AU" dirty="0"/>
              <a:t>Metrics collection in Cloud?</a:t>
            </a:r>
          </a:p>
          <a:p>
            <a:pPr lvl="1"/>
            <a:r>
              <a:rPr lang="en-AU" dirty="0"/>
              <a:t>Impact metrics – DOIs and a h-index for Data? Does CEOS (FDA) create the necessary ecosystem for a Journal/end user to create impact metrics CEOS can use?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3D907-7AC3-4B55-8F63-27EB6722F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3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961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476B-97E2-4F7E-B810-60FA333B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 few more things…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50BF-6BDB-4D35-B9DF-60918441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5132387"/>
          </a:xfrm>
        </p:spPr>
        <p:txBody>
          <a:bodyPr>
            <a:normAutofit lnSpcReduction="10000"/>
          </a:bodyPr>
          <a:lstStyle/>
          <a:p>
            <a:r>
              <a:rPr lang="en-AU" dirty="0"/>
              <a:t>Robustness of the CEOS information systems - failover in a distributed system (CEOS SEO – Cove tool)</a:t>
            </a:r>
          </a:p>
          <a:p>
            <a:pPr lvl="1"/>
            <a:r>
              <a:rPr lang="en-AU" dirty="0"/>
              <a:t>At least a monitoring tool should be in place to show CEOS Information Systems status?</a:t>
            </a:r>
          </a:p>
          <a:p>
            <a:pPr lvl="1"/>
            <a:r>
              <a:rPr lang="en-AU" dirty="0"/>
              <a:t>A cache of the metadata for performance and failover?</a:t>
            </a:r>
          </a:p>
          <a:p>
            <a:r>
              <a:rPr lang="en-AU" dirty="0"/>
              <a:t>Automating Governance (Connected Data Assets…)</a:t>
            </a:r>
          </a:p>
          <a:p>
            <a:pPr lvl="1"/>
            <a:r>
              <a:rPr lang="en-AU" dirty="0"/>
              <a:t>Service/data source/</a:t>
            </a:r>
            <a:r>
              <a:rPr lang="en-AU" dirty="0" err="1"/>
              <a:t>metatdata</a:t>
            </a:r>
            <a:r>
              <a:rPr lang="en-AU" dirty="0"/>
              <a:t> out of date, notifying managers, etc – robots to help run our world?</a:t>
            </a:r>
          </a:p>
          <a:p>
            <a:pPr lvl="1"/>
            <a:r>
              <a:rPr lang="en-AU" dirty="0"/>
              <a:t>Scaling discovery annotation for non-</a:t>
            </a:r>
            <a:r>
              <a:rPr lang="en-AU" dirty="0" err="1"/>
              <a:t>ceos</a:t>
            </a:r>
            <a:r>
              <a:rPr lang="en-AU" dirty="0"/>
              <a:t> user-communities</a:t>
            </a:r>
          </a:p>
          <a:p>
            <a:pPr lvl="2"/>
            <a:r>
              <a:rPr lang="en-AU" dirty="0"/>
              <a:t>Can CEOS services support/not prevent this?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3D907-7AC3-4B55-8F63-27EB6722F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4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464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476B-97E2-4F7E-B810-60FA333B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 big thing…innovation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50BF-6BDB-4D35-B9DF-609184410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Elevating Agency FDA components to WGISS CEOS Information Systems? (ESA TPM…)</a:t>
            </a:r>
          </a:p>
          <a:p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3D907-7AC3-4B55-8F63-27EB6722F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5</a:t>
            </a:fld>
            <a:r>
              <a:rPr lang="en-AU"/>
              <a:t>  |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42A693-EE4F-42E4-93DD-8A95833D6E9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0347" y="4997205"/>
            <a:ext cx="1479917" cy="82655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C3AC92E-C066-4179-81D9-22B94643AD81}"/>
              </a:ext>
            </a:extLst>
          </p:cNvPr>
          <p:cNvGrpSpPr/>
          <p:nvPr/>
        </p:nvGrpSpPr>
        <p:grpSpPr>
          <a:xfrm>
            <a:off x="71449" y="5446618"/>
            <a:ext cx="2530403" cy="650873"/>
            <a:chOff x="95263" y="4068835"/>
            <a:chExt cx="3373871" cy="86783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B2CD2CE-F672-4CC1-A9C8-96A6B5964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263" y="4216666"/>
              <a:ext cx="720000" cy="7200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84726AA-1085-4533-AACD-859641A621FC}"/>
                </a:ext>
              </a:extLst>
            </p:cNvPr>
            <p:cNvSpPr txBox="1"/>
            <p:nvPr/>
          </p:nvSpPr>
          <p:spPr>
            <a:xfrm>
              <a:off x="870179" y="4068835"/>
              <a:ext cx="25989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it-IT" sz="1050" b="1" dirty="0">
                  <a:latin typeface="+mj-lt"/>
                </a:rPr>
                <a:t>Data </a:t>
              </a:r>
              <a:r>
                <a:rPr lang="it-IT" sz="1050" b="1" dirty="0" err="1">
                  <a:latin typeface="+mj-lt"/>
                </a:rPr>
                <a:t>layer</a:t>
              </a:r>
              <a:br>
                <a:rPr lang="it-IT" sz="1050" b="1" dirty="0">
                  <a:latin typeface="+mj-lt"/>
                </a:rPr>
              </a:br>
              <a:r>
                <a:rPr lang="it-IT" sz="800" dirty="0">
                  <a:latin typeface="+mj-lt"/>
                </a:rPr>
                <a:t>Data </a:t>
              </a:r>
              <a:r>
                <a:rPr lang="it-IT" sz="800" dirty="0" err="1">
                  <a:latin typeface="+mj-lt"/>
                </a:rPr>
                <a:t>remain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at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their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own</a:t>
              </a:r>
              <a:r>
                <a:rPr lang="it-IT" sz="800" dirty="0">
                  <a:latin typeface="+mj-lt"/>
                </a:rPr>
                <a:t> location (multiple data centers) with the </a:t>
              </a:r>
              <a:r>
                <a:rPr lang="it-IT" sz="800" dirty="0" err="1">
                  <a:latin typeface="+mj-lt"/>
                </a:rPr>
                <a:t>original</a:t>
              </a:r>
              <a:r>
                <a:rPr lang="it-IT" sz="800" dirty="0">
                  <a:latin typeface="+mj-lt"/>
                </a:rPr>
                <a:t> data format</a:t>
              </a:r>
              <a:endParaRPr lang="it-IT" sz="1050" dirty="0">
                <a:latin typeface="+mj-lt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F0479E2-062C-4E8E-8EEE-BE6FD344E6A5}"/>
              </a:ext>
            </a:extLst>
          </p:cNvPr>
          <p:cNvGrpSpPr/>
          <p:nvPr/>
        </p:nvGrpSpPr>
        <p:grpSpPr>
          <a:xfrm>
            <a:off x="95471" y="4120385"/>
            <a:ext cx="2506381" cy="702017"/>
            <a:chOff x="127293" y="2481483"/>
            <a:chExt cx="3341841" cy="93602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BB77F72-8887-4195-AB33-D98441E4EA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7967" t="15581" r="9658" b="8634"/>
            <a:stretch/>
          </p:blipFill>
          <p:spPr>
            <a:xfrm>
              <a:off x="127293" y="2654870"/>
              <a:ext cx="828951" cy="76263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0653437-9B02-4DB8-855C-20B82C816BAF}"/>
                </a:ext>
              </a:extLst>
            </p:cNvPr>
            <p:cNvSpPr txBox="1"/>
            <p:nvPr/>
          </p:nvSpPr>
          <p:spPr>
            <a:xfrm>
              <a:off x="961886" y="2481483"/>
              <a:ext cx="2507248" cy="800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it-IT" sz="900" b="1" dirty="0" err="1">
                  <a:latin typeface="+mj-lt"/>
                </a:rPr>
                <a:t>Datacube</a:t>
              </a:r>
              <a:r>
                <a:rPr lang="it-IT" sz="900" b="1" dirty="0">
                  <a:latin typeface="+mj-lt"/>
                </a:rPr>
                <a:t> Engine/API </a:t>
              </a:r>
              <a:r>
                <a:rPr lang="it-IT" sz="900" b="1" dirty="0" err="1">
                  <a:latin typeface="+mj-lt"/>
                </a:rPr>
                <a:t>VMs</a:t>
              </a:r>
              <a:r>
                <a:rPr lang="it-IT" sz="900" b="1" dirty="0">
                  <a:latin typeface="+mj-lt"/>
                </a:rPr>
                <a:t> </a:t>
              </a:r>
              <a:br>
                <a:rPr lang="it-IT" sz="1050" b="1" dirty="0">
                  <a:latin typeface="+mj-lt"/>
                </a:rPr>
              </a:br>
              <a:r>
                <a:rPr lang="it-IT" sz="800" dirty="0">
                  <a:latin typeface="+mj-lt"/>
                </a:rPr>
                <a:t>The </a:t>
              </a:r>
              <a:r>
                <a:rPr lang="it-IT" sz="800" dirty="0" err="1">
                  <a:latin typeface="+mj-lt"/>
                </a:rPr>
                <a:t>deployment</a:t>
              </a:r>
              <a:r>
                <a:rPr lang="it-IT" sz="800" dirty="0">
                  <a:latin typeface="+mj-lt"/>
                </a:rPr>
                <a:t> of DAS in front of </a:t>
              </a:r>
              <a:r>
                <a:rPr lang="it-IT" sz="800" dirty="0" err="1">
                  <a:latin typeface="+mj-lt"/>
                </a:rPr>
                <a:t>each</a:t>
              </a:r>
              <a:r>
                <a:rPr lang="it-IT" sz="800" dirty="0">
                  <a:latin typeface="+mj-lt"/>
                </a:rPr>
                <a:t> data source </a:t>
              </a:r>
              <a:r>
                <a:rPr lang="it-IT" sz="800" dirty="0" err="1">
                  <a:latin typeface="+mj-lt"/>
                </a:rPr>
                <a:t>enables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effective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access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services</a:t>
              </a:r>
              <a:endParaRPr lang="it-IT" sz="1050" dirty="0">
                <a:latin typeface="+mj-lt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63B318-5A0A-4BDA-9E58-68853B48593F}"/>
              </a:ext>
            </a:extLst>
          </p:cNvPr>
          <p:cNvGrpSpPr/>
          <p:nvPr/>
        </p:nvGrpSpPr>
        <p:grpSpPr>
          <a:xfrm>
            <a:off x="71449" y="2546193"/>
            <a:ext cx="2346371" cy="731665"/>
            <a:chOff x="95263" y="565443"/>
            <a:chExt cx="3128495" cy="97555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0145621-F600-4AE9-8CF4-214D94CA18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263" y="820996"/>
              <a:ext cx="720000" cy="720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4C10B3-3D86-467A-B809-478A691BD836}"/>
                </a:ext>
              </a:extLst>
            </p:cNvPr>
            <p:cNvSpPr txBox="1"/>
            <p:nvPr/>
          </p:nvSpPr>
          <p:spPr>
            <a:xfrm>
              <a:off x="961886" y="565443"/>
              <a:ext cx="2261872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it-IT" sz="1050" b="1" dirty="0" err="1">
                  <a:latin typeface="+mj-lt"/>
                </a:rPr>
                <a:t>Visualization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b="1" dirty="0" err="1">
                  <a:latin typeface="+mj-lt"/>
                </a:rPr>
                <a:t>layer</a:t>
              </a:r>
              <a:br>
                <a:rPr lang="it-IT" sz="1050" b="1" dirty="0">
                  <a:latin typeface="+mj-lt"/>
                </a:rPr>
              </a:br>
              <a:r>
                <a:rPr lang="it-IT" sz="800" dirty="0" err="1">
                  <a:latin typeface="+mj-lt"/>
                </a:rPr>
                <a:t>Standardised</a:t>
              </a:r>
              <a:r>
                <a:rPr lang="it-IT" sz="800" dirty="0">
                  <a:latin typeface="+mj-lt"/>
                </a:rPr>
                <a:t> data </a:t>
              </a:r>
              <a:r>
                <a:rPr lang="it-IT" sz="800" dirty="0" err="1">
                  <a:latin typeface="+mj-lt"/>
                </a:rPr>
                <a:t>access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interfaces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allow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connecting</a:t>
              </a:r>
              <a:r>
                <a:rPr lang="it-IT" sz="800" dirty="0">
                  <a:latin typeface="+mj-lt"/>
                </a:rPr>
                <a:t>  a wide </a:t>
              </a:r>
              <a:r>
                <a:rPr lang="it-IT" sz="800" dirty="0" err="1">
                  <a:latin typeface="+mj-lt"/>
                </a:rPr>
                <a:t>range</a:t>
              </a:r>
              <a:r>
                <a:rPr lang="it-IT" sz="800" dirty="0">
                  <a:latin typeface="+mj-lt"/>
                </a:rPr>
                <a:t> of </a:t>
              </a:r>
              <a:r>
                <a:rPr lang="it-IT" sz="800" dirty="0" err="1">
                  <a:latin typeface="+mj-lt"/>
                </a:rPr>
                <a:t>user</a:t>
              </a:r>
              <a:r>
                <a:rPr lang="it-IT" sz="800" dirty="0">
                  <a:latin typeface="+mj-lt"/>
                </a:rPr>
                <a:t> </a:t>
              </a:r>
              <a:r>
                <a:rPr lang="it-IT" sz="800" dirty="0" err="1">
                  <a:latin typeface="+mj-lt"/>
                </a:rPr>
                <a:t>interfaces</a:t>
              </a:r>
              <a:endParaRPr lang="it-IT" sz="1050" dirty="0">
                <a:latin typeface="+mj-lt"/>
              </a:endParaRP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98E21AB-E858-4F33-B87B-6B22E13195B3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0036" y="5127928"/>
            <a:ext cx="2132569" cy="117362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AFFFDC-1369-48CD-8D11-47F0EBDC90C0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1993" y="5283769"/>
            <a:ext cx="1377583" cy="50380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BCF7AF-8A21-4340-B8A0-4D1F256800D6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9279" y="5739265"/>
            <a:ext cx="1283120" cy="65336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1ABBFBA-89FF-4768-BD07-64DAA0A0E1BB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2172" y="5556136"/>
            <a:ext cx="779319" cy="88165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912DB88-19C3-4AB0-AD87-E347FED0C5B0}"/>
              </a:ext>
            </a:extLst>
          </p:cNvPr>
          <p:cNvSpPr txBox="1"/>
          <p:nvPr/>
        </p:nvSpPr>
        <p:spPr>
          <a:xfrm>
            <a:off x="2417820" y="6443990"/>
            <a:ext cx="24350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1050" dirty="0">
                <a:latin typeface="+mj-lt"/>
              </a:rPr>
              <a:t>Mission-specific 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69D705-03A7-46D4-A4C5-086C62EE0E51}"/>
              </a:ext>
            </a:extLst>
          </p:cNvPr>
          <p:cNvSpPr txBox="1"/>
          <p:nvPr/>
        </p:nvSpPr>
        <p:spPr>
          <a:xfrm>
            <a:off x="5286653" y="6414600"/>
            <a:ext cx="1661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1050" dirty="0">
                <a:latin typeface="+mj-lt"/>
              </a:rPr>
              <a:t>Thematic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5F1C75-7068-4C1C-8250-4EA814AF7A8A}"/>
              </a:ext>
            </a:extLst>
          </p:cNvPr>
          <p:cNvSpPr txBox="1"/>
          <p:nvPr/>
        </p:nvSpPr>
        <p:spPr>
          <a:xfrm>
            <a:off x="7294613" y="6417897"/>
            <a:ext cx="1781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1050" dirty="0">
                <a:latin typeface="+mj-lt"/>
              </a:rPr>
              <a:t>Other geospatial  data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5D052E2-B736-4710-92DA-F2441FD47B60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7136" y="5190764"/>
            <a:ext cx="1514290" cy="115911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C2F4D5-63C7-4ADD-9F41-294E03BAD1E7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rgbClr val="FF993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7972" y="4351275"/>
            <a:ext cx="433181" cy="39126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24518A8-8BD5-4858-8DDC-181F8F2FCF36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rgbClr val="CC00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8853" y="4359364"/>
            <a:ext cx="433181" cy="39126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6812F8A-3EBA-4947-9BEB-C7BA6D4951AF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8074" y="2589241"/>
            <a:ext cx="694152" cy="6941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02195F-38E5-41F5-80C5-61B0036A6E47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9183" y="2599195"/>
            <a:ext cx="762304" cy="76230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4EB63AD-58D6-432A-9C9C-CDBB9AA4C2E7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5463" y="2715328"/>
            <a:ext cx="1350000" cy="90844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0907E75-B28F-4861-82CA-0818BCC6B738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" t="-3139"/>
          <a:stretch/>
        </p:blipFill>
        <p:spPr>
          <a:xfrm>
            <a:off x="4271858" y="2971872"/>
            <a:ext cx="631645" cy="31991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93A3ABD-B3FC-4928-889C-22261AB046A4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4532" y="2710987"/>
            <a:ext cx="739595" cy="34841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F5ACF3E-9BA5-4A55-B844-44E7F2226080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1219" y="3210319"/>
            <a:ext cx="734670" cy="34061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44C2FC6-27D0-4C7B-984D-9483D23D72FA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rgbClr val="FF993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2160" y="4351275"/>
            <a:ext cx="433181" cy="39126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FC6D8EA-DD9C-4FA9-B163-E36BB3F522D2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6179" y="4365623"/>
            <a:ext cx="433181" cy="39126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A8FCDF4-A143-4D97-AAC7-29EF17D0C355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8830" y="4370778"/>
            <a:ext cx="433181" cy="39126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458771B-BC46-4C77-A754-0623EA67C856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018" y="4370778"/>
            <a:ext cx="433181" cy="39126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8F53C1C-A5FD-4AA3-9248-37A822C5FFBC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1991" y="4365623"/>
            <a:ext cx="433181" cy="39126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ABDCD755-E936-4E65-96C1-CE94A869DA97}"/>
              </a:ext>
            </a:extLst>
          </p:cNvPr>
          <p:cNvSpPr txBox="1"/>
          <p:nvPr/>
        </p:nvSpPr>
        <p:spPr>
          <a:xfrm>
            <a:off x="2417820" y="2265713"/>
            <a:ext cx="2296453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1050" b="1" dirty="0">
                <a:latin typeface="+mj-lt"/>
              </a:rPr>
              <a:t>Web </a:t>
            </a:r>
            <a:r>
              <a:rPr lang="it-IT" sz="1050" b="1" dirty="0" err="1">
                <a:latin typeface="+mj-lt"/>
              </a:rPr>
              <a:t>based</a:t>
            </a:r>
            <a:r>
              <a:rPr lang="it-IT" sz="1050" b="1" dirty="0">
                <a:latin typeface="+mj-lt"/>
              </a:rPr>
              <a:t> GUI</a:t>
            </a:r>
          </a:p>
          <a:p>
            <a:pPr algn="ctr">
              <a:defRPr/>
            </a:pPr>
            <a:r>
              <a:rPr lang="it-IT" sz="800" b="1" dirty="0">
                <a:latin typeface="+mj-lt"/>
              </a:rPr>
              <a:t>(</a:t>
            </a:r>
            <a:r>
              <a:rPr lang="it-IT" sz="800" b="1" dirty="0" err="1">
                <a:latin typeface="+mj-lt"/>
              </a:rPr>
              <a:t>including</a:t>
            </a:r>
            <a:r>
              <a:rPr lang="it-IT" sz="800" b="1" dirty="0">
                <a:latin typeface="+mj-lt"/>
              </a:rPr>
              <a:t> </a:t>
            </a:r>
            <a:r>
              <a:rPr lang="it-IT" sz="800" b="1" dirty="0" err="1">
                <a:latin typeface="+mj-lt"/>
              </a:rPr>
              <a:t>third</a:t>
            </a:r>
            <a:r>
              <a:rPr lang="it-IT" sz="800" b="1" dirty="0">
                <a:latin typeface="+mj-lt"/>
              </a:rPr>
              <a:t>-party </a:t>
            </a:r>
            <a:r>
              <a:rPr lang="it-IT" sz="800" b="1" dirty="0" err="1">
                <a:latin typeface="+mj-lt"/>
              </a:rPr>
              <a:t>applications</a:t>
            </a:r>
            <a:r>
              <a:rPr lang="it-IT" sz="800" b="1" dirty="0">
                <a:latin typeface="+mj-lt"/>
              </a:rPr>
              <a:t>)</a:t>
            </a:r>
            <a:endParaRPr lang="en-GB" sz="800" dirty="0"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34F55CB-9BB2-4B6E-9F32-85A63113E298}"/>
              </a:ext>
            </a:extLst>
          </p:cNvPr>
          <p:cNvSpPr/>
          <p:nvPr/>
        </p:nvSpPr>
        <p:spPr>
          <a:xfrm>
            <a:off x="5180225" y="2267303"/>
            <a:ext cx="132921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050" b="1" dirty="0" err="1">
                <a:latin typeface="+mj-lt"/>
              </a:rPr>
              <a:t>Jupyter</a:t>
            </a:r>
            <a:r>
              <a:rPr lang="it-IT" sz="1050" b="1" dirty="0">
                <a:latin typeface="+mj-lt"/>
              </a:rPr>
              <a:t> Notebook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C6792DA-2E71-4859-BD09-3C9A36C88D86}"/>
              </a:ext>
            </a:extLst>
          </p:cNvPr>
          <p:cNvSpPr/>
          <p:nvPr/>
        </p:nvSpPr>
        <p:spPr>
          <a:xfrm>
            <a:off x="7349131" y="2231303"/>
            <a:ext cx="113204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050" b="1" dirty="0">
                <a:latin typeface="+mj-lt"/>
              </a:rPr>
              <a:t>CLI / REST API</a:t>
            </a:r>
          </a:p>
        </p:txBody>
      </p:sp>
      <p:cxnSp>
        <p:nvCxnSpPr>
          <p:cNvPr id="39" name="Elbow Connector 31">
            <a:extLst>
              <a:ext uri="{FF2B5EF4-FFF2-40B4-BE49-F238E27FC236}">
                <a16:creationId xmlns:a16="http://schemas.microsoft.com/office/drawing/2014/main" id="{D2FE2172-00CE-47BE-BAAA-5F8C5C5DB967}"/>
              </a:ext>
            </a:extLst>
          </p:cNvPr>
          <p:cNvCxnSpPr>
            <a:stCxn id="27" idx="2"/>
            <a:endCxn id="35" idx="0"/>
          </p:cNvCxnSpPr>
          <p:nvPr/>
        </p:nvCxnSpPr>
        <p:spPr>
          <a:xfrm rot="5400000">
            <a:off x="2698595" y="3763754"/>
            <a:ext cx="741854" cy="461882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81">
            <a:extLst>
              <a:ext uri="{FF2B5EF4-FFF2-40B4-BE49-F238E27FC236}">
                <a16:creationId xmlns:a16="http://schemas.microsoft.com/office/drawing/2014/main" id="{C4384BAF-A730-4926-984E-0FD00F645A65}"/>
              </a:ext>
            </a:extLst>
          </p:cNvPr>
          <p:cNvCxnSpPr>
            <a:cxnSpLocks/>
            <a:stCxn id="35" idx="2"/>
          </p:cNvCxnSpPr>
          <p:nvPr/>
        </p:nvCxnSpPr>
        <p:spPr>
          <a:xfrm rot="16200000" flipH="1">
            <a:off x="2310055" y="5148250"/>
            <a:ext cx="1158085" cy="101031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84">
            <a:extLst>
              <a:ext uri="{FF2B5EF4-FFF2-40B4-BE49-F238E27FC236}">
                <a16:creationId xmlns:a16="http://schemas.microsoft.com/office/drawing/2014/main" id="{8AECC3F0-8986-42EA-A0B3-AFC79279510F}"/>
              </a:ext>
            </a:extLst>
          </p:cNvPr>
          <p:cNvCxnSpPr>
            <a:cxnSpLocks/>
            <a:stCxn id="32" idx="2"/>
          </p:cNvCxnSpPr>
          <p:nvPr/>
        </p:nvCxnSpPr>
        <p:spPr>
          <a:xfrm rot="5400000">
            <a:off x="2892626" y="5005096"/>
            <a:ext cx="638359" cy="141930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87">
            <a:extLst>
              <a:ext uri="{FF2B5EF4-FFF2-40B4-BE49-F238E27FC236}">
                <a16:creationId xmlns:a16="http://schemas.microsoft.com/office/drawing/2014/main" id="{4E82EA1D-814A-4A81-A5C3-6C2C6D052EB7}"/>
              </a:ext>
            </a:extLst>
          </p:cNvPr>
          <p:cNvCxnSpPr>
            <a:cxnSpLocks/>
            <a:stCxn id="34" idx="2"/>
          </p:cNvCxnSpPr>
          <p:nvPr/>
        </p:nvCxnSpPr>
        <p:spPr>
          <a:xfrm rot="16200000" flipH="1">
            <a:off x="3858201" y="4946287"/>
            <a:ext cx="895413" cy="25259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90">
            <a:extLst>
              <a:ext uri="{FF2B5EF4-FFF2-40B4-BE49-F238E27FC236}">
                <a16:creationId xmlns:a16="http://schemas.microsoft.com/office/drawing/2014/main" id="{E39B61D0-7C09-478D-8000-C2406F05B0D4}"/>
              </a:ext>
            </a:extLst>
          </p:cNvPr>
          <p:cNvCxnSpPr>
            <a:cxnSpLocks/>
            <a:stCxn id="33" idx="2"/>
          </p:cNvCxnSpPr>
          <p:nvPr/>
        </p:nvCxnSpPr>
        <p:spPr>
          <a:xfrm rot="16200000" flipH="1">
            <a:off x="3550336" y="4947123"/>
            <a:ext cx="506493" cy="136325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97">
            <a:extLst>
              <a:ext uri="{FF2B5EF4-FFF2-40B4-BE49-F238E27FC236}">
                <a16:creationId xmlns:a16="http://schemas.microsoft.com/office/drawing/2014/main" id="{868FBC1C-62AF-40A4-B20F-5324A8BBB7A0}"/>
              </a:ext>
            </a:extLst>
          </p:cNvPr>
          <p:cNvCxnSpPr>
            <a:cxnSpLocks/>
            <a:stCxn id="27" idx="2"/>
            <a:endCxn id="32" idx="0"/>
          </p:cNvCxnSpPr>
          <p:nvPr/>
        </p:nvCxnSpPr>
        <p:spPr>
          <a:xfrm rot="5400000">
            <a:off x="2920689" y="3985848"/>
            <a:ext cx="741854" cy="17694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101">
            <a:extLst>
              <a:ext uri="{FF2B5EF4-FFF2-40B4-BE49-F238E27FC236}">
                <a16:creationId xmlns:a16="http://schemas.microsoft.com/office/drawing/2014/main" id="{4569936E-EBD8-46B6-B2A3-CA1C90FA9351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 rot="16200000" flipH="1">
            <a:off x="3144438" y="3779794"/>
            <a:ext cx="747009" cy="434957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104">
            <a:extLst>
              <a:ext uri="{FF2B5EF4-FFF2-40B4-BE49-F238E27FC236}">
                <a16:creationId xmlns:a16="http://schemas.microsoft.com/office/drawing/2014/main" id="{22AC2851-2B9C-4EBD-AF03-D1AB899BC5C7}"/>
              </a:ext>
            </a:extLst>
          </p:cNvPr>
          <p:cNvCxnSpPr>
            <a:cxnSpLocks/>
            <a:stCxn id="27" idx="2"/>
            <a:endCxn id="34" idx="0"/>
          </p:cNvCxnSpPr>
          <p:nvPr/>
        </p:nvCxnSpPr>
        <p:spPr>
          <a:xfrm rot="16200000" flipH="1">
            <a:off x="3366532" y="3557700"/>
            <a:ext cx="747009" cy="879145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107">
            <a:extLst>
              <a:ext uri="{FF2B5EF4-FFF2-40B4-BE49-F238E27FC236}">
                <a16:creationId xmlns:a16="http://schemas.microsoft.com/office/drawing/2014/main" id="{8D46FAAA-C3CC-421F-952D-DF33B8AC16D4}"/>
              </a:ext>
            </a:extLst>
          </p:cNvPr>
          <p:cNvCxnSpPr>
            <a:cxnSpLocks/>
            <a:stCxn id="27" idx="2"/>
            <a:endCxn id="23" idx="0"/>
          </p:cNvCxnSpPr>
          <p:nvPr/>
        </p:nvCxnSpPr>
        <p:spPr>
          <a:xfrm rot="16200000" flipH="1">
            <a:off x="4317341" y="2606892"/>
            <a:ext cx="590345" cy="2624099"/>
          </a:xfrm>
          <a:prstGeom prst="bentConnector3">
            <a:avLst>
              <a:gd name="adj1" fmla="val 35871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110">
            <a:extLst>
              <a:ext uri="{FF2B5EF4-FFF2-40B4-BE49-F238E27FC236}">
                <a16:creationId xmlns:a16="http://schemas.microsoft.com/office/drawing/2014/main" id="{24D9C72D-897E-43F1-9CA6-2E18BA4242C6}"/>
              </a:ext>
            </a:extLst>
          </p:cNvPr>
          <p:cNvCxnSpPr>
            <a:cxnSpLocks/>
            <a:stCxn id="27" idx="2"/>
            <a:endCxn id="24" idx="0"/>
          </p:cNvCxnSpPr>
          <p:nvPr/>
        </p:nvCxnSpPr>
        <p:spPr>
          <a:xfrm rot="16200000" flipH="1">
            <a:off x="5408737" y="1515495"/>
            <a:ext cx="598435" cy="4814980"/>
          </a:xfrm>
          <a:prstGeom prst="bentConnector3">
            <a:avLst>
              <a:gd name="adj1" fmla="val 19027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115">
            <a:extLst>
              <a:ext uri="{FF2B5EF4-FFF2-40B4-BE49-F238E27FC236}">
                <a16:creationId xmlns:a16="http://schemas.microsoft.com/office/drawing/2014/main" id="{705749B2-1C0C-4F9A-B764-924CEB1791FE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 rot="16200000" flipH="1">
            <a:off x="4470853" y="2453378"/>
            <a:ext cx="727506" cy="3068287"/>
          </a:xfrm>
          <a:prstGeom prst="bentConnector3">
            <a:avLst>
              <a:gd name="adj1" fmla="val 29051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134">
            <a:extLst>
              <a:ext uri="{FF2B5EF4-FFF2-40B4-BE49-F238E27FC236}">
                <a16:creationId xmlns:a16="http://schemas.microsoft.com/office/drawing/2014/main" id="{8EAEA1BF-D436-4E9B-B2EB-3EF71D586B04}"/>
              </a:ext>
            </a:extLst>
          </p:cNvPr>
          <p:cNvCxnSpPr>
            <a:cxnSpLocks/>
            <a:stCxn id="26" idx="2"/>
            <a:endCxn id="24" idx="0"/>
          </p:cNvCxnSpPr>
          <p:nvPr/>
        </p:nvCxnSpPr>
        <p:spPr>
          <a:xfrm rot="16200000" flipH="1">
            <a:off x="6513957" y="2757877"/>
            <a:ext cx="997864" cy="2205108"/>
          </a:xfrm>
          <a:prstGeom prst="bentConnector3">
            <a:avLst>
              <a:gd name="adj1" fmla="val 37018"/>
            </a:avLst>
          </a:prstGeom>
          <a:ln w="381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139">
            <a:extLst>
              <a:ext uri="{FF2B5EF4-FFF2-40B4-BE49-F238E27FC236}">
                <a16:creationId xmlns:a16="http://schemas.microsoft.com/office/drawing/2014/main" id="{0185579D-ABA5-4C2F-9F55-73506429477C}"/>
              </a:ext>
            </a:extLst>
          </p:cNvPr>
          <p:cNvCxnSpPr>
            <a:cxnSpLocks/>
            <a:stCxn id="25" idx="2"/>
            <a:endCxn id="23" idx="0"/>
          </p:cNvCxnSpPr>
          <p:nvPr/>
        </p:nvCxnSpPr>
        <p:spPr>
          <a:xfrm rot="5400000">
            <a:off x="6385917" y="2822039"/>
            <a:ext cx="1067881" cy="1990588"/>
          </a:xfrm>
          <a:prstGeom prst="bentConnector3">
            <a:avLst>
              <a:gd name="adj1" fmla="val 52141"/>
            </a:avLst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389C7-8FA8-41FD-A4B9-39130D8E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 bigger thing…?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657FD-BC9B-4D2C-A4B7-6728BBCEC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Understanding implications in</a:t>
            </a:r>
          </a:p>
          <a:p>
            <a:pPr lvl="1"/>
            <a:r>
              <a:rPr lang="en-AU" dirty="0"/>
              <a:t>Governance</a:t>
            </a:r>
          </a:p>
          <a:p>
            <a:pPr lvl="1"/>
            <a:r>
              <a:rPr lang="en-AU" dirty="0"/>
              <a:t>Economics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8E7F1-ABF3-4789-A4AD-E2249A3E7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6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868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BF71-00C5-48FE-9308-AB64F91D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CEOS VAST Chair initiative</a:t>
            </a:r>
            <a:br>
              <a:rPr lang="en-AU" dirty="0"/>
            </a:br>
            <a:r>
              <a:rPr lang="en-AU" sz="2000" dirty="0"/>
              <a:t>(Chair report)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E6816-3C6A-44AF-87BC-CC7C37C43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5235919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Forest and Rice monitoring application using FDA in Mekong Delta</a:t>
            </a:r>
          </a:p>
          <a:p>
            <a:pPr lvl="1"/>
            <a:r>
              <a:rPr lang="en-AU" dirty="0"/>
              <a:t>A good FDA use-case?</a:t>
            </a:r>
          </a:p>
          <a:p>
            <a:pPr lvl="2"/>
            <a:r>
              <a:rPr lang="en-AU" dirty="0"/>
              <a:t>Less encumbered by established systems and “group-think”</a:t>
            </a:r>
          </a:p>
          <a:p>
            <a:pPr lvl="1"/>
            <a:r>
              <a:rPr lang="en-AU" dirty="0"/>
              <a:t>Direct WGISS link in implementation via CSIRO and CEOS SEO</a:t>
            </a:r>
          </a:p>
          <a:p>
            <a:r>
              <a:rPr lang="en-AU" dirty="0"/>
              <a:t>WGISS assist in coordinating FDA actions for the specific work outcome</a:t>
            </a:r>
          </a:p>
          <a:p>
            <a:pPr lvl="1"/>
            <a:r>
              <a:rPr lang="en-AU" dirty="0"/>
              <a:t>Coordinate some of our FDA implementation efforts to improve WGISS Information Systems for</a:t>
            </a:r>
          </a:p>
          <a:p>
            <a:pPr lvl="2"/>
            <a:r>
              <a:rPr lang="en-AU" dirty="0"/>
              <a:t>Provenance</a:t>
            </a:r>
          </a:p>
          <a:p>
            <a:pPr lvl="2"/>
            <a:r>
              <a:rPr lang="en-AU" dirty="0"/>
              <a:t>Discovery – algorithms and data (and joins)</a:t>
            </a:r>
          </a:p>
          <a:p>
            <a:pPr lvl="2"/>
            <a:r>
              <a:rPr lang="en-AU" dirty="0"/>
              <a:t>Dynamic ARD pipelines</a:t>
            </a:r>
          </a:p>
          <a:p>
            <a:pPr lvl="2"/>
            <a:r>
              <a:rPr lang="en-AU" dirty="0"/>
              <a:t>SAR/Optical and Data Cube training (</a:t>
            </a:r>
            <a:r>
              <a:rPr lang="en-AU" dirty="0" err="1"/>
              <a:t>WGISS+WGCapD</a:t>
            </a:r>
            <a:r>
              <a:rPr lang="en-AU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8FCD1-658E-4916-A907-C269A4E14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7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2138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CSIRO Sk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1B6E6"/>
      </a:accent1>
      <a:accent2>
        <a:srgbClr val="004B87"/>
      </a:accent2>
      <a:accent3>
        <a:srgbClr val="78BE20"/>
      </a:accent3>
      <a:accent4>
        <a:srgbClr val="4A7729"/>
      </a:accent4>
      <a:accent5>
        <a:srgbClr val="00A9CE"/>
      </a:accent5>
      <a:accent6>
        <a:srgbClr val="00313C"/>
      </a:accent6>
      <a:hlink>
        <a:srgbClr val="9FAEE5"/>
      </a:hlink>
      <a:folHlink>
        <a:srgbClr val="1E22AA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10063</TotalTime>
  <Words>621</Words>
  <Application>Microsoft Office PowerPoint</Application>
  <PresentationFormat>On-screen Show (4:3)</PresentationFormat>
  <Paragraphs>82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Droid Serif</vt:lpstr>
      <vt:lpstr>Helvetica</vt:lpstr>
      <vt:lpstr>Times New Roman</vt:lpstr>
      <vt:lpstr>Default</vt:lpstr>
      <vt:lpstr>FDA Topics Going Forward…???</vt:lpstr>
      <vt:lpstr>Role of WGISS in FDA (Chair report)</vt:lpstr>
      <vt:lpstr>A few things…</vt:lpstr>
      <vt:lpstr>A few more things…</vt:lpstr>
      <vt:lpstr>A big thing…innovation rate</vt:lpstr>
      <vt:lpstr>A bigger thing…?</vt:lpstr>
      <vt:lpstr>CEOS VAST Chair initiative (Chair report)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Rob Woodcock</cp:lastModifiedBy>
  <cp:revision>174</cp:revision>
  <dcterms:modified xsi:type="dcterms:W3CDTF">2018-10-23T12:53:47Z</dcterms:modified>
</cp:coreProperties>
</file>