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3"/>
  </p:notesMasterIdLst>
  <p:handoutMasterIdLst>
    <p:handoutMasterId r:id="rId14"/>
  </p:handoutMasterIdLst>
  <p:sldIdLst>
    <p:sldId id="256" r:id="rId5"/>
    <p:sldId id="264" r:id="rId6"/>
    <p:sldId id="269" r:id="rId7"/>
    <p:sldId id="270" r:id="rId8"/>
    <p:sldId id="271" r:id="rId9"/>
    <p:sldId id="268" r:id="rId10"/>
    <p:sldId id="261" r:id="rId11"/>
    <p:sldId id="263" r:id="rId12"/>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Leonardi" initials="ML" lastIdx="0" clrIdx="0">
    <p:extLst>
      <p:ext uri="{19B8F6BF-5375-455C-9EA6-DF929625EA0E}">
        <p15:presenceInfo xmlns:p15="http://schemas.microsoft.com/office/powerpoint/2012/main" userId="bcbf803da6bbf983" providerId="Windows Live"/>
      </p:ext>
    </p:extLst>
  </p:cmAuthor>
  <p:cmAuthor id="2" name="Damiano Guerrucci" initials="DG" lastIdx="4" clrIdx="1">
    <p:extLst>
      <p:ext uri="{19B8F6BF-5375-455C-9EA6-DF929625EA0E}">
        <p15:presenceInfo xmlns:p15="http://schemas.microsoft.com/office/powerpoint/2012/main" userId="Damiano Guerrucc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69C0"/>
    <a:srgbClr val="4180FD"/>
    <a:srgbClr val="939AA5"/>
    <a:srgbClr val="0070C0"/>
    <a:srgbClr val="00705C"/>
    <a:srgbClr val="00549F"/>
    <a:srgbClr val="0098DB"/>
    <a:srgbClr val="FDC82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5" autoAdjust="0"/>
    <p:restoredTop sz="94660"/>
  </p:normalViewPr>
  <p:slideViewPr>
    <p:cSldViewPr snapToGrid="0">
      <p:cViewPr varScale="1">
        <p:scale>
          <a:sx n="155" d="100"/>
          <a:sy n="155" d="100"/>
        </p:scale>
        <p:origin x="13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5" d="100"/>
          <a:sy n="115" d="100"/>
        </p:scale>
        <p:origin x="29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10/23/18</a:t>
            </a:fld>
            <a:endParaRPr lang="en-US"/>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1.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0.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8" name="Picture 37" descr="16950723446_e7d8e1bfb9_o.jpg"/>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1143001" y="-1142999"/>
            <a:ext cx="6858002" cy="9144001"/>
          </a:xfrm>
          <a:prstGeom prst="rect">
            <a:avLst/>
          </a:prstGeom>
        </p:spPr>
      </p:pic>
      <p:sp>
        <p:nvSpPr>
          <p:cNvPr id="56323" name="Rectangle 2"/>
          <p:cNvSpPr>
            <a:spLocks noGrp="1" noChangeArrowheads="1"/>
          </p:cNvSpPr>
          <p:nvPr>
            <p:ph type="subTitle" idx="1"/>
          </p:nvPr>
        </p:nvSpPr>
        <p:spPr>
          <a:xfrm>
            <a:off x="614361" y="3886200"/>
            <a:ext cx="7948800" cy="419100"/>
          </a:xfrm>
          <a:prstGeom prst="rect">
            <a:avLst/>
          </a:prstGeo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47" name="Text Box 27"/>
          <p:cNvSpPr txBox="1">
            <a:spLocks noChangeArrowheads="1"/>
          </p:cNvSpPr>
          <p:nvPr userDrawn="1"/>
        </p:nvSpPr>
        <p:spPr bwMode="auto">
          <a:xfrm>
            <a:off x="296975" y="5849826"/>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00" noProof="0"/>
          </a:p>
        </p:txBody>
      </p:sp>
      <p:pic>
        <p:nvPicPr>
          <p:cNvPr id="34" name="Picture 33"/>
          <p:cNvPicPr>
            <a:picLocks noChangeAspect="1"/>
          </p:cNvPicPr>
          <p:nvPr userDrawn="1"/>
        </p:nvPicPr>
        <p:blipFill rotWithShape="1">
          <a:blip r:embed="rId3" cstate="hqprint">
            <a:extLst>
              <a:ext uri="{28A0092B-C50C-407E-A947-70E740481C1C}">
                <a14:useLocalDpi xmlns:a14="http://schemas.microsoft.com/office/drawing/2010/main"/>
              </a:ext>
            </a:extLst>
          </a:blip>
          <a:srcRect b="-31434"/>
          <a:stretch/>
        </p:blipFill>
        <p:spPr>
          <a:xfrm>
            <a:off x="7788176" y="6611881"/>
            <a:ext cx="1196912" cy="144000"/>
          </a:xfrm>
          <a:prstGeom prst="rect">
            <a:avLst/>
          </a:prstGeom>
        </p:spPr>
      </p:pic>
      <p:cxnSp>
        <p:nvCxnSpPr>
          <p:cNvPr id="35" name="Straight Connector 34"/>
          <p:cNvCxnSpPr/>
          <p:nvPr userDrawn="1"/>
        </p:nvCxnSpPr>
        <p:spPr>
          <a:xfrm>
            <a:off x="165932" y="650447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rotWithShape="1">
          <a:blip r:embed="rId4" cstate="hqprint">
            <a:extLst>
              <a:ext uri="{28A0092B-C50C-407E-A947-70E740481C1C}">
                <a14:useLocalDpi xmlns:a14="http://schemas.microsoft.com/office/drawing/2010/main"/>
              </a:ext>
            </a:extLst>
          </a:blip>
          <a:srcRect t="-3"/>
          <a:stretch/>
        </p:blipFill>
        <p:spPr>
          <a:xfrm>
            <a:off x="7787917" y="156199"/>
            <a:ext cx="1210456" cy="468000"/>
          </a:xfrm>
          <a:prstGeom prst="rect">
            <a:avLst/>
          </a:prstGeom>
        </p:spPr>
      </p:pic>
      <p:sp>
        <p:nvSpPr>
          <p:cNvPr id="56325" name="Rectangle 6"/>
          <p:cNvSpPr>
            <a:spLocks noGrp="1" noChangeArrowheads="1"/>
          </p:cNvSpPr>
          <p:nvPr>
            <p:ph type="ctrTitle"/>
          </p:nvPr>
        </p:nvSpPr>
        <p:spPr>
          <a:xfrm>
            <a:off x="587374" y="2574925"/>
            <a:ext cx="7947025" cy="579438"/>
          </a:xfrm>
          <a:prstGeom prst="rect">
            <a:avLst/>
          </a:prstGeom>
        </p:spPr>
        <p:txBody>
          <a:bodyPr/>
          <a:lstStyle>
            <a:lvl1pPr algn="l" rtl="0" eaLnBrk="1" fontAlgn="base" hangingPunct="1">
              <a:spcBef>
                <a:spcPct val="0"/>
              </a:spcBef>
              <a:spcAft>
                <a:spcPct val="0"/>
              </a:spcAft>
              <a:defRPr lang="en-GB" sz="3200" b="0" noProof="0" dirty="0" smtClean="0">
                <a:solidFill>
                  <a:schemeClr val="bg1">
                    <a:lumMod val="95000"/>
                  </a:schemeClr>
                </a:solidFill>
                <a:latin typeface="Verdana"/>
                <a:ea typeface="+mj-ea"/>
                <a:cs typeface="Verdana"/>
              </a:defRPr>
            </a:lvl1pPr>
          </a:lstStyle>
          <a:p>
            <a:pPr lvl="0"/>
            <a:r>
              <a:rPr lang="en-US" noProof="0"/>
              <a:t>Click to edit Master title style</a:t>
            </a:r>
            <a:endParaRPr lang="en-GB" noProof="0" dirty="0"/>
          </a:p>
        </p:txBody>
      </p:sp>
      <p:sp>
        <p:nvSpPr>
          <p:cNvPr id="42" name="Text Box 58"/>
          <p:cNvSpPr txBox="1">
            <a:spLocks noChangeArrowheads="1"/>
          </p:cNvSpPr>
          <p:nvPr userDrawn="1"/>
        </p:nvSpPr>
        <p:spPr bwMode="auto">
          <a:xfrm>
            <a:off x="78032" y="6287708"/>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pPr>
              <a:spcBef>
                <a:spcPct val="50000"/>
              </a:spcBef>
            </a:pPr>
            <a:r>
              <a:rPr lang="en-US" sz="800" noProof="0">
                <a:solidFill>
                  <a:schemeClr val="bg1"/>
                </a:solidFill>
              </a:rPr>
              <a:t>ESA UNCLASSIFIED - For Official Use</a:t>
            </a:r>
            <a:endParaRPr lang="en-GB" sz="800" noProof="0">
              <a:solidFill>
                <a:schemeClr val="bg1"/>
              </a:solidFill>
            </a:endParaRPr>
          </a:p>
        </p:txBody>
      </p:sp>
      <p:grpSp>
        <p:nvGrpSpPr>
          <p:cNvPr id="37" name="Group 36"/>
          <p:cNvGrpSpPr/>
          <p:nvPr userDrawn="1"/>
        </p:nvGrpSpPr>
        <p:grpSpPr>
          <a:xfrm>
            <a:off x="165932" y="6623023"/>
            <a:ext cx="6826666" cy="111519"/>
            <a:chOff x="172269" y="6621494"/>
            <a:chExt cx="6826666" cy="111519"/>
          </a:xfrm>
        </p:grpSpPr>
        <p:pic>
          <p:nvPicPr>
            <p:cNvPr id="39" name="Picture 38" descr="at.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40" name="Picture 39" descr="be.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41" name="Picture 40" descr="ca.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43" name="Picture 42" descr="ch.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44" name="Picture 43" descr="cz.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45" name="Picture 44" descr="de.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46" name="Picture 45" descr="dk.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47" name="Picture 46" descr="ee.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48" name="Picture 47" descr="es.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49" name="Picture 48" descr="fi.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50" name="Picture 49" descr="fr.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51" name="Picture 50" descr="gr.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52" name="Picture 51" descr="hu.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53" name="Picture 52" descr="ie.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54" name="Picture 53" descr="it.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55" name="Picture 54" descr="lu.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56" name="Picture 55" descr="nl.png"/>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57" name="Picture 56" descr="no.png"/>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58" name="Picture 57" descr="pl.pn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59" name="Picture 58" descr="pt.pn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60" name="Picture 59" descr="ro.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61" name="Picture 60" descr="se.png"/>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62" name="Picture 61" descr="uk.png"/>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63" name="Picture 62" descr="si.png"/>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800" y="864000"/>
            <a:ext cx="8748000" cy="5338800"/>
          </a:xfrm>
          <a:prstGeom prst="rect">
            <a:avLst/>
          </a:prstGeom>
        </p:spPr>
        <p:txBody>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a:lvl5pPr>
          </a:lstStyle>
          <a:p>
            <a:pPr marL="0" marR="0" lvl="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Edit Master text styles</a:t>
            </a:r>
          </a:p>
          <a:p>
            <a:pPr marL="0" marR="0" lvl="1"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Second level</a:t>
            </a:r>
          </a:p>
          <a:p>
            <a:pPr marL="0" marR="0" lvl="2"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Third level</a:t>
            </a:r>
          </a:p>
          <a:p>
            <a:pPr marL="0" marR="0" lvl="3"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Fourth level</a:t>
            </a:r>
          </a:p>
          <a:p>
            <a:pPr marL="0" marR="0" lvl="4"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a:pPr>
            <a:r>
              <a:rPr kumimoji="0" lang="en-US" sz="1600" b="0" i="0" u="none" strike="noStrike" kern="0" cap="none" spc="0" normalizeH="0" baseline="0" noProof="0">
                <a:ln>
                  <a:noFill/>
                </a:ln>
                <a:solidFill>
                  <a:srgbClr val="4D4F53"/>
                </a:solidFill>
                <a:effectLst/>
                <a:uLnTx/>
                <a:uFillTx/>
                <a:latin typeface="+mn-lt"/>
                <a:ea typeface="+mn-ea"/>
                <a:cs typeface="Verdana"/>
              </a:rPr>
              <a:t>Fifth level</a:t>
            </a:r>
            <a:endParaRPr lang="en-GB" noProof="0" dirty="0"/>
          </a:p>
        </p:txBody>
      </p:sp>
      <p:sp>
        <p:nvSpPr>
          <p:cNvPr id="9" name="Title 8">
            <a:extLst>
              <a:ext uri="{FF2B5EF4-FFF2-40B4-BE49-F238E27FC236}">
                <a16:creationId xmlns:a16="http://schemas.microsoft.com/office/drawing/2014/main" id="{8CDBF8B9-623B-4D43-8AE7-B96111829A3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88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12000" y="1806416"/>
            <a:ext cx="77890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
        <p:nvSpPr>
          <p:cNvPr id="5" name="Title 1"/>
          <p:cNvSpPr>
            <a:spLocks noGrp="1"/>
          </p:cNvSpPr>
          <p:nvPr>
            <p:ph type="title"/>
          </p:nvPr>
        </p:nvSpPr>
        <p:spPr>
          <a:xfrm>
            <a:off x="612000" y="3306601"/>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1950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a:p>
        </p:txBody>
      </p:sp>
      <p:sp>
        <p:nvSpPr>
          <p:cNvPr id="5" name="Content Placeholder 5"/>
          <p:cNvSpPr>
            <a:spLocks noGrp="1"/>
          </p:cNvSpPr>
          <p:nvPr>
            <p:ph sz="quarter" idx="10"/>
          </p:nvPr>
        </p:nvSpPr>
        <p:spPr>
          <a:xfrm>
            <a:off x="615600" y="1674000"/>
            <a:ext cx="3888000" cy="431640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6" name="Content Placeholder 5"/>
          <p:cNvSpPr>
            <a:spLocks noGrp="1"/>
          </p:cNvSpPr>
          <p:nvPr>
            <p:ph sz="quarter" idx="4"/>
          </p:nvPr>
        </p:nvSpPr>
        <p:spPr>
          <a:xfrm>
            <a:off x="4658400" y="1674000"/>
            <a:ext cx="3888000" cy="431640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986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lstStyle>
            <a:lvl1pPr>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9123" y="1666800"/>
            <a:ext cx="3895200" cy="496800"/>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666875"/>
            <a:ext cx="3896416" cy="495324"/>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2174875"/>
            <a:ext cx="3898900" cy="3816350"/>
          </a:xfrm>
          <a:prstGeom prst="rect">
            <a:avLst/>
          </a:prstGeom>
        </p:spPr>
        <p:txBody>
          <a:bodyPr/>
          <a:lstStyle>
            <a:lvl1pPr>
              <a:buNone/>
              <a:defRPr sz="1200"/>
            </a:lvl1pPr>
            <a:lvl2pPr>
              <a:buNone/>
              <a:defRPr lang="en-GB" sz="1200" noProof="0" dirty="0" smtClean="0">
                <a:solidFill>
                  <a:schemeClr val="bg2"/>
                </a:solidFill>
                <a:latin typeface="Verdana"/>
                <a:cs typeface="Verdana"/>
              </a:defRPr>
            </a:lvl2pPr>
            <a:lvl3pPr>
              <a:buNone/>
              <a:defRPr lang="en-GB" sz="1200" noProof="0" dirty="0" smtClean="0">
                <a:solidFill>
                  <a:schemeClr val="bg2"/>
                </a:solidFill>
                <a:latin typeface="Verdana"/>
                <a:cs typeface="Verdana"/>
              </a:defRPr>
            </a:lvl3pPr>
            <a:lvl4pPr>
              <a:buNone/>
              <a:defRPr lang="en-GB"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0"/>
            <a:ext cx="3898900" cy="3816350"/>
          </a:xfrm>
          <a:prstGeom prst="rect">
            <a:avLst/>
          </a:prstGeom>
        </p:spPr>
        <p:txBody>
          <a:bodyPr/>
          <a:lstStyle>
            <a:lvl1pPr>
              <a:buNone/>
              <a:defRPr lang="en-US" sz="1200" noProof="0" dirty="0" smtClean="0">
                <a:solidFill>
                  <a:schemeClr val="bg2"/>
                </a:solidFill>
                <a:latin typeface="Verdana"/>
                <a:ea typeface="+mn-ea"/>
                <a:cs typeface="Verdana"/>
              </a:defRPr>
            </a:lvl1pPr>
            <a:lvl2pPr>
              <a:buNone/>
              <a:defRPr lang="en-US" sz="1200" noProof="0" dirty="0" smtClean="0">
                <a:solidFill>
                  <a:schemeClr val="bg2"/>
                </a:solidFill>
                <a:latin typeface="Verdana"/>
                <a:cs typeface="Verdana"/>
              </a:defRPr>
            </a:lvl2pPr>
            <a:lvl3pPr>
              <a:buNone/>
              <a:defRPr lang="en-US" sz="1200" noProof="0" dirty="0" smtClean="0">
                <a:solidFill>
                  <a:schemeClr val="bg2"/>
                </a:solidFill>
                <a:latin typeface="Verdana"/>
                <a:cs typeface="Verdana"/>
              </a:defRPr>
            </a:lvl3pPr>
            <a:lvl4pPr>
              <a:buNone/>
              <a:defRPr lang="en-US" sz="1200" noProof="0" dirty="0" smtClean="0">
                <a:solidFill>
                  <a:schemeClr val="bg2"/>
                </a:solidFill>
                <a:latin typeface="Verdana"/>
                <a:cs typeface="Verdana"/>
              </a:defRPr>
            </a:lvl4pPr>
            <a:lvl5pPr>
              <a:buNone/>
              <a:defRPr lang="en-GB" sz="1200" noProof="0" dirty="0">
                <a:solidFill>
                  <a:schemeClr val="bg2"/>
                </a:solidFill>
                <a:latin typeface="Verdana"/>
                <a:cs typeface="Verdana"/>
              </a:defRPr>
            </a:lvl5pPr>
            <a:lvl6pPr>
              <a:defRPr sz="1600"/>
            </a:lvl6pPr>
            <a:lvl7pPr>
              <a:defRPr sz="1600"/>
            </a:lvl7pPr>
            <a:lvl8pPr>
              <a:defRPr sz="1600"/>
            </a:lvl8pPr>
            <a:lvl9pPr>
              <a:defRPr sz="16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Tree>
    <p:extLst>
      <p:ext uri="{BB962C8B-B14F-4D97-AF65-F5344CB8AC3E}">
        <p14:creationId xmlns:p14="http://schemas.microsoft.com/office/powerpoint/2010/main" val="40540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7038"/>
          </a:xfrm>
          <a:prstGeom prst="rect">
            <a:avLst/>
          </a:prstGeom>
        </p:spPr>
        <p:txBody>
          <a:bodyPr/>
          <a:lstStyle/>
          <a:p>
            <a:r>
              <a:rPr lang="en-US" noProof="0"/>
              <a:t>Click to edit Master title style</a:t>
            </a:r>
            <a:endParaRPr lang="en-GB" noProof="0" dirty="0"/>
          </a:p>
        </p:txBody>
      </p:sp>
    </p:spTree>
    <p:extLst>
      <p:ext uri="{BB962C8B-B14F-4D97-AF65-F5344CB8AC3E}">
        <p14:creationId xmlns:p14="http://schemas.microsoft.com/office/powerpoint/2010/main" val="339165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0" y="162000"/>
            <a:ext cx="7174800" cy="428400"/>
          </a:xfrm>
          <a:prstGeom prst="rect">
            <a:avLst/>
          </a:prstGeom>
        </p:spPr>
        <p:txBody>
          <a:bodyPr anchor="b"/>
          <a:lstStyle>
            <a:lvl1pPr algn="l">
              <a:defRPr sz="2200" b="0"/>
            </a:lvl1pPr>
          </a:lstStyle>
          <a:p>
            <a:r>
              <a:rPr lang="en-US" noProof="0"/>
              <a:t>Click to edit Master title style</a:t>
            </a:r>
            <a:endParaRPr lang="en-GB" noProof="0" dirty="0"/>
          </a:p>
        </p:txBody>
      </p:sp>
      <p:sp>
        <p:nvSpPr>
          <p:cNvPr id="3" name="Content Placeholder 2"/>
          <p:cNvSpPr>
            <a:spLocks noGrp="1"/>
          </p:cNvSpPr>
          <p:nvPr>
            <p:ph idx="1"/>
          </p:nvPr>
        </p:nvSpPr>
        <p:spPr>
          <a:xfrm>
            <a:off x="3575050" y="1666874"/>
            <a:ext cx="4968875" cy="4324351"/>
          </a:xfrm>
          <a:prstGeom prst="rect">
            <a:avLst/>
          </a:prstGeom>
        </p:spPr>
        <p:txBody>
          <a:bodyPr/>
          <a:lstStyle>
            <a:lvl1pPr marL="2602800" indent="0">
              <a:buNone/>
              <a:defRPr lang="en-GB" sz="1400" noProof="0" dirty="0">
                <a:solidFill>
                  <a:schemeClr val="bg2"/>
                </a:solidFill>
                <a:latin typeface="Verdana"/>
                <a:cs typeface="Verdana"/>
              </a:defRPr>
            </a:lvl1pPr>
            <a:lvl2pPr>
              <a:buNone/>
              <a:defRPr lang="en-US" sz="1400" noProof="0" dirty="0" smtClean="0">
                <a:solidFill>
                  <a:schemeClr val="bg2"/>
                </a:solidFill>
                <a:latin typeface="Verdana"/>
                <a:cs typeface="Verdana"/>
              </a:defRPr>
            </a:lvl2pPr>
            <a:lvl3pPr>
              <a:buNone/>
              <a:defRPr lang="en-US" sz="1400" noProof="0" dirty="0" smtClean="0">
                <a:solidFill>
                  <a:schemeClr val="bg2"/>
                </a:solidFill>
                <a:latin typeface="Verdana"/>
                <a:cs typeface="Verdana"/>
              </a:defRPr>
            </a:lvl3pPr>
            <a:lvl4pPr>
              <a:buNone/>
              <a:defRPr lang="en-US" sz="1400" noProof="0" dirty="0" smtClean="0">
                <a:solidFill>
                  <a:schemeClr val="bg2"/>
                </a:solidFill>
                <a:latin typeface="Verdana"/>
                <a:cs typeface="Verdana"/>
              </a:defRPr>
            </a:lvl4pPr>
            <a:lvl5pPr>
              <a:buNone/>
              <a:defRPr sz="1400"/>
            </a:lvl5pPr>
            <a:lvl6pPr>
              <a:defRPr sz="2000"/>
            </a:lvl6pPr>
            <a:lvl7pPr>
              <a:defRPr sz="2000"/>
            </a:lvl7pPr>
            <a:lvl8pPr>
              <a:defRPr sz="2000"/>
            </a:lvl8pPr>
            <a:lvl9pPr>
              <a:defRPr sz="2000"/>
            </a:lvl9pPr>
          </a:lstStyle>
          <a:p>
            <a:pPr marL="0" lvl="0" indent="0" algn="l" rtl="0" eaLnBrk="1" fontAlgn="base" hangingPunct="1">
              <a:lnSpc>
                <a:spcPct val="119000"/>
              </a:lnSpc>
              <a:spcBef>
                <a:spcPct val="20000"/>
              </a:spcBef>
              <a:spcAft>
                <a:spcPct val="0"/>
              </a:spcAft>
              <a:buClr>
                <a:schemeClr val="accent1"/>
              </a:buClr>
              <a:buFont typeface="Verdana" pitchFamily="34" charset="0"/>
              <a:buNone/>
            </a:pPr>
            <a:r>
              <a:rPr lang="en-US" noProof="0"/>
              <a:t>Edit Master text styles</a:t>
            </a:r>
          </a:p>
          <a:p>
            <a:pPr marL="0" lvl="1" indent="0" algn="l" rtl="0" eaLnBrk="1" fontAlgn="base" hangingPunct="1">
              <a:lnSpc>
                <a:spcPct val="119000"/>
              </a:lnSpc>
              <a:spcBef>
                <a:spcPct val="20000"/>
              </a:spcBef>
              <a:spcAft>
                <a:spcPct val="0"/>
              </a:spcAft>
              <a:buClr>
                <a:schemeClr val="accent1"/>
              </a:buClr>
              <a:buFont typeface="Verdana" pitchFamily="34" charset="0"/>
              <a:buNone/>
            </a:pPr>
            <a:r>
              <a:rPr lang="en-US" noProof="0"/>
              <a:t>Second level</a:t>
            </a:r>
          </a:p>
          <a:p>
            <a:pPr marL="0" lvl="2" indent="0" algn="l" rtl="0" eaLnBrk="1" fontAlgn="base" hangingPunct="1">
              <a:lnSpc>
                <a:spcPct val="119000"/>
              </a:lnSpc>
              <a:spcBef>
                <a:spcPct val="20000"/>
              </a:spcBef>
              <a:spcAft>
                <a:spcPct val="0"/>
              </a:spcAft>
              <a:buClr>
                <a:schemeClr val="accent1"/>
              </a:buClr>
              <a:buFont typeface="Verdana" pitchFamily="34" charset="0"/>
              <a:buNone/>
            </a:pPr>
            <a:r>
              <a:rPr lang="en-US" noProof="0"/>
              <a:t>Third level</a:t>
            </a:r>
          </a:p>
          <a:p>
            <a:pPr marL="0" lvl="3" indent="0" algn="l" rtl="0" eaLnBrk="1" fontAlgn="base" hangingPunct="1">
              <a:lnSpc>
                <a:spcPct val="119000"/>
              </a:lnSpc>
              <a:spcBef>
                <a:spcPct val="20000"/>
              </a:spcBef>
              <a:spcAft>
                <a:spcPct val="0"/>
              </a:spcAft>
              <a:buClr>
                <a:schemeClr val="accent1"/>
              </a:buClr>
              <a:buFont typeface="Verdana" pitchFamily="34" charset="0"/>
              <a:buNone/>
            </a:pPr>
            <a:r>
              <a:rPr lang="en-US" noProof="0"/>
              <a:t>Fourth level</a:t>
            </a:r>
          </a:p>
          <a:p>
            <a:pPr marL="0" lvl="4" indent="0" algn="l" rtl="0" eaLnBrk="1" fontAlgn="base" hangingPunct="1">
              <a:lnSpc>
                <a:spcPct val="119000"/>
              </a:lnSpc>
              <a:spcBef>
                <a:spcPct val="20000"/>
              </a:spcBef>
              <a:spcAft>
                <a:spcPct val="0"/>
              </a:spcAft>
              <a:buClr>
                <a:schemeClr val="accent1"/>
              </a:buClr>
              <a:buFont typeface="Verdana" pitchFamily="34" charset="0"/>
              <a:buNone/>
            </a:pPr>
            <a:r>
              <a:rPr lang="en-US" noProof="0"/>
              <a:t>Fifth level</a:t>
            </a:r>
            <a:endParaRPr lang="en-GB" noProof="0" dirty="0"/>
          </a:p>
        </p:txBody>
      </p:sp>
      <p:sp>
        <p:nvSpPr>
          <p:cNvPr id="4" name="Text Placeholder 3"/>
          <p:cNvSpPr>
            <a:spLocks noGrp="1"/>
          </p:cNvSpPr>
          <p:nvPr>
            <p:ph type="body" sz="half" idx="2"/>
          </p:nvPr>
        </p:nvSpPr>
        <p:spPr>
          <a:xfrm>
            <a:off x="619125" y="1666800"/>
            <a:ext cx="2846388" cy="4324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74198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a:prstGeom prst="rect">
            <a:avLst/>
          </a:prstGeo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3"/>
            <a:ext cx="5932488" cy="3390901"/>
          </a:xfrm>
          <a:prstGeom prst="rect">
            <a:avLst/>
          </a:prstGeo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602000" y="5372100"/>
            <a:ext cx="5932800" cy="6191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22315011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DG"/>
          <p:cNvSpPr txBox="1">
            <a:spLocks noChangeArrowheads="1"/>
          </p:cNvSpPr>
          <p:nvPr userDrawn="1"/>
        </p:nvSpPr>
        <p:spPr bwMode="auto">
          <a:xfrm>
            <a:off x="578164" y="335522"/>
            <a:ext cx="5016500"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GB" sz="800" noProof="0"/>
          </a:p>
        </p:txBody>
      </p:sp>
      <p:pic>
        <p:nvPicPr>
          <p:cNvPr id="3" name="Picture 2" descr="PPT_Footer.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491287"/>
            <a:ext cx="9144000" cy="366713"/>
          </a:xfrm>
          <a:prstGeom prst="rect">
            <a:avLst/>
          </a:prstGeom>
        </p:spPr>
      </p:pic>
      <p:sp>
        <p:nvSpPr>
          <p:cNvPr id="4" name="Text Box 34"/>
          <p:cNvSpPr txBox="1">
            <a:spLocks noChangeAspect="1" noChangeArrowheads="1"/>
          </p:cNvSpPr>
          <p:nvPr userDrawn="1"/>
        </p:nvSpPr>
        <p:spPr bwMode="auto">
          <a:xfrm>
            <a:off x="6348484" y="6279900"/>
            <a:ext cx="2652329"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a:solidFill>
                  <a:schemeClr val="bg2"/>
                </a:solidFill>
              </a:rPr>
              <a:t>Marco Leonardi| ESRIN | 23/10/2018 | Slide  </a:t>
            </a:r>
            <a:fld id="{9D84714B-D7DC-4ED0-8711-C4B17B2D7538}" type="slidenum">
              <a:rPr lang="en-GB" sz="800" noProof="1" smtClean="0">
                <a:solidFill>
                  <a:schemeClr val="bg2"/>
                </a:solidFill>
              </a:rPr>
              <a:t>‹#›</a:t>
            </a:fld>
            <a:endParaRPr lang="en-GB" sz="800" noProof="1">
              <a:solidFill>
                <a:schemeClr val="bg2"/>
              </a:solidFill>
            </a:endParaRPr>
          </a:p>
        </p:txBody>
      </p:sp>
      <p:sp>
        <p:nvSpPr>
          <p:cNvPr id="5" name="Text Box 38"/>
          <p:cNvSpPr txBox="1">
            <a:spLocks noChangeArrowheads="1"/>
          </p:cNvSpPr>
          <p:nvPr userDrawn="1"/>
        </p:nvSpPr>
        <p:spPr bwMode="auto">
          <a:xfrm>
            <a:off x="166064" y="6279900"/>
            <a:ext cx="201914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dirty="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pic>
        <p:nvPicPr>
          <p:cNvPr id="6" name="Picture 5"/>
          <p:cNvPicPr>
            <a:picLocks noChangeAspect="1"/>
          </p:cNvPicPr>
          <p:nvPr userDrawn="1"/>
        </p:nvPicPr>
        <p:blipFill rotWithShape="1">
          <a:blip r:embed="rId12" cstate="print">
            <a:extLst>
              <a:ext uri="{28A0092B-C50C-407E-A947-70E740481C1C}">
                <a14:useLocalDpi xmlns:a14="http://schemas.microsoft.com/office/drawing/2010/main"/>
              </a:ext>
            </a:extLst>
          </a:blip>
          <a:srcRect t="-1" b="23122"/>
          <a:stretch/>
        </p:blipFill>
        <p:spPr>
          <a:xfrm>
            <a:off x="7787917" y="155434"/>
            <a:ext cx="1210456" cy="504000"/>
          </a:xfrm>
          <a:prstGeom prst="rect">
            <a:avLst/>
          </a:prstGeom>
        </p:spPr>
      </p:pic>
      <p:sp>
        <p:nvSpPr>
          <p:cNvPr id="32" name="Rectangle 6"/>
          <p:cNvSpPr>
            <a:spLocks noGrp="1" noChangeArrowheads="1"/>
          </p:cNvSpPr>
          <p:nvPr>
            <p:ph type="title"/>
          </p:nvPr>
        </p:nvSpPr>
        <p:spPr bwMode="auto">
          <a:xfrm>
            <a:off x="143086" y="161566"/>
            <a:ext cx="7174846" cy="427038"/>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sp>
        <p:nvSpPr>
          <p:cNvPr id="33" name="Rectangle 2"/>
          <p:cNvSpPr/>
          <p:nvPr userDrawn="1"/>
        </p:nvSpPr>
        <p:spPr>
          <a:xfrm>
            <a:off x="172800" y="864000"/>
            <a:ext cx="8748000" cy="53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it-IT">
              <a:solidFill>
                <a:schemeClr val="tx1"/>
              </a:solidFill>
            </a:endParaRPr>
          </a:p>
        </p:txBody>
      </p:sp>
      <p:pic>
        <p:nvPicPr>
          <p:cNvPr id="34" name="Picture 36" descr="PPT_Header01" hidden="1"/>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35" descr="PPT_Header02" hidden="1"/>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2" descr="signature" hidden="1"/>
          <p:cNvPicPr>
            <a:picLocks noChangeAspect="1" noChangeArrowheads="1"/>
          </p:cNvPicPr>
          <p:nvPr userDrawn="1"/>
        </p:nvPicPr>
        <p:blipFill>
          <a:blip r:embed="rId15" cstate="hqprint">
            <a:extLst>
              <a:ext uri="{28A0092B-C50C-407E-A947-70E740481C1C}">
                <a14:useLocalDpi xmlns:a14="http://schemas.microsoft.com/office/drawing/2010/main"/>
              </a:ext>
            </a:extLst>
          </a:blip>
          <a:srcRect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Text Placeholder 36"/>
          <p:cNvSpPr>
            <a:spLocks noGrp="1"/>
          </p:cNvSpPr>
          <p:nvPr>
            <p:ph type="body" idx="1"/>
          </p:nvPr>
        </p:nvSpPr>
        <p:spPr>
          <a:xfrm>
            <a:off x="172800" y="864000"/>
            <a:ext cx="8748000" cy="5338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grpSp>
        <p:nvGrpSpPr>
          <p:cNvPr id="38" name="Group 37"/>
          <p:cNvGrpSpPr/>
          <p:nvPr userDrawn="1"/>
        </p:nvGrpSpPr>
        <p:grpSpPr>
          <a:xfrm>
            <a:off x="172800" y="6620912"/>
            <a:ext cx="6826666" cy="111519"/>
            <a:chOff x="172269" y="6621494"/>
            <a:chExt cx="6826666" cy="111519"/>
          </a:xfrm>
        </p:grpSpPr>
        <p:pic>
          <p:nvPicPr>
            <p:cNvPr id="39" name="Picture 38" descr="at.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40" name="Picture 39" descr="be.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41" name="Picture 40" descr="ca.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42" name="Picture 41" descr="ch.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43" name="Picture 42" descr="cz.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44" name="Picture 43" descr="de.png"/>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45" name="Picture 44" descr="dk.png"/>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46" name="Picture 45" descr="ee.pn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47" name="Picture 46" descr="es.pn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48" name="Picture 47" descr="fi.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49" name="Picture 48" descr="fr.png"/>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50" name="Picture 49" descr="gr.png"/>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51" name="Picture 50" descr="hu.png"/>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52" name="Picture 51" descr="ie.png"/>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53" name="Picture 52" descr="it.png"/>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54" name="Picture 53" descr="lu.png"/>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55" name="Picture 54" descr="nl.png"/>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56" name="Picture 55" descr="no.png"/>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57" name="Picture 56" descr="pl.png"/>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58" name="Picture 57" descr="pt.png"/>
            <p:cNvPicPr>
              <a:picLocks noChangeAspect="1"/>
            </p:cNvPicPr>
            <p:nvPr userDrawn="1"/>
          </p:nvPicPr>
          <p:blipFill>
            <a:blip r:embed="rId35" cstate="print">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59" name="Picture 58" descr="ro.png"/>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60" name="Picture 59" descr="se.png"/>
            <p:cNvPicPr>
              <a:picLocks noChangeAspect="1"/>
            </p:cNvPicPr>
            <p:nvPr userDrawn="1"/>
          </p:nvPicPr>
          <p:blipFill>
            <a:blip r:embed="rId37" cstate="print">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61" name="Picture 60" descr="uk.png"/>
            <p:cNvPicPr>
              <a:picLocks noChangeAspect="1"/>
            </p:cNvPicPr>
            <p:nvPr userDrawn="1"/>
          </p:nvPicPr>
          <p:blipFill>
            <a:blip r:embed="rId38" cstate="print">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62" name="Picture 61" descr="si.png"/>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tiff"/><Relationship Id="rId7" Type="http://schemas.openxmlformats.org/officeDocument/2006/relationships/image" Target="../media/image38.jpeg"/><Relationship Id="rId2" Type="http://schemas.openxmlformats.org/officeDocument/2006/relationships/image" Target="../media/image33.tiff"/><Relationship Id="rId1" Type="http://schemas.openxmlformats.org/officeDocument/2006/relationships/slideLayout" Target="../slideLayouts/slideLayout2.xml"/><Relationship Id="rId6" Type="http://schemas.openxmlformats.org/officeDocument/2006/relationships/image" Target="../media/image37.tiff"/><Relationship Id="rId11" Type="http://schemas.openxmlformats.org/officeDocument/2006/relationships/image" Target="../media/image42.tiff"/><Relationship Id="rId5" Type="http://schemas.openxmlformats.org/officeDocument/2006/relationships/image" Target="../media/image36.tiff"/><Relationship Id="rId10" Type="http://schemas.openxmlformats.org/officeDocument/2006/relationships/image" Target="../media/image41.png"/><Relationship Id="rId4" Type="http://schemas.openxmlformats.org/officeDocument/2006/relationships/image" Target="../media/image35.tiff"/><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tiff"/><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514800" y="2567787"/>
            <a:ext cx="7972425" cy="584775"/>
          </a:xfrm>
        </p:spPr>
        <p:txBody>
          <a:bodyPr/>
          <a:lstStyle/>
          <a:p>
            <a:r>
              <a:rPr lang="en-US" dirty="0"/>
              <a:t>Single Sign-On (SSO) Authentication</a:t>
            </a:r>
            <a:endParaRPr lang="en-GB" dirty="0"/>
          </a:p>
        </p:txBody>
      </p:sp>
      <p:sp>
        <p:nvSpPr>
          <p:cNvPr id="57368" name="Text Box 24"/>
          <p:cNvSpPr txBox="1">
            <a:spLocks noChangeArrowheads="1"/>
          </p:cNvSpPr>
          <p:nvPr/>
        </p:nvSpPr>
        <p:spPr bwMode="auto">
          <a:xfrm>
            <a:off x="615600" y="3722400"/>
            <a:ext cx="1951175" cy="369332"/>
          </a:xfrm>
          <a:prstGeom prst="rect">
            <a:avLst/>
          </a:prstGeom>
          <a:solidFill>
            <a:srgbClr val="007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rPr>
              <a:t>Marco Leonardi</a:t>
            </a:r>
          </a:p>
        </p:txBody>
      </p:sp>
      <p:sp>
        <p:nvSpPr>
          <p:cNvPr id="4" name="Text Box 25"/>
          <p:cNvSpPr txBox="1">
            <a:spLocks noChangeArrowheads="1"/>
          </p:cNvSpPr>
          <p:nvPr/>
        </p:nvSpPr>
        <p:spPr bwMode="auto">
          <a:xfrm>
            <a:off x="615600" y="4190400"/>
            <a:ext cx="1572866" cy="369332"/>
          </a:xfrm>
          <a:prstGeom prst="rect">
            <a:avLst/>
          </a:prstGeom>
          <a:solidFill>
            <a:srgbClr val="0070C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ts val="0"/>
              </a:spcBef>
            </a:pPr>
            <a:r>
              <a:rPr lang="en-GB" dirty="0">
                <a:solidFill>
                  <a:schemeClr val="bg1"/>
                </a:solidFill>
              </a:rPr>
              <a:t>23/10/2018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B914-7430-C340-BF21-D58F4E3103A6}"/>
              </a:ext>
            </a:extLst>
          </p:cNvPr>
          <p:cNvSpPr>
            <a:spLocks noGrp="1"/>
          </p:cNvSpPr>
          <p:nvPr>
            <p:ph type="title"/>
          </p:nvPr>
        </p:nvSpPr>
        <p:spPr>
          <a:xfrm>
            <a:off x="144000" y="162000"/>
            <a:ext cx="7174800" cy="427038"/>
          </a:xfrm>
        </p:spPr>
        <p:txBody>
          <a:bodyPr/>
          <a:lstStyle/>
          <a:p>
            <a:r>
              <a:rPr lang="it-IT" dirty="0" err="1"/>
              <a:t>Summary</a:t>
            </a:r>
            <a:endParaRPr lang="it-IT" dirty="0"/>
          </a:p>
        </p:txBody>
      </p:sp>
      <p:sp>
        <p:nvSpPr>
          <p:cNvPr id="3" name="Content Placeholder 2">
            <a:extLst>
              <a:ext uri="{FF2B5EF4-FFF2-40B4-BE49-F238E27FC236}">
                <a16:creationId xmlns:a16="http://schemas.microsoft.com/office/drawing/2014/main" id="{BF8A39AE-AE29-EF45-83E6-94F067F7CE67}"/>
              </a:ext>
            </a:extLst>
          </p:cNvPr>
          <p:cNvSpPr>
            <a:spLocks noGrp="1"/>
          </p:cNvSpPr>
          <p:nvPr>
            <p:ph idx="1"/>
          </p:nvPr>
        </p:nvSpPr>
        <p:spPr>
          <a:xfrm>
            <a:off x="612949" y="1818752"/>
            <a:ext cx="7648629" cy="4384048"/>
          </a:xfrm>
        </p:spPr>
        <p:txBody>
          <a:bodyPr>
            <a:normAutofit/>
          </a:bodyPr>
          <a:lstStyle/>
          <a:p>
            <a:pPr marL="285750" indent="-285750">
              <a:buFont typeface="Arial" panose="020B0604020202020204" pitchFamily="34" charset="0"/>
              <a:buChar char="•"/>
            </a:pPr>
            <a:r>
              <a:rPr lang="it-IT" sz="2000" dirty="0">
                <a:solidFill>
                  <a:schemeClr val="tx1"/>
                </a:solidFill>
              </a:rPr>
              <a:t>ESA Earth </a:t>
            </a:r>
            <a:r>
              <a:rPr lang="it-IT" sz="2000" dirty="0" err="1">
                <a:solidFill>
                  <a:schemeClr val="tx1"/>
                </a:solidFill>
              </a:rPr>
              <a:t>Observation</a:t>
            </a:r>
            <a:r>
              <a:rPr lang="it-IT" sz="2000" dirty="0">
                <a:solidFill>
                  <a:schemeClr val="tx1"/>
                </a:solidFill>
              </a:rPr>
              <a:t> Single </a:t>
            </a:r>
            <a:r>
              <a:rPr lang="it-IT" sz="2000" dirty="0" err="1">
                <a:solidFill>
                  <a:schemeClr val="tx1"/>
                </a:solidFill>
              </a:rPr>
              <a:t>Sign</a:t>
            </a:r>
            <a:r>
              <a:rPr lang="it-IT" sz="2000" dirty="0">
                <a:solidFill>
                  <a:schemeClr val="tx1"/>
                </a:solidFill>
              </a:rPr>
              <a:t> On </a:t>
            </a:r>
          </a:p>
          <a:p>
            <a:endParaRPr lang="it-IT" sz="2000" dirty="0">
              <a:solidFill>
                <a:schemeClr val="tx1"/>
              </a:solidFill>
            </a:endParaRPr>
          </a:p>
          <a:p>
            <a:pPr marL="285750" indent="-285750">
              <a:buFont typeface="Arial" panose="020B0604020202020204" pitchFamily="34" charset="0"/>
              <a:buChar char="•"/>
            </a:pPr>
            <a:r>
              <a:rPr lang="it-IT" sz="2000" dirty="0">
                <a:solidFill>
                  <a:schemeClr val="tx1"/>
                </a:solidFill>
              </a:rPr>
              <a:t>ESA </a:t>
            </a:r>
            <a:r>
              <a:rPr lang="it-IT" sz="2000" dirty="0" err="1">
                <a:solidFill>
                  <a:schemeClr val="tx1"/>
                </a:solidFill>
              </a:rPr>
              <a:t>Pathfinder</a:t>
            </a:r>
            <a:r>
              <a:rPr lang="it-IT" sz="2000" dirty="0">
                <a:solidFill>
                  <a:schemeClr val="tx1"/>
                </a:solidFill>
              </a:rPr>
              <a:t> </a:t>
            </a:r>
            <a:r>
              <a:rPr lang="it-IT" sz="2000" dirty="0" err="1">
                <a:solidFill>
                  <a:schemeClr val="tx1"/>
                </a:solidFill>
              </a:rPr>
              <a:t>activities</a:t>
            </a:r>
            <a:endParaRPr lang="it-IT" sz="2000" dirty="0">
              <a:solidFill>
                <a:schemeClr val="tx1"/>
              </a:solidFill>
            </a:endParaRPr>
          </a:p>
          <a:p>
            <a:pPr marL="285750" indent="-285750">
              <a:buFont typeface="Arial" panose="020B0604020202020204" pitchFamily="34" charset="0"/>
              <a:buChar char="•"/>
            </a:pPr>
            <a:endParaRPr lang="it-IT" sz="2000" dirty="0">
              <a:solidFill>
                <a:schemeClr val="tx1"/>
              </a:solidFill>
            </a:endParaRPr>
          </a:p>
          <a:p>
            <a:pPr marL="285750" indent="-285750">
              <a:buFont typeface="Arial" panose="020B0604020202020204" pitchFamily="34" charset="0"/>
              <a:buChar char="•"/>
            </a:pPr>
            <a:r>
              <a:rPr lang="it-IT" sz="2000" dirty="0">
                <a:solidFill>
                  <a:schemeClr val="tx1"/>
                </a:solidFill>
              </a:rPr>
              <a:t>ESA </a:t>
            </a:r>
            <a:r>
              <a:rPr lang="it-IT" sz="2000" dirty="0" err="1">
                <a:solidFill>
                  <a:schemeClr val="tx1"/>
                </a:solidFill>
              </a:rPr>
              <a:t>Plans</a:t>
            </a:r>
            <a:r>
              <a:rPr lang="it-IT" sz="2000" dirty="0">
                <a:solidFill>
                  <a:schemeClr val="tx1"/>
                </a:solidFill>
              </a:rPr>
              <a:t> for standard and </a:t>
            </a:r>
            <a:r>
              <a:rPr lang="it-IT" sz="2000" dirty="0" err="1">
                <a:solidFill>
                  <a:schemeClr val="tx1"/>
                </a:solidFill>
              </a:rPr>
              <a:t>interoperable</a:t>
            </a:r>
            <a:r>
              <a:rPr lang="it-IT" sz="2000" dirty="0">
                <a:solidFill>
                  <a:schemeClr val="tx1"/>
                </a:solidFill>
              </a:rPr>
              <a:t> </a:t>
            </a:r>
            <a:r>
              <a:rPr lang="it-IT" sz="2000" dirty="0" err="1">
                <a:solidFill>
                  <a:schemeClr val="tx1"/>
                </a:solidFill>
              </a:rPr>
              <a:t>authentication</a:t>
            </a:r>
            <a:r>
              <a:rPr lang="it-IT" sz="2000" dirty="0">
                <a:solidFill>
                  <a:schemeClr val="tx1"/>
                </a:solidFill>
              </a:rPr>
              <a:t> </a:t>
            </a:r>
            <a:r>
              <a:rPr lang="it-IT" sz="2000" dirty="0" err="1">
                <a:solidFill>
                  <a:schemeClr val="tx1"/>
                </a:solidFill>
              </a:rPr>
              <a:t>solutions</a:t>
            </a:r>
            <a:endParaRPr lang="it-IT" sz="2000" dirty="0">
              <a:solidFill>
                <a:schemeClr val="tx1"/>
              </a:solidFill>
            </a:endParaRPr>
          </a:p>
          <a:p>
            <a:pPr marL="285750" indent="-285750">
              <a:buFont typeface="Arial" panose="020B0604020202020204" pitchFamily="34" charset="0"/>
              <a:buChar char="•"/>
            </a:pPr>
            <a:endParaRPr lang="it-IT" sz="2000" dirty="0">
              <a:solidFill>
                <a:schemeClr val="tx1"/>
              </a:solidFill>
            </a:endParaRPr>
          </a:p>
          <a:p>
            <a:pPr marL="285750" indent="-285750">
              <a:buFont typeface="Arial" panose="020B0604020202020204" pitchFamily="34" charset="0"/>
              <a:buChar char="•"/>
            </a:pPr>
            <a:r>
              <a:rPr lang="en-GB" sz="2000" dirty="0">
                <a:solidFill>
                  <a:schemeClr val="tx1"/>
                </a:solidFill>
              </a:rPr>
              <a:t>DATA-14 White paper on Single Sign On Authentication</a:t>
            </a:r>
          </a:p>
        </p:txBody>
      </p:sp>
    </p:spTree>
    <p:extLst>
      <p:ext uri="{BB962C8B-B14F-4D97-AF65-F5344CB8AC3E}">
        <p14:creationId xmlns:p14="http://schemas.microsoft.com/office/powerpoint/2010/main" val="139549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IM Pilot"/>
          <p:cNvSpPr txBox="1">
            <a:spLocks noGrp="1"/>
          </p:cNvSpPr>
          <p:nvPr>
            <p:ph type="title"/>
          </p:nvPr>
        </p:nvSpPr>
        <p:spPr>
          <a:xfrm>
            <a:off x="144000" y="190853"/>
            <a:ext cx="7644384" cy="369332"/>
          </a:xfrm>
          <a:prstGeom prst="rect">
            <a:avLst/>
          </a:prstGeom>
        </p:spPr>
        <p:txBody>
          <a:bodyPr/>
          <a:lstStyle/>
          <a:p>
            <a:r>
              <a:rPr lang="en-GB" sz="1800" dirty="0"/>
              <a:t>ESA Earth Observation Single Sign On (1)</a:t>
            </a:r>
            <a:endParaRPr sz="1800" dirty="0"/>
          </a:p>
        </p:txBody>
      </p:sp>
      <p:pic>
        <p:nvPicPr>
          <p:cNvPr id="5" name="Picture 4">
            <a:extLst>
              <a:ext uri="{FF2B5EF4-FFF2-40B4-BE49-F238E27FC236}">
                <a16:creationId xmlns:a16="http://schemas.microsoft.com/office/drawing/2014/main" id="{69040B63-232B-7042-8814-D3D8E8494D56}"/>
              </a:ext>
            </a:extLst>
          </p:cNvPr>
          <p:cNvPicPr>
            <a:picLocks noChangeAspect="1"/>
          </p:cNvPicPr>
          <p:nvPr/>
        </p:nvPicPr>
        <p:blipFill>
          <a:blip r:embed="rId2"/>
          <a:stretch>
            <a:fillRect/>
          </a:stretch>
        </p:blipFill>
        <p:spPr>
          <a:xfrm>
            <a:off x="10005" y="813996"/>
            <a:ext cx="4042085" cy="2160270"/>
          </a:xfrm>
          <a:prstGeom prst="rect">
            <a:avLst/>
          </a:prstGeom>
        </p:spPr>
      </p:pic>
      <p:pic>
        <p:nvPicPr>
          <p:cNvPr id="9" name="Picture 8">
            <a:extLst>
              <a:ext uri="{FF2B5EF4-FFF2-40B4-BE49-F238E27FC236}">
                <a16:creationId xmlns:a16="http://schemas.microsoft.com/office/drawing/2014/main" id="{2EC72104-CAAE-C049-A838-16F0151D4549}"/>
              </a:ext>
            </a:extLst>
          </p:cNvPr>
          <p:cNvPicPr>
            <a:picLocks noChangeAspect="1"/>
          </p:cNvPicPr>
          <p:nvPr/>
        </p:nvPicPr>
        <p:blipFill>
          <a:blip r:embed="rId3"/>
          <a:stretch>
            <a:fillRect/>
          </a:stretch>
        </p:blipFill>
        <p:spPr>
          <a:xfrm>
            <a:off x="1646890" y="3493764"/>
            <a:ext cx="812483" cy="705577"/>
          </a:xfrm>
          <a:prstGeom prst="rect">
            <a:avLst/>
          </a:prstGeom>
        </p:spPr>
      </p:pic>
      <p:cxnSp>
        <p:nvCxnSpPr>
          <p:cNvPr id="13" name="Straight Arrow Connector 12">
            <a:extLst>
              <a:ext uri="{FF2B5EF4-FFF2-40B4-BE49-F238E27FC236}">
                <a16:creationId xmlns:a16="http://schemas.microsoft.com/office/drawing/2014/main" id="{12D52A4B-D034-3842-B6C0-0EFCE880C9E0}"/>
              </a:ext>
            </a:extLst>
          </p:cNvPr>
          <p:cNvCxnSpPr>
            <a:cxnSpLocks/>
          </p:cNvCxnSpPr>
          <p:nvPr/>
        </p:nvCxnSpPr>
        <p:spPr>
          <a:xfrm>
            <a:off x="890200" y="2151605"/>
            <a:ext cx="652160" cy="1342159"/>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DC31CC-365B-2C46-96E2-2F3ACC0748E4}"/>
              </a:ext>
            </a:extLst>
          </p:cNvPr>
          <p:cNvCxnSpPr>
            <a:cxnSpLocks/>
          </p:cNvCxnSpPr>
          <p:nvPr/>
        </p:nvCxnSpPr>
        <p:spPr>
          <a:xfrm>
            <a:off x="1160894" y="1531228"/>
            <a:ext cx="580064" cy="1903517"/>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CAD615-F0FB-5444-90C3-9BB18A5DFAAB}"/>
              </a:ext>
            </a:extLst>
          </p:cNvPr>
          <p:cNvCxnSpPr>
            <a:cxnSpLocks/>
          </p:cNvCxnSpPr>
          <p:nvPr/>
        </p:nvCxnSpPr>
        <p:spPr>
          <a:xfrm>
            <a:off x="2017376" y="2821948"/>
            <a:ext cx="0" cy="58936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5BD54C-EFF5-3946-B471-680AFFC5F4CB}"/>
              </a:ext>
            </a:extLst>
          </p:cNvPr>
          <p:cNvCxnSpPr>
            <a:cxnSpLocks/>
          </p:cNvCxnSpPr>
          <p:nvPr/>
        </p:nvCxnSpPr>
        <p:spPr>
          <a:xfrm>
            <a:off x="2017376" y="1333494"/>
            <a:ext cx="10210" cy="794082"/>
          </a:xfrm>
          <a:prstGeom prst="straightConnector1">
            <a:avLst/>
          </a:prstGeom>
          <a:ln w="22225">
            <a:solidFill>
              <a:srgbClr val="939AA5"/>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AAB7914-C121-1143-845D-FFC2506D9CC4}"/>
              </a:ext>
            </a:extLst>
          </p:cNvPr>
          <p:cNvCxnSpPr>
            <a:cxnSpLocks/>
          </p:cNvCxnSpPr>
          <p:nvPr/>
        </p:nvCxnSpPr>
        <p:spPr>
          <a:xfrm flipH="1">
            <a:off x="2429827" y="2151605"/>
            <a:ext cx="734796" cy="1324785"/>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B3F877-0E7D-D34C-B5F1-DA09923DB754}"/>
              </a:ext>
            </a:extLst>
          </p:cNvPr>
          <p:cNvCxnSpPr>
            <a:cxnSpLocks/>
          </p:cNvCxnSpPr>
          <p:nvPr/>
        </p:nvCxnSpPr>
        <p:spPr>
          <a:xfrm flipH="1">
            <a:off x="2262396" y="1531228"/>
            <a:ext cx="655736" cy="189656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0AA6DEC-E45F-874B-87B0-0F485E545C44}"/>
              </a:ext>
            </a:extLst>
          </p:cNvPr>
          <p:cNvCxnSpPr>
            <a:cxnSpLocks/>
          </p:cNvCxnSpPr>
          <p:nvPr/>
        </p:nvCxnSpPr>
        <p:spPr>
          <a:xfrm>
            <a:off x="2017376" y="4199341"/>
            <a:ext cx="0" cy="58936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DC6975BD-17C9-5342-8668-CD45402178CB}"/>
              </a:ext>
            </a:extLst>
          </p:cNvPr>
          <p:cNvPicPr>
            <a:picLocks noChangeAspect="1"/>
          </p:cNvPicPr>
          <p:nvPr/>
        </p:nvPicPr>
        <p:blipFill>
          <a:blip r:embed="rId4"/>
          <a:stretch>
            <a:fillRect/>
          </a:stretch>
        </p:blipFill>
        <p:spPr>
          <a:xfrm>
            <a:off x="1585821" y="4813999"/>
            <a:ext cx="883525" cy="815285"/>
          </a:xfrm>
          <a:prstGeom prst="rect">
            <a:avLst/>
          </a:prstGeom>
        </p:spPr>
      </p:pic>
      <p:pic>
        <p:nvPicPr>
          <p:cNvPr id="42" name="Picture 41">
            <a:extLst>
              <a:ext uri="{FF2B5EF4-FFF2-40B4-BE49-F238E27FC236}">
                <a16:creationId xmlns:a16="http://schemas.microsoft.com/office/drawing/2014/main" id="{35AFEBC9-2068-1841-801B-9EA4132CE5A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844248" y="4563029"/>
            <a:ext cx="1542533" cy="1542533"/>
          </a:xfrm>
          <a:prstGeom prst="rect">
            <a:avLst/>
          </a:prstGeom>
        </p:spPr>
      </p:pic>
      <p:cxnSp>
        <p:nvCxnSpPr>
          <p:cNvPr id="45" name="Straight Arrow Connector 44">
            <a:extLst>
              <a:ext uri="{FF2B5EF4-FFF2-40B4-BE49-F238E27FC236}">
                <a16:creationId xmlns:a16="http://schemas.microsoft.com/office/drawing/2014/main" id="{A40AE1D5-2716-7E4B-91A3-C230CBC8FE63}"/>
              </a:ext>
            </a:extLst>
          </p:cNvPr>
          <p:cNvCxnSpPr>
            <a:cxnSpLocks/>
          </p:cNvCxnSpPr>
          <p:nvPr/>
        </p:nvCxnSpPr>
        <p:spPr>
          <a:xfrm>
            <a:off x="2459373" y="5326975"/>
            <a:ext cx="1411266" cy="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9713984F-F030-8349-BB3B-5B9FFB04FCC1}"/>
              </a:ext>
            </a:extLst>
          </p:cNvPr>
          <p:cNvPicPr>
            <a:picLocks noChangeAspect="1"/>
          </p:cNvPicPr>
          <p:nvPr/>
        </p:nvPicPr>
        <p:blipFill>
          <a:blip r:embed="rId6"/>
          <a:stretch>
            <a:fillRect/>
          </a:stretch>
        </p:blipFill>
        <p:spPr>
          <a:xfrm>
            <a:off x="6217924" y="3886821"/>
            <a:ext cx="625039" cy="625039"/>
          </a:xfrm>
          <a:prstGeom prst="rect">
            <a:avLst/>
          </a:prstGeom>
        </p:spPr>
      </p:pic>
      <p:pic>
        <p:nvPicPr>
          <p:cNvPr id="51" name="Picture 50">
            <a:extLst>
              <a:ext uri="{FF2B5EF4-FFF2-40B4-BE49-F238E27FC236}">
                <a16:creationId xmlns:a16="http://schemas.microsoft.com/office/drawing/2014/main" id="{DC54550D-7370-E546-A11A-401666BB0284}"/>
              </a:ext>
            </a:extLst>
          </p:cNvPr>
          <p:cNvPicPr>
            <a:picLocks noChangeAspect="1"/>
          </p:cNvPicPr>
          <p:nvPr/>
        </p:nvPicPr>
        <p:blipFill>
          <a:blip r:embed="rId6"/>
          <a:stretch>
            <a:fillRect/>
          </a:stretch>
        </p:blipFill>
        <p:spPr>
          <a:xfrm>
            <a:off x="6217924" y="4502941"/>
            <a:ext cx="625039" cy="625039"/>
          </a:xfrm>
          <a:prstGeom prst="rect">
            <a:avLst/>
          </a:prstGeom>
        </p:spPr>
      </p:pic>
      <p:pic>
        <p:nvPicPr>
          <p:cNvPr id="52" name="Picture 51">
            <a:extLst>
              <a:ext uri="{FF2B5EF4-FFF2-40B4-BE49-F238E27FC236}">
                <a16:creationId xmlns:a16="http://schemas.microsoft.com/office/drawing/2014/main" id="{A47CA7CC-F29A-604F-AAE2-241E96EDC8A9}"/>
              </a:ext>
            </a:extLst>
          </p:cNvPr>
          <p:cNvPicPr>
            <a:picLocks noChangeAspect="1"/>
          </p:cNvPicPr>
          <p:nvPr/>
        </p:nvPicPr>
        <p:blipFill>
          <a:blip r:embed="rId6"/>
          <a:stretch>
            <a:fillRect/>
          </a:stretch>
        </p:blipFill>
        <p:spPr>
          <a:xfrm>
            <a:off x="6217924" y="5119061"/>
            <a:ext cx="625039" cy="625039"/>
          </a:xfrm>
          <a:prstGeom prst="rect">
            <a:avLst/>
          </a:prstGeom>
        </p:spPr>
      </p:pic>
      <p:cxnSp>
        <p:nvCxnSpPr>
          <p:cNvPr id="53" name="Straight Arrow Connector 52">
            <a:extLst>
              <a:ext uri="{FF2B5EF4-FFF2-40B4-BE49-F238E27FC236}">
                <a16:creationId xmlns:a16="http://schemas.microsoft.com/office/drawing/2014/main" id="{7695365C-AE8B-B84B-9F4E-7521526FA517}"/>
              </a:ext>
            </a:extLst>
          </p:cNvPr>
          <p:cNvCxnSpPr>
            <a:cxnSpLocks/>
            <a:stCxn id="42" idx="3"/>
            <a:endCxn id="46" idx="1"/>
          </p:cNvCxnSpPr>
          <p:nvPr/>
        </p:nvCxnSpPr>
        <p:spPr>
          <a:xfrm flipV="1">
            <a:off x="5386781" y="4199341"/>
            <a:ext cx="831143" cy="1134955"/>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D18D86A-C736-BD49-AC88-E832D3AE4338}"/>
              </a:ext>
            </a:extLst>
          </p:cNvPr>
          <p:cNvCxnSpPr>
            <a:cxnSpLocks/>
            <a:stCxn id="42" idx="3"/>
            <a:endCxn id="51" idx="1"/>
          </p:cNvCxnSpPr>
          <p:nvPr/>
        </p:nvCxnSpPr>
        <p:spPr>
          <a:xfrm flipV="1">
            <a:off x="5386781" y="4815461"/>
            <a:ext cx="831143" cy="518835"/>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E50D9F0-B02B-8244-A237-91845D97326F}"/>
              </a:ext>
            </a:extLst>
          </p:cNvPr>
          <p:cNvCxnSpPr>
            <a:cxnSpLocks/>
            <a:stCxn id="42" idx="3"/>
            <a:endCxn id="52" idx="1"/>
          </p:cNvCxnSpPr>
          <p:nvPr/>
        </p:nvCxnSpPr>
        <p:spPr>
          <a:xfrm>
            <a:off x="5386781" y="5334296"/>
            <a:ext cx="831143" cy="97285"/>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3D02EACB-D6CB-064C-ADCB-6DCA2FCF5F0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788384" y="3969195"/>
            <a:ext cx="681215" cy="719593"/>
          </a:xfrm>
          <a:prstGeom prst="rect">
            <a:avLst/>
          </a:prstGeom>
          <a:effectLst>
            <a:outerShdw blurRad="63500" sx="108000" sy="108000" algn="ctr" rotWithShape="0">
              <a:prstClr val="black">
                <a:alpha val="40000"/>
              </a:prstClr>
            </a:outerShdw>
          </a:effectLst>
        </p:spPr>
      </p:pic>
      <p:pic>
        <p:nvPicPr>
          <p:cNvPr id="61" name="Picture 60">
            <a:extLst>
              <a:ext uri="{FF2B5EF4-FFF2-40B4-BE49-F238E27FC236}">
                <a16:creationId xmlns:a16="http://schemas.microsoft.com/office/drawing/2014/main" id="{46BAFB6B-8E7B-004E-8825-791780B88E1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901447" y="4281714"/>
            <a:ext cx="709378" cy="719593"/>
          </a:xfrm>
          <a:prstGeom prst="rect">
            <a:avLst/>
          </a:prstGeom>
          <a:effectLst>
            <a:outerShdw blurRad="63500" sx="108000" sy="108000" algn="ctr" rotWithShape="0">
              <a:prstClr val="black">
                <a:alpha val="40000"/>
              </a:prstClr>
            </a:outerShdw>
          </a:effectLst>
        </p:spPr>
      </p:pic>
      <p:pic>
        <p:nvPicPr>
          <p:cNvPr id="128" name="Picture 127">
            <a:extLst>
              <a:ext uri="{FF2B5EF4-FFF2-40B4-BE49-F238E27FC236}">
                <a16:creationId xmlns:a16="http://schemas.microsoft.com/office/drawing/2014/main" id="{9BBD977E-48A7-E941-8618-E42C309100D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113474" y="4501717"/>
            <a:ext cx="712249" cy="789312"/>
          </a:xfrm>
          <a:prstGeom prst="rect">
            <a:avLst/>
          </a:prstGeom>
          <a:effectLst>
            <a:outerShdw blurRad="63500" sx="108000" sy="108000" algn="ctr" rotWithShape="0">
              <a:prstClr val="black">
                <a:alpha val="40000"/>
              </a:prstClr>
            </a:outerShdw>
          </a:effectLst>
        </p:spPr>
      </p:pic>
      <p:cxnSp>
        <p:nvCxnSpPr>
          <p:cNvPr id="69" name="Straight Arrow Connector 68">
            <a:extLst>
              <a:ext uri="{FF2B5EF4-FFF2-40B4-BE49-F238E27FC236}">
                <a16:creationId xmlns:a16="http://schemas.microsoft.com/office/drawing/2014/main" id="{7DD1DD99-1246-0942-9C56-32132541E8CA}"/>
              </a:ext>
            </a:extLst>
          </p:cNvPr>
          <p:cNvCxnSpPr>
            <a:cxnSpLocks/>
            <a:stCxn id="46" idx="3"/>
          </p:cNvCxnSpPr>
          <p:nvPr/>
        </p:nvCxnSpPr>
        <p:spPr>
          <a:xfrm>
            <a:off x="6842963" y="4199341"/>
            <a:ext cx="877754" cy="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E8F02093-1BAD-4844-8168-BA4D72378715}"/>
              </a:ext>
            </a:extLst>
          </p:cNvPr>
          <p:cNvCxnSpPr>
            <a:cxnSpLocks/>
            <a:stCxn id="51" idx="3"/>
          </p:cNvCxnSpPr>
          <p:nvPr/>
        </p:nvCxnSpPr>
        <p:spPr>
          <a:xfrm>
            <a:off x="6842963" y="4815461"/>
            <a:ext cx="877754" cy="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388B23A-FB70-284B-B4E4-1FB1815C00C9}"/>
              </a:ext>
            </a:extLst>
          </p:cNvPr>
          <p:cNvCxnSpPr>
            <a:cxnSpLocks/>
            <a:stCxn id="52" idx="3"/>
          </p:cNvCxnSpPr>
          <p:nvPr/>
        </p:nvCxnSpPr>
        <p:spPr>
          <a:xfrm>
            <a:off x="6842963" y="5431581"/>
            <a:ext cx="575381" cy="0"/>
          </a:xfrm>
          <a:prstGeom prst="straightConnector1">
            <a:avLst/>
          </a:prstGeom>
          <a:ln w="22225">
            <a:solidFill>
              <a:srgbClr val="939AA5"/>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D90C2F4-A16A-F64C-B6E8-A22015157A87}"/>
              </a:ext>
            </a:extLst>
          </p:cNvPr>
          <p:cNvSpPr txBox="1"/>
          <p:nvPr/>
        </p:nvSpPr>
        <p:spPr>
          <a:xfrm>
            <a:off x="2656908" y="5080754"/>
            <a:ext cx="1124026" cy="246221"/>
          </a:xfrm>
          <a:prstGeom prst="rect">
            <a:avLst/>
          </a:prstGeom>
          <a:noFill/>
        </p:spPr>
        <p:txBody>
          <a:bodyPr wrap="none" rtlCol="0">
            <a:spAutoFit/>
          </a:bodyPr>
          <a:lstStyle/>
          <a:p>
            <a:r>
              <a:rPr lang="it-IT" sz="1000" dirty="0" err="1"/>
              <a:t>Authentication</a:t>
            </a:r>
            <a:endParaRPr lang="it-IT" sz="1000" dirty="0"/>
          </a:p>
        </p:txBody>
      </p:sp>
      <p:sp>
        <p:nvSpPr>
          <p:cNvPr id="79" name="TextBox 78">
            <a:extLst>
              <a:ext uri="{FF2B5EF4-FFF2-40B4-BE49-F238E27FC236}">
                <a16:creationId xmlns:a16="http://schemas.microsoft.com/office/drawing/2014/main" id="{0E1587F3-5BFC-A04C-B854-2A1F3C310F93}"/>
              </a:ext>
            </a:extLst>
          </p:cNvPr>
          <p:cNvSpPr txBox="1"/>
          <p:nvPr/>
        </p:nvSpPr>
        <p:spPr>
          <a:xfrm>
            <a:off x="6726989" y="4415050"/>
            <a:ext cx="1047083" cy="400110"/>
          </a:xfrm>
          <a:prstGeom prst="rect">
            <a:avLst/>
          </a:prstGeom>
          <a:noFill/>
        </p:spPr>
        <p:txBody>
          <a:bodyPr wrap="none" rtlCol="0">
            <a:spAutoFit/>
          </a:bodyPr>
          <a:lstStyle/>
          <a:p>
            <a:pPr algn="ctr"/>
            <a:r>
              <a:rPr lang="it-IT" sz="1000" dirty="0" err="1"/>
              <a:t>Authorisation</a:t>
            </a:r>
            <a:endParaRPr lang="it-IT" sz="1000" dirty="0"/>
          </a:p>
          <a:p>
            <a:pPr algn="ctr"/>
            <a:r>
              <a:rPr lang="it-IT" sz="1000" dirty="0"/>
              <a:t>(ABAC)</a:t>
            </a:r>
          </a:p>
        </p:txBody>
      </p:sp>
      <p:sp>
        <p:nvSpPr>
          <p:cNvPr id="80" name="TextBox 79">
            <a:extLst>
              <a:ext uri="{FF2B5EF4-FFF2-40B4-BE49-F238E27FC236}">
                <a16:creationId xmlns:a16="http://schemas.microsoft.com/office/drawing/2014/main" id="{0BEC36E5-BF8A-9C4C-B3E1-4F1EF4A73A79}"/>
              </a:ext>
            </a:extLst>
          </p:cNvPr>
          <p:cNvSpPr txBox="1"/>
          <p:nvPr/>
        </p:nvSpPr>
        <p:spPr>
          <a:xfrm>
            <a:off x="5242532" y="4256397"/>
            <a:ext cx="822662" cy="246221"/>
          </a:xfrm>
          <a:prstGeom prst="rect">
            <a:avLst/>
          </a:prstGeom>
          <a:noFill/>
        </p:spPr>
        <p:txBody>
          <a:bodyPr wrap="none" rtlCol="0">
            <a:spAutoFit/>
          </a:bodyPr>
          <a:lstStyle/>
          <a:p>
            <a:pPr algn="ctr"/>
            <a:r>
              <a:rPr lang="it-IT" sz="1000" dirty="0"/>
              <a:t>Attributes</a:t>
            </a:r>
          </a:p>
        </p:txBody>
      </p:sp>
      <p:pic>
        <p:nvPicPr>
          <p:cNvPr id="136" name="Picture 135">
            <a:extLst>
              <a:ext uri="{FF2B5EF4-FFF2-40B4-BE49-F238E27FC236}">
                <a16:creationId xmlns:a16="http://schemas.microsoft.com/office/drawing/2014/main" id="{8634687C-2E19-C34B-AD69-0EB3F46A307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439731" y="4973115"/>
            <a:ext cx="1479982" cy="1148789"/>
          </a:xfrm>
          <a:prstGeom prst="rect">
            <a:avLst/>
          </a:prstGeom>
          <a:effectLst>
            <a:outerShdw blurRad="63500" sx="102000" sy="102000" algn="ctr" rotWithShape="0">
              <a:prstClr val="black">
                <a:alpha val="40000"/>
              </a:prstClr>
            </a:outerShdw>
          </a:effectLst>
        </p:spPr>
      </p:pic>
      <p:sp>
        <p:nvSpPr>
          <p:cNvPr id="137" name="Rectangle 136">
            <a:extLst>
              <a:ext uri="{FF2B5EF4-FFF2-40B4-BE49-F238E27FC236}">
                <a16:creationId xmlns:a16="http://schemas.microsoft.com/office/drawing/2014/main" id="{DF23958A-91AF-1E47-8A65-F03C98C9AEEC}"/>
              </a:ext>
            </a:extLst>
          </p:cNvPr>
          <p:cNvSpPr/>
          <p:nvPr/>
        </p:nvSpPr>
        <p:spPr>
          <a:xfrm>
            <a:off x="3872288" y="1737383"/>
            <a:ext cx="2844000" cy="276999"/>
          </a:xfrm>
          <a:prstGeom prst="rect">
            <a:avLst/>
          </a:prstGeom>
          <a:noFill/>
          <a:effectLst/>
        </p:spPr>
        <p:txBody>
          <a:bodyPr wrap="square" lIns="91440" tIns="45720" rIns="91440" bIns="45720">
            <a:spAutoFit/>
          </a:bodyPr>
          <a:lstStyle/>
          <a:p>
            <a:pPr algn="ctr"/>
            <a:r>
              <a:rPr lang="en-US" sz="120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rPr>
              <a:t>Heterogeneous users communities</a:t>
            </a:r>
            <a:endParaRPr lang="en-US" sz="1200" cap="none" spc="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endParaRPr>
          </a:p>
        </p:txBody>
      </p:sp>
      <p:sp>
        <p:nvSpPr>
          <p:cNvPr id="85" name="Rectangle 84">
            <a:extLst>
              <a:ext uri="{FF2B5EF4-FFF2-40B4-BE49-F238E27FC236}">
                <a16:creationId xmlns:a16="http://schemas.microsoft.com/office/drawing/2014/main" id="{0DEB20BF-44D1-A849-AB13-474686C9C1EC}"/>
              </a:ext>
            </a:extLst>
          </p:cNvPr>
          <p:cNvSpPr/>
          <p:nvPr/>
        </p:nvSpPr>
        <p:spPr>
          <a:xfrm>
            <a:off x="2403963" y="3693796"/>
            <a:ext cx="2445626" cy="461665"/>
          </a:xfrm>
          <a:prstGeom prst="rect">
            <a:avLst/>
          </a:prstGeom>
          <a:noFill/>
          <a:effectLst/>
        </p:spPr>
        <p:txBody>
          <a:bodyPr wrap="square" lIns="91440" tIns="45720" rIns="91440" bIns="45720">
            <a:spAutoFit/>
          </a:bodyPr>
          <a:lstStyle/>
          <a:p>
            <a:pPr algn="ctr"/>
            <a:r>
              <a:rPr lang="en-US" sz="120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rPr>
              <a:t>ESA EOSSO Self-Registration Service</a:t>
            </a:r>
          </a:p>
        </p:txBody>
      </p:sp>
      <p:sp>
        <p:nvSpPr>
          <p:cNvPr id="86" name="Rectangle 85">
            <a:extLst>
              <a:ext uri="{FF2B5EF4-FFF2-40B4-BE49-F238E27FC236}">
                <a16:creationId xmlns:a16="http://schemas.microsoft.com/office/drawing/2014/main" id="{068B45F5-45F9-4F44-A37C-E7699001961D}"/>
              </a:ext>
            </a:extLst>
          </p:cNvPr>
          <p:cNvSpPr/>
          <p:nvPr/>
        </p:nvSpPr>
        <p:spPr>
          <a:xfrm>
            <a:off x="804770" y="5651398"/>
            <a:ext cx="2445626" cy="276999"/>
          </a:xfrm>
          <a:prstGeom prst="rect">
            <a:avLst/>
          </a:prstGeom>
          <a:noFill/>
          <a:effectLst/>
        </p:spPr>
        <p:txBody>
          <a:bodyPr wrap="square" lIns="91440" tIns="45720" rIns="91440" bIns="45720">
            <a:spAutoFit/>
          </a:bodyPr>
          <a:lstStyle/>
          <a:p>
            <a:pPr algn="ctr"/>
            <a:r>
              <a:rPr lang="en-US" sz="120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rPr>
              <a:t>ESA EO Users Community</a:t>
            </a:r>
          </a:p>
        </p:txBody>
      </p:sp>
      <p:sp>
        <p:nvSpPr>
          <p:cNvPr id="87" name="Rectangle 86">
            <a:extLst>
              <a:ext uri="{FF2B5EF4-FFF2-40B4-BE49-F238E27FC236}">
                <a16:creationId xmlns:a16="http://schemas.microsoft.com/office/drawing/2014/main" id="{8B792FC7-F502-094C-902D-AF023135351A}"/>
              </a:ext>
            </a:extLst>
          </p:cNvPr>
          <p:cNvSpPr/>
          <p:nvPr/>
        </p:nvSpPr>
        <p:spPr>
          <a:xfrm>
            <a:off x="5728725" y="3592870"/>
            <a:ext cx="1603435" cy="276999"/>
          </a:xfrm>
          <a:prstGeom prst="rect">
            <a:avLst/>
          </a:prstGeom>
          <a:noFill/>
          <a:effectLst/>
        </p:spPr>
        <p:txBody>
          <a:bodyPr wrap="square" lIns="91440" tIns="45720" rIns="91440" bIns="45720">
            <a:spAutoFit/>
          </a:bodyPr>
          <a:lstStyle/>
          <a:p>
            <a:pPr algn="ctr"/>
            <a:r>
              <a:rPr lang="en-US" sz="120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rPr>
              <a:t>ESA EO Services</a:t>
            </a:r>
          </a:p>
        </p:txBody>
      </p:sp>
      <p:sp>
        <p:nvSpPr>
          <p:cNvPr id="88" name="Rectangle 87">
            <a:extLst>
              <a:ext uri="{FF2B5EF4-FFF2-40B4-BE49-F238E27FC236}">
                <a16:creationId xmlns:a16="http://schemas.microsoft.com/office/drawing/2014/main" id="{D2F15F96-1343-7D4E-932F-2A32E915FEAE}"/>
              </a:ext>
            </a:extLst>
          </p:cNvPr>
          <p:cNvSpPr/>
          <p:nvPr/>
        </p:nvSpPr>
        <p:spPr>
          <a:xfrm>
            <a:off x="7311756" y="3411308"/>
            <a:ext cx="1603435" cy="461665"/>
          </a:xfrm>
          <a:prstGeom prst="rect">
            <a:avLst/>
          </a:prstGeom>
          <a:noFill/>
          <a:effectLst/>
        </p:spPr>
        <p:txBody>
          <a:bodyPr wrap="square" lIns="91440" tIns="45720" rIns="91440" bIns="45720">
            <a:spAutoFit/>
          </a:bodyPr>
          <a:lstStyle/>
          <a:p>
            <a:pPr algn="ctr"/>
            <a:r>
              <a:rPr lang="en-US" sz="120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rPr>
              <a:t>Protected</a:t>
            </a:r>
          </a:p>
          <a:p>
            <a:pPr algn="ctr"/>
            <a:r>
              <a:rPr lang="en-US" sz="1200" dirty="0">
                <a:ln w="12700">
                  <a:solidFill>
                    <a:srgbClr val="4869C0"/>
                  </a:solidFill>
                  <a:prstDash val="solid"/>
                </a:ln>
                <a:pattFill prst="pct50">
                  <a:fgClr>
                    <a:srgbClr val="4180FD"/>
                  </a:fgClr>
                  <a:bgClr>
                    <a:schemeClr val="accent1">
                      <a:lumMod val="20000"/>
                      <a:lumOff val="80000"/>
                    </a:schemeClr>
                  </a:bgClr>
                </a:pattFill>
                <a:effectLst>
                  <a:outerShdw dist="38100" dir="2640000" algn="bl" rotWithShape="0">
                    <a:schemeClr val="accent1"/>
                  </a:outerShdw>
                </a:effectLst>
              </a:rPr>
              <a:t>ESA EO Resources</a:t>
            </a:r>
          </a:p>
        </p:txBody>
      </p:sp>
      <p:pic>
        <p:nvPicPr>
          <p:cNvPr id="146" name="Picture 145">
            <a:extLst>
              <a:ext uri="{FF2B5EF4-FFF2-40B4-BE49-F238E27FC236}">
                <a16:creationId xmlns:a16="http://schemas.microsoft.com/office/drawing/2014/main" id="{11810743-6D48-C54B-B83F-ADB09E9360D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960123" y="4680046"/>
            <a:ext cx="367282" cy="367282"/>
          </a:xfrm>
          <a:prstGeom prst="rect">
            <a:avLst/>
          </a:prstGeom>
        </p:spPr>
      </p:pic>
    </p:spTree>
    <p:extLst>
      <p:ext uri="{BB962C8B-B14F-4D97-AF65-F5344CB8AC3E}">
        <p14:creationId xmlns:p14="http://schemas.microsoft.com/office/powerpoint/2010/main" val="316124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IM Pilot"/>
          <p:cNvSpPr txBox="1">
            <a:spLocks noGrp="1"/>
          </p:cNvSpPr>
          <p:nvPr>
            <p:ph type="title"/>
          </p:nvPr>
        </p:nvSpPr>
        <p:spPr>
          <a:xfrm>
            <a:off x="144000" y="190853"/>
            <a:ext cx="7174800" cy="369332"/>
          </a:xfrm>
          <a:prstGeom prst="rect">
            <a:avLst/>
          </a:prstGeom>
        </p:spPr>
        <p:txBody>
          <a:bodyPr/>
          <a:lstStyle/>
          <a:p>
            <a:r>
              <a:rPr lang="en-GB" sz="1800" dirty="0"/>
              <a:t>ESA Earth Observation Single Sign On (2)</a:t>
            </a:r>
            <a:endParaRPr sz="1800" dirty="0"/>
          </a:p>
        </p:txBody>
      </p:sp>
      <p:pic>
        <p:nvPicPr>
          <p:cNvPr id="39" name="Picture 38">
            <a:extLst>
              <a:ext uri="{FF2B5EF4-FFF2-40B4-BE49-F238E27FC236}">
                <a16:creationId xmlns:a16="http://schemas.microsoft.com/office/drawing/2014/main" id="{2651D468-2A4C-2A42-AA60-05C8375B488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600176" y="1828258"/>
            <a:ext cx="1881646" cy="1881646"/>
          </a:xfrm>
          <a:prstGeom prst="rect">
            <a:avLst/>
          </a:prstGeom>
        </p:spPr>
      </p:pic>
      <p:sp>
        <p:nvSpPr>
          <p:cNvPr id="40" name="The EO Data Service / EO IPT IDP is a pathfinder activity which implements a general architecture defined by GÉANT known as “FaaS”, Federation as a Service.…">
            <a:extLst>
              <a:ext uri="{FF2B5EF4-FFF2-40B4-BE49-F238E27FC236}">
                <a16:creationId xmlns:a16="http://schemas.microsoft.com/office/drawing/2014/main" id="{7FE0344F-D7DC-4D4F-9FDC-9AF814FE16C2}"/>
              </a:ext>
            </a:extLst>
          </p:cNvPr>
          <p:cNvSpPr txBox="1">
            <a:spLocks/>
          </p:cNvSpPr>
          <p:nvPr/>
        </p:nvSpPr>
        <p:spPr>
          <a:xfrm>
            <a:off x="172800" y="942246"/>
            <a:ext cx="8748000" cy="4264182"/>
          </a:xfrm>
          <a:prstGeom prst="rect">
            <a:avLst/>
          </a:prstGeom>
        </p:spPr>
        <p:txBody>
          <a:bodyPr vert="horz" lIns="91440" tIns="45720" rIns="91440" bIns="45720" rtlCol="0">
            <a:normAutofit/>
          </a:bodyPr>
          <a:lstStyle>
            <a:lvl1pPr marL="0" marR="0" indent="0" algn="l" defTabSz="914400" rtl="0" eaLnBrk="1" fontAlgn="base" latinLnBrk="0" hangingPunct="1">
              <a:lnSpc>
                <a:spcPct val="119000"/>
              </a:lnSpc>
              <a:spcBef>
                <a:spcPct val="20000"/>
              </a:spcBef>
              <a:spcAft>
                <a:spcPct val="0"/>
              </a:spcAft>
              <a:buClr>
                <a:srgbClr val="0098DB"/>
              </a:buClr>
              <a:buSzTx/>
              <a:buFont typeface="Verdana" pitchFamily="34" charset="0"/>
              <a:buNone/>
              <a:tabLst/>
              <a:defRPr sz="1600">
                <a:solidFill>
                  <a:schemeClr val="bg2"/>
                </a:solidFill>
                <a:latin typeface="+mn-lt"/>
                <a:ea typeface="+mn-ea"/>
                <a:cs typeface="+mn-cs"/>
              </a:defRPr>
            </a:lvl1pPr>
            <a:lvl2pPr marL="808038"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2pPr>
            <a:lvl3pPr marL="1406525"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3pPr>
            <a:lvl4pPr marL="2005013"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4pPr>
            <a:lvl5pPr marL="2603500" marR="0" indent="0" algn="l" defTabSz="914400" rtl="0" eaLnBrk="1" fontAlgn="base" latinLnBrk="0" hangingPunct="1">
              <a:lnSpc>
                <a:spcPct val="119000"/>
              </a:lnSpc>
              <a:spcBef>
                <a:spcPct val="20000"/>
              </a:spcBef>
              <a:spcAft>
                <a:spcPct val="0"/>
              </a:spcAft>
              <a:buClr>
                <a:srgbClr val="0098DB"/>
              </a:buClr>
              <a:buSzTx/>
              <a:buFont typeface="+mj-lt"/>
              <a:buNone/>
              <a:tabLst/>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43839" indent="-243839" algn="just" defTabSz="877823">
              <a:buClr>
                <a:srgbClr val="4F81BD"/>
              </a:buClr>
              <a:buFont typeface="Arial"/>
              <a:buChar char="•"/>
              <a:defRPr sz="1536"/>
            </a:pPr>
            <a:r>
              <a:rPr lang="en-GB" sz="1536" kern="0" dirty="0"/>
              <a:t>What’s behind the “Single sign-on”?</a:t>
            </a:r>
          </a:p>
          <a:p>
            <a:pPr marL="1051877" lvl="1" indent="-243839" algn="just" defTabSz="877823">
              <a:buClr>
                <a:srgbClr val="4F81BD"/>
              </a:buClr>
              <a:buFont typeface="Arial"/>
              <a:buChar char="•"/>
              <a:defRPr sz="1536"/>
            </a:pPr>
            <a:endParaRPr lang="en-GB" sz="1536" kern="0" dirty="0"/>
          </a:p>
          <a:p>
            <a:pPr marL="243839" indent="-243839" algn="just" defTabSz="877823">
              <a:buClr>
                <a:srgbClr val="4F81BD"/>
              </a:buClr>
              <a:buFont typeface="Arial"/>
              <a:buChar char="•"/>
              <a:defRPr sz="1536"/>
            </a:pPr>
            <a:endParaRPr lang="en-GB" sz="1536" kern="0" dirty="0"/>
          </a:p>
          <a:p>
            <a:pPr marL="243839" indent="-243839" algn="just" defTabSz="877823">
              <a:buClr>
                <a:srgbClr val="4F81BD"/>
              </a:buClr>
              <a:buFont typeface="Arial"/>
              <a:buChar char="•"/>
              <a:defRPr sz="1536"/>
            </a:pPr>
            <a:endParaRPr lang="en-GB" sz="1536" kern="0" dirty="0"/>
          </a:p>
          <a:p>
            <a:pPr algn="just" defTabSz="877823">
              <a:buClr>
                <a:srgbClr val="4F81BD"/>
              </a:buClr>
              <a:defRPr sz="1536"/>
            </a:pPr>
            <a:endParaRPr lang="en-GB" sz="1536" kern="0" dirty="0"/>
          </a:p>
          <a:p>
            <a:pPr marL="243839" indent="-243839" algn="just" defTabSz="877823">
              <a:buClr>
                <a:srgbClr val="4F81BD"/>
              </a:buClr>
              <a:buFont typeface="Arial"/>
              <a:buChar char="•"/>
              <a:defRPr sz="1536"/>
            </a:pPr>
            <a:endParaRPr lang="en-GB" sz="1536" kern="0" dirty="0"/>
          </a:p>
          <a:p>
            <a:pPr marL="243839" indent="-243839" algn="just" defTabSz="877823">
              <a:buClr>
                <a:srgbClr val="4F81BD"/>
              </a:buClr>
              <a:buFont typeface="Arial"/>
              <a:buChar char="•"/>
              <a:defRPr sz="1536"/>
            </a:pPr>
            <a:endParaRPr lang="en-GB" sz="1536" kern="0" dirty="0"/>
          </a:p>
          <a:p>
            <a:pPr algn="just" defTabSz="877823">
              <a:buClr>
                <a:srgbClr val="4F81BD"/>
              </a:buClr>
              <a:defRPr sz="1536"/>
            </a:pPr>
            <a:endParaRPr lang="en-GB" sz="1536" kern="0" dirty="0"/>
          </a:p>
          <a:p>
            <a:pPr marL="243839" indent="-243839" algn="just" defTabSz="877823">
              <a:buClr>
                <a:srgbClr val="4F81BD"/>
              </a:buClr>
              <a:buFont typeface="Arial"/>
              <a:buChar char="•"/>
              <a:defRPr sz="1536"/>
            </a:pPr>
            <a:endParaRPr lang="en-GB" sz="1536" kern="0" dirty="0"/>
          </a:p>
        </p:txBody>
      </p:sp>
      <p:sp>
        <p:nvSpPr>
          <p:cNvPr id="3" name="TextBox 2">
            <a:extLst>
              <a:ext uri="{FF2B5EF4-FFF2-40B4-BE49-F238E27FC236}">
                <a16:creationId xmlns:a16="http://schemas.microsoft.com/office/drawing/2014/main" id="{E95A8E3F-D3BE-1A42-B8E6-3F81E78FB84C}"/>
              </a:ext>
            </a:extLst>
          </p:cNvPr>
          <p:cNvSpPr txBox="1"/>
          <p:nvPr/>
        </p:nvSpPr>
        <p:spPr>
          <a:xfrm>
            <a:off x="595223" y="2946559"/>
            <a:ext cx="2096218" cy="523220"/>
          </a:xfrm>
          <a:prstGeom prst="rect">
            <a:avLst/>
          </a:prstGeom>
          <a:noFill/>
        </p:spPr>
        <p:txBody>
          <a:bodyPr wrap="square" rtlCol="0">
            <a:spAutoFit/>
          </a:bodyPr>
          <a:lstStyle/>
          <a:p>
            <a:r>
              <a:rPr lang="it-IT" sz="2800" b="1" dirty="0">
                <a:solidFill>
                  <a:srgbClr val="FFC000"/>
                </a:solidFill>
                <a:effectLst>
                  <a:reflection blurRad="6350" stA="55000" endA="300" endPos="45500" dir="5400000" sy="-100000" algn="bl" rotWithShape="0"/>
                </a:effectLst>
              </a:rPr>
              <a:t>SAML2</a:t>
            </a:r>
          </a:p>
        </p:txBody>
      </p:sp>
      <p:pic>
        <p:nvPicPr>
          <p:cNvPr id="6" name="Picture 5">
            <a:extLst>
              <a:ext uri="{FF2B5EF4-FFF2-40B4-BE49-F238E27FC236}">
                <a16:creationId xmlns:a16="http://schemas.microsoft.com/office/drawing/2014/main" id="{893165C7-166D-DE43-A0B2-4B5E1F05C473}"/>
              </a:ext>
            </a:extLst>
          </p:cNvPr>
          <p:cNvPicPr>
            <a:picLocks noChangeAspect="1"/>
          </p:cNvPicPr>
          <p:nvPr/>
        </p:nvPicPr>
        <p:blipFill>
          <a:blip r:embed="rId3"/>
          <a:stretch>
            <a:fillRect/>
          </a:stretch>
        </p:blipFill>
        <p:spPr>
          <a:xfrm>
            <a:off x="1353170" y="3802623"/>
            <a:ext cx="2574386" cy="890278"/>
          </a:xfrm>
          <a:prstGeom prst="rect">
            <a:avLst/>
          </a:prstGeom>
          <a:effectLst>
            <a:reflection blurRad="6350" stA="52000" endA="300" endPos="35000" dir="5400000" sy="-100000" algn="bl" rotWithShape="0"/>
          </a:effectLst>
        </p:spPr>
      </p:pic>
      <p:sp>
        <p:nvSpPr>
          <p:cNvPr id="7" name="TextBox 6">
            <a:extLst>
              <a:ext uri="{FF2B5EF4-FFF2-40B4-BE49-F238E27FC236}">
                <a16:creationId xmlns:a16="http://schemas.microsoft.com/office/drawing/2014/main" id="{360BC0A3-3547-C242-BF53-FA79B79EAC38}"/>
              </a:ext>
            </a:extLst>
          </p:cNvPr>
          <p:cNvSpPr txBox="1"/>
          <p:nvPr/>
        </p:nvSpPr>
        <p:spPr>
          <a:xfrm>
            <a:off x="2691442" y="5025745"/>
            <a:ext cx="3704354" cy="584775"/>
          </a:xfrm>
          <a:prstGeom prst="rect">
            <a:avLst/>
          </a:prstGeom>
          <a:noFill/>
        </p:spPr>
        <p:txBody>
          <a:bodyPr wrap="square" rtlCol="0">
            <a:spAutoFit/>
          </a:bodyPr>
          <a:lstStyle/>
          <a:p>
            <a:pPr algn="ctr"/>
            <a:r>
              <a:rPr lang="it-IT" sz="1600" b="1" dirty="0" err="1">
                <a:effectLst>
                  <a:reflection blurRad="6350" stA="16000" endPos="45500" dir="5400000" sy="-100000" algn="bl" rotWithShape="0"/>
                </a:effectLst>
              </a:rPr>
              <a:t>Centralised</a:t>
            </a:r>
            <a:r>
              <a:rPr lang="it-IT" sz="1600" b="1" dirty="0">
                <a:effectLst>
                  <a:reflection blurRad="6350" stA="16000" endPos="45500" dir="5400000" sy="-100000" algn="bl" rotWithShape="0"/>
                </a:effectLst>
              </a:rPr>
              <a:t> Access </a:t>
            </a:r>
            <a:r>
              <a:rPr lang="it-IT" sz="1600" b="1" dirty="0" err="1">
                <a:effectLst>
                  <a:reflection blurRad="6350" stA="16000" endPos="45500" dir="5400000" sy="-100000" algn="bl" rotWithShape="0"/>
                </a:effectLst>
              </a:rPr>
              <a:t>Policies</a:t>
            </a:r>
            <a:r>
              <a:rPr lang="it-IT" sz="1600" b="1" dirty="0">
                <a:effectLst>
                  <a:reflection blurRad="6350" stA="16000" endPos="45500" dir="5400000" sy="-100000" algn="bl" rotWithShape="0"/>
                </a:effectLst>
              </a:rPr>
              <a:t> </a:t>
            </a:r>
            <a:r>
              <a:rPr lang="it-IT" sz="1600" b="1" dirty="0" err="1">
                <a:effectLst>
                  <a:reflection blurRad="6350" stA="16000" endPos="45500" dir="5400000" sy="-100000" algn="bl" rotWithShape="0"/>
                </a:effectLst>
              </a:rPr>
              <a:t>Based</a:t>
            </a:r>
            <a:r>
              <a:rPr lang="it-IT" sz="1600" b="1" dirty="0">
                <a:effectLst>
                  <a:reflection blurRad="6350" stA="16000" endPos="45500" dir="5400000" sy="-100000" algn="bl" rotWithShape="0"/>
                </a:effectLst>
              </a:rPr>
              <a:t> on Attributes</a:t>
            </a:r>
          </a:p>
        </p:txBody>
      </p:sp>
      <p:sp>
        <p:nvSpPr>
          <p:cNvPr id="43" name="TextBox 42">
            <a:extLst>
              <a:ext uri="{FF2B5EF4-FFF2-40B4-BE49-F238E27FC236}">
                <a16:creationId xmlns:a16="http://schemas.microsoft.com/office/drawing/2014/main" id="{9C67B898-1BA5-CF4B-A512-781F7B41D23E}"/>
              </a:ext>
            </a:extLst>
          </p:cNvPr>
          <p:cNvSpPr txBox="1"/>
          <p:nvPr/>
        </p:nvSpPr>
        <p:spPr>
          <a:xfrm>
            <a:off x="5483898" y="4046570"/>
            <a:ext cx="1880559" cy="584775"/>
          </a:xfrm>
          <a:prstGeom prst="rect">
            <a:avLst/>
          </a:prstGeom>
          <a:noFill/>
        </p:spPr>
        <p:txBody>
          <a:bodyPr wrap="square" rtlCol="0">
            <a:spAutoFit/>
          </a:bodyPr>
          <a:lstStyle/>
          <a:p>
            <a:pPr algn="ctr"/>
            <a:r>
              <a:rPr lang="it-IT" sz="1600" b="1" dirty="0">
                <a:effectLst>
                  <a:reflection blurRad="6350" stA="16000" endPos="45500" dir="5400000" sy="-100000" algn="bl" rotWithShape="0"/>
                </a:effectLst>
              </a:rPr>
              <a:t>Central</a:t>
            </a:r>
          </a:p>
          <a:p>
            <a:pPr algn="ctr"/>
            <a:r>
              <a:rPr lang="it-IT" sz="1600" b="1" dirty="0" err="1">
                <a:effectLst>
                  <a:reflection blurRad="6350" stA="16000" endPos="45500" dir="5400000" sy="-100000" algn="bl" rotWithShape="0"/>
                </a:effectLst>
              </a:rPr>
              <a:t>Repository</a:t>
            </a:r>
            <a:endParaRPr lang="it-IT" sz="1600" b="1" dirty="0">
              <a:effectLst>
                <a:reflection blurRad="6350" stA="16000" endPos="45500" dir="5400000" sy="-100000" algn="bl" rotWithShape="0"/>
              </a:effectLst>
            </a:endParaRPr>
          </a:p>
        </p:txBody>
      </p:sp>
      <p:sp>
        <p:nvSpPr>
          <p:cNvPr id="44" name="TextBox 43">
            <a:extLst>
              <a:ext uri="{FF2B5EF4-FFF2-40B4-BE49-F238E27FC236}">
                <a16:creationId xmlns:a16="http://schemas.microsoft.com/office/drawing/2014/main" id="{4E348EFB-A49F-0448-8063-1C5B27127A7D}"/>
              </a:ext>
            </a:extLst>
          </p:cNvPr>
          <p:cNvSpPr txBox="1"/>
          <p:nvPr/>
        </p:nvSpPr>
        <p:spPr>
          <a:xfrm>
            <a:off x="6590581" y="2824187"/>
            <a:ext cx="2327038" cy="830997"/>
          </a:xfrm>
          <a:prstGeom prst="rect">
            <a:avLst/>
          </a:prstGeom>
          <a:noFill/>
        </p:spPr>
        <p:txBody>
          <a:bodyPr wrap="square" rtlCol="0">
            <a:spAutoFit/>
          </a:bodyPr>
          <a:lstStyle/>
          <a:p>
            <a:pPr algn="ctr"/>
            <a:r>
              <a:rPr lang="it-IT" sz="1600" b="1" dirty="0">
                <a:effectLst>
                  <a:reflection blurRad="6350" stA="16000" endPos="45500" dir="5400000" sy="-100000" algn="bl" rotWithShape="0"/>
                </a:effectLst>
              </a:rPr>
              <a:t>Ad-hoc </a:t>
            </a:r>
            <a:r>
              <a:rPr lang="it-IT" sz="1600" b="1" dirty="0" err="1">
                <a:effectLst>
                  <a:reflection blurRad="6350" stA="16000" endPos="45500" dir="5400000" sy="-100000" algn="bl" rotWithShape="0"/>
                </a:effectLst>
              </a:rPr>
              <a:t>solutions</a:t>
            </a:r>
            <a:r>
              <a:rPr lang="it-IT" sz="1600" b="1" dirty="0">
                <a:effectLst>
                  <a:reflection blurRad="6350" stA="16000" endPos="45500" dir="5400000" sy="-100000" algn="bl" rotWithShape="0"/>
                </a:effectLst>
              </a:rPr>
              <a:t> for </a:t>
            </a:r>
            <a:r>
              <a:rPr lang="it-IT" sz="1600" b="1" dirty="0" err="1">
                <a:effectLst>
                  <a:reflection blurRad="6350" stA="16000" endPos="45500" dir="5400000" sy="-100000" algn="bl" rotWithShape="0"/>
                </a:effectLst>
              </a:rPr>
              <a:t>legacy</a:t>
            </a:r>
            <a:r>
              <a:rPr lang="it-IT" sz="1600" b="1" dirty="0">
                <a:effectLst>
                  <a:reflection blurRad="6350" stA="16000" endPos="45500" dir="5400000" sy="-100000" algn="bl" rotWithShape="0"/>
                </a:effectLst>
              </a:rPr>
              <a:t> services</a:t>
            </a:r>
          </a:p>
          <a:p>
            <a:pPr algn="ctr"/>
            <a:r>
              <a:rPr lang="it-IT" sz="1600" b="1" dirty="0">
                <a:effectLst>
                  <a:reflection blurRad="6350" stA="16000" endPos="45500" dir="5400000" sy="-100000" algn="bl" rotWithShape="0"/>
                </a:effectLst>
              </a:rPr>
              <a:t>(i.e. ftp)</a:t>
            </a:r>
          </a:p>
        </p:txBody>
      </p:sp>
      <p:cxnSp>
        <p:nvCxnSpPr>
          <p:cNvPr id="12" name="Elbow Connector 11">
            <a:extLst>
              <a:ext uri="{FF2B5EF4-FFF2-40B4-BE49-F238E27FC236}">
                <a16:creationId xmlns:a16="http://schemas.microsoft.com/office/drawing/2014/main" id="{27B3750D-8A84-EF46-88C7-52DA9631C947}"/>
              </a:ext>
            </a:extLst>
          </p:cNvPr>
          <p:cNvCxnSpPr>
            <a:cxnSpLocks/>
            <a:endCxn id="3" idx="0"/>
          </p:cNvCxnSpPr>
          <p:nvPr/>
        </p:nvCxnSpPr>
        <p:spPr>
          <a:xfrm rot="10800000" flipV="1">
            <a:off x="1643332" y="2364863"/>
            <a:ext cx="2026534" cy="581695"/>
          </a:xfrm>
          <a:prstGeom prst="bentConnector2">
            <a:avLst/>
          </a:prstGeom>
          <a:ln w="190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E0283AF1-7974-F24F-8DEA-082867535006}"/>
              </a:ext>
            </a:extLst>
          </p:cNvPr>
          <p:cNvCxnSpPr>
            <a:cxnSpLocks/>
            <a:endCxn id="6" idx="0"/>
          </p:cNvCxnSpPr>
          <p:nvPr/>
        </p:nvCxnSpPr>
        <p:spPr>
          <a:xfrm rot="10800000" flipV="1">
            <a:off x="2640363" y="2769081"/>
            <a:ext cx="1069538" cy="1033542"/>
          </a:xfrm>
          <a:prstGeom prst="bentConnector2">
            <a:avLst/>
          </a:prstGeom>
          <a:ln w="190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99DAEE2B-D33C-634E-AF4C-516E149092B0}"/>
              </a:ext>
            </a:extLst>
          </p:cNvPr>
          <p:cNvCxnSpPr>
            <a:cxnSpLocks/>
            <a:endCxn id="44" idx="0"/>
          </p:cNvCxnSpPr>
          <p:nvPr/>
        </p:nvCxnSpPr>
        <p:spPr>
          <a:xfrm>
            <a:off x="5371241" y="2364863"/>
            <a:ext cx="2382859" cy="459324"/>
          </a:xfrm>
          <a:prstGeom prst="bentConnector2">
            <a:avLst/>
          </a:prstGeom>
          <a:ln w="190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06A000A0-E4F1-D446-AF87-5F549A5F9A41}"/>
              </a:ext>
            </a:extLst>
          </p:cNvPr>
          <p:cNvCxnSpPr>
            <a:cxnSpLocks/>
            <a:stCxn id="39" idx="3"/>
            <a:endCxn id="43" idx="0"/>
          </p:cNvCxnSpPr>
          <p:nvPr/>
        </p:nvCxnSpPr>
        <p:spPr>
          <a:xfrm>
            <a:off x="5481822" y="2769081"/>
            <a:ext cx="942356" cy="1277489"/>
          </a:xfrm>
          <a:prstGeom prst="bentConnector2">
            <a:avLst/>
          </a:prstGeom>
          <a:ln w="190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04605B-6932-CE43-AE95-68EA7EAD9352}"/>
              </a:ext>
            </a:extLst>
          </p:cNvPr>
          <p:cNvCxnSpPr>
            <a:cxnSpLocks/>
            <a:stCxn id="39" idx="2"/>
            <a:endCxn id="7" idx="0"/>
          </p:cNvCxnSpPr>
          <p:nvPr/>
        </p:nvCxnSpPr>
        <p:spPr>
          <a:xfrm>
            <a:off x="4540999" y="3709904"/>
            <a:ext cx="2620" cy="1315841"/>
          </a:xfrm>
          <a:prstGeom prst="straightConnector1">
            <a:avLst/>
          </a:prstGeom>
          <a:ln w="19050">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DED7A068-99F2-B84D-B461-5BCC6B0AC19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735289" y="1963077"/>
            <a:ext cx="460626" cy="460626"/>
          </a:xfrm>
          <a:prstGeom prst="rect">
            <a:avLst/>
          </a:prstGeom>
        </p:spPr>
      </p:pic>
    </p:spTree>
    <p:extLst>
      <p:ext uri="{BB962C8B-B14F-4D97-AF65-F5344CB8AC3E}">
        <p14:creationId xmlns:p14="http://schemas.microsoft.com/office/powerpoint/2010/main" val="149156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IM Pilot"/>
          <p:cNvSpPr txBox="1">
            <a:spLocks noGrp="1"/>
          </p:cNvSpPr>
          <p:nvPr>
            <p:ph type="title"/>
          </p:nvPr>
        </p:nvSpPr>
        <p:spPr>
          <a:xfrm>
            <a:off x="144000" y="175464"/>
            <a:ext cx="7174800" cy="400110"/>
          </a:xfrm>
          <a:prstGeom prst="rect">
            <a:avLst/>
          </a:prstGeom>
        </p:spPr>
        <p:txBody>
          <a:bodyPr/>
          <a:lstStyle/>
          <a:p>
            <a:r>
              <a:rPr lang="it-IT" sz="2000" dirty="0"/>
              <a:t>ESA </a:t>
            </a:r>
            <a:r>
              <a:rPr lang="it-IT" sz="2000" dirty="0" err="1"/>
              <a:t>Pathfinder</a:t>
            </a:r>
            <a:r>
              <a:rPr lang="it-IT" sz="2000" dirty="0"/>
              <a:t> </a:t>
            </a:r>
            <a:r>
              <a:rPr lang="it-IT" sz="2000" dirty="0" err="1"/>
              <a:t>activities</a:t>
            </a:r>
            <a:r>
              <a:rPr lang="it-IT" sz="2000" dirty="0"/>
              <a:t> – </a:t>
            </a:r>
            <a:r>
              <a:rPr lang="it-IT" sz="2000" dirty="0" err="1"/>
              <a:t>Achievements</a:t>
            </a:r>
            <a:r>
              <a:rPr lang="it-IT" sz="2000" dirty="0"/>
              <a:t> in 2018</a:t>
            </a:r>
          </a:p>
        </p:txBody>
      </p:sp>
      <p:sp>
        <p:nvSpPr>
          <p:cNvPr id="7" name="OAuth2 &amp; OIDC:…">
            <a:extLst>
              <a:ext uri="{FF2B5EF4-FFF2-40B4-BE49-F238E27FC236}">
                <a16:creationId xmlns:a16="http://schemas.microsoft.com/office/drawing/2014/main" id="{325FDE53-CA40-AA4D-B615-B310BDE31697}"/>
              </a:ext>
            </a:extLst>
          </p:cNvPr>
          <p:cNvSpPr txBox="1">
            <a:spLocks/>
          </p:cNvSpPr>
          <p:nvPr/>
        </p:nvSpPr>
        <p:spPr>
          <a:xfrm>
            <a:off x="172800" y="1104181"/>
            <a:ext cx="8748000" cy="5469555"/>
          </a:xfrm>
          <a:prstGeom prst="rect">
            <a:avLst/>
          </a:prstGeom>
        </p:spPr>
        <p:txBody>
          <a:bodyPr/>
          <a:lst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9559" indent="-289559" algn="just" defTabSz="868680">
              <a:buClrTx/>
              <a:buFont typeface="Arial"/>
              <a:buChar char="•"/>
              <a:defRPr sz="1520"/>
            </a:pPr>
            <a:r>
              <a:rPr lang="en-GB" sz="1400" b="1" kern="0" dirty="0" err="1"/>
              <a:t>Successfull</a:t>
            </a:r>
            <a:r>
              <a:rPr lang="it-IT" sz="1400" b="1" kern="0" dirty="0"/>
              <a:t> </a:t>
            </a:r>
            <a:r>
              <a:rPr lang="it-IT" sz="1400" b="1" kern="0" dirty="0" err="1"/>
              <a:t>Cloud</a:t>
            </a:r>
            <a:r>
              <a:rPr lang="it-IT" sz="1400" b="1" kern="0" dirty="0"/>
              <a:t> services </a:t>
            </a:r>
            <a:r>
              <a:rPr lang="it-IT" sz="1400" b="1" kern="0" dirty="0" err="1"/>
              <a:t>access</a:t>
            </a:r>
            <a:r>
              <a:rPr lang="it-IT" sz="1400" b="1" kern="0" dirty="0"/>
              <a:t> </a:t>
            </a:r>
            <a:r>
              <a:rPr lang="it-IT" sz="1400" b="1" kern="0" dirty="0" err="1"/>
              <a:t>pilot</a:t>
            </a:r>
            <a:r>
              <a:rPr lang="it-IT" sz="1400" b="1" kern="0" dirty="0"/>
              <a:t>:</a:t>
            </a:r>
          </a:p>
          <a:p>
            <a:pPr marL="675640" lvl="1" indent="-241300" algn="just" defTabSz="868680">
              <a:buClrTx/>
              <a:buFont typeface="Arial"/>
              <a:buChar char="•"/>
              <a:defRPr sz="1520"/>
            </a:pPr>
            <a:r>
              <a:rPr lang="it-IT" sz="1400" kern="0" dirty="0"/>
              <a:t>Scope of the </a:t>
            </a:r>
            <a:r>
              <a:rPr lang="it-IT" sz="1400" kern="0" dirty="0" err="1"/>
              <a:t>pilot</a:t>
            </a:r>
            <a:r>
              <a:rPr lang="it-IT" sz="1400" kern="0" dirty="0"/>
              <a:t> </a:t>
            </a:r>
            <a:r>
              <a:rPr lang="it-IT" sz="1400" kern="0" dirty="0" err="1"/>
              <a:t>was</a:t>
            </a:r>
            <a:r>
              <a:rPr lang="it-IT" sz="1400" kern="0" dirty="0"/>
              <a:t> to:</a:t>
            </a:r>
          </a:p>
          <a:p>
            <a:pPr marL="1273240" lvl="2" indent="-241300" algn="just" defTabSz="868680">
              <a:buClrTx/>
              <a:buFont typeface="Arial"/>
              <a:buChar char="•"/>
              <a:defRPr sz="1520"/>
            </a:pPr>
            <a:r>
              <a:rPr lang="it-IT" sz="1400" kern="0" dirty="0" err="1"/>
              <a:t>experiment</a:t>
            </a:r>
            <a:r>
              <a:rPr lang="it-IT" sz="1400" kern="0" dirty="0"/>
              <a:t> </a:t>
            </a:r>
            <a:r>
              <a:rPr lang="en-GB" sz="1400" kern="0" dirty="0"/>
              <a:t>c</a:t>
            </a:r>
            <a:r>
              <a:rPr lang="en-GB" sz="1400" dirty="0"/>
              <a:t>loud-based Identity and Access Management mechanisms for EO Applications</a:t>
            </a:r>
            <a:r>
              <a:rPr lang="it-IT" sz="1400" kern="0" dirty="0"/>
              <a:t> by </a:t>
            </a:r>
            <a:r>
              <a:rPr lang="it-IT" sz="1400" kern="0" dirty="0" err="1"/>
              <a:t>using</a:t>
            </a:r>
            <a:r>
              <a:rPr lang="it-IT" sz="1400" kern="0" dirty="0"/>
              <a:t> </a:t>
            </a:r>
            <a:r>
              <a:rPr lang="it-IT" sz="1400" kern="0" dirty="0" err="1"/>
              <a:t>different</a:t>
            </a:r>
            <a:r>
              <a:rPr lang="it-IT" sz="1400" kern="0" dirty="0"/>
              <a:t> </a:t>
            </a:r>
            <a:r>
              <a:rPr lang="it-IT" sz="1400" kern="0" dirty="0" err="1"/>
              <a:t>authentication</a:t>
            </a:r>
            <a:r>
              <a:rPr lang="it-IT" sz="1400" kern="0" dirty="0"/>
              <a:t>/</a:t>
            </a:r>
            <a:r>
              <a:rPr lang="it-IT" sz="1400" kern="0" dirty="0" err="1"/>
              <a:t>authorisation</a:t>
            </a:r>
            <a:r>
              <a:rPr lang="it-IT" sz="1400" kern="0" dirty="0"/>
              <a:t> </a:t>
            </a:r>
            <a:r>
              <a:rPr lang="it-IT" sz="1400" kern="0" dirty="0" err="1"/>
              <a:t>technologies</a:t>
            </a:r>
            <a:r>
              <a:rPr lang="it-IT" sz="1400" kern="0" dirty="0"/>
              <a:t> </a:t>
            </a:r>
            <a:r>
              <a:rPr lang="it-IT" sz="1400" kern="0" dirty="0" err="1"/>
              <a:t>like</a:t>
            </a:r>
            <a:r>
              <a:rPr lang="it-IT" sz="1400" kern="0" dirty="0"/>
              <a:t> SAML, </a:t>
            </a:r>
            <a:r>
              <a:rPr lang="it-IT" sz="1400" kern="0" dirty="0" err="1"/>
              <a:t>OAuth</a:t>
            </a:r>
            <a:r>
              <a:rPr lang="it-IT" sz="1400" kern="0" dirty="0"/>
              <a:t>, </a:t>
            </a:r>
            <a:r>
              <a:rPr lang="it-IT" sz="1400" kern="0" dirty="0" err="1"/>
              <a:t>OpenID</a:t>
            </a:r>
            <a:r>
              <a:rPr lang="it-IT" sz="1400" kern="0" dirty="0"/>
              <a:t> Connect</a:t>
            </a:r>
          </a:p>
          <a:p>
            <a:pPr marL="1273240" lvl="2" indent="-241300" algn="just" defTabSz="868680">
              <a:buClrTx/>
              <a:buFont typeface="Arial"/>
              <a:buChar char="•"/>
              <a:defRPr sz="1520"/>
            </a:pPr>
            <a:r>
              <a:rPr lang="it-IT" sz="1400" kern="0" dirty="0"/>
              <a:t>Integrate </a:t>
            </a:r>
            <a:r>
              <a:rPr lang="it-IT" sz="1400" kern="0" dirty="0" err="1"/>
              <a:t>such</a:t>
            </a:r>
            <a:r>
              <a:rPr lang="it-IT" sz="1400" kern="0" dirty="0"/>
              <a:t> AAI with the </a:t>
            </a:r>
            <a:r>
              <a:rPr lang="it-IT" sz="1400" kern="0" dirty="0" err="1"/>
              <a:t>most</a:t>
            </a:r>
            <a:r>
              <a:rPr lang="it-IT" sz="1400" kern="0" dirty="0"/>
              <a:t> </a:t>
            </a:r>
            <a:r>
              <a:rPr lang="it-IT" sz="1400" kern="0" dirty="0" err="1"/>
              <a:t>representative</a:t>
            </a:r>
            <a:r>
              <a:rPr lang="it-IT" sz="1400" kern="0" dirty="0"/>
              <a:t> </a:t>
            </a:r>
            <a:r>
              <a:rPr lang="it-IT" sz="1400" kern="0" dirty="0" err="1"/>
              <a:t>cloud</a:t>
            </a:r>
            <a:r>
              <a:rPr lang="it-IT" sz="1400" kern="0" dirty="0"/>
              <a:t> services management software </a:t>
            </a:r>
            <a:r>
              <a:rPr lang="it-IT" sz="1400" kern="0" dirty="0" err="1"/>
              <a:t>like</a:t>
            </a:r>
            <a:r>
              <a:rPr lang="it-IT" sz="1400" kern="0" dirty="0"/>
              <a:t> </a:t>
            </a:r>
            <a:r>
              <a:rPr lang="it-IT" sz="1400" kern="0" dirty="0" err="1"/>
              <a:t>Ceph</a:t>
            </a:r>
            <a:r>
              <a:rPr lang="it-IT" sz="1400" kern="0" dirty="0"/>
              <a:t> and </a:t>
            </a:r>
            <a:r>
              <a:rPr lang="it-IT" sz="1400" kern="0" dirty="0" err="1"/>
              <a:t>Keystone</a:t>
            </a:r>
            <a:endParaRPr lang="it-IT" sz="1400" kern="0" dirty="0"/>
          </a:p>
          <a:p>
            <a:pPr marL="434340" lvl="1" indent="0" algn="just" defTabSz="868680">
              <a:buClrTx/>
              <a:defRPr sz="1520"/>
            </a:pPr>
            <a:endParaRPr lang="it-IT" sz="1400" kern="0" dirty="0"/>
          </a:p>
          <a:p>
            <a:pPr marL="289559" indent="-289559" algn="just" defTabSz="868680">
              <a:buClrTx/>
              <a:buFont typeface="Arial"/>
              <a:buChar char="•"/>
              <a:defRPr sz="1520"/>
            </a:pPr>
            <a:r>
              <a:rPr lang="en-GB" sz="1400" b="1" kern="0" dirty="0" err="1"/>
              <a:t>Successfull</a:t>
            </a:r>
            <a:r>
              <a:rPr lang="en-GB" sz="1400" b="1" kern="0" dirty="0"/>
              <a:t> </a:t>
            </a:r>
            <a:r>
              <a:rPr lang="it-IT" sz="1400" b="1" kern="0" dirty="0"/>
              <a:t>ESA Earth </a:t>
            </a:r>
            <a:r>
              <a:rPr lang="it-IT" sz="1400" b="1" kern="0" dirty="0" err="1"/>
              <a:t>Observation</a:t>
            </a:r>
            <a:r>
              <a:rPr lang="it-IT" sz="1400" b="1" kern="0" dirty="0"/>
              <a:t> </a:t>
            </a:r>
            <a:r>
              <a:rPr lang="it-IT" sz="1400" b="1" kern="0" dirty="0" err="1"/>
              <a:t>federation</a:t>
            </a:r>
            <a:r>
              <a:rPr lang="it-IT" sz="1400" b="1" kern="0" dirty="0"/>
              <a:t> </a:t>
            </a:r>
            <a:r>
              <a:rPr lang="it-IT" sz="1400" b="1" kern="0" dirty="0" err="1"/>
              <a:t>pilot</a:t>
            </a:r>
            <a:r>
              <a:rPr lang="it-IT" sz="1400" b="1" kern="0" dirty="0"/>
              <a:t>: </a:t>
            </a:r>
          </a:p>
          <a:p>
            <a:pPr marL="675640" lvl="1" indent="-241300" algn="just" defTabSz="868680">
              <a:buClrTx/>
              <a:buFont typeface="Arial"/>
              <a:buChar char="•"/>
              <a:defRPr sz="1520"/>
            </a:pPr>
            <a:r>
              <a:rPr lang="it-IT" sz="1400" kern="0" dirty="0" err="1"/>
              <a:t>This</a:t>
            </a:r>
            <a:r>
              <a:rPr lang="it-IT" sz="1400" kern="0" dirty="0"/>
              <a:t> </a:t>
            </a:r>
            <a:r>
              <a:rPr lang="it-IT" sz="1400" kern="0" dirty="0" err="1"/>
              <a:t>pilot</a:t>
            </a:r>
            <a:r>
              <a:rPr lang="it-IT" sz="1400" kern="0" dirty="0"/>
              <a:t> </a:t>
            </a:r>
            <a:r>
              <a:rPr lang="it-IT" sz="1400" kern="0" dirty="0" err="1"/>
              <a:t>implements</a:t>
            </a:r>
            <a:r>
              <a:rPr lang="it-IT" sz="1400" kern="0" dirty="0"/>
              <a:t> a </a:t>
            </a:r>
            <a:r>
              <a:rPr lang="it-IT" sz="1400" kern="0" dirty="0" err="1"/>
              <a:t>working</a:t>
            </a:r>
            <a:r>
              <a:rPr lang="it-IT" sz="1400" kern="0" dirty="0"/>
              <a:t> SAML </a:t>
            </a:r>
            <a:r>
              <a:rPr lang="it-IT" sz="1400" kern="0" dirty="0" err="1"/>
              <a:t>federation</a:t>
            </a:r>
            <a:r>
              <a:rPr lang="it-IT" sz="1400" kern="0" dirty="0"/>
              <a:t> </a:t>
            </a:r>
            <a:r>
              <a:rPr lang="it-IT" sz="1400" kern="0" dirty="0" err="1"/>
              <a:t>between</a:t>
            </a:r>
            <a:r>
              <a:rPr lang="it-IT" sz="1400" kern="0" dirty="0"/>
              <a:t> </a:t>
            </a:r>
            <a:r>
              <a:rPr lang="it-IT" sz="1400" kern="0" dirty="0" err="1"/>
              <a:t>different</a:t>
            </a:r>
            <a:r>
              <a:rPr lang="it-IT" sz="1400" kern="0" dirty="0"/>
              <a:t> ESA EO </a:t>
            </a:r>
            <a:r>
              <a:rPr lang="it-IT" sz="1400" kern="0" dirty="0" err="1"/>
              <a:t>departements</a:t>
            </a:r>
            <a:r>
              <a:rPr lang="it-IT" sz="1400" kern="0" dirty="0"/>
              <a:t> by </a:t>
            </a:r>
            <a:r>
              <a:rPr lang="it-IT" sz="1400" kern="0" dirty="0" err="1"/>
              <a:t>also</a:t>
            </a:r>
            <a:r>
              <a:rPr lang="it-IT" sz="1400" kern="0" dirty="0"/>
              <a:t> </a:t>
            </a:r>
            <a:r>
              <a:rPr lang="it-IT" sz="1400" kern="0" dirty="0" err="1"/>
              <a:t>supporting</a:t>
            </a:r>
            <a:r>
              <a:rPr lang="it-IT" sz="1400" kern="0" dirty="0"/>
              <a:t> social media login </a:t>
            </a:r>
            <a:r>
              <a:rPr lang="it-IT" sz="1400" kern="0" dirty="0" err="1"/>
              <a:t>capabilities</a:t>
            </a:r>
            <a:r>
              <a:rPr lang="it-IT" sz="1400" kern="0" dirty="0"/>
              <a:t> (i.e. </a:t>
            </a:r>
            <a:r>
              <a:rPr lang="it-IT" sz="1400" kern="0" dirty="0" err="1"/>
              <a:t>Facebook</a:t>
            </a:r>
            <a:r>
              <a:rPr lang="it-IT" sz="1400" kern="0" dirty="0"/>
              <a:t> and Google)</a:t>
            </a:r>
          </a:p>
          <a:p>
            <a:pPr marL="434340" lvl="1" indent="0" algn="just" defTabSz="868680">
              <a:buClrTx/>
              <a:defRPr sz="1520"/>
            </a:pPr>
            <a:endParaRPr lang="it-IT" sz="1400" kern="0" dirty="0"/>
          </a:p>
          <a:p>
            <a:pPr marL="289559" indent="-289559" algn="just" defTabSz="868680">
              <a:buClrTx/>
              <a:buFont typeface="Arial"/>
              <a:buChar char="•"/>
              <a:defRPr sz="1520"/>
            </a:pPr>
            <a:r>
              <a:rPr lang="en-GB" sz="1400" b="1" kern="0" dirty="0" err="1"/>
              <a:t>Successfull</a:t>
            </a:r>
            <a:r>
              <a:rPr lang="it-IT" sz="1400" b="1" kern="0" dirty="0"/>
              <a:t> </a:t>
            </a:r>
            <a:r>
              <a:rPr lang="it-IT" sz="1400" b="1" kern="0" dirty="0" err="1"/>
              <a:t>federation</a:t>
            </a:r>
            <a:r>
              <a:rPr lang="it-IT" sz="1400" b="1" kern="0" dirty="0"/>
              <a:t> </a:t>
            </a:r>
            <a:r>
              <a:rPr lang="it-IT" sz="1400" b="1" kern="0" dirty="0" err="1"/>
              <a:t>pilot</a:t>
            </a:r>
            <a:r>
              <a:rPr lang="it-IT" sz="1400" b="1" kern="0" dirty="0"/>
              <a:t> </a:t>
            </a:r>
            <a:r>
              <a:rPr lang="it-IT" sz="1400" b="1" kern="0" dirty="0" err="1"/>
              <a:t>between</a:t>
            </a:r>
            <a:r>
              <a:rPr lang="it-IT" sz="1400" b="1" kern="0" dirty="0"/>
              <a:t> </a:t>
            </a:r>
            <a:r>
              <a:rPr lang="it-IT" sz="1400" b="1" kern="0" dirty="0" err="1"/>
              <a:t>space</a:t>
            </a:r>
            <a:r>
              <a:rPr lang="it-IT" sz="1400" b="1" kern="0" dirty="0"/>
              <a:t> </a:t>
            </a:r>
            <a:r>
              <a:rPr lang="it-IT" sz="1400" b="1" kern="0" dirty="0" err="1"/>
              <a:t>organizations</a:t>
            </a:r>
            <a:r>
              <a:rPr lang="it-IT" sz="1400" b="1" kern="0" dirty="0"/>
              <a:t>: </a:t>
            </a:r>
          </a:p>
          <a:p>
            <a:pPr marL="675640" lvl="1" indent="-241300" algn="just" defTabSz="868680">
              <a:buClrTx/>
              <a:buFont typeface="Arial"/>
              <a:buChar char="•"/>
              <a:defRPr sz="1520"/>
            </a:pPr>
            <a:r>
              <a:rPr lang="it-IT" sz="1400" kern="0" dirty="0" err="1"/>
              <a:t>This</a:t>
            </a:r>
            <a:r>
              <a:rPr lang="it-IT" sz="1400" kern="0" dirty="0"/>
              <a:t> </a:t>
            </a:r>
            <a:r>
              <a:rPr lang="it-IT" sz="1400" kern="0" dirty="0" err="1"/>
              <a:t>pilot</a:t>
            </a:r>
            <a:r>
              <a:rPr lang="it-IT" sz="1400" kern="0" dirty="0"/>
              <a:t> </a:t>
            </a:r>
            <a:r>
              <a:rPr lang="it-IT" sz="1400" kern="0" dirty="0" err="1"/>
              <a:t>implements</a:t>
            </a:r>
            <a:r>
              <a:rPr lang="it-IT" sz="1400" kern="0" dirty="0"/>
              <a:t> </a:t>
            </a:r>
            <a:r>
              <a:rPr lang="it-IT" sz="1400" kern="0" dirty="0" err="1"/>
              <a:t>working</a:t>
            </a:r>
            <a:r>
              <a:rPr lang="it-IT" sz="1400" kern="0" dirty="0"/>
              <a:t> SAML federations </a:t>
            </a:r>
            <a:r>
              <a:rPr lang="it-IT" sz="1400" kern="0" dirty="0" err="1"/>
              <a:t>between</a:t>
            </a:r>
            <a:r>
              <a:rPr lang="it-IT" sz="1400" kern="0" dirty="0"/>
              <a:t> </a:t>
            </a:r>
            <a:r>
              <a:rPr lang="it-IT" sz="1400" kern="0" dirty="0" err="1"/>
              <a:t>different</a:t>
            </a:r>
            <a:r>
              <a:rPr lang="it-IT" sz="1400" kern="0" dirty="0"/>
              <a:t> </a:t>
            </a:r>
            <a:r>
              <a:rPr lang="it-IT" sz="1400" kern="0" dirty="0" err="1"/>
              <a:t>organizations</a:t>
            </a:r>
            <a:r>
              <a:rPr lang="it-IT" sz="1400" kern="0" dirty="0"/>
              <a:t> </a:t>
            </a:r>
            <a:r>
              <a:rPr lang="it-IT" sz="1400" kern="0" dirty="0" err="1"/>
              <a:t>like</a:t>
            </a:r>
            <a:r>
              <a:rPr lang="it-IT" sz="1400" kern="0" dirty="0"/>
              <a:t> ESA, DLR and EUMETSAT (services and </a:t>
            </a:r>
            <a:r>
              <a:rPr lang="it-IT" sz="1400" kern="0" dirty="0" err="1"/>
              <a:t>identity</a:t>
            </a:r>
            <a:r>
              <a:rPr lang="it-IT" sz="1400" kern="0" dirty="0"/>
              <a:t> providers)</a:t>
            </a:r>
          </a:p>
        </p:txBody>
      </p:sp>
    </p:spTree>
    <p:extLst>
      <p:ext uri="{BB962C8B-B14F-4D97-AF65-F5344CB8AC3E}">
        <p14:creationId xmlns:p14="http://schemas.microsoft.com/office/powerpoint/2010/main" val="300026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IM Pilot"/>
          <p:cNvSpPr txBox="1">
            <a:spLocks noGrp="1"/>
          </p:cNvSpPr>
          <p:nvPr>
            <p:ph type="title"/>
          </p:nvPr>
        </p:nvSpPr>
        <p:spPr>
          <a:xfrm>
            <a:off x="144000" y="116464"/>
            <a:ext cx="7637026" cy="707886"/>
          </a:xfrm>
          <a:prstGeom prst="rect">
            <a:avLst/>
          </a:prstGeom>
        </p:spPr>
        <p:txBody>
          <a:bodyPr/>
          <a:lstStyle/>
          <a:p>
            <a:r>
              <a:rPr lang="en-GB" sz="2000" dirty="0"/>
              <a:t>ESA Plan for standard and interoperable authentication solutions</a:t>
            </a:r>
          </a:p>
        </p:txBody>
      </p:sp>
      <p:sp>
        <p:nvSpPr>
          <p:cNvPr id="151" name="The EO Data Service / EO IPT IDP is a pathfinder activity which implements a general architecture defined by GÉANT known as “FaaS”, Federation as a Service.…"/>
          <p:cNvSpPr txBox="1">
            <a:spLocks noGrp="1"/>
          </p:cNvSpPr>
          <p:nvPr>
            <p:ph type="body" idx="1"/>
          </p:nvPr>
        </p:nvSpPr>
        <p:spPr>
          <a:xfrm>
            <a:off x="172800" y="1820174"/>
            <a:ext cx="8748000" cy="3765814"/>
          </a:xfrm>
          <a:prstGeom prst="rect">
            <a:avLst/>
          </a:prstGeom>
        </p:spPr>
        <p:txBody>
          <a:bodyPr>
            <a:normAutofit/>
          </a:bodyPr>
          <a:lstStyle/>
          <a:p>
            <a:pPr marL="243839" indent="-243839" algn="just" defTabSz="877823">
              <a:buClr>
                <a:srgbClr val="4F81BD"/>
              </a:buClr>
              <a:buFont typeface="Arial"/>
              <a:buChar char="•"/>
              <a:defRPr sz="1536"/>
            </a:pPr>
            <a:r>
              <a:rPr lang="en-GB" sz="1500" dirty="0"/>
              <a:t>ESA</a:t>
            </a:r>
            <a:r>
              <a:rPr lang="en-GB" sz="1536" dirty="0"/>
              <a:t> is performing an evolution in its user and identity management infrastructure aiming at standardising architectures and processes in line with the results of the most recent initiatives in this field like in example the AARC Blueprint Architecture</a:t>
            </a:r>
          </a:p>
          <a:p>
            <a:pPr algn="just" defTabSz="877823">
              <a:buClr>
                <a:srgbClr val="4F81BD"/>
              </a:buClr>
              <a:defRPr sz="1536"/>
            </a:pPr>
            <a:endParaRPr lang="en-GB" sz="1536" dirty="0"/>
          </a:p>
          <a:p>
            <a:pPr marL="243839" indent="-243839" algn="just" defTabSz="877823">
              <a:buClr>
                <a:srgbClr val="4F81BD"/>
              </a:buClr>
              <a:buFont typeface="Arial"/>
              <a:buChar char="•"/>
              <a:defRPr sz="1536"/>
            </a:pPr>
            <a:r>
              <a:rPr lang="en-US" sz="1500" dirty="0"/>
              <a:t>The new ESA </a:t>
            </a:r>
            <a:r>
              <a:rPr lang="it-IT" sz="1500" dirty="0"/>
              <a:t>Earth </a:t>
            </a:r>
            <a:r>
              <a:rPr lang="en-GB" sz="1500" dirty="0"/>
              <a:t>Observation</a:t>
            </a:r>
            <a:r>
              <a:rPr lang="it-IT" sz="1500" dirty="0"/>
              <a:t> Identity and Access Management </a:t>
            </a:r>
            <a:r>
              <a:rPr lang="en-GB" sz="1500" dirty="0"/>
              <a:t>Infrastructure</a:t>
            </a:r>
            <a:r>
              <a:rPr lang="it-IT" sz="1500" dirty="0"/>
              <a:t> (EO-IAM) </a:t>
            </a:r>
            <a:r>
              <a:rPr lang="it-IT" sz="1500" dirty="0" err="1"/>
              <a:t>will</a:t>
            </a:r>
            <a:r>
              <a:rPr lang="it-IT" sz="1500" dirty="0"/>
              <a:t> </a:t>
            </a:r>
            <a:r>
              <a:rPr lang="it-IT" sz="1500" dirty="0" err="1"/>
              <a:t>allow</a:t>
            </a:r>
            <a:r>
              <a:rPr lang="it-IT" sz="1500" dirty="0"/>
              <a:t> </a:t>
            </a:r>
            <a:r>
              <a:rPr lang="it-IT" sz="1500" dirty="0" err="1"/>
              <a:t>user</a:t>
            </a:r>
            <a:r>
              <a:rPr lang="it-IT" sz="1500" dirty="0"/>
              <a:t> </a:t>
            </a:r>
            <a:r>
              <a:rPr lang="it-IT" sz="1500" dirty="0" err="1"/>
              <a:t>access</a:t>
            </a:r>
            <a:r>
              <a:rPr lang="it-IT" sz="1500" dirty="0"/>
              <a:t> to satellite data and to the </a:t>
            </a:r>
            <a:r>
              <a:rPr lang="it-IT" sz="1500" dirty="0" err="1"/>
              <a:t>Exploitation</a:t>
            </a:r>
            <a:r>
              <a:rPr lang="it-IT" sz="1500" dirty="0"/>
              <a:t> </a:t>
            </a:r>
            <a:r>
              <a:rPr lang="it-IT" sz="1500" dirty="0" err="1"/>
              <a:t>Platforms</a:t>
            </a:r>
            <a:r>
              <a:rPr lang="it-IT" sz="1500" dirty="0"/>
              <a:t>’ services by </a:t>
            </a:r>
            <a:r>
              <a:rPr lang="it-IT" sz="1500" dirty="0" err="1"/>
              <a:t>supporting</a:t>
            </a:r>
            <a:r>
              <a:rPr lang="it-IT" sz="1500" dirty="0"/>
              <a:t> standard </a:t>
            </a:r>
            <a:r>
              <a:rPr lang="it-IT" sz="1500" dirty="0" err="1"/>
              <a:t>digital</a:t>
            </a:r>
            <a:r>
              <a:rPr lang="it-IT" sz="1500" dirty="0"/>
              <a:t> </a:t>
            </a:r>
            <a:r>
              <a:rPr lang="it-IT" sz="1500" dirty="0" err="1"/>
              <a:t>identities</a:t>
            </a:r>
            <a:r>
              <a:rPr lang="it-IT" sz="1500" dirty="0"/>
              <a:t> federations (and </a:t>
            </a:r>
            <a:r>
              <a:rPr lang="it-IT" sz="1500" dirty="0" err="1"/>
              <a:t>interfederations</a:t>
            </a:r>
            <a:r>
              <a:rPr lang="it-IT" sz="1500" dirty="0"/>
              <a:t> </a:t>
            </a:r>
            <a:r>
              <a:rPr lang="it-IT" sz="1500" dirty="0" err="1"/>
              <a:t>like</a:t>
            </a:r>
            <a:r>
              <a:rPr lang="it-IT" sz="1500" dirty="0"/>
              <a:t> </a:t>
            </a:r>
            <a:r>
              <a:rPr lang="it-IT" sz="1500" dirty="0" err="1"/>
              <a:t>eduGAIN</a:t>
            </a:r>
            <a:r>
              <a:rPr lang="it-IT" sz="1500" dirty="0"/>
              <a:t>)</a:t>
            </a:r>
          </a:p>
          <a:p>
            <a:pPr algn="just" defTabSz="877823">
              <a:buClr>
                <a:srgbClr val="4F81BD"/>
              </a:buClr>
              <a:defRPr sz="1536"/>
            </a:pPr>
            <a:endParaRPr lang="it-IT" sz="1500" dirty="0"/>
          </a:p>
          <a:p>
            <a:pPr marL="243839" indent="-243839" algn="just" defTabSz="877823">
              <a:buClr>
                <a:srgbClr val="4F81BD"/>
              </a:buClr>
              <a:buFont typeface="Arial"/>
              <a:buChar char="•"/>
              <a:defRPr sz="1536"/>
            </a:pPr>
            <a:r>
              <a:rPr lang="it-IT" sz="1500" dirty="0"/>
              <a:t>The new ESA EO-IAM </a:t>
            </a:r>
            <a:r>
              <a:rPr lang="it-IT" sz="1500" dirty="0" err="1"/>
              <a:t>will</a:t>
            </a:r>
            <a:r>
              <a:rPr lang="it-IT" sz="1500" dirty="0"/>
              <a:t> be </a:t>
            </a:r>
            <a:r>
              <a:rPr lang="it-IT" sz="1500" dirty="0" err="1"/>
              <a:t>able</a:t>
            </a:r>
            <a:r>
              <a:rPr lang="it-IT" sz="1500" dirty="0"/>
              <a:t> to </a:t>
            </a:r>
            <a:r>
              <a:rPr lang="it-IT" sz="1500" dirty="0" err="1"/>
              <a:t>make</a:t>
            </a:r>
            <a:r>
              <a:rPr lang="it-IT" sz="1500" dirty="0"/>
              <a:t> the </a:t>
            </a:r>
            <a:r>
              <a:rPr lang="it-IT" sz="1500" dirty="0" err="1"/>
              <a:t>federated</a:t>
            </a:r>
            <a:r>
              <a:rPr lang="it-IT" sz="1500" dirty="0"/>
              <a:t> </a:t>
            </a:r>
            <a:r>
              <a:rPr lang="it-IT" sz="1500" dirty="0" err="1"/>
              <a:t>user</a:t>
            </a:r>
            <a:r>
              <a:rPr lang="it-IT" sz="1500" dirty="0"/>
              <a:t> </a:t>
            </a:r>
            <a:r>
              <a:rPr lang="it-IT" sz="1500" dirty="0" err="1"/>
              <a:t>identification</a:t>
            </a:r>
            <a:r>
              <a:rPr lang="it-IT" sz="1500" dirty="0"/>
              <a:t> an </a:t>
            </a:r>
            <a:r>
              <a:rPr lang="it-IT" sz="1500" dirty="0" err="1"/>
              <a:t>enabler</a:t>
            </a:r>
            <a:r>
              <a:rPr lang="it-IT" sz="1500" dirty="0"/>
              <a:t> for the </a:t>
            </a:r>
            <a:r>
              <a:rPr lang="it-IT" sz="1500" dirty="0" err="1"/>
              <a:t>Exploitation</a:t>
            </a:r>
            <a:r>
              <a:rPr lang="it-IT" sz="1500" dirty="0"/>
              <a:t> </a:t>
            </a:r>
            <a:r>
              <a:rPr lang="it-IT" sz="1500" dirty="0" err="1"/>
              <a:t>Platforms</a:t>
            </a:r>
            <a:r>
              <a:rPr lang="it-IT" sz="1500" dirty="0"/>
              <a:t> in the </a:t>
            </a:r>
            <a:r>
              <a:rPr lang="it-IT" sz="1500" dirty="0" err="1"/>
              <a:t>context</a:t>
            </a:r>
            <a:r>
              <a:rPr lang="it-IT" sz="1500" dirty="0"/>
              <a:t> of the Network of EO </a:t>
            </a:r>
            <a:r>
              <a:rPr lang="it-IT" sz="1500" dirty="0" err="1"/>
              <a:t>Resources</a:t>
            </a:r>
            <a:endParaRPr lang="en-GB" sz="1500" dirty="0"/>
          </a:p>
          <a:p>
            <a:pPr marL="243839" indent="-243839" algn="just" defTabSz="877823">
              <a:buClr>
                <a:srgbClr val="4F81BD"/>
              </a:buClr>
              <a:buFont typeface="Arial"/>
              <a:buChar char="•"/>
              <a:defRPr sz="1536"/>
            </a:pPr>
            <a:endParaRPr lang="en-GB" sz="1536" dirty="0"/>
          </a:p>
          <a:p>
            <a:pPr marL="243839" indent="-243839" algn="just" defTabSz="877823">
              <a:buClr>
                <a:srgbClr val="4F81BD"/>
              </a:buClr>
              <a:buFont typeface="Arial"/>
              <a:buChar char="•"/>
              <a:defRPr sz="1536"/>
            </a:pPr>
            <a:endParaRPr lang="en-GB" sz="1536" dirty="0"/>
          </a:p>
          <a:p>
            <a:pPr algn="just" defTabSz="877823">
              <a:buClr>
                <a:srgbClr val="4F81BD"/>
              </a:buClr>
              <a:defRPr sz="1536"/>
            </a:pPr>
            <a:endParaRPr lang="en-GB" sz="1536" dirty="0"/>
          </a:p>
          <a:p>
            <a:pPr marL="243839" indent="-243839" algn="just" defTabSz="877823">
              <a:buClr>
                <a:srgbClr val="4F81BD"/>
              </a:buClr>
              <a:buFont typeface="Arial"/>
              <a:buChar char="•"/>
              <a:defRPr sz="1536"/>
            </a:pPr>
            <a:endParaRPr lang="en-GB" sz="1536" dirty="0"/>
          </a:p>
          <a:p>
            <a:pPr marL="243839" indent="-243839" algn="just" defTabSz="877823">
              <a:buClr>
                <a:srgbClr val="4F81BD"/>
              </a:buClr>
              <a:buFont typeface="Arial"/>
              <a:buChar char="•"/>
              <a:defRPr sz="1536"/>
            </a:pPr>
            <a:endParaRPr lang="en-GB" sz="1536" dirty="0"/>
          </a:p>
          <a:p>
            <a:pPr marL="243839" indent="-243839" algn="just" defTabSz="877823">
              <a:buClr>
                <a:srgbClr val="4F81BD"/>
              </a:buClr>
              <a:buFont typeface="Arial"/>
              <a:buChar char="•"/>
              <a:defRPr sz="1536"/>
            </a:pPr>
            <a:endParaRPr lang="en-US" sz="1536" dirty="0"/>
          </a:p>
          <a:p>
            <a:pPr marL="243839" indent="-243839" algn="just" defTabSz="877823">
              <a:buClr>
                <a:srgbClr val="4F81BD"/>
              </a:buClr>
              <a:buFont typeface="Arial"/>
              <a:buChar char="•"/>
              <a:defRPr sz="1536"/>
            </a:pPr>
            <a:endParaRPr sz="1536" dirty="0"/>
          </a:p>
        </p:txBody>
      </p:sp>
    </p:spTree>
    <p:extLst>
      <p:ext uri="{BB962C8B-B14F-4D97-AF65-F5344CB8AC3E}">
        <p14:creationId xmlns:p14="http://schemas.microsoft.com/office/powerpoint/2010/main" val="322623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rrent Exploratory Activities"/>
          <p:cNvSpPr txBox="1">
            <a:spLocks noGrp="1"/>
          </p:cNvSpPr>
          <p:nvPr>
            <p:ph type="title"/>
          </p:nvPr>
        </p:nvSpPr>
        <p:spPr>
          <a:xfrm>
            <a:off x="143999" y="175464"/>
            <a:ext cx="7620087" cy="400110"/>
          </a:xfrm>
          <a:prstGeom prst="rect">
            <a:avLst/>
          </a:prstGeom>
        </p:spPr>
        <p:txBody>
          <a:bodyPr/>
          <a:lstStyle/>
          <a:p>
            <a:r>
              <a:rPr lang="en-GB" sz="2000" dirty="0"/>
              <a:t>DATA-14 White paper on Single Sign On Authentication</a:t>
            </a:r>
          </a:p>
        </p:txBody>
      </p:sp>
      <p:sp>
        <p:nvSpPr>
          <p:cNvPr id="7" name="OAuth2 &amp; OIDC:…">
            <a:extLst>
              <a:ext uri="{FF2B5EF4-FFF2-40B4-BE49-F238E27FC236}">
                <a16:creationId xmlns:a16="http://schemas.microsoft.com/office/drawing/2014/main" id="{B1BA9E55-90D8-4549-BFE6-A4D90A94FCBC}"/>
              </a:ext>
            </a:extLst>
          </p:cNvPr>
          <p:cNvSpPr txBox="1">
            <a:spLocks/>
          </p:cNvSpPr>
          <p:nvPr/>
        </p:nvSpPr>
        <p:spPr>
          <a:xfrm>
            <a:off x="172800" y="1095402"/>
            <a:ext cx="8748000" cy="5063857"/>
          </a:xfrm>
          <a:prstGeom prst="rect">
            <a:avLst/>
          </a:prstGeom>
        </p:spPr>
        <p:txBody>
          <a:bodyPr/>
          <a:lstStyle>
            <a:lvl1pPr marL="0" indent="-3429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ea typeface="+mn-ea"/>
                <a:cs typeface="+mn-cs"/>
              </a:defRPr>
            </a:lvl1pPr>
            <a:lvl2pPr marL="810000" indent="-419100" algn="l" rtl="0" eaLnBrk="1" fontAlgn="base" hangingPunct="1">
              <a:lnSpc>
                <a:spcPct val="119000"/>
              </a:lnSpc>
              <a:spcBef>
                <a:spcPct val="20000"/>
              </a:spcBef>
              <a:spcAft>
                <a:spcPct val="0"/>
              </a:spcAft>
              <a:buClr>
                <a:schemeClr val="accent1"/>
              </a:buClr>
              <a:buFont typeface="Arial" pitchFamily="34" charset="0"/>
              <a:buNone/>
              <a:defRPr sz="1600">
                <a:solidFill>
                  <a:schemeClr val="bg2"/>
                </a:solidFill>
                <a:latin typeface="+mn-lt"/>
              </a:defRPr>
            </a:lvl2pPr>
            <a:lvl3pPr marL="14076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3pPr>
            <a:lvl4pPr marL="20052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4pPr>
            <a:lvl5pPr marL="2602800" indent="-419100" algn="l" rtl="0" eaLnBrk="1" fontAlgn="base" hangingPunct="1">
              <a:lnSpc>
                <a:spcPct val="119000"/>
              </a:lnSpc>
              <a:spcBef>
                <a:spcPct val="20000"/>
              </a:spcBef>
              <a:spcAft>
                <a:spcPct val="0"/>
              </a:spcAft>
              <a:buClr>
                <a:schemeClr val="accent1"/>
              </a:buClr>
              <a:buFont typeface="Verdana" pitchFamily="34" charset="0"/>
              <a:buNone/>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9559" indent="-289559" algn="just" defTabSz="868680">
              <a:buClrTx/>
              <a:buFont typeface="Arial"/>
              <a:buChar char="•"/>
              <a:defRPr sz="1520"/>
            </a:pPr>
            <a:r>
              <a:rPr lang="en-US" dirty="0"/>
              <a:t>The </a:t>
            </a:r>
            <a:r>
              <a:rPr lang="it-IT" dirty="0" err="1"/>
              <a:t>aim</a:t>
            </a:r>
            <a:r>
              <a:rPr lang="it-IT" dirty="0"/>
              <a:t> of the new </a:t>
            </a:r>
            <a:r>
              <a:rPr lang="it-IT" dirty="0" err="1"/>
              <a:t>white</a:t>
            </a:r>
            <a:r>
              <a:rPr lang="it-IT" dirty="0"/>
              <a:t> </a:t>
            </a:r>
            <a:r>
              <a:rPr lang="it-IT" dirty="0" err="1"/>
              <a:t>paper</a:t>
            </a:r>
            <a:r>
              <a:rPr lang="it-IT" dirty="0"/>
              <a:t> </a:t>
            </a:r>
            <a:r>
              <a:rPr lang="it-IT" dirty="0" err="1"/>
              <a:t>will</a:t>
            </a:r>
            <a:r>
              <a:rPr lang="it-IT" dirty="0"/>
              <a:t> be to </a:t>
            </a:r>
            <a:r>
              <a:rPr lang="it-IT" dirty="0" err="1"/>
              <a:t>promote</a:t>
            </a:r>
            <a:r>
              <a:rPr lang="it-IT" dirty="0"/>
              <a:t> the best </a:t>
            </a:r>
            <a:r>
              <a:rPr lang="it-IT" dirty="0" err="1"/>
              <a:t>practices</a:t>
            </a:r>
            <a:r>
              <a:rPr lang="it-IT" dirty="0"/>
              <a:t> for the (</a:t>
            </a:r>
            <a:r>
              <a:rPr lang="it-IT" dirty="0" err="1"/>
              <a:t>federated</a:t>
            </a:r>
            <a:r>
              <a:rPr lang="it-IT" dirty="0"/>
              <a:t>) single </a:t>
            </a:r>
            <a:r>
              <a:rPr lang="it-IT" dirty="0" err="1"/>
              <a:t>sign</a:t>
            </a:r>
            <a:r>
              <a:rPr lang="it-IT" dirty="0"/>
              <a:t> on </a:t>
            </a:r>
            <a:r>
              <a:rPr lang="it-IT" dirty="0" err="1"/>
              <a:t>authentication</a:t>
            </a:r>
            <a:endParaRPr lang="it-IT" dirty="0"/>
          </a:p>
          <a:p>
            <a:pPr marL="289559" indent="-289559" algn="just" defTabSz="868680">
              <a:buClrTx/>
              <a:buFont typeface="Arial"/>
              <a:buChar char="•"/>
              <a:defRPr sz="1520"/>
            </a:pPr>
            <a:endParaRPr lang="it-IT" sz="1520" kern="0" dirty="0"/>
          </a:p>
          <a:p>
            <a:pPr marL="289559" indent="-289559" algn="just" defTabSz="868680">
              <a:buClrTx/>
              <a:buFont typeface="Arial"/>
              <a:buChar char="•"/>
              <a:defRPr sz="1520"/>
            </a:pPr>
            <a:r>
              <a:rPr lang="it-IT" sz="1520" kern="0" dirty="0"/>
              <a:t>International </a:t>
            </a:r>
            <a:r>
              <a:rPr lang="it-IT" sz="1520" kern="0" dirty="0" err="1"/>
              <a:t>working</a:t>
            </a:r>
            <a:r>
              <a:rPr lang="it-IT" sz="1520" kern="0" dirty="0"/>
              <a:t> </a:t>
            </a:r>
            <a:r>
              <a:rPr lang="it-IT" sz="1520" kern="0" dirty="0" err="1"/>
              <a:t>groups</a:t>
            </a:r>
            <a:r>
              <a:rPr lang="it-IT" sz="1520" kern="0" dirty="0"/>
              <a:t> and </a:t>
            </a:r>
            <a:r>
              <a:rPr lang="it-IT" sz="1520" kern="0" dirty="0" err="1"/>
              <a:t>research</a:t>
            </a:r>
            <a:r>
              <a:rPr lang="it-IT" sz="1520" kern="0" dirty="0"/>
              <a:t> </a:t>
            </a:r>
            <a:r>
              <a:rPr lang="it-IT" sz="1520" kern="0" dirty="0" err="1"/>
              <a:t>organizations</a:t>
            </a:r>
            <a:r>
              <a:rPr lang="it-IT" sz="1520" kern="0" dirty="0"/>
              <a:t> are </a:t>
            </a:r>
            <a:r>
              <a:rPr lang="it-IT" sz="1520" kern="0" dirty="0" err="1"/>
              <a:t>working</a:t>
            </a:r>
            <a:r>
              <a:rPr lang="it-IT" sz="1520" kern="0" dirty="0"/>
              <a:t> on </a:t>
            </a:r>
            <a:r>
              <a:rPr lang="it-IT" sz="1520" kern="0" dirty="0" err="1"/>
              <a:t>this</a:t>
            </a:r>
            <a:r>
              <a:rPr lang="it-IT" sz="1520" kern="0" dirty="0"/>
              <a:t> </a:t>
            </a:r>
            <a:r>
              <a:rPr lang="it-IT" sz="1520" kern="0" dirty="0" err="1"/>
              <a:t>topic</a:t>
            </a:r>
            <a:r>
              <a:rPr lang="it-IT" sz="1520" kern="0" dirty="0"/>
              <a:t> </a:t>
            </a:r>
            <a:r>
              <a:rPr lang="it-IT" sz="1520" kern="0" dirty="0" err="1"/>
              <a:t>since</a:t>
            </a:r>
            <a:r>
              <a:rPr lang="it-IT" sz="1520" kern="0" dirty="0"/>
              <a:t> </a:t>
            </a:r>
            <a:r>
              <a:rPr lang="it-IT" sz="1520" kern="0" dirty="0" err="1"/>
              <a:t>many</a:t>
            </a:r>
            <a:r>
              <a:rPr lang="it-IT" sz="1520" kern="0" dirty="0"/>
              <a:t> </a:t>
            </a:r>
            <a:r>
              <a:rPr lang="it-IT" sz="1520" kern="0" dirty="0" err="1"/>
              <a:t>years</a:t>
            </a:r>
            <a:r>
              <a:rPr lang="it-IT" sz="1520" kern="0" dirty="0"/>
              <a:t> with the </a:t>
            </a:r>
            <a:r>
              <a:rPr lang="it-IT" sz="1520" kern="0" dirty="0" err="1"/>
              <a:t>objective</a:t>
            </a:r>
            <a:r>
              <a:rPr lang="it-IT" sz="1520" kern="0" dirty="0"/>
              <a:t> of </a:t>
            </a:r>
            <a:r>
              <a:rPr lang="it-IT" sz="1520" kern="0" dirty="0" err="1"/>
              <a:t>creating</a:t>
            </a:r>
            <a:r>
              <a:rPr lang="it-IT" sz="1520" kern="0" dirty="0"/>
              <a:t> a </a:t>
            </a:r>
            <a:r>
              <a:rPr lang="it-IT" sz="1520" kern="0" dirty="0" err="1"/>
              <a:t>shared</a:t>
            </a:r>
            <a:r>
              <a:rPr lang="it-IT" sz="1520" kern="0" dirty="0"/>
              <a:t> </a:t>
            </a:r>
            <a:r>
              <a:rPr lang="it-IT" sz="1520" kern="0" dirty="0" err="1"/>
              <a:t>approach</a:t>
            </a:r>
            <a:r>
              <a:rPr lang="it-IT" sz="1520" kern="0" dirty="0"/>
              <a:t> to the </a:t>
            </a:r>
            <a:r>
              <a:rPr lang="it-IT" sz="1520" kern="0" dirty="0" err="1"/>
              <a:t>identity</a:t>
            </a:r>
            <a:r>
              <a:rPr lang="it-IT" sz="1520" kern="0" dirty="0"/>
              <a:t> and </a:t>
            </a:r>
            <a:r>
              <a:rPr lang="it-IT" sz="1520" kern="0" dirty="0" err="1"/>
              <a:t>access</a:t>
            </a:r>
            <a:r>
              <a:rPr lang="it-IT" sz="1520" kern="0" dirty="0"/>
              <a:t> management </a:t>
            </a:r>
            <a:r>
              <a:rPr lang="it-IT" sz="1520" kern="0" dirty="0" err="1"/>
              <a:t>needs</a:t>
            </a:r>
            <a:endParaRPr lang="it-IT" sz="1520" kern="0" dirty="0"/>
          </a:p>
          <a:p>
            <a:pPr marL="289559" indent="-289559" algn="just" defTabSz="868680">
              <a:buClrTx/>
              <a:buFont typeface="Arial"/>
              <a:buChar char="•"/>
              <a:defRPr sz="1520"/>
            </a:pPr>
            <a:endParaRPr lang="it-IT" sz="1520" kern="0" dirty="0"/>
          </a:p>
          <a:p>
            <a:pPr marL="289559" indent="-289559" algn="just" defTabSz="868680">
              <a:buClrTx/>
              <a:buFont typeface="Arial"/>
              <a:buChar char="•"/>
              <a:defRPr sz="1520"/>
            </a:pPr>
            <a:r>
              <a:rPr lang="it-IT" sz="1520" b="1" kern="0" dirty="0"/>
              <a:t>«</a:t>
            </a:r>
            <a:r>
              <a:rPr lang="it-IT" sz="1520" b="1" kern="0" dirty="0" err="1"/>
              <a:t>Interoperability</a:t>
            </a:r>
            <a:r>
              <a:rPr lang="it-IT" sz="1520" b="1" kern="0" dirty="0"/>
              <a:t>»</a:t>
            </a:r>
            <a:r>
              <a:rPr lang="it-IT" sz="1520" kern="0" dirty="0"/>
              <a:t> </a:t>
            </a:r>
            <a:r>
              <a:rPr lang="it-IT" sz="1520" kern="0" dirty="0" err="1"/>
              <a:t>is</a:t>
            </a:r>
            <a:r>
              <a:rPr lang="it-IT" sz="1520" kern="0" dirty="0"/>
              <a:t> </a:t>
            </a:r>
            <a:r>
              <a:rPr lang="it-IT" sz="1520" kern="0" dirty="0" err="1"/>
              <a:t>one</a:t>
            </a:r>
            <a:r>
              <a:rPr lang="it-IT" sz="1520" kern="0" dirty="0"/>
              <a:t> of the </a:t>
            </a:r>
            <a:r>
              <a:rPr lang="it-IT" sz="1520" kern="0" dirty="0" err="1"/>
              <a:t>main</a:t>
            </a:r>
            <a:r>
              <a:rPr lang="it-IT" sz="1520" kern="0" dirty="0"/>
              <a:t> drivers and </a:t>
            </a:r>
            <a:r>
              <a:rPr lang="it-IT" sz="1520" b="1" kern="0" dirty="0"/>
              <a:t>«</a:t>
            </a:r>
            <a:r>
              <a:rPr lang="it-IT" sz="1520" b="1" kern="0" dirty="0" err="1"/>
              <a:t>federation</a:t>
            </a:r>
            <a:r>
              <a:rPr lang="it-IT" sz="1520" b="1" kern="0" dirty="0"/>
              <a:t>» </a:t>
            </a:r>
            <a:r>
              <a:rPr lang="it-IT" sz="1520" kern="0" dirty="0" err="1"/>
              <a:t>is</a:t>
            </a:r>
            <a:r>
              <a:rPr lang="it-IT" sz="1520" kern="0" dirty="0"/>
              <a:t> </a:t>
            </a:r>
            <a:r>
              <a:rPr lang="it-IT" sz="1520" kern="0" dirty="0" err="1"/>
              <a:t>one</a:t>
            </a:r>
            <a:r>
              <a:rPr lang="it-IT" sz="1520" kern="0" dirty="0"/>
              <a:t> of the </a:t>
            </a:r>
            <a:r>
              <a:rPr lang="it-IT" sz="1520" kern="0" dirty="0" err="1"/>
              <a:t>most</a:t>
            </a:r>
            <a:r>
              <a:rPr lang="it-IT" sz="1520" kern="0" dirty="0"/>
              <a:t> </a:t>
            </a:r>
            <a:r>
              <a:rPr lang="it-IT" sz="1520" kern="0" dirty="0" err="1"/>
              <a:t>promising</a:t>
            </a:r>
            <a:r>
              <a:rPr lang="it-IT" sz="1520" kern="0" dirty="0"/>
              <a:t> </a:t>
            </a:r>
            <a:r>
              <a:rPr lang="it-IT" sz="1520" kern="0" dirty="0" err="1"/>
              <a:t>solutions</a:t>
            </a:r>
            <a:endParaRPr lang="it-IT" sz="1520" kern="0" dirty="0"/>
          </a:p>
          <a:p>
            <a:pPr marL="289559" indent="-289559" algn="just" defTabSz="868680">
              <a:buClrTx/>
              <a:buFont typeface="Arial"/>
              <a:buChar char="•"/>
              <a:defRPr sz="1520"/>
            </a:pPr>
            <a:endParaRPr lang="it-IT" sz="1520" b="1" kern="0" dirty="0"/>
          </a:p>
          <a:p>
            <a:pPr marL="289559" indent="-289559" algn="just" defTabSz="868680">
              <a:buClrTx/>
              <a:buFont typeface="Arial"/>
              <a:buChar char="•"/>
              <a:defRPr sz="1520"/>
            </a:pPr>
            <a:r>
              <a:rPr lang="it-IT" sz="1520" kern="0" dirty="0" err="1"/>
              <a:t>Interoperable</a:t>
            </a:r>
            <a:r>
              <a:rPr lang="it-IT" sz="1520" kern="0" dirty="0"/>
              <a:t> federations for single </a:t>
            </a:r>
            <a:r>
              <a:rPr lang="it-IT" sz="1520" kern="0" dirty="0" err="1"/>
              <a:t>sign</a:t>
            </a:r>
            <a:r>
              <a:rPr lang="it-IT" sz="1520" kern="0" dirty="0"/>
              <a:t> on </a:t>
            </a:r>
            <a:r>
              <a:rPr lang="it-IT" sz="1520" kern="0" dirty="0" err="1"/>
              <a:t>authentication</a:t>
            </a:r>
            <a:r>
              <a:rPr lang="it-IT" sz="1520" kern="0" dirty="0"/>
              <a:t> </a:t>
            </a:r>
            <a:r>
              <a:rPr lang="it-IT" sz="1520" kern="0" dirty="0" err="1"/>
              <a:t>need</a:t>
            </a:r>
            <a:r>
              <a:rPr lang="it-IT" sz="1520" kern="0" dirty="0"/>
              <a:t> to share best </a:t>
            </a:r>
            <a:r>
              <a:rPr lang="it-IT" sz="1520" kern="0" dirty="0" err="1"/>
              <a:t>prectices</a:t>
            </a:r>
            <a:r>
              <a:rPr lang="it-IT" sz="1520" kern="0" dirty="0"/>
              <a:t> and standard </a:t>
            </a:r>
            <a:r>
              <a:rPr lang="it-IT" sz="1520" kern="0" dirty="0" err="1"/>
              <a:t>architectures</a:t>
            </a:r>
            <a:r>
              <a:rPr lang="it-IT" sz="1520" kern="0" dirty="0"/>
              <a:t> </a:t>
            </a:r>
          </a:p>
          <a:p>
            <a:pPr indent="0" algn="just" defTabSz="868680">
              <a:buClrTx/>
              <a:defRPr sz="1520"/>
            </a:pPr>
            <a:endParaRPr lang="it-IT" sz="1520" kern="0" dirty="0"/>
          </a:p>
          <a:p>
            <a:pPr marL="289559" indent="-289559" algn="just" defTabSz="868680">
              <a:buClrTx/>
              <a:buFont typeface="Arial"/>
              <a:buChar char="•"/>
              <a:defRPr sz="1520"/>
            </a:pPr>
            <a:r>
              <a:rPr lang="it-IT" sz="1520" kern="0" dirty="0"/>
              <a:t>International </a:t>
            </a:r>
            <a:r>
              <a:rPr lang="it-IT" sz="1520" kern="0" dirty="0" err="1"/>
              <a:t>space</a:t>
            </a:r>
            <a:r>
              <a:rPr lang="it-IT" sz="1520" kern="0" dirty="0"/>
              <a:t> </a:t>
            </a:r>
            <a:r>
              <a:rPr lang="it-IT" sz="1520" kern="0" dirty="0" err="1"/>
              <a:t>organizations</a:t>
            </a:r>
            <a:r>
              <a:rPr lang="it-IT" sz="1520" kern="0" dirty="0"/>
              <a:t> and </a:t>
            </a:r>
            <a:r>
              <a:rPr lang="it-IT" sz="1520" kern="0" dirty="0" err="1"/>
              <a:t>scientific</a:t>
            </a:r>
            <a:r>
              <a:rPr lang="it-IT" sz="1520" kern="0" dirty="0"/>
              <a:t> </a:t>
            </a:r>
            <a:r>
              <a:rPr lang="it-IT" sz="1520" kern="0" dirty="0" err="1"/>
              <a:t>communities</a:t>
            </a:r>
            <a:r>
              <a:rPr lang="it-IT" sz="1520" kern="0" dirty="0"/>
              <a:t> </a:t>
            </a:r>
            <a:r>
              <a:rPr lang="it-IT" sz="1520" kern="0" dirty="0" err="1"/>
              <a:t>active</a:t>
            </a:r>
            <a:r>
              <a:rPr lang="it-IT" sz="1520" kern="0" dirty="0"/>
              <a:t> in the </a:t>
            </a:r>
            <a:r>
              <a:rPr lang="it-IT" sz="1520" kern="0" dirty="0" err="1"/>
              <a:t>field</a:t>
            </a:r>
            <a:r>
              <a:rPr lang="it-IT" sz="1520" kern="0" dirty="0"/>
              <a:t> of the Earth </a:t>
            </a:r>
            <a:r>
              <a:rPr lang="it-IT" sz="1520" kern="0" dirty="0" err="1"/>
              <a:t>Observation</a:t>
            </a:r>
            <a:r>
              <a:rPr lang="it-IT" sz="1520" kern="0" dirty="0"/>
              <a:t> can cooperate in </a:t>
            </a:r>
            <a:r>
              <a:rPr lang="it-IT" sz="1520" kern="0" dirty="0" err="1"/>
              <a:t>order</a:t>
            </a:r>
            <a:r>
              <a:rPr lang="it-IT" sz="1520" kern="0" dirty="0"/>
              <a:t> to </a:t>
            </a:r>
            <a:r>
              <a:rPr lang="it-IT" sz="1520" kern="0" dirty="0" err="1"/>
              <a:t>improve</a:t>
            </a:r>
            <a:r>
              <a:rPr lang="it-IT" sz="1520" kern="0" dirty="0"/>
              <a:t> the way the EO Data </a:t>
            </a:r>
            <a:r>
              <a:rPr lang="it-IT" sz="1520" kern="0" dirty="0" err="1"/>
              <a:t>resources</a:t>
            </a:r>
            <a:r>
              <a:rPr lang="it-IT" sz="1520" kern="0" dirty="0"/>
              <a:t> can be </a:t>
            </a:r>
            <a:r>
              <a:rPr lang="it-IT" sz="1520" kern="0" dirty="0" err="1"/>
              <a:t>accessed</a:t>
            </a:r>
            <a:r>
              <a:rPr lang="it-IT" sz="1520" kern="0" dirty="0"/>
              <a:t> by the </a:t>
            </a:r>
            <a:r>
              <a:rPr lang="it-IT" sz="1520" kern="0" dirty="0" err="1"/>
              <a:t>users</a:t>
            </a:r>
            <a:endParaRPr lang="it-IT" sz="1520" kern="0" dirty="0"/>
          </a:p>
          <a:p>
            <a:pPr marL="289559" indent="-289559" algn="just" defTabSz="868680">
              <a:buClrTx/>
              <a:buFont typeface="Arial"/>
              <a:buChar char="•"/>
              <a:defRPr sz="1520"/>
            </a:pPr>
            <a:endParaRPr lang="it-IT" sz="1520" kern="0" dirty="0"/>
          </a:p>
        </p:txBody>
      </p:sp>
    </p:spTree>
    <p:extLst>
      <p:ext uri="{BB962C8B-B14F-4D97-AF65-F5344CB8AC3E}">
        <p14:creationId xmlns:p14="http://schemas.microsoft.com/office/powerpoint/2010/main" val="146066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urope_and_ESA_square_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352"/>
            <a:ext cx="3983037" cy="6481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286000" y="642796"/>
            <a:ext cx="6794626" cy="5229445"/>
          </a:xfrm>
          <a:prstGeom prst="rect">
            <a:avLst/>
          </a:prstGeom>
        </p:spPr>
        <p:txBody>
          <a:bodyPr wrap="square">
            <a:spAutoFit/>
          </a:bodyPr>
          <a:lstStyle/>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endParaRPr lang="en-GB" kern="0" dirty="0">
              <a:solidFill>
                <a:srgbClr val="0098DB">
                  <a:lumMod val="50000"/>
                </a:srgbClr>
              </a:solidFill>
              <a:latin typeface="Verdana"/>
            </a:endParaRPr>
          </a:p>
          <a:p>
            <a:pPr lvl="0" algn="r">
              <a:lnSpc>
                <a:spcPct val="119000"/>
              </a:lnSpc>
              <a:spcBef>
                <a:spcPct val="20000"/>
              </a:spcBef>
              <a:buClr>
                <a:srgbClr val="0098DB"/>
              </a:buClr>
            </a:pPr>
            <a:r>
              <a:rPr lang="en-GB" kern="0" dirty="0">
                <a:solidFill>
                  <a:srgbClr val="0098DB">
                    <a:lumMod val="50000"/>
                  </a:srgbClr>
                </a:solidFill>
                <a:latin typeface="Verdana"/>
              </a:rPr>
              <a:t>Marco Leonardi</a:t>
            </a:r>
          </a:p>
          <a:p>
            <a:pPr lvl="0" algn="r">
              <a:lnSpc>
                <a:spcPct val="119000"/>
              </a:lnSpc>
              <a:spcBef>
                <a:spcPct val="20000"/>
              </a:spcBef>
              <a:buClr>
                <a:srgbClr val="0098DB"/>
              </a:buClr>
            </a:pPr>
            <a:r>
              <a:rPr lang="en-GB" kern="0">
                <a:solidFill>
                  <a:srgbClr val="0098DB">
                    <a:lumMod val="50000"/>
                  </a:srgbClr>
                </a:solidFill>
                <a:latin typeface="Verdana"/>
              </a:rPr>
              <a:t>EO Software </a:t>
            </a:r>
            <a:r>
              <a:rPr lang="en-GB" kern="0" dirty="0">
                <a:solidFill>
                  <a:srgbClr val="0098DB">
                    <a:lumMod val="50000"/>
                  </a:srgbClr>
                </a:solidFill>
                <a:latin typeface="Verdana"/>
              </a:rPr>
              <a:t>Engineer</a:t>
            </a:r>
          </a:p>
          <a:p>
            <a:pPr lvl="0" algn="r">
              <a:lnSpc>
                <a:spcPct val="119000"/>
              </a:lnSpc>
              <a:spcBef>
                <a:spcPct val="20000"/>
              </a:spcBef>
              <a:buClr>
                <a:srgbClr val="0098DB"/>
              </a:buClr>
            </a:pPr>
            <a:endParaRPr lang="en-GB" sz="1400" kern="0" dirty="0">
              <a:solidFill>
                <a:srgbClr val="0098DB">
                  <a:lumMod val="50000"/>
                </a:srgbClr>
              </a:solidFill>
              <a:latin typeface="Verdana"/>
            </a:endParaRPr>
          </a:p>
          <a:p>
            <a:pPr lvl="0" algn="r">
              <a:lnSpc>
                <a:spcPct val="119000"/>
              </a:lnSpc>
              <a:spcBef>
                <a:spcPct val="20000"/>
              </a:spcBef>
              <a:buClr>
                <a:srgbClr val="0098DB"/>
              </a:buClr>
            </a:pPr>
            <a:r>
              <a:rPr lang="en-GB" sz="1400" kern="0" dirty="0">
                <a:solidFill>
                  <a:srgbClr val="0098DB">
                    <a:lumMod val="50000"/>
                  </a:srgbClr>
                </a:solidFill>
                <a:latin typeface="Verdana"/>
              </a:rPr>
              <a:t>Phone: </a:t>
            </a:r>
            <a:r>
              <a:rPr lang="en-GB" kern="0" dirty="0">
                <a:solidFill>
                  <a:srgbClr val="0098DB">
                    <a:lumMod val="50000"/>
                  </a:srgbClr>
                </a:solidFill>
                <a:latin typeface="Verdana"/>
              </a:rPr>
              <a:t>+39 06 941 88644</a:t>
            </a:r>
          </a:p>
          <a:p>
            <a:pPr lvl="0" algn="r">
              <a:lnSpc>
                <a:spcPct val="119000"/>
              </a:lnSpc>
              <a:spcBef>
                <a:spcPct val="20000"/>
              </a:spcBef>
              <a:buClr>
                <a:srgbClr val="0098DB"/>
              </a:buClr>
            </a:pPr>
            <a:r>
              <a:rPr lang="en-GB" sz="1400" kern="0" dirty="0">
                <a:solidFill>
                  <a:srgbClr val="0098DB">
                    <a:lumMod val="50000"/>
                  </a:srgbClr>
                </a:solidFill>
                <a:latin typeface="Verdana"/>
              </a:rPr>
              <a:t>Email: marco.leonardi1@esa.int</a:t>
            </a:r>
          </a:p>
        </p:txBody>
      </p:sp>
      <p:sp>
        <p:nvSpPr>
          <p:cNvPr id="2" name="TextBox 1">
            <a:extLst>
              <a:ext uri="{FF2B5EF4-FFF2-40B4-BE49-F238E27FC236}">
                <a16:creationId xmlns:a16="http://schemas.microsoft.com/office/drawing/2014/main" id="{A9759FC0-6D20-964B-992E-367DD861F2FB}"/>
              </a:ext>
            </a:extLst>
          </p:cNvPr>
          <p:cNvSpPr txBox="1"/>
          <p:nvPr/>
        </p:nvSpPr>
        <p:spPr>
          <a:xfrm>
            <a:off x="4391331" y="2140298"/>
            <a:ext cx="4281001" cy="523220"/>
          </a:xfrm>
          <a:prstGeom prst="rect">
            <a:avLst/>
          </a:prstGeom>
          <a:noFill/>
        </p:spPr>
        <p:txBody>
          <a:bodyPr wrap="square" rtlCol="0">
            <a:spAutoFit/>
          </a:bodyPr>
          <a:lstStyle/>
          <a:p>
            <a:pPr algn="ctr"/>
            <a:r>
              <a:rPr lang="it-IT" sz="2800" dirty="0">
                <a:solidFill>
                  <a:schemeClr val="accent1">
                    <a:lumMod val="50000"/>
                  </a:schemeClr>
                </a:solidFill>
              </a:rPr>
              <a:t>QUESTIONS?</a:t>
            </a:r>
          </a:p>
        </p:txBody>
      </p:sp>
    </p:spTree>
    <p:extLst>
      <p:ext uri="{BB962C8B-B14F-4D97-AF65-F5344CB8AC3E}">
        <p14:creationId xmlns:p14="http://schemas.microsoft.com/office/powerpoint/2010/main" val="2513895046"/>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25DD4EE8-CEC2-4097-877B-2881619AB218}" vid="{3EAF496E-73B5-4530-AD30-F997BCCE29B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2.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E67DC-0345-49EC-B880-0A483B7BB2AD}">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www.w3.org/XML/1998/namespace"/>
    <ds:schemaRef ds:uri="http://schemas.microsoft.com/office/2006/documentManagement/types"/>
    <ds:schemaRef ds:uri="f2760952-b3bb-408f-ace6-eb1e07642b86"/>
  </ds:schemaRefs>
</ds:datastoreItem>
</file>

<file path=docProps/app.xml><?xml version="1.0" encoding="utf-8"?>
<Properties xmlns="http://schemas.openxmlformats.org/officeDocument/2006/extended-properties" xmlns:vt="http://schemas.openxmlformats.org/officeDocument/2006/docPropsVTypes">
  <Template>NEW ESA Presentation</Template>
  <TotalTime>7450</TotalTime>
  <Words>491</Words>
  <Application>Microsoft Macintosh PowerPoint</Application>
  <PresentationFormat>On-screen Show (4:3)</PresentationFormat>
  <Paragraphs>84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Verdana</vt:lpstr>
      <vt:lpstr>Esa presentation</vt:lpstr>
      <vt:lpstr>Single Sign-On (SSO) Authentication</vt:lpstr>
      <vt:lpstr>Summary</vt:lpstr>
      <vt:lpstr>ESA Earth Observation Single Sign On (1)</vt:lpstr>
      <vt:lpstr>ESA Earth Observation Single Sign On (2)</vt:lpstr>
      <vt:lpstr>ESA Pathfinder activities – Achievements in 2018</vt:lpstr>
      <vt:lpstr>ESA Plan for standard and interoperable authentication solutions</vt:lpstr>
      <vt:lpstr>DATA-14 White paper on Single Sign On Authentication</vt:lpstr>
      <vt:lpstr>PowerPoint Presentation</vt:lpstr>
    </vt:vector>
  </TitlesOfParts>
  <Manager/>
  <Company>ESA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EO Federated Identity Management Activities</dc:title>
  <dc:subject>ESA EO Federated Identity Management Activities</dc:subject>
  <dc:creator>Marco Leonardi</dc:creator>
  <cp:keywords/>
  <dc:description/>
  <cp:lastModifiedBy>Marco Leonardi</cp:lastModifiedBy>
  <cp:revision>112</cp:revision>
  <cp:lastPrinted>2008-08-26T16:26:23Z</cp:lastPrinted>
  <dcterms:created xsi:type="dcterms:W3CDTF">2017-09-22T13:43:30Z</dcterms:created>
  <dcterms:modified xsi:type="dcterms:W3CDTF">2018-10-23T07:55:48Z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Marco Leonardi</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For Information Only</vt:lpwstr>
  </property>
  <property fmtid="{D5CDD505-2E9C-101B-9397-08002B2CF9AE}" pid="20" name="bmsSiteName">
    <vt:lpwstr>ESRIN</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ESRIN</vt:lpwstr>
  </property>
  <property fmtid="{D5CDD505-2E9C-101B-9397-08002B2CF9AE}" pid="24" name="bmsAddress">
    <vt:lpwstr>Via Galileo Galilei - Casella Postale 64 - 00044 Frascati - Italy</vt:lpwstr>
  </property>
  <property fmtid="{D5CDD505-2E9C-101B-9397-08002B2CF9AE}" pid="25" name="bmsPlace">
    <vt:lpwstr>Frascati</vt:lpwstr>
  </property>
  <property fmtid="{D5CDD505-2E9C-101B-9397-08002B2CF9AE}" pid="26" name="bmsPhoneFax">
    <vt:lpwstr>T +39 06 9418 01 - F +39 06 9418 0280 - www.esa.int</vt:lpwstr>
  </property>
  <property fmtid="{D5CDD505-2E9C-101B-9397-08002B2CF9AE}" pid="27" name="Issue">
    <vt:i4>1</vt:i4>
  </property>
  <property fmtid="{D5CDD505-2E9C-101B-9397-08002B2CF9AE}" pid="28" name="Revision">
    <vt:i4>0</vt:i4>
  </property>
  <property fmtid="{D5CDD505-2E9C-101B-9397-08002B2CF9AE}" pid="29" name="Issue Date">
    <vt:filetime>2017-09-22T10:00:00Z</vt:filetime>
  </property>
  <property fmtid="{D5CDD505-2E9C-101B-9397-08002B2CF9AE}" pid="30" name="Organisational_x0020_entity">
    <vt:lpwstr/>
  </property>
</Properties>
</file>