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5"/>
    <p:sldMasterId id="2147483943" r:id="rId6"/>
    <p:sldMasterId id="2147483954" r:id="rId7"/>
    <p:sldMasterId id="2147483965" r:id="rId8"/>
    <p:sldMasterId id="2147483976" r:id="rId9"/>
    <p:sldMasterId id="2147483987" r:id="rId10"/>
    <p:sldMasterId id="2147483998" r:id="rId11"/>
    <p:sldMasterId id="2147484009" r:id="rId12"/>
    <p:sldMasterId id="2147484020" r:id="rId13"/>
    <p:sldMasterId id="2147484031" r:id="rId14"/>
    <p:sldMasterId id="2147484053" r:id="rId15"/>
    <p:sldMasterId id="2147484064" r:id="rId16"/>
    <p:sldMasterId id="2147484075" r:id="rId17"/>
    <p:sldMasterId id="2147484086" r:id="rId18"/>
    <p:sldMasterId id="2147484097" r:id="rId19"/>
    <p:sldMasterId id="2147484108" r:id="rId20"/>
    <p:sldMasterId id="2147484119" r:id="rId21"/>
  </p:sldMasterIdLst>
  <p:notesMasterIdLst>
    <p:notesMasterId r:id="rId42"/>
  </p:notesMasterIdLst>
  <p:handoutMasterIdLst>
    <p:handoutMasterId r:id="rId43"/>
  </p:handoutMasterIdLst>
  <p:sldIdLst>
    <p:sldId id="411" r:id="rId22"/>
    <p:sldId id="462" r:id="rId23"/>
    <p:sldId id="452" r:id="rId24"/>
    <p:sldId id="474" r:id="rId25"/>
    <p:sldId id="449" r:id="rId26"/>
    <p:sldId id="465" r:id="rId27"/>
    <p:sldId id="464" r:id="rId28"/>
    <p:sldId id="473" r:id="rId29"/>
    <p:sldId id="469" r:id="rId30"/>
    <p:sldId id="472" r:id="rId31"/>
    <p:sldId id="453" r:id="rId32"/>
    <p:sldId id="475" r:id="rId33"/>
    <p:sldId id="455" r:id="rId34"/>
    <p:sldId id="476" r:id="rId35"/>
    <p:sldId id="457" r:id="rId36"/>
    <p:sldId id="477" r:id="rId37"/>
    <p:sldId id="460" r:id="rId38"/>
    <p:sldId id="459" r:id="rId39"/>
    <p:sldId id="463" r:id="rId40"/>
    <p:sldId id="471" r:id="rId41"/>
  </p:sldIdLst>
  <p:sldSz cx="9144000" cy="5143500" type="screen16x9"/>
  <p:notesSz cx="6797675" cy="9928225"/>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145" algn="l" rtl="0" fontAlgn="base">
      <a:spcBef>
        <a:spcPct val="0"/>
      </a:spcBef>
      <a:spcAft>
        <a:spcPct val="0"/>
      </a:spcAft>
      <a:defRPr kern="1200">
        <a:solidFill>
          <a:schemeClr val="tx1"/>
        </a:solidFill>
        <a:latin typeface="Verdana" pitchFamily="34" charset="0"/>
        <a:ea typeface="+mn-ea"/>
        <a:cs typeface="+mn-cs"/>
      </a:defRPr>
    </a:lvl2pPr>
    <a:lvl3pPr marL="914285" algn="l" rtl="0" fontAlgn="base">
      <a:spcBef>
        <a:spcPct val="0"/>
      </a:spcBef>
      <a:spcAft>
        <a:spcPct val="0"/>
      </a:spcAft>
      <a:defRPr kern="1200">
        <a:solidFill>
          <a:schemeClr val="tx1"/>
        </a:solidFill>
        <a:latin typeface="Verdana" pitchFamily="34" charset="0"/>
        <a:ea typeface="+mn-ea"/>
        <a:cs typeface="+mn-cs"/>
      </a:defRPr>
    </a:lvl3pPr>
    <a:lvl4pPr marL="1371430" algn="l" rtl="0" fontAlgn="base">
      <a:spcBef>
        <a:spcPct val="0"/>
      </a:spcBef>
      <a:spcAft>
        <a:spcPct val="0"/>
      </a:spcAft>
      <a:defRPr kern="1200">
        <a:solidFill>
          <a:schemeClr val="tx1"/>
        </a:solidFill>
        <a:latin typeface="Verdana" pitchFamily="34" charset="0"/>
        <a:ea typeface="+mn-ea"/>
        <a:cs typeface="+mn-cs"/>
      </a:defRPr>
    </a:lvl4pPr>
    <a:lvl5pPr marL="1828570" algn="l" rtl="0" fontAlgn="base">
      <a:spcBef>
        <a:spcPct val="0"/>
      </a:spcBef>
      <a:spcAft>
        <a:spcPct val="0"/>
      </a:spcAft>
      <a:defRPr kern="1200">
        <a:solidFill>
          <a:schemeClr val="tx1"/>
        </a:solidFill>
        <a:latin typeface="Verdana" pitchFamily="34" charset="0"/>
        <a:ea typeface="+mn-ea"/>
        <a:cs typeface="+mn-cs"/>
      </a:defRPr>
    </a:lvl5pPr>
    <a:lvl6pPr marL="2285715" algn="l" defTabSz="914285" rtl="0" eaLnBrk="1" latinLnBrk="0" hangingPunct="1">
      <a:defRPr kern="1200">
        <a:solidFill>
          <a:schemeClr val="tx1"/>
        </a:solidFill>
        <a:latin typeface="Verdana" pitchFamily="34" charset="0"/>
        <a:ea typeface="+mn-ea"/>
        <a:cs typeface="+mn-cs"/>
      </a:defRPr>
    </a:lvl6pPr>
    <a:lvl7pPr marL="2742855" algn="l" defTabSz="914285" rtl="0" eaLnBrk="1" latinLnBrk="0" hangingPunct="1">
      <a:defRPr kern="1200">
        <a:solidFill>
          <a:schemeClr val="tx1"/>
        </a:solidFill>
        <a:latin typeface="Verdana" pitchFamily="34" charset="0"/>
        <a:ea typeface="+mn-ea"/>
        <a:cs typeface="+mn-cs"/>
      </a:defRPr>
    </a:lvl7pPr>
    <a:lvl8pPr marL="3200000" algn="l" defTabSz="914285" rtl="0" eaLnBrk="1" latinLnBrk="0" hangingPunct="1">
      <a:defRPr kern="1200">
        <a:solidFill>
          <a:schemeClr val="tx1"/>
        </a:solidFill>
        <a:latin typeface="Verdana" pitchFamily="34" charset="0"/>
        <a:ea typeface="+mn-ea"/>
        <a:cs typeface="+mn-cs"/>
      </a:defRPr>
    </a:lvl8pPr>
    <a:lvl9pPr marL="3657144" algn="l" defTabSz="914285"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k Drinkwater" initials="MRD" lastIdx="1" clrIdx="0"/>
  <p:cmAuthor id="1" name="M. Kern" initials="MK"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103A"/>
    <a:srgbClr val="5F9127"/>
    <a:srgbClr val="70AC2E"/>
    <a:srgbClr val="00338D"/>
    <a:srgbClr val="FFCC99"/>
    <a:srgbClr val="FDFDFD"/>
    <a:srgbClr val="FFFFEB"/>
    <a:srgbClr val="00002E"/>
    <a:srgbClr val="CCE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56" autoAdjust="0"/>
    <p:restoredTop sz="76010" autoAdjust="0"/>
  </p:normalViewPr>
  <p:slideViewPr>
    <p:cSldViewPr snapToGrid="0">
      <p:cViewPr varScale="1">
        <p:scale>
          <a:sx n="66" d="100"/>
          <a:sy n="66" d="100"/>
        </p:scale>
        <p:origin x="1168" y="48"/>
      </p:cViewPr>
      <p:guideLst>
        <p:guide orient="horz" pos="1620"/>
        <p:guide pos="2880"/>
      </p:guideLst>
    </p:cSldViewPr>
  </p:slideViewPr>
  <p:notesTextViewPr>
    <p:cViewPr>
      <p:scale>
        <a:sx n="100" d="100"/>
        <a:sy n="100" d="100"/>
      </p:scale>
      <p:origin x="0" y="0"/>
    </p:cViewPr>
  </p:notesTextViewPr>
  <p:sorterViewPr>
    <p:cViewPr>
      <p:scale>
        <a:sx n="110" d="100"/>
        <a:sy n="110" d="100"/>
      </p:scale>
      <p:origin x="0" y="944"/>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5.xml"/><Relationship Id="rId39"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Master" Target="slideMasters/slideMaster17.xml"/><Relationship Id="rId34" Type="http://schemas.openxmlformats.org/officeDocument/2006/relationships/slide" Target="slides/slide1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Master" Target="slideMasters/slideMaster16.xml"/><Relationship Id="rId29" Type="http://schemas.openxmlformats.org/officeDocument/2006/relationships/slide" Target="slides/slide8.xml"/><Relationship Id="rId41"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10.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1" y="0"/>
            <a:ext cx="2945557" cy="496073"/>
          </a:xfrm>
          <a:prstGeom prst="rect">
            <a:avLst/>
          </a:prstGeom>
          <a:noFill/>
          <a:ln w="9525">
            <a:noFill/>
            <a:miter lim="800000"/>
            <a:headEnd/>
            <a:tailEnd/>
          </a:ln>
        </p:spPr>
        <p:txBody>
          <a:bodyPr vert="horz" wrap="square" lIns="91554" tIns="45777" rIns="91554" bIns="45777" numCol="1" anchor="t" anchorCtr="0" compatLnSpc="1">
            <a:prstTxWarp prst="textNoShape">
              <a:avLst/>
            </a:prstTxWarp>
          </a:bodyPr>
          <a:lstStyle>
            <a:lvl1pPr defTabSz="913630">
              <a:defRPr sz="12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850582" y="0"/>
            <a:ext cx="2945557" cy="496073"/>
          </a:xfrm>
          <a:prstGeom prst="rect">
            <a:avLst/>
          </a:prstGeom>
          <a:noFill/>
          <a:ln w="9525">
            <a:noFill/>
            <a:miter lim="800000"/>
            <a:headEnd/>
            <a:tailEnd/>
          </a:ln>
        </p:spPr>
        <p:txBody>
          <a:bodyPr vert="horz" wrap="square" lIns="91554" tIns="45777" rIns="91554" bIns="45777" numCol="1" anchor="t" anchorCtr="0" compatLnSpc="1">
            <a:prstTxWarp prst="textNoShape">
              <a:avLst/>
            </a:prstTxWarp>
          </a:bodyPr>
          <a:lstStyle>
            <a:lvl1pPr algn="r" defTabSz="913630">
              <a:defRPr sz="12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1" y="9430459"/>
            <a:ext cx="2945557" cy="496073"/>
          </a:xfrm>
          <a:prstGeom prst="rect">
            <a:avLst/>
          </a:prstGeom>
          <a:noFill/>
          <a:ln w="9525">
            <a:noFill/>
            <a:miter lim="800000"/>
            <a:headEnd/>
            <a:tailEnd/>
          </a:ln>
        </p:spPr>
        <p:txBody>
          <a:bodyPr vert="horz" wrap="square" lIns="91554" tIns="45777" rIns="91554" bIns="45777" numCol="1" anchor="b" anchorCtr="0" compatLnSpc="1">
            <a:prstTxWarp prst="textNoShape">
              <a:avLst/>
            </a:prstTxWarp>
          </a:bodyPr>
          <a:lstStyle>
            <a:lvl1pPr defTabSz="913630">
              <a:defRPr sz="12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850582" y="9430459"/>
            <a:ext cx="2945557" cy="496073"/>
          </a:xfrm>
          <a:prstGeom prst="rect">
            <a:avLst/>
          </a:prstGeom>
          <a:noFill/>
          <a:ln w="9525">
            <a:noFill/>
            <a:miter lim="800000"/>
            <a:headEnd/>
            <a:tailEnd/>
          </a:ln>
        </p:spPr>
        <p:txBody>
          <a:bodyPr vert="horz" wrap="square" lIns="91554" tIns="45777" rIns="91554" bIns="45777" numCol="1" anchor="b" anchorCtr="0" compatLnSpc="1">
            <a:prstTxWarp prst="textNoShape">
              <a:avLst/>
            </a:prstTxWarp>
          </a:bodyPr>
          <a:lstStyle>
            <a:lvl1pPr algn="r" defTabSz="913630">
              <a:defRPr sz="12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900" cy="518083"/>
          </a:xfrm>
          <a:prstGeom prst="rect">
            <a:avLst/>
          </a:prstGeom>
          <a:noFill/>
          <a:ln w="9525">
            <a:noFill/>
            <a:miter lim="800000"/>
            <a:headEnd/>
            <a:tailEnd/>
          </a:ln>
          <a:effectLst/>
        </p:spPr>
        <p:txBody>
          <a:bodyPr vert="horz" wrap="square" lIns="88227" tIns="44113" rIns="88227" bIns="44113" numCol="1" anchor="t" anchorCtr="0" compatLnSpc="1">
            <a:prstTxWarp prst="textNoShape">
              <a:avLst/>
            </a:prstTxWarp>
          </a:bodyPr>
          <a:lstStyle>
            <a:lvl1pPr defTabSz="882743">
              <a:defRPr sz="1200" smtClean="0"/>
            </a:lvl1pPr>
          </a:lstStyle>
          <a:p>
            <a:pPr>
              <a:defRPr/>
            </a:pPr>
            <a:endParaRPr lang="en-US" dirty="0"/>
          </a:p>
        </p:txBody>
      </p:sp>
      <p:sp>
        <p:nvSpPr>
          <p:cNvPr id="58371" name="Rectangle 3"/>
          <p:cNvSpPr>
            <a:spLocks noGrp="1" noChangeArrowheads="1"/>
          </p:cNvSpPr>
          <p:nvPr>
            <p:ph type="dt" idx="1"/>
          </p:nvPr>
        </p:nvSpPr>
        <p:spPr bwMode="auto">
          <a:xfrm>
            <a:off x="3867484" y="0"/>
            <a:ext cx="2917899" cy="518083"/>
          </a:xfrm>
          <a:prstGeom prst="rect">
            <a:avLst/>
          </a:prstGeom>
          <a:noFill/>
          <a:ln w="9525">
            <a:noFill/>
            <a:miter lim="800000"/>
            <a:headEnd/>
            <a:tailEnd/>
          </a:ln>
          <a:effectLst/>
        </p:spPr>
        <p:txBody>
          <a:bodyPr vert="horz" wrap="square" lIns="88227" tIns="44113" rIns="88227" bIns="44113" numCol="1" anchor="t" anchorCtr="0" compatLnSpc="1">
            <a:prstTxWarp prst="textNoShape">
              <a:avLst/>
            </a:prstTxWarp>
          </a:bodyPr>
          <a:lstStyle>
            <a:lvl1pPr algn="r" defTabSz="882743">
              <a:defRPr sz="1200" smtClean="0"/>
            </a:lvl1pPr>
          </a:lstStyle>
          <a:p>
            <a:pPr>
              <a:defRPr/>
            </a:pPr>
            <a:fld id="{A6888345-B3D3-4351-A7A9-F936F5935E41}" type="datetimeFigureOut">
              <a:rPr lang="en-US"/>
              <a:pPr>
                <a:defRPr/>
              </a:pPr>
              <a:t>10/23/2018</a:t>
            </a:fld>
            <a:endParaRPr lang="en-US" dirty="0"/>
          </a:p>
        </p:txBody>
      </p:sp>
      <p:sp>
        <p:nvSpPr>
          <p:cNvPr id="1126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875831" y="4730467"/>
            <a:ext cx="5033722" cy="4435872"/>
          </a:xfrm>
          <a:prstGeom prst="rect">
            <a:avLst/>
          </a:prstGeom>
          <a:noFill/>
          <a:ln w="9525">
            <a:noFill/>
            <a:miter lim="800000"/>
            <a:headEnd/>
            <a:tailEnd/>
          </a:ln>
          <a:effectLst/>
        </p:spPr>
        <p:txBody>
          <a:bodyPr vert="horz" wrap="square" lIns="88227" tIns="44113" rIns="88227" bIns="44113"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8374" name="Rectangle 6"/>
          <p:cNvSpPr>
            <a:spLocks noGrp="1" noChangeArrowheads="1"/>
          </p:cNvSpPr>
          <p:nvPr>
            <p:ph type="ftr" sz="quarter" idx="4"/>
          </p:nvPr>
        </p:nvSpPr>
        <p:spPr bwMode="auto">
          <a:xfrm>
            <a:off x="0" y="9460936"/>
            <a:ext cx="2917900" cy="443587"/>
          </a:xfrm>
          <a:prstGeom prst="rect">
            <a:avLst/>
          </a:prstGeom>
          <a:noFill/>
          <a:ln w="9525">
            <a:noFill/>
            <a:miter lim="800000"/>
            <a:headEnd/>
            <a:tailEnd/>
          </a:ln>
          <a:effectLst/>
        </p:spPr>
        <p:txBody>
          <a:bodyPr vert="horz" wrap="square" lIns="88227" tIns="44113" rIns="88227" bIns="44113" numCol="1" anchor="b" anchorCtr="0" compatLnSpc="1">
            <a:prstTxWarp prst="textNoShape">
              <a:avLst/>
            </a:prstTxWarp>
          </a:bodyPr>
          <a:lstStyle>
            <a:lvl1pPr defTabSz="882743">
              <a:defRPr sz="1200" smtClean="0"/>
            </a:lvl1pPr>
          </a:lstStyle>
          <a:p>
            <a:pPr>
              <a:defRPr/>
            </a:pPr>
            <a:endParaRPr lang="en-US" dirty="0"/>
          </a:p>
        </p:txBody>
      </p:sp>
      <p:sp>
        <p:nvSpPr>
          <p:cNvPr id="58375" name="Rectangle 7"/>
          <p:cNvSpPr>
            <a:spLocks noGrp="1" noChangeArrowheads="1"/>
          </p:cNvSpPr>
          <p:nvPr>
            <p:ph type="sldNum" sz="quarter" idx="5"/>
          </p:nvPr>
        </p:nvSpPr>
        <p:spPr bwMode="auto">
          <a:xfrm>
            <a:off x="3867484" y="9460936"/>
            <a:ext cx="2917899" cy="443587"/>
          </a:xfrm>
          <a:prstGeom prst="rect">
            <a:avLst/>
          </a:prstGeom>
          <a:noFill/>
          <a:ln w="9525">
            <a:noFill/>
            <a:miter lim="800000"/>
            <a:headEnd/>
            <a:tailEnd/>
          </a:ln>
          <a:effectLst/>
        </p:spPr>
        <p:txBody>
          <a:bodyPr vert="horz" wrap="square" lIns="88227" tIns="44113" rIns="88227" bIns="44113" numCol="1" anchor="b" anchorCtr="0" compatLnSpc="1">
            <a:prstTxWarp prst="textNoShape">
              <a:avLst/>
            </a:prstTxWarp>
          </a:bodyPr>
          <a:lstStyle>
            <a:lvl1pPr algn="r" defTabSz="882743">
              <a:defRPr sz="12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145" algn="l" rtl="0" fontAlgn="base">
      <a:spcBef>
        <a:spcPct val="30000"/>
      </a:spcBef>
      <a:spcAft>
        <a:spcPct val="0"/>
      </a:spcAft>
      <a:defRPr sz="1200" kern="1200">
        <a:solidFill>
          <a:schemeClr val="tx1"/>
        </a:solidFill>
        <a:latin typeface="Calibri" pitchFamily="34" charset="0"/>
        <a:ea typeface="+mn-ea"/>
        <a:cs typeface="+mn-cs"/>
      </a:defRPr>
    </a:lvl2pPr>
    <a:lvl3pPr marL="914285" algn="l" rtl="0" fontAlgn="base">
      <a:spcBef>
        <a:spcPct val="30000"/>
      </a:spcBef>
      <a:spcAft>
        <a:spcPct val="0"/>
      </a:spcAft>
      <a:defRPr sz="1200" kern="1200">
        <a:solidFill>
          <a:schemeClr val="tx1"/>
        </a:solidFill>
        <a:latin typeface="Calibri" pitchFamily="34" charset="0"/>
        <a:ea typeface="+mn-ea"/>
        <a:cs typeface="+mn-cs"/>
      </a:defRPr>
    </a:lvl3pPr>
    <a:lvl4pPr marL="1371430" algn="l" rtl="0" fontAlgn="base">
      <a:spcBef>
        <a:spcPct val="30000"/>
      </a:spcBef>
      <a:spcAft>
        <a:spcPct val="0"/>
      </a:spcAft>
      <a:defRPr sz="1200" kern="1200">
        <a:solidFill>
          <a:schemeClr val="tx1"/>
        </a:solidFill>
        <a:latin typeface="Calibri" pitchFamily="34" charset="0"/>
        <a:ea typeface="+mn-ea"/>
        <a:cs typeface="+mn-cs"/>
      </a:defRPr>
    </a:lvl4pPr>
    <a:lvl5pPr marL="1828570" algn="l" rtl="0" fontAlgn="base">
      <a:spcBef>
        <a:spcPct val="30000"/>
      </a:spcBef>
      <a:spcAft>
        <a:spcPct val="0"/>
      </a:spcAft>
      <a:defRPr sz="1200" kern="1200">
        <a:solidFill>
          <a:schemeClr val="tx1"/>
        </a:solidFill>
        <a:latin typeface="Calibri" pitchFamily="34" charset="0"/>
        <a:ea typeface="+mn-ea"/>
        <a:cs typeface="+mn-cs"/>
      </a:defRPr>
    </a:lvl5pPr>
    <a:lvl6pPr marL="2285715" algn="l" defTabSz="914285" rtl="0" eaLnBrk="1" latinLnBrk="0" hangingPunct="1">
      <a:defRPr sz="1200" kern="1200">
        <a:solidFill>
          <a:schemeClr val="tx1"/>
        </a:solidFill>
        <a:latin typeface="+mn-lt"/>
        <a:ea typeface="+mn-ea"/>
        <a:cs typeface="+mn-cs"/>
      </a:defRPr>
    </a:lvl6pPr>
    <a:lvl7pPr marL="2742855" algn="l" defTabSz="914285" rtl="0" eaLnBrk="1" latinLnBrk="0" hangingPunct="1">
      <a:defRPr sz="1200" kern="1200">
        <a:solidFill>
          <a:schemeClr val="tx1"/>
        </a:solidFill>
        <a:latin typeface="+mn-lt"/>
        <a:ea typeface="+mn-ea"/>
        <a:cs typeface="+mn-cs"/>
      </a:defRPr>
    </a:lvl7pPr>
    <a:lvl8pPr marL="3200000" algn="l" defTabSz="914285" rtl="0" eaLnBrk="1" latinLnBrk="0" hangingPunct="1">
      <a:defRPr sz="1200" kern="1200">
        <a:solidFill>
          <a:schemeClr val="tx1"/>
        </a:solidFill>
        <a:latin typeface="+mn-lt"/>
        <a:ea typeface="+mn-ea"/>
        <a:cs typeface="+mn-cs"/>
      </a:defRPr>
    </a:lvl8pPr>
    <a:lvl9pPr marL="3657144" algn="l" defTabSz="91428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orbes.com/sites/bernardmarr/2016/02/16/how-big-data-is-transforming-medicine/#21d059957ddc" TargetMode="External"/><Relationship Id="rId7" Type="http://schemas.openxmlformats.org/officeDocument/2006/relationships/hyperlink" Target="https://www.forbes.com/sites/bernardmarr/2015/07/29/can-big-data-help-catch-a-crime-gang-that-operates-across-36-states/#16d783d85f1b"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forbes.com/sites/bernardmarr/2015/04/21/big-data-saving-13000-lives-a-year-by-predicting-earthquakes/#23f6de805d8d" TargetMode="External"/><Relationship Id="rId5" Type="http://schemas.openxmlformats.org/officeDocument/2006/relationships/hyperlink" Target="https://www.forbes.com/sites/bernardmarr/2016/04/14/amazing-big-data-at-nasa-real-time-analytics-150-million-miles-from-earth/#5f463d1c5cc4" TargetMode="External"/><Relationship Id="rId4" Type="http://schemas.openxmlformats.org/officeDocument/2006/relationships/hyperlink" Target="http://www.datasciencecentral.com/profiles/blogs/from-farming-to-big-data-the-amazing-story-of-john-deere"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research.microsoft.com/en-us/people/gra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Who could explain the third law of thermodynamics?</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440567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dirty="0" smtClean="0"/>
              <a:t>A</a:t>
            </a:r>
            <a:r>
              <a:rPr lang="en-US" baseline="0" dirty="0" smtClean="0"/>
              <a:t> simple data value chain, applied to EO, but generally true for all kinds of data </a:t>
            </a: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baseline="0" dirty="0" smtClean="0"/>
              <a:t>We now have the best observing system in the world. Are at exploitation. Does not mean that the observing system is complete</a:t>
            </a: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endParaRPr lang="en-US" baseline="0" dirty="0" smtClean="0"/>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baseline="0" dirty="0" smtClean="0"/>
              <a:t>EO data has very high first copy cost, very low marginal cost </a:t>
            </a: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endParaRPr lang="en-US" baseline="0" dirty="0" smtClean="0"/>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baseline="0" dirty="0" smtClean="0"/>
              <a:t>The traditional value </a:t>
            </a:r>
            <a:r>
              <a:rPr lang="en-US" baseline="0" dirty="0" err="1" smtClean="0"/>
              <a:t>chjain</a:t>
            </a:r>
            <a:r>
              <a:rPr lang="en-US" baseline="0" dirty="0" smtClean="0"/>
              <a:t> cannot cope with </a:t>
            </a:r>
            <a:endParaRPr lang="en-US" dirty="0" smtClean="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10</a:t>
            </a:fld>
            <a:endParaRPr lang="en-US" dirty="0"/>
          </a:p>
        </p:txBody>
      </p:sp>
    </p:spTree>
    <p:extLst>
      <p:ext uri="{BB962C8B-B14F-4D97-AF65-F5344CB8AC3E}">
        <p14:creationId xmlns:p14="http://schemas.microsoft.com/office/powerpoint/2010/main" val="276530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r>
              <a:rPr lang="en-GB" sz="1200" kern="1200" dirty="0" smtClean="0">
                <a:solidFill>
                  <a:schemeClr val="tx1"/>
                </a:solidFill>
                <a:latin typeface="Calibri" pitchFamily="34" charset="0"/>
                <a:ea typeface="+mn-ea"/>
                <a:cs typeface="+mn-cs"/>
              </a:rPr>
              <a:t>How</a:t>
            </a:r>
            <a:r>
              <a:rPr lang="en-GB" sz="1200" kern="1200" baseline="0" dirty="0" smtClean="0">
                <a:solidFill>
                  <a:schemeClr val="tx1"/>
                </a:solidFill>
                <a:latin typeface="Calibri" pitchFamily="34" charset="0"/>
                <a:ea typeface="+mn-ea"/>
                <a:cs typeface="+mn-cs"/>
              </a:rPr>
              <a:t> do make sense of it all, how to extract value from the data?</a:t>
            </a:r>
          </a:p>
          <a:p>
            <a:pPr marL="0" indent="0" algn="just">
              <a:buFont typeface="Arial" panose="020B0604020202020204" pitchFamily="34" charset="0"/>
              <a:buNone/>
            </a:pPr>
            <a:endParaRPr lang="en-CA" sz="1200" kern="0" dirty="0" smtClean="0">
              <a:solidFill>
                <a:srgbClr val="000000">
                  <a:lumMod val="75000"/>
                  <a:lumOff val="25000"/>
                </a:srgbClr>
              </a:solidFill>
              <a:latin typeface="Calibri" pitchFamily="34" charset="0"/>
              <a:ea typeface="+mn-ea"/>
              <a:cs typeface="Leelawadee" pitchFamily="34" charset="-34"/>
            </a:endParaRP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11</a:t>
            </a:fld>
            <a:endParaRPr lang="en-US" dirty="0"/>
          </a:p>
        </p:txBody>
      </p:sp>
    </p:spTree>
    <p:extLst>
      <p:ext uri="{BB962C8B-B14F-4D97-AF65-F5344CB8AC3E}">
        <p14:creationId xmlns:p14="http://schemas.microsoft.com/office/powerpoint/2010/main" val="494616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r>
              <a:rPr lang="en-CA" sz="1200" kern="0" dirty="0" smtClean="0">
                <a:solidFill>
                  <a:srgbClr val="000000">
                    <a:lumMod val="75000"/>
                    <a:lumOff val="25000"/>
                  </a:srgbClr>
                </a:solidFill>
                <a:latin typeface="Calibri" pitchFamily="34" charset="0"/>
                <a:ea typeface="+mn-ea"/>
                <a:cs typeface="Leelawadee" pitchFamily="34" charset="-34"/>
              </a:rPr>
              <a:t>We’ve spent 8-10 Billion on Copernicus observing system </a:t>
            </a:r>
          </a:p>
          <a:p>
            <a:pPr marL="285750" indent="-285750" algn="just">
              <a:buFont typeface="Arial" panose="020B0604020202020204" pitchFamily="34" charset="0"/>
              <a:buChar char="•"/>
            </a:pPr>
            <a:r>
              <a:rPr lang="en-CA" sz="1200" kern="0" dirty="0" smtClean="0">
                <a:solidFill>
                  <a:srgbClr val="000000">
                    <a:lumMod val="75000"/>
                    <a:lumOff val="25000"/>
                  </a:srgbClr>
                </a:solidFill>
                <a:latin typeface="Calibri" pitchFamily="34" charset="0"/>
                <a:ea typeface="+mn-ea"/>
                <a:cs typeface="Leelawadee" pitchFamily="34" charset="-34"/>
              </a:rPr>
              <a:t>A</a:t>
            </a:r>
            <a:r>
              <a:rPr lang="en-CA" sz="1200" kern="0" baseline="0" dirty="0" smtClean="0">
                <a:solidFill>
                  <a:srgbClr val="000000">
                    <a:lumMod val="75000"/>
                    <a:lumOff val="25000"/>
                  </a:srgbClr>
                </a:solidFill>
                <a:latin typeface="Calibri" pitchFamily="34" charset="0"/>
                <a:ea typeface="+mn-ea"/>
                <a:cs typeface="Leelawadee" pitchFamily="34" charset="-34"/>
              </a:rPr>
              <a:t> crossroads of revolutionary opportunities </a:t>
            </a:r>
            <a:endParaRPr lang="en-CA" sz="1200" kern="0" dirty="0" smtClean="0">
              <a:solidFill>
                <a:srgbClr val="000000">
                  <a:lumMod val="75000"/>
                  <a:lumOff val="25000"/>
                </a:srgbClr>
              </a:solidFill>
              <a:latin typeface="Calibri" pitchFamily="34" charset="0"/>
              <a:ea typeface="+mn-ea"/>
              <a:cs typeface="Leelawadee" pitchFamily="34" charset="-34"/>
            </a:endParaRP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12</a:t>
            </a:fld>
            <a:endParaRPr lang="en-US" dirty="0"/>
          </a:p>
        </p:txBody>
      </p:sp>
    </p:spTree>
    <p:extLst>
      <p:ext uri="{BB962C8B-B14F-4D97-AF65-F5344CB8AC3E}">
        <p14:creationId xmlns:p14="http://schemas.microsoft.com/office/powerpoint/2010/main" val="2106274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endParaRPr lang="en-CA" sz="1200" kern="0" dirty="0" smtClean="0">
              <a:solidFill>
                <a:srgbClr val="000000">
                  <a:lumMod val="75000"/>
                  <a:lumOff val="25000"/>
                </a:srgbClr>
              </a:solidFill>
              <a:latin typeface="Calibri" pitchFamily="34" charset="0"/>
              <a:ea typeface="+mn-ea"/>
              <a:cs typeface="Leelawadee" pitchFamily="34" charset="-34"/>
            </a:endParaRP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13</a:t>
            </a:fld>
            <a:endParaRPr lang="en-US" dirty="0"/>
          </a:p>
        </p:txBody>
      </p:sp>
    </p:spTree>
    <p:extLst>
      <p:ext uri="{BB962C8B-B14F-4D97-AF65-F5344CB8AC3E}">
        <p14:creationId xmlns:p14="http://schemas.microsoft.com/office/powerpoint/2010/main" val="1616556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endParaRPr lang="en-CA" sz="1200" kern="0" dirty="0" smtClean="0">
              <a:solidFill>
                <a:srgbClr val="000000">
                  <a:lumMod val="75000"/>
                  <a:lumOff val="25000"/>
                </a:srgbClr>
              </a:solidFill>
              <a:latin typeface="Calibri" pitchFamily="34" charset="0"/>
              <a:ea typeface="+mn-ea"/>
              <a:cs typeface="Leelawadee" pitchFamily="34" charset="-34"/>
            </a:endParaRPr>
          </a:p>
          <a:p>
            <a:r>
              <a:rPr lang="en-GB" dirty="0" err="1" smtClean="0"/>
              <a:t>Programmatics</a:t>
            </a:r>
            <a:r>
              <a:rPr lang="en-GB" baseline="0" dirty="0" smtClean="0"/>
              <a:t> </a:t>
            </a:r>
            <a:r>
              <a:rPr lang="mr-IN" baseline="0" dirty="0" smtClean="0"/>
              <a:t>–</a:t>
            </a:r>
            <a:r>
              <a:rPr lang="en-GB" baseline="0" dirty="0" smtClean="0"/>
              <a:t> a common agenda that allows for the support of </a:t>
            </a:r>
            <a:r>
              <a:rPr lang="en-GB" baseline="0" dirty="0" err="1" smtClean="0"/>
              <a:t>evoltion</a:t>
            </a:r>
            <a:r>
              <a:rPr lang="en-GB" baseline="0" dirty="0" smtClean="0"/>
              <a:t> in the fields</a:t>
            </a:r>
          </a:p>
          <a:p>
            <a:r>
              <a:rPr lang="en-GB" baseline="0" dirty="0" smtClean="0"/>
              <a:t>Community </a:t>
            </a:r>
            <a:r>
              <a:rPr lang="mr-IN" baseline="0" dirty="0" smtClean="0"/>
              <a:t>–</a:t>
            </a:r>
            <a:r>
              <a:rPr lang="en-GB" baseline="0" dirty="0" smtClean="0"/>
              <a:t> collaborate, now driven mostly by ICT industry , bridge between industry and research</a:t>
            </a:r>
          </a:p>
          <a:p>
            <a:r>
              <a:rPr lang="en-GB" baseline="0" dirty="0" smtClean="0"/>
              <a:t>Competition </a:t>
            </a:r>
            <a:r>
              <a:rPr lang="mr-IN" baseline="0" dirty="0" smtClean="0"/>
              <a:t>–</a:t>
            </a:r>
            <a:r>
              <a:rPr lang="en-GB" baseline="0" dirty="0" smtClean="0"/>
              <a:t> difficult top attract </a:t>
            </a:r>
            <a:r>
              <a:rPr lang="en-GB" baseline="0" dirty="0" err="1" smtClean="0"/>
              <a:t>ai</a:t>
            </a:r>
            <a:r>
              <a:rPr lang="en-GB" baseline="0" dirty="0" smtClean="0"/>
              <a:t> talent </a:t>
            </a:r>
          </a:p>
          <a:p>
            <a:r>
              <a:rPr lang="en-GB" baseline="0" dirty="0" smtClean="0"/>
              <a:t>Training data and analysis ready data </a:t>
            </a:r>
          </a:p>
          <a:p>
            <a:r>
              <a:rPr lang="en-GB" baseline="0" dirty="0" err="1" smtClean="0"/>
              <a:t>Infrastructire</a:t>
            </a:r>
            <a:r>
              <a:rPr lang="en-GB" baseline="0" dirty="0" smtClean="0"/>
              <a:t> </a:t>
            </a:r>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14</a:t>
            </a:fld>
            <a:endParaRPr lang="en-US" dirty="0"/>
          </a:p>
        </p:txBody>
      </p:sp>
    </p:spTree>
    <p:extLst>
      <p:ext uri="{BB962C8B-B14F-4D97-AF65-F5344CB8AC3E}">
        <p14:creationId xmlns:p14="http://schemas.microsoft.com/office/powerpoint/2010/main" val="1032684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endParaRPr lang="en-CA" sz="1200" kern="0" dirty="0" smtClean="0">
              <a:solidFill>
                <a:srgbClr val="000000">
                  <a:lumMod val="75000"/>
                  <a:lumOff val="25000"/>
                </a:srgbClr>
              </a:solidFill>
              <a:latin typeface="Calibri" pitchFamily="34" charset="0"/>
              <a:ea typeface="+mn-ea"/>
              <a:cs typeface="Leelawadee" pitchFamily="34" charset="-34"/>
            </a:endParaRP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15</a:t>
            </a:fld>
            <a:endParaRPr lang="en-US" dirty="0"/>
          </a:p>
        </p:txBody>
      </p:sp>
    </p:spTree>
    <p:extLst>
      <p:ext uri="{BB962C8B-B14F-4D97-AF65-F5344CB8AC3E}">
        <p14:creationId xmlns:p14="http://schemas.microsoft.com/office/powerpoint/2010/main" val="1802164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r>
              <a:rPr lang="en-CA" sz="1200" kern="0" dirty="0" smtClean="0">
                <a:solidFill>
                  <a:srgbClr val="000000">
                    <a:lumMod val="75000"/>
                    <a:lumOff val="25000"/>
                  </a:srgbClr>
                </a:solidFill>
                <a:latin typeface="Calibri" pitchFamily="34" charset="0"/>
                <a:ea typeface="+mn-ea"/>
                <a:cs typeface="Leelawadee" pitchFamily="34" charset="-34"/>
              </a:rPr>
              <a:t>We’ve spent 8-10 Billion on Copernicus observing system </a:t>
            </a:r>
          </a:p>
          <a:p>
            <a:pPr marL="285750" indent="-285750" algn="just">
              <a:buFont typeface="Arial" panose="020B0604020202020204" pitchFamily="34" charset="0"/>
              <a:buChar char="•"/>
            </a:pPr>
            <a:r>
              <a:rPr lang="en-CA" sz="1200" kern="0" dirty="0" smtClean="0">
                <a:solidFill>
                  <a:srgbClr val="000000">
                    <a:lumMod val="75000"/>
                    <a:lumOff val="25000"/>
                  </a:srgbClr>
                </a:solidFill>
                <a:latin typeface="Calibri" pitchFamily="34" charset="0"/>
                <a:ea typeface="+mn-ea"/>
                <a:cs typeface="Leelawadee" pitchFamily="34" charset="-34"/>
              </a:rPr>
              <a:t>A</a:t>
            </a:r>
            <a:r>
              <a:rPr lang="en-CA" sz="1200" kern="0" baseline="0" dirty="0" smtClean="0">
                <a:solidFill>
                  <a:srgbClr val="000000">
                    <a:lumMod val="75000"/>
                    <a:lumOff val="25000"/>
                  </a:srgbClr>
                </a:solidFill>
                <a:latin typeface="Calibri" pitchFamily="34" charset="0"/>
                <a:ea typeface="+mn-ea"/>
                <a:cs typeface="Leelawadee" pitchFamily="34" charset="-34"/>
              </a:rPr>
              <a:t> crossroads of revolutionary opportunities </a:t>
            </a:r>
            <a:endParaRPr lang="en-CA" sz="1200" kern="0" dirty="0" smtClean="0">
              <a:solidFill>
                <a:srgbClr val="000000">
                  <a:lumMod val="75000"/>
                  <a:lumOff val="25000"/>
                </a:srgbClr>
              </a:solidFill>
              <a:latin typeface="Calibri" pitchFamily="34" charset="0"/>
              <a:ea typeface="+mn-ea"/>
              <a:cs typeface="Leelawadee" pitchFamily="34" charset="-34"/>
            </a:endParaRP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16</a:t>
            </a:fld>
            <a:endParaRPr lang="en-US" dirty="0"/>
          </a:p>
        </p:txBody>
      </p:sp>
    </p:spTree>
    <p:extLst>
      <p:ext uri="{BB962C8B-B14F-4D97-AF65-F5344CB8AC3E}">
        <p14:creationId xmlns:p14="http://schemas.microsoft.com/office/powerpoint/2010/main" val="1882023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just"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CA" sz="1200" kern="0" dirty="0" smtClean="0">
                <a:solidFill>
                  <a:srgbClr val="000000">
                    <a:lumMod val="75000"/>
                    <a:lumOff val="25000"/>
                  </a:srgbClr>
                </a:solidFill>
                <a:latin typeface="Calibri" pitchFamily="34" charset="0"/>
                <a:ea typeface="+mn-ea"/>
                <a:cs typeface="Leelawadee" pitchFamily="34" charset="-34"/>
              </a:rPr>
              <a:t>Fundamental</a:t>
            </a:r>
            <a:r>
              <a:rPr lang="en-CA" sz="1200" kern="0" baseline="0" dirty="0" smtClean="0">
                <a:solidFill>
                  <a:srgbClr val="000000">
                    <a:lumMod val="75000"/>
                    <a:lumOff val="25000"/>
                  </a:srgbClr>
                </a:solidFill>
                <a:latin typeface="Calibri" pitchFamily="34" charset="0"/>
                <a:ea typeface="+mn-ea"/>
                <a:cs typeface="Leelawadee" pitchFamily="34" charset="-34"/>
              </a:rPr>
              <a:t> </a:t>
            </a:r>
            <a:endParaRPr lang="en-CA" sz="1200" kern="0" dirty="0" smtClean="0">
              <a:solidFill>
                <a:srgbClr val="000000">
                  <a:lumMod val="75000"/>
                  <a:lumOff val="25000"/>
                </a:srgbClr>
              </a:solidFill>
              <a:latin typeface="Calibri" pitchFamily="34" charset="0"/>
              <a:ea typeface="+mn-ea"/>
              <a:cs typeface="Leelawadee" pitchFamily="34" charset="-34"/>
            </a:endParaRPr>
          </a:p>
          <a:p>
            <a:pPr marL="285750" marR="0" indent="-285750" algn="just"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CA" sz="1200" kern="0" dirty="0" smtClean="0">
                <a:solidFill>
                  <a:srgbClr val="000000">
                    <a:lumMod val="75000"/>
                    <a:lumOff val="25000"/>
                  </a:srgbClr>
                </a:solidFill>
                <a:latin typeface="Calibri" pitchFamily="34" charset="0"/>
                <a:ea typeface="+mn-ea"/>
                <a:cs typeface="Leelawadee" pitchFamily="34" charset="-34"/>
              </a:rPr>
              <a:t>Challenges:</a:t>
            </a:r>
            <a:r>
              <a:rPr lang="en-CA" sz="1200" kern="0" baseline="0" dirty="0" smtClean="0">
                <a:solidFill>
                  <a:srgbClr val="000000">
                    <a:lumMod val="75000"/>
                    <a:lumOff val="25000"/>
                  </a:srgbClr>
                </a:solidFill>
                <a:latin typeface="Calibri" pitchFamily="34" charset="0"/>
                <a:ea typeface="+mn-ea"/>
                <a:cs typeface="Leelawadee" pitchFamily="34" charset="-34"/>
              </a:rPr>
              <a:t> </a:t>
            </a:r>
            <a:r>
              <a:rPr lang="en-CA" sz="1200" kern="1200" dirty="0" smtClean="0">
                <a:solidFill>
                  <a:schemeClr val="tx1"/>
                </a:solidFill>
                <a:effectLst/>
                <a:latin typeface="Calibri" pitchFamily="34" charset="0"/>
                <a:ea typeface="+mn-ea"/>
                <a:cs typeface="+mn-cs"/>
              </a:rPr>
              <a:t>Development of a suite of AI challenges, addressing data scientist and innovators, using innovation platform like </a:t>
            </a:r>
            <a:r>
              <a:rPr lang="en-CA" sz="1200" kern="1200" dirty="0" err="1" smtClean="0">
                <a:solidFill>
                  <a:schemeClr val="tx1"/>
                </a:solidFill>
                <a:effectLst/>
                <a:latin typeface="Calibri" pitchFamily="34" charset="0"/>
                <a:ea typeface="+mn-ea"/>
                <a:cs typeface="+mn-cs"/>
              </a:rPr>
              <a:t>Kaggle</a:t>
            </a:r>
            <a:r>
              <a:rPr lang="en-CA" sz="1200" kern="1200" dirty="0" smtClean="0">
                <a:solidFill>
                  <a:schemeClr val="tx1"/>
                </a:solidFill>
                <a:effectLst/>
                <a:latin typeface="Calibri" pitchFamily="34" charset="0"/>
                <a:ea typeface="+mn-ea"/>
                <a:cs typeface="+mn-cs"/>
              </a:rPr>
              <a:t> [</a:t>
            </a:r>
            <a:r>
              <a:rPr lang="en-CA" sz="1200" kern="1200" dirty="0" err="1" smtClean="0">
                <a:solidFill>
                  <a:schemeClr val="tx1"/>
                </a:solidFill>
                <a:effectLst/>
                <a:latin typeface="Calibri" pitchFamily="34" charset="0"/>
                <a:ea typeface="+mn-ea"/>
                <a:cs typeface="+mn-cs"/>
              </a:rPr>
              <a:t>kaggle.com</a:t>
            </a:r>
            <a:r>
              <a:rPr lang="en-CA" sz="1200" kern="1200" dirty="0" smtClean="0">
                <a:solidFill>
                  <a:schemeClr val="tx1"/>
                </a:solidFill>
                <a:effectLst/>
                <a:latin typeface="Calibri" pitchFamily="34" charset="0"/>
                <a:ea typeface="+mn-ea"/>
                <a:cs typeface="+mn-cs"/>
              </a:rPr>
              <a:t>], Kelvins [</a:t>
            </a:r>
            <a:r>
              <a:rPr lang="en-CA" sz="1200" kern="1200" dirty="0" err="1" smtClean="0">
                <a:solidFill>
                  <a:schemeClr val="tx1"/>
                </a:solidFill>
                <a:effectLst/>
                <a:latin typeface="Calibri" pitchFamily="34" charset="0"/>
                <a:ea typeface="+mn-ea"/>
                <a:cs typeface="+mn-cs"/>
              </a:rPr>
              <a:t>kelvins.esa.int</a:t>
            </a:r>
            <a:r>
              <a:rPr lang="en-CA" sz="1200" kern="1200" dirty="0" smtClean="0">
                <a:solidFill>
                  <a:schemeClr val="tx1"/>
                </a:solidFill>
                <a:effectLst/>
                <a:latin typeface="Calibri" pitchFamily="34" charset="0"/>
                <a:ea typeface="+mn-ea"/>
                <a:cs typeface="+mn-cs"/>
              </a:rPr>
              <a:t>], or other crowdsourcing tools</a:t>
            </a:r>
            <a:endParaRPr lang="en-CA" sz="1200" kern="0" dirty="0" smtClean="0">
              <a:solidFill>
                <a:srgbClr val="000000">
                  <a:lumMod val="75000"/>
                  <a:lumOff val="25000"/>
                </a:srgbClr>
              </a:solidFill>
              <a:latin typeface="Calibri" pitchFamily="34" charset="0"/>
              <a:ea typeface="+mn-ea"/>
              <a:cs typeface="Leelawadee" pitchFamily="34" charset="-34"/>
            </a:endParaRPr>
          </a:p>
          <a:p>
            <a:pPr marL="285750" marR="0" indent="-285750" algn="just"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CA" sz="1200" kern="0" dirty="0" smtClean="0">
                <a:solidFill>
                  <a:srgbClr val="000000">
                    <a:lumMod val="75000"/>
                    <a:lumOff val="25000"/>
                  </a:srgbClr>
                </a:solidFill>
                <a:latin typeface="Calibri" pitchFamily="34" charset="0"/>
                <a:ea typeface="+mn-ea"/>
                <a:cs typeface="Leelawadee" pitchFamily="34" charset="-34"/>
              </a:rPr>
              <a:t>Ecosystem- </a:t>
            </a:r>
            <a:r>
              <a:rPr lang="en-CA" sz="1200" kern="1200" dirty="0" smtClean="0">
                <a:solidFill>
                  <a:schemeClr val="tx1"/>
                </a:solidFill>
                <a:effectLst/>
                <a:latin typeface="Calibri" pitchFamily="34" charset="0"/>
                <a:ea typeface="+mn-ea"/>
                <a:cs typeface="+mn-cs"/>
              </a:rPr>
              <a:t>The idea here is to build an interdisciplinary ecosystem of European AI4EO actors under a single banner, bringing together research, industry, institutions, and users, and based on the major challenges of AI4EO. Actions aim to foster bi-directional bridging among communities, formulate common objectives, stimulate synergies, conduct common activities, initiatives, and programmes and develop, attract, and retain expertise. </a:t>
            </a:r>
            <a:endParaRPr lang="en-CA" dirty="0" smtClean="0"/>
          </a:p>
          <a:p>
            <a:pPr marL="285750" indent="-285750" algn="just">
              <a:buFont typeface="Arial" panose="020B0604020202020204" pitchFamily="34" charset="0"/>
              <a:buChar char="•"/>
            </a:pPr>
            <a:endParaRPr lang="en-CA" sz="1200" kern="0" dirty="0" smtClean="0">
              <a:solidFill>
                <a:srgbClr val="000000">
                  <a:lumMod val="75000"/>
                  <a:lumOff val="25000"/>
                </a:srgbClr>
              </a:solidFill>
              <a:latin typeface="Calibri" pitchFamily="34" charset="0"/>
              <a:ea typeface="+mn-ea"/>
              <a:cs typeface="Leelawadee" pitchFamily="34" charset="-34"/>
            </a:endParaRP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17</a:t>
            </a:fld>
            <a:endParaRPr lang="en-US" dirty="0"/>
          </a:p>
        </p:txBody>
      </p:sp>
    </p:spTree>
    <p:extLst>
      <p:ext uri="{BB962C8B-B14F-4D97-AF65-F5344CB8AC3E}">
        <p14:creationId xmlns:p14="http://schemas.microsoft.com/office/powerpoint/2010/main" val="1663522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endParaRPr lang="en-CA" sz="1200" kern="0" dirty="0" smtClean="0">
              <a:solidFill>
                <a:srgbClr val="000000">
                  <a:lumMod val="75000"/>
                  <a:lumOff val="25000"/>
                </a:srgbClr>
              </a:solidFill>
              <a:latin typeface="Calibri" pitchFamily="34" charset="0"/>
              <a:ea typeface="+mn-ea"/>
              <a:cs typeface="Leelawadee" pitchFamily="34" charset="-34"/>
            </a:endParaRP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18</a:t>
            </a:fld>
            <a:endParaRPr lang="en-US" dirty="0"/>
          </a:p>
        </p:txBody>
      </p:sp>
    </p:spTree>
    <p:extLst>
      <p:ext uri="{BB962C8B-B14F-4D97-AF65-F5344CB8AC3E}">
        <p14:creationId xmlns:p14="http://schemas.microsoft.com/office/powerpoint/2010/main" val="2091960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endParaRPr lang="en-CA" sz="1200" kern="0" dirty="0" smtClean="0">
              <a:solidFill>
                <a:srgbClr val="000000">
                  <a:lumMod val="75000"/>
                  <a:lumOff val="25000"/>
                </a:srgbClr>
              </a:solidFill>
              <a:latin typeface="Calibri" pitchFamily="34" charset="0"/>
              <a:ea typeface="+mn-ea"/>
              <a:cs typeface="Leelawadee" pitchFamily="34" charset="-34"/>
            </a:endParaRP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19</a:t>
            </a:fld>
            <a:endParaRPr lang="en-US" dirty="0"/>
          </a:p>
        </p:txBody>
      </p:sp>
    </p:spTree>
    <p:extLst>
      <p:ext uri="{BB962C8B-B14F-4D97-AF65-F5344CB8AC3E}">
        <p14:creationId xmlns:p14="http://schemas.microsoft.com/office/powerpoint/2010/main" val="1787425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endParaRPr lang="en-CA" sz="1200" kern="0" dirty="0" smtClean="0">
              <a:solidFill>
                <a:srgbClr val="000000">
                  <a:lumMod val="75000"/>
                  <a:lumOff val="25000"/>
                </a:srgbClr>
              </a:solidFill>
              <a:latin typeface="Calibri" pitchFamily="34" charset="0"/>
              <a:ea typeface="+mn-ea"/>
              <a:cs typeface="Leelawadee" pitchFamily="34" charset="-34"/>
            </a:endParaRPr>
          </a:p>
          <a:p>
            <a:r>
              <a:rPr lang="en-GB" dirty="0" smtClean="0"/>
              <a:t>A workshop in March 2018 ESRIN with leaders in</a:t>
            </a:r>
            <a:r>
              <a:rPr lang="en-GB" baseline="0" dirty="0" smtClean="0"/>
              <a:t> the </a:t>
            </a:r>
            <a:r>
              <a:rPr lang="en-GB" dirty="0" smtClean="0"/>
              <a:t>European R&amp;D community </a:t>
            </a:r>
          </a:p>
          <a:p>
            <a:r>
              <a:rPr lang="en-GB" dirty="0" smtClean="0"/>
              <a:t>And a following industry workshop in May</a:t>
            </a:r>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1793487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r>
              <a:rPr lang="en-CA" sz="1200" kern="0" dirty="0" smtClean="0">
                <a:solidFill>
                  <a:srgbClr val="000000">
                    <a:lumMod val="75000"/>
                    <a:lumOff val="25000"/>
                  </a:srgbClr>
                </a:solidFill>
                <a:latin typeface="Calibri" pitchFamily="34" charset="0"/>
                <a:ea typeface="+mn-ea"/>
                <a:cs typeface="Leelawadee" pitchFamily="34" charset="-34"/>
              </a:rPr>
              <a:t>We’ve spent 8-10 Billion on Copernicus observing system </a:t>
            </a:r>
          </a:p>
          <a:p>
            <a:pPr marL="285750" indent="-285750" algn="just">
              <a:buFont typeface="Arial" panose="020B0604020202020204" pitchFamily="34" charset="0"/>
              <a:buChar char="•"/>
            </a:pPr>
            <a:r>
              <a:rPr lang="en-CA" sz="1200" kern="0" dirty="0" smtClean="0">
                <a:solidFill>
                  <a:srgbClr val="000000">
                    <a:lumMod val="75000"/>
                    <a:lumOff val="25000"/>
                  </a:srgbClr>
                </a:solidFill>
                <a:latin typeface="Calibri" pitchFamily="34" charset="0"/>
                <a:ea typeface="+mn-ea"/>
                <a:cs typeface="Leelawadee" pitchFamily="34" charset="-34"/>
              </a:rPr>
              <a:t>A</a:t>
            </a:r>
            <a:r>
              <a:rPr lang="en-CA" sz="1200" kern="0" baseline="0" dirty="0" smtClean="0">
                <a:solidFill>
                  <a:srgbClr val="000000">
                    <a:lumMod val="75000"/>
                    <a:lumOff val="25000"/>
                  </a:srgbClr>
                </a:solidFill>
                <a:latin typeface="Calibri" pitchFamily="34" charset="0"/>
                <a:ea typeface="+mn-ea"/>
                <a:cs typeface="Leelawadee" pitchFamily="34" charset="-34"/>
              </a:rPr>
              <a:t> crossroads of revolutionary opportunities </a:t>
            </a:r>
            <a:endParaRPr lang="en-CA" sz="1200" kern="0" dirty="0" smtClean="0">
              <a:solidFill>
                <a:srgbClr val="000000">
                  <a:lumMod val="75000"/>
                  <a:lumOff val="25000"/>
                </a:srgbClr>
              </a:solidFill>
              <a:latin typeface="Calibri" pitchFamily="34" charset="0"/>
              <a:ea typeface="+mn-ea"/>
              <a:cs typeface="Leelawadee" pitchFamily="34" charset="-34"/>
            </a:endParaRP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3</a:t>
            </a:fld>
            <a:endParaRPr lang="en-US" dirty="0"/>
          </a:p>
        </p:txBody>
      </p:sp>
    </p:spTree>
    <p:extLst>
      <p:ext uri="{BB962C8B-B14F-4D97-AF65-F5344CB8AC3E}">
        <p14:creationId xmlns:p14="http://schemas.microsoft.com/office/powerpoint/2010/main" val="1484036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r>
              <a:rPr lang="en-CA" sz="1200" kern="0" dirty="0" smtClean="0">
                <a:solidFill>
                  <a:srgbClr val="000000">
                    <a:lumMod val="75000"/>
                    <a:lumOff val="25000"/>
                  </a:srgbClr>
                </a:solidFill>
                <a:latin typeface="Calibri" pitchFamily="34" charset="0"/>
                <a:ea typeface="+mn-ea"/>
                <a:cs typeface="Leelawadee" pitchFamily="34" charset="-34"/>
              </a:rPr>
              <a:t>We’ve spent 8-10 Billion on Copernicus observing system </a:t>
            </a:r>
          </a:p>
          <a:p>
            <a:pPr marL="285750" indent="-285750" algn="just">
              <a:buFont typeface="Arial" panose="020B0604020202020204" pitchFamily="34" charset="0"/>
              <a:buChar char="•"/>
            </a:pPr>
            <a:r>
              <a:rPr lang="en-CA" sz="1200" kern="0" dirty="0" smtClean="0">
                <a:solidFill>
                  <a:srgbClr val="000000">
                    <a:lumMod val="75000"/>
                    <a:lumOff val="25000"/>
                  </a:srgbClr>
                </a:solidFill>
                <a:latin typeface="Calibri" pitchFamily="34" charset="0"/>
                <a:ea typeface="+mn-ea"/>
                <a:cs typeface="Leelawadee" pitchFamily="34" charset="-34"/>
              </a:rPr>
              <a:t>A</a:t>
            </a:r>
            <a:r>
              <a:rPr lang="en-CA" sz="1200" kern="0" baseline="0" dirty="0" smtClean="0">
                <a:solidFill>
                  <a:srgbClr val="000000">
                    <a:lumMod val="75000"/>
                    <a:lumOff val="25000"/>
                  </a:srgbClr>
                </a:solidFill>
                <a:latin typeface="Calibri" pitchFamily="34" charset="0"/>
                <a:ea typeface="+mn-ea"/>
                <a:cs typeface="Leelawadee" pitchFamily="34" charset="-34"/>
              </a:rPr>
              <a:t> crossroads of revolutionary opportunities </a:t>
            </a:r>
            <a:endParaRPr lang="en-CA" sz="1200" kern="0" dirty="0" smtClean="0">
              <a:solidFill>
                <a:srgbClr val="000000">
                  <a:lumMod val="75000"/>
                  <a:lumOff val="25000"/>
                </a:srgbClr>
              </a:solidFill>
              <a:latin typeface="Calibri" pitchFamily="34" charset="0"/>
              <a:ea typeface="+mn-ea"/>
              <a:cs typeface="Leelawadee" pitchFamily="34" charset="-34"/>
            </a:endParaRP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4</a:t>
            </a:fld>
            <a:endParaRPr lang="en-US" dirty="0"/>
          </a:p>
        </p:txBody>
      </p:sp>
    </p:spTree>
    <p:extLst>
      <p:ext uri="{BB962C8B-B14F-4D97-AF65-F5344CB8AC3E}">
        <p14:creationId xmlns:p14="http://schemas.microsoft.com/office/powerpoint/2010/main" val="1308363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b="1" dirty="0" smtClean="0"/>
              <a:t>1.</a:t>
            </a:r>
            <a:r>
              <a:rPr lang="en-US" b="1" baseline="0" dirty="0" smtClean="0"/>
              <a:t> </a:t>
            </a:r>
            <a:r>
              <a:rPr lang="en-US" b="1" dirty="0" smtClean="0"/>
              <a:t>We are in</a:t>
            </a:r>
            <a:r>
              <a:rPr lang="en-US" b="1" baseline="0" dirty="0" smtClean="0"/>
              <a:t> the presence a revolutionary increase in observational capability </a:t>
            </a:r>
            <a:r>
              <a:rPr lang="mr-IN" b="1" baseline="0" dirty="0" smtClean="0"/>
              <a:t>–</a:t>
            </a:r>
            <a:r>
              <a:rPr lang="en-US" b="1" baseline="0" dirty="0" smtClean="0"/>
              <a:t> a veritable  sensing revolution: </a:t>
            </a:r>
          </a:p>
          <a:p>
            <a:pPr marL="171450" indent="-171450">
              <a:buFont typeface="Arial" charset="0"/>
              <a:buChar char="•"/>
            </a:pPr>
            <a:r>
              <a:rPr lang="en-US" baseline="0" dirty="0" smtClean="0"/>
              <a:t>European primacy: </a:t>
            </a:r>
            <a:r>
              <a:rPr lang="en-US" b="1" baseline="0" dirty="0" smtClean="0"/>
              <a:t>Copernicus, ESA Earth Explorers, the Meteorology missions, and European national missions </a:t>
            </a:r>
            <a:r>
              <a:rPr lang="en-US" baseline="0" dirty="0" smtClean="0"/>
              <a:t>provide the best operational, sustained space-based earth-observing system in the world</a:t>
            </a:r>
          </a:p>
          <a:p>
            <a:pPr marL="171450" indent="-171450">
              <a:buFont typeface="Arial" charset="0"/>
              <a:buChar char="•"/>
            </a:pPr>
            <a:r>
              <a:rPr lang="en-US" baseline="0" dirty="0" smtClean="0"/>
              <a:t>New Space players, like Ice Eye, Cosine, </a:t>
            </a:r>
            <a:r>
              <a:rPr lang="en-US" baseline="0" dirty="0" err="1" smtClean="0"/>
              <a:t>EarthI</a:t>
            </a:r>
            <a:r>
              <a:rPr lang="en-US" baseline="0" dirty="0" smtClean="0"/>
              <a:t>, Planet, and others launch cheaper, smaller, and less precise earth observation missions</a:t>
            </a:r>
          </a:p>
          <a:p>
            <a:pPr marL="0" indent="0">
              <a:buFont typeface="Arial" charset="0"/>
              <a:buNone/>
            </a:pPr>
            <a:endParaRPr lang="en-US" b="1" baseline="0" dirty="0" smtClean="0"/>
          </a:p>
          <a:p>
            <a:pPr marL="171450" indent="-171450">
              <a:buFont typeface="Symbol" charset="2"/>
              <a:buChar char="Þ"/>
            </a:pPr>
            <a:r>
              <a:rPr lang="en-US" b="1" baseline="0" dirty="0" smtClean="0"/>
              <a:t>So space-based EO has matured: EO is Operational and Sustained; Commoditized and Commercial; and Europe holds the primacy</a:t>
            </a:r>
          </a:p>
          <a:p>
            <a:pPr marL="0" indent="0">
              <a:buFont typeface="Symbol" charset="2"/>
              <a:buNone/>
            </a:pPr>
            <a:endParaRPr lang="en-US" baseline="0" dirty="0" smtClean="0"/>
          </a:p>
          <a:p>
            <a:pPr marL="171450" indent="-171450">
              <a:buFont typeface="Arial" charset="0"/>
              <a:buChar char="•"/>
            </a:pPr>
            <a:r>
              <a:rPr lang="en-US" baseline="0" dirty="0" smtClean="0"/>
              <a:t>In addition, platforms like HAPs and even drones make complementary observations on a different scale of geography and phenomenon, and </a:t>
            </a:r>
          </a:p>
          <a:p>
            <a:pPr marL="171450" indent="-171450">
              <a:buFont typeface="Arial" charset="0"/>
              <a:buChar char="•"/>
            </a:pPr>
            <a:r>
              <a:rPr lang="en-US" baseline="0" dirty="0" smtClean="0"/>
              <a:t>the Internet of things is made up of a billions of sensors, made for different purposes, but also providing a host of data on the earth </a:t>
            </a:r>
          </a:p>
          <a:p>
            <a:pPr marL="171450" indent="-171450">
              <a:buFont typeface="Arial" charset="0"/>
              <a:buChar char="•"/>
            </a:pPr>
            <a:endParaRPr lang="en-US" baseline="0" dirty="0" smtClean="0"/>
          </a:p>
          <a:p>
            <a:pPr marL="171450" indent="-171450">
              <a:buFont typeface="Arial" charset="0"/>
              <a:buChar char="•"/>
            </a:pPr>
            <a:r>
              <a:rPr lang="en-US" baseline="0" dirty="0" smtClean="0"/>
              <a:t>IN addition comes the enormous quantities of social media and socioeconomic data and derived information </a:t>
            </a:r>
            <a:r>
              <a:rPr lang="mr-IN" baseline="0" dirty="0" smtClean="0"/>
              <a:t>–</a:t>
            </a:r>
            <a:r>
              <a:rPr lang="en-US" baseline="0" dirty="0" smtClean="0"/>
              <a:t> </a:t>
            </a:r>
            <a:r>
              <a:rPr lang="en-US" baseline="0" dirty="0" err="1" smtClean="0"/>
              <a:t>geolovated</a:t>
            </a:r>
            <a:r>
              <a:rPr lang="en-US" baseline="0" dirty="0" smtClean="0"/>
              <a:t> or not </a:t>
            </a:r>
            <a:endParaRPr lang="en-US" dirty="0" smtClean="0"/>
          </a:p>
          <a:p>
            <a:pPr marL="0" indent="0">
              <a:buFont typeface="Arial" charset="0"/>
              <a:buNone/>
            </a:pPr>
            <a:endParaRPr lang="en-US" b="1" baseline="0" dirty="0" smtClean="0"/>
          </a:p>
          <a:p>
            <a:pPr marL="171450" indent="-171450">
              <a:buFont typeface="Symbol" charset="2"/>
              <a:buChar char="Þ"/>
            </a:pPr>
            <a:r>
              <a:rPr lang="en-US" b="1" baseline="0" dirty="0" smtClean="0"/>
              <a:t>This  ‘</a:t>
            </a:r>
            <a:r>
              <a:rPr lang="en-US" b="1" u="sng" baseline="0" dirty="0" smtClean="0"/>
              <a:t>Intelligent Network of Sensors’ </a:t>
            </a:r>
            <a:r>
              <a:rPr lang="en-US" b="1" baseline="0" dirty="0" smtClean="0"/>
              <a:t>provide a view of the planet, of unprecedented scale(s) and precision </a:t>
            </a:r>
            <a:r>
              <a:rPr lang="mr-IN" b="1" baseline="0" dirty="0" smtClean="0"/>
              <a:t>…</a:t>
            </a:r>
            <a:endParaRPr lang="en-US" b="1" baseline="0" dirty="0" smtClean="0"/>
          </a:p>
          <a:p>
            <a:pPr marL="171450" indent="-171450">
              <a:buFont typeface="Symbol" charset="2"/>
              <a:buChar char="Þ"/>
            </a:pPr>
            <a:r>
              <a:rPr lang="en-US" b="1" baseline="0" dirty="0" smtClean="0"/>
              <a:t>We need the capability to translate this into value</a:t>
            </a: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5</a:t>
            </a:fld>
            <a:endParaRPr lang="en-US" dirty="0"/>
          </a:p>
        </p:txBody>
      </p:sp>
    </p:spTree>
    <p:extLst>
      <p:ext uri="{BB962C8B-B14F-4D97-AF65-F5344CB8AC3E}">
        <p14:creationId xmlns:p14="http://schemas.microsoft.com/office/powerpoint/2010/main" val="237078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1" dirty="0" smtClean="0"/>
              <a:t>But what is</a:t>
            </a:r>
            <a:r>
              <a:rPr lang="en-US" sz="1200" b="1" baseline="0" dirty="0" smtClean="0"/>
              <a:t> the value of data? The value of the data itself is nothing, Big Data in itself is actually a liability.</a:t>
            </a:r>
          </a:p>
          <a:p>
            <a:pPr marL="0" indent="0">
              <a:buFontTx/>
              <a:buNone/>
            </a:pPr>
            <a:endParaRPr lang="en-US" sz="1200" b="1" baseline="0" dirty="0" smtClean="0"/>
          </a:p>
          <a:p>
            <a:pPr marL="0" indent="0">
              <a:buFontTx/>
              <a:buNone/>
            </a:pPr>
            <a:r>
              <a:rPr lang="en-US" b="1" u="sng" dirty="0" smtClean="0"/>
              <a:t>The output</a:t>
            </a:r>
            <a:r>
              <a:rPr lang="en-US" b="1" u="sng" baseline="0" dirty="0" smtClean="0"/>
              <a:t> of the sensing revolution is </a:t>
            </a:r>
            <a:r>
              <a:rPr lang="en-US" b="1" u="sng" dirty="0" smtClean="0"/>
              <a:t>BIG</a:t>
            </a:r>
            <a:r>
              <a:rPr lang="en-US" b="1" u="sng" baseline="0" dirty="0" smtClean="0"/>
              <a:t> EO DATA</a:t>
            </a:r>
          </a:p>
          <a:p>
            <a:pPr marL="0" indent="0">
              <a:buFontTx/>
              <a:buNone/>
            </a:pPr>
            <a:r>
              <a:rPr lang="en-US" b="1" dirty="0" smtClean="0"/>
              <a:t>Big Data works on the principle that the more you know about anything or any situation, the more reliably you can gain new insights and make predictions about what will happen in the future. By comparing more data points, relationships will begin to emerge that were previously hidden, and these relationships will enable us to learn, and inform our decisions</a:t>
            </a:r>
          </a:p>
          <a:p>
            <a:pPr marL="0" indent="0">
              <a:buFontTx/>
              <a:buNone/>
            </a:pPr>
            <a:endParaRPr lang="en-US" sz="1200" b="1" baseline="0" dirty="0" smtClean="0"/>
          </a:p>
          <a:p>
            <a:pPr marL="0" indent="0">
              <a:buFontTx/>
              <a:buNone/>
            </a:pPr>
            <a:r>
              <a:rPr lang="en-US" sz="1800" b="1" baseline="0" dirty="0" smtClean="0">
                <a:solidFill>
                  <a:srgbClr val="FF0000"/>
                </a:solidFill>
              </a:rPr>
              <a:t>The Value of big data comes only when we do something to it to extract insights. We need value extraction that matches the richness of the observing system </a:t>
            </a:r>
          </a:p>
          <a:p>
            <a:pPr marL="0" indent="0">
              <a:buFontTx/>
              <a:buNone/>
            </a:pPr>
            <a:endParaRPr lang="en-US" b="1" u="sng" dirty="0" smtClean="0"/>
          </a:p>
          <a:p>
            <a:pPr marL="0" indent="0">
              <a:buFontTx/>
              <a:buNone/>
            </a:pPr>
            <a:endParaRPr lang="en-US" b="1" dirty="0" smtClean="0"/>
          </a:p>
          <a:p>
            <a:pPr marL="0" indent="0">
              <a:buFontTx/>
              <a:buNone/>
            </a:pPr>
            <a:r>
              <a:rPr lang="en-US" b="1" dirty="0" smtClean="0"/>
              <a:t>--------------------------</a:t>
            </a:r>
          </a:p>
          <a:p>
            <a:endParaRPr lang="en-US" b="1" dirty="0" smtClean="0"/>
          </a:p>
          <a:p>
            <a:r>
              <a:rPr lang="en-US" b="1" dirty="0" smtClean="0"/>
              <a:t>Big data starts with the exponential explosion in the amount of data we have generated since the dawn of the digital age. </a:t>
            </a:r>
            <a:r>
              <a:rPr lang="en-US" dirty="0" smtClean="0"/>
              <a:t>This is largely due to the rise of computers, the Internet and technology capable of capturing information from the real, physical world we live in, and converting it to digital data.</a:t>
            </a:r>
          </a:p>
          <a:p>
            <a:endParaRPr lang="en-US" b="1" dirty="0" smtClean="0"/>
          </a:p>
          <a:p>
            <a:r>
              <a:rPr lang="en-US" b="1" dirty="0" smtClean="0"/>
              <a:t>Right now this data is used to:</a:t>
            </a:r>
          </a:p>
          <a:p>
            <a:pPr marL="228600" indent="-228600">
              <a:buFont typeface="+mj-lt"/>
              <a:buAutoNum type="arabicPeriod"/>
            </a:pPr>
            <a:r>
              <a:rPr lang="en-US" dirty="0" smtClean="0">
                <a:hlinkClick r:id="rId3"/>
              </a:rPr>
              <a:t>Cure disease and prevent cancer</a:t>
            </a:r>
            <a:r>
              <a:rPr lang="en-US" dirty="0" smtClean="0"/>
              <a:t> – Data-driven medicine </a:t>
            </a:r>
          </a:p>
          <a:p>
            <a:pPr marL="228600" indent="-228600">
              <a:buFont typeface="+mj-lt"/>
              <a:buAutoNum type="arabicPeriod"/>
            </a:pPr>
            <a:r>
              <a:rPr lang="en-US" dirty="0" smtClean="0">
                <a:hlinkClick r:id="rId4"/>
              </a:rPr>
              <a:t>Feed the hungry</a:t>
            </a:r>
            <a:r>
              <a:rPr lang="en-US" dirty="0" smtClean="0"/>
              <a:t> – Agriculture is being revolutionized by data which can be used to maximize crop yields, minimize the amount of pollutants </a:t>
            </a:r>
          </a:p>
          <a:p>
            <a:pPr marL="228600" indent="-228600">
              <a:buFont typeface="+mj-lt"/>
              <a:buAutoNum type="arabicPeriod"/>
            </a:pPr>
            <a:r>
              <a:rPr lang="en-US" dirty="0" smtClean="0">
                <a:hlinkClick r:id="rId5"/>
              </a:rPr>
              <a:t>Explore distant planets</a:t>
            </a:r>
            <a:r>
              <a:rPr lang="en-US" dirty="0" smtClean="0"/>
              <a:t> – we collect and analyzes millions of data points to model every eventuality to land sensors on the surface of Mars</a:t>
            </a:r>
          </a:p>
          <a:p>
            <a:pPr marL="228600" indent="-228600">
              <a:buFont typeface="+mj-lt"/>
              <a:buAutoNum type="arabicPeriod"/>
            </a:pPr>
            <a:r>
              <a:rPr lang="en-US" dirty="0" smtClean="0"/>
              <a:t>Monitor,</a:t>
            </a:r>
            <a:r>
              <a:rPr lang="en-US" baseline="0" dirty="0" smtClean="0"/>
              <a:t> predict, and </a:t>
            </a:r>
            <a:r>
              <a:rPr lang="en-US" dirty="0" smtClean="0"/>
              <a:t>react to</a:t>
            </a:r>
            <a:r>
              <a:rPr lang="en-US" baseline="0" dirty="0" smtClean="0"/>
              <a:t> changes in the earth’s climate </a:t>
            </a:r>
          </a:p>
          <a:p>
            <a:pPr marL="228600" indent="-228600">
              <a:buFont typeface="+mj-lt"/>
              <a:buAutoNum type="arabicPeriod"/>
            </a:pPr>
            <a:r>
              <a:rPr lang="en-US" dirty="0" smtClean="0">
                <a:hlinkClick r:id="rId6"/>
              </a:rPr>
              <a:t>Predict and respond to natural and man-made disasters</a:t>
            </a:r>
            <a:endParaRPr lang="en-US" dirty="0" smtClean="0"/>
          </a:p>
          <a:p>
            <a:pPr marL="228600" indent="-228600">
              <a:buFont typeface="+mj-lt"/>
              <a:buAutoNum type="arabicPeriod"/>
            </a:pPr>
            <a:r>
              <a:rPr lang="en-US" dirty="0" smtClean="0">
                <a:hlinkClick r:id="rId7"/>
              </a:rPr>
              <a:t>Prevent crime</a:t>
            </a:r>
            <a:r>
              <a:rPr lang="en-US" dirty="0" smtClean="0"/>
              <a:t> – Police forces are increasingly adopting data-driven strategies based on their own intelligence and public data sets in order to deploy resources more efficiently and act as a deterrent where one is needed.</a:t>
            </a:r>
          </a:p>
          <a:p>
            <a:pPr marL="228600" indent="-228600">
              <a:buFont typeface="+mj-lt"/>
              <a:buAutoNum type="arabicPeriod"/>
            </a:pPr>
            <a:r>
              <a:rPr lang="en-US" dirty="0" smtClean="0"/>
              <a:t>Make our everyday lives easier and more convenient – Shopping online, crowdsourcing a ride or a place to stay on holiday, choosing the best time to book flights</a:t>
            </a:r>
          </a:p>
          <a:p>
            <a:endParaRPr lang="en-US" dirty="0" smtClean="0"/>
          </a:p>
          <a:p>
            <a:r>
              <a:rPr lang="en-US" dirty="0" smtClean="0"/>
              <a:t>Today, </a:t>
            </a:r>
            <a:r>
              <a:rPr lang="en-US" b="1" dirty="0" smtClean="0"/>
              <a:t>Big Data gives us unprecedented insights and opportunities, but it also raises concerns and questions that must be addressed:</a:t>
            </a:r>
          </a:p>
          <a:p>
            <a:pPr marL="171450" indent="-171450">
              <a:buFont typeface="Arial" charset="0"/>
              <a:buChar char="•"/>
            </a:pPr>
            <a:r>
              <a:rPr lang="en-US" dirty="0" smtClean="0"/>
              <a:t>Data privacy – The Big Data we now generate contains a lot of information about our personal lives, </a:t>
            </a:r>
          </a:p>
          <a:p>
            <a:pPr marL="171450" indent="-171450">
              <a:buFont typeface="Arial" charset="0"/>
              <a:buChar char="•"/>
            </a:pPr>
            <a:r>
              <a:rPr lang="en-US" dirty="0" smtClean="0"/>
              <a:t>Data security – Even if we decide we are happy for someone to have our data for a particular purpose, can we trust them to keep it safe? </a:t>
            </a:r>
          </a:p>
          <a:p>
            <a:pPr marL="171450" indent="-171450">
              <a:buFont typeface="Arial" charset="0"/>
              <a:buChar char="•"/>
            </a:pPr>
            <a:r>
              <a:rPr lang="en-US" dirty="0" smtClean="0"/>
              <a:t>Data discrimination – When everything is known, will it become acceptable to discriminate against people based on data we have on their lives? </a:t>
            </a:r>
          </a:p>
          <a:p>
            <a:endParaRPr lang="en-US" dirty="0" smtClean="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1004487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144463" y="739775"/>
            <a:ext cx="6569075" cy="3695700"/>
          </a:xfrm>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The way</a:t>
            </a:r>
            <a:r>
              <a:rPr lang="en-GB" baseline="0" dirty="0" smtClean="0"/>
              <a:t> we do science is changing </a:t>
            </a:r>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Increasingly, scientific breakthroughs will be powered by advanced computing capabilities that help researchers manipulate and explore massive datasets.</a:t>
            </a:r>
          </a:p>
          <a:p>
            <a:r>
              <a:rPr lang="en-GB" dirty="0" smtClean="0"/>
              <a:t>Jim </a:t>
            </a:r>
            <a:r>
              <a:rPr lang="en-GB" dirty="0" smtClean="0">
                <a:hlinkClick r:id="rId3"/>
              </a:rPr>
              <a:t>Gray,</a:t>
            </a:r>
            <a:r>
              <a:rPr lang="en-GB" dirty="0" smtClean="0"/>
              <a:t> a Technical Fellow and visionary at Microsoft's </a:t>
            </a:r>
            <a:r>
              <a:rPr lang="en-GB" dirty="0" err="1" smtClean="0"/>
              <a:t>eScience</a:t>
            </a:r>
            <a:r>
              <a:rPr lang="en-GB" dirty="0" smtClean="0"/>
              <a:t> group, who was lost at sea in 2007, defined the</a:t>
            </a:r>
            <a:r>
              <a:rPr lang="en-GB" baseline="0" dirty="0" smtClean="0"/>
              <a:t> Fourth Paradigm of scientific exploration</a:t>
            </a:r>
            <a:endParaRPr lang="en-GB" sz="1200" kern="1200" dirty="0" smtClean="0">
              <a:solidFill>
                <a:schemeClr val="tx1"/>
              </a:solidFill>
              <a:effectLst/>
              <a:latin typeface="Calibri" pitchFamily="34" charset="0"/>
              <a:ea typeface="+mn-ea"/>
              <a:cs typeface="+mn-cs"/>
            </a:endParaRPr>
          </a:p>
          <a:p>
            <a:endParaRPr lang="en-GB" sz="1200" kern="1200" dirty="0" smtClean="0">
              <a:solidFill>
                <a:schemeClr val="tx1"/>
              </a:solidFill>
              <a:effectLst/>
              <a:latin typeface="Calibri" pitchFamily="34" charset="0"/>
              <a:ea typeface="+mn-ea"/>
              <a:cs typeface="+mn-cs"/>
            </a:endParaRPr>
          </a:p>
          <a:p>
            <a:r>
              <a:rPr lang="en-GB" sz="1200" kern="1200" dirty="0" smtClean="0">
                <a:solidFill>
                  <a:schemeClr val="tx1"/>
                </a:solidFill>
                <a:effectLst/>
                <a:latin typeface="Calibri" pitchFamily="34" charset="0"/>
                <a:ea typeface="+mn-ea"/>
                <a:cs typeface="+mn-cs"/>
              </a:rPr>
              <a:t>Experimental:</a:t>
            </a:r>
            <a:r>
              <a:rPr lang="en-GB" sz="1200" kern="1200" baseline="0" dirty="0" smtClean="0">
                <a:solidFill>
                  <a:schemeClr val="tx1"/>
                </a:solidFill>
                <a:effectLst/>
                <a:latin typeface="Calibri" pitchFamily="34" charset="0"/>
                <a:ea typeface="+mn-ea"/>
                <a:cs typeface="+mn-cs"/>
              </a:rPr>
              <a:t> Babylonian star catalogues from 1200, the Copernican </a:t>
            </a:r>
            <a:r>
              <a:rPr lang="en-GB" sz="1200" kern="1200" baseline="0" dirty="0" err="1" smtClean="0">
                <a:solidFill>
                  <a:schemeClr val="tx1"/>
                </a:solidFill>
                <a:effectLst/>
                <a:latin typeface="Calibri" pitchFamily="34" charset="0"/>
                <a:ea typeface="+mn-ea"/>
                <a:cs typeface="+mn-cs"/>
              </a:rPr>
              <a:t>rebvolution</a:t>
            </a:r>
            <a:r>
              <a:rPr lang="en-GB" sz="1200" kern="1200" baseline="0" dirty="0" smtClean="0">
                <a:solidFill>
                  <a:schemeClr val="tx1"/>
                </a:solidFill>
                <a:effectLst/>
                <a:latin typeface="Calibri" pitchFamily="34" charset="0"/>
                <a:ea typeface="+mn-ea"/>
                <a:cs typeface="+mn-cs"/>
              </a:rPr>
              <a:t> (observations of l</a:t>
            </a:r>
            <a:r>
              <a:rPr lang="en-GB" dirty="0" smtClean="0"/>
              <a:t>unar motions on 9 March 1497)</a:t>
            </a:r>
            <a:endParaRPr lang="en-GB" sz="1200" kern="1200" baseline="0" dirty="0" smtClean="0">
              <a:solidFill>
                <a:schemeClr val="tx1"/>
              </a:solidFill>
              <a:effectLst/>
              <a:latin typeface="Calibri" pitchFamily="34" charset="0"/>
              <a:ea typeface="+mn-ea"/>
              <a:cs typeface="+mn-cs"/>
            </a:endParaRPr>
          </a:p>
          <a:p>
            <a:r>
              <a:rPr lang="en-GB" sz="1200" kern="1200" baseline="0" dirty="0" smtClean="0">
                <a:solidFill>
                  <a:schemeClr val="tx1"/>
                </a:solidFill>
                <a:effectLst/>
                <a:latin typeface="Calibri" pitchFamily="34" charset="0"/>
                <a:ea typeface="+mn-ea"/>
                <a:cs typeface="+mn-cs"/>
              </a:rPr>
              <a:t>Theoretical: Exemplified by </a:t>
            </a:r>
            <a:r>
              <a:rPr lang="en-GB" sz="1200" kern="1200" dirty="0" smtClean="0">
                <a:solidFill>
                  <a:schemeClr val="tx1"/>
                </a:solidFill>
                <a:effectLst/>
                <a:latin typeface="Calibri" pitchFamily="34" charset="0"/>
                <a:ea typeface="+mn-ea"/>
                <a:cs typeface="+mn-cs"/>
              </a:rPr>
              <a:t>Newton’s law of universal gravitation;</a:t>
            </a:r>
            <a:r>
              <a:rPr lang="en-GB" sz="1200" kern="1200" baseline="0" dirty="0" smtClean="0">
                <a:solidFill>
                  <a:schemeClr val="tx1"/>
                </a:solidFill>
                <a:effectLst/>
                <a:latin typeface="Calibri" pitchFamily="34" charset="0"/>
                <a:ea typeface="+mn-ea"/>
                <a:cs typeface="+mn-cs"/>
              </a:rPr>
              <a:t> or </a:t>
            </a:r>
            <a:r>
              <a:rPr lang="en-GB" sz="1200" kern="1200" baseline="0" dirty="0" err="1" smtClean="0">
                <a:solidFill>
                  <a:schemeClr val="tx1"/>
                </a:solidFill>
                <a:effectLst/>
                <a:latin typeface="Calibri" pitchFamily="34" charset="0"/>
                <a:ea typeface="+mn-ea"/>
                <a:cs typeface="+mn-cs"/>
              </a:rPr>
              <a:t>Maxwells</a:t>
            </a:r>
            <a:r>
              <a:rPr lang="en-GB" sz="1200" kern="1200" baseline="0" dirty="0" smtClean="0">
                <a:solidFill>
                  <a:schemeClr val="tx1"/>
                </a:solidFill>
                <a:effectLst/>
                <a:latin typeface="Calibri" pitchFamily="34" charset="0"/>
                <a:ea typeface="+mn-ea"/>
                <a:cs typeface="+mn-cs"/>
              </a:rPr>
              <a:t> equations forming the theoretical foundation for classical electromagnetism </a:t>
            </a:r>
            <a:endParaRPr lang="en-GB" sz="1200" kern="1200" dirty="0" smtClean="0">
              <a:solidFill>
                <a:schemeClr val="tx1"/>
              </a:solidFill>
              <a:effectLst/>
              <a:latin typeface="Calibri"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baseline="0" dirty="0" smtClean="0"/>
              <a:t>Computational: Exemplified by physical mathematical models that allow for understanding and predicting phenomena</a:t>
            </a:r>
          </a:p>
          <a:p>
            <a:pPr marL="0" indent="0">
              <a:buNone/>
            </a:pPr>
            <a:r>
              <a:rPr lang="en-GB" dirty="0" smtClean="0"/>
              <a:t>Data intensive:</a:t>
            </a:r>
            <a:r>
              <a:rPr lang="en-GB" baseline="0" dirty="0" smtClean="0"/>
              <a:t> </a:t>
            </a:r>
            <a:r>
              <a:rPr lang="en-GB" dirty="0" smtClean="0"/>
              <a:t>enabled by new technologies for gathering, manipulating, analysing and displaying data.</a:t>
            </a:r>
            <a:endParaRPr lang="en-GB" baseline="0" dirty="0" smtClean="0"/>
          </a:p>
          <a:p>
            <a:pPr marL="0" indent="0">
              <a:buNone/>
            </a:pPr>
            <a:endParaRPr lang="en-GB" baseline="0" dirty="0" smtClean="0"/>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spcBef>
                <a:spcPct val="30000"/>
              </a:spcBef>
              <a:defRPr sz="1200">
                <a:solidFill>
                  <a:schemeClr val="tx1"/>
                </a:solidFill>
                <a:latin typeface="Calibri" pitchFamily="34" charset="0"/>
                <a:ea typeface="MS PGothic" pitchFamily="34" charset="-128"/>
              </a:defRPr>
            </a:lvl1pPr>
            <a:lvl2pPr marL="742950" indent="-285750" defTabSz="862013" eaLnBrk="0" hangingPunct="0">
              <a:spcBef>
                <a:spcPct val="30000"/>
              </a:spcBef>
              <a:defRPr sz="1200">
                <a:solidFill>
                  <a:schemeClr val="tx1"/>
                </a:solidFill>
                <a:latin typeface="Calibri" pitchFamily="34" charset="0"/>
                <a:ea typeface="MS PGothic" pitchFamily="34" charset="-128"/>
              </a:defRPr>
            </a:lvl2pPr>
            <a:lvl3pPr marL="1143000" indent="-228600" defTabSz="862013" eaLnBrk="0" hangingPunct="0">
              <a:spcBef>
                <a:spcPct val="30000"/>
              </a:spcBef>
              <a:defRPr sz="1200">
                <a:solidFill>
                  <a:schemeClr val="tx1"/>
                </a:solidFill>
                <a:latin typeface="Calibri" pitchFamily="34" charset="0"/>
                <a:ea typeface="MS PGothic" pitchFamily="34" charset="-128"/>
              </a:defRPr>
            </a:lvl3pPr>
            <a:lvl4pPr marL="1600200" indent="-228600" defTabSz="862013" eaLnBrk="0" hangingPunct="0">
              <a:spcBef>
                <a:spcPct val="30000"/>
              </a:spcBef>
              <a:defRPr sz="1200">
                <a:solidFill>
                  <a:schemeClr val="tx1"/>
                </a:solidFill>
                <a:latin typeface="Calibri" pitchFamily="34" charset="0"/>
                <a:ea typeface="MS PGothic" pitchFamily="34" charset="-128"/>
              </a:defRPr>
            </a:lvl4pPr>
            <a:lvl5pPr marL="2057400" indent="-228600" defTabSz="862013" eaLnBrk="0" hangingPunct="0">
              <a:spcBef>
                <a:spcPct val="30000"/>
              </a:spcBef>
              <a:defRPr sz="1200">
                <a:solidFill>
                  <a:schemeClr val="tx1"/>
                </a:solidFill>
                <a:latin typeface="Calibri" pitchFamily="34" charset="0"/>
                <a:ea typeface="MS PGothic" pitchFamily="34" charset="-128"/>
              </a:defRPr>
            </a:lvl5pPr>
            <a:lvl6pPr marL="25146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33A6DFB-C0BF-4D3E-AAB2-1A118FFC2FCD}" type="slidenum">
              <a:rPr lang="en-US" altLang="en-US" sz="1100" smtClean="0">
                <a:solidFill>
                  <a:prstClr val="black"/>
                </a:solidFill>
                <a:latin typeface="Verdana" pitchFamily="34" charset="0"/>
              </a:rPr>
              <a:pPr eaLnBrk="1" hangingPunct="1">
                <a:spcBef>
                  <a:spcPct val="0"/>
                </a:spcBef>
              </a:pPr>
              <a:t>7</a:t>
            </a:fld>
            <a:endParaRPr lang="en-US" altLang="en-US" sz="1100" smtClean="0">
              <a:solidFill>
                <a:prstClr val="black"/>
              </a:solidFill>
              <a:latin typeface="Verdana" pitchFamily="34" charset="0"/>
            </a:endParaRPr>
          </a:p>
        </p:txBody>
      </p:sp>
    </p:spTree>
    <p:extLst>
      <p:ext uri="{BB962C8B-B14F-4D97-AF65-F5344CB8AC3E}">
        <p14:creationId xmlns:p14="http://schemas.microsoft.com/office/powerpoint/2010/main" val="803063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r>
              <a:rPr lang="en-GB" sz="1200" kern="1200" dirty="0" smtClean="0">
                <a:solidFill>
                  <a:schemeClr val="tx1"/>
                </a:solidFill>
                <a:latin typeface="Calibri" pitchFamily="34" charset="0"/>
                <a:ea typeface="+mn-ea"/>
                <a:cs typeface="+mn-cs"/>
              </a:rPr>
              <a:t>How</a:t>
            </a:r>
            <a:r>
              <a:rPr lang="en-GB" sz="1200" kern="1200" baseline="0" dirty="0" smtClean="0">
                <a:solidFill>
                  <a:schemeClr val="tx1"/>
                </a:solidFill>
                <a:latin typeface="Calibri" pitchFamily="34" charset="0"/>
                <a:ea typeface="+mn-ea"/>
                <a:cs typeface="+mn-cs"/>
              </a:rPr>
              <a:t> do make sense of it all, how to extract value from the data?</a:t>
            </a:r>
          </a:p>
          <a:p>
            <a:pPr marL="0" indent="0" algn="just">
              <a:buFont typeface="Arial" panose="020B0604020202020204" pitchFamily="34" charset="0"/>
              <a:buNone/>
            </a:pPr>
            <a:endParaRPr lang="en-CA" sz="1200" kern="0" dirty="0" smtClean="0">
              <a:solidFill>
                <a:srgbClr val="000000">
                  <a:lumMod val="75000"/>
                  <a:lumOff val="25000"/>
                </a:srgbClr>
              </a:solidFill>
              <a:latin typeface="Calibri" pitchFamily="34" charset="0"/>
              <a:ea typeface="+mn-ea"/>
              <a:cs typeface="Leelawadee" pitchFamily="34" charset="-34"/>
            </a:endParaRP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8</a:t>
            </a:fld>
            <a:endParaRPr lang="en-US" dirty="0"/>
          </a:p>
        </p:txBody>
      </p:sp>
    </p:spTree>
    <p:extLst>
      <p:ext uri="{BB962C8B-B14F-4D97-AF65-F5344CB8AC3E}">
        <p14:creationId xmlns:p14="http://schemas.microsoft.com/office/powerpoint/2010/main" val="203611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45" marR="0" lvl="1" indent="0" algn="l" defTabSz="914400" rtl="0" eaLnBrk="1" fontAlgn="base" latinLnBrk="0" hangingPunct="1">
              <a:lnSpc>
                <a:spcPct val="100000"/>
              </a:lnSpc>
              <a:spcBef>
                <a:spcPct val="30000"/>
              </a:spcBef>
              <a:spcAft>
                <a:spcPct val="0"/>
              </a:spcAft>
              <a:buClrTx/>
              <a:buSzTx/>
              <a:buFontTx/>
              <a:buNone/>
              <a:tabLst/>
              <a:defRPr/>
            </a:pPr>
            <a:r>
              <a:rPr lang="en-US" dirty="0" smtClean="0"/>
              <a:t>Not a </a:t>
            </a:r>
            <a:r>
              <a:rPr lang="en-US" dirty="0" err="1" smtClean="0"/>
              <a:t>rethorical</a:t>
            </a:r>
            <a:r>
              <a:rPr lang="en-US" dirty="0" smtClean="0"/>
              <a:t> question </a:t>
            </a:r>
            <a:r>
              <a:rPr lang="mr-IN" dirty="0" smtClean="0"/>
              <a:t>–</a:t>
            </a:r>
            <a:r>
              <a:rPr lang="en-US" dirty="0" smtClean="0"/>
              <a:t> the basics</a:t>
            </a:r>
            <a:r>
              <a:rPr lang="en-US" baseline="0" dirty="0" smtClean="0"/>
              <a:t> are different </a:t>
            </a:r>
            <a:r>
              <a:rPr lang="mr-IN" baseline="0" dirty="0" smtClean="0"/>
              <a:t>–</a:t>
            </a:r>
            <a:r>
              <a:rPr lang="en-US" baseline="0" dirty="0" smtClean="0"/>
              <a:t> human scale phenomena and object recognition 0 cats and dogs in JPEGS</a:t>
            </a:r>
            <a:endParaRPr lang="en-US" dirty="0" smtClean="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9</a:t>
            </a:fld>
            <a:endParaRPr lang="en-US" dirty="0"/>
          </a:p>
        </p:txBody>
      </p:sp>
    </p:spTree>
    <p:extLst>
      <p:ext uri="{BB962C8B-B14F-4D97-AF65-F5344CB8AC3E}">
        <p14:creationId xmlns:p14="http://schemas.microsoft.com/office/powerpoint/2010/main" val="127470063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31.png"/><Relationship Id="rId21" Type="http://schemas.openxmlformats.org/officeDocument/2006/relationships/image" Target="../media/image74.png"/><Relationship Id="rId7" Type="http://schemas.openxmlformats.org/officeDocument/2006/relationships/image" Target="../media/image61.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image" Target="../media/image107.jpeg"/><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Master" Target="../slideMasters/slideMaster10.xml"/><Relationship Id="rId6" Type="http://schemas.openxmlformats.org/officeDocument/2006/relationships/image" Target="../media/image60.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9.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image" Target="../media/image7.png"/><Relationship Id="rId19" Type="http://schemas.openxmlformats.org/officeDocument/2006/relationships/image" Target="../media/image72.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8.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10.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9.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10.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6.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6.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9.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31.png"/><Relationship Id="rId21" Type="http://schemas.openxmlformats.org/officeDocument/2006/relationships/image" Target="../media/image74.png"/><Relationship Id="rId7" Type="http://schemas.openxmlformats.org/officeDocument/2006/relationships/image" Target="../media/image61.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image" Target="../media/image57.jpeg"/><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Master" Target="../slideMasters/slideMaster10.xml"/><Relationship Id="rId6" Type="http://schemas.openxmlformats.org/officeDocument/2006/relationships/image" Target="../media/image60.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9.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image" Target="../media/image7.png"/><Relationship Id="rId19" Type="http://schemas.openxmlformats.org/officeDocument/2006/relationships/image" Target="../media/image72.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1.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image" Target="../media/image83.jpe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85.png"/><Relationship Id="rId1" Type="http://schemas.openxmlformats.org/officeDocument/2006/relationships/slideMaster" Target="../slideMasters/slideMaster10.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8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86.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10.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40.png"/><Relationship Id="rId18" Type="http://schemas.openxmlformats.org/officeDocument/2006/relationships/image" Target="../media/image93.png"/><Relationship Id="rId26" Type="http://schemas.openxmlformats.org/officeDocument/2006/relationships/image" Target="../media/image100.png"/><Relationship Id="rId3" Type="http://schemas.openxmlformats.org/officeDocument/2006/relationships/image" Target="../media/image31.png"/><Relationship Id="rId21" Type="http://schemas.openxmlformats.org/officeDocument/2006/relationships/image" Target="../media/image96.png"/><Relationship Id="rId7" Type="http://schemas.openxmlformats.org/officeDocument/2006/relationships/image" Target="../media/image88.png"/><Relationship Id="rId12" Type="http://schemas.openxmlformats.org/officeDocument/2006/relationships/image" Target="../media/image91.png"/><Relationship Id="rId17" Type="http://schemas.openxmlformats.org/officeDocument/2006/relationships/image" Target="../media/image44.png"/><Relationship Id="rId25" Type="http://schemas.openxmlformats.org/officeDocument/2006/relationships/image" Target="../media/image99.png"/><Relationship Id="rId2" Type="http://schemas.openxmlformats.org/officeDocument/2006/relationships/image" Target="../media/image87.jpeg"/><Relationship Id="rId16" Type="http://schemas.openxmlformats.org/officeDocument/2006/relationships/image" Target="../media/image92.png"/><Relationship Id="rId20" Type="http://schemas.openxmlformats.org/officeDocument/2006/relationships/image" Target="../media/image95.png"/><Relationship Id="rId29" Type="http://schemas.openxmlformats.org/officeDocument/2006/relationships/image" Target="../media/image56.png"/><Relationship Id="rId1" Type="http://schemas.openxmlformats.org/officeDocument/2006/relationships/slideMaster" Target="../slideMasters/slideMaster10.xml"/><Relationship Id="rId6" Type="http://schemas.openxmlformats.org/officeDocument/2006/relationships/image" Target="../media/image33.png"/><Relationship Id="rId11" Type="http://schemas.openxmlformats.org/officeDocument/2006/relationships/image" Target="../media/image90.png"/><Relationship Id="rId24" Type="http://schemas.openxmlformats.org/officeDocument/2006/relationships/image" Target="../media/image98.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94.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97.png"/><Relationship Id="rId27" Type="http://schemas.openxmlformats.org/officeDocument/2006/relationships/image" Target="../media/image101.pn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2.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10.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3.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10.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4.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10.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5.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10.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106.jpe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Master" Target="../slideMasters/slideMaster10.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84.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85.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5"/>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0" y="1856097"/>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53"/>
            <a:ext cx="50165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nchor="b">
            <a:spAutoFit/>
          </a:bodyPr>
          <a:lstStyle/>
          <a:p>
            <a:pPr>
              <a:spcBef>
                <a:spcPct val="50000"/>
              </a:spcBef>
            </a:pPr>
            <a:r>
              <a:rPr lang="en-US" sz="800" noProof="0" smtClean="0"/>
              <a:t>Issue/Revision: 0.0</a:t>
            </a:r>
          </a:p>
          <a:p>
            <a:pPr>
              <a:spcBef>
                <a:spcPct val="50000"/>
              </a:spcBef>
            </a:pPr>
            <a:r>
              <a:rPr lang="en-US" sz="800" noProof="0" smtClean="0"/>
              <a:t>Reference: </a:t>
            </a:r>
          </a:p>
          <a:p>
            <a:pPr>
              <a:spcBef>
                <a:spcPct val="50000"/>
              </a:spcBef>
            </a:pPr>
            <a:r>
              <a:rPr lang="en-US" sz="800" noProof="0" smtClean="0"/>
              <a:t>Status: </a:t>
            </a:r>
          </a:p>
          <a:p>
            <a:pPr>
              <a:spcBef>
                <a:spcPct val="50000"/>
              </a:spcBef>
            </a:pPr>
            <a:r>
              <a:rPr lang="en-US" sz="800" noProof="0" smtClean="0"/>
              <a:t>ESA UNCLASSIFIED - For Official Use</a:t>
            </a:r>
            <a:endParaRPr lang="en-GB" sz="800"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4"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3"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75"/>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cSld>
  <p:clrMapOvr>
    <a:masterClrMapping/>
  </p:clrMapOvr>
  <p:timing>
    <p:tnLst>
      <p:par>
        <p:cTn id="1" dur="indefinite" restart="never" nodeType="tmRoot"/>
      </p:par>
    </p:tnLst>
  </p:timing>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0" y="4895855"/>
            <a:ext cx="584200" cy="423863"/>
          </a:xfrm>
          <a:prstGeom prst="rect">
            <a:avLst/>
          </a:prstGeom>
        </p:spPr>
        <p:txBody>
          <a:bodyPr/>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1687219001"/>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79" y="116692"/>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9" y="4958963"/>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37"/>
          <p:cNvGrpSpPr>
            <a:grpSpLocks/>
          </p:cNvGrpSpPr>
          <p:nvPr userDrawn="1"/>
        </p:nvGrpSpPr>
        <p:grpSpPr bwMode="auto">
          <a:xfrm>
            <a:off x="172641" y="4966098"/>
            <a:ext cx="6827044" cy="83344"/>
            <a:chOff x="172269" y="6621494"/>
            <a:chExt cx="6826666" cy="111519"/>
          </a:xfrm>
        </p:grpSpPr>
        <p:pic>
          <p:nvPicPr>
            <p:cNvPr id="10" name="Picture 38"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8"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9"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0"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1"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179517511"/>
      </p:ext>
    </p:extLst>
  </p:cSld>
  <p:clrMapOvr>
    <a:masterClrMapping/>
  </p:clrMapOvr>
  <p:hf sldNum="0" hdr="0" dt="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4" name="Picture 31" descr="cover slide 62.png"/>
          <p:cNvPicPr>
            <a:picLocks noChangeAspect="1"/>
          </p:cNvPicPr>
          <p:nvPr userDrawn="1"/>
        </p:nvPicPr>
        <p:blipFill>
          <a:blip r:embed="rId2">
            <a:extLst>
              <a:ext uri="{28A0092B-C50C-407E-A947-70E740481C1C}">
                <a14:useLocalDpi xmlns:a14="http://schemas.microsoft.com/office/drawing/2010/main" val="0"/>
              </a:ext>
            </a:extLst>
          </a:blip>
          <a:srcRect t="5484" r="1521" b="4765"/>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92"/>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20" y="4958963"/>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02372128"/>
      </p:ext>
    </p:extLst>
  </p:cSld>
  <p:clrMapOvr>
    <a:masterClrMapping/>
  </p:clrMapOvr>
  <p:hf sldNum="0"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92"/>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20" y="4958963"/>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250042677"/>
      </p:ext>
    </p:extLst>
  </p:cSld>
  <p:clrMapOvr>
    <a:masterClrMapping/>
  </p:clrMapOvr>
  <p:hf sldNum="0"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4005478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9973"/>
            <a:ext cx="7789050" cy="530915"/>
          </a:xfrm>
        </p:spPr>
        <p:txBody>
          <a:bodyPr anchor="t"/>
          <a:lstStyle>
            <a:lvl1pPr algn="l">
              <a:defRPr sz="3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54822"/>
            <a:ext cx="7789050" cy="1125140"/>
          </a:xfrm>
        </p:spPr>
        <p:txBody>
          <a:bodyPr anchor="b"/>
          <a:lstStyle>
            <a:lvl1pPr marL="0" indent="0">
              <a:buNone/>
              <a:defRPr sz="1500"/>
            </a:lvl1pPr>
            <a:lvl2pPr marL="342812" indent="0">
              <a:buNone/>
              <a:defRPr sz="1400"/>
            </a:lvl2pPr>
            <a:lvl3pPr marL="685630" indent="0">
              <a:buNone/>
              <a:defRPr sz="1200"/>
            </a:lvl3pPr>
            <a:lvl4pPr marL="1028445" indent="0">
              <a:buNone/>
              <a:defRPr sz="1100"/>
            </a:lvl4pPr>
            <a:lvl5pPr marL="1371260" indent="0">
              <a:buNone/>
              <a:defRPr sz="1100"/>
            </a:lvl5pPr>
            <a:lvl6pPr marL="1714079" indent="0">
              <a:buNone/>
              <a:defRPr sz="1100"/>
            </a:lvl6pPr>
            <a:lvl7pPr marL="2056889" indent="0">
              <a:buNone/>
              <a:defRPr sz="1100"/>
            </a:lvl7pPr>
            <a:lvl8pPr marL="2399700" indent="0">
              <a:buNone/>
              <a:defRPr sz="1100"/>
            </a:lvl8pPr>
            <a:lvl9pPr marL="2742512" indent="0">
              <a:buNone/>
              <a:defRPr sz="1100"/>
            </a:lvl9pPr>
          </a:lstStyle>
          <a:p>
            <a:pPr lvl="0"/>
            <a:r>
              <a:rPr lang="en-US" noProof="0" smtClean="0"/>
              <a:t>Click to edit Master text styles</a:t>
            </a:r>
          </a:p>
        </p:txBody>
      </p:sp>
    </p:spTree>
    <p:extLst>
      <p:ext uri="{BB962C8B-B14F-4D97-AF65-F5344CB8AC3E}">
        <p14:creationId xmlns:p14="http://schemas.microsoft.com/office/powerpoint/2010/main" val="13413312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748238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200" b="1"/>
            </a:lvl1pPr>
            <a:lvl2pPr marL="342812" indent="0">
              <a:buNone/>
              <a:defRPr sz="1500" b="1"/>
            </a:lvl2pPr>
            <a:lvl3pPr marL="685630" indent="0">
              <a:buNone/>
              <a:defRPr sz="1400" b="1"/>
            </a:lvl3pPr>
            <a:lvl4pPr marL="1028445" indent="0">
              <a:buNone/>
              <a:defRPr sz="1200" b="1"/>
            </a:lvl4pPr>
            <a:lvl5pPr marL="1371260" indent="0">
              <a:buNone/>
              <a:defRPr sz="1200" b="1"/>
            </a:lvl5pPr>
            <a:lvl6pPr marL="1714079" indent="0">
              <a:buNone/>
              <a:defRPr sz="1200" b="1"/>
            </a:lvl6pPr>
            <a:lvl7pPr marL="2056889" indent="0">
              <a:buNone/>
              <a:defRPr sz="1200" b="1"/>
            </a:lvl7pPr>
            <a:lvl8pPr marL="2399700" indent="0">
              <a:buNone/>
              <a:defRPr sz="1200" b="1"/>
            </a:lvl8pPr>
            <a:lvl9pPr marL="2742512" indent="0">
              <a:buNone/>
              <a:defRPr sz="12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200" b="1"/>
            </a:lvl1pPr>
            <a:lvl2pPr marL="342812" indent="0">
              <a:buNone/>
              <a:defRPr sz="1500" b="1"/>
            </a:lvl2pPr>
            <a:lvl3pPr marL="685630" indent="0">
              <a:buNone/>
              <a:defRPr sz="1400" b="1"/>
            </a:lvl3pPr>
            <a:lvl4pPr marL="1028445" indent="0">
              <a:buNone/>
              <a:defRPr sz="1200" b="1"/>
            </a:lvl4pPr>
            <a:lvl5pPr marL="1371260" indent="0">
              <a:buNone/>
              <a:defRPr sz="1200" b="1"/>
            </a:lvl5pPr>
            <a:lvl6pPr marL="1714079" indent="0">
              <a:buNone/>
              <a:defRPr sz="1200" b="1"/>
            </a:lvl6pPr>
            <a:lvl7pPr marL="2056889" indent="0">
              <a:buNone/>
              <a:defRPr sz="1200" b="1"/>
            </a:lvl7pPr>
            <a:lvl8pPr marL="2399700" indent="0">
              <a:buNone/>
              <a:defRPr sz="1200" b="1"/>
            </a:lvl8pPr>
            <a:lvl9pPr marL="2742512" indent="0">
              <a:buNone/>
              <a:defRPr sz="12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43088" y="113968"/>
            <a:ext cx="7174846" cy="334706"/>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0075977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4030589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9952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100"/>
            </a:lvl1pPr>
            <a:lvl2pPr>
              <a:defRPr sz="1100"/>
            </a:lvl2pPr>
            <a:lvl3pPr>
              <a:defRPr sz="1100"/>
            </a:lvl3pPr>
            <a:lvl4pPr>
              <a:defRPr sz="1100"/>
            </a:lvl4pPr>
            <a:lvl5pPr>
              <a:defRPr sz="1100"/>
            </a:lvl5pPr>
            <a:lvl6pPr>
              <a:defRPr sz="1500"/>
            </a:lvl6pPr>
            <a:lvl7pPr>
              <a:defRPr sz="1500"/>
            </a:lvl7pPr>
            <a:lvl8pPr>
              <a:defRPr sz="1500"/>
            </a:lvl8pPr>
            <a:lvl9pPr>
              <a:defRPr sz="15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100"/>
            </a:lvl1pPr>
            <a:lvl2pPr marL="342812" indent="0">
              <a:buNone/>
              <a:defRPr sz="900"/>
            </a:lvl2pPr>
            <a:lvl3pPr marL="685630" indent="0">
              <a:buNone/>
              <a:defRPr sz="800"/>
            </a:lvl3pPr>
            <a:lvl4pPr marL="1028445" indent="0">
              <a:buNone/>
              <a:defRPr sz="700"/>
            </a:lvl4pPr>
            <a:lvl5pPr marL="1371260" indent="0">
              <a:buNone/>
              <a:defRPr sz="700"/>
            </a:lvl5pPr>
            <a:lvl6pPr marL="1714079" indent="0">
              <a:buNone/>
              <a:defRPr sz="700"/>
            </a:lvl6pPr>
            <a:lvl7pPr marL="2056889" indent="0">
              <a:buNone/>
              <a:defRPr sz="700"/>
            </a:lvl7pPr>
            <a:lvl8pPr marL="2399700" indent="0">
              <a:buNone/>
              <a:defRPr sz="700"/>
            </a:lvl8pPr>
            <a:lvl9pPr marL="2742512" indent="0">
              <a:buNone/>
              <a:defRPr sz="700"/>
            </a:lvl9pPr>
          </a:lstStyle>
          <a:p>
            <a:pPr lvl="0"/>
            <a:r>
              <a:rPr lang="en-US" noProof="0" smtClean="0"/>
              <a:t>Click to edit Master text styles</a:t>
            </a:r>
          </a:p>
        </p:txBody>
      </p:sp>
      <p:sp>
        <p:nvSpPr>
          <p:cNvPr id="5" name="Title 1"/>
          <p:cNvSpPr>
            <a:spLocks noGrp="1"/>
          </p:cNvSpPr>
          <p:nvPr>
            <p:ph type="title"/>
          </p:nvPr>
        </p:nvSpPr>
        <p:spPr>
          <a:xfrm>
            <a:off x="143088" y="113968"/>
            <a:ext cx="7174846" cy="334706"/>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01896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069724362"/>
      </p:ext>
    </p:extLst>
  </p:cSld>
  <p:clrMapOvr>
    <a:masterClrMapping/>
  </p:clrMapOvr>
  <p:timing>
    <p:tnLst>
      <p:par>
        <p:cTn id="1" dur="indefinite" restart="never" nodeType="tmRoot"/>
      </p:par>
    </p:tnLst>
  </p:timing>
  <p:hf sldNum="0" hd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90291"/>
            <a:ext cx="5932800" cy="242372"/>
          </a:xfrm>
        </p:spPr>
        <p:txBody>
          <a:bodyPr anchor="b"/>
          <a:lstStyle>
            <a:lvl1pPr algn="l">
              <a:defRPr sz="11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66"/>
            <a:ext cx="5932488" cy="2543176"/>
          </a:xfrm>
        </p:spPr>
        <p:txBody>
          <a:bodyPr/>
          <a:lstStyle>
            <a:lvl1pPr marL="0" indent="0">
              <a:buNone/>
              <a:defRPr sz="1100"/>
            </a:lvl1pPr>
            <a:lvl2pPr marL="342812" indent="0">
              <a:buNone/>
              <a:defRPr sz="2100"/>
            </a:lvl2pPr>
            <a:lvl3pPr marL="685630" indent="0">
              <a:buNone/>
              <a:defRPr sz="1800"/>
            </a:lvl3pPr>
            <a:lvl4pPr marL="1028445" indent="0">
              <a:buNone/>
              <a:defRPr sz="1500"/>
            </a:lvl4pPr>
            <a:lvl5pPr marL="1371260" indent="0">
              <a:buNone/>
              <a:defRPr sz="1500"/>
            </a:lvl5pPr>
            <a:lvl6pPr marL="1714079" indent="0">
              <a:buNone/>
              <a:defRPr sz="1500"/>
            </a:lvl6pPr>
            <a:lvl7pPr marL="2056889" indent="0">
              <a:buNone/>
              <a:defRPr sz="1500"/>
            </a:lvl7pPr>
            <a:lvl8pPr marL="2399700" indent="0">
              <a:buNone/>
              <a:defRPr sz="1500"/>
            </a:lvl8pPr>
            <a:lvl9pPr marL="2742512" indent="0">
              <a:buNone/>
              <a:defRPr sz="1500"/>
            </a:lvl9pPr>
          </a:lstStyle>
          <a:p>
            <a:pPr lvl="0"/>
            <a:r>
              <a:rPr lang="en-US" noProof="0" dirty="0" smtClean="0"/>
              <a:t>Click icon to add picture</a:t>
            </a:r>
            <a:endParaRPr lang="en-GB" noProof="0" dirty="0"/>
          </a:p>
        </p:txBody>
      </p:sp>
      <p:sp>
        <p:nvSpPr>
          <p:cNvPr id="4" name="Text Placeholder 3"/>
          <p:cNvSpPr>
            <a:spLocks noGrp="1"/>
          </p:cNvSpPr>
          <p:nvPr>
            <p:ph type="body" sz="half" idx="2"/>
          </p:nvPr>
        </p:nvSpPr>
        <p:spPr>
          <a:xfrm>
            <a:off x="1602000" y="4029098"/>
            <a:ext cx="5932800" cy="464345"/>
          </a:xfrm>
        </p:spPr>
        <p:txBody>
          <a:bodyPr/>
          <a:lstStyle>
            <a:lvl1pPr marL="0" indent="0">
              <a:buNone/>
              <a:defRPr sz="1100"/>
            </a:lvl1pPr>
            <a:lvl2pPr marL="342812" indent="0">
              <a:buNone/>
              <a:defRPr sz="900"/>
            </a:lvl2pPr>
            <a:lvl3pPr marL="685630" indent="0">
              <a:buNone/>
              <a:defRPr sz="800"/>
            </a:lvl3pPr>
            <a:lvl4pPr marL="1028445" indent="0">
              <a:buNone/>
              <a:defRPr sz="700"/>
            </a:lvl4pPr>
            <a:lvl5pPr marL="1371260" indent="0">
              <a:buNone/>
              <a:defRPr sz="700"/>
            </a:lvl5pPr>
            <a:lvl6pPr marL="1714079" indent="0">
              <a:buNone/>
              <a:defRPr sz="700"/>
            </a:lvl6pPr>
            <a:lvl7pPr marL="2056889" indent="0">
              <a:buNone/>
              <a:defRPr sz="700"/>
            </a:lvl7pPr>
            <a:lvl8pPr marL="2399700" indent="0">
              <a:buNone/>
              <a:defRPr sz="700"/>
            </a:lvl8pPr>
            <a:lvl9pPr marL="2742512" indent="0">
              <a:buNone/>
              <a:defRPr sz="700"/>
            </a:lvl9pPr>
          </a:lstStyle>
          <a:p>
            <a:pPr lvl="0"/>
            <a:r>
              <a:rPr lang="en-US" noProof="0" smtClean="0"/>
              <a:t>Click to edit Master text styles</a:t>
            </a:r>
          </a:p>
        </p:txBody>
      </p:sp>
    </p:spTree>
    <p:extLst>
      <p:ext uri="{BB962C8B-B14F-4D97-AF65-F5344CB8AC3E}">
        <p14:creationId xmlns:p14="http://schemas.microsoft.com/office/powerpoint/2010/main" val="31467019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3113626703"/>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947407569"/>
      </p:ext>
    </p:extLst>
  </p:cSld>
  <p:clrMapOvr>
    <a:masterClrMapping/>
  </p:clrMapOvr>
  <p:timing>
    <p:tnLst>
      <p:par>
        <p:cTn id="1" dur="indefinite" restart="never" nodeType="tmRoot"/>
      </p:par>
    </p:tnLst>
  </p:timing>
  <p:hf sldNum="0" hd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618328217"/>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995533114"/>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4251776867"/>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054079608"/>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32980667"/>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4889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77536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278012479"/>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7041804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3753831675"/>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987089719"/>
      </p:ext>
    </p:extLst>
  </p:cSld>
  <p:clrMapOvr>
    <a:masterClrMapping/>
  </p:clrMapOvr>
  <p:timing>
    <p:tnLst>
      <p:par>
        <p:cTn id="1" dur="indefinite" restart="never" nodeType="tmRoot"/>
      </p:par>
    </p:tnLst>
  </p:timing>
  <p:hf sldNum="0" hd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656950346"/>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050405322"/>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342928430"/>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196552694"/>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932438062"/>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4522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659409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51501525"/>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40115021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3948543118"/>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594353078"/>
      </p:ext>
    </p:extLst>
  </p:cSld>
  <p:clrMapOvr>
    <a:masterClrMapping/>
  </p:clrMapOvr>
  <p:timing>
    <p:tnLst>
      <p:par>
        <p:cTn id="1" dur="indefinite" restart="never" nodeType="tmRoot"/>
      </p:par>
    </p:tnLst>
  </p:timing>
  <p:hf sldNum="0" hd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4240804434"/>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661329100"/>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106346924"/>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32022734"/>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652700339"/>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81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246906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900804015"/>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9160318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772452674"/>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752800617"/>
      </p:ext>
    </p:extLst>
  </p:cSld>
  <p:clrMapOvr>
    <a:masterClrMapping/>
  </p:clrMapOvr>
  <p:timing>
    <p:tnLst>
      <p:par>
        <p:cTn id="1" dur="indefinite" restart="never" nodeType="tmRoot"/>
      </p:par>
    </p:tnLst>
  </p:timing>
  <p:hf sldNum="0" hd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509540420"/>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721125001"/>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508579236"/>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946688825"/>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017101755"/>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5028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090410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252293364"/>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3415771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2393356574"/>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020277838"/>
      </p:ext>
    </p:extLst>
  </p:cSld>
  <p:clrMapOvr>
    <a:masterClrMapping/>
  </p:clrMapOvr>
  <p:timing>
    <p:tnLst>
      <p:par>
        <p:cTn id="1" dur="indefinite" restart="never" nodeType="tmRoot"/>
      </p:par>
    </p:tnLst>
  </p:timing>
  <p:hf sldNum="0"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587273682"/>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029578502"/>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519369581"/>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647685106"/>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330870305"/>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6007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776763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671917960"/>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237363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1044425951"/>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826963182"/>
      </p:ext>
    </p:extLst>
  </p:cSld>
  <p:clrMapOvr>
    <a:masterClrMapping/>
  </p:clrMapOvr>
  <p:timing>
    <p:tnLst>
      <p:par>
        <p:cTn id="1" dur="indefinite" restart="never" nodeType="tmRoot"/>
      </p:par>
    </p:tnLst>
  </p:timing>
  <p:hf sldNum="0" hdr="0" dt="0"/>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809403716"/>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743400261"/>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711070009"/>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636913657"/>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4132729603"/>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4344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037685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2474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09751612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2243972838"/>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5"/>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0" y="1856097"/>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53"/>
            <a:ext cx="50165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4"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3"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75"/>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67863694"/>
      </p:ext>
    </p:extLst>
  </p:cSld>
  <p:clrMapOvr>
    <a:masterClrMapping/>
  </p:clrMapOvr>
  <p:timing>
    <p:tnLst>
      <p:par>
        <p:cTn id="1" dur="indefinite" restart="never" nodeType="tmRoot"/>
      </p:par>
    </p:tnLst>
  </p:timing>
  <p:hf sldNum="0" hdr="0" dt="0"/>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1"/>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730" indent="-273015">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989190589"/>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7"/>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145" indent="0">
              <a:buNone/>
              <a:defRPr sz="1800"/>
            </a:lvl2pPr>
            <a:lvl3pPr marL="914285" indent="0">
              <a:buNone/>
              <a:defRPr sz="1600"/>
            </a:lvl3pPr>
            <a:lvl4pPr marL="1371430" indent="0">
              <a:buNone/>
              <a:defRPr sz="1400"/>
            </a:lvl4pPr>
            <a:lvl5pPr marL="1828570" indent="0">
              <a:buNone/>
              <a:defRPr sz="1400"/>
            </a:lvl5pPr>
            <a:lvl6pPr marL="2285715" indent="0">
              <a:buNone/>
              <a:defRPr sz="1400"/>
            </a:lvl6pPr>
            <a:lvl7pPr marL="2742855" indent="0">
              <a:buNone/>
              <a:defRPr sz="1400"/>
            </a:lvl7pPr>
            <a:lvl8pPr marL="3200000" indent="0">
              <a:buNone/>
              <a:defRPr sz="1400"/>
            </a:lvl8pPr>
            <a:lvl9pPr marL="3657144"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961840085"/>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271901275"/>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145" indent="0">
              <a:buNone/>
              <a:defRPr sz="2000" b="1"/>
            </a:lvl2pPr>
            <a:lvl3pPr marL="914285" indent="0">
              <a:buNone/>
              <a:defRPr sz="1800" b="1"/>
            </a:lvl3pPr>
            <a:lvl4pPr marL="1371430" indent="0">
              <a:buNone/>
              <a:defRPr sz="1600" b="1"/>
            </a:lvl4pPr>
            <a:lvl5pPr marL="1828570" indent="0">
              <a:buNone/>
              <a:defRPr sz="1600" b="1"/>
            </a:lvl5pPr>
            <a:lvl6pPr marL="2285715" indent="0">
              <a:buNone/>
              <a:defRPr sz="1600" b="1"/>
            </a:lvl6pPr>
            <a:lvl7pPr marL="2742855" indent="0">
              <a:buNone/>
              <a:defRPr sz="1600" b="1"/>
            </a:lvl7pPr>
            <a:lvl8pPr marL="3200000" indent="0">
              <a:buNone/>
              <a:defRPr sz="1600" b="1"/>
            </a:lvl8pPr>
            <a:lvl9pPr marL="3657144"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7"/>
            <a:ext cx="3896416" cy="371493"/>
          </a:xfrm>
        </p:spPr>
        <p:txBody>
          <a:bodyPr anchor="b"/>
          <a:lstStyle>
            <a:lvl1pPr marL="0" indent="0">
              <a:buNone/>
              <a:defRPr sz="1600" b="1"/>
            </a:lvl1pPr>
            <a:lvl2pPr marL="457145" indent="0">
              <a:buNone/>
              <a:defRPr sz="2000" b="1"/>
            </a:lvl2pPr>
            <a:lvl3pPr marL="914285" indent="0">
              <a:buNone/>
              <a:defRPr sz="1800" b="1"/>
            </a:lvl3pPr>
            <a:lvl4pPr marL="1371430" indent="0">
              <a:buNone/>
              <a:defRPr sz="1600" b="1"/>
            </a:lvl4pPr>
            <a:lvl5pPr marL="1828570" indent="0">
              <a:buNone/>
              <a:defRPr sz="1600" b="1"/>
            </a:lvl5pPr>
            <a:lvl6pPr marL="2285715" indent="0">
              <a:buNone/>
              <a:defRPr sz="1600" b="1"/>
            </a:lvl6pPr>
            <a:lvl7pPr marL="2742855" indent="0">
              <a:buNone/>
              <a:defRPr sz="1600" b="1"/>
            </a:lvl7pPr>
            <a:lvl8pPr marL="3200000" indent="0">
              <a:buNone/>
              <a:defRPr sz="1600" b="1"/>
            </a:lvl8pPr>
            <a:lvl9pPr marL="3657144"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2"/>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6"/>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1"/>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6279758"/>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1"/>
            <a:ext cx="7174846" cy="430887"/>
          </a:xfrm>
          <a:prstGeom prst="rect">
            <a:avLst/>
          </a:prstGeom>
          <a:noFill/>
          <a:ln>
            <a:noFill/>
          </a:ln>
          <a:extLst/>
        </p:spPr>
        <p:txBody>
          <a:bodyPr vert="horz" wrap="square" lIns="91430" tIns="45715" rIns="91430" bIns="45715"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214781031"/>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40295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8"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6"/>
            <a:ext cx="2846388" cy="3243263"/>
          </a:xfrm>
        </p:spPr>
        <p:txBody>
          <a:bodyPr/>
          <a:lstStyle>
            <a:lvl1pPr marL="0" indent="0">
              <a:buNone/>
              <a:defRPr sz="1400"/>
            </a:lvl1pPr>
            <a:lvl2pPr marL="457145" indent="0">
              <a:buNone/>
              <a:defRPr sz="1200"/>
            </a:lvl2pPr>
            <a:lvl3pPr marL="914285" indent="0">
              <a:buNone/>
              <a:defRPr sz="1000"/>
            </a:lvl3pPr>
            <a:lvl4pPr marL="1371430" indent="0">
              <a:buNone/>
              <a:defRPr sz="900"/>
            </a:lvl4pPr>
            <a:lvl5pPr marL="1828570" indent="0">
              <a:buNone/>
              <a:defRPr sz="900"/>
            </a:lvl5pPr>
            <a:lvl6pPr marL="2285715" indent="0">
              <a:buNone/>
              <a:defRPr sz="900"/>
            </a:lvl6pPr>
            <a:lvl7pPr marL="2742855" indent="0">
              <a:buNone/>
              <a:defRPr sz="900"/>
            </a:lvl7pPr>
            <a:lvl8pPr marL="3200000" indent="0">
              <a:buNone/>
              <a:defRPr sz="900"/>
            </a:lvl8pPr>
            <a:lvl9pPr marL="3657144"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1"/>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253717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4866174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7"/>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145" indent="0">
              <a:buNone/>
              <a:defRPr sz="2800"/>
            </a:lvl2pPr>
            <a:lvl3pPr marL="914285" indent="0">
              <a:buNone/>
              <a:defRPr sz="2400"/>
            </a:lvl3pPr>
            <a:lvl4pPr marL="1371430" indent="0">
              <a:buNone/>
              <a:defRPr sz="2000"/>
            </a:lvl4pPr>
            <a:lvl5pPr marL="1828570" indent="0">
              <a:buNone/>
              <a:defRPr sz="2000"/>
            </a:lvl5pPr>
            <a:lvl6pPr marL="2285715" indent="0">
              <a:buNone/>
              <a:defRPr sz="2000"/>
            </a:lvl6pPr>
            <a:lvl7pPr marL="2742855" indent="0">
              <a:buNone/>
              <a:defRPr sz="2000"/>
            </a:lvl7pPr>
            <a:lvl8pPr marL="3200000" indent="0">
              <a:buNone/>
              <a:defRPr sz="2000"/>
            </a:lvl8pPr>
            <a:lvl9pPr marL="3657144"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1"/>
            <a:ext cx="5932800" cy="464345"/>
          </a:xfrm>
        </p:spPr>
        <p:txBody>
          <a:bodyPr/>
          <a:lstStyle>
            <a:lvl1pPr marL="0" indent="0">
              <a:buNone/>
              <a:defRPr sz="1400"/>
            </a:lvl1pPr>
            <a:lvl2pPr marL="457145" indent="0">
              <a:buNone/>
              <a:defRPr sz="1200"/>
            </a:lvl2pPr>
            <a:lvl3pPr marL="914285" indent="0">
              <a:buNone/>
              <a:defRPr sz="1000"/>
            </a:lvl3pPr>
            <a:lvl4pPr marL="1371430" indent="0">
              <a:buNone/>
              <a:defRPr sz="900"/>
            </a:lvl4pPr>
            <a:lvl5pPr marL="1828570" indent="0">
              <a:buNone/>
              <a:defRPr sz="900"/>
            </a:lvl5pPr>
            <a:lvl6pPr marL="2285715" indent="0">
              <a:buNone/>
              <a:defRPr sz="900"/>
            </a:lvl6pPr>
            <a:lvl7pPr marL="2742855" indent="0">
              <a:buNone/>
              <a:defRPr sz="900"/>
            </a:lvl7pPr>
            <a:lvl8pPr marL="3200000" indent="0">
              <a:buNone/>
              <a:defRPr sz="900"/>
            </a:lvl8pPr>
            <a:lvl9pPr marL="3657144"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8011441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0" y="4895855"/>
            <a:ext cx="584200" cy="423863"/>
          </a:xfrm>
          <a:prstGeom prst="rect">
            <a:avLst/>
          </a:prstGeom>
        </p:spPr>
        <p:txBody>
          <a:bodyPr/>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3098095188"/>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971601" y="1200152"/>
            <a:ext cx="7715200" cy="3394472"/>
          </a:xfrm>
          <a:prstGeom prst="rect">
            <a:avLst/>
          </a:prstGeom>
        </p:spPr>
        <p:txBody>
          <a:bodyPr/>
          <a:lstStyle>
            <a:lvl1pPr>
              <a:defRPr sz="2400" baseline="0">
                <a:solidFill>
                  <a:srgbClr val="404040"/>
                </a:solidFill>
                <a:latin typeface="Arial Rounded MT Bold" pitchFamily="34" charset="0"/>
              </a:defRPr>
            </a:lvl1pPr>
            <a:lvl2pPr>
              <a:defRPr baseline="0">
                <a:solidFill>
                  <a:srgbClr val="404040"/>
                </a:solidFill>
              </a:defRPr>
            </a:lvl2pPr>
            <a:lvl3pPr>
              <a:defRPr baseline="0">
                <a:solidFill>
                  <a:srgbClr val="404040"/>
                </a:solidFill>
              </a:defRPr>
            </a:lvl3pPr>
            <a:lvl4pPr>
              <a:defRPr baseline="0">
                <a:solidFill>
                  <a:srgbClr val="404040"/>
                </a:solidFill>
              </a:defRPr>
            </a:lvl4pPr>
            <a:lvl5pPr>
              <a:defRPr baseline="0">
                <a:solidFill>
                  <a:srgbClr val="404040"/>
                </a:solidFill>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itel 1"/>
          <p:cNvSpPr>
            <a:spLocks noGrp="1"/>
          </p:cNvSpPr>
          <p:nvPr>
            <p:ph type="title"/>
          </p:nvPr>
        </p:nvSpPr>
        <p:spPr>
          <a:xfrm>
            <a:off x="971601" y="498993"/>
            <a:ext cx="7715200" cy="584765"/>
          </a:xfrm>
          <a:prstGeom prst="rect">
            <a:avLst/>
          </a:prstGeom>
        </p:spPr>
        <p:txBody>
          <a:bodyPr/>
          <a:lstStyle>
            <a:lvl1pPr>
              <a:defRPr sz="3200" baseline="0">
                <a:solidFill>
                  <a:srgbClr val="008B8D"/>
                </a:solidFill>
                <a:latin typeface="Arial Rounded MT Bold" pitchFamily="34" charset="0"/>
              </a:defRPr>
            </a:lvl1pPr>
          </a:lstStyle>
          <a:p>
            <a:r>
              <a:rPr lang="de-DE" smtClean="0"/>
              <a:t>Titelmaster</a:t>
            </a:r>
            <a:endParaRPr lang="de-DE"/>
          </a:p>
        </p:txBody>
      </p:sp>
    </p:spTree>
    <p:extLst>
      <p:ext uri="{BB962C8B-B14F-4D97-AF65-F5344CB8AC3E}">
        <p14:creationId xmlns:p14="http://schemas.microsoft.com/office/powerpoint/2010/main" val="1787888972"/>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868365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1"/>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730" indent="-273015">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11880195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226314243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396437560"/>
      </p:ext>
    </p:extLst>
  </p:cSld>
  <p:clrMapOvr>
    <a:masterClrMapping/>
  </p:clrMapOvr>
  <p:timing>
    <p:tnLst>
      <p:par>
        <p:cTn id="1" dur="indefinite" restart="never" nodeType="tmRoot"/>
      </p:par>
    </p:tnLst>
  </p:timing>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418394006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536747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73577217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09058069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81061935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448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1778349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4132360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7"/>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145" indent="0">
              <a:buNone/>
              <a:defRPr sz="1800"/>
            </a:lvl2pPr>
            <a:lvl3pPr marL="914285" indent="0">
              <a:buNone/>
              <a:defRPr sz="1600"/>
            </a:lvl3pPr>
            <a:lvl4pPr marL="1371430" indent="0">
              <a:buNone/>
              <a:defRPr sz="1400"/>
            </a:lvl4pPr>
            <a:lvl5pPr marL="1828570" indent="0">
              <a:buNone/>
              <a:defRPr sz="1400"/>
            </a:lvl5pPr>
            <a:lvl6pPr marL="2285715" indent="0">
              <a:buNone/>
              <a:defRPr sz="1400"/>
            </a:lvl6pPr>
            <a:lvl7pPr marL="2742855" indent="0">
              <a:buNone/>
              <a:defRPr sz="1400"/>
            </a:lvl7pPr>
            <a:lvl8pPr marL="3200000" indent="0">
              <a:buNone/>
              <a:defRPr sz="1400"/>
            </a:lvl8pPr>
            <a:lvl9pPr marL="3657144"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19503125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21577587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209454401"/>
      </p:ext>
    </p:extLst>
  </p:cSld>
  <p:clrMapOvr>
    <a:masterClrMapping/>
  </p:clrMapOvr>
  <p:timing>
    <p:tnLst>
      <p:par>
        <p:cTn id="1" dur="indefinite" restart="never" nodeType="tmRoot"/>
      </p:par>
    </p:tnLst>
  </p:timing>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73483793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09895872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1607189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3346949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31408442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93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791791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463646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69867236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255589393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372314715"/>
      </p:ext>
    </p:extLst>
  </p:cSld>
  <p:clrMapOvr>
    <a:masterClrMapping/>
  </p:clrMapOvr>
  <p:timing>
    <p:tnLst>
      <p:par>
        <p:cTn id="1" dur="indefinite" restart="never" nodeType="tmRoot"/>
      </p:par>
    </p:tnLst>
  </p:timing>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93116610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49363210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49031148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89943822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84875617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3960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1506677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921367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145" indent="0">
              <a:buNone/>
              <a:defRPr sz="2000" b="1"/>
            </a:lvl2pPr>
            <a:lvl3pPr marL="914285" indent="0">
              <a:buNone/>
              <a:defRPr sz="1800" b="1"/>
            </a:lvl3pPr>
            <a:lvl4pPr marL="1371430" indent="0">
              <a:buNone/>
              <a:defRPr sz="1600" b="1"/>
            </a:lvl4pPr>
            <a:lvl5pPr marL="1828570" indent="0">
              <a:buNone/>
              <a:defRPr sz="1600" b="1"/>
            </a:lvl5pPr>
            <a:lvl6pPr marL="2285715" indent="0">
              <a:buNone/>
              <a:defRPr sz="1600" b="1"/>
            </a:lvl6pPr>
            <a:lvl7pPr marL="2742855" indent="0">
              <a:buNone/>
              <a:defRPr sz="1600" b="1"/>
            </a:lvl7pPr>
            <a:lvl8pPr marL="3200000" indent="0">
              <a:buNone/>
              <a:defRPr sz="1600" b="1"/>
            </a:lvl8pPr>
            <a:lvl9pPr marL="3657144"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7"/>
            <a:ext cx="3896416" cy="371493"/>
          </a:xfrm>
        </p:spPr>
        <p:txBody>
          <a:bodyPr anchor="b"/>
          <a:lstStyle>
            <a:lvl1pPr marL="0" indent="0">
              <a:buNone/>
              <a:defRPr sz="1600" b="1"/>
            </a:lvl1pPr>
            <a:lvl2pPr marL="457145" indent="0">
              <a:buNone/>
              <a:defRPr sz="2000" b="1"/>
            </a:lvl2pPr>
            <a:lvl3pPr marL="914285" indent="0">
              <a:buNone/>
              <a:defRPr sz="1800" b="1"/>
            </a:lvl3pPr>
            <a:lvl4pPr marL="1371430" indent="0">
              <a:buNone/>
              <a:defRPr sz="1600" b="1"/>
            </a:lvl4pPr>
            <a:lvl5pPr marL="1828570" indent="0">
              <a:buNone/>
              <a:defRPr sz="1600" b="1"/>
            </a:lvl5pPr>
            <a:lvl6pPr marL="2285715" indent="0">
              <a:buNone/>
              <a:defRPr sz="1600" b="1"/>
            </a:lvl6pPr>
            <a:lvl7pPr marL="2742855" indent="0">
              <a:buNone/>
              <a:defRPr sz="1600" b="1"/>
            </a:lvl7pPr>
            <a:lvl8pPr marL="3200000" indent="0">
              <a:buNone/>
              <a:defRPr sz="1600" b="1"/>
            </a:lvl8pPr>
            <a:lvl9pPr marL="3657144"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2"/>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6"/>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1"/>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05409388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854936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583842910"/>
      </p:ext>
    </p:extLst>
  </p:cSld>
  <p:clrMapOvr>
    <a:masterClrMapping/>
  </p:clrMapOvr>
  <p:timing>
    <p:tnLst>
      <p:par>
        <p:cTn id="1" dur="indefinite" restart="never" nodeType="tmRoot"/>
      </p:par>
    </p:tnLst>
  </p:timing>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78893860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04654470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01554379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832672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888159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8686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657160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895911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1"/>
            <a:ext cx="7174846" cy="430887"/>
          </a:xfrm>
          <a:prstGeom prst="rect">
            <a:avLst/>
          </a:prstGeom>
          <a:noFill/>
          <a:ln>
            <a:noFill/>
          </a:ln>
          <a:extLst/>
        </p:spPr>
        <p:txBody>
          <a:bodyPr vert="horz" wrap="square" lIns="91430" tIns="45715" rIns="91430" bIns="45715"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118801956"/>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143668604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301731761"/>
      </p:ext>
    </p:extLst>
  </p:cSld>
  <p:clrMapOvr>
    <a:masterClrMapping/>
  </p:clrMapOvr>
  <p:timing>
    <p:tnLst>
      <p:par>
        <p:cTn id="1" dur="indefinite" restart="never" nodeType="tmRoot"/>
      </p:par>
    </p:tnLst>
  </p:timing>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559543411"/>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22132217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370040257"/>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885212688"/>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52003817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0413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1010431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414798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200390538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712706979"/>
      </p:ext>
    </p:extLst>
  </p:cSld>
  <p:clrMapOvr>
    <a:masterClrMapping/>
  </p:clrMapOvr>
  <p:timing>
    <p:tnLst>
      <p:par>
        <p:cTn id="1" dur="indefinite" restart="never" nodeType="tmRoot"/>
      </p:par>
    </p:tnLst>
  </p:timing>
  <p:hf sldNum="0" hd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242636039"/>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959526063"/>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439089546"/>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865152141"/>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56496199"/>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3786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7360305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787678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8"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6"/>
            <a:ext cx="2846388" cy="3243263"/>
          </a:xfrm>
        </p:spPr>
        <p:txBody>
          <a:bodyPr/>
          <a:lstStyle>
            <a:lvl1pPr marL="0" indent="0">
              <a:buNone/>
              <a:defRPr sz="1400"/>
            </a:lvl1pPr>
            <a:lvl2pPr marL="457145" indent="0">
              <a:buNone/>
              <a:defRPr sz="1200"/>
            </a:lvl2pPr>
            <a:lvl3pPr marL="914285" indent="0">
              <a:buNone/>
              <a:defRPr sz="1000"/>
            </a:lvl3pPr>
            <a:lvl4pPr marL="1371430" indent="0">
              <a:buNone/>
              <a:defRPr sz="900"/>
            </a:lvl4pPr>
            <a:lvl5pPr marL="1828570" indent="0">
              <a:buNone/>
              <a:defRPr sz="900"/>
            </a:lvl5pPr>
            <a:lvl6pPr marL="2285715" indent="0">
              <a:buNone/>
              <a:defRPr sz="900"/>
            </a:lvl6pPr>
            <a:lvl7pPr marL="2742855" indent="0">
              <a:buNone/>
              <a:defRPr sz="900"/>
            </a:lvl7pPr>
            <a:lvl8pPr marL="3200000" indent="0">
              <a:buNone/>
              <a:defRPr sz="900"/>
            </a:lvl8pPr>
            <a:lvl9pPr marL="3657144"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1"/>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7419851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349506419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5"/>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0" tIns="45705" rIns="91410" bIns="45705"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5"/>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601171037"/>
      </p:ext>
    </p:extLst>
  </p:cSld>
  <p:clrMapOvr>
    <a:masterClrMapping/>
  </p:clrMapOvr>
  <p:timing>
    <p:tnLst>
      <p:par>
        <p:cTn id="1" dur="indefinite" restart="never" nodeType="tmRoot"/>
      </p:par>
    </p:tnLst>
  </p:timing>
  <p:hf sldNum="0" hd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40" indent="-272954">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1586890891"/>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25" indent="0">
              <a:buNone/>
              <a:defRPr sz="1800"/>
            </a:lvl2pPr>
            <a:lvl3pPr marL="914060" indent="0">
              <a:buNone/>
              <a:defRPr sz="1600"/>
            </a:lvl3pPr>
            <a:lvl4pPr marL="1371090" indent="0">
              <a:buNone/>
              <a:defRPr sz="1400"/>
            </a:lvl4pPr>
            <a:lvl5pPr marL="1828118" indent="0">
              <a:buNone/>
              <a:defRPr sz="1400"/>
            </a:lvl5pPr>
            <a:lvl6pPr marL="2285145" indent="0">
              <a:buNone/>
              <a:defRPr sz="1400"/>
            </a:lvl6pPr>
            <a:lvl7pPr marL="2742167" indent="0">
              <a:buNone/>
              <a:defRPr sz="1400"/>
            </a:lvl7pPr>
            <a:lvl8pPr marL="3199200" indent="0">
              <a:buNone/>
              <a:defRPr sz="1400"/>
            </a:lvl8pPr>
            <a:lvl9pPr marL="365623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80135731"/>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205934158"/>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25" indent="0">
              <a:buNone/>
              <a:defRPr sz="2000" b="1"/>
            </a:lvl2pPr>
            <a:lvl3pPr marL="914060" indent="0">
              <a:buNone/>
              <a:defRPr sz="1800" b="1"/>
            </a:lvl3pPr>
            <a:lvl4pPr marL="1371090" indent="0">
              <a:buNone/>
              <a:defRPr sz="1600" b="1"/>
            </a:lvl4pPr>
            <a:lvl5pPr marL="1828118" indent="0">
              <a:buNone/>
              <a:defRPr sz="1600" b="1"/>
            </a:lvl5pPr>
            <a:lvl6pPr marL="2285145" indent="0">
              <a:buNone/>
              <a:defRPr sz="1600" b="1"/>
            </a:lvl6pPr>
            <a:lvl7pPr marL="2742167" indent="0">
              <a:buNone/>
              <a:defRPr sz="1600" b="1"/>
            </a:lvl7pPr>
            <a:lvl8pPr marL="3199200" indent="0">
              <a:buNone/>
              <a:defRPr sz="1600" b="1"/>
            </a:lvl8pPr>
            <a:lvl9pPr marL="365623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25" indent="0">
              <a:buNone/>
              <a:defRPr sz="2000" b="1"/>
            </a:lvl2pPr>
            <a:lvl3pPr marL="914060" indent="0">
              <a:buNone/>
              <a:defRPr sz="1800" b="1"/>
            </a:lvl3pPr>
            <a:lvl4pPr marL="1371090" indent="0">
              <a:buNone/>
              <a:defRPr sz="1600" b="1"/>
            </a:lvl4pPr>
            <a:lvl5pPr marL="1828118" indent="0">
              <a:buNone/>
              <a:defRPr sz="1600" b="1"/>
            </a:lvl5pPr>
            <a:lvl6pPr marL="2285145" indent="0">
              <a:buNone/>
              <a:defRPr sz="1600" b="1"/>
            </a:lvl6pPr>
            <a:lvl7pPr marL="2742167" indent="0">
              <a:buNone/>
              <a:defRPr sz="1600" b="1"/>
            </a:lvl7pPr>
            <a:lvl8pPr marL="3199200" indent="0">
              <a:buNone/>
              <a:defRPr sz="1600" b="1"/>
            </a:lvl8pPr>
            <a:lvl9pPr marL="365623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2"/>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378465143"/>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0" tIns="45705" rIns="91410" bIns="45705"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331235395"/>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1323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8"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7025" indent="0">
              <a:buNone/>
              <a:defRPr sz="1200"/>
            </a:lvl2pPr>
            <a:lvl3pPr marL="914060" indent="0">
              <a:buNone/>
              <a:defRPr sz="1000"/>
            </a:lvl3pPr>
            <a:lvl4pPr marL="1371090" indent="0">
              <a:buNone/>
              <a:defRPr sz="900"/>
            </a:lvl4pPr>
            <a:lvl5pPr marL="1828118" indent="0">
              <a:buNone/>
              <a:defRPr sz="900"/>
            </a:lvl5pPr>
            <a:lvl6pPr marL="2285145" indent="0">
              <a:buNone/>
              <a:defRPr sz="900"/>
            </a:lvl6pPr>
            <a:lvl7pPr marL="2742167" indent="0">
              <a:buNone/>
              <a:defRPr sz="900"/>
            </a:lvl7pPr>
            <a:lvl8pPr marL="3199200" indent="0">
              <a:buNone/>
              <a:defRPr sz="900"/>
            </a:lvl8pPr>
            <a:lvl9pPr marL="365623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1569653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25" indent="0">
              <a:buNone/>
              <a:defRPr sz="2800"/>
            </a:lvl2pPr>
            <a:lvl3pPr marL="914060" indent="0">
              <a:buNone/>
              <a:defRPr sz="2400"/>
            </a:lvl3pPr>
            <a:lvl4pPr marL="1371090" indent="0">
              <a:buNone/>
              <a:defRPr sz="2000"/>
            </a:lvl4pPr>
            <a:lvl5pPr marL="1828118" indent="0">
              <a:buNone/>
              <a:defRPr sz="2000"/>
            </a:lvl5pPr>
            <a:lvl6pPr marL="2285145" indent="0">
              <a:buNone/>
              <a:defRPr sz="2000"/>
            </a:lvl6pPr>
            <a:lvl7pPr marL="2742167" indent="0">
              <a:buNone/>
              <a:defRPr sz="2000"/>
            </a:lvl7pPr>
            <a:lvl8pPr marL="3199200" indent="0">
              <a:buNone/>
              <a:defRPr sz="2000"/>
            </a:lvl8pPr>
            <a:lvl9pPr marL="365623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91"/>
            <a:ext cx="5932800" cy="464345"/>
          </a:xfrm>
        </p:spPr>
        <p:txBody>
          <a:bodyPr/>
          <a:lstStyle>
            <a:lvl1pPr marL="0" indent="0">
              <a:buNone/>
              <a:defRPr sz="1400"/>
            </a:lvl1pPr>
            <a:lvl2pPr marL="457025" indent="0">
              <a:buNone/>
              <a:defRPr sz="1200"/>
            </a:lvl2pPr>
            <a:lvl3pPr marL="914060" indent="0">
              <a:buNone/>
              <a:defRPr sz="1000"/>
            </a:lvl3pPr>
            <a:lvl4pPr marL="1371090" indent="0">
              <a:buNone/>
              <a:defRPr sz="900"/>
            </a:lvl4pPr>
            <a:lvl5pPr marL="1828118" indent="0">
              <a:buNone/>
              <a:defRPr sz="900"/>
            </a:lvl5pPr>
            <a:lvl6pPr marL="2285145" indent="0">
              <a:buNone/>
              <a:defRPr sz="900"/>
            </a:lvl6pPr>
            <a:lvl7pPr marL="2742167" indent="0">
              <a:buNone/>
              <a:defRPr sz="900"/>
            </a:lvl7pPr>
            <a:lvl8pPr marL="3199200" indent="0">
              <a:buNone/>
              <a:defRPr sz="900"/>
            </a:lvl8pPr>
            <a:lvl9pPr marL="365623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56329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7"/>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145" indent="0">
              <a:buNone/>
              <a:defRPr sz="2800"/>
            </a:lvl2pPr>
            <a:lvl3pPr marL="914285" indent="0">
              <a:buNone/>
              <a:defRPr sz="2400"/>
            </a:lvl3pPr>
            <a:lvl4pPr marL="1371430" indent="0">
              <a:buNone/>
              <a:defRPr sz="2000"/>
            </a:lvl4pPr>
            <a:lvl5pPr marL="1828570" indent="0">
              <a:buNone/>
              <a:defRPr sz="2000"/>
            </a:lvl5pPr>
            <a:lvl6pPr marL="2285715" indent="0">
              <a:buNone/>
              <a:defRPr sz="2000"/>
            </a:lvl6pPr>
            <a:lvl7pPr marL="2742855" indent="0">
              <a:buNone/>
              <a:defRPr sz="2000"/>
            </a:lvl7pPr>
            <a:lvl8pPr marL="3200000" indent="0">
              <a:buNone/>
              <a:defRPr sz="2000"/>
            </a:lvl8pPr>
            <a:lvl9pPr marL="3657144"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1"/>
            <a:ext cx="5932800" cy="464345"/>
          </a:xfrm>
        </p:spPr>
        <p:txBody>
          <a:bodyPr/>
          <a:lstStyle>
            <a:lvl1pPr marL="0" indent="0">
              <a:buNone/>
              <a:defRPr sz="1400"/>
            </a:lvl1pPr>
            <a:lvl2pPr marL="457145" indent="0">
              <a:buNone/>
              <a:defRPr sz="1200"/>
            </a:lvl2pPr>
            <a:lvl3pPr marL="914285" indent="0">
              <a:buNone/>
              <a:defRPr sz="1000"/>
            </a:lvl3pPr>
            <a:lvl4pPr marL="1371430" indent="0">
              <a:buNone/>
              <a:defRPr sz="900"/>
            </a:lvl4pPr>
            <a:lvl5pPr marL="1828570" indent="0">
              <a:buNone/>
              <a:defRPr sz="900"/>
            </a:lvl5pPr>
            <a:lvl6pPr marL="2285715" indent="0">
              <a:buNone/>
              <a:defRPr sz="900"/>
            </a:lvl6pPr>
            <a:lvl7pPr marL="2742855" indent="0">
              <a:buNone/>
              <a:defRPr sz="900"/>
            </a:lvl7pPr>
            <a:lvl8pPr marL="3200000" indent="0">
              <a:buNone/>
              <a:defRPr sz="900"/>
            </a:lvl8pPr>
            <a:lvl9pPr marL="3657144"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2315011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5"/>
            <a:ext cx="584200" cy="423863"/>
          </a:xfrm>
          <a:prstGeom prst="rect">
            <a:avLst/>
          </a:prstGeom>
        </p:spPr>
        <p:txBody>
          <a:bodyPr lIns="91420" tIns="45710" rIns="91420" bIns="45710"/>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4017617817"/>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val="0"/>
              </a:ext>
            </a:extLst>
          </a:blip>
          <a:srcRect l="48267" t="28851" r="595" b="81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79" y="116692"/>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9" y="4958963"/>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62"/>
          <p:cNvGrpSpPr>
            <a:grpSpLocks/>
          </p:cNvGrpSpPr>
          <p:nvPr userDrawn="1"/>
        </p:nvGrpSpPr>
        <p:grpSpPr bwMode="auto">
          <a:xfrm>
            <a:off x="172641" y="4966098"/>
            <a:ext cx="6827044" cy="83344"/>
            <a:chOff x="172269" y="6621494"/>
            <a:chExt cx="6826666" cy="111519"/>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567893919"/>
      </p:ext>
    </p:extLst>
  </p:cSld>
  <p:clrMapOvr>
    <a:masterClrMapping/>
  </p:clrMapOvr>
  <p:hf sldNum="0" hdr="0" dt="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 y="-5954"/>
            <a:ext cx="9148763" cy="514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6"/>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61"/>
          <p:cNvPicPr>
            <a:picLocks noChangeAspect="1"/>
          </p:cNvPicPr>
          <p:nvPr userDrawn="1"/>
        </p:nvPicPr>
        <p:blipFill>
          <a:blip r:embed="rId28" cstate="print">
            <a:extLst>
              <a:ext uri="{28A0092B-C50C-407E-A947-70E740481C1C}">
                <a14:useLocalDpi xmlns:a14="http://schemas.microsoft.com/office/drawing/2010/main" val="0"/>
              </a:ext>
            </a:extLst>
          </a:blip>
          <a:srcRect t="83098" b="-5313"/>
          <a:stretch>
            <a:fillRect/>
          </a:stretch>
        </p:blipFill>
        <p:spPr bwMode="auto">
          <a:xfrm>
            <a:off x="8114120" y="4958963"/>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8"/>
          <p:cNvPicPr>
            <a:picLocks noChangeAspect="1"/>
          </p:cNvPicPr>
          <p:nvPr userDrawn="1"/>
        </p:nvPicPr>
        <p:blipFill>
          <a:blip r:embed="rId29" cstate="print">
            <a:extLst>
              <a:ext uri="{28A0092B-C50C-407E-A947-70E740481C1C}">
                <a14:useLocalDpi xmlns:a14="http://schemas.microsoft.com/office/drawing/2010/main" val="0"/>
              </a:ext>
            </a:extLst>
          </a:blip>
          <a:srcRect t="-2" b="28613"/>
          <a:stretch>
            <a:fillRect/>
          </a:stretch>
        </p:blipFill>
        <p:spPr bwMode="auto">
          <a:xfrm>
            <a:off x="8090299" y="116692"/>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830609873"/>
      </p:ext>
    </p:extLst>
  </p:cSld>
  <p:clrMapOvr>
    <a:masterClrMapping/>
  </p:clrMapOvr>
  <p:hf sldNum="0" hd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13_Title Slide">
    <p:spTree>
      <p:nvGrpSpPr>
        <p:cNvPr id="1" name=""/>
        <p:cNvGrpSpPr/>
        <p:nvPr/>
      </p:nvGrpSpPr>
      <p:grpSpPr>
        <a:xfrm>
          <a:off x="0" y="0"/>
          <a:ext cx="0" cy="0"/>
          <a:chOff x="0" y="0"/>
          <a:chExt cx="0" cy="0"/>
        </a:xfrm>
      </p:grpSpPr>
      <p:pic>
        <p:nvPicPr>
          <p:cNvPr id="4" name="Picture 32" descr="Winter_Moon.jpg"/>
          <p:cNvPicPr>
            <a:picLocks noChangeAspect="1"/>
          </p:cNvPicPr>
          <p:nvPr userDrawn="1"/>
        </p:nvPicPr>
        <p:blipFill>
          <a:blip r:embed="rId2">
            <a:extLst>
              <a:ext uri="{28A0092B-C50C-407E-A947-70E740481C1C}">
                <a14:useLocalDpi xmlns:a14="http://schemas.microsoft.com/office/drawing/2010/main" val="0"/>
              </a:ext>
            </a:extLst>
          </a:blip>
          <a:srcRect l="339" t="15489" r="2" b="535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92"/>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20" y="4958963"/>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2777672462"/>
      </p:ext>
    </p:extLst>
  </p:cSld>
  <p:clrMapOvr>
    <a:masterClrMapping/>
  </p:clrMapOvr>
  <p:hf sldNum="0" hdr="0" dt="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65" tIns="34289" rIns="68565"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defRPr/>
            </a:pPr>
            <a:endParaRPr lang="en-US" altLang="en-US" smtClean="0">
              <a:solidFill>
                <a:srgbClr val="FFFFFF"/>
              </a:solidFill>
              <a:latin typeface="Arial" pitchFamily="34" charset="0"/>
            </a:endParaRPr>
          </a:p>
        </p:txBody>
      </p:sp>
      <p:pic>
        <p:nvPicPr>
          <p:cNvPr id="5" name="Picture 31" descr="Comet_activity_21_June_970PX.jpg"/>
          <p:cNvPicPr>
            <a:picLocks noChangeAspect="1"/>
          </p:cNvPicPr>
          <p:nvPr userDrawn="1"/>
        </p:nvPicPr>
        <p:blipFill>
          <a:blip r:embed="rId2">
            <a:extLst>
              <a:ext uri="{28A0092B-C50C-407E-A947-70E740481C1C}">
                <a14:useLocalDpi xmlns:a14="http://schemas.microsoft.com/office/drawing/2010/main" val="0"/>
              </a:ext>
            </a:extLst>
          </a:blip>
          <a:srcRect t="8205" r="11816" b="11278"/>
          <a:stretch>
            <a:fillRect/>
          </a:stretch>
        </p:blipFill>
        <p:spPr bwMode="auto">
          <a:xfrm>
            <a:off x="1382321" y="-10716"/>
            <a:ext cx="7522369" cy="515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92"/>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20" y="4958963"/>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69070" y="4968488"/>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78626" y="4968488"/>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166122" y="496610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356497" y="4968488"/>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89360" y="4968488"/>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638310" y="4968488"/>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97729" y="4968488"/>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06079" y="4968488"/>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937397" y="4968488"/>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219210" y="4968488"/>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427560" y="4968488"/>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846660" y="4968488"/>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053829" y="4968488"/>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262198" y="4968488"/>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470547" y="4968488"/>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2678917" y="4968488"/>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2889647" y="4968488"/>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3102779" y="4968488"/>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3309948" y="4968488"/>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3519498" y="4968488"/>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3730229" y="4968488"/>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4146947" y="4968488"/>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4562477" y="4968488"/>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4866085" y="496729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751321860"/>
      </p:ext>
    </p:extLst>
  </p:cSld>
  <p:clrMapOvr>
    <a:masterClrMapping/>
  </p:clrMapOvr>
  <p:hf sldNum="0" hdr="0" dt="0"/>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a:extLst>
              <a:ext uri="{28A0092B-C50C-407E-A947-70E740481C1C}">
                <a14:useLocalDpi xmlns:a14="http://schemas.microsoft.com/office/drawing/2010/main" val="0"/>
              </a:ext>
            </a:extLst>
          </a:blip>
          <a:srcRect l="-72" t="2287" r="69" b="2255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92"/>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20" y="4958963"/>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2455380548"/>
      </p:ext>
    </p:extLst>
  </p:cSld>
  <p:clrMapOvr>
    <a:masterClrMapping/>
  </p:clrMapOvr>
  <p:hf sldNum="0" hdr="0" dt="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a:extLst>
              <a:ext uri="{28A0092B-C50C-407E-A947-70E740481C1C}">
                <a14:useLocalDpi xmlns:a14="http://schemas.microsoft.com/office/drawing/2010/main" val="0"/>
              </a:ext>
            </a:extLst>
          </a:blip>
          <a:srcRect t="14944" b="10159"/>
          <a:stretch>
            <a:fillRect/>
          </a:stretch>
        </p:blipFill>
        <p:spPr bwMode="auto">
          <a:xfrm>
            <a:off x="6" y="0"/>
            <a:ext cx="915709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92"/>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20" y="4958963"/>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700896297"/>
      </p:ext>
    </p:extLst>
  </p:cSld>
  <p:clrMapOvr>
    <a:masterClrMapping/>
  </p:clrMapOvr>
  <p:hf sldNum="0" hdr="0" dt="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65" tIns="34289" rIns="68565"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a:defRPr/>
            </a:pPr>
            <a:endParaRPr lang="en-US" altLang="en-US" smtClean="0">
              <a:solidFill>
                <a:srgbClr val="FFFFFF"/>
              </a:solidFill>
              <a:latin typeface="Arial" pitchFamily="34" charset="0"/>
            </a:endParaRPr>
          </a:p>
        </p:txBody>
      </p:sp>
      <p:pic>
        <p:nvPicPr>
          <p:cNvPr id="5" name="Picture 32" descr="navigation.jpg"/>
          <p:cNvPicPr>
            <a:picLocks noChangeAspect="1"/>
          </p:cNvPicPr>
          <p:nvPr userDrawn="1"/>
        </p:nvPicPr>
        <p:blipFill>
          <a:blip r:embed="rId2" cstate="print">
            <a:extLst>
              <a:ext uri="{28A0092B-C50C-407E-A947-70E740481C1C}">
                <a14:useLocalDpi xmlns:a14="http://schemas.microsoft.com/office/drawing/2010/main" val="0"/>
              </a:ext>
            </a:extLst>
          </a:blip>
          <a:srcRect l="6105" b="10957"/>
          <a:stretch>
            <a:fillRect/>
          </a:stretch>
        </p:blipFill>
        <p:spPr bwMode="auto">
          <a:xfrm>
            <a:off x="2118122"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92"/>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20" y="4958963"/>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39"/>
          <p:cNvGrpSpPr>
            <a:grpSpLocks/>
          </p:cNvGrpSpPr>
          <p:nvPr userDrawn="1"/>
        </p:nvGrpSpPr>
        <p:grpSpPr bwMode="auto">
          <a:xfrm>
            <a:off x="169069" y="4966098"/>
            <a:ext cx="5119688" cy="83344"/>
            <a:chOff x="226046" y="6621472"/>
            <a:chExt cx="6826250" cy="111125"/>
          </a:xfrm>
        </p:grpSpPr>
        <p:pic>
          <p:nvPicPr>
            <p:cNvPr id="11"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289416849"/>
      </p:ext>
    </p:extLst>
  </p:cSld>
  <p:clrMapOvr>
    <a:masterClrMapping/>
  </p:clrMapOvr>
  <p:hf sldNum="0" hd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a:extLst>
              <a:ext uri="{28A0092B-C50C-407E-A947-70E740481C1C}">
                <a14:useLocalDpi xmlns:a14="http://schemas.microsoft.com/office/drawing/2010/main" val="0"/>
              </a:ext>
            </a:extLst>
          </a:blip>
          <a:srcRect l="2" t="13858" r="761" b="1169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92"/>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20" y="4958963"/>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153438771"/>
      </p:ext>
    </p:extLst>
  </p:cSld>
  <p:clrMapOvr>
    <a:masterClrMapping/>
  </p:clrMapOvr>
  <p:hf sldNum="0" hdr="0" dt="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4761"/>
            <a:ext cx="9145191"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8090299" y="116692"/>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8114120" y="4958963"/>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506" y="1658976"/>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831963772"/>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image" Target="../media/image32.png"/><Relationship Id="rId39" Type="http://schemas.openxmlformats.org/officeDocument/2006/relationships/image" Target="../media/image45.png"/><Relationship Id="rId3" Type="http://schemas.openxmlformats.org/officeDocument/2006/relationships/slideLayout" Target="../slideLayouts/slideLayout93.xml"/><Relationship Id="rId21" Type="http://schemas.openxmlformats.org/officeDocument/2006/relationships/slideLayout" Target="../slideLayouts/slideLayout111.xml"/><Relationship Id="rId34" Type="http://schemas.openxmlformats.org/officeDocument/2006/relationships/image" Target="../media/image40.png"/><Relationship Id="rId42" Type="http://schemas.openxmlformats.org/officeDocument/2006/relationships/image" Target="../media/image48.png"/><Relationship Id="rId47" Type="http://schemas.openxmlformats.org/officeDocument/2006/relationships/image" Target="../media/image53.png"/><Relationship Id="rId50" Type="http://schemas.openxmlformats.org/officeDocument/2006/relationships/image" Target="../media/image56.png"/><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image" Target="../media/image31.png"/><Relationship Id="rId33" Type="http://schemas.openxmlformats.org/officeDocument/2006/relationships/image" Target="../media/image39.png"/><Relationship Id="rId38" Type="http://schemas.openxmlformats.org/officeDocument/2006/relationships/image" Target="../media/image44.png"/><Relationship Id="rId46" Type="http://schemas.openxmlformats.org/officeDocument/2006/relationships/image" Target="../media/image52.png"/><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image" Target="../media/image35.png"/><Relationship Id="rId41" Type="http://schemas.openxmlformats.org/officeDocument/2006/relationships/image" Target="../media/image47.pn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image" Target="../media/image30.jpeg"/><Relationship Id="rId32" Type="http://schemas.openxmlformats.org/officeDocument/2006/relationships/image" Target="../media/image38.png"/><Relationship Id="rId37" Type="http://schemas.openxmlformats.org/officeDocument/2006/relationships/image" Target="../media/image43.png"/><Relationship Id="rId40" Type="http://schemas.openxmlformats.org/officeDocument/2006/relationships/image" Target="../media/image46.png"/><Relationship Id="rId45" Type="http://schemas.openxmlformats.org/officeDocument/2006/relationships/image" Target="../media/image51.png"/><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image" Target="../media/image2.jpeg"/><Relationship Id="rId28" Type="http://schemas.openxmlformats.org/officeDocument/2006/relationships/image" Target="../media/image34.png"/><Relationship Id="rId36" Type="http://schemas.openxmlformats.org/officeDocument/2006/relationships/image" Target="../media/image42.png"/><Relationship Id="rId49" Type="http://schemas.openxmlformats.org/officeDocument/2006/relationships/image" Target="../media/image55.png"/><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image" Target="../media/image37.png"/><Relationship Id="rId44" Type="http://schemas.openxmlformats.org/officeDocument/2006/relationships/image" Target="../media/image50.png"/><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theme" Target="../theme/theme10.xml"/><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 Id="rId43" Type="http://schemas.openxmlformats.org/officeDocument/2006/relationships/image" Target="../media/image49.png"/><Relationship Id="rId48" Type="http://schemas.openxmlformats.org/officeDocument/2006/relationships/image" Target="../media/image54.png"/><Relationship Id="rId8"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14.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18.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13.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theme" Target="../theme/theme1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16.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21.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24.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28.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23.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theme" Target="../theme/theme1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26.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31.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34.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38.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33.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theme" Target="../theme/theme1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36.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41.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44.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48.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43.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theme" Target="../theme/theme14.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46.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51.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54.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58.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53.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theme" Target="../theme/theme15.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56.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61.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64.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68.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63.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theme" Target="../theme/theme16.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66.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71.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1.png"/><Relationship Id="rId18" Type="http://schemas.openxmlformats.org/officeDocument/2006/relationships/image" Target="../media/image6.png"/><Relationship Id="rId26" Type="http://schemas.openxmlformats.org/officeDocument/2006/relationships/image" Target="../media/image14.png"/><Relationship Id="rId3" Type="http://schemas.openxmlformats.org/officeDocument/2006/relationships/slideLayout" Target="../slideLayouts/slideLayout174.xml"/><Relationship Id="rId21" Type="http://schemas.openxmlformats.org/officeDocument/2006/relationships/image" Target="../media/image9.png"/><Relationship Id="rId34" Type="http://schemas.openxmlformats.org/officeDocument/2006/relationships/image" Target="../media/image22.png"/><Relationship Id="rId7" Type="http://schemas.openxmlformats.org/officeDocument/2006/relationships/slideLayout" Target="../slideLayouts/slideLayout178.xml"/><Relationship Id="rId12" Type="http://schemas.openxmlformats.org/officeDocument/2006/relationships/theme" Target="../theme/theme17.xml"/><Relationship Id="rId17" Type="http://schemas.openxmlformats.org/officeDocument/2006/relationships/image" Target="../media/image5.png"/><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6.png"/><Relationship Id="rId2" Type="http://schemas.openxmlformats.org/officeDocument/2006/relationships/slideLayout" Target="../slideLayouts/slideLayout173.xml"/><Relationship Id="rId16" Type="http://schemas.openxmlformats.org/officeDocument/2006/relationships/image" Target="../media/image4.png"/><Relationship Id="rId20" Type="http://schemas.openxmlformats.org/officeDocument/2006/relationships/image" Target="../media/image8.png"/><Relationship Id="rId29" Type="http://schemas.openxmlformats.org/officeDocument/2006/relationships/image" Target="../media/image17.png"/><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24" Type="http://schemas.openxmlformats.org/officeDocument/2006/relationships/image" Target="../media/image12.png"/><Relationship Id="rId32" Type="http://schemas.openxmlformats.org/officeDocument/2006/relationships/image" Target="../media/image20.png"/><Relationship Id="rId37" Type="http://schemas.openxmlformats.org/officeDocument/2006/relationships/image" Target="../media/image25.png"/><Relationship Id="rId5" Type="http://schemas.openxmlformats.org/officeDocument/2006/relationships/slideLayout" Target="../slideLayouts/slideLayout176.xml"/><Relationship Id="rId15" Type="http://schemas.openxmlformats.org/officeDocument/2006/relationships/image" Target="../media/image3.png"/><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slideLayout" Target="../slideLayouts/slideLayout181.xml"/><Relationship Id="rId19" Type="http://schemas.openxmlformats.org/officeDocument/2006/relationships/image" Target="../media/image7.png"/><Relationship Id="rId31" Type="http://schemas.openxmlformats.org/officeDocument/2006/relationships/image" Target="../media/image19.png"/><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image" Target="../media/image2.jpeg"/><Relationship Id="rId22" Type="http://schemas.openxmlformats.org/officeDocument/2006/relationships/image" Target="../media/image10.png"/><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5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5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5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5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6.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5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6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6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6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6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7.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6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7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7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7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7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theme" Target="../theme/theme8.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7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8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8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8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8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theme" Target="../theme/theme9.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8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9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7"/>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149151"/>
            <a:ext cx="7174846" cy="430887"/>
          </a:xfrm>
          <a:prstGeom prst="rect">
            <a:avLst/>
          </a:prstGeom>
          <a:noFill/>
          <a:ln>
            <a:noFill/>
          </a:ln>
          <a:extLst/>
        </p:spPr>
        <p:txBody>
          <a:bodyPr vert="horz" wrap="square" lIns="91430" tIns="45715" rIns="91430" bIns="45715"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2"/>
            <a:ext cx="9144000" cy="366713"/>
          </a:xfrm>
          <a:prstGeom prst="rect">
            <a:avLst/>
          </a:prstGeom>
        </p:spPr>
      </p:pic>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0" bIns="45715"/>
          <a:lstStyle/>
          <a:p>
            <a:pPr algn="r">
              <a:spcBef>
                <a:spcPct val="50000"/>
              </a:spcBef>
            </a:pPr>
            <a:r>
              <a:rPr lang="en-GB" sz="800" noProof="1" smtClean="0">
                <a:solidFill>
                  <a:schemeClr val="bg2"/>
                </a:solidFill>
              </a:rPr>
              <a:t> Slide  </a:t>
            </a:r>
            <a:fld id="{4630B4BB-2C40-48DB-9D8B-17679D651B0A}" type="slidenum">
              <a:rPr lang="en-GB" sz="800" noProof="1" smtClean="0">
                <a:solidFill>
                  <a:schemeClr val="bg2"/>
                </a:solidFill>
              </a:rPr>
              <a:t>‹#›</a:t>
            </a:fld>
            <a:endParaRPr lang="en-GB" sz="800" noProof="1">
              <a:solidFill>
                <a:schemeClr val="bg2"/>
              </a:solidFill>
            </a:endParaRPr>
          </a:p>
        </p:txBody>
      </p:sp>
      <p:sp>
        <p:nvSpPr>
          <p:cNvPr id="2" name="Rectangle 1"/>
          <p:cNvSpPr/>
          <p:nvPr userDrawn="1"/>
        </p:nvSpPr>
        <p:spPr>
          <a:xfrm>
            <a:off x="3086414" y="4561343"/>
            <a:ext cx="2991694" cy="215444"/>
          </a:xfrm>
          <a:prstGeom prst="rect">
            <a:avLst/>
          </a:prstGeom>
        </p:spPr>
        <p:txBody>
          <a:bodyPr wrap="square" lIns="91430" tIns="45715" rIns="91430" bIns="45715">
            <a:spAutoFit/>
          </a:bodyPr>
          <a:lstStyle/>
          <a:p>
            <a:r>
              <a:rPr lang="en-GB" sz="800" dirty="0" smtClean="0">
                <a:solidFill>
                  <a:schemeClr val="bg2"/>
                </a:solidFill>
              </a:rPr>
              <a:t>	</a:t>
            </a:r>
            <a:endParaRPr lang="en-GB" sz="800" dirty="0">
              <a:solidFill>
                <a:schemeClr val="bg2"/>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cSld>
  <p:clrMap bg1="lt1" tx1="dk1" bg2="lt2" tx2="dk2" accent1="accent1" accent2="accent2" accent3="accent3" accent4="accent4" accent5="accent5" accent6="accent6" hlink="hlink" folHlink="folHlink"/>
  <p:sldLayoutIdLst>
    <p:sldLayoutId id="2147483929" r:id="rId1"/>
    <p:sldLayoutId id="2147483931" r:id="rId2"/>
    <p:sldLayoutId id="2147483932" r:id="rId3"/>
    <p:sldLayoutId id="2147483933" r:id="rId4"/>
    <p:sldLayoutId id="2147483934" r:id="rId5"/>
    <p:sldLayoutId id="2147483930" r:id="rId6"/>
    <p:sldLayoutId id="2147483936" r:id="rId7"/>
    <p:sldLayoutId id="2147483937" r:id="rId8"/>
    <p:sldLayoutId id="2147483938" r:id="rId9"/>
    <p:sldLayoutId id="2147483942"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p:titleStyle>
    <p:bodyStyle>
      <a:lvl1pPr marL="0" indent="-34285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9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42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9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47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365"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510"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3650"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795"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285" rtl="0" eaLnBrk="1" latinLnBrk="0" hangingPunct="1">
        <a:defRPr sz="1800" kern="1200">
          <a:solidFill>
            <a:schemeClr val="tx1"/>
          </a:solidFill>
          <a:latin typeface="+mn-lt"/>
          <a:ea typeface="+mn-ea"/>
          <a:cs typeface="+mn-cs"/>
        </a:defRPr>
      </a:lvl1pPr>
      <a:lvl2pPr marL="457145" algn="l" defTabSz="914285" rtl="0" eaLnBrk="1" latinLnBrk="0" hangingPunct="1">
        <a:defRPr sz="1800" kern="1200">
          <a:solidFill>
            <a:schemeClr val="tx1"/>
          </a:solidFill>
          <a:latin typeface="+mn-lt"/>
          <a:ea typeface="+mn-ea"/>
          <a:cs typeface="+mn-cs"/>
        </a:defRPr>
      </a:lvl2pPr>
      <a:lvl3pPr marL="914285" algn="l" defTabSz="914285" rtl="0" eaLnBrk="1" latinLnBrk="0" hangingPunct="1">
        <a:defRPr sz="1800" kern="1200">
          <a:solidFill>
            <a:schemeClr val="tx1"/>
          </a:solidFill>
          <a:latin typeface="+mn-lt"/>
          <a:ea typeface="+mn-ea"/>
          <a:cs typeface="+mn-cs"/>
        </a:defRPr>
      </a:lvl3pPr>
      <a:lvl4pPr marL="1371430" algn="l" defTabSz="914285" rtl="0" eaLnBrk="1" latinLnBrk="0" hangingPunct="1">
        <a:defRPr sz="1800" kern="1200">
          <a:solidFill>
            <a:schemeClr val="tx1"/>
          </a:solidFill>
          <a:latin typeface="+mn-lt"/>
          <a:ea typeface="+mn-ea"/>
          <a:cs typeface="+mn-cs"/>
        </a:defRPr>
      </a:lvl4pPr>
      <a:lvl5pPr marL="1828570" algn="l" defTabSz="914285" rtl="0" eaLnBrk="1" latinLnBrk="0" hangingPunct="1">
        <a:defRPr sz="1800" kern="1200">
          <a:solidFill>
            <a:schemeClr val="tx1"/>
          </a:solidFill>
          <a:latin typeface="+mn-lt"/>
          <a:ea typeface="+mn-ea"/>
          <a:cs typeface="+mn-cs"/>
        </a:defRPr>
      </a:lvl5pPr>
      <a:lvl6pPr marL="2285715" algn="l" defTabSz="914285" rtl="0" eaLnBrk="1" latinLnBrk="0" hangingPunct="1">
        <a:defRPr sz="1800" kern="1200">
          <a:solidFill>
            <a:schemeClr val="tx1"/>
          </a:solidFill>
          <a:latin typeface="+mn-lt"/>
          <a:ea typeface="+mn-ea"/>
          <a:cs typeface="+mn-cs"/>
        </a:defRPr>
      </a:lvl6pPr>
      <a:lvl7pPr marL="2742855" algn="l" defTabSz="914285" rtl="0" eaLnBrk="1" latinLnBrk="0" hangingPunct="1">
        <a:defRPr sz="1800" kern="1200">
          <a:solidFill>
            <a:schemeClr val="tx1"/>
          </a:solidFill>
          <a:latin typeface="+mn-lt"/>
          <a:ea typeface="+mn-ea"/>
          <a:cs typeface="+mn-cs"/>
        </a:defRPr>
      </a:lvl7pPr>
      <a:lvl8pPr marL="3200000" algn="l" defTabSz="914285" rtl="0" eaLnBrk="1" latinLnBrk="0" hangingPunct="1">
        <a:defRPr sz="1800" kern="1200">
          <a:solidFill>
            <a:schemeClr val="tx1"/>
          </a:solidFill>
          <a:latin typeface="+mn-lt"/>
          <a:ea typeface="+mn-ea"/>
          <a:cs typeface="+mn-cs"/>
        </a:defRPr>
      </a:lvl8pPr>
      <a:lvl9pPr marL="3657144" algn="l" defTabSz="91428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0" y="4868466"/>
            <a:ext cx="9144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8" descr="PPT_Footer.jp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2283619" y="4868466"/>
            <a:ext cx="6858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71451" y="647709"/>
            <a:ext cx="8747522" cy="400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5" tIns="34289" rIns="68565"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2" name="Text Box 34"/>
          <p:cNvSpPr txBox="1">
            <a:spLocks noChangeAspect="1" noChangeArrowheads="1"/>
          </p:cNvSpPr>
          <p:nvPr/>
        </p:nvSpPr>
        <p:spPr bwMode="auto">
          <a:xfrm>
            <a:off x="4480332" y="4722029"/>
            <a:ext cx="4520803" cy="110729"/>
          </a:xfrm>
          <a:prstGeom prst="rect">
            <a:avLst/>
          </a:prstGeom>
          <a:noFill/>
          <a:ln w="9525">
            <a:noFill/>
            <a:miter lim="800000"/>
            <a:headEnd/>
            <a:tailEnd/>
          </a:ln>
          <a:effectLst/>
        </p:spPr>
        <p:txBody>
          <a:bodyPr wrap="none" lIns="68565" tIns="34289" rIns="0" bIns="34289"/>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a:spcBef>
                <a:spcPct val="50000"/>
              </a:spcBef>
              <a:defRPr/>
            </a:pPr>
            <a:r>
              <a:rPr lang="en-GB" altLang="en-US" sz="600" noProof="1" smtClean="0">
                <a:solidFill>
                  <a:srgbClr val="4D4F53"/>
                </a:solidFill>
                <a:latin typeface="Arial" pitchFamily="34" charset="0"/>
              </a:rPr>
              <a:t>Slide  </a:t>
            </a:r>
            <a:fld id="{41DF4D05-2C94-4248-88EB-CF7B6CD75591}" type="slidenum">
              <a:rPr altLang="en-US" sz="600" noProof="1" smtClean="0">
                <a:solidFill>
                  <a:srgbClr val="4D4F53"/>
                </a:solidFill>
                <a:latin typeface="Arial" pitchFamily="34" charset="0"/>
              </a:rPr>
              <a:pPr algn="r">
                <a:spcBef>
                  <a:spcPct val="50000"/>
                </a:spcBef>
                <a:defRPr/>
              </a:pPr>
              <a:t>‹#›</a:t>
            </a:fld>
            <a:endParaRPr lang="en-GB" altLang="en-US" sz="600" noProof="1" smtClean="0">
              <a:solidFill>
                <a:srgbClr val="4D4F53"/>
              </a:solidFill>
              <a:latin typeface="Arial" pitchFamily="34" charset="0"/>
            </a:endParaRPr>
          </a:p>
        </p:txBody>
      </p:sp>
      <p:sp>
        <p:nvSpPr>
          <p:cNvPr id="1031" name="Rectangle 6"/>
          <p:cNvSpPr>
            <a:spLocks noGrp="1" noChangeArrowheads="1"/>
          </p:cNvSpPr>
          <p:nvPr>
            <p:ph type="title"/>
          </p:nvPr>
        </p:nvSpPr>
        <p:spPr bwMode="auto">
          <a:xfrm>
            <a:off x="142881" y="114232"/>
            <a:ext cx="7175897" cy="33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5" tIns="34289" rIns="68565" bIns="34289" numCol="1" anchor="ctr" anchorCtr="0" compatLnSpc="1">
            <a:prstTxWarp prst="textNoShape">
              <a:avLst/>
            </a:prstTxWarp>
            <a:spAutoFit/>
          </a:bodyPr>
          <a:lstStyle/>
          <a:p>
            <a:pPr lvl="0"/>
            <a:r>
              <a:rPr lang="en-US" altLang="en-US" smtClean="0"/>
              <a:t>Click to edit Master title style</a:t>
            </a:r>
            <a:endParaRPr lang="en-GB" altLang="en-US" smtClean="0"/>
          </a:p>
        </p:txBody>
      </p:sp>
      <p:pic>
        <p:nvPicPr>
          <p:cNvPr id="1032" name="Picture 34"/>
          <p:cNvPicPr>
            <a:picLocks noChangeAspect="1"/>
          </p:cNvPicPr>
          <p:nvPr userDrawn="1"/>
        </p:nvPicPr>
        <p:blipFill>
          <a:blip r:embed="rId26" cstate="print">
            <a:extLst>
              <a:ext uri="{28A0092B-C50C-407E-A947-70E740481C1C}">
                <a14:useLocalDpi xmlns:a14="http://schemas.microsoft.com/office/drawing/2010/main" val="0"/>
              </a:ext>
            </a:extLst>
          </a:blip>
          <a:srcRect t="-2" b="23122"/>
          <a:stretch>
            <a:fillRect/>
          </a:stretch>
        </p:blipFill>
        <p:spPr bwMode="auto">
          <a:xfrm>
            <a:off x="8090299" y="116691"/>
            <a:ext cx="907256" cy="37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60"/>
          <p:cNvGrpSpPr>
            <a:grpSpLocks/>
          </p:cNvGrpSpPr>
          <p:nvPr userDrawn="1"/>
        </p:nvGrpSpPr>
        <p:grpSpPr bwMode="auto">
          <a:xfrm>
            <a:off x="169069" y="4966098"/>
            <a:ext cx="5119688" cy="83344"/>
            <a:chOff x="226046" y="6621472"/>
            <a:chExt cx="6826250" cy="111125"/>
          </a:xfrm>
        </p:grpSpPr>
        <p:pic>
          <p:nvPicPr>
            <p:cNvPr id="1034" name="Picture 63" descr="at.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64" descr="be.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65" descr="ca.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66" descr="ch.png"/>
            <p:cNvPicPr>
              <a:picLocks noChangeAspect="1"/>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67" descr="cz.png"/>
            <p:cNvPicPr>
              <a:picLocks noChangeAspect="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68" descr="de.png"/>
            <p:cNvPicPr>
              <a:picLocks noChangeAspect="1"/>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69" descr="dk.png"/>
            <p:cNvPicPr>
              <a:picLocks noChangeAspect="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70" descr="ee.png"/>
            <p:cNvPicPr>
              <a:picLocks noChangeAspect="1"/>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71" descr="es.png"/>
            <p:cNvPicPr>
              <a:picLocks noChangeAspect="1"/>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72" descr="fi.png"/>
            <p:cNvPicPr>
              <a:picLocks noChangeAspect="1"/>
            </p:cNvPicPr>
            <p:nvPr userDrawn="1"/>
          </p:nvPicPr>
          <p:blipFill>
            <a:blip r:embed="rId36"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73" descr="fr.png"/>
            <p:cNvPicPr>
              <a:picLocks noChangeAspect="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74" descr="gr.png"/>
            <p:cNvPicPr>
              <a:picLocks noChangeAspect="1"/>
            </p:cNvPicPr>
            <p:nvPr userDrawn="1"/>
          </p:nvPicPr>
          <p:blipFill>
            <a:blip r:embed="rId38"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75" descr="hu.png"/>
            <p:cNvPicPr>
              <a:picLocks noChangeAspect="1"/>
            </p:cNvPicPr>
            <p:nvPr userDrawn="1"/>
          </p:nvPicPr>
          <p:blipFill>
            <a:blip r:embed="rId39"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76" descr="ie.png"/>
            <p:cNvPicPr>
              <a:picLocks noChangeAspect="1"/>
            </p:cNvPicPr>
            <p:nvPr userDrawn="1"/>
          </p:nvPicPr>
          <p:blipFill>
            <a:blip r:embed="rId40"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77" descr="it.png"/>
            <p:cNvPicPr>
              <a:picLocks noChangeAspect="1"/>
            </p:cNvPicPr>
            <p:nvPr userDrawn="1"/>
          </p:nvPicPr>
          <p:blipFill>
            <a:blip r:embed="rId41"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78" descr="lu.png"/>
            <p:cNvPicPr>
              <a:picLocks noChangeAspect="1"/>
            </p:cNvPicPr>
            <p:nvPr userDrawn="1"/>
          </p:nvPicPr>
          <p:blipFill>
            <a:blip r:embed="rId42"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79" descr="nl.png"/>
            <p:cNvPicPr>
              <a:picLocks noChangeAspect="1"/>
            </p:cNvPicPr>
            <p:nvPr userDrawn="1"/>
          </p:nvPicPr>
          <p:blipFill>
            <a:blip r:embed="rId43"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80" descr="no.png"/>
            <p:cNvPicPr>
              <a:picLocks noChangeAspect="1"/>
            </p:cNvPicPr>
            <p:nvPr userDrawn="1"/>
          </p:nvPicPr>
          <p:blipFill>
            <a:blip r:embed="rId44"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81" descr="pl.png"/>
            <p:cNvPicPr>
              <a:picLocks noChangeAspect="1"/>
            </p:cNvPicPr>
            <p:nvPr userDrawn="1"/>
          </p:nvPicPr>
          <p:blipFill>
            <a:blip r:embed="rId45"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82" descr="pt.png"/>
            <p:cNvPicPr>
              <a:picLocks noChangeAspect="1"/>
            </p:cNvPicPr>
            <p:nvPr userDrawn="1"/>
          </p:nvPicPr>
          <p:blipFill>
            <a:blip r:embed="rId46"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83" descr="ro.png"/>
            <p:cNvPicPr>
              <a:picLocks noChangeAspect="1"/>
            </p:cNvPicPr>
            <p:nvPr userDrawn="1"/>
          </p:nvPicPr>
          <p:blipFill>
            <a:blip r:embed="rId47"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84" descr="se.png"/>
            <p:cNvPicPr>
              <a:picLocks noChangeAspect="1"/>
            </p:cNvPicPr>
            <p:nvPr userDrawn="1"/>
          </p:nvPicPr>
          <p:blipFill>
            <a:blip r:embed="rId48"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85" descr="uk.png"/>
            <p:cNvPicPr>
              <a:picLocks noChangeAspect="1"/>
            </p:cNvPicPr>
            <p:nvPr userDrawn="1"/>
          </p:nvPicPr>
          <p:blipFill>
            <a:blip r:embed="rId49"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86" descr="si.png"/>
            <p:cNvPicPr>
              <a:picLocks noChangeAspect="1"/>
            </p:cNvPicPr>
            <p:nvPr userDrawn="1"/>
          </p:nvPicPr>
          <p:blipFill>
            <a:blip r:embed="rId50"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86014015"/>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Lst>
  <p:timing>
    <p:tnLst>
      <p:par>
        <p:cTn id="1" dur="indefinite" restart="never" nodeType="tmRoot"/>
      </p:par>
    </p:tnLst>
  </p:timing>
  <p:hf sldNum="0" hdr="0" dt="0"/>
  <p:txStyles>
    <p:titleStyle>
      <a:lvl1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5pPr>
      <a:lvl6pPr marL="342812" algn="l" rtl="0" eaLnBrk="1" fontAlgn="base" hangingPunct="1">
        <a:spcBef>
          <a:spcPct val="0"/>
        </a:spcBef>
        <a:spcAft>
          <a:spcPct val="0"/>
        </a:spcAft>
        <a:defRPr sz="1700" b="1">
          <a:solidFill>
            <a:schemeClr val="bg1"/>
          </a:solidFill>
          <a:latin typeface="Verdana" pitchFamily="34" charset="0"/>
        </a:defRPr>
      </a:lvl6pPr>
      <a:lvl7pPr marL="685630" algn="l" rtl="0" eaLnBrk="1" fontAlgn="base" hangingPunct="1">
        <a:spcBef>
          <a:spcPct val="0"/>
        </a:spcBef>
        <a:spcAft>
          <a:spcPct val="0"/>
        </a:spcAft>
        <a:defRPr sz="1700" b="1">
          <a:solidFill>
            <a:schemeClr val="bg1"/>
          </a:solidFill>
          <a:latin typeface="Verdana" pitchFamily="34" charset="0"/>
        </a:defRPr>
      </a:lvl7pPr>
      <a:lvl8pPr marL="1028445" algn="l" rtl="0" eaLnBrk="1" fontAlgn="base" hangingPunct="1">
        <a:spcBef>
          <a:spcPct val="0"/>
        </a:spcBef>
        <a:spcAft>
          <a:spcPct val="0"/>
        </a:spcAft>
        <a:defRPr sz="1700" b="1">
          <a:solidFill>
            <a:schemeClr val="bg1"/>
          </a:solidFill>
          <a:latin typeface="Verdana" pitchFamily="34" charset="0"/>
        </a:defRPr>
      </a:lvl8pPr>
      <a:lvl9pPr marL="1371260" algn="l" rtl="0" eaLnBrk="1" fontAlgn="base" hangingPunct="1">
        <a:spcBef>
          <a:spcPct val="0"/>
        </a:spcBef>
        <a:spcAft>
          <a:spcPct val="0"/>
        </a:spcAft>
        <a:defRPr sz="1700" b="1">
          <a:solidFill>
            <a:schemeClr val="bg1"/>
          </a:solidFill>
          <a:latin typeface="Verdana" pitchFamily="34" charset="0"/>
        </a:defRPr>
      </a:lvl9pPr>
    </p:titleStyle>
    <p:bodyStyle>
      <a:lvl1pPr marL="257114" indent="-257114" algn="l" rtl="0" eaLnBrk="0" fontAlgn="base" hangingPunct="0">
        <a:lnSpc>
          <a:spcPct val="119000"/>
        </a:lnSpc>
        <a:spcBef>
          <a:spcPct val="20000"/>
        </a:spcBef>
        <a:spcAft>
          <a:spcPct val="0"/>
        </a:spcAft>
        <a:buClr>
          <a:schemeClr val="accent1"/>
        </a:buClr>
        <a:buFont typeface="Verdana" pitchFamily="34" charset="0"/>
        <a:defRPr sz="1200">
          <a:solidFill>
            <a:schemeClr val="bg2"/>
          </a:solidFill>
          <a:latin typeface="Arial" charset="0"/>
          <a:ea typeface="MS PGothic" pitchFamily="34" charset="-128"/>
          <a:cs typeface="Arial" charset="0"/>
        </a:defRPr>
      </a:lvl1pPr>
      <a:lvl2pPr marL="605879" indent="-263069"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2pPr>
      <a:lvl3pPr marL="1054634" indent="-369004"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3pPr>
      <a:lvl4pPr marL="1503385" indent="-474941"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4pPr>
      <a:lvl5pPr marL="1952144" indent="-58087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5pPr>
      <a:lvl6pPr marL="2609200" indent="-31425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015" indent="-31425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4827" indent="-31425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7640" indent="-31425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630" rtl="0" eaLnBrk="1" latinLnBrk="0" hangingPunct="1">
        <a:defRPr sz="1400" kern="1200">
          <a:solidFill>
            <a:schemeClr val="tx1"/>
          </a:solidFill>
          <a:latin typeface="+mn-lt"/>
          <a:ea typeface="+mn-ea"/>
          <a:cs typeface="+mn-cs"/>
        </a:defRPr>
      </a:lvl1pPr>
      <a:lvl2pPr marL="342812" algn="l" defTabSz="685630" rtl="0" eaLnBrk="1" latinLnBrk="0" hangingPunct="1">
        <a:defRPr sz="1400" kern="1200">
          <a:solidFill>
            <a:schemeClr val="tx1"/>
          </a:solidFill>
          <a:latin typeface="+mn-lt"/>
          <a:ea typeface="+mn-ea"/>
          <a:cs typeface="+mn-cs"/>
        </a:defRPr>
      </a:lvl2pPr>
      <a:lvl3pPr marL="685630" algn="l" defTabSz="685630" rtl="0" eaLnBrk="1" latinLnBrk="0" hangingPunct="1">
        <a:defRPr sz="1400" kern="1200">
          <a:solidFill>
            <a:schemeClr val="tx1"/>
          </a:solidFill>
          <a:latin typeface="+mn-lt"/>
          <a:ea typeface="+mn-ea"/>
          <a:cs typeface="+mn-cs"/>
        </a:defRPr>
      </a:lvl3pPr>
      <a:lvl4pPr marL="1028445" algn="l" defTabSz="685630" rtl="0" eaLnBrk="1" latinLnBrk="0" hangingPunct="1">
        <a:defRPr sz="1400" kern="1200">
          <a:solidFill>
            <a:schemeClr val="tx1"/>
          </a:solidFill>
          <a:latin typeface="+mn-lt"/>
          <a:ea typeface="+mn-ea"/>
          <a:cs typeface="+mn-cs"/>
        </a:defRPr>
      </a:lvl4pPr>
      <a:lvl5pPr marL="1371260" algn="l" defTabSz="685630" rtl="0" eaLnBrk="1" latinLnBrk="0" hangingPunct="1">
        <a:defRPr sz="1400" kern="1200">
          <a:solidFill>
            <a:schemeClr val="tx1"/>
          </a:solidFill>
          <a:latin typeface="+mn-lt"/>
          <a:ea typeface="+mn-ea"/>
          <a:cs typeface="+mn-cs"/>
        </a:defRPr>
      </a:lvl5pPr>
      <a:lvl6pPr marL="1714079" algn="l" defTabSz="685630" rtl="0" eaLnBrk="1" latinLnBrk="0" hangingPunct="1">
        <a:defRPr sz="1400" kern="1200">
          <a:solidFill>
            <a:schemeClr val="tx1"/>
          </a:solidFill>
          <a:latin typeface="+mn-lt"/>
          <a:ea typeface="+mn-ea"/>
          <a:cs typeface="+mn-cs"/>
        </a:defRPr>
      </a:lvl6pPr>
      <a:lvl7pPr marL="2056889" algn="l" defTabSz="685630" rtl="0" eaLnBrk="1" latinLnBrk="0" hangingPunct="1">
        <a:defRPr sz="1400" kern="1200">
          <a:solidFill>
            <a:schemeClr val="tx1"/>
          </a:solidFill>
          <a:latin typeface="+mn-lt"/>
          <a:ea typeface="+mn-ea"/>
          <a:cs typeface="+mn-cs"/>
        </a:defRPr>
      </a:lvl7pPr>
      <a:lvl8pPr marL="2399700" algn="l" defTabSz="685630" rtl="0" eaLnBrk="1" latinLnBrk="0" hangingPunct="1">
        <a:defRPr sz="1400" kern="1200">
          <a:solidFill>
            <a:schemeClr val="tx1"/>
          </a:solidFill>
          <a:latin typeface="+mn-lt"/>
          <a:ea typeface="+mn-ea"/>
          <a:cs typeface="+mn-cs"/>
        </a:defRPr>
      </a:lvl8pPr>
      <a:lvl9pPr marL="2742512" algn="l" defTabSz="685630"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253401969"/>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618219731"/>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926925635"/>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329550059"/>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17033696"/>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705670379"/>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7"/>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1"/>
            <a:ext cx="7174846" cy="430887"/>
          </a:xfrm>
          <a:prstGeom prst="rect">
            <a:avLst/>
          </a:prstGeom>
          <a:noFill/>
          <a:ln>
            <a:noFill/>
          </a:ln>
          <a:extLst/>
        </p:spPr>
        <p:txBody>
          <a:bodyPr vert="horz" wrap="square" lIns="91430" tIns="45715" rIns="91430" bIns="45715"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3"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4776792"/>
            <a:ext cx="9144000" cy="366713"/>
          </a:xfrm>
          <a:prstGeom prst="rect">
            <a:avLst/>
          </a:prstGeom>
        </p:spPr>
      </p:pic>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0" bIns="45715"/>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4" y="4561343"/>
            <a:ext cx="2991694" cy="215444"/>
          </a:xfrm>
          <a:prstGeom prst="rect">
            <a:avLst/>
          </a:prstGeom>
        </p:spPr>
        <p:txBody>
          <a:bodyPr wrap="square" lIns="91430" tIns="45715" rIns="91430" bIns="45715">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322059422"/>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p:titleStyle>
    <p:bodyStyle>
      <a:lvl1pPr marL="0" indent="-34285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9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42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9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47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365"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510"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3650"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795"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285" rtl="0" eaLnBrk="1" latinLnBrk="0" hangingPunct="1">
        <a:defRPr sz="1800" kern="1200">
          <a:solidFill>
            <a:schemeClr val="tx1"/>
          </a:solidFill>
          <a:latin typeface="+mn-lt"/>
          <a:ea typeface="+mn-ea"/>
          <a:cs typeface="+mn-cs"/>
        </a:defRPr>
      </a:lvl1pPr>
      <a:lvl2pPr marL="457145" algn="l" defTabSz="914285" rtl="0" eaLnBrk="1" latinLnBrk="0" hangingPunct="1">
        <a:defRPr sz="1800" kern="1200">
          <a:solidFill>
            <a:schemeClr val="tx1"/>
          </a:solidFill>
          <a:latin typeface="+mn-lt"/>
          <a:ea typeface="+mn-ea"/>
          <a:cs typeface="+mn-cs"/>
        </a:defRPr>
      </a:lvl2pPr>
      <a:lvl3pPr marL="914285" algn="l" defTabSz="914285" rtl="0" eaLnBrk="1" latinLnBrk="0" hangingPunct="1">
        <a:defRPr sz="1800" kern="1200">
          <a:solidFill>
            <a:schemeClr val="tx1"/>
          </a:solidFill>
          <a:latin typeface="+mn-lt"/>
          <a:ea typeface="+mn-ea"/>
          <a:cs typeface="+mn-cs"/>
        </a:defRPr>
      </a:lvl3pPr>
      <a:lvl4pPr marL="1371430" algn="l" defTabSz="914285" rtl="0" eaLnBrk="1" latinLnBrk="0" hangingPunct="1">
        <a:defRPr sz="1800" kern="1200">
          <a:solidFill>
            <a:schemeClr val="tx1"/>
          </a:solidFill>
          <a:latin typeface="+mn-lt"/>
          <a:ea typeface="+mn-ea"/>
          <a:cs typeface="+mn-cs"/>
        </a:defRPr>
      </a:lvl4pPr>
      <a:lvl5pPr marL="1828570" algn="l" defTabSz="914285" rtl="0" eaLnBrk="1" latinLnBrk="0" hangingPunct="1">
        <a:defRPr sz="1800" kern="1200">
          <a:solidFill>
            <a:schemeClr val="tx1"/>
          </a:solidFill>
          <a:latin typeface="+mn-lt"/>
          <a:ea typeface="+mn-ea"/>
          <a:cs typeface="+mn-cs"/>
        </a:defRPr>
      </a:lvl5pPr>
      <a:lvl6pPr marL="2285715" algn="l" defTabSz="914285" rtl="0" eaLnBrk="1" latinLnBrk="0" hangingPunct="1">
        <a:defRPr sz="1800" kern="1200">
          <a:solidFill>
            <a:schemeClr val="tx1"/>
          </a:solidFill>
          <a:latin typeface="+mn-lt"/>
          <a:ea typeface="+mn-ea"/>
          <a:cs typeface="+mn-cs"/>
        </a:defRPr>
      </a:lvl6pPr>
      <a:lvl7pPr marL="2742855" algn="l" defTabSz="914285" rtl="0" eaLnBrk="1" latinLnBrk="0" hangingPunct="1">
        <a:defRPr sz="1800" kern="1200">
          <a:solidFill>
            <a:schemeClr val="tx1"/>
          </a:solidFill>
          <a:latin typeface="+mn-lt"/>
          <a:ea typeface="+mn-ea"/>
          <a:cs typeface="+mn-cs"/>
        </a:defRPr>
      </a:lvl7pPr>
      <a:lvl8pPr marL="3200000" algn="l" defTabSz="914285" rtl="0" eaLnBrk="1" latinLnBrk="0" hangingPunct="1">
        <a:defRPr sz="1800" kern="1200">
          <a:solidFill>
            <a:schemeClr val="tx1"/>
          </a:solidFill>
          <a:latin typeface="+mn-lt"/>
          <a:ea typeface="+mn-ea"/>
          <a:cs typeface="+mn-cs"/>
        </a:defRPr>
      </a:lvl8pPr>
      <a:lvl9pPr marL="3657144" algn="l" defTabSz="91428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765765652"/>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483910932"/>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036064353"/>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102602921"/>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828861683"/>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667639258"/>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772915460"/>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5" rIns="91410" bIns="45705"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0" tIns="45705" rIns="91410" bIns="45705">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0" tIns="45705" rIns="91410" bIns="45705"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2"/>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0" tIns="45705" rIns="0" bIns="45705"/>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0" tIns="45705" rIns="91410" bIns="45705">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250341250"/>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25" algn="l" rtl="0" eaLnBrk="1" fontAlgn="base" hangingPunct="1">
        <a:spcBef>
          <a:spcPct val="0"/>
        </a:spcBef>
        <a:spcAft>
          <a:spcPct val="0"/>
        </a:spcAft>
        <a:defRPr sz="2200" b="1">
          <a:solidFill>
            <a:schemeClr val="bg1"/>
          </a:solidFill>
          <a:latin typeface="Verdana" pitchFamily="34" charset="0"/>
        </a:defRPr>
      </a:lvl6pPr>
      <a:lvl7pPr marL="914060" algn="l" rtl="0" eaLnBrk="1" fontAlgn="base" hangingPunct="1">
        <a:spcBef>
          <a:spcPct val="0"/>
        </a:spcBef>
        <a:spcAft>
          <a:spcPct val="0"/>
        </a:spcAft>
        <a:defRPr sz="2200" b="1">
          <a:solidFill>
            <a:schemeClr val="bg1"/>
          </a:solidFill>
          <a:latin typeface="Verdana" pitchFamily="34" charset="0"/>
        </a:defRPr>
      </a:lvl7pPr>
      <a:lvl8pPr marL="1371090" algn="l" rtl="0" eaLnBrk="1" fontAlgn="base" hangingPunct="1">
        <a:spcBef>
          <a:spcPct val="0"/>
        </a:spcBef>
        <a:spcAft>
          <a:spcPct val="0"/>
        </a:spcAft>
        <a:defRPr sz="2200" b="1">
          <a:solidFill>
            <a:schemeClr val="bg1"/>
          </a:solidFill>
          <a:latin typeface="Verdana" pitchFamily="34" charset="0"/>
        </a:defRPr>
      </a:lvl8pPr>
      <a:lvl9pPr marL="1828118" algn="l" rtl="0" eaLnBrk="1" fontAlgn="base" hangingPunct="1">
        <a:spcBef>
          <a:spcPct val="0"/>
        </a:spcBef>
        <a:spcAft>
          <a:spcPct val="0"/>
        </a:spcAft>
        <a:defRPr sz="2200" b="1">
          <a:solidFill>
            <a:schemeClr val="bg1"/>
          </a:solidFill>
          <a:latin typeface="Verdana" pitchFamily="34" charset="0"/>
        </a:defRPr>
      </a:lvl9pPr>
    </p:titleStyle>
    <p:bodyStyle>
      <a:lvl1pPr marL="0" indent="-342767"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07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4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82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495" indent="-41894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522" indent="-41894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555" indent="-41894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585" indent="-41894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060" rtl="0" eaLnBrk="1" latinLnBrk="0" hangingPunct="1">
        <a:defRPr sz="1800" kern="1200">
          <a:solidFill>
            <a:schemeClr val="tx1"/>
          </a:solidFill>
          <a:latin typeface="+mn-lt"/>
          <a:ea typeface="+mn-ea"/>
          <a:cs typeface="+mn-cs"/>
        </a:defRPr>
      </a:lvl1pPr>
      <a:lvl2pPr marL="457025" algn="l" defTabSz="914060" rtl="0" eaLnBrk="1" latinLnBrk="0" hangingPunct="1">
        <a:defRPr sz="1800" kern="1200">
          <a:solidFill>
            <a:schemeClr val="tx1"/>
          </a:solidFill>
          <a:latin typeface="+mn-lt"/>
          <a:ea typeface="+mn-ea"/>
          <a:cs typeface="+mn-cs"/>
        </a:defRPr>
      </a:lvl2pPr>
      <a:lvl3pPr marL="914060" algn="l" defTabSz="914060" rtl="0" eaLnBrk="1" latinLnBrk="0" hangingPunct="1">
        <a:defRPr sz="1800" kern="1200">
          <a:solidFill>
            <a:schemeClr val="tx1"/>
          </a:solidFill>
          <a:latin typeface="+mn-lt"/>
          <a:ea typeface="+mn-ea"/>
          <a:cs typeface="+mn-cs"/>
        </a:defRPr>
      </a:lvl3pPr>
      <a:lvl4pPr marL="1371090" algn="l" defTabSz="914060" rtl="0" eaLnBrk="1" latinLnBrk="0" hangingPunct="1">
        <a:defRPr sz="1800" kern="1200">
          <a:solidFill>
            <a:schemeClr val="tx1"/>
          </a:solidFill>
          <a:latin typeface="+mn-lt"/>
          <a:ea typeface="+mn-ea"/>
          <a:cs typeface="+mn-cs"/>
        </a:defRPr>
      </a:lvl4pPr>
      <a:lvl5pPr marL="1828118" algn="l" defTabSz="914060" rtl="0" eaLnBrk="1" latinLnBrk="0" hangingPunct="1">
        <a:defRPr sz="1800" kern="1200">
          <a:solidFill>
            <a:schemeClr val="tx1"/>
          </a:solidFill>
          <a:latin typeface="+mn-lt"/>
          <a:ea typeface="+mn-ea"/>
          <a:cs typeface="+mn-cs"/>
        </a:defRPr>
      </a:lvl5pPr>
      <a:lvl6pPr marL="2285145" algn="l" defTabSz="914060" rtl="0" eaLnBrk="1" latinLnBrk="0" hangingPunct="1">
        <a:defRPr sz="1800" kern="1200">
          <a:solidFill>
            <a:schemeClr val="tx1"/>
          </a:solidFill>
          <a:latin typeface="+mn-lt"/>
          <a:ea typeface="+mn-ea"/>
          <a:cs typeface="+mn-cs"/>
        </a:defRPr>
      </a:lvl6pPr>
      <a:lvl7pPr marL="2742167" algn="l" defTabSz="914060" rtl="0" eaLnBrk="1" latinLnBrk="0" hangingPunct="1">
        <a:defRPr sz="1800" kern="1200">
          <a:solidFill>
            <a:schemeClr val="tx1"/>
          </a:solidFill>
          <a:latin typeface="+mn-lt"/>
          <a:ea typeface="+mn-ea"/>
          <a:cs typeface="+mn-cs"/>
        </a:defRPr>
      </a:lvl7pPr>
      <a:lvl8pPr marL="3199200" algn="l" defTabSz="914060" rtl="0" eaLnBrk="1" latinLnBrk="0" hangingPunct="1">
        <a:defRPr sz="1800" kern="1200">
          <a:solidFill>
            <a:schemeClr val="tx1"/>
          </a:solidFill>
          <a:latin typeface="+mn-lt"/>
          <a:ea typeface="+mn-ea"/>
          <a:cs typeface="+mn-cs"/>
        </a:defRPr>
      </a:lvl8pPr>
      <a:lvl9pPr marL="3656230" algn="l" defTabSz="91406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26.png"/><Relationship Id="rId4" Type="http://schemas.openxmlformats.org/officeDocument/2006/relationships/image" Target="../media/image125.png"/></Relationships>
</file>

<file path=ppt/slides/_rels/slide1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eg"/></Relationships>
</file>

<file path=ppt/slides/_rels/slide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7.jpeg"/><Relationship Id="rId7" Type="http://schemas.openxmlformats.org/officeDocument/2006/relationships/image" Target="../media/image1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5"/>
          <p:cNvSpPr txBox="1">
            <a:spLocks noChangeArrowheads="1"/>
          </p:cNvSpPr>
          <p:nvPr/>
        </p:nvSpPr>
        <p:spPr bwMode="auto">
          <a:xfrm>
            <a:off x="614363" y="1392113"/>
            <a:ext cx="7863330" cy="646331"/>
          </a:xfrm>
          <a:prstGeom prst="rect">
            <a:avLst/>
          </a:prstGeom>
          <a:noFill/>
          <a:ln>
            <a:noFill/>
          </a:ln>
          <a:extLst/>
        </p:spPr>
        <p:txBody>
          <a:bodyPr wrap="square">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eaLnBrk="1" hangingPunct="1">
              <a:lnSpc>
                <a:spcPct val="100000"/>
              </a:lnSpc>
              <a:spcBef>
                <a:spcPct val="0"/>
              </a:spcBef>
              <a:buClrTx/>
              <a:buFontTx/>
              <a:buNone/>
            </a:pPr>
            <a:r>
              <a:rPr lang="en-GB" altLang="en-US" sz="3600" b="1" dirty="0" smtClean="0">
                <a:solidFill>
                  <a:schemeClr val="bg1"/>
                </a:solidFill>
                <a:effectLst>
                  <a:outerShdw blurRad="38100" dist="38100" dir="2700000" algn="tl">
                    <a:srgbClr val="000000">
                      <a:alpha val="43137"/>
                    </a:srgbClr>
                  </a:outerShdw>
                </a:effectLst>
              </a:rPr>
              <a:t>AI4EO </a:t>
            </a:r>
          </a:p>
        </p:txBody>
      </p:sp>
      <p:sp>
        <p:nvSpPr>
          <p:cNvPr id="34819" name="TextBox 5"/>
          <p:cNvSpPr txBox="1">
            <a:spLocks noChangeArrowheads="1"/>
          </p:cNvSpPr>
          <p:nvPr/>
        </p:nvSpPr>
        <p:spPr bwMode="auto">
          <a:xfrm>
            <a:off x="658368" y="2365375"/>
            <a:ext cx="8258237" cy="1892826"/>
          </a:xfrm>
          <a:prstGeom prst="rect">
            <a:avLst/>
          </a:prstGeom>
          <a:noFill/>
          <a:ln>
            <a:noFill/>
          </a:ln>
          <a:extLst/>
        </p:spPr>
        <p:txBody>
          <a:bodyPr wrap="square">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eaLnBrk="1" hangingPunct="1">
              <a:lnSpc>
                <a:spcPct val="100000"/>
              </a:lnSpc>
              <a:spcBef>
                <a:spcPct val="0"/>
              </a:spcBef>
              <a:buClrTx/>
              <a:buFontTx/>
              <a:buNone/>
            </a:pPr>
            <a:r>
              <a:rPr lang="en-GB" altLang="en-US" sz="1800" dirty="0" smtClean="0">
                <a:solidFill>
                  <a:schemeClr val="bg1"/>
                </a:solidFill>
                <a:effectLst>
                  <a:outerShdw blurRad="38100" dist="38100" dir="2700000" algn="tl">
                    <a:srgbClr val="000000">
                      <a:alpha val="43137"/>
                    </a:srgbClr>
                  </a:outerShdw>
                </a:effectLst>
              </a:rPr>
              <a:t>A presentation to CEOS WGISS-46 </a:t>
            </a:r>
          </a:p>
          <a:p>
            <a:pPr eaLnBrk="1" hangingPunct="1">
              <a:lnSpc>
                <a:spcPct val="100000"/>
              </a:lnSpc>
              <a:spcBef>
                <a:spcPct val="0"/>
              </a:spcBef>
              <a:buClrTx/>
              <a:buFontTx/>
              <a:buNone/>
            </a:pPr>
            <a:r>
              <a:rPr lang="en-GB" altLang="en-US" sz="1800" dirty="0" smtClean="0">
                <a:solidFill>
                  <a:schemeClr val="bg1"/>
                </a:solidFill>
                <a:effectLst>
                  <a:outerShdw blurRad="38100" dist="38100" dir="2700000" algn="tl">
                    <a:srgbClr val="000000">
                      <a:alpha val="43137"/>
                    </a:srgbClr>
                  </a:outerShdw>
                </a:effectLst>
              </a:rPr>
              <a:t>From the ESRIN </a:t>
            </a:r>
            <a:r>
              <a:rPr lang="el-GR" sz="1800" dirty="0" smtClean="0">
                <a:solidFill>
                  <a:schemeClr val="bg1"/>
                </a:solidFill>
                <a:effectLst>
                  <a:outerShdw blurRad="38100" dist="38100" dir="2700000" algn="tl">
                    <a:srgbClr val="000000">
                      <a:alpha val="43137"/>
                    </a:srgbClr>
                  </a:outerShdw>
                </a:effectLst>
              </a:rPr>
              <a:t>Φ</a:t>
            </a:r>
            <a:r>
              <a:rPr lang="en-GB" altLang="en-US" sz="1800" dirty="0" smtClean="0">
                <a:solidFill>
                  <a:schemeClr val="bg1"/>
                </a:solidFill>
                <a:effectLst>
                  <a:outerShdw blurRad="38100" dist="38100" dir="2700000" algn="tl">
                    <a:srgbClr val="000000">
                      <a:alpha val="43137"/>
                    </a:srgbClr>
                  </a:outerShdw>
                </a:effectLst>
              </a:rPr>
              <a:t>-lab, 23 October 2018</a:t>
            </a:r>
            <a:endParaRPr lang="en-GB" altLang="en-US" sz="1800" dirty="0">
              <a:solidFill>
                <a:schemeClr val="bg1"/>
              </a:solidFill>
              <a:effectLst>
                <a:outerShdw blurRad="38100" dist="38100" dir="2700000" algn="tl">
                  <a:srgbClr val="000000">
                    <a:alpha val="43137"/>
                  </a:srgbClr>
                </a:outerShdw>
              </a:effectLst>
            </a:endParaRPr>
          </a:p>
          <a:p>
            <a:pPr eaLnBrk="1" hangingPunct="1">
              <a:lnSpc>
                <a:spcPct val="100000"/>
              </a:lnSpc>
              <a:spcBef>
                <a:spcPct val="0"/>
              </a:spcBef>
              <a:buClrTx/>
              <a:buFontTx/>
              <a:buNone/>
            </a:pPr>
            <a:endParaRPr lang="en-GB" altLang="en-US" sz="1800" dirty="0">
              <a:solidFill>
                <a:schemeClr val="bg1"/>
              </a:solidFill>
              <a:effectLst>
                <a:outerShdw blurRad="38100" dist="38100" dir="2700000" algn="tl">
                  <a:srgbClr val="000000">
                    <a:alpha val="43137"/>
                  </a:srgbClr>
                </a:outerShdw>
              </a:effectLst>
            </a:endParaRPr>
          </a:p>
          <a:p>
            <a:pPr eaLnBrk="1" hangingPunct="1">
              <a:lnSpc>
                <a:spcPct val="100000"/>
              </a:lnSpc>
              <a:spcBef>
                <a:spcPct val="0"/>
              </a:spcBef>
              <a:buClrTx/>
              <a:buFontTx/>
              <a:buNone/>
            </a:pPr>
            <a:r>
              <a:rPr lang="en-GB" sz="1800" b="1" dirty="0" err="1">
                <a:solidFill>
                  <a:schemeClr val="bg1"/>
                </a:solidFill>
                <a:effectLst>
                  <a:outerShdw blurRad="38100" dist="38100" dir="2700000" algn="tl">
                    <a:srgbClr val="000000">
                      <a:alpha val="43137"/>
                    </a:srgbClr>
                  </a:outerShdw>
                </a:effectLst>
              </a:rPr>
              <a:t>Sveinung</a:t>
            </a:r>
            <a:r>
              <a:rPr lang="en-GB" sz="1800" b="1" dirty="0">
                <a:solidFill>
                  <a:schemeClr val="bg1"/>
                </a:solidFill>
                <a:effectLst>
                  <a:outerShdw blurRad="38100" dist="38100" dir="2700000" algn="tl">
                    <a:srgbClr val="000000">
                      <a:alpha val="43137"/>
                    </a:srgbClr>
                  </a:outerShdw>
                </a:effectLst>
              </a:rPr>
              <a:t> </a:t>
            </a:r>
            <a:r>
              <a:rPr lang="en-GB" sz="1800" b="1" dirty="0" err="1" smtClean="0">
                <a:solidFill>
                  <a:schemeClr val="bg1"/>
                </a:solidFill>
                <a:effectLst>
                  <a:outerShdw blurRad="38100" dist="38100" dir="2700000" algn="tl">
                    <a:srgbClr val="000000">
                      <a:alpha val="43137"/>
                    </a:srgbClr>
                  </a:outerShdw>
                </a:effectLst>
              </a:rPr>
              <a:t>Loekken</a:t>
            </a:r>
            <a:r>
              <a:rPr lang="en-GB" altLang="en-US" sz="1800" b="1" dirty="0" smtClean="0">
                <a:solidFill>
                  <a:schemeClr val="bg1"/>
                </a:solidFill>
                <a:effectLst>
                  <a:outerShdw blurRad="38100" dist="38100" dir="2700000" algn="tl">
                    <a:srgbClr val="000000">
                      <a:alpha val="43137"/>
                    </a:srgbClr>
                  </a:outerShdw>
                </a:effectLst>
              </a:rPr>
              <a:t>, </a:t>
            </a:r>
            <a:r>
              <a:rPr lang="en-GB" altLang="en-US" sz="1800" b="1" dirty="0">
                <a:solidFill>
                  <a:schemeClr val="bg1"/>
                </a:solidFill>
                <a:effectLst>
                  <a:outerShdw blurRad="38100" dist="38100" dir="2700000" algn="tl">
                    <a:srgbClr val="000000">
                      <a:alpha val="43137"/>
                    </a:srgbClr>
                  </a:outerShdw>
                </a:effectLst>
              </a:rPr>
              <a:t>ESA</a:t>
            </a:r>
          </a:p>
          <a:p>
            <a:pPr eaLnBrk="1" hangingPunct="1">
              <a:lnSpc>
                <a:spcPct val="100000"/>
              </a:lnSpc>
              <a:spcBef>
                <a:spcPct val="25000"/>
              </a:spcBef>
            </a:pPr>
            <a:r>
              <a:rPr lang="en-US" sz="1800" dirty="0" smtClean="0">
                <a:solidFill>
                  <a:schemeClr val="bg1"/>
                </a:solidFill>
                <a:effectLst>
                  <a:outerShdw blurRad="38100" dist="38100" dir="2700000" algn="tl">
                    <a:srgbClr val="000000">
                      <a:alpha val="43137"/>
                    </a:srgbClr>
                  </a:outerShdw>
                </a:effectLst>
              </a:rPr>
              <a:t>Directorate of Earth Observation </a:t>
            </a:r>
            <a:r>
              <a:rPr lang="en-US" sz="1800" dirty="0" err="1" smtClean="0">
                <a:solidFill>
                  <a:schemeClr val="bg1"/>
                </a:solidFill>
                <a:effectLst>
                  <a:outerShdw blurRad="38100" dist="38100" dir="2700000" algn="tl">
                    <a:srgbClr val="000000">
                      <a:alpha val="43137"/>
                    </a:srgbClr>
                  </a:outerShdw>
                </a:effectLst>
              </a:rPr>
              <a:t>Programmes</a:t>
            </a:r>
            <a:r>
              <a:rPr lang="en-US" sz="1800" dirty="0" smtClean="0">
                <a:solidFill>
                  <a:schemeClr val="bg1"/>
                </a:solidFill>
                <a:effectLst>
                  <a:outerShdw blurRad="38100" dist="38100" dir="2700000" algn="tl">
                    <a:srgbClr val="000000">
                      <a:alpha val="43137"/>
                    </a:srgbClr>
                  </a:outerShdw>
                </a:effectLst>
              </a:rPr>
              <a:t> </a:t>
            </a:r>
          </a:p>
          <a:p>
            <a:pPr eaLnBrk="1" hangingPunct="1">
              <a:lnSpc>
                <a:spcPct val="100000"/>
              </a:lnSpc>
              <a:spcBef>
                <a:spcPct val="25000"/>
              </a:spcBef>
            </a:pPr>
            <a:r>
              <a:rPr lang="en-US" sz="1800" dirty="0" smtClean="0">
                <a:solidFill>
                  <a:schemeClr val="bg1"/>
                </a:solidFill>
                <a:effectLst>
                  <a:outerShdw blurRad="38100" dist="38100" dir="2700000" algn="tl">
                    <a:srgbClr val="000000">
                      <a:alpha val="43137"/>
                    </a:srgbClr>
                  </a:outerShdw>
                </a:effectLst>
              </a:rPr>
              <a:t>Future Systems Department, </a:t>
            </a:r>
            <a:r>
              <a:rPr lang="el-GR" sz="1800" dirty="0" smtClean="0">
                <a:solidFill>
                  <a:schemeClr val="bg1"/>
                </a:solidFill>
                <a:effectLst>
                  <a:outerShdw blurRad="38100" dist="38100" dir="2700000" algn="tl">
                    <a:srgbClr val="000000">
                      <a:alpha val="43137"/>
                    </a:srgbClr>
                  </a:outerShdw>
                </a:effectLst>
              </a:rPr>
              <a:t>Φ-</a:t>
            </a:r>
            <a:r>
              <a:rPr lang="en-US" sz="1800" dirty="0" smtClean="0">
                <a:solidFill>
                  <a:schemeClr val="bg1"/>
                </a:solidFill>
                <a:effectLst>
                  <a:outerShdw blurRad="38100" dist="38100" dir="2700000" algn="tl">
                    <a:srgbClr val="000000">
                      <a:alpha val="43137"/>
                    </a:srgbClr>
                  </a:outerShdw>
                </a:effectLst>
              </a:rPr>
              <a:t>Lab Explore </a:t>
            </a:r>
            <a:endParaRPr lang="en-US" alt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983538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920" y="-1"/>
            <a:ext cx="9144919" cy="4647501"/>
          </a:xfrm>
          <a:prstGeom prst="rect">
            <a:avLst/>
          </a:prstGeom>
          <a:gradFill flip="none" rotWithShape="1">
            <a:gsLst>
              <a:gs pos="0">
                <a:srgbClr val="215487"/>
              </a:gs>
              <a:gs pos="100000">
                <a:srgbClr val="B4D1EE"/>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sp>
        <p:nvSpPr>
          <p:cNvPr id="24" name="Rectangle 23"/>
          <p:cNvSpPr/>
          <p:nvPr/>
        </p:nvSpPr>
        <p:spPr>
          <a:xfrm>
            <a:off x="-920" y="4580389"/>
            <a:ext cx="9144919" cy="567889"/>
          </a:xfrm>
          <a:prstGeom prst="rect">
            <a:avLst/>
          </a:prstGeom>
          <a:gradFill flip="none" rotWithShape="1">
            <a:gsLst>
              <a:gs pos="0">
                <a:srgbClr val="92D050"/>
              </a:gs>
              <a:gs pos="100000">
                <a:srgbClr val="5F912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p>
        </p:txBody>
      </p:sp>
      <p:sp>
        <p:nvSpPr>
          <p:cNvPr id="10" name="Title 3"/>
          <p:cNvSpPr txBox="1">
            <a:spLocks/>
          </p:cNvSpPr>
          <p:nvPr/>
        </p:nvSpPr>
        <p:spPr>
          <a:xfrm>
            <a:off x="143093" y="133774"/>
            <a:ext cx="6518971" cy="461649"/>
          </a:xfrm>
          <a:prstGeom prst="rect">
            <a:avLst/>
          </a:prstGeom>
          <a:noFill/>
          <a:ln>
            <a:noFill/>
          </a:ln>
        </p:spPr>
        <p:txBody>
          <a:bodyPr vert="horz" wrap="square" lIns="91424" tIns="45712" rIns="91424" bIns="45712"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GB" sz="2400" b="1" dirty="0" smtClean="0">
                <a:solidFill>
                  <a:schemeClr val="bg1"/>
                </a:solidFill>
                <a:effectLst>
                  <a:outerShdw blurRad="38100" dist="38100" dir="2700000" algn="tl">
                    <a:srgbClr val="000000">
                      <a:alpha val="43137"/>
                    </a:srgbClr>
                  </a:outerShdw>
                </a:effectLst>
              </a:rPr>
              <a:t>The Jurassic data value </a:t>
            </a:r>
            <a:r>
              <a:rPr lang="en-GB" sz="2400" b="1" dirty="0">
                <a:solidFill>
                  <a:schemeClr val="bg1"/>
                </a:solidFill>
                <a:effectLst>
                  <a:outerShdw blurRad="38100" dist="38100" dir="2700000" algn="tl">
                    <a:srgbClr val="000000">
                      <a:alpha val="43137"/>
                    </a:srgbClr>
                  </a:outerShdw>
                </a:effectLst>
              </a:rPr>
              <a:t>c</a:t>
            </a:r>
            <a:r>
              <a:rPr lang="en-GB" sz="2400" b="1" dirty="0" smtClean="0">
                <a:solidFill>
                  <a:schemeClr val="bg1"/>
                </a:solidFill>
                <a:effectLst>
                  <a:outerShdw blurRad="38100" dist="38100" dir="2700000" algn="tl">
                    <a:srgbClr val="000000">
                      <a:alpha val="43137"/>
                    </a:srgbClr>
                  </a:outerShdw>
                </a:effectLst>
              </a:rPr>
              <a:t>hain</a:t>
            </a:r>
            <a:endParaRPr lang="en-US" sz="2400" b="1" kern="0" dirty="0">
              <a:solidFill>
                <a:schemeClr val="bg1"/>
              </a:solidFill>
              <a:effectLst>
                <a:outerShdw blurRad="38100" dist="38100" dir="2700000" algn="tl">
                  <a:srgbClr val="000000">
                    <a:alpha val="43137"/>
                  </a:srgbClr>
                </a:outerShdw>
              </a:effectLst>
            </a:endParaRPr>
          </a:p>
        </p:txBody>
      </p:sp>
      <p:sp>
        <p:nvSpPr>
          <p:cNvPr id="3" name="Rounded Rectangle 2"/>
          <p:cNvSpPr/>
          <p:nvPr/>
        </p:nvSpPr>
        <p:spPr>
          <a:xfrm>
            <a:off x="176650" y="2897012"/>
            <a:ext cx="2558161" cy="144198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3200" dirty="0" smtClean="0">
                <a:solidFill>
                  <a:srgbClr val="00338D"/>
                </a:solidFill>
              </a:rPr>
              <a:t>Acquisition</a:t>
            </a:r>
            <a:endParaRPr lang="en-GB" sz="3200" dirty="0">
              <a:solidFill>
                <a:srgbClr val="00338D"/>
              </a:solidFill>
            </a:endParaRPr>
          </a:p>
        </p:txBody>
      </p:sp>
      <p:sp>
        <p:nvSpPr>
          <p:cNvPr id="12" name="Rounded Rectangle 11"/>
          <p:cNvSpPr/>
          <p:nvPr/>
        </p:nvSpPr>
        <p:spPr>
          <a:xfrm>
            <a:off x="3301306" y="774597"/>
            <a:ext cx="2540465" cy="144198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2400" dirty="0" smtClean="0">
                <a:solidFill>
                  <a:srgbClr val="00338D"/>
                </a:solidFill>
              </a:rPr>
              <a:t>Curation,</a:t>
            </a:r>
          </a:p>
          <a:p>
            <a:pPr algn="ctr"/>
            <a:r>
              <a:rPr lang="en-GB" sz="2400" dirty="0" smtClean="0">
                <a:solidFill>
                  <a:srgbClr val="00338D"/>
                </a:solidFill>
              </a:rPr>
              <a:t>Preparation, Storage, </a:t>
            </a:r>
            <a:r>
              <a:rPr lang="en-GB" sz="2400" dirty="0">
                <a:solidFill>
                  <a:srgbClr val="00338D"/>
                </a:solidFill>
              </a:rPr>
              <a:t>Dissemination</a:t>
            </a:r>
          </a:p>
        </p:txBody>
      </p:sp>
      <p:sp>
        <p:nvSpPr>
          <p:cNvPr id="13" name="Rounded Rectangle 12"/>
          <p:cNvSpPr/>
          <p:nvPr/>
        </p:nvSpPr>
        <p:spPr>
          <a:xfrm>
            <a:off x="6537822" y="774597"/>
            <a:ext cx="2413232" cy="144198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2800" dirty="0" smtClean="0">
                <a:solidFill>
                  <a:srgbClr val="00338D"/>
                </a:solidFill>
              </a:rPr>
              <a:t>Exploitation</a:t>
            </a:r>
          </a:p>
        </p:txBody>
      </p:sp>
      <p:sp>
        <p:nvSpPr>
          <p:cNvPr id="4" name="Right Arrow 3"/>
          <p:cNvSpPr/>
          <p:nvPr/>
        </p:nvSpPr>
        <p:spPr>
          <a:xfrm rot="18879494">
            <a:off x="2645397" y="2292952"/>
            <a:ext cx="714361" cy="472594"/>
          </a:xfrm>
          <a:prstGeom prst="righ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a:off x="5936848" y="1180848"/>
            <a:ext cx="514285" cy="472594"/>
          </a:xfrm>
          <a:prstGeom prst="righ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8" descr="Afbeeldingsresultaat voor satellite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34193">
            <a:off x="317117" y="1050737"/>
            <a:ext cx="2454290" cy="137870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4" descr="Afbeeldingsresultaat voor office building transpar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1306" y="2853192"/>
            <a:ext cx="1801199" cy="1801199"/>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21" name="Picture 14" descr="Afbeeldingsresultaat voor satellite illustr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7012" y="2334109"/>
            <a:ext cx="586134" cy="617949"/>
          </a:xfrm>
          <a:prstGeom prst="rect">
            <a:avLst/>
          </a:prstGeom>
          <a:noFill/>
          <a:ln>
            <a:noFill/>
          </a:ln>
          <a:effectLst>
            <a:outerShdw blurRad="76200" dist="12700" dir="8100000" sy="-23000" kx="8004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1036" name="Picture 12" descr="Afbeeldingsresultaat voor city clipart transpar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4004" y="2323749"/>
            <a:ext cx="4280134" cy="226353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flipV="1">
            <a:off x="7372447" y="2251046"/>
            <a:ext cx="2556" cy="694687"/>
          </a:xfrm>
          <a:prstGeom prst="straightConnector1">
            <a:avLst/>
          </a:prstGeom>
          <a:ln w="76200">
            <a:solidFill>
              <a:srgbClr val="D0103A">
                <a:alpha val="75000"/>
              </a:srgbClr>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6723939" y="2945733"/>
            <a:ext cx="1291904" cy="840923"/>
          </a:xfrm>
          <a:prstGeom prst="roundRect">
            <a:avLst/>
          </a:prstGeom>
          <a:solidFill>
            <a:srgbClr val="D0103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bg1"/>
                </a:solidFill>
                <a:effectLst>
                  <a:outerShdw blurRad="38100" dist="38100" dir="2700000" algn="tl">
                    <a:srgbClr val="000000">
                      <a:alpha val="43137"/>
                    </a:srgbClr>
                  </a:outerShdw>
                </a:effectLst>
              </a:rPr>
              <a:t>You are here</a:t>
            </a:r>
            <a:endParaRPr lang="en-GB" b="1" dirty="0">
              <a:solidFill>
                <a:schemeClr val="bg1"/>
              </a:solidFill>
              <a:effectLst>
                <a:outerShdw blurRad="38100" dist="38100" dir="2700000" algn="tl">
                  <a:srgbClr val="000000">
                    <a:alpha val="43137"/>
                  </a:srgbClr>
                </a:outerShdw>
              </a:effectLst>
            </a:endParaRPr>
          </a:p>
        </p:txBody>
      </p:sp>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40928" y="4188400"/>
            <a:ext cx="406129" cy="200532"/>
          </a:xfrm>
          <a:prstGeom prst="rect">
            <a:avLst/>
          </a:prstGeom>
        </p:spPr>
      </p:pic>
    </p:spTree>
    <p:extLst>
      <p:ext uri="{BB962C8B-B14F-4D97-AF65-F5344CB8AC3E}">
        <p14:creationId xmlns:p14="http://schemas.microsoft.com/office/powerpoint/2010/main" val="185119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1206" y="549138"/>
            <a:ext cx="8914973" cy="3352803"/>
          </a:xfrm>
        </p:spPr>
        <p:txBody>
          <a:bodyPr/>
          <a:lstStyle/>
          <a:p>
            <a:pPr marL="0" lvl="1">
              <a:lnSpc>
                <a:spcPct val="150000"/>
              </a:lnSpc>
              <a:spcBef>
                <a:spcPts val="0"/>
              </a:spcBef>
              <a:spcAft>
                <a:spcPts val="500"/>
              </a:spcAft>
            </a:pPr>
            <a:r>
              <a:rPr lang="en-US" sz="1800" dirty="0"/>
              <a:t>Operational </a:t>
            </a:r>
            <a:endParaRPr lang="en-US" sz="1800" dirty="0" smtClean="0"/>
          </a:p>
          <a:p>
            <a:pPr marL="0" lvl="1">
              <a:lnSpc>
                <a:spcPct val="150000"/>
              </a:lnSpc>
              <a:spcBef>
                <a:spcPts val="0"/>
              </a:spcBef>
              <a:spcAft>
                <a:spcPts val="500"/>
              </a:spcAft>
            </a:pPr>
            <a:r>
              <a:rPr lang="en-US" sz="1800" dirty="0" smtClean="0"/>
              <a:t>Sustained </a:t>
            </a:r>
          </a:p>
          <a:p>
            <a:pPr marL="0" lvl="1">
              <a:lnSpc>
                <a:spcPct val="150000"/>
              </a:lnSpc>
              <a:spcBef>
                <a:spcPts val="0"/>
              </a:spcBef>
              <a:spcAft>
                <a:spcPts val="500"/>
              </a:spcAft>
            </a:pPr>
            <a:r>
              <a:rPr lang="en-US" sz="1800" dirty="0"/>
              <a:t>Commoditized</a:t>
            </a:r>
          </a:p>
          <a:p>
            <a:pPr marL="0" lvl="1">
              <a:lnSpc>
                <a:spcPct val="150000"/>
              </a:lnSpc>
              <a:spcBef>
                <a:spcPts val="0"/>
              </a:spcBef>
              <a:spcAft>
                <a:spcPts val="500"/>
              </a:spcAft>
            </a:pPr>
            <a:r>
              <a:rPr lang="en-US" sz="1800" dirty="0" smtClean="0"/>
              <a:t>Commercial</a:t>
            </a:r>
          </a:p>
          <a:p>
            <a:pPr marL="0" lvl="1">
              <a:lnSpc>
                <a:spcPct val="150000"/>
              </a:lnSpc>
              <a:spcBef>
                <a:spcPts val="0"/>
              </a:spcBef>
              <a:spcAft>
                <a:spcPts val="500"/>
              </a:spcAft>
            </a:pPr>
            <a:r>
              <a:rPr lang="en-US" sz="1800" dirty="0" smtClean="0"/>
              <a:t>Multi-source</a:t>
            </a:r>
          </a:p>
          <a:p>
            <a:pPr marL="0" lvl="1">
              <a:lnSpc>
                <a:spcPct val="150000"/>
              </a:lnSpc>
              <a:spcBef>
                <a:spcPts val="0"/>
              </a:spcBef>
              <a:spcAft>
                <a:spcPts val="500"/>
              </a:spcAft>
            </a:pPr>
            <a:r>
              <a:rPr lang="en-US" sz="1800" dirty="0" smtClean="0"/>
              <a:t>Heterogeneous</a:t>
            </a:r>
          </a:p>
          <a:p>
            <a:pPr marL="0" lvl="1">
              <a:lnSpc>
                <a:spcPct val="150000"/>
              </a:lnSpc>
              <a:spcBef>
                <a:spcPts val="0"/>
              </a:spcBef>
              <a:spcAft>
                <a:spcPts val="500"/>
              </a:spcAft>
            </a:pPr>
            <a:r>
              <a:rPr lang="en-US" sz="1800" dirty="0" smtClean="0"/>
              <a:t>Distributed </a:t>
            </a:r>
          </a:p>
          <a:p>
            <a:pPr marL="0" lvl="1">
              <a:lnSpc>
                <a:spcPct val="150000"/>
              </a:lnSpc>
              <a:spcBef>
                <a:spcPts val="0"/>
              </a:spcBef>
              <a:spcAft>
                <a:spcPts val="500"/>
              </a:spcAft>
            </a:pPr>
            <a:r>
              <a:rPr lang="en-US" sz="1800" dirty="0" smtClean="0"/>
              <a:t>Automated</a:t>
            </a:r>
          </a:p>
          <a:p>
            <a:pPr marL="0" lvl="1">
              <a:lnSpc>
                <a:spcPct val="150000"/>
              </a:lnSpc>
              <a:spcBef>
                <a:spcPts val="0"/>
              </a:spcBef>
              <a:spcAft>
                <a:spcPts val="500"/>
              </a:spcAft>
            </a:pPr>
            <a:r>
              <a:rPr lang="en-US" sz="1800" dirty="0" smtClean="0"/>
              <a:t>Advanced analytics </a:t>
            </a:r>
            <a:r>
              <a:rPr lang="mr-IN" sz="1800" dirty="0" smtClean="0"/>
              <a:t>–</a:t>
            </a:r>
            <a:r>
              <a:rPr lang="en-US" sz="1800" dirty="0" smtClean="0"/>
              <a:t> AI and models </a:t>
            </a:r>
          </a:p>
          <a:p>
            <a:pPr marL="0" indent="0">
              <a:lnSpc>
                <a:spcPct val="150000"/>
              </a:lnSpc>
              <a:spcBef>
                <a:spcPts val="0"/>
              </a:spcBef>
              <a:spcAft>
                <a:spcPts val="500"/>
              </a:spcAft>
            </a:pPr>
            <a:endParaRPr lang="en-US" sz="1800" dirty="0"/>
          </a:p>
        </p:txBody>
      </p:sp>
      <p:sp>
        <p:nvSpPr>
          <p:cNvPr id="4" name="Title 3"/>
          <p:cNvSpPr txBox="1">
            <a:spLocks/>
          </p:cNvSpPr>
          <p:nvPr/>
        </p:nvSpPr>
        <p:spPr bwMode="auto">
          <a:xfrm>
            <a:off x="143086" y="133761"/>
            <a:ext cx="7532332" cy="46166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altLang="en-US" sz="2400" b="1" dirty="0" smtClean="0"/>
              <a:t>Towards a new data value chain </a:t>
            </a:r>
            <a:endParaRPr lang="en-GB" altLang="en-US" sz="2400" b="1" kern="1200" dirty="0"/>
          </a:p>
        </p:txBody>
      </p:sp>
      <p:pic>
        <p:nvPicPr>
          <p:cNvPr id="2" name="Picture 1"/>
          <p:cNvPicPr>
            <a:picLocks noChangeAspect="1"/>
          </p:cNvPicPr>
          <p:nvPr/>
        </p:nvPicPr>
        <p:blipFill>
          <a:blip r:embed="rId3"/>
          <a:stretch>
            <a:fillRect/>
          </a:stretch>
        </p:blipFill>
        <p:spPr>
          <a:xfrm>
            <a:off x="2910036" y="827178"/>
            <a:ext cx="4928676" cy="3478096"/>
          </a:xfrm>
          <a:prstGeom prst="rect">
            <a:avLst/>
          </a:prstGeom>
        </p:spPr>
      </p:pic>
    </p:spTree>
    <p:extLst>
      <p:ext uri="{BB962C8B-B14F-4D97-AF65-F5344CB8AC3E}">
        <p14:creationId xmlns:p14="http://schemas.microsoft.com/office/powerpoint/2010/main" val="2755083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0" y="2012687"/>
            <a:ext cx="9144000" cy="58477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en-GB" altLang="en-US" sz="3200" b="1" dirty="0" smtClean="0"/>
              <a:t>Challenge and Opportunity</a:t>
            </a:r>
            <a:endParaRPr lang="en-GB" altLang="en-US" sz="3200" b="1" kern="1200" dirty="0"/>
          </a:p>
        </p:txBody>
      </p:sp>
    </p:spTree>
    <p:extLst>
      <p:ext uri="{BB962C8B-B14F-4D97-AF65-F5344CB8AC3E}">
        <p14:creationId xmlns:p14="http://schemas.microsoft.com/office/powerpoint/2010/main" val="18937236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1206" y="625303"/>
            <a:ext cx="8914973" cy="3048003"/>
          </a:xfrm>
        </p:spPr>
        <p:txBody>
          <a:bodyPr/>
          <a:lstStyle/>
          <a:p>
            <a:pPr marL="0" indent="0">
              <a:lnSpc>
                <a:spcPct val="150000"/>
              </a:lnSpc>
              <a:spcBef>
                <a:spcPts val="0"/>
              </a:spcBef>
              <a:spcAft>
                <a:spcPts val="500"/>
              </a:spcAft>
            </a:pPr>
            <a:r>
              <a:rPr lang="en-US" sz="1800" dirty="0" smtClean="0"/>
              <a:t>Making </a:t>
            </a:r>
            <a:r>
              <a:rPr lang="en-US" sz="1800" dirty="0"/>
              <a:t>sense of the vast and diverse amount of </a:t>
            </a:r>
            <a:r>
              <a:rPr lang="en-US" sz="1800" dirty="0" smtClean="0"/>
              <a:t>EO (and other) data </a:t>
            </a:r>
            <a:endParaRPr lang="en-US" sz="1800" dirty="0"/>
          </a:p>
          <a:p>
            <a:pPr marL="622620" lvl="1" indent="-171450">
              <a:lnSpc>
                <a:spcPct val="150000"/>
              </a:lnSpc>
              <a:spcBef>
                <a:spcPts val="0"/>
              </a:spcBef>
              <a:spcAft>
                <a:spcPts val="500"/>
              </a:spcAft>
              <a:buFont typeface="Arial" panose="020B0604020202020204" pitchFamily="34" charset="0"/>
              <a:buChar char="•"/>
            </a:pPr>
            <a:r>
              <a:rPr lang="en-US" sz="1400" dirty="0" smtClean="0"/>
              <a:t>Physically-based </a:t>
            </a:r>
            <a:r>
              <a:rPr lang="en-US" sz="1400" dirty="0"/>
              <a:t>and indirect measurement of geophysical parameters estimated from remotely sensed physical quantities across the whole electromagnetic </a:t>
            </a:r>
            <a:r>
              <a:rPr lang="en-US" sz="1400" dirty="0" smtClean="0"/>
              <a:t>spectrum</a:t>
            </a:r>
          </a:p>
          <a:p>
            <a:pPr marL="622620" lvl="1" indent="-171450">
              <a:lnSpc>
                <a:spcPct val="150000"/>
              </a:lnSpc>
              <a:spcBef>
                <a:spcPts val="0"/>
              </a:spcBef>
              <a:spcAft>
                <a:spcPts val="500"/>
              </a:spcAft>
              <a:buFont typeface="Arial" panose="020B0604020202020204" pitchFamily="34" charset="0"/>
              <a:buChar char="•"/>
            </a:pPr>
            <a:r>
              <a:rPr lang="en-US" sz="1400" dirty="0"/>
              <a:t>Observe </a:t>
            </a:r>
            <a:r>
              <a:rPr lang="en-US" sz="1400" dirty="0" smtClean="0"/>
              <a:t>(and </a:t>
            </a:r>
            <a:r>
              <a:rPr lang="en-US" sz="1400" dirty="0"/>
              <a:t>reason </a:t>
            </a:r>
            <a:r>
              <a:rPr lang="en-US" sz="1400" dirty="0" smtClean="0"/>
              <a:t>about) </a:t>
            </a:r>
            <a:r>
              <a:rPr lang="en-US" sz="1400" dirty="0"/>
              <a:t>phenomena from human to global </a:t>
            </a:r>
            <a:r>
              <a:rPr lang="en-US" sz="1400" dirty="0" smtClean="0"/>
              <a:t>scales</a:t>
            </a:r>
          </a:p>
          <a:p>
            <a:pPr marL="622620" lvl="1" indent="-171450">
              <a:lnSpc>
                <a:spcPct val="150000"/>
              </a:lnSpc>
              <a:spcBef>
                <a:spcPts val="0"/>
              </a:spcBef>
              <a:spcAft>
                <a:spcPts val="500"/>
              </a:spcAft>
              <a:buFont typeface="Arial" panose="020B0604020202020204" pitchFamily="34" charset="0"/>
              <a:buChar char="•"/>
            </a:pPr>
            <a:r>
              <a:rPr lang="en-US" sz="1400" dirty="0" smtClean="0"/>
              <a:t>Very high dimensional data </a:t>
            </a:r>
            <a:r>
              <a:rPr lang="mr-IN" sz="1400" dirty="0" smtClean="0"/>
              <a:t>–</a:t>
            </a:r>
            <a:r>
              <a:rPr lang="en-US" sz="1400" dirty="0" smtClean="0"/>
              <a:t> hampers direct application of DL models</a:t>
            </a:r>
          </a:p>
          <a:p>
            <a:pPr marL="622620" lvl="1" indent="-171450">
              <a:lnSpc>
                <a:spcPct val="150000"/>
              </a:lnSpc>
              <a:spcBef>
                <a:spcPts val="0"/>
              </a:spcBef>
              <a:spcAft>
                <a:spcPts val="500"/>
              </a:spcAft>
              <a:buFont typeface="Arial" panose="020B0604020202020204" pitchFamily="34" charset="0"/>
              <a:buChar char="•"/>
            </a:pPr>
            <a:r>
              <a:rPr lang="en-US" sz="1400" dirty="0" smtClean="0"/>
              <a:t>Integration of physical principles into statistical algorithms of AI </a:t>
            </a:r>
          </a:p>
          <a:p>
            <a:pPr marL="622620" lvl="1" indent="-171450">
              <a:lnSpc>
                <a:spcPct val="150000"/>
              </a:lnSpc>
              <a:spcBef>
                <a:spcPts val="0"/>
              </a:spcBef>
              <a:spcAft>
                <a:spcPts val="500"/>
              </a:spcAft>
              <a:buFont typeface="Arial" panose="020B0604020202020204" pitchFamily="34" charset="0"/>
              <a:buChar char="•"/>
            </a:pPr>
            <a:r>
              <a:rPr lang="en-US" sz="1400" dirty="0" smtClean="0"/>
              <a:t>Diversity of data -</a:t>
            </a:r>
            <a:r>
              <a:rPr lang="en-US" sz="1400" dirty="0"/>
              <a:t> </a:t>
            </a:r>
            <a:r>
              <a:rPr lang="en-US" sz="1400" dirty="0" smtClean="0"/>
              <a:t>multispectral optical, radar, </a:t>
            </a:r>
            <a:r>
              <a:rPr lang="en-US" sz="1400" dirty="0" err="1" smtClean="0"/>
              <a:t>etc</a:t>
            </a:r>
            <a:endParaRPr lang="en-US" sz="1400" dirty="0" smtClean="0"/>
          </a:p>
          <a:p>
            <a:pPr marL="622620" lvl="1" indent="-171450">
              <a:lnSpc>
                <a:spcPct val="150000"/>
              </a:lnSpc>
              <a:spcBef>
                <a:spcPts val="0"/>
              </a:spcBef>
              <a:spcAft>
                <a:spcPts val="500"/>
              </a:spcAft>
              <a:buFont typeface="Arial" panose="020B0604020202020204" pitchFamily="34" charset="0"/>
              <a:buChar char="•"/>
            </a:pPr>
            <a:r>
              <a:rPr lang="en-US" sz="1400" dirty="0" smtClean="0"/>
              <a:t>Volume of data </a:t>
            </a:r>
            <a:r>
              <a:rPr lang="mr-IN" sz="1400" dirty="0" smtClean="0"/>
              <a:t>–</a:t>
            </a:r>
            <a:r>
              <a:rPr lang="en-US" sz="1400" dirty="0" smtClean="0"/>
              <a:t> how to go from petabytes to ‘a few good numbers’? </a:t>
            </a:r>
          </a:p>
          <a:p>
            <a:pPr marL="622620" lvl="1" indent="-171450">
              <a:lnSpc>
                <a:spcPct val="150000"/>
              </a:lnSpc>
              <a:spcBef>
                <a:spcPts val="0"/>
              </a:spcBef>
              <a:spcAft>
                <a:spcPts val="500"/>
              </a:spcAft>
              <a:buFont typeface="Arial" panose="020B0604020202020204" pitchFamily="34" charset="0"/>
              <a:buChar char="•"/>
            </a:pPr>
            <a:r>
              <a:rPr lang="en-US" sz="1400" dirty="0"/>
              <a:t>Complexity of data - capturing dynamic features of a highly non-linear coupled Earth </a:t>
            </a:r>
            <a:r>
              <a:rPr lang="en-US" sz="1400" dirty="0" smtClean="0"/>
              <a:t>System; not cats and dogs in images</a:t>
            </a:r>
          </a:p>
          <a:p>
            <a:pPr marL="622620" lvl="1" indent="-171450">
              <a:lnSpc>
                <a:spcPct val="150000"/>
              </a:lnSpc>
              <a:spcBef>
                <a:spcPts val="0"/>
              </a:spcBef>
              <a:spcAft>
                <a:spcPts val="500"/>
              </a:spcAft>
              <a:buFont typeface="Arial" panose="020B0604020202020204" pitchFamily="34" charset="0"/>
              <a:buChar char="•"/>
            </a:pPr>
            <a:r>
              <a:rPr lang="mr-IN" sz="1400" dirty="0" smtClean="0"/>
              <a:t>…</a:t>
            </a:r>
            <a:r>
              <a:rPr lang="en-US" sz="1400" dirty="0" smtClean="0"/>
              <a:t> and then we mix in other sources </a:t>
            </a:r>
            <a:r>
              <a:rPr lang="mr-IN" sz="1400" dirty="0" smtClean="0"/>
              <a:t>…</a:t>
            </a:r>
            <a:endParaRPr lang="en-US" sz="1400" dirty="0" smtClean="0"/>
          </a:p>
        </p:txBody>
      </p:sp>
      <p:sp>
        <p:nvSpPr>
          <p:cNvPr id="4" name="Title 3"/>
          <p:cNvSpPr txBox="1">
            <a:spLocks/>
          </p:cNvSpPr>
          <p:nvPr/>
        </p:nvSpPr>
        <p:spPr bwMode="auto">
          <a:xfrm>
            <a:off x="143086" y="133761"/>
            <a:ext cx="7532332" cy="46166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altLang="en-US" sz="2400" b="1" dirty="0" smtClean="0"/>
              <a:t>Challenges</a:t>
            </a:r>
            <a:endParaRPr lang="en-GB" altLang="en-US" sz="2400" b="1" kern="1200" dirty="0"/>
          </a:p>
        </p:txBody>
      </p:sp>
    </p:spTree>
    <p:extLst>
      <p:ext uri="{BB962C8B-B14F-4D97-AF65-F5344CB8AC3E}">
        <p14:creationId xmlns:p14="http://schemas.microsoft.com/office/powerpoint/2010/main" val="14671877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1206" y="625303"/>
            <a:ext cx="8914973" cy="3048003"/>
          </a:xfrm>
        </p:spPr>
        <p:txBody>
          <a:bodyPr/>
          <a:lstStyle/>
          <a:p>
            <a:pPr marL="0" indent="0">
              <a:lnSpc>
                <a:spcPct val="150000"/>
              </a:lnSpc>
              <a:spcBef>
                <a:spcPts val="0"/>
              </a:spcBef>
              <a:spcAft>
                <a:spcPts val="500"/>
              </a:spcAft>
            </a:pPr>
            <a:r>
              <a:rPr lang="en-US" sz="2400" dirty="0" smtClean="0"/>
              <a:t>Time </a:t>
            </a:r>
            <a:r>
              <a:rPr lang="mr-IN" sz="2400" dirty="0" smtClean="0"/>
              <a:t>–</a:t>
            </a:r>
            <a:r>
              <a:rPr lang="en-US" sz="2400" dirty="0" smtClean="0"/>
              <a:t> hello future EO! </a:t>
            </a:r>
          </a:p>
          <a:p>
            <a:pPr marL="0" indent="0">
              <a:lnSpc>
                <a:spcPct val="150000"/>
              </a:lnSpc>
              <a:spcBef>
                <a:spcPts val="0"/>
              </a:spcBef>
              <a:spcAft>
                <a:spcPts val="500"/>
              </a:spcAft>
            </a:pPr>
            <a:r>
              <a:rPr lang="en-US" sz="2400" dirty="0" err="1" smtClean="0"/>
              <a:t>Programmatics</a:t>
            </a:r>
            <a:r>
              <a:rPr lang="en-US" sz="2400" dirty="0" smtClean="0"/>
              <a:t> </a:t>
            </a:r>
            <a:r>
              <a:rPr lang="mr-IN" sz="2400" dirty="0" smtClean="0"/>
              <a:t>–</a:t>
            </a:r>
            <a:r>
              <a:rPr lang="en-US" sz="2400" dirty="0" smtClean="0"/>
              <a:t> common objectives, use of resources </a:t>
            </a:r>
          </a:p>
          <a:p>
            <a:pPr marL="0" indent="0">
              <a:lnSpc>
                <a:spcPct val="150000"/>
              </a:lnSpc>
              <a:spcBef>
                <a:spcPts val="0"/>
              </a:spcBef>
              <a:spcAft>
                <a:spcPts val="500"/>
              </a:spcAft>
            </a:pPr>
            <a:r>
              <a:rPr lang="en-US" sz="2400" dirty="0" smtClean="0"/>
              <a:t>Community </a:t>
            </a:r>
            <a:r>
              <a:rPr lang="mr-IN" sz="2400" dirty="0" smtClean="0"/>
              <a:t>–</a:t>
            </a:r>
            <a:r>
              <a:rPr lang="en-US" sz="2400" dirty="0" smtClean="0"/>
              <a:t> Research, industry, AI </a:t>
            </a:r>
            <a:r>
              <a:rPr lang="en-US" sz="2400" dirty="0"/>
              <a:t>and </a:t>
            </a:r>
            <a:r>
              <a:rPr lang="en-US" sz="2400" dirty="0" smtClean="0"/>
              <a:t>EO, ICT</a:t>
            </a:r>
          </a:p>
          <a:p>
            <a:pPr marL="0" indent="0">
              <a:lnSpc>
                <a:spcPct val="150000"/>
              </a:lnSpc>
              <a:spcBef>
                <a:spcPts val="0"/>
              </a:spcBef>
              <a:spcAft>
                <a:spcPts val="500"/>
              </a:spcAft>
            </a:pPr>
            <a:r>
              <a:rPr lang="en-US" sz="2400" dirty="0"/>
              <a:t>Competition </a:t>
            </a:r>
            <a:r>
              <a:rPr lang="mr-IN" sz="2400" dirty="0"/>
              <a:t>–</a:t>
            </a:r>
            <a:r>
              <a:rPr lang="en-US" sz="2400" dirty="0"/>
              <a:t> EO vs. social media and self driving </a:t>
            </a:r>
            <a:r>
              <a:rPr lang="en-US" sz="2400" dirty="0" smtClean="0"/>
              <a:t>cars </a:t>
            </a:r>
          </a:p>
          <a:p>
            <a:pPr marL="0" indent="0">
              <a:lnSpc>
                <a:spcPct val="150000"/>
              </a:lnSpc>
              <a:spcBef>
                <a:spcPts val="0"/>
              </a:spcBef>
              <a:spcAft>
                <a:spcPts val="500"/>
              </a:spcAft>
            </a:pPr>
            <a:r>
              <a:rPr lang="en-US" sz="2400" dirty="0" smtClean="0"/>
              <a:t>Data </a:t>
            </a:r>
            <a:r>
              <a:rPr lang="mr-IN" sz="2400" dirty="0" smtClean="0"/>
              <a:t>–</a:t>
            </a:r>
            <a:r>
              <a:rPr lang="en-US" sz="2400" dirty="0" smtClean="0"/>
              <a:t> Analysis ready, Reference</a:t>
            </a:r>
          </a:p>
          <a:p>
            <a:pPr marL="0" indent="0">
              <a:lnSpc>
                <a:spcPct val="150000"/>
              </a:lnSpc>
              <a:spcBef>
                <a:spcPts val="0"/>
              </a:spcBef>
              <a:spcAft>
                <a:spcPts val="500"/>
              </a:spcAft>
            </a:pPr>
            <a:r>
              <a:rPr lang="en-US" sz="2400" dirty="0" smtClean="0"/>
              <a:t>Basics - Infrastructure, tools, frameworks, open source</a:t>
            </a:r>
          </a:p>
          <a:p>
            <a:pPr marL="0" indent="0">
              <a:lnSpc>
                <a:spcPct val="150000"/>
              </a:lnSpc>
              <a:spcBef>
                <a:spcPts val="0"/>
              </a:spcBef>
              <a:spcAft>
                <a:spcPts val="500"/>
              </a:spcAft>
            </a:pPr>
            <a:endParaRPr lang="en-US" sz="2400" dirty="0" smtClean="0"/>
          </a:p>
          <a:p>
            <a:pPr marL="0" indent="0">
              <a:lnSpc>
                <a:spcPct val="150000"/>
              </a:lnSpc>
              <a:spcBef>
                <a:spcPts val="0"/>
              </a:spcBef>
              <a:spcAft>
                <a:spcPts val="500"/>
              </a:spcAft>
            </a:pPr>
            <a:r>
              <a:rPr lang="en-US" sz="2400" dirty="0" smtClean="0"/>
              <a:t> </a:t>
            </a:r>
          </a:p>
        </p:txBody>
      </p:sp>
      <p:sp>
        <p:nvSpPr>
          <p:cNvPr id="4" name="Title 3"/>
          <p:cNvSpPr txBox="1">
            <a:spLocks/>
          </p:cNvSpPr>
          <p:nvPr/>
        </p:nvSpPr>
        <p:spPr bwMode="auto">
          <a:xfrm>
            <a:off x="143086" y="133761"/>
            <a:ext cx="7532332" cy="46166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altLang="en-US" sz="2400" b="1" dirty="0" smtClean="0"/>
              <a:t>Challenges (II)</a:t>
            </a:r>
            <a:endParaRPr lang="en-GB" altLang="en-US" sz="2400" b="1" kern="1200" dirty="0"/>
          </a:p>
        </p:txBody>
      </p:sp>
    </p:spTree>
    <p:extLst>
      <p:ext uri="{BB962C8B-B14F-4D97-AF65-F5344CB8AC3E}">
        <p14:creationId xmlns:p14="http://schemas.microsoft.com/office/powerpoint/2010/main" val="987023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1206" y="827178"/>
            <a:ext cx="8914973" cy="3048003"/>
          </a:xfrm>
        </p:spPr>
        <p:txBody>
          <a:bodyPr/>
          <a:lstStyle/>
          <a:p>
            <a:pPr marL="0" indent="0">
              <a:lnSpc>
                <a:spcPct val="150000"/>
              </a:lnSpc>
              <a:spcBef>
                <a:spcPts val="0"/>
              </a:spcBef>
              <a:spcAft>
                <a:spcPts val="500"/>
              </a:spcAft>
            </a:pPr>
            <a:r>
              <a:rPr lang="en-US" sz="1800" dirty="0" smtClean="0"/>
              <a:t>‘AI for Good’ </a:t>
            </a:r>
            <a:r>
              <a:rPr lang="mr-IN" sz="1800" dirty="0" smtClean="0"/>
              <a:t>–</a:t>
            </a:r>
            <a:r>
              <a:rPr lang="en-US" sz="1800" dirty="0" smtClean="0"/>
              <a:t> EO value for society</a:t>
            </a:r>
            <a:r>
              <a:rPr lang="en-US" sz="1800" dirty="0"/>
              <a:t>, </a:t>
            </a:r>
            <a:r>
              <a:rPr lang="en-US" sz="1800" dirty="0" smtClean="0"/>
              <a:t>science, business, jobs, </a:t>
            </a:r>
            <a:r>
              <a:rPr lang="mr-IN" sz="1800" dirty="0" smtClean="0"/>
              <a:t>…</a:t>
            </a:r>
            <a:endParaRPr lang="en-US" sz="1800" dirty="0" smtClean="0"/>
          </a:p>
          <a:p>
            <a:pPr marL="0" indent="0">
              <a:lnSpc>
                <a:spcPct val="150000"/>
              </a:lnSpc>
              <a:spcBef>
                <a:spcPts val="0"/>
              </a:spcBef>
              <a:spcAft>
                <a:spcPts val="500"/>
              </a:spcAft>
            </a:pPr>
            <a:r>
              <a:rPr lang="en-US" sz="1800" b="1" dirty="0" smtClean="0"/>
              <a:t>Target: </a:t>
            </a:r>
            <a:r>
              <a:rPr lang="en-US" sz="1800" dirty="0" smtClean="0"/>
              <a:t>exploitation in line with the observing system</a:t>
            </a:r>
          </a:p>
          <a:p>
            <a:pPr marL="451170" lvl="1">
              <a:lnSpc>
                <a:spcPct val="150000"/>
              </a:lnSpc>
              <a:spcBef>
                <a:spcPts val="0"/>
              </a:spcBef>
              <a:spcAft>
                <a:spcPts val="500"/>
              </a:spcAft>
            </a:pPr>
            <a:r>
              <a:rPr lang="en-US" sz="1800" dirty="0"/>
              <a:t>We are now at a </a:t>
            </a:r>
            <a:r>
              <a:rPr lang="en-US" sz="1800" i="1" dirty="0"/>
              <a:t>cross </a:t>
            </a:r>
            <a:r>
              <a:rPr lang="en-US" sz="1800" i="1" dirty="0" smtClean="0"/>
              <a:t>roads </a:t>
            </a:r>
            <a:r>
              <a:rPr lang="en-US" sz="1800" i="1" dirty="0"/>
              <a:t>of opportunities</a:t>
            </a:r>
            <a:r>
              <a:rPr lang="en-US" sz="1800" dirty="0"/>
              <a:t>, where on the one hand AI is becoming one of the most transformative technologies of the 21</a:t>
            </a:r>
            <a:r>
              <a:rPr lang="en-US" sz="1050" dirty="0"/>
              <a:t>st </a:t>
            </a:r>
            <a:r>
              <a:rPr lang="en-US" sz="1800" dirty="0"/>
              <a:t>century, while on the other hand European EO capability is delivering a totally unique and comprehensive picture of the planet, thereby generating big open data sets to be explored by </a:t>
            </a:r>
            <a:r>
              <a:rPr lang="en-US" sz="1800" dirty="0" smtClean="0"/>
              <a:t>AI</a:t>
            </a:r>
            <a:endParaRPr lang="en-US" sz="1800" dirty="0"/>
          </a:p>
          <a:p>
            <a:pPr marL="285750" indent="-285750">
              <a:lnSpc>
                <a:spcPct val="150000"/>
              </a:lnSpc>
              <a:spcBef>
                <a:spcPts val="0"/>
              </a:spcBef>
              <a:spcAft>
                <a:spcPts val="500"/>
              </a:spcAft>
              <a:buFont typeface="Symbol" charset="2"/>
              <a:buChar char="Þ"/>
            </a:pPr>
            <a:r>
              <a:rPr lang="en-US" sz="2000" dirty="0" smtClean="0"/>
              <a:t>Revolutionary </a:t>
            </a:r>
            <a:r>
              <a:rPr lang="en-US" sz="2000" dirty="0"/>
              <a:t>increase in the </a:t>
            </a:r>
            <a:r>
              <a:rPr lang="en-US" sz="2000" b="1" dirty="0"/>
              <a:t>uptake and impact</a:t>
            </a:r>
            <a:r>
              <a:rPr lang="en-US" sz="2000" dirty="0"/>
              <a:t> of EO </a:t>
            </a:r>
            <a:r>
              <a:rPr lang="en-US" sz="2000" dirty="0" smtClean="0"/>
              <a:t>data  </a:t>
            </a:r>
            <a:endParaRPr lang="en-US" sz="2000" dirty="0"/>
          </a:p>
          <a:p>
            <a:pPr marL="85715" indent="0"/>
            <a:endParaRPr lang="en-US" dirty="0"/>
          </a:p>
          <a:p>
            <a:endParaRPr lang="en-US" dirty="0"/>
          </a:p>
        </p:txBody>
      </p:sp>
      <p:sp>
        <p:nvSpPr>
          <p:cNvPr id="4" name="Title 3"/>
          <p:cNvSpPr txBox="1">
            <a:spLocks/>
          </p:cNvSpPr>
          <p:nvPr/>
        </p:nvSpPr>
        <p:spPr bwMode="auto">
          <a:xfrm>
            <a:off x="143086" y="133761"/>
            <a:ext cx="7532332" cy="46166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altLang="en-US" sz="2400" b="1" dirty="0" smtClean="0"/>
              <a:t>O</a:t>
            </a:r>
            <a:r>
              <a:rPr lang="en-GB" altLang="en-US" sz="2400" b="1" kern="1200" dirty="0" smtClean="0"/>
              <a:t>pportunity</a:t>
            </a:r>
            <a:endParaRPr lang="en-GB" altLang="en-US" sz="2400" b="1" kern="1200" dirty="0"/>
          </a:p>
        </p:txBody>
      </p:sp>
    </p:spTree>
    <p:extLst>
      <p:ext uri="{BB962C8B-B14F-4D97-AF65-F5344CB8AC3E}">
        <p14:creationId xmlns:p14="http://schemas.microsoft.com/office/powerpoint/2010/main" val="3893042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0" y="2012687"/>
            <a:ext cx="9144000" cy="58477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en-GB" altLang="en-US" sz="3200" b="1" dirty="0" smtClean="0"/>
              <a:t>Agenda</a:t>
            </a:r>
            <a:endParaRPr lang="en-GB" altLang="en-US" sz="3200" b="1" kern="1200" dirty="0"/>
          </a:p>
        </p:txBody>
      </p:sp>
    </p:spTree>
    <p:extLst>
      <p:ext uri="{BB962C8B-B14F-4D97-AF65-F5344CB8AC3E}">
        <p14:creationId xmlns:p14="http://schemas.microsoft.com/office/powerpoint/2010/main" val="398494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43086" y="455826"/>
            <a:ext cx="8914973" cy="3048003"/>
          </a:xfrm>
        </p:spPr>
        <p:txBody>
          <a:bodyPr/>
          <a:lstStyle/>
          <a:p>
            <a:pPr marL="0" lvl="1">
              <a:lnSpc>
                <a:spcPct val="150000"/>
              </a:lnSpc>
              <a:spcBef>
                <a:spcPts val="0"/>
              </a:spcBef>
              <a:spcAft>
                <a:spcPts val="500"/>
              </a:spcAft>
            </a:pPr>
            <a:r>
              <a:rPr lang="en-US" sz="1200" b="1" dirty="0" smtClean="0"/>
              <a:t>Exploratory activities</a:t>
            </a:r>
          </a:p>
          <a:p>
            <a:pPr marL="622620" lvl="1" indent="-171450">
              <a:lnSpc>
                <a:spcPct val="150000"/>
              </a:lnSpc>
              <a:spcBef>
                <a:spcPts val="0"/>
              </a:spcBef>
              <a:spcAft>
                <a:spcPts val="500"/>
              </a:spcAft>
              <a:buFont typeface="Arial" panose="020B0604020202020204" pitchFamily="34" charset="0"/>
              <a:buChar char="•"/>
            </a:pPr>
            <a:r>
              <a:rPr lang="en-US" sz="1200" b="1" dirty="0" smtClean="0"/>
              <a:t>Fundamental research </a:t>
            </a:r>
            <a:r>
              <a:rPr lang="en-US" sz="1200" dirty="0"/>
              <a:t>AI4EO (including Exploratory / Proof of Concept studies), XAI, EO-specific fundamental </a:t>
            </a:r>
            <a:r>
              <a:rPr lang="en-US" sz="1200" dirty="0" smtClean="0"/>
              <a:t>problems</a:t>
            </a:r>
          </a:p>
          <a:p>
            <a:pPr marL="622620" lvl="1" indent="-171450">
              <a:lnSpc>
                <a:spcPct val="150000"/>
              </a:lnSpc>
              <a:spcBef>
                <a:spcPts val="0"/>
              </a:spcBef>
              <a:spcAft>
                <a:spcPts val="500"/>
              </a:spcAft>
              <a:buFont typeface="Arial" panose="020B0604020202020204" pitchFamily="34" charset="0"/>
              <a:buChar char="•"/>
            </a:pPr>
            <a:r>
              <a:rPr lang="en-US" sz="1200" b="1" dirty="0" smtClean="0"/>
              <a:t>Demonstration activities </a:t>
            </a:r>
            <a:r>
              <a:rPr lang="en-US" sz="1200" dirty="0" smtClean="0"/>
              <a:t>- </a:t>
            </a:r>
            <a:r>
              <a:rPr lang="en-US" sz="1200" dirty="0"/>
              <a:t>p</a:t>
            </a:r>
            <a:r>
              <a:rPr lang="en-US" sz="1200" dirty="0" smtClean="0"/>
              <a:t>ortfolio of use cases in partnership with industry, real problems/</a:t>
            </a:r>
            <a:r>
              <a:rPr lang="en-US" sz="1200" b="1" dirty="0" smtClean="0"/>
              <a:t>grand challenges</a:t>
            </a:r>
          </a:p>
          <a:p>
            <a:pPr marL="622620" lvl="1" indent="-171450">
              <a:lnSpc>
                <a:spcPct val="150000"/>
              </a:lnSpc>
              <a:spcBef>
                <a:spcPts val="0"/>
              </a:spcBef>
              <a:spcAft>
                <a:spcPts val="500"/>
              </a:spcAft>
              <a:buFont typeface="Arial" panose="020B0604020202020204" pitchFamily="34" charset="0"/>
              <a:buChar char="•"/>
            </a:pPr>
            <a:r>
              <a:rPr lang="en-US" sz="1200" b="1" dirty="0" smtClean="0"/>
              <a:t>Challenges </a:t>
            </a:r>
            <a:r>
              <a:rPr lang="en-US" sz="1200" b="1" dirty="0"/>
              <a:t>activities </a:t>
            </a:r>
            <a:r>
              <a:rPr lang="en-US" sz="1200" dirty="0"/>
              <a:t>- </a:t>
            </a:r>
            <a:r>
              <a:rPr lang="en-CA" sz="1200" dirty="0"/>
              <a:t>a suite of AI challenges, addressing data </a:t>
            </a:r>
            <a:r>
              <a:rPr lang="en-CA" sz="1200" dirty="0" smtClean="0"/>
              <a:t>scientists </a:t>
            </a:r>
            <a:r>
              <a:rPr lang="en-CA" sz="1200" dirty="0"/>
              <a:t>and innovators</a:t>
            </a:r>
            <a:endParaRPr lang="en-US" sz="1200" dirty="0"/>
          </a:p>
          <a:p>
            <a:pPr marL="0" indent="0">
              <a:lnSpc>
                <a:spcPct val="150000"/>
              </a:lnSpc>
              <a:spcBef>
                <a:spcPts val="0"/>
              </a:spcBef>
              <a:spcAft>
                <a:spcPts val="500"/>
              </a:spcAft>
            </a:pPr>
            <a:r>
              <a:rPr lang="en-US" sz="1200" b="1" dirty="0" smtClean="0"/>
              <a:t>Capacity building activities</a:t>
            </a:r>
            <a:endParaRPr lang="en-US" sz="1200" b="1" dirty="0"/>
          </a:p>
          <a:p>
            <a:pPr marL="622620" lvl="1" indent="-171450">
              <a:lnSpc>
                <a:spcPct val="150000"/>
              </a:lnSpc>
              <a:spcBef>
                <a:spcPts val="0"/>
              </a:spcBef>
              <a:spcAft>
                <a:spcPts val="500"/>
              </a:spcAft>
              <a:buFont typeface="Arial" panose="020B0604020202020204" pitchFamily="34" charset="0"/>
              <a:buChar char="•"/>
            </a:pPr>
            <a:r>
              <a:rPr lang="en-US" sz="1200" dirty="0" smtClean="0"/>
              <a:t>Open data sets, reference training data, analysis ready data</a:t>
            </a:r>
          </a:p>
          <a:p>
            <a:pPr marL="622620" lvl="1" indent="-171450">
              <a:lnSpc>
                <a:spcPct val="150000"/>
              </a:lnSpc>
              <a:spcBef>
                <a:spcPts val="0"/>
              </a:spcBef>
              <a:spcAft>
                <a:spcPts val="500"/>
              </a:spcAft>
              <a:buFont typeface="Arial" panose="020B0604020202020204" pitchFamily="34" charset="0"/>
              <a:buChar char="•"/>
            </a:pPr>
            <a:r>
              <a:rPr lang="en-US" sz="1200" dirty="0" smtClean="0"/>
              <a:t>Expertise and training </a:t>
            </a:r>
          </a:p>
          <a:p>
            <a:pPr marL="622620" lvl="1" indent="-171450">
              <a:lnSpc>
                <a:spcPct val="150000"/>
              </a:lnSpc>
              <a:spcBef>
                <a:spcPts val="0"/>
              </a:spcBef>
              <a:spcAft>
                <a:spcPts val="500"/>
              </a:spcAft>
              <a:buFont typeface="Arial" panose="020B0604020202020204" pitchFamily="34" charset="0"/>
              <a:buChar char="•"/>
            </a:pPr>
            <a:r>
              <a:rPr lang="en-US" sz="1200" dirty="0" smtClean="0"/>
              <a:t>Tools and infrastructure</a:t>
            </a:r>
          </a:p>
          <a:p>
            <a:pPr marL="0" indent="0">
              <a:lnSpc>
                <a:spcPct val="150000"/>
              </a:lnSpc>
              <a:spcBef>
                <a:spcPts val="0"/>
              </a:spcBef>
              <a:spcAft>
                <a:spcPts val="500"/>
              </a:spcAft>
            </a:pPr>
            <a:r>
              <a:rPr lang="en-US" sz="1200" b="1" dirty="0" smtClean="0"/>
              <a:t>Ecosystem building activities</a:t>
            </a:r>
            <a:endParaRPr lang="en-US" sz="1200" dirty="0" smtClean="0"/>
          </a:p>
          <a:p>
            <a:pPr marL="622620" lvl="1" indent="-171450">
              <a:lnSpc>
                <a:spcPct val="150000"/>
              </a:lnSpc>
              <a:spcBef>
                <a:spcPts val="0"/>
              </a:spcBef>
              <a:spcAft>
                <a:spcPts val="500"/>
              </a:spcAft>
              <a:buFont typeface="Arial" panose="020B0604020202020204" pitchFamily="34" charset="0"/>
              <a:buChar char="•"/>
            </a:pPr>
            <a:r>
              <a:rPr lang="en-US" sz="1200" b="1" dirty="0" smtClean="0"/>
              <a:t>An ecosystem of </a:t>
            </a:r>
            <a:r>
              <a:rPr lang="en-US" sz="1200" b="1" dirty="0"/>
              <a:t>of AI4EO actors under a single </a:t>
            </a:r>
            <a:r>
              <a:rPr lang="en-US" sz="1200" b="1" dirty="0" smtClean="0"/>
              <a:t>banner, including the research community, the private sector, Startup and investor ecosystem, addressing the challenges of AI4EO </a:t>
            </a:r>
            <a:endParaRPr lang="en-US" sz="1200" b="1" dirty="0"/>
          </a:p>
          <a:p>
            <a:pPr marL="622620" lvl="1" indent="-171450">
              <a:lnSpc>
                <a:spcPct val="150000"/>
              </a:lnSpc>
              <a:spcBef>
                <a:spcPts val="0"/>
              </a:spcBef>
              <a:spcAft>
                <a:spcPts val="500"/>
              </a:spcAft>
              <a:buFont typeface="Arial" panose="020B0604020202020204" pitchFamily="34" charset="0"/>
              <a:buChar char="•"/>
            </a:pPr>
            <a:endParaRPr lang="en-US" sz="1200" dirty="0" smtClean="0"/>
          </a:p>
          <a:p>
            <a:pPr marL="622620" lvl="1" indent="-171450">
              <a:lnSpc>
                <a:spcPct val="150000"/>
              </a:lnSpc>
              <a:spcBef>
                <a:spcPts val="0"/>
              </a:spcBef>
              <a:spcAft>
                <a:spcPts val="500"/>
              </a:spcAft>
              <a:buFont typeface="Arial" panose="020B0604020202020204" pitchFamily="34" charset="0"/>
              <a:buChar char="•"/>
            </a:pPr>
            <a:endParaRPr lang="en-US" sz="1200" dirty="0"/>
          </a:p>
          <a:p>
            <a:pPr marL="451170" lvl="1">
              <a:lnSpc>
                <a:spcPct val="150000"/>
              </a:lnSpc>
              <a:spcBef>
                <a:spcPts val="0"/>
              </a:spcBef>
              <a:spcAft>
                <a:spcPts val="500"/>
              </a:spcAft>
            </a:pPr>
            <a:endParaRPr lang="en-US" sz="1200" dirty="0"/>
          </a:p>
          <a:p>
            <a:pPr marL="622620" lvl="1" indent="-171450">
              <a:lnSpc>
                <a:spcPct val="150000"/>
              </a:lnSpc>
              <a:spcBef>
                <a:spcPts val="0"/>
              </a:spcBef>
              <a:spcAft>
                <a:spcPts val="500"/>
              </a:spcAft>
              <a:buFont typeface="Arial" panose="020B0604020202020204" pitchFamily="34" charset="0"/>
              <a:buChar char="•"/>
            </a:pPr>
            <a:endParaRPr lang="en-US" sz="1200" dirty="0" smtClean="0"/>
          </a:p>
          <a:p>
            <a:pPr marL="0" indent="0">
              <a:lnSpc>
                <a:spcPct val="150000"/>
              </a:lnSpc>
              <a:spcBef>
                <a:spcPts val="0"/>
              </a:spcBef>
              <a:spcAft>
                <a:spcPts val="500"/>
              </a:spcAft>
            </a:pPr>
            <a:endParaRPr lang="en-US" sz="1200" dirty="0" smtClean="0"/>
          </a:p>
          <a:p>
            <a:pPr marL="171450" indent="-171450">
              <a:lnSpc>
                <a:spcPct val="150000"/>
              </a:lnSpc>
              <a:spcBef>
                <a:spcPts val="0"/>
              </a:spcBef>
              <a:spcAft>
                <a:spcPts val="500"/>
              </a:spcAft>
              <a:buFont typeface="Arial" panose="020B0604020202020204" pitchFamily="34" charset="0"/>
              <a:buChar char="•"/>
            </a:pPr>
            <a:endParaRPr lang="en-US" sz="1200" dirty="0" smtClean="0"/>
          </a:p>
        </p:txBody>
      </p:sp>
      <p:sp>
        <p:nvSpPr>
          <p:cNvPr id="4" name="Title 3"/>
          <p:cNvSpPr txBox="1">
            <a:spLocks/>
          </p:cNvSpPr>
          <p:nvPr/>
        </p:nvSpPr>
        <p:spPr bwMode="auto">
          <a:xfrm>
            <a:off x="143086" y="133761"/>
            <a:ext cx="7532332" cy="46166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altLang="en-US" sz="2400" b="1" dirty="0" smtClean="0"/>
              <a:t>Community recommendations</a:t>
            </a:r>
            <a:endParaRPr lang="en-GB" altLang="en-US" sz="2400" b="1" dirty="0"/>
          </a:p>
        </p:txBody>
      </p:sp>
    </p:spTree>
    <p:extLst>
      <p:ext uri="{BB962C8B-B14F-4D97-AF65-F5344CB8AC3E}">
        <p14:creationId xmlns:p14="http://schemas.microsoft.com/office/powerpoint/2010/main" val="7618826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1206" y="750398"/>
            <a:ext cx="8914973" cy="3048003"/>
          </a:xfrm>
        </p:spPr>
        <p:txBody>
          <a:bodyPr/>
          <a:lstStyle/>
          <a:p>
            <a:pPr marL="171450" indent="-171450">
              <a:lnSpc>
                <a:spcPct val="150000"/>
              </a:lnSpc>
              <a:spcBef>
                <a:spcPts val="0"/>
              </a:spcBef>
              <a:spcAft>
                <a:spcPts val="500"/>
              </a:spcAft>
              <a:buFont typeface="Arial" charset="0"/>
              <a:buChar char="•"/>
            </a:pPr>
            <a:r>
              <a:rPr lang="en-US" sz="1400" dirty="0" smtClean="0"/>
              <a:t>Enable </a:t>
            </a:r>
            <a:r>
              <a:rPr lang="en-US" sz="1400" dirty="0"/>
              <a:t>rapid transfer of AI knowledge, techniques and expertise from data scientists to the world of EO research (in both directions) and business </a:t>
            </a:r>
            <a:r>
              <a:rPr lang="en-US" sz="1400" dirty="0" smtClean="0"/>
              <a:t>applications</a:t>
            </a:r>
            <a:endParaRPr lang="en-US" sz="1400" dirty="0"/>
          </a:p>
          <a:p>
            <a:pPr marL="171450" indent="-171450">
              <a:lnSpc>
                <a:spcPct val="150000"/>
              </a:lnSpc>
              <a:spcBef>
                <a:spcPts val="0"/>
              </a:spcBef>
              <a:spcAft>
                <a:spcPts val="500"/>
              </a:spcAft>
              <a:buFont typeface="Arial" panose="020B0604020202020204" pitchFamily="34" charset="0"/>
              <a:buChar char="•"/>
            </a:pPr>
            <a:r>
              <a:rPr lang="en-US" sz="1400" dirty="0"/>
              <a:t>Foster new partnerships with non-space and ICT </a:t>
            </a:r>
            <a:r>
              <a:rPr lang="en-US" sz="1400" dirty="0" smtClean="0"/>
              <a:t>players</a:t>
            </a:r>
            <a:endParaRPr lang="en-US" sz="1400" dirty="0"/>
          </a:p>
          <a:p>
            <a:pPr marL="171450" indent="-171450">
              <a:lnSpc>
                <a:spcPct val="150000"/>
              </a:lnSpc>
              <a:spcBef>
                <a:spcPts val="0"/>
              </a:spcBef>
              <a:spcAft>
                <a:spcPts val="500"/>
              </a:spcAft>
              <a:buFont typeface="Arial" panose="020B0604020202020204" pitchFamily="34" charset="0"/>
              <a:buChar char="•"/>
            </a:pPr>
            <a:r>
              <a:rPr lang="en-US" sz="1400" dirty="0"/>
              <a:t>Develop and rapidly prototype innovative AI-based EO solutions by providing the necessary digital infrastructure, data and </a:t>
            </a:r>
            <a:r>
              <a:rPr lang="en-US" sz="1400" dirty="0" smtClean="0"/>
              <a:t>tools</a:t>
            </a:r>
            <a:endParaRPr lang="en-US" sz="1400" dirty="0"/>
          </a:p>
          <a:p>
            <a:pPr marL="171450" indent="-171450">
              <a:lnSpc>
                <a:spcPct val="150000"/>
              </a:lnSpc>
              <a:spcBef>
                <a:spcPts val="0"/>
              </a:spcBef>
              <a:spcAft>
                <a:spcPts val="500"/>
              </a:spcAft>
              <a:buFont typeface="Arial" panose="020B0604020202020204" pitchFamily="34" charset="0"/>
              <a:buChar char="•"/>
            </a:pPr>
            <a:r>
              <a:rPr lang="en-US" sz="1400" dirty="0"/>
              <a:t>Empower the new generation of researchers, data entrepreneurs, and digital startups with AI4EO </a:t>
            </a:r>
            <a:r>
              <a:rPr lang="en-US" sz="1400" dirty="0" smtClean="0"/>
              <a:t>capability</a:t>
            </a:r>
          </a:p>
          <a:p>
            <a:pPr marL="171450" indent="-171450">
              <a:lnSpc>
                <a:spcPct val="150000"/>
              </a:lnSpc>
              <a:spcBef>
                <a:spcPts val="0"/>
              </a:spcBef>
              <a:spcAft>
                <a:spcPts val="500"/>
              </a:spcAft>
              <a:buFont typeface="Arial" panose="020B0604020202020204" pitchFamily="34" charset="0"/>
              <a:buChar char="•"/>
            </a:pPr>
            <a:r>
              <a:rPr lang="en-US" sz="1400" dirty="0" smtClean="0"/>
              <a:t>Harness </a:t>
            </a:r>
            <a:r>
              <a:rPr lang="en-US" sz="1400" dirty="0"/>
              <a:t>the involvement of citizens through crowdsourcing, by integrating this data stream into innovative </a:t>
            </a:r>
            <a:r>
              <a:rPr lang="en-US" sz="1400" dirty="0" smtClean="0"/>
              <a:t>solutions</a:t>
            </a:r>
            <a:endParaRPr lang="en-US" sz="1400" dirty="0"/>
          </a:p>
          <a:p>
            <a:pPr marL="171450" indent="-171450">
              <a:lnSpc>
                <a:spcPct val="150000"/>
              </a:lnSpc>
              <a:spcBef>
                <a:spcPts val="0"/>
              </a:spcBef>
              <a:spcAft>
                <a:spcPts val="500"/>
              </a:spcAft>
              <a:buFont typeface="Arial" panose="020B0604020202020204" pitchFamily="34" charset="0"/>
              <a:buChar char="•"/>
            </a:pPr>
            <a:r>
              <a:rPr lang="en-US" sz="1400" dirty="0" smtClean="0"/>
              <a:t>Deliver </a:t>
            </a:r>
            <a:r>
              <a:rPr lang="en-US" sz="1400" dirty="0"/>
              <a:t>economic impact and create jobs in Europe by creating AI-powered EO solutions addressing real industry </a:t>
            </a:r>
            <a:r>
              <a:rPr lang="en-US" sz="1400" dirty="0" smtClean="0"/>
              <a:t>challenges</a:t>
            </a:r>
          </a:p>
          <a:p>
            <a:pPr marL="0" indent="0">
              <a:lnSpc>
                <a:spcPct val="150000"/>
              </a:lnSpc>
              <a:spcBef>
                <a:spcPts val="0"/>
              </a:spcBef>
              <a:spcAft>
                <a:spcPts val="500"/>
              </a:spcAft>
            </a:pPr>
            <a:endParaRPr lang="en-US" sz="1200" dirty="0" smtClean="0"/>
          </a:p>
          <a:p>
            <a:pPr marL="171450" indent="-171450">
              <a:lnSpc>
                <a:spcPct val="150000"/>
              </a:lnSpc>
              <a:spcBef>
                <a:spcPts val="0"/>
              </a:spcBef>
              <a:spcAft>
                <a:spcPts val="500"/>
              </a:spcAft>
              <a:buFont typeface="Arial" panose="020B0604020202020204" pitchFamily="34" charset="0"/>
              <a:buChar char="•"/>
            </a:pPr>
            <a:endParaRPr lang="en-US" sz="1200" dirty="0" smtClean="0"/>
          </a:p>
        </p:txBody>
      </p:sp>
      <p:sp>
        <p:nvSpPr>
          <p:cNvPr id="4" name="Title 3"/>
          <p:cNvSpPr txBox="1">
            <a:spLocks/>
          </p:cNvSpPr>
          <p:nvPr/>
        </p:nvSpPr>
        <p:spPr bwMode="auto">
          <a:xfrm>
            <a:off x="143086" y="133761"/>
            <a:ext cx="7532332" cy="46166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altLang="en-US" sz="2400" b="1" dirty="0"/>
              <a:t>Timely need for </a:t>
            </a:r>
            <a:r>
              <a:rPr lang="en-GB" altLang="en-US" sz="2400" b="1" dirty="0" smtClean="0"/>
              <a:t>a European initiative</a:t>
            </a:r>
            <a:endParaRPr lang="en-GB" altLang="en-US" sz="2400" b="1" dirty="0"/>
          </a:p>
        </p:txBody>
      </p:sp>
    </p:spTree>
    <p:extLst>
      <p:ext uri="{BB962C8B-B14F-4D97-AF65-F5344CB8AC3E}">
        <p14:creationId xmlns:p14="http://schemas.microsoft.com/office/powerpoint/2010/main" val="1475521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1206" y="708428"/>
            <a:ext cx="8914973" cy="3048003"/>
          </a:xfrm>
        </p:spPr>
        <p:txBody>
          <a:bodyPr/>
          <a:lstStyle/>
          <a:p>
            <a:pPr marL="0" indent="0">
              <a:lnSpc>
                <a:spcPct val="150000"/>
              </a:lnSpc>
              <a:spcBef>
                <a:spcPts val="0"/>
              </a:spcBef>
              <a:spcAft>
                <a:spcPts val="500"/>
              </a:spcAft>
            </a:pPr>
            <a:r>
              <a:rPr lang="en-US" b="1" dirty="0"/>
              <a:t>U</a:t>
            </a:r>
            <a:r>
              <a:rPr lang="en-US" b="1" dirty="0" smtClean="0"/>
              <a:t>nique </a:t>
            </a:r>
            <a:r>
              <a:rPr lang="en-US" b="1" dirty="0"/>
              <a:t>and timely opportunity now to play a major enabling role in the scientific and societal AI revolution that is underway by enabling AI4EO at a large European scale </a:t>
            </a:r>
            <a:endParaRPr lang="en-US" b="1" dirty="0" smtClean="0"/>
          </a:p>
          <a:p>
            <a:pPr marL="171450" indent="-171450">
              <a:lnSpc>
                <a:spcPct val="150000"/>
              </a:lnSpc>
              <a:spcBef>
                <a:spcPts val="0"/>
              </a:spcBef>
              <a:spcAft>
                <a:spcPts val="500"/>
              </a:spcAft>
              <a:buFont typeface="Arial" panose="020B0604020202020204" pitchFamily="34" charset="0"/>
              <a:buChar char="•"/>
            </a:pPr>
            <a:r>
              <a:rPr lang="en-US" dirty="0" smtClean="0"/>
              <a:t>Revolutionary changes in sensing, AI, ICT, and related technologies create new </a:t>
            </a:r>
            <a:r>
              <a:rPr lang="en-US" dirty="0"/>
              <a:t>and huge opportunities and challenges for EO data exploitation </a:t>
            </a:r>
            <a:endParaRPr lang="en-US" dirty="0" smtClean="0"/>
          </a:p>
          <a:p>
            <a:pPr marL="171450" indent="-171450">
              <a:lnSpc>
                <a:spcPct val="150000"/>
              </a:lnSpc>
              <a:spcBef>
                <a:spcPts val="0"/>
              </a:spcBef>
              <a:spcAft>
                <a:spcPts val="500"/>
              </a:spcAft>
              <a:buFont typeface="Arial" panose="020B0604020202020204" pitchFamily="34" charset="0"/>
              <a:buChar char="•"/>
            </a:pPr>
            <a:r>
              <a:rPr lang="en-US" dirty="0" smtClean="0"/>
              <a:t>AI is “The new ‘electricity’ fuelling the 4th Industrial revolution”, and the key </a:t>
            </a:r>
            <a:r>
              <a:rPr lang="en-US" dirty="0"/>
              <a:t>that will unlock the </a:t>
            </a:r>
            <a:r>
              <a:rPr lang="en-US" dirty="0" smtClean="0"/>
              <a:t>untapped potential </a:t>
            </a:r>
            <a:r>
              <a:rPr lang="en-US" dirty="0"/>
              <a:t>of EO data streams</a:t>
            </a:r>
            <a:r>
              <a:rPr lang="en-US" dirty="0" smtClean="0"/>
              <a:t>  </a:t>
            </a:r>
          </a:p>
          <a:p>
            <a:pPr marL="171450" indent="-171450">
              <a:lnSpc>
                <a:spcPct val="150000"/>
              </a:lnSpc>
              <a:spcBef>
                <a:spcPts val="0"/>
              </a:spcBef>
              <a:spcAft>
                <a:spcPts val="500"/>
              </a:spcAft>
              <a:buFont typeface="Arial" panose="020B0604020202020204" pitchFamily="34" charset="0"/>
              <a:buChar char="•"/>
            </a:pPr>
            <a:r>
              <a:rPr lang="en-US" dirty="0" smtClean="0"/>
              <a:t>Competition is fierce and Europe is lagging </a:t>
            </a:r>
          </a:p>
          <a:p>
            <a:pPr marL="285750" indent="-285750">
              <a:lnSpc>
                <a:spcPct val="150000"/>
              </a:lnSpc>
              <a:spcBef>
                <a:spcPts val="0"/>
              </a:spcBef>
              <a:spcAft>
                <a:spcPts val="500"/>
              </a:spcAft>
              <a:buFont typeface="Symbol" charset="2"/>
              <a:buChar char="Þ"/>
            </a:pPr>
            <a:r>
              <a:rPr lang="en-US" b="1" dirty="0" smtClean="0"/>
              <a:t>Urgent, concerted and targeted action required to ensure (also) European competitiveness</a:t>
            </a:r>
          </a:p>
          <a:p>
            <a:pPr marL="285750" indent="-285750">
              <a:lnSpc>
                <a:spcPct val="150000"/>
              </a:lnSpc>
              <a:spcBef>
                <a:spcPts val="0"/>
              </a:spcBef>
              <a:spcAft>
                <a:spcPts val="500"/>
              </a:spcAft>
              <a:buFont typeface="Symbol" charset="2"/>
              <a:buChar char="Þ"/>
            </a:pPr>
            <a:endParaRPr lang="en-US" sz="1800" dirty="0"/>
          </a:p>
        </p:txBody>
      </p:sp>
      <p:sp>
        <p:nvSpPr>
          <p:cNvPr id="4" name="Title 3"/>
          <p:cNvSpPr txBox="1">
            <a:spLocks/>
          </p:cNvSpPr>
          <p:nvPr/>
        </p:nvSpPr>
        <p:spPr bwMode="auto">
          <a:xfrm>
            <a:off x="143086" y="133761"/>
            <a:ext cx="7532332" cy="46166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altLang="en-US" sz="2400" b="1" dirty="0" smtClean="0"/>
              <a:t>Conclusions</a:t>
            </a:r>
            <a:endParaRPr lang="en-GB" altLang="en-US" sz="2400" b="1" kern="1200" dirty="0"/>
          </a:p>
        </p:txBody>
      </p:sp>
    </p:spTree>
    <p:extLst>
      <p:ext uri="{BB962C8B-B14F-4D97-AF65-F5344CB8AC3E}">
        <p14:creationId xmlns:p14="http://schemas.microsoft.com/office/powerpoint/2010/main" val="14947968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1206" y="708428"/>
            <a:ext cx="8914973" cy="3048003"/>
          </a:xfrm>
        </p:spPr>
        <p:txBody>
          <a:bodyPr/>
          <a:lstStyle/>
          <a:p>
            <a:pPr marL="0" indent="0">
              <a:lnSpc>
                <a:spcPct val="150000"/>
              </a:lnSpc>
              <a:spcBef>
                <a:spcPts val="0"/>
              </a:spcBef>
              <a:spcAft>
                <a:spcPts val="500"/>
              </a:spcAft>
            </a:pPr>
            <a:r>
              <a:rPr lang="en-US" sz="2000" dirty="0" smtClean="0"/>
              <a:t>We </a:t>
            </a:r>
            <a:r>
              <a:rPr lang="en-US" sz="2000" dirty="0"/>
              <a:t>are now at a cross road of opportunities, where on the one hand AI is becoming one of the most transformative technologies of the 21st century, while </a:t>
            </a:r>
            <a:r>
              <a:rPr lang="en-US" sz="2000" dirty="0" smtClean="0"/>
              <a:t>European </a:t>
            </a:r>
            <a:r>
              <a:rPr lang="en-US" sz="2000" dirty="0"/>
              <a:t>EO capability </a:t>
            </a:r>
            <a:r>
              <a:rPr lang="en-US" sz="2000" dirty="0" smtClean="0"/>
              <a:t>and the overall observing system is </a:t>
            </a:r>
            <a:r>
              <a:rPr lang="en-US" sz="2000" dirty="0"/>
              <a:t>delivering a </a:t>
            </a:r>
            <a:r>
              <a:rPr lang="en-US" sz="2000" dirty="0" smtClean="0"/>
              <a:t>unique </a:t>
            </a:r>
            <a:r>
              <a:rPr lang="en-US" sz="2000" dirty="0"/>
              <a:t>and comprehensive picture of the planet, </a:t>
            </a:r>
            <a:r>
              <a:rPr lang="en-US" sz="2000" dirty="0" smtClean="0"/>
              <a:t>generating massive, open data sets</a:t>
            </a:r>
          </a:p>
          <a:p>
            <a:pPr marL="0" indent="0">
              <a:lnSpc>
                <a:spcPct val="150000"/>
              </a:lnSpc>
              <a:spcBef>
                <a:spcPts val="0"/>
              </a:spcBef>
              <a:spcAft>
                <a:spcPts val="500"/>
              </a:spcAft>
            </a:pPr>
            <a:r>
              <a:rPr lang="en-US" sz="2000" dirty="0" smtClean="0"/>
              <a:t> </a:t>
            </a:r>
            <a:endParaRPr lang="en-US" sz="2000" dirty="0"/>
          </a:p>
          <a:p>
            <a:pPr marL="0" indent="0">
              <a:lnSpc>
                <a:spcPct val="150000"/>
              </a:lnSpc>
              <a:spcBef>
                <a:spcPts val="0"/>
              </a:spcBef>
              <a:spcAft>
                <a:spcPts val="500"/>
              </a:spcAft>
            </a:pPr>
            <a:r>
              <a:rPr lang="en-US" sz="2000" b="1" dirty="0"/>
              <a:t>Making the most of this window of opportunity is </a:t>
            </a:r>
            <a:r>
              <a:rPr lang="en-US" sz="2000" b="1" dirty="0" smtClean="0"/>
              <a:t>the </a:t>
            </a:r>
            <a:r>
              <a:rPr lang="en-US" sz="2000" b="1" dirty="0"/>
              <a:t>challenge, and an urgent </a:t>
            </a:r>
            <a:r>
              <a:rPr lang="en-US" sz="2000" b="1" dirty="0" smtClean="0"/>
              <a:t>one</a:t>
            </a:r>
            <a:endParaRPr lang="en-US" sz="2000" dirty="0"/>
          </a:p>
        </p:txBody>
      </p:sp>
    </p:spTree>
    <p:extLst>
      <p:ext uri="{BB962C8B-B14F-4D97-AF65-F5344CB8AC3E}">
        <p14:creationId xmlns:p14="http://schemas.microsoft.com/office/powerpoint/2010/main" val="3145564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ChangeArrowheads="1"/>
          </p:cNvSpPr>
          <p:nvPr/>
        </p:nvSpPr>
        <p:spPr bwMode="auto">
          <a:xfrm>
            <a:off x="0" y="1907223"/>
            <a:ext cx="91440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31945" tIns="35995" rIns="89990" bIns="35995"/>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ctr" eaLnBrk="1" hangingPunct="1">
              <a:lnSpc>
                <a:spcPct val="120000"/>
              </a:lnSpc>
              <a:spcBef>
                <a:spcPct val="25000"/>
              </a:spcBef>
              <a:buClrTx/>
              <a:buFont typeface="NotesEsa" pitchFamily="50" charset="0"/>
              <a:buNone/>
            </a:pPr>
            <a:r>
              <a:rPr lang="en-GB" altLang="en-US" sz="4000" dirty="0" smtClean="0">
                <a:solidFill>
                  <a:schemeClr val="bg1"/>
                </a:solidFill>
                <a:effectLst>
                  <a:outerShdw blurRad="38100" dist="38100" dir="2700000" algn="tl">
                    <a:srgbClr val="000000">
                      <a:alpha val="43137"/>
                    </a:srgbClr>
                  </a:outerShdw>
                </a:effectLst>
              </a:rPr>
              <a:t>Thanks!</a:t>
            </a:r>
            <a:endParaRPr lang="en-GB" altLang="en-US" sz="4000" dirty="0">
              <a:solidFill>
                <a:schemeClr val="bg1"/>
              </a:solidFill>
              <a:effectLst>
                <a:outerShdw blurRad="38100" dist="38100" dir="2700000" algn="tl">
                  <a:srgbClr val="000000">
                    <a:alpha val="43137"/>
                  </a:srgbClr>
                </a:outerShdw>
              </a:effectLst>
            </a:endParaRPr>
          </a:p>
          <a:p>
            <a:pPr algn="ctr" eaLnBrk="1" hangingPunct="1">
              <a:lnSpc>
                <a:spcPct val="120000"/>
              </a:lnSpc>
              <a:spcBef>
                <a:spcPct val="25000"/>
              </a:spcBef>
              <a:buClrTx/>
              <a:buFont typeface="NotesEsa" pitchFamily="50" charset="0"/>
              <a:buNone/>
            </a:pPr>
            <a:r>
              <a:rPr lang="en-GB" altLang="en-US" sz="2000" b="1" dirty="0" err="1" smtClean="0">
                <a:solidFill>
                  <a:schemeClr val="bg1"/>
                </a:solidFill>
                <a:effectLst>
                  <a:outerShdw blurRad="38100" dist="38100" dir="2700000" algn="tl">
                    <a:srgbClr val="000000">
                      <a:alpha val="43137"/>
                    </a:srgbClr>
                  </a:outerShdw>
                </a:effectLst>
              </a:rPr>
              <a:t>Sveinung.Loekken@esa.int</a:t>
            </a:r>
            <a:r>
              <a:rPr lang="en-GB" altLang="en-US" sz="2000" b="1" dirty="0" smtClean="0">
                <a:solidFill>
                  <a:schemeClr val="bg1"/>
                </a:solidFill>
                <a:effectLst>
                  <a:outerShdw blurRad="38100" dist="38100" dir="2700000" algn="tl">
                    <a:srgbClr val="000000">
                      <a:alpha val="43137"/>
                    </a:srgbClr>
                  </a:outerShdw>
                </a:effectLst>
              </a:rPr>
              <a:t> </a:t>
            </a:r>
          </a:p>
          <a:p>
            <a:pPr algn="ctr" eaLnBrk="1" hangingPunct="1">
              <a:lnSpc>
                <a:spcPct val="120000"/>
              </a:lnSpc>
              <a:spcBef>
                <a:spcPct val="25000"/>
              </a:spcBef>
              <a:buClrTx/>
              <a:buFont typeface="NotesEsa" pitchFamily="50" charset="0"/>
              <a:buNone/>
            </a:pPr>
            <a:r>
              <a:rPr lang="en-GB" altLang="en-US" sz="2000" b="1" dirty="0" err="1" smtClean="0">
                <a:solidFill>
                  <a:schemeClr val="bg1"/>
                </a:solidFill>
                <a:effectLst>
                  <a:outerShdw blurRad="38100" dist="38100" dir="2700000" algn="tl">
                    <a:srgbClr val="000000">
                      <a:alpha val="43137"/>
                    </a:srgbClr>
                  </a:outerShdw>
                </a:effectLst>
              </a:rPr>
              <a:t>www.esa.int</a:t>
            </a:r>
            <a:endParaRPr lang="it-IT" altLang="en-US" sz="1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12826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1206" y="628012"/>
            <a:ext cx="8914973" cy="3048003"/>
          </a:xfrm>
        </p:spPr>
        <p:txBody>
          <a:bodyPr/>
          <a:lstStyle/>
          <a:p>
            <a:pPr marL="171450" indent="-171450">
              <a:lnSpc>
                <a:spcPct val="150000"/>
              </a:lnSpc>
              <a:spcBef>
                <a:spcPts val="0"/>
              </a:spcBef>
              <a:spcAft>
                <a:spcPts val="500"/>
              </a:spcAft>
              <a:buFont typeface="Arial" panose="020B0604020202020204" pitchFamily="34" charset="0"/>
              <a:buChar char="•"/>
            </a:pPr>
            <a:r>
              <a:rPr lang="en-US" sz="2000" dirty="0" smtClean="0"/>
              <a:t>Revolutionary changes in sensing and ICT create opportunities and challenges for Earth Observation</a:t>
            </a:r>
          </a:p>
          <a:p>
            <a:pPr marL="171450" indent="-171450">
              <a:lnSpc>
                <a:spcPct val="150000"/>
              </a:lnSpc>
              <a:spcBef>
                <a:spcPts val="0"/>
              </a:spcBef>
              <a:spcAft>
                <a:spcPts val="500"/>
              </a:spcAft>
              <a:buFont typeface="Arial" panose="020B0604020202020204" pitchFamily="34" charset="0"/>
              <a:buChar char="•"/>
            </a:pPr>
            <a:r>
              <a:rPr lang="en-US" sz="2000" dirty="0" smtClean="0"/>
              <a:t>AI is transforming industries. Will it transform EO?</a:t>
            </a:r>
          </a:p>
          <a:p>
            <a:pPr marL="171450" indent="-171450">
              <a:lnSpc>
                <a:spcPct val="150000"/>
              </a:lnSpc>
              <a:spcBef>
                <a:spcPts val="0"/>
              </a:spcBef>
              <a:spcAft>
                <a:spcPts val="500"/>
              </a:spcAft>
              <a:buFont typeface="Arial" panose="020B0604020202020204" pitchFamily="34" charset="0"/>
              <a:buChar char="•"/>
            </a:pPr>
            <a:r>
              <a:rPr lang="en-US" sz="2000" dirty="0" smtClean="0"/>
              <a:t>We’re late !</a:t>
            </a:r>
          </a:p>
          <a:p>
            <a:pPr marL="622620" lvl="1" indent="-171450">
              <a:lnSpc>
                <a:spcPct val="150000"/>
              </a:lnSpc>
              <a:spcBef>
                <a:spcPts val="0"/>
              </a:spcBef>
              <a:spcAft>
                <a:spcPts val="500"/>
              </a:spcAft>
              <a:buFont typeface="Arial" panose="020B0604020202020204" pitchFamily="34" charset="0"/>
              <a:buChar char="•"/>
            </a:pPr>
            <a:r>
              <a:rPr lang="en-US" sz="2000" dirty="0" smtClean="0"/>
              <a:t>Require fundamental and applied R&amp;I; reference and analysis ready data; infrastructure; ecosystem; training; </a:t>
            </a:r>
            <a:r>
              <a:rPr lang="mr-IN" sz="2000" dirty="0" smtClean="0"/>
              <a:t>…</a:t>
            </a:r>
            <a:endParaRPr lang="en-US" sz="2000" dirty="0" smtClean="0"/>
          </a:p>
          <a:p>
            <a:pPr marL="171450" indent="-171450">
              <a:lnSpc>
                <a:spcPct val="150000"/>
              </a:lnSpc>
              <a:spcBef>
                <a:spcPts val="0"/>
              </a:spcBef>
              <a:spcAft>
                <a:spcPts val="500"/>
              </a:spcAft>
              <a:buFont typeface="Arial" panose="020B0604020202020204" pitchFamily="34" charset="0"/>
              <a:buChar char="•"/>
            </a:pPr>
            <a:r>
              <a:rPr lang="en-US" sz="2000" dirty="0" smtClean="0"/>
              <a:t>Must act now in order to boost competitiveness, as well as the </a:t>
            </a:r>
            <a:r>
              <a:rPr lang="en-US" sz="2000" b="1" u="sng" dirty="0" smtClean="0"/>
              <a:t>uptake and impact </a:t>
            </a:r>
            <a:r>
              <a:rPr lang="en-US" sz="2000" dirty="0" smtClean="0"/>
              <a:t>of EO data</a:t>
            </a:r>
          </a:p>
          <a:p>
            <a:pPr marL="171450" indent="-171450">
              <a:lnSpc>
                <a:spcPct val="150000"/>
              </a:lnSpc>
              <a:spcBef>
                <a:spcPts val="0"/>
              </a:spcBef>
              <a:spcAft>
                <a:spcPts val="500"/>
              </a:spcAft>
              <a:buFont typeface="Arial" panose="020B0604020202020204" pitchFamily="34" charset="0"/>
              <a:buChar char="•"/>
            </a:pPr>
            <a:endParaRPr lang="en-US" sz="1800" dirty="0"/>
          </a:p>
        </p:txBody>
      </p:sp>
      <p:sp>
        <p:nvSpPr>
          <p:cNvPr id="4" name="Title 3"/>
          <p:cNvSpPr txBox="1">
            <a:spLocks/>
          </p:cNvSpPr>
          <p:nvPr/>
        </p:nvSpPr>
        <p:spPr bwMode="auto">
          <a:xfrm>
            <a:off x="143086" y="133761"/>
            <a:ext cx="7532332" cy="46166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altLang="en-US" sz="2400" b="1" dirty="0" err="1" smtClean="0"/>
              <a:t>Prez</a:t>
            </a:r>
            <a:r>
              <a:rPr lang="en-GB" altLang="en-US" sz="2400" b="1" dirty="0" smtClean="0"/>
              <a:t> in a slide</a:t>
            </a:r>
            <a:endParaRPr lang="en-GB" altLang="en-US" sz="2400" b="1" kern="1200" dirty="0"/>
          </a:p>
        </p:txBody>
      </p:sp>
    </p:spTree>
    <p:extLst>
      <p:ext uri="{BB962C8B-B14F-4D97-AF65-F5344CB8AC3E}">
        <p14:creationId xmlns:p14="http://schemas.microsoft.com/office/powerpoint/2010/main" val="10043854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0" y="2012687"/>
            <a:ext cx="9144000" cy="58477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en-GB" altLang="en-US" sz="3200" b="1" dirty="0" smtClean="0"/>
              <a:t>Revolution</a:t>
            </a:r>
            <a:endParaRPr lang="en-GB" altLang="en-US" sz="3200" b="1" kern="1200" dirty="0"/>
          </a:p>
        </p:txBody>
      </p:sp>
    </p:spTree>
    <p:extLst>
      <p:ext uri="{BB962C8B-B14F-4D97-AF65-F5344CB8AC3E}">
        <p14:creationId xmlns:p14="http://schemas.microsoft.com/office/powerpoint/2010/main" val="8721297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02109" y="1119140"/>
            <a:ext cx="4770418" cy="3780692"/>
          </a:xfrm>
          <a:prstGeom prst="rect">
            <a:avLst/>
          </a:prstGeom>
        </p:spPr>
      </p:pic>
      <p:sp>
        <p:nvSpPr>
          <p:cNvPr id="5" name="Title 3"/>
          <p:cNvSpPr txBox="1">
            <a:spLocks/>
          </p:cNvSpPr>
          <p:nvPr/>
        </p:nvSpPr>
        <p:spPr bwMode="auto">
          <a:xfrm>
            <a:off x="143086" y="164538"/>
            <a:ext cx="7532332" cy="400110"/>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altLang="en-US" sz="2000" b="1" dirty="0" smtClean="0"/>
              <a:t>The sensing revolution</a:t>
            </a:r>
            <a:endParaRPr lang="en-GB" altLang="en-US" sz="2000" b="1" kern="1200" dirty="0"/>
          </a:p>
        </p:txBody>
      </p:sp>
      <p:pic>
        <p:nvPicPr>
          <p:cNvPr id="1026" name="Picture 2" descr="https://www.esa.int/var/esa/storage/images/esa_multimedia/images/2016/10/space_4.0i/16201567-1-eng-GB/Space_4.0i_node_full_image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03098"/>
            <a:ext cx="4602109" cy="32543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LAHCEM\Desktop\Unti545tl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8793"/>
            <a:ext cx="4602109" cy="25849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4774909" y="648195"/>
            <a:ext cx="1837059" cy="1230923"/>
          </a:xfrm>
          <a:prstGeom prst="rect">
            <a:avLst/>
          </a:prstGeom>
        </p:spPr>
      </p:pic>
      <p:pic>
        <p:nvPicPr>
          <p:cNvPr id="8" name="Picture 7"/>
          <p:cNvPicPr>
            <a:picLocks noChangeAspect="1"/>
          </p:cNvPicPr>
          <p:nvPr/>
        </p:nvPicPr>
        <p:blipFill>
          <a:blip r:embed="rId7"/>
          <a:stretch>
            <a:fillRect/>
          </a:stretch>
        </p:blipFill>
        <p:spPr>
          <a:xfrm>
            <a:off x="7301348" y="558841"/>
            <a:ext cx="1673809" cy="1544257"/>
          </a:xfrm>
          <a:prstGeom prst="rect">
            <a:avLst/>
          </a:prstGeom>
        </p:spPr>
      </p:pic>
      <p:pic>
        <p:nvPicPr>
          <p:cNvPr id="9" name="Picture 8"/>
          <p:cNvPicPr>
            <a:picLocks noChangeAspect="1"/>
          </p:cNvPicPr>
          <p:nvPr/>
        </p:nvPicPr>
        <p:blipFill>
          <a:blip r:embed="rId8"/>
          <a:stretch>
            <a:fillRect/>
          </a:stretch>
        </p:blipFill>
        <p:spPr>
          <a:xfrm>
            <a:off x="4602109" y="4009546"/>
            <a:ext cx="2313432" cy="1239717"/>
          </a:xfrm>
          <a:prstGeom prst="rect">
            <a:avLst/>
          </a:prstGeom>
        </p:spPr>
      </p:pic>
    </p:spTree>
    <p:extLst>
      <p:ext uri="{BB962C8B-B14F-4D97-AF65-F5344CB8AC3E}">
        <p14:creationId xmlns:p14="http://schemas.microsoft.com/office/powerpoint/2010/main" val="30149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par>
                                <p:cTn id="23" presetID="3"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3096" y="595426"/>
            <a:ext cx="9067407" cy="5143500"/>
          </a:xfrm>
          <a:prstGeom prst="rect">
            <a:avLst/>
          </a:prstGeom>
        </p:spPr>
      </p:pic>
      <p:sp>
        <p:nvSpPr>
          <p:cNvPr id="5" name="Title 3"/>
          <p:cNvSpPr txBox="1">
            <a:spLocks/>
          </p:cNvSpPr>
          <p:nvPr/>
        </p:nvSpPr>
        <p:spPr bwMode="auto">
          <a:xfrm>
            <a:off x="143085" y="133761"/>
            <a:ext cx="7646899" cy="46166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altLang="en-US" sz="2400" b="1" dirty="0"/>
              <a:t>T</a:t>
            </a:r>
            <a:r>
              <a:rPr lang="en-US" altLang="en-US" sz="2400" b="1" dirty="0" smtClean="0"/>
              <a:t>he (Big) data revolution</a:t>
            </a:r>
            <a:endParaRPr lang="en-GB" altLang="en-US" sz="2400" b="1" kern="1200" dirty="0"/>
          </a:p>
        </p:txBody>
      </p:sp>
    </p:spTree>
    <p:extLst>
      <p:ext uri="{BB962C8B-B14F-4D97-AF65-F5344CB8AC3E}">
        <p14:creationId xmlns:p14="http://schemas.microsoft.com/office/powerpoint/2010/main" val="13342671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LAHCEM\Downloads\Barents_bloom (2) 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6"/>
            <a:ext cx="9144000" cy="514104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62117" y="766021"/>
            <a:ext cx="2128505" cy="4376252"/>
          </a:xfrm>
          <a:prstGeom prst="roundRect">
            <a:avLst/>
          </a:prstGeom>
          <a:solidFill>
            <a:srgbClr val="FDFDFD"/>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chemeClr val="bg2">
                  <a:lumMod val="75000"/>
                </a:schemeClr>
              </a:solidFill>
            </a:endParaRPr>
          </a:p>
        </p:txBody>
      </p:sp>
      <p:sp>
        <p:nvSpPr>
          <p:cNvPr id="5" name="TextBox 4"/>
          <p:cNvSpPr txBox="1"/>
          <p:nvPr/>
        </p:nvSpPr>
        <p:spPr>
          <a:xfrm>
            <a:off x="167757" y="3026004"/>
            <a:ext cx="2122865" cy="369316"/>
          </a:xfrm>
          <a:prstGeom prst="rect">
            <a:avLst/>
          </a:prstGeom>
          <a:noFill/>
        </p:spPr>
        <p:txBody>
          <a:bodyPr wrap="square" lIns="91424" tIns="45712" rIns="91424" bIns="45712" rtlCol="0">
            <a:spAutoFit/>
          </a:bodyPr>
          <a:lstStyle/>
          <a:p>
            <a:pPr algn="ctr"/>
            <a:r>
              <a:rPr lang="en-GB" b="1" dirty="0" smtClean="0">
                <a:solidFill>
                  <a:srgbClr val="0070C0"/>
                </a:solidFill>
                <a:latin typeface="Verdana"/>
              </a:rPr>
              <a:t>Experimental</a:t>
            </a:r>
            <a:endParaRPr lang="en-GB" b="1" dirty="0">
              <a:solidFill>
                <a:srgbClr val="0070C0"/>
              </a:solidFill>
              <a:latin typeface="Verdana"/>
            </a:endParaRPr>
          </a:p>
        </p:txBody>
      </p:sp>
      <p:sp>
        <p:nvSpPr>
          <p:cNvPr id="27" name="TextBox 26"/>
          <p:cNvSpPr txBox="1"/>
          <p:nvPr/>
        </p:nvSpPr>
        <p:spPr>
          <a:xfrm>
            <a:off x="167757" y="3406283"/>
            <a:ext cx="2122865" cy="359509"/>
          </a:xfrm>
          <a:prstGeom prst="rect">
            <a:avLst/>
          </a:prstGeom>
          <a:noFill/>
          <a:effectLst/>
        </p:spPr>
        <p:txBody>
          <a:bodyPr wrap="square" lIns="36000" tIns="36000" rIns="91424" bIns="45712" rtlCol="0">
            <a:spAutoFit/>
          </a:bodyPr>
          <a:lstStyle/>
          <a:p>
            <a:pPr algn="ctr"/>
            <a:r>
              <a:rPr lang="en-GB" dirty="0" smtClean="0">
                <a:solidFill>
                  <a:srgbClr val="0070C0"/>
                </a:solidFill>
                <a:latin typeface="Verdana"/>
              </a:rPr>
              <a:t>Last Millennia</a:t>
            </a:r>
          </a:p>
        </p:txBody>
      </p:sp>
      <p:sp>
        <p:nvSpPr>
          <p:cNvPr id="30" name="Rounded Rectangle 29"/>
          <p:cNvSpPr/>
          <p:nvPr/>
        </p:nvSpPr>
        <p:spPr>
          <a:xfrm>
            <a:off x="2391372" y="766021"/>
            <a:ext cx="2128505" cy="4376252"/>
          </a:xfrm>
          <a:prstGeom prst="roundRect">
            <a:avLst/>
          </a:prstGeom>
          <a:solidFill>
            <a:srgbClr val="FDFDFD"/>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chemeClr val="bg2">
                  <a:lumMod val="75000"/>
                </a:schemeClr>
              </a:solidFill>
            </a:endParaRPr>
          </a:p>
        </p:txBody>
      </p:sp>
      <p:sp>
        <p:nvSpPr>
          <p:cNvPr id="31" name="TextBox 30"/>
          <p:cNvSpPr txBox="1"/>
          <p:nvPr/>
        </p:nvSpPr>
        <p:spPr>
          <a:xfrm>
            <a:off x="2391377" y="3026798"/>
            <a:ext cx="2128500" cy="369316"/>
          </a:xfrm>
          <a:prstGeom prst="rect">
            <a:avLst/>
          </a:prstGeom>
          <a:noFill/>
        </p:spPr>
        <p:txBody>
          <a:bodyPr wrap="square" lIns="91424" tIns="45712" rIns="91424" bIns="45712" rtlCol="0">
            <a:spAutoFit/>
          </a:bodyPr>
          <a:lstStyle/>
          <a:p>
            <a:pPr algn="ctr"/>
            <a:r>
              <a:rPr lang="en-GB" b="1" dirty="0" smtClean="0">
                <a:solidFill>
                  <a:srgbClr val="0070C0"/>
                </a:solidFill>
                <a:latin typeface="Verdana"/>
              </a:rPr>
              <a:t>Theoretical</a:t>
            </a:r>
            <a:endParaRPr lang="en-GB" b="1" dirty="0">
              <a:solidFill>
                <a:srgbClr val="0070C0"/>
              </a:solidFill>
              <a:latin typeface="Verdana"/>
            </a:endParaRPr>
          </a:p>
        </p:txBody>
      </p:sp>
      <p:sp>
        <p:nvSpPr>
          <p:cNvPr id="37" name="Rounded Rectangle 36"/>
          <p:cNvSpPr/>
          <p:nvPr/>
        </p:nvSpPr>
        <p:spPr>
          <a:xfrm>
            <a:off x="4629726" y="766020"/>
            <a:ext cx="2128505" cy="4377479"/>
          </a:xfrm>
          <a:prstGeom prst="roundRect">
            <a:avLst/>
          </a:prstGeom>
          <a:solidFill>
            <a:srgbClr val="FDFDFD"/>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chemeClr val="bg2">
                  <a:lumMod val="75000"/>
                </a:schemeClr>
              </a:solidFill>
            </a:endParaRPr>
          </a:p>
        </p:txBody>
      </p:sp>
      <p:sp>
        <p:nvSpPr>
          <p:cNvPr id="38" name="TextBox 37"/>
          <p:cNvSpPr txBox="1"/>
          <p:nvPr/>
        </p:nvSpPr>
        <p:spPr>
          <a:xfrm>
            <a:off x="4629727" y="3026798"/>
            <a:ext cx="2128504" cy="369316"/>
          </a:xfrm>
          <a:prstGeom prst="rect">
            <a:avLst/>
          </a:prstGeom>
          <a:noFill/>
        </p:spPr>
        <p:txBody>
          <a:bodyPr wrap="square" lIns="91424" tIns="45712" rIns="91424" bIns="45712" rtlCol="0">
            <a:spAutoFit/>
          </a:bodyPr>
          <a:lstStyle/>
          <a:p>
            <a:pPr algn="ctr"/>
            <a:r>
              <a:rPr lang="en-GB" b="1" dirty="0" smtClean="0">
                <a:solidFill>
                  <a:srgbClr val="0070C0"/>
                </a:solidFill>
                <a:latin typeface="Verdana"/>
              </a:rPr>
              <a:t>Computational</a:t>
            </a:r>
            <a:endParaRPr lang="en-GB" b="1" dirty="0">
              <a:solidFill>
                <a:srgbClr val="0070C0"/>
              </a:solidFill>
              <a:latin typeface="Verdana"/>
            </a:endParaRPr>
          </a:p>
        </p:txBody>
      </p:sp>
      <p:sp>
        <p:nvSpPr>
          <p:cNvPr id="43" name="Rounded Rectangle 42"/>
          <p:cNvSpPr/>
          <p:nvPr/>
        </p:nvSpPr>
        <p:spPr>
          <a:xfrm>
            <a:off x="6872882" y="765165"/>
            <a:ext cx="2128505" cy="4378335"/>
          </a:xfrm>
          <a:prstGeom prst="roundRect">
            <a:avLst/>
          </a:prstGeom>
          <a:solidFill>
            <a:srgbClr val="FDFDFD"/>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chemeClr val="bg2">
                  <a:lumMod val="75000"/>
                </a:schemeClr>
              </a:solidFill>
            </a:endParaRPr>
          </a:p>
        </p:txBody>
      </p:sp>
      <p:sp>
        <p:nvSpPr>
          <p:cNvPr id="44" name="TextBox 43"/>
          <p:cNvSpPr txBox="1"/>
          <p:nvPr/>
        </p:nvSpPr>
        <p:spPr>
          <a:xfrm>
            <a:off x="6878061" y="3026012"/>
            <a:ext cx="2123325" cy="369316"/>
          </a:xfrm>
          <a:prstGeom prst="rect">
            <a:avLst/>
          </a:prstGeom>
          <a:noFill/>
        </p:spPr>
        <p:txBody>
          <a:bodyPr wrap="square" lIns="91424" tIns="45712" rIns="91424" bIns="45712" rtlCol="0">
            <a:spAutoFit/>
          </a:bodyPr>
          <a:lstStyle/>
          <a:p>
            <a:pPr algn="ctr"/>
            <a:r>
              <a:rPr lang="en-GB" b="1" dirty="0" smtClean="0">
                <a:solidFill>
                  <a:srgbClr val="0070C0"/>
                </a:solidFill>
                <a:latin typeface="Verdana"/>
              </a:rPr>
              <a:t>Data Intensive</a:t>
            </a:r>
            <a:endParaRPr lang="en-GB" b="1" dirty="0">
              <a:solidFill>
                <a:srgbClr val="0070C0"/>
              </a:solidFill>
              <a:latin typeface="Verdana"/>
            </a:endParaRPr>
          </a:p>
        </p:txBody>
      </p:sp>
      <p:sp>
        <p:nvSpPr>
          <p:cNvPr id="51" name="Title 1"/>
          <p:cNvSpPr>
            <a:spLocks noGrp="1"/>
          </p:cNvSpPr>
          <p:nvPr>
            <p:ph type="title"/>
          </p:nvPr>
        </p:nvSpPr>
        <p:spPr>
          <a:xfrm>
            <a:off x="143085" y="164557"/>
            <a:ext cx="8439212" cy="400083"/>
          </a:xfrm>
        </p:spPr>
        <p:txBody>
          <a:bodyPr/>
          <a:lstStyle/>
          <a:p>
            <a:r>
              <a:rPr lang="en-GB" sz="2000" b="1" dirty="0" smtClean="0">
                <a:solidFill>
                  <a:schemeClr val="bg1"/>
                </a:solidFill>
                <a:effectLst>
                  <a:outerShdw blurRad="38100" dist="38100" dir="2700000" algn="tl">
                    <a:srgbClr val="000000">
                      <a:alpha val="43137"/>
                    </a:srgbClr>
                  </a:outerShdw>
                </a:effectLst>
              </a:rPr>
              <a:t>The 4</a:t>
            </a:r>
            <a:r>
              <a:rPr lang="en-GB" sz="2000" b="1" baseline="30000" dirty="0" smtClean="0">
                <a:solidFill>
                  <a:schemeClr val="bg1"/>
                </a:solidFill>
                <a:effectLst>
                  <a:outerShdw blurRad="38100" dist="38100" dir="2700000" algn="tl">
                    <a:srgbClr val="000000">
                      <a:alpha val="43137"/>
                    </a:srgbClr>
                  </a:outerShdw>
                </a:effectLst>
              </a:rPr>
              <a:t>th</a:t>
            </a:r>
            <a:r>
              <a:rPr lang="en-GB" sz="2000" b="1" dirty="0" smtClean="0">
                <a:solidFill>
                  <a:schemeClr val="bg1"/>
                </a:solidFill>
                <a:effectLst>
                  <a:outerShdw blurRad="38100" dist="38100" dir="2700000" algn="tl">
                    <a:srgbClr val="000000">
                      <a:alpha val="43137"/>
                    </a:srgbClr>
                  </a:outerShdw>
                </a:effectLst>
              </a:rPr>
              <a:t> Paradigm of Scientific Discovery </a:t>
            </a:r>
            <a:endParaRPr lang="en-GB" sz="2000" b="1" dirty="0">
              <a:solidFill>
                <a:schemeClr val="bg1"/>
              </a:solidFill>
              <a:effectLst>
                <a:outerShdw blurRad="38100" dist="38100" dir="2700000" algn="tl">
                  <a:srgbClr val="000000">
                    <a:alpha val="43137"/>
                  </a:srgbClr>
                </a:outerShdw>
              </a:effectLst>
            </a:endParaRPr>
          </a:p>
        </p:txBody>
      </p:sp>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sp>
        <p:nvSpPr>
          <p:cNvPr id="63" name="TextBox 62"/>
          <p:cNvSpPr txBox="1"/>
          <p:nvPr/>
        </p:nvSpPr>
        <p:spPr>
          <a:xfrm>
            <a:off x="6878522" y="3389953"/>
            <a:ext cx="2122864" cy="359509"/>
          </a:xfrm>
          <a:prstGeom prst="rect">
            <a:avLst/>
          </a:prstGeom>
          <a:noFill/>
          <a:effectLst/>
        </p:spPr>
        <p:txBody>
          <a:bodyPr wrap="square" lIns="36000" tIns="36000" rIns="91424" bIns="45712" rtlCol="0">
            <a:spAutoFit/>
          </a:bodyPr>
          <a:lstStyle/>
          <a:p>
            <a:pPr algn="ctr"/>
            <a:r>
              <a:rPr lang="en-GB" dirty="0" smtClean="0">
                <a:solidFill>
                  <a:srgbClr val="0070C0"/>
                </a:solidFill>
                <a:latin typeface="Verdana"/>
              </a:rPr>
              <a:t>Now &amp; Future</a:t>
            </a:r>
          </a:p>
        </p:txBody>
      </p:sp>
      <p:sp>
        <p:nvSpPr>
          <p:cNvPr id="67" name="TextBox 66"/>
          <p:cNvSpPr txBox="1"/>
          <p:nvPr/>
        </p:nvSpPr>
        <p:spPr>
          <a:xfrm>
            <a:off x="4629727" y="3406283"/>
            <a:ext cx="2128504" cy="359509"/>
          </a:xfrm>
          <a:prstGeom prst="rect">
            <a:avLst/>
          </a:prstGeom>
          <a:noFill/>
          <a:effectLst/>
        </p:spPr>
        <p:txBody>
          <a:bodyPr wrap="square" lIns="36000" tIns="36000" rIns="91424" bIns="45712" rtlCol="0">
            <a:spAutoFit/>
          </a:bodyPr>
          <a:lstStyle/>
          <a:p>
            <a:pPr algn="ctr"/>
            <a:r>
              <a:rPr lang="en-GB" dirty="0" smtClean="0">
                <a:solidFill>
                  <a:srgbClr val="0070C0"/>
                </a:solidFill>
                <a:latin typeface="Verdana"/>
              </a:rPr>
              <a:t>Last Decades</a:t>
            </a:r>
          </a:p>
        </p:txBody>
      </p:sp>
      <p:sp>
        <p:nvSpPr>
          <p:cNvPr id="68" name="TextBox 67"/>
          <p:cNvSpPr txBox="1"/>
          <p:nvPr/>
        </p:nvSpPr>
        <p:spPr>
          <a:xfrm>
            <a:off x="2396826" y="3406282"/>
            <a:ext cx="2123051" cy="359509"/>
          </a:xfrm>
          <a:prstGeom prst="rect">
            <a:avLst/>
          </a:prstGeom>
          <a:noFill/>
          <a:effectLst/>
        </p:spPr>
        <p:txBody>
          <a:bodyPr wrap="square" lIns="36000" tIns="36000" rIns="91424" bIns="45712" rtlCol="0">
            <a:spAutoFit/>
          </a:bodyPr>
          <a:lstStyle/>
          <a:p>
            <a:pPr algn="ctr"/>
            <a:r>
              <a:rPr lang="en-GB" dirty="0" smtClean="0">
                <a:solidFill>
                  <a:srgbClr val="0070C0"/>
                </a:solidFill>
                <a:latin typeface="Verdana"/>
              </a:rPr>
              <a:t>Last Centuries</a:t>
            </a:r>
          </a:p>
        </p:txBody>
      </p:sp>
      <p:sp>
        <p:nvSpPr>
          <p:cNvPr id="2" name="Rectangle 1"/>
          <p:cNvSpPr/>
          <p:nvPr/>
        </p:nvSpPr>
        <p:spPr>
          <a:xfrm>
            <a:off x="266029" y="3766954"/>
            <a:ext cx="1965443" cy="1384995"/>
          </a:xfrm>
          <a:prstGeom prst="rect">
            <a:avLst/>
          </a:prstGeom>
        </p:spPr>
        <p:txBody>
          <a:bodyPr wrap="square" lIns="36000" rIns="36000">
            <a:spAutoFit/>
          </a:bodyPr>
          <a:lstStyle/>
          <a:p>
            <a:pPr algn="ctr"/>
            <a:r>
              <a:rPr lang="en-GB" sz="1400" dirty="0" smtClean="0">
                <a:solidFill>
                  <a:srgbClr val="0070C0"/>
                </a:solidFill>
                <a:latin typeface="Verdana"/>
              </a:rPr>
              <a:t>Observation and Description of Natural Phenomena</a:t>
            </a:r>
          </a:p>
          <a:p>
            <a:pPr algn="ctr"/>
            <a:endParaRPr lang="en-GB" sz="1400" dirty="0">
              <a:solidFill>
                <a:srgbClr val="0070C0"/>
              </a:solidFill>
              <a:latin typeface="Verdana"/>
            </a:endParaRPr>
          </a:p>
          <a:p>
            <a:pPr algn="ctr"/>
            <a:r>
              <a:rPr lang="en-GB" sz="1400" dirty="0">
                <a:solidFill>
                  <a:srgbClr val="0070C0"/>
                </a:solidFill>
                <a:latin typeface="Verdana"/>
              </a:rPr>
              <a:t>O</a:t>
            </a:r>
            <a:r>
              <a:rPr lang="en-GB" sz="1400" dirty="0" smtClean="0">
                <a:solidFill>
                  <a:srgbClr val="0070C0"/>
                </a:solidFill>
                <a:latin typeface="Verdana"/>
              </a:rPr>
              <a:t>bservational astronomy</a:t>
            </a:r>
            <a:endParaRPr lang="en-GB" sz="1400" dirty="0">
              <a:solidFill>
                <a:srgbClr val="0070C0"/>
              </a:solidFill>
              <a:latin typeface="Verdana"/>
            </a:endParaRPr>
          </a:p>
        </p:txBody>
      </p:sp>
      <p:sp>
        <p:nvSpPr>
          <p:cNvPr id="73" name="Rectangle 72"/>
          <p:cNvSpPr/>
          <p:nvPr/>
        </p:nvSpPr>
        <p:spPr>
          <a:xfrm>
            <a:off x="2396825" y="3766953"/>
            <a:ext cx="2123051" cy="523220"/>
          </a:xfrm>
          <a:prstGeom prst="rect">
            <a:avLst/>
          </a:prstGeom>
        </p:spPr>
        <p:txBody>
          <a:bodyPr wrap="square" lIns="36000" rIns="36000">
            <a:spAutoFit/>
          </a:bodyPr>
          <a:lstStyle/>
          <a:p>
            <a:pPr algn="ctr"/>
            <a:r>
              <a:rPr lang="en-GB" sz="1400" dirty="0" smtClean="0">
                <a:solidFill>
                  <a:srgbClr val="0070C0"/>
                </a:solidFill>
                <a:latin typeface="Verdana"/>
              </a:rPr>
              <a:t>Newton’s laws, Maxwell’s equations</a:t>
            </a:r>
            <a:endParaRPr lang="en-GB" sz="1400" dirty="0">
              <a:solidFill>
                <a:srgbClr val="0070C0"/>
              </a:solidFill>
              <a:latin typeface="Verdana"/>
            </a:endParaRPr>
          </a:p>
        </p:txBody>
      </p:sp>
      <p:sp>
        <p:nvSpPr>
          <p:cNvPr id="74" name="Rectangle 73"/>
          <p:cNvSpPr/>
          <p:nvPr/>
        </p:nvSpPr>
        <p:spPr>
          <a:xfrm>
            <a:off x="4697835" y="3766952"/>
            <a:ext cx="1988191" cy="954107"/>
          </a:xfrm>
          <a:prstGeom prst="rect">
            <a:avLst/>
          </a:prstGeom>
        </p:spPr>
        <p:txBody>
          <a:bodyPr wrap="square" lIns="36000" rIns="36000">
            <a:spAutoFit/>
          </a:bodyPr>
          <a:lstStyle/>
          <a:p>
            <a:pPr algn="ctr"/>
            <a:r>
              <a:rPr lang="en-GB" sz="1400" dirty="0" smtClean="0">
                <a:solidFill>
                  <a:srgbClr val="0070C0"/>
                </a:solidFill>
                <a:latin typeface="Verdana"/>
              </a:rPr>
              <a:t>Simulation of Complex Phenomena</a:t>
            </a:r>
          </a:p>
          <a:p>
            <a:pPr algn="ctr"/>
            <a:endParaRPr lang="en-GB" sz="1400" dirty="0">
              <a:solidFill>
                <a:srgbClr val="0070C0"/>
              </a:solidFill>
              <a:latin typeface="Verdana"/>
            </a:endParaRPr>
          </a:p>
          <a:p>
            <a:pPr algn="ctr"/>
            <a:r>
              <a:rPr lang="en-GB" sz="1400" dirty="0" smtClean="0">
                <a:solidFill>
                  <a:srgbClr val="0070C0"/>
                </a:solidFill>
                <a:latin typeface="Verdana"/>
              </a:rPr>
              <a:t>Climate models</a:t>
            </a:r>
            <a:endParaRPr lang="en-GB" sz="1400" dirty="0">
              <a:solidFill>
                <a:srgbClr val="0070C0"/>
              </a:solidFill>
              <a:latin typeface="Verdana"/>
            </a:endParaRPr>
          </a:p>
        </p:txBody>
      </p:sp>
      <p:sp>
        <p:nvSpPr>
          <p:cNvPr id="75" name="Rectangle 74"/>
          <p:cNvSpPr/>
          <p:nvPr/>
        </p:nvSpPr>
        <p:spPr>
          <a:xfrm>
            <a:off x="6925273" y="3733788"/>
            <a:ext cx="2023722" cy="1384995"/>
          </a:xfrm>
          <a:prstGeom prst="rect">
            <a:avLst/>
          </a:prstGeom>
        </p:spPr>
        <p:txBody>
          <a:bodyPr wrap="square" lIns="36000" rIns="36000">
            <a:spAutoFit/>
          </a:bodyPr>
          <a:lstStyle/>
          <a:p>
            <a:pPr algn="ctr"/>
            <a:r>
              <a:rPr lang="en-GB" sz="1400" dirty="0" smtClean="0">
                <a:solidFill>
                  <a:srgbClr val="0070C0"/>
                </a:solidFill>
                <a:latin typeface="Verdana"/>
              </a:rPr>
              <a:t>Unify theory, experiment &amp; simulation with multidisciplinary data &amp; distributed communities</a:t>
            </a:r>
            <a:endParaRPr lang="en-GB" sz="1400" dirty="0">
              <a:solidFill>
                <a:srgbClr val="0070C0"/>
              </a:solidFill>
              <a:latin typeface="Verdana"/>
            </a:endParaRPr>
          </a:p>
        </p:txBody>
      </p:sp>
      <p:sp>
        <p:nvSpPr>
          <p:cNvPr id="3" name="AutoShape 2" descr="Afbeeldingsresultaat voor dot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0" name="Picture 4" descr="Afbeeldingsresultaat voor galileo telescoop"/>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6029" y="838595"/>
            <a:ext cx="1906719" cy="2184493"/>
          </a:xfrm>
          <a:prstGeom prst="roundRect">
            <a:avLst>
              <a:gd name="adj" fmla="val 14859"/>
            </a:avLst>
          </a:prstGeom>
          <a:solidFill>
            <a:srgbClr val="FFFFFF">
              <a:shade val="85000"/>
            </a:srgbClr>
          </a:solidFill>
          <a:ln>
            <a:noFill/>
          </a:ln>
          <a:effectLst/>
          <a:extLst/>
        </p:spPr>
      </p:pic>
      <p:pic>
        <p:nvPicPr>
          <p:cNvPr id="4102" name="Picture 6" descr="Afbeeldingsresultaat voor newton equa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0426" y="1375794"/>
            <a:ext cx="1915850" cy="1085649"/>
          </a:xfrm>
          <a:prstGeom prst="roundRect">
            <a:avLst>
              <a:gd name="adj" fmla="val 14859"/>
            </a:avLst>
          </a:prstGeom>
          <a:solidFill>
            <a:srgbClr val="FFFFFF">
              <a:shade val="85000"/>
            </a:srgbClr>
          </a:solidFill>
          <a:ln>
            <a:noFill/>
          </a:ln>
          <a:effectLst/>
          <a:extLst/>
        </p:spPr>
      </p:pic>
      <p:pic>
        <p:nvPicPr>
          <p:cNvPr id="4104" name="Picture 8" descr="Afbeeldingsresultaat voor complexit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4532717" y="1323536"/>
            <a:ext cx="2322521" cy="1285529"/>
          </a:xfrm>
          <a:prstGeom prst="roundRect">
            <a:avLst>
              <a:gd name="adj" fmla="val 14859"/>
            </a:avLst>
          </a:prstGeom>
          <a:solidFill>
            <a:srgbClr val="FFFFFF">
              <a:shade val="85000"/>
            </a:srgbClr>
          </a:solidFill>
          <a:ln>
            <a:noFill/>
          </a:ln>
          <a:effectLst/>
          <a:extLst/>
        </p:spPr>
      </p:pic>
      <p:pic>
        <p:nvPicPr>
          <p:cNvPr id="4105" name="Picture 9" descr="C:\Users\ALAHCEM\Downloads\Artificial-Intelligence-in-Banking Croppe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7664" y="853059"/>
            <a:ext cx="1924580" cy="1924580"/>
          </a:xfrm>
          <a:prstGeom prst="roundRect">
            <a:avLst>
              <a:gd name="adj" fmla="val 14859"/>
            </a:avLst>
          </a:prstGeom>
          <a:solidFill>
            <a:srgbClr val="FFFFFF">
              <a:shade val="85000"/>
            </a:srgbClr>
          </a:solidFill>
          <a:ln>
            <a:noFill/>
          </a:ln>
          <a:effectLst/>
          <a:extLst/>
        </p:spPr>
      </p:pic>
    </p:spTree>
    <p:extLst>
      <p:ext uri="{BB962C8B-B14F-4D97-AF65-F5344CB8AC3E}">
        <p14:creationId xmlns:p14="http://schemas.microsoft.com/office/powerpoint/2010/main" val="62588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05"/>
                                        </p:tgtEl>
                                        <p:attrNameLst>
                                          <p:attrName>style.visibility</p:attrName>
                                        </p:attrNameLst>
                                      </p:cBhvr>
                                      <p:to>
                                        <p:strVal val="visible"/>
                                      </p:to>
                                    </p:set>
                                    <p:anim calcmode="lin" valueType="num">
                                      <p:cBhvr additive="base">
                                        <p:cTn id="11" dur="500" fill="hold"/>
                                        <p:tgtEl>
                                          <p:spTgt spid="4105"/>
                                        </p:tgtEl>
                                        <p:attrNameLst>
                                          <p:attrName>ppt_x</p:attrName>
                                        </p:attrNameLst>
                                      </p:cBhvr>
                                      <p:tavLst>
                                        <p:tav tm="0">
                                          <p:val>
                                            <p:strVal val="#ppt_x"/>
                                          </p:val>
                                        </p:tav>
                                        <p:tav tm="100000">
                                          <p:val>
                                            <p:strVal val="#ppt_x"/>
                                          </p:val>
                                        </p:tav>
                                      </p:tavLst>
                                    </p:anim>
                                    <p:anim calcmode="lin" valueType="num">
                                      <p:cBhvr additive="base">
                                        <p:cTn id="12" dur="500" fill="hold"/>
                                        <p:tgtEl>
                                          <p:spTgt spid="410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ppt_x"/>
                                          </p:val>
                                        </p:tav>
                                        <p:tav tm="100000">
                                          <p:val>
                                            <p:strVal val="#ppt_x"/>
                                          </p:val>
                                        </p:tav>
                                      </p:tavLst>
                                    </p:anim>
                                    <p:anim calcmode="lin" valueType="num">
                                      <p:cBhvr additive="base">
                                        <p:cTn id="20" dur="500" fill="hold"/>
                                        <p:tgtEl>
                                          <p:spTgt spid="6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anim calcmode="lin" valueType="num">
                                      <p:cBhvr additive="base">
                                        <p:cTn id="23" dur="500" fill="hold"/>
                                        <p:tgtEl>
                                          <p:spTgt spid="75"/>
                                        </p:tgtEl>
                                        <p:attrNameLst>
                                          <p:attrName>ppt_x</p:attrName>
                                        </p:attrNameLst>
                                      </p:cBhvr>
                                      <p:tavLst>
                                        <p:tav tm="0">
                                          <p:val>
                                            <p:strVal val="#ppt_x"/>
                                          </p:val>
                                        </p:tav>
                                        <p:tav tm="100000">
                                          <p:val>
                                            <p:strVal val="#ppt_x"/>
                                          </p:val>
                                        </p:tav>
                                      </p:tavLst>
                                    </p:anim>
                                    <p:anim calcmode="lin" valueType="num">
                                      <p:cBhvr additive="base">
                                        <p:cTn id="2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P spid="63" grpId="0"/>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1206" y="827178"/>
            <a:ext cx="8914973" cy="3048003"/>
          </a:xfrm>
        </p:spPr>
        <p:txBody>
          <a:bodyPr/>
          <a:lstStyle/>
          <a:p>
            <a:pPr marL="0" lvl="1">
              <a:lnSpc>
                <a:spcPct val="150000"/>
              </a:lnSpc>
              <a:spcBef>
                <a:spcPts val="0"/>
              </a:spcBef>
              <a:spcAft>
                <a:spcPts val="500"/>
              </a:spcAft>
            </a:pPr>
            <a:r>
              <a:rPr lang="en-US" sz="1800" dirty="0" smtClean="0"/>
              <a:t>Changes in the technologies, tools, operations concepts, and business models addressing Big Data </a:t>
            </a:r>
            <a:endParaRPr lang="en-US" sz="1800" dirty="0"/>
          </a:p>
          <a:p>
            <a:pPr marL="285750" lvl="1" indent="-285750">
              <a:lnSpc>
                <a:spcPct val="150000"/>
              </a:lnSpc>
              <a:spcBef>
                <a:spcPts val="0"/>
              </a:spcBef>
              <a:spcAft>
                <a:spcPts val="500"/>
              </a:spcAft>
              <a:buFont typeface="Arial" charset="0"/>
              <a:buChar char="•"/>
            </a:pPr>
            <a:r>
              <a:rPr lang="en-US" dirty="0" smtClean="0"/>
              <a:t>Cloud and Fog computing (</a:t>
            </a:r>
            <a:r>
              <a:rPr lang="en-US" dirty="0" err="1" smtClean="0"/>
              <a:t>XaaS</a:t>
            </a:r>
            <a:r>
              <a:rPr lang="en-US" dirty="0" smtClean="0"/>
              <a:t>); Platforms / user to the data; Open source frameworks and tools; Distributed value chains; Distributed ledgers; </a:t>
            </a:r>
            <a:r>
              <a:rPr lang="en-US" dirty="0" err="1" smtClean="0"/>
              <a:t>IoT</a:t>
            </a:r>
            <a:r>
              <a:rPr lang="en-US" dirty="0" smtClean="0"/>
              <a:t>; IDEs;  Analysis ready data </a:t>
            </a:r>
            <a:r>
              <a:rPr lang="mr-IN" dirty="0" smtClean="0"/>
              <a:t>…</a:t>
            </a:r>
            <a:endParaRPr lang="en-US" dirty="0" smtClean="0"/>
          </a:p>
          <a:p>
            <a:pPr marL="0" lvl="1">
              <a:lnSpc>
                <a:spcPct val="150000"/>
              </a:lnSpc>
              <a:spcBef>
                <a:spcPts val="0"/>
              </a:spcBef>
              <a:spcAft>
                <a:spcPts val="500"/>
              </a:spcAft>
            </a:pPr>
            <a:r>
              <a:rPr lang="en-US" dirty="0" smtClean="0"/>
              <a:t>	&amp;</a:t>
            </a:r>
          </a:p>
          <a:p>
            <a:pPr marL="285750" lvl="1" indent="-285750">
              <a:lnSpc>
                <a:spcPct val="150000"/>
              </a:lnSpc>
              <a:spcBef>
                <a:spcPts val="0"/>
              </a:spcBef>
              <a:spcAft>
                <a:spcPts val="500"/>
              </a:spcAft>
              <a:buFont typeface="Arial" charset="0"/>
              <a:buChar char="•"/>
            </a:pPr>
            <a:r>
              <a:rPr lang="en-US" dirty="0" smtClean="0"/>
              <a:t>Advanced data analytics: AI, ML, DL </a:t>
            </a:r>
          </a:p>
          <a:p>
            <a:pPr marL="0" lvl="1">
              <a:lnSpc>
                <a:spcPct val="150000"/>
              </a:lnSpc>
              <a:spcBef>
                <a:spcPts val="0"/>
              </a:spcBef>
              <a:spcAft>
                <a:spcPts val="500"/>
              </a:spcAft>
            </a:pPr>
            <a:endParaRPr lang="en-US" dirty="0"/>
          </a:p>
          <a:p>
            <a:pPr marL="285750" lvl="1" indent="-285750">
              <a:lnSpc>
                <a:spcPct val="150000"/>
              </a:lnSpc>
              <a:spcBef>
                <a:spcPts val="0"/>
              </a:spcBef>
              <a:spcAft>
                <a:spcPts val="500"/>
              </a:spcAft>
              <a:buFont typeface="Symbol" charset="2"/>
              <a:buChar char="Þ"/>
            </a:pPr>
            <a:r>
              <a:rPr lang="en-US" b="1" dirty="0" smtClean="0"/>
              <a:t>Massive increase in data handling and analytical capability</a:t>
            </a:r>
          </a:p>
          <a:p>
            <a:pPr marL="0" lvl="1">
              <a:lnSpc>
                <a:spcPct val="150000"/>
              </a:lnSpc>
              <a:spcBef>
                <a:spcPts val="0"/>
              </a:spcBef>
              <a:spcAft>
                <a:spcPts val="500"/>
              </a:spcAft>
            </a:pPr>
            <a:endParaRPr lang="en-US" sz="1800" dirty="0" smtClean="0"/>
          </a:p>
          <a:p>
            <a:pPr marL="0" indent="0">
              <a:lnSpc>
                <a:spcPct val="150000"/>
              </a:lnSpc>
              <a:spcBef>
                <a:spcPts val="0"/>
              </a:spcBef>
              <a:spcAft>
                <a:spcPts val="500"/>
              </a:spcAft>
            </a:pPr>
            <a:endParaRPr lang="en-US" sz="1800" dirty="0"/>
          </a:p>
        </p:txBody>
      </p:sp>
      <p:sp>
        <p:nvSpPr>
          <p:cNvPr id="4" name="Title 3"/>
          <p:cNvSpPr txBox="1">
            <a:spLocks/>
          </p:cNvSpPr>
          <p:nvPr/>
        </p:nvSpPr>
        <p:spPr bwMode="auto">
          <a:xfrm>
            <a:off x="143086" y="133761"/>
            <a:ext cx="7532332" cy="46166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altLang="en-US" sz="2400" b="1" dirty="0" smtClean="0"/>
              <a:t>The ICT revolution</a:t>
            </a:r>
            <a:endParaRPr lang="en-GB" altLang="en-US" sz="2400" b="1" kern="1200" dirty="0"/>
          </a:p>
        </p:txBody>
      </p:sp>
    </p:spTree>
    <p:extLst>
      <p:ext uri="{BB962C8B-B14F-4D97-AF65-F5344CB8AC3E}">
        <p14:creationId xmlns:p14="http://schemas.microsoft.com/office/powerpoint/2010/main" val="16131483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16" name="Picture 4" descr="Afbeeldingsresultaat voor artificial intellig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7701" y="738861"/>
            <a:ext cx="3766299" cy="2579077"/>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p:spPr>
      </p:pic>
      <p:sp>
        <p:nvSpPr>
          <p:cNvPr id="3" name="Rectangle 2"/>
          <p:cNvSpPr/>
          <p:nvPr/>
        </p:nvSpPr>
        <p:spPr>
          <a:xfrm>
            <a:off x="117230" y="743933"/>
            <a:ext cx="5362190" cy="4042132"/>
          </a:xfrm>
          <a:prstGeom prst="rect">
            <a:avLst/>
          </a:prstGeom>
        </p:spPr>
        <p:txBody>
          <a:bodyPr wrap="square">
            <a:spAutoFit/>
          </a:bodyPr>
          <a:lstStyle/>
          <a:p>
            <a:pPr>
              <a:lnSpc>
                <a:spcPct val="150000"/>
              </a:lnSpc>
              <a:spcBef>
                <a:spcPts val="0"/>
              </a:spcBef>
              <a:spcAft>
                <a:spcPts val="500"/>
              </a:spcAft>
            </a:pPr>
            <a:r>
              <a:rPr lang="en-US" sz="1600" dirty="0"/>
              <a:t>The raise of AI and the DL revolution </a:t>
            </a:r>
          </a:p>
          <a:p>
            <a:pPr marL="622620" lvl="1" indent="-171450">
              <a:lnSpc>
                <a:spcPct val="150000"/>
              </a:lnSpc>
              <a:spcBef>
                <a:spcPts val="0"/>
              </a:spcBef>
              <a:spcAft>
                <a:spcPts val="500"/>
              </a:spcAft>
              <a:buFont typeface="Arial" panose="020B0604020202020204" pitchFamily="34" charset="0"/>
              <a:buChar char="•"/>
            </a:pPr>
            <a:r>
              <a:rPr lang="en-US" sz="1600" dirty="0"/>
              <a:t>From AI-winters to everyday use: 2010 + and </a:t>
            </a:r>
            <a:r>
              <a:rPr lang="en-US" sz="1600" dirty="0" err="1"/>
              <a:t>imagenet</a:t>
            </a:r>
            <a:r>
              <a:rPr lang="en-US" sz="1600" dirty="0"/>
              <a:t>; HPC and Cloud; data and algorithms- deep Neural networks  </a:t>
            </a:r>
          </a:p>
          <a:p>
            <a:pPr marL="622620" lvl="1" indent="-171450">
              <a:lnSpc>
                <a:spcPct val="150000"/>
              </a:lnSpc>
              <a:spcBef>
                <a:spcPts val="0"/>
              </a:spcBef>
              <a:spcAft>
                <a:spcPts val="500"/>
              </a:spcAft>
              <a:buFont typeface="Arial" panose="020B0604020202020204" pitchFamily="34" charset="0"/>
              <a:buChar char="•"/>
            </a:pPr>
            <a:r>
              <a:rPr lang="en-US" sz="1600" dirty="0"/>
              <a:t>“The new ‘electricity’ fuelling the 4th Industrial revolution”</a:t>
            </a:r>
          </a:p>
          <a:p>
            <a:pPr marL="285750" lvl="1" indent="-285750">
              <a:lnSpc>
                <a:spcPct val="150000"/>
              </a:lnSpc>
              <a:spcBef>
                <a:spcPts val="0"/>
              </a:spcBef>
              <a:spcAft>
                <a:spcPts val="500"/>
              </a:spcAft>
              <a:buFont typeface="Symbol" charset="2"/>
              <a:buChar char="Þ"/>
            </a:pPr>
            <a:r>
              <a:rPr lang="en-US" sz="1600" dirty="0" smtClean="0"/>
              <a:t>AI is Transforming industries</a:t>
            </a:r>
            <a:r>
              <a:rPr lang="en-US" sz="1600" dirty="0"/>
              <a:t>; e.g. self-driving cars </a:t>
            </a:r>
          </a:p>
          <a:p>
            <a:pPr marL="285750" lvl="1" indent="-285750">
              <a:lnSpc>
                <a:spcPct val="150000"/>
              </a:lnSpc>
              <a:spcBef>
                <a:spcPts val="0"/>
              </a:spcBef>
              <a:spcAft>
                <a:spcPts val="500"/>
              </a:spcAft>
              <a:buFont typeface="Symbol" charset="2"/>
              <a:buChar char="Þ"/>
            </a:pPr>
            <a:r>
              <a:rPr lang="en-US" sz="1600" b="1" dirty="0"/>
              <a:t>Will the same transformative effect take place in Space, and in </a:t>
            </a:r>
            <a:r>
              <a:rPr lang="en-US" sz="1600" b="1" dirty="0" smtClean="0"/>
              <a:t>EO?</a:t>
            </a:r>
          </a:p>
        </p:txBody>
      </p:sp>
      <p:sp>
        <p:nvSpPr>
          <p:cNvPr id="17" name="Title 3"/>
          <p:cNvSpPr txBox="1">
            <a:spLocks/>
          </p:cNvSpPr>
          <p:nvPr/>
        </p:nvSpPr>
        <p:spPr bwMode="auto">
          <a:xfrm>
            <a:off x="143086" y="133761"/>
            <a:ext cx="7532332" cy="46166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altLang="en-US" sz="2400" b="1" dirty="0" smtClean="0"/>
              <a:t>The AI revolution</a:t>
            </a:r>
            <a:endParaRPr lang="en-GB" altLang="en-US" sz="2400" b="1" kern="1200" dirty="0"/>
          </a:p>
        </p:txBody>
      </p:sp>
    </p:spTree>
    <p:extLst>
      <p:ext uri="{BB962C8B-B14F-4D97-AF65-F5344CB8AC3E}">
        <p14:creationId xmlns:p14="http://schemas.microsoft.com/office/powerpoint/2010/main" val="209496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0.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1.xml><?xml version="1.0" encoding="utf-8"?>
<a:theme xmlns:a="http://schemas.openxmlformats.org/drawingml/2006/main" name="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2.xml><?xml version="1.0" encoding="utf-8"?>
<a:theme xmlns:a="http://schemas.openxmlformats.org/drawingml/2006/main" name="8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3.xml><?xml version="1.0" encoding="utf-8"?>
<a:theme xmlns:a="http://schemas.openxmlformats.org/drawingml/2006/main" name="17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4.xml><?xml version="1.0" encoding="utf-8"?>
<a:theme xmlns:a="http://schemas.openxmlformats.org/drawingml/2006/main" name="9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5.xml><?xml version="1.0" encoding="utf-8"?>
<a:theme xmlns:a="http://schemas.openxmlformats.org/drawingml/2006/main" name="4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6.xml><?xml version="1.0" encoding="utf-8"?>
<a:theme xmlns:a="http://schemas.openxmlformats.org/drawingml/2006/main" name="15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7.xml><?xml version="1.0" encoding="utf-8"?>
<a:theme xmlns:a="http://schemas.openxmlformats.org/drawingml/2006/main" name="5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9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xml><?xml version="1.0" encoding="utf-8"?>
<a:theme xmlns:a="http://schemas.openxmlformats.org/drawingml/2006/main" name="2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xml><?xml version="1.0" encoding="utf-8"?>
<a:theme xmlns:a="http://schemas.openxmlformats.org/drawingml/2006/main" name="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5.xml><?xml version="1.0" encoding="utf-8"?>
<a:theme xmlns:a="http://schemas.openxmlformats.org/drawingml/2006/main" name="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6.xml><?xml version="1.0" encoding="utf-8"?>
<a:theme xmlns:a="http://schemas.openxmlformats.org/drawingml/2006/main" name="16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7.xml><?xml version="1.0" encoding="utf-8"?>
<a:theme xmlns:a="http://schemas.openxmlformats.org/drawingml/2006/main" name="6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8.xml><?xml version="1.0" encoding="utf-8"?>
<a:theme xmlns:a="http://schemas.openxmlformats.org/drawingml/2006/main" name="7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9.xml><?xml version="1.0" encoding="utf-8"?>
<a:theme xmlns:a="http://schemas.openxmlformats.org/drawingml/2006/main" name="25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ESA_Documents" ma:contentTypeID="0x010100B93108F87DD4F24BAE6D0E809C37974D003A675EEDBEAD734789C2602A0F48A45A" ma:contentTypeVersion="39" ma:contentTypeDescription="" ma:contentTypeScope="" ma:versionID="4728e5052507edb549246ec30145721f">
  <xsd:schema xmlns:xsd="http://www.w3.org/2001/XMLSchema" xmlns:xs="http://www.w3.org/2001/XMLSchema" xmlns:p="http://schemas.microsoft.com/office/2006/metadata/properties" xmlns:ns2="ddc99d1b-0883-4f2c-a8e6-6d8ebaa0e5d6" targetNamespace="http://schemas.microsoft.com/office/2006/metadata/properties" ma:root="true" ma:fieldsID="4826507cf1111e5c31e47050973b1ef1" ns2:_="">
    <xsd:import namespace="ddc99d1b-0883-4f2c-a8e6-6d8ebaa0e5d6"/>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2:Revision" minOccurs="0"/>
                <xsd:element ref="ns2:Status" minOccurs="0"/>
                <xsd:element ref="ns2:Distribution" minOccurs="0"/>
                <xsd:element ref="ns2:Organisational_x0020_entity" minOccurs="0"/>
                <xsd:element ref="ns2:Long_x0020_Titl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xsd:simpleType>
        <xsd:restriction base="dms:Choice">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 Releasable to the Public"/>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ma:readOnly="false">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Long_x0020_Title" ma:index="22" nillable="true" ma:displayName="Long Title" ma:internalName="Long_x0020_Title">
      <xsd:simpleType>
        <xsd:restriction base="dms:Text">
          <xsd:maxLength value="255"/>
        </xsd:restriction>
      </xsd:simpleType>
    </xsd:element>
    <xsd:element name="_dlc_DocId" ma:index="23" nillable="true" ma:displayName="Document ID Value" ma:description="The value of the document ID assigned to this item." ma:internalName="_dlc_DocId" ma:readOnly="true">
      <xsd:simpleType>
        <xsd:restriction base="dms:Text"/>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5"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21"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Revision xmlns="ddc99d1b-0883-4f2c-a8e6-6d8ebaa0e5d6">0</Revision>
    <Distribution xmlns="ddc99d1b-0883-4f2c-a8e6-6d8ebaa0e5d6" xsi:nil="true"/>
    <Organisational_x0020_entity xmlns="ddc99d1b-0883-4f2c-a8e6-6d8ebaa0e5d6" xsi:nil="true"/>
    <Document_x0020_Type xmlns="ddc99d1b-0883-4f2c-a8e6-6d8ebaa0e5d6">HO - Handout / Presentation</Document_x0020_Type>
    <Classification xmlns="ddc99d1b-0883-4f2c-a8e6-6d8ebaa0e5d6">ESA UNCLASSIFIED - For Official Use</Classification>
    <Issue_x0020_Date xmlns="ddc99d1b-0883-4f2c-a8e6-6d8ebaa0e5d6">2017-05-24T22:00:00+00:00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Long_x0020_Title xmlns="ddc99d1b-0883-4f2c-a8e6-6d8ebaa0e5d6" xsi:nil="true"/>
    <Status xmlns="ddc99d1b-0883-4f2c-a8e6-6d8ebaa0e5d6" xsi:nil="true"/>
    <_dlc_DocId xmlns="ddc99d1b-0883-4f2c-a8e6-6d8ebaa0e5d6">PKKMWAM5UKCP-2003826141-2198</_dlc_DocId>
    <_dlc_DocIdUrl xmlns="ddc99d1b-0883-4f2c-a8e6-6d8ebaa0e5d6">
      <Url>https://esateamsite.sso.esa.int/DEOP/_layouts/15/DocIdRedir.aspx?ID=PKKMWAM5UKCP-2003826141-2198</Url>
      <Description>PKKMWAM5UKCP-2003826141-2198</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CA499B-893C-4DA9-AAF2-F5D713DE3746}">
  <ds:schemaRefs>
    <ds:schemaRef ds:uri="http://schemas.microsoft.com/sharepoint/events"/>
  </ds:schemaRefs>
</ds:datastoreItem>
</file>

<file path=customXml/itemProps2.xml><?xml version="1.0" encoding="utf-8"?>
<ds:datastoreItem xmlns:ds="http://schemas.openxmlformats.org/officeDocument/2006/customXml" ds:itemID="{C7190A72-2BAD-428D-BA21-691A377AC0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22279E-2C4C-4C93-8498-455A58D1433E}">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ddc99d1b-0883-4f2c-a8e6-6d8ebaa0e5d6"/>
    <ds:schemaRef ds:uri="http://www.w3.org/XML/1998/namespace"/>
  </ds:schemaRefs>
</ds:datastoreItem>
</file>

<file path=customXml/itemProps4.xml><?xml version="1.0" encoding="utf-8"?>
<ds:datastoreItem xmlns:ds="http://schemas.openxmlformats.org/officeDocument/2006/customXml" ds:itemID="{548D79E0-F545-4A75-B39D-7B8AF1D9BA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2308</TotalTime>
  <Words>2111</Words>
  <Application>Microsoft Office PowerPoint</Application>
  <PresentationFormat>On-screen Show (16:9)</PresentationFormat>
  <Paragraphs>218</Paragraphs>
  <Slides>20</Slides>
  <Notes>19</Notes>
  <HiddenSlides>0</HiddenSlides>
  <MMClips>0</MMClips>
  <ScaleCrop>false</ScaleCrop>
  <HeadingPairs>
    <vt:vector size="6" baseType="variant">
      <vt:variant>
        <vt:lpstr>Fonts Used</vt:lpstr>
      </vt:variant>
      <vt:variant>
        <vt:i4>9</vt:i4>
      </vt:variant>
      <vt:variant>
        <vt:lpstr>Theme</vt:lpstr>
      </vt:variant>
      <vt:variant>
        <vt:i4>17</vt:i4>
      </vt:variant>
      <vt:variant>
        <vt:lpstr>Slide Titles</vt:lpstr>
      </vt:variant>
      <vt:variant>
        <vt:i4>20</vt:i4>
      </vt:variant>
    </vt:vector>
  </HeadingPairs>
  <TitlesOfParts>
    <vt:vector size="46" baseType="lpstr">
      <vt:lpstr>MS PGothic</vt:lpstr>
      <vt:lpstr>Arial</vt:lpstr>
      <vt:lpstr>Arial Rounded MT Bold</vt:lpstr>
      <vt:lpstr>Calibri</vt:lpstr>
      <vt:lpstr>Leelawadee</vt:lpstr>
      <vt:lpstr>Mangal</vt:lpstr>
      <vt:lpstr>NotesEsa</vt:lpstr>
      <vt:lpstr>Symbol</vt:lpstr>
      <vt:lpstr>Verdana</vt:lpstr>
      <vt:lpstr>NEW ESA Presentation 16-9</vt:lpstr>
      <vt:lpstr>19_NEW ESA Presentation 16-9</vt:lpstr>
      <vt:lpstr>21_NEW ESA Presentation 16-9</vt:lpstr>
      <vt:lpstr>1_NEW ESA Presentation 16-9</vt:lpstr>
      <vt:lpstr>2_NEW ESA Presentation 16-9</vt:lpstr>
      <vt:lpstr>16_NEW ESA Presentation 16-9</vt:lpstr>
      <vt:lpstr>6_NEW ESA Presentation 16-9</vt:lpstr>
      <vt:lpstr>7_NEW ESA Presentation 16-9</vt:lpstr>
      <vt:lpstr>25_NEW ESA Presentation 16-9</vt:lpstr>
      <vt:lpstr>ESA Presentation</vt:lpstr>
      <vt:lpstr>3_NEW ESA Presentation 16-9</vt:lpstr>
      <vt:lpstr>8_NEW ESA Presentation 16-9</vt:lpstr>
      <vt:lpstr>17_NEW ESA Presentation 16-9</vt:lpstr>
      <vt:lpstr>9_NEW ESA Presentation 16-9</vt:lpstr>
      <vt:lpstr>4_NEW ESA Presentation 16-9</vt:lpstr>
      <vt:lpstr>15_NEW ESA Presentation 16-9</vt:lpstr>
      <vt:lpstr>5_NEW ESA Presentation 16-9</vt:lpstr>
      <vt:lpstr>PowerPoint Presentation</vt:lpstr>
      <vt:lpstr>PowerPoint Presentation</vt:lpstr>
      <vt:lpstr>PowerPoint Presentation</vt:lpstr>
      <vt:lpstr>PowerPoint Presentation</vt:lpstr>
      <vt:lpstr>PowerPoint Presentation</vt:lpstr>
      <vt:lpstr>PowerPoint Presentation</vt:lpstr>
      <vt:lpstr>The 4th Paradigm of Scientific Discovery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ESA</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Presentation</dc:subject>
  <dc:creator>Wolfgang Rathgeber</dc:creator>
  <cp:lastModifiedBy>Michelle</cp:lastModifiedBy>
  <cp:revision>824</cp:revision>
  <cp:lastPrinted>2016-11-29T18:29:36Z</cp:lastPrinted>
  <dcterms:created xsi:type="dcterms:W3CDTF">2016-09-07T09:15:39Z</dcterms:created>
  <dcterms:modified xsi:type="dcterms:W3CDTF">2018-10-23T12:32:38Z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0x010100B93108F87DD4F24BAE6D0E809C37974D003A675EEDBEAD734789C2602A0F48A45A</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2017-05-24T23:00:00Z</vt:filetime>
  </property>
  <property fmtid="{D5CDD505-2E9C-101B-9397-08002B2CF9AE}" pid="30" name="_dlc_DocIdItemGuid">
    <vt:lpwstr>15823956-5d1d-490f-bbfe-333539e6cd85</vt:lpwstr>
  </property>
  <property fmtid="{D5CDD505-2E9C-101B-9397-08002B2CF9AE}" pid="31" name="Organisational entity">
    <vt:lpwstr/>
  </property>
  <property fmtid="{D5CDD505-2E9C-101B-9397-08002B2CF9AE}" pid="32" name="Long Title">
    <vt:lpwstr/>
  </property>
  <property fmtid="{D5CDD505-2E9C-101B-9397-08002B2CF9AE}" pid="33" name="Document ID Value">
    <vt:lpwstr>PKKMWAM5UKCP-2003826141-2198</vt:lpwstr>
  </property>
</Properties>
</file>