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</p:sldMasterIdLst>
  <p:notesMasterIdLst>
    <p:notesMasterId r:id="rId41"/>
  </p:notesMasterIdLst>
  <p:handoutMasterIdLst>
    <p:handoutMasterId r:id="rId42"/>
  </p:handoutMasterIdLst>
  <p:sldIdLst>
    <p:sldId id="331" r:id="rId5"/>
    <p:sldId id="340" r:id="rId6"/>
    <p:sldId id="367" r:id="rId7"/>
    <p:sldId id="341" r:id="rId8"/>
    <p:sldId id="368" r:id="rId9"/>
    <p:sldId id="342" r:id="rId10"/>
    <p:sldId id="343" r:id="rId11"/>
    <p:sldId id="344" r:id="rId12"/>
    <p:sldId id="345" r:id="rId13"/>
    <p:sldId id="346" r:id="rId14"/>
    <p:sldId id="347" r:id="rId15"/>
    <p:sldId id="369" r:id="rId16"/>
    <p:sldId id="348" r:id="rId17"/>
    <p:sldId id="349" r:id="rId18"/>
    <p:sldId id="350" r:id="rId19"/>
    <p:sldId id="352" r:id="rId20"/>
    <p:sldId id="372" r:id="rId21"/>
    <p:sldId id="362" r:id="rId22"/>
    <p:sldId id="363" r:id="rId23"/>
    <p:sldId id="379" r:id="rId24"/>
    <p:sldId id="373" r:id="rId25"/>
    <p:sldId id="374" r:id="rId26"/>
    <p:sldId id="375" r:id="rId27"/>
    <p:sldId id="353" r:id="rId28"/>
    <p:sldId id="354" r:id="rId29"/>
    <p:sldId id="371" r:id="rId30"/>
    <p:sldId id="365" r:id="rId31"/>
    <p:sldId id="366" r:id="rId32"/>
    <p:sldId id="377" r:id="rId33"/>
    <p:sldId id="378" r:id="rId34"/>
    <p:sldId id="357" r:id="rId35"/>
    <p:sldId id="358" r:id="rId36"/>
    <p:sldId id="359" r:id="rId37"/>
    <p:sldId id="360" r:id="rId38"/>
    <p:sldId id="361" r:id="rId39"/>
    <p:sldId id="376" r:id="rId40"/>
  </p:sldIdLst>
  <p:sldSz cx="9144000" cy="5143500" type="screen16x9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8DB"/>
    <a:srgbClr val="00549F"/>
    <a:srgbClr val="FDC82F"/>
    <a:srgbClr val="00338D"/>
    <a:srgbClr val="D0103A"/>
    <a:srgbClr val="008542"/>
    <a:srgbClr val="E37222"/>
    <a:srgbClr val="82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97" autoAdjust="0"/>
    <p:restoredTop sz="93882" autoAdjust="0"/>
  </p:normalViewPr>
  <p:slideViewPr>
    <p:cSldViewPr snapToGrid="0">
      <p:cViewPr varScale="1">
        <p:scale>
          <a:sx n="143" d="100"/>
          <a:sy n="143" d="100"/>
        </p:scale>
        <p:origin x="102" y="13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320BD3-0891-4B7C-904F-E9A4E9C4C410}" type="doc">
      <dgm:prSet loTypeId="urn:microsoft.com/office/officeart/2005/8/layout/radial4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0C38D9A9-E1D4-4B60-AA30-570436281877}">
      <dgm:prSet phldrT="[Text]"/>
      <dgm:spPr>
        <a:xfrm>
          <a:off x="2112267" y="2167849"/>
          <a:ext cx="1392089" cy="1392089"/>
        </a:xfrm>
        <a:gradFill rotWithShape="0">
          <a:gsLst>
            <a:gs pos="15000">
              <a:srgbClr val="C0504D"/>
            </a:gs>
            <a:gs pos="0">
              <a:srgbClr val="DCB3B2"/>
            </a:gs>
            <a:gs pos="85000">
              <a:srgbClr val="4F81BD"/>
            </a:gs>
            <a:gs pos="100000">
              <a:srgbClr val="B2C1DB"/>
            </a:gs>
          </a:gsLst>
          <a:lin ang="0" scaled="0"/>
        </a:gra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GB" dirty="0">
              <a:solidFill>
                <a:srgbClr val="FFFFFF"/>
              </a:solidFill>
              <a:latin typeface="Avenir Roman"/>
              <a:ea typeface="+mn-ea"/>
              <a:cs typeface="+mn-cs"/>
            </a:rPr>
            <a:t>ESA NASA MEP</a:t>
          </a:r>
        </a:p>
      </dgm:t>
    </dgm:pt>
    <dgm:pt modelId="{17ACF295-4CFD-4DD7-9BD6-6863E42A7C2D}" type="parTrans" cxnId="{D1AEF25B-CAB4-4948-B92E-20F06BE2F8E2}">
      <dgm:prSet/>
      <dgm:spPr/>
      <dgm:t>
        <a:bodyPr/>
        <a:lstStyle/>
        <a:p>
          <a:endParaRPr lang="en-GB"/>
        </a:p>
      </dgm:t>
    </dgm:pt>
    <dgm:pt modelId="{DF38E19C-ED3F-4767-AD49-16D559B205E6}" type="sibTrans" cxnId="{D1AEF25B-CAB4-4948-B92E-20F06BE2F8E2}">
      <dgm:prSet/>
      <dgm:spPr/>
      <dgm:t>
        <a:bodyPr/>
        <a:lstStyle/>
        <a:p>
          <a:endParaRPr lang="en-GB"/>
        </a:p>
      </dgm:t>
    </dgm:pt>
    <dgm:pt modelId="{0C1EDDCA-0B11-4318-8E13-01F3D4938D02}">
      <dgm:prSet phldrT="[Text]"/>
      <dgm:spPr>
        <a:xfrm>
          <a:off x="1529" y="2474108"/>
          <a:ext cx="974462" cy="779569"/>
        </a:xfr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GB" b="1" dirty="0">
              <a:solidFill>
                <a:srgbClr val="FFFFFF"/>
              </a:solidFill>
              <a:latin typeface="Avenir Roman"/>
              <a:ea typeface="+mn-ea"/>
              <a:cs typeface="+mn-cs"/>
            </a:rPr>
            <a:t>NASA Mission</a:t>
          </a:r>
        </a:p>
        <a:p>
          <a:r>
            <a:rPr lang="en-GB" b="1" dirty="0">
              <a:solidFill>
                <a:srgbClr val="FFFFFF"/>
              </a:solidFill>
              <a:latin typeface="Avenir Roman"/>
              <a:ea typeface="+mn-ea"/>
              <a:cs typeface="+mn-cs"/>
            </a:rPr>
            <a:t>Data</a:t>
          </a:r>
        </a:p>
      </dgm:t>
    </dgm:pt>
    <dgm:pt modelId="{59E4E5CD-F32B-4EC5-8FF8-C72BEA46CA00}" type="parTrans" cxnId="{763EF443-7B5D-4A70-AD3E-22F1DEE1901F}">
      <dgm:prSet/>
      <dgm:spPr>
        <a:xfrm rot="10800000">
          <a:off x="488761" y="2665520"/>
          <a:ext cx="1534213" cy="396745"/>
        </a:xfrm>
        <a:solidFill>
          <a:srgbClr val="C0504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GB"/>
        </a:p>
      </dgm:t>
    </dgm:pt>
    <dgm:pt modelId="{D463A172-8137-448F-B52F-5A8304F50B8C}" type="sibTrans" cxnId="{763EF443-7B5D-4A70-AD3E-22F1DEE1901F}">
      <dgm:prSet/>
      <dgm:spPr/>
      <dgm:t>
        <a:bodyPr/>
        <a:lstStyle/>
        <a:p>
          <a:endParaRPr lang="en-GB"/>
        </a:p>
      </dgm:t>
    </dgm:pt>
    <dgm:pt modelId="{86950D3D-7B0F-41EA-93AD-C48B048802AB}">
      <dgm:prSet phldrT="[Text]"/>
      <dgm:spPr>
        <a:xfrm>
          <a:off x="1161305" y="465318"/>
          <a:ext cx="974462" cy="779569"/>
        </a:xfr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GB" b="1" dirty="0">
              <a:solidFill>
                <a:srgbClr val="FFFFFF"/>
              </a:solidFill>
              <a:latin typeface="Avenir Roman"/>
              <a:ea typeface="+mn-ea"/>
              <a:cs typeface="+mn-cs"/>
            </a:rPr>
            <a:t>NASA Mission</a:t>
          </a:r>
        </a:p>
        <a:p>
          <a:r>
            <a:rPr lang="en-GB" b="1" dirty="0" err="1">
              <a:solidFill>
                <a:srgbClr val="FFFFFF"/>
              </a:solidFill>
              <a:latin typeface="Avenir Roman"/>
              <a:ea typeface="+mn-ea"/>
              <a:cs typeface="+mn-cs"/>
            </a:rPr>
            <a:t>Tools&amp;Visu</a:t>
          </a:r>
          <a:endParaRPr lang="en-GB" b="1" dirty="0">
            <a:solidFill>
              <a:srgbClr val="FFFFFF"/>
            </a:solidFill>
            <a:latin typeface="Avenir Roman"/>
            <a:ea typeface="+mn-ea"/>
            <a:cs typeface="+mn-cs"/>
          </a:endParaRPr>
        </a:p>
      </dgm:t>
    </dgm:pt>
    <dgm:pt modelId="{EF6C6737-8E3B-486F-900B-C127466443C6}" type="parTrans" cxnId="{C462850F-0033-4F69-B11B-D071C9F791C8}">
      <dgm:prSet/>
      <dgm:spPr>
        <a:xfrm rot="14400000">
          <a:off x="1264983" y="1321064"/>
          <a:ext cx="1534213" cy="396745"/>
        </a:xfrm>
        <a:solidFill>
          <a:srgbClr val="C0504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GB"/>
        </a:p>
      </dgm:t>
    </dgm:pt>
    <dgm:pt modelId="{375E645A-3D83-4ED2-9498-09DA569213F5}" type="sibTrans" cxnId="{C462850F-0033-4F69-B11B-D071C9F791C8}">
      <dgm:prSet/>
      <dgm:spPr/>
      <dgm:t>
        <a:bodyPr/>
        <a:lstStyle/>
        <a:p>
          <a:endParaRPr lang="en-GB"/>
        </a:p>
      </dgm:t>
    </dgm:pt>
    <dgm:pt modelId="{7C4F4841-A2B5-4DBA-BDFF-4B1F7623C215}">
      <dgm:prSet phldrT="[Text]"/>
      <dgm:spPr>
        <a:xfrm>
          <a:off x="2321080" y="154557"/>
          <a:ext cx="974462" cy="779569"/>
        </a:xfrm>
        <a:gradFill rotWithShape="0">
          <a:gsLst>
            <a:gs pos="30000">
              <a:srgbClr val="C0504D"/>
            </a:gs>
            <a:gs pos="0">
              <a:srgbClr val="C0504D"/>
            </a:gs>
            <a:gs pos="70000">
              <a:srgbClr val="4F81BD"/>
            </a:gs>
            <a:gs pos="100000">
              <a:srgbClr val="4F81BD"/>
            </a:gs>
          </a:gsLst>
          <a:lin ang="0" scaled="0"/>
        </a:gra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GB" b="1" dirty="0">
              <a:solidFill>
                <a:srgbClr val="FFFFFF"/>
              </a:solidFill>
              <a:latin typeface="Avenir Roman"/>
              <a:ea typeface="+mn-ea"/>
              <a:cs typeface="+mn-cs"/>
            </a:rPr>
            <a:t>ESA-NASA</a:t>
          </a:r>
        </a:p>
        <a:p>
          <a:r>
            <a:rPr lang="en-GB" b="1" dirty="0">
              <a:solidFill>
                <a:srgbClr val="FFFFFF"/>
              </a:solidFill>
              <a:latin typeface="Avenir Roman"/>
              <a:ea typeface="+mn-ea"/>
              <a:cs typeface="+mn-cs"/>
            </a:rPr>
            <a:t>Missions</a:t>
          </a:r>
        </a:p>
        <a:p>
          <a:r>
            <a:rPr lang="en-GB" b="1" dirty="0">
              <a:solidFill>
                <a:srgbClr val="FFFFFF"/>
              </a:solidFill>
              <a:latin typeface="Avenir Roman"/>
              <a:ea typeface="+mn-ea"/>
              <a:cs typeface="+mn-cs"/>
            </a:rPr>
            <a:t>Community</a:t>
          </a:r>
        </a:p>
      </dgm:t>
    </dgm:pt>
    <dgm:pt modelId="{E220D97E-328C-49FF-96C9-B6C95733B32D}" type="parTrans" cxnId="{616C3FF9-A469-4FA7-825E-CDCBE0A027E8}">
      <dgm:prSet/>
      <dgm:spPr>
        <a:xfrm rot="16200000">
          <a:off x="2041205" y="1113076"/>
          <a:ext cx="1534213" cy="396745"/>
        </a:xfrm>
        <a:gradFill rotWithShape="0">
          <a:gsLst>
            <a:gs pos="33000">
              <a:srgbClr val="DCB3B2"/>
            </a:gs>
            <a:gs pos="0">
              <a:srgbClr val="DCB3B2"/>
            </a:gs>
            <a:gs pos="67000">
              <a:srgbClr val="B2C1DB"/>
            </a:gs>
            <a:gs pos="100000">
              <a:srgbClr val="B2C1DB"/>
            </a:gs>
          </a:gsLst>
          <a:lin ang="0" scaled="0"/>
        </a:gradFill>
        <a:ln>
          <a:noFill/>
        </a:ln>
        <a:effectLst/>
      </dgm:spPr>
      <dgm:t>
        <a:bodyPr/>
        <a:lstStyle/>
        <a:p>
          <a:endParaRPr lang="en-GB"/>
        </a:p>
      </dgm:t>
    </dgm:pt>
    <dgm:pt modelId="{080A2C04-03F6-43BB-90BB-391BCEE65197}" type="sibTrans" cxnId="{616C3FF9-A469-4FA7-825E-CDCBE0A027E8}">
      <dgm:prSet/>
      <dgm:spPr/>
      <dgm:t>
        <a:bodyPr/>
        <a:lstStyle/>
        <a:p>
          <a:endParaRPr lang="en-GB"/>
        </a:p>
      </dgm:t>
    </dgm:pt>
    <dgm:pt modelId="{28254EF6-0E7A-4C91-832A-98F3B6E6ABA1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xfrm>
          <a:off x="4640631" y="2474108"/>
          <a:ext cx="974462" cy="779569"/>
        </a:xfrm>
        <a:solidFill>
          <a:srgbClr val="4F81BD"/>
        </a:solidFill>
        <a:ln w="25400" cap="flat" cmpd="sng" algn="ctr">
          <a:solidFill>
            <a:srgbClr val="FFFFFF"/>
          </a:solidFill>
          <a:prstDash val="solid"/>
        </a:ln>
        <a:effectLst/>
      </dgm:spPr>
      <dgm:t>
        <a:bodyPr/>
        <a:lstStyle/>
        <a:p>
          <a:r>
            <a:rPr lang="en-GB" b="1" dirty="0">
              <a:solidFill>
                <a:srgbClr val="FFFFFF"/>
              </a:solidFill>
              <a:latin typeface="Avenir Roman"/>
              <a:ea typeface="+mn-ea"/>
              <a:cs typeface="+mn-cs"/>
            </a:rPr>
            <a:t>ESA Mission</a:t>
          </a:r>
        </a:p>
        <a:p>
          <a:r>
            <a:rPr lang="en-GB" b="1" dirty="0">
              <a:solidFill>
                <a:srgbClr val="FFFFFF"/>
              </a:solidFill>
              <a:latin typeface="Avenir Roman"/>
              <a:ea typeface="+mn-ea"/>
              <a:cs typeface="+mn-cs"/>
            </a:rPr>
            <a:t>Data</a:t>
          </a:r>
        </a:p>
      </dgm:t>
    </dgm:pt>
    <dgm:pt modelId="{727C45EE-51A0-450D-B743-7B6461E6F55E}" type="parTrans" cxnId="{6CD9B5A2-235E-47C9-857C-176B0F3199F9}">
      <dgm:prSet/>
      <dgm:spPr>
        <a:xfrm>
          <a:off x="3593649" y="2665520"/>
          <a:ext cx="1534213" cy="396745"/>
        </a:xfrm>
        <a:solidFill>
          <a:srgbClr val="B2C1DB"/>
        </a:solidFill>
        <a:ln>
          <a:noFill/>
        </a:ln>
        <a:effectLst/>
      </dgm:spPr>
      <dgm:t>
        <a:bodyPr/>
        <a:lstStyle/>
        <a:p>
          <a:endParaRPr lang="en-GB"/>
        </a:p>
      </dgm:t>
    </dgm:pt>
    <dgm:pt modelId="{15362D32-1458-45F6-A80E-8B8F2891C8BF}" type="sibTrans" cxnId="{6CD9B5A2-235E-47C9-857C-176B0F3199F9}">
      <dgm:prSet/>
      <dgm:spPr/>
      <dgm:t>
        <a:bodyPr/>
        <a:lstStyle/>
        <a:p>
          <a:endParaRPr lang="en-GB"/>
        </a:p>
      </dgm:t>
    </dgm:pt>
    <dgm:pt modelId="{DE0440FC-DD70-46A5-AE88-0DB52162D236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xfrm>
          <a:off x="3480856" y="465318"/>
          <a:ext cx="974462" cy="779569"/>
        </a:xfrm>
        <a:solidFill>
          <a:srgbClr val="4F81BD"/>
        </a:solidFill>
        <a:ln w="25400" cap="flat" cmpd="sng" algn="ctr">
          <a:solidFill>
            <a:srgbClr val="FFFFFF"/>
          </a:solidFill>
          <a:prstDash val="solid"/>
        </a:ln>
        <a:effectLst/>
      </dgm:spPr>
      <dgm:t>
        <a:bodyPr/>
        <a:lstStyle/>
        <a:p>
          <a:r>
            <a:rPr lang="en-GB" b="1" dirty="0">
              <a:solidFill>
                <a:srgbClr val="FFFFFF"/>
              </a:solidFill>
              <a:latin typeface="Avenir Roman"/>
              <a:ea typeface="+mn-ea"/>
              <a:cs typeface="+mn-cs"/>
            </a:rPr>
            <a:t>ESA Mission</a:t>
          </a:r>
        </a:p>
        <a:p>
          <a:r>
            <a:rPr lang="en-GB" b="1" dirty="0" err="1">
              <a:solidFill>
                <a:srgbClr val="FFFFFF"/>
              </a:solidFill>
              <a:latin typeface="Avenir Roman"/>
              <a:ea typeface="+mn-ea"/>
              <a:cs typeface="+mn-cs"/>
            </a:rPr>
            <a:t>Tools&amp;Visu</a:t>
          </a:r>
          <a:endParaRPr lang="en-GB" b="1" dirty="0">
            <a:solidFill>
              <a:srgbClr val="FFFFFF"/>
            </a:solidFill>
            <a:latin typeface="Avenir Roman"/>
            <a:ea typeface="+mn-ea"/>
            <a:cs typeface="+mn-cs"/>
          </a:endParaRPr>
        </a:p>
      </dgm:t>
    </dgm:pt>
    <dgm:pt modelId="{5482B6DD-5408-42ED-9440-0933239EFC44}" type="parTrans" cxnId="{26CD4C98-BCED-4882-89DA-C3E2934C8592}">
      <dgm:prSet/>
      <dgm:spPr>
        <a:xfrm rot="18000000">
          <a:off x="2817427" y="1321064"/>
          <a:ext cx="1534213" cy="396745"/>
        </a:xfrm>
        <a:solidFill>
          <a:srgbClr val="B2C1DB"/>
        </a:solidFill>
        <a:ln>
          <a:noFill/>
        </a:ln>
        <a:effectLst/>
      </dgm:spPr>
      <dgm:t>
        <a:bodyPr/>
        <a:lstStyle/>
        <a:p>
          <a:endParaRPr lang="en-GB"/>
        </a:p>
      </dgm:t>
    </dgm:pt>
    <dgm:pt modelId="{D1C6FC60-2B5E-4413-BFE2-1B4FF5243291}" type="sibTrans" cxnId="{26CD4C98-BCED-4882-89DA-C3E2934C8592}">
      <dgm:prSet/>
      <dgm:spPr/>
      <dgm:t>
        <a:bodyPr/>
        <a:lstStyle/>
        <a:p>
          <a:endParaRPr lang="en-GB"/>
        </a:p>
      </dgm:t>
    </dgm:pt>
    <dgm:pt modelId="{67F5FC58-29F2-4BE8-9C01-C2EF5772F282}">
      <dgm:prSet phldrT="[Text]"/>
      <dgm:spPr>
        <a:xfrm>
          <a:off x="312290" y="1314333"/>
          <a:ext cx="974462" cy="779569"/>
        </a:xfr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GB" b="1" dirty="0">
              <a:solidFill>
                <a:srgbClr val="FFFFFF"/>
              </a:solidFill>
              <a:latin typeface="Avenir Roman"/>
              <a:ea typeface="+mn-ea"/>
              <a:cs typeface="+mn-cs"/>
            </a:rPr>
            <a:t>NASA Mission</a:t>
          </a:r>
        </a:p>
        <a:p>
          <a:r>
            <a:rPr lang="en-GB" b="1" dirty="0">
              <a:solidFill>
                <a:srgbClr val="FFFFFF"/>
              </a:solidFill>
              <a:latin typeface="Avenir Roman"/>
              <a:ea typeface="+mn-ea"/>
              <a:cs typeface="+mn-cs"/>
            </a:rPr>
            <a:t>Processing</a:t>
          </a:r>
        </a:p>
        <a:p>
          <a:r>
            <a:rPr lang="en-GB" b="1" dirty="0">
              <a:solidFill>
                <a:srgbClr val="FFFFFF"/>
              </a:solidFill>
              <a:latin typeface="Avenir Roman"/>
              <a:ea typeface="+mn-ea"/>
              <a:cs typeface="+mn-cs"/>
            </a:rPr>
            <a:t>resources</a:t>
          </a:r>
        </a:p>
      </dgm:t>
    </dgm:pt>
    <dgm:pt modelId="{F026FDC4-E95C-4798-947F-97705BA7D96A}" type="parTrans" cxnId="{DB8F9A63-E14B-4E35-8F52-0702ED4B6BC1}">
      <dgm:prSet/>
      <dgm:spPr>
        <a:xfrm rot="12600000">
          <a:off x="696749" y="1889298"/>
          <a:ext cx="1534213" cy="396745"/>
        </a:xfrm>
        <a:solidFill>
          <a:srgbClr val="C0504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GB"/>
        </a:p>
      </dgm:t>
    </dgm:pt>
    <dgm:pt modelId="{FC4AC581-CBEB-49CB-B00E-C0DABF66E03A}" type="sibTrans" cxnId="{DB8F9A63-E14B-4E35-8F52-0702ED4B6BC1}">
      <dgm:prSet/>
      <dgm:spPr/>
      <dgm:t>
        <a:bodyPr/>
        <a:lstStyle/>
        <a:p>
          <a:endParaRPr lang="en-GB"/>
        </a:p>
      </dgm:t>
    </dgm:pt>
    <dgm:pt modelId="{D93B4969-720F-4E3A-9037-B1040FD10715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xfrm>
          <a:off x="4329870" y="1314333"/>
          <a:ext cx="974462" cy="779569"/>
        </a:xfrm>
        <a:solidFill>
          <a:srgbClr val="4F81BD"/>
        </a:solidFill>
        <a:ln w="25400" cap="flat" cmpd="sng" algn="ctr">
          <a:solidFill>
            <a:srgbClr val="FFFFFF"/>
          </a:solidFill>
          <a:prstDash val="solid"/>
        </a:ln>
        <a:effectLst/>
      </dgm:spPr>
      <dgm:t>
        <a:bodyPr/>
        <a:lstStyle/>
        <a:p>
          <a:r>
            <a:rPr lang="en-GB" b="1" dirty="0">
              <a:solidFill>
                <a:srgbClr val="FFFFFF"/>
              </a:solidFill>
              <a:latin typeface="Avenir Roman"/>
              <a:ea typeface="+mn-ea"/>
              <a:cs typeface="+mn-cs"/>
            </a:rPr>
            <a:t>ESA Mission</a:t>
          </a:r>
        </a:p>
        <a:p>
          <a:r>
            <a:rPr lang="en-GB" b="1" dirty="0">
              <a:solidFill>
                <a:srgbClr val="FFFFFF"/>
              </a:solidFill>
              <a:latin typeface="Avenir Roman"/>
              <a:ea typeface="+mn-ea"/>
              <a:cs typeface="+mn-cs"/>
            </a:rPr>
            <a:t>Processing</a:t>
          </a:r>
        </a:p>
        <a:p>
          <a:r>
            <a:rPr lang="en-GB" b="1" dirty="0">
              <a:solidFill>
                <a:srgbClr val="FFFFFF"/>
              </a:solidFill>
              <a:latin typeface="Avenir Roman"/>
              <a:ea typeface="+mn-ea"/>
              <a:cs typeface="+mn-cs"/>
            </a:rPr>
            <a:t>resources</a:t>
          </a:r>
        </a:p>
      </dgm:t>
    </dgm:pt>
    <dgm:pt modelId="{2E82FD47-4EBF-45B8-A2E4-99E7C43767A6}" type="parTrans" cxnId="{6BEC45B5-65E4-4B6B-B012-8949490DF82C}">
      <dgm:prSet/>
      <dgm:spPr>
        <a:xfrm rot="19800000">
          <a:off x="3385661" y="1889298"/>
          <a:ext cx="1534213" cy="396745"/>
        </a:xfrm>
        <a:solidFill>
          <a:srgbClr val="B2C1DB"/>
        </a:solidFill>
        <a:ln>
          <a:noFill/>
        </a:ln>
        <a:effectLst/>
      </dgm:spPr>
      <dgm:t>
        <a:bodyPr/>
        <a:lstStyle/>
        <a:p>
          <a:endParaRPr lang="en-GB"/>
        </a:p>
      </dgm:t>
    </dgm:pt>
    <dgm:pt modelId="{FB417B92-A1B5-40EC-83F2-D3439DCB3F8F}" type="sibTrans" cxnId="{6BEC45B5-65E4-4B6B-B012-8949490DF82C}">
      <dgm:prSet/>
      <dgm:spPr/>
      <dgm:t>
        <a:bodyPr/>
        <a:lstStyle/>
        <a:p>
          <a:endParaRPr lang="en-GB"/>
        </a:p>
      </dgm:t>
    </dgm:pt>
    <dgm:pt modelId="{A17DD1A1-587E-46FA-A496-E86CC15CEBE1}" type="pres">
      <dgm:prSet presAssocID="{41320BD3-0891-4B7C-904F-E9A4E9C4C41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98B07ED-008B-4639-AC21-015C07CA3A61}" type="pres">
      <dgm:prSet presAssocID="{0C38D9A9-E1D4-4B60-AA30-570436281877}" presName="centerShape" presStyleLbl="node0" presStyleIdx="0" presStyleCnt="1"/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6CBC98A2-CC57-4855-AE2D-ED2C99D1D435}" type="pres">
      <dgm:prSet presAssocID="{59E4E5CD-F32B-4EC5-8FF8-C72BEA46CA00}" presName="parTrans" presStyleLbl="bgSibTrans2D1" presStyleIdx="0" presStyleCnt="7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AE485330-2EE5-4EB0-AE74-47F52509BC55}" type="pres">
      <dgm:prSet presAssocID="{0C1EDDCA-0B11-4318-8E13-01F3D4938D02}" presName="node" presStyleLbl="node1" presStyleIdx="0" presStyleCnt="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9E4E8986-3742-4184-9E39-BC20098B307B}" type="pres">
      <dgm:prSet presAssocID="{F026FDC4-E95C-4798-947F-97705BA7D96A}" presName="parTrans" presStyleLbl="bgSibTrans2D1" presStyleIdx="1" presStyleCnt="7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A2B61C03-AC35-4148-9510-F956D9B773A1}" type="pres">
      <dgm:prSet presAssocID="{67F5FC58-29F2-4BE8-9C01-C2EF5772F282}" presName="node" presStyleLbl="node1" presStyleIdx="1" presStyleCnt="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ABEC5D67-6707-404D-A80C-783C6F3D2F60}" type="pres">
      <dgm:prSet presAssocID="{EF6C6737-8E3B-486F-900B-C127466443C6}" presName="parTrans" presStyleLbl="bgSibTrans2D1" presStyleIdx="2" presStyleCnt="7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98876154-BB51-4675-A09C-40C53C59DFD4}" type="pres">
      <dgm:prSet presAssocID="{86950D3D-7B0F-41EA-93AD-C48B048802AB}" presName="node" presStyleLbl="node1" presStyleIdx="2" presStyleCnt="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5645E2F8-0A14-4E01-B36F-60C3B76B42A4}" type="pres">
      <dgm:prSet presAssocID="{E220D97E-328C-49FF-96C9-B6C95733B32D}" presName="parTrans" presStyleLbl="bgSibTrans2D1" presStyleIdx="3" presStyleCnt="7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D70B7626-D155-4B20-96AB-A3CCED07E369}" type="pres">
      <dgm:prSet presAssocID="{7C4F4841-A2B5-4DBA-BDFF-4B1F7623C215}" presName="node" presStyleLbl="node1" presStyleIdx="3" presStyleCnt="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D3E730F2-4FDE-4D05-BBE6-C8E249E6BFBF}" type="pres">
      <dgm:prSet presAssocID="{5482B6DD-5408-42ED-9440-0933239EFC44}" presName="parTrans" presStyleLbl="bgSibTrans2D1" presStyleIdx="4" presStyleCnt="7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E6F7A9BD-C7BF-4EAD-9058-B729E2EFF770}" type="pres">
      <dgm:prSet presAssocID="{DE0440FC-DD70-46A5-AE88-0DB52162D236}" presName="node" presStyleLbl="node1" presStyleIdx="4" presStyleCnt="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FAE8687A-2CC6-4D87-8319-AD3F096BC66C}" type="pres">
      <dgm:prSet presAssocID="{2E82FD47-4EBF-45B8-A2E4-99E7C43767A6}" presName="parTrans" presStyleLbl="bgSibTrans2D1" presStyleIdx="5" presStyleCnt="7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6ADD2DB3-D8C1-41C8-B64F-15D4655D4F1E}" type="pres">
      <dgm:prSet presAssocID="{D93B4969-720F-4E3A-9037-B1040FD10715}" presName="node" presStyleLbl="node1" presStyleIdx="5" presStyleCnt="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7B696D19-9538-4F47-B3AF-86E809FFF3B2}" type="pres">
      <dgm:prSet presAssocID="{727C45EE-51A0-450D-B743-7B6461E6F55E}" presName="parTrans" presStyleLbl="bgSibTrans2D1" presStyleIdx="6" presStyleCnt="7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00C71C29-6243-49B8-B6EB-9404A506B4FE}" type="pres">
      <dgm:prSet presAssocID="{28254EF6-0E7A-4C91-832A-98F3B6E6ABA1}" presName="node" presStyleLbl="node1" presStyleIdx="6" presStyleCnt="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</dgm:ptLst>
  <dgm:cxnLst>
    <dgm:cxn modelId="{67D93A87-B864-B04C-833F-6C96F49D011F}" type="presOf" srcId="{727C45EE-51A0-450D-B743-7B6461E6F55E}" destId="{7B696D19-9538-4F47-B3AF-86E809FFF3B2}" srcOrd="0" destOrd="0" presId="urn:microsoft.com/office/officeart/2005/8/layout/radial4"/>
    <dgm:cxn modelId="{87F3CA4A-4CA5-9B42-9620-D86D7AA12787}" type="presOf" srcId="{DE0440FC-DD70-46A5-AE88-0DB52162D236}" destId="{E6F7A9BD-C7BF-4EAD-9058-B729E2EFF770}" srcOrd="0" destOrd="0" presId="urn:microsoft.com/office/officeart/2005/8/layout/radial4"/>
    <dgm:cxn modelId="{0A2D7A41-F0A1-634E-8665-5B7A08D95204}" type="presOf" srcId="{0C1EDDCA-0B11-4318-8E13-01F3D4938D02}" destId="{AE485330-2EE5-4EB0-AE74-47F52509BC55}" srcOrd="0" destOrd="0" presId="urn:microsoft.com/office/officeart/2005/8/layout/radial4"/>
    <dgm:cxn modelId="{86774F4E-27F2-C245-8A3E-FC3C5C1F17D9}" type="presOf" srcId="{E220D97E-328C-49FF-96C9-B6C95733B32D}" destId="{5645E2F8-0A14-4E01-B36F-60C3B76B42A4}" srcOrd="0" destOrd="0" presId="urn:microsoft.com/office/officeart/2005/8/layout/radial4"/>
    <dgm:cxn modelId="{6CD9B5A2-235E-47C9-857C-176B0F3199F9}" srcId="{0C38D9A9-E1D4-4B60-AA30-570436281877}" destId="{28254EF6-0E7A-4C91-832A-98F3B6E6ABA1}" srcOrd="6" destOrd="0" parTransId="{727C45EE-51A0-450D-B743-7B6461E6F55E}" sibTransId="{15362D32-1458-45F6-A80E-8B8F2891C8BF}"/>
    <dgm:cxn modelId="{7FA96239-D067-704C-8553-2C9062E80A77}" type="presOf" srcId="{7C4F4841-A2B5-4DBA-BDFF-4B1F7623C215}" destId="{D70B7626-D155-4B20-96AB-A3CCED07E369}" srcOrd="0" destOrd="0" presId="urn:microsoft.com/office/officeart/2005/8/layout/radial4"/>
    <dgm:cxn modelId="{A772BE06-57E3-EC47-A8C3-A3CA71CC67E2}" type="presOf" srcId="{5482B6DD-5408-42ED-9440-0933239EFC44}" destId="{D3E730F2-4FDE-4D05-BBE6-C8E249E6BFBF}" srcOrd="0" destOrd="0" presId="urn:microsoft.com/office/officeart/2005/8/layout/radial4"/>
    <dgm:cxn modelId="{03A67DA5-293E-9143-9720-0A55702607D6}" type="presOf" srcId="{0C38D9A9-E1D4-4B60-AA30-570436281877}" destId="{D98B07ED-008B-4639-AC21-015C07CA3A61}" srcOrd="0" destOrd="0" presId="urn:microsoft.com/office/officeart/2005/8/layout/radial4"/>
    <dgm:cxn modelId="{7167FEC1-89E0-EA44-9725-7F6513929A01}" type="presOf" srcId="{2E82FD47-4EBF-45B8-A2E4-99E7C43767A6}" destId="{FAE8687A-2CC6-4D87-8319-AD3F096BC66C}" srcOrd="0" destOrd="0" presId="urn:microsoft.com/office/officeart/2005/8/layout/radial4"/>
    <dgm:cxn modelId="{AF2FACF2-9C2E-2F40-A150-673CD5E61467}" type="presOf" srcId="{D93B4969-720F-4E3A-9037-B1040FD10715}" destId="{6ADD2DB3-D8C1-41C8-B64F-15D4655D4F1E}" srcOrd="0" destOrd="0" presId="urn:microsoft.com/office/officeart/2005/8/layout/radial4"/>
    <dgm:cxn modelId="{26CD4C98-BCED-4882-89DA-C3E2934C8592}" srcId="{0C38D9A9-E1D4-4B60-AA30-570436281877}" destId="{DE0440FC-DD70-46A5-AE88-0DB52162D236}" srcOrd="4" destOrd="0" parTransId="{5482B6DD-5408-42ED-9440-0933239EFC44}" sibTransId="{D1C6FC60-2B5E-4413-BFE2-1B4FF5243291}"/>
    <dgm:cxn modelId="{C462850F-0033-4F69-B11B-D071C9F791C8}" srcId="{0C38D9A9-E1D4-4B60-AA30-570436281877}" destId="{86950D3D-7B0F-41EA-93AD-C48B048802AB}" srcOrd="2" destOrd="0" parTransId="{EF6C6737-8E3B-486F-900B-C127466443C6}" sibTransId="{375E645A-3D83-4ED2-9498-09DA569213F5}"/>
    <dgm:cxn modelId="{4CCEE166-901D-3B4E-8E8D-7B4485A3D660}" type="presOf" srcId="{EF6C6737-8E3B-486F-900B-C127466443C6}" destId="{ABEC5D67-6707-404D-A80C-783C6F3D2F60}" srcOrd="0" destOrd="0" presId="urn:microsoft.com/office/officeart/2005/8/layout/radial4"/>
    <dgm:cxn modelId="{6BEC45B5-65E4-4B6B-B012-8949490DF82C}" srcId="{0C38D9A9-E1D4-4B60-AA30-570436281877}" destId="{D93B4969-720F-4E3A-9037-B1040FD10715}" srcOrd="5" destOrd="0" parTransId="{2E82FD47-4EBF-45B8-A2E4-99E7C43767A6}" sibTransId="{FB417B92-A1B5-40EC-83F2-D3439DCB3F8F}"/>
    <dgm:cxn modelId="{D1AEF25B-CAB4-4948-B92E-20F06BE2F8E2}" srcId="{41320BD3-0891-4B7C-904F-E9A4E9C4C410}" destId="{0C38D9A9-E1D4-4B60-AA30-570436281877}" srcOrd="0" destOrd="0" parTransId="{17ACF295-4CFD-4DD7-9BD6-6863E42A7C2D}" sibTransId="{DF38E19C-ED3F-4767-AD49-16D559B205E6}"/>
    <dgm:cxn modelId="{AB27CB38-B8E9-434F-9619-7685EF6092B4}" type="presOf" srcId="{28254EF6-0E7A-4C91-832A-98F3B6E6ABA1}" destId="{00C71C29-6243-49B8-B6EB-9404A506B4FE}" srcOrd="0" destOrd="0" presId="urn:microsoft.com/office/officeart/2005/8/layout/radial4"/>
    <dgm:cxn modelId="{7DB23211-4E15-F943-A94B-2043CD9903E0}" type="presOf" srcId="{86950D3D-7B0F-41EA-93AD-C48B048802AB}" destId="{98876154-BB51-4675-A09C-40C53C59DFD4}" srcOrd="0" destOrd="0" presId="urn:microsoft.com/office/officeart/2005/8/layout/radial4"/>
    <dgm:cxn modelId="{616C3FF9-A469-4FA7-825E-CDCBE0A027E8}" srcId="{0C38D9A9-E1D4-4B60-AA30-570436281877}" destId="{7C4F4841-A2B5-4DBA-BDFF-4B1F7623C215}" srcOrd="3" destOrd="0" parTransId="{E220D97E-328C-49FF-96C9-B6C95733B32D}" sibTransId="{080A2C04-03F6-43BB-90BB-391BCEE65197}"/>
    <dgm:cxn modelId="{1C432D35-9551-F344-9A7B-035DE85C363E}" type="presOf" srcId="{F026FDC4-E95C-4798-947F-97705BA7D96A}" destId="{9E4E8986-3742-4184-9E39-BC20098B307B}" srcOrd="0" destOrd="0" presId="urn:microsoft.com/office/officeart/2005/8/layout/radial4"/>
    <dgm:cxn modelId="{748ADDCA-F8EF-1643-97C9-68490F11B107}" type="presOf" srcId="{67F5FC58-29F2-4BE8-9C01-C2EF5772F282}" destId="{A2B61C03-AC35-4148-9510-F956D9B773A1}" srcOrd="0" destOrd="0" presId="urn:microsoft.com/office/officeart/2005/8/layout/radial4"/>
    <dgm:cxn modelId="{33A4107D-6202-2740-A22A-2383DE90CA7B}" type="presOf" srcId="{59E4E5CD-F32B-4EC5-8FF8-C72BEA46CA00}" destId="{6CBC98A2-CC57-4855-AE2D-ED2C99D1D435}" srcOrd="0" destOrd="0" presId="urn:microsoft.com/office/officeart/2005/8/layout/radial4"/>
    <dgm:cxn modelId="{D8028B7A-FB80-7347-9A7A-0A035CAFD4D4}" type="presOf" srcId="{41320BD3-0891-4B7C-904F-E9A4E9C4C410}" destId="{A17DD1A1-587E-46FA-A496-E86CC15CEBE1}" srcOrd="0" destOrd="0" presId="urn:microsoft.com/office/officeart/2005/8/layout/radial4"/>
    <dgm:cxn modelId="{763EF443-7B5D-4A70-AD3E-22F1DEE1901F}" srcId="{0C38D9A9-E1D4-4B60-AA30-570436281877}" destId="{0C1EDDCA-0B11-4318-8E13-01F3D4938D02}" srcOrd="0" destOrd="0" parTransId="{59E4E5CD-F32B-4EC5-8FF8-C72BEA46CA00}" sibTransId="{D463A172-8137-448F-B52F-5A8304F50B8C}"/>
    <dgm:cxn modelId="{DB8F9A63-E14B-4E35-8F52-0702ED4B6BC1}" srcId="{0C38D9A9-E1D4-4B60-AA30-570436281877}" destId="{67F5FC58-29F2-4BE8-9C01-C2EF5772F282}" srcOrd="1" destOrd="0" parTransId="{F026FDC4-E95C-4798-947F-97705BA7D96A}" sibTransId="{FC4AC581-CBEB-49CB-B00E-C0DABF66E03A}"/>
    <dgm:cxn modelId="{A9379E04-25F1-384D-98A1-2A3E6313D64B}" type="presParOf" srcId="{A17DD1A1-587E-46FA-A496-E86CC15CEBE1}" destId="{D98B07ED-008B-4639-AC21-015C07CA3A61}" srcOrd="0" destOrd="0" presId="urn:microsoft.com/office/officeart/2005/8/layout/radial4"/>
    <dgm:cxn modelId="{524CB583-4CDD-BE4F-BF42-1504A26A9A0B}" type="presParOf" srcId="{A17DD1A1-587E-46FA-A496-E86CC15CEBE1}" destId="{6CBC98A2-CC57-4855-AE2D-ED2C99D1D435}" srcOrd="1" destOrd="0" presId="urn:microsoft.com/office/officeart/2005/8/layout/radial4"/>
    <dgm:cxn modelId="{52CB81AF-2EF5-154D-B5FB-5756B3F9AA19}" type="presParOf" srcId="{A17DD1A1-587E-46FA-A496-E86CC15CEBE1}" destId="{AE485330-2EE5-4EB0-AE74-47F52509BC55}" srcOrd="2" destOrd="0" presId="urn:microsoft.com/office/officeart/2005/8/layout/radial4"/>
    <dgm:cxn modelId="{E16E490F-5595-1A4B-BEEA-3C6D77B0B552}" type="presParOf" srcId="{A17DD1A1-587E-46FA-A496-E86CC15CEBE1}" destId="{9E4E8986-3742-4184-9E39-BC20098B307B}" srcOrd="3" destOrd="0" presId="urn:microsoft.com/office/officeart/2005/8/layout/radial4"/>
    <dgm:cxn modelId="{8ED0600E-E72F-7F4A-86ED-9C0BA7E97CC9}" type="presParOf" srcId="{A17DD1A1-587E-46FA-A496-E86CC15CEBE1}" destId="{A2B61C03-AC35-4148-9510-F956D9B773A1}" srcOrd="4" destOrd="0" presId="urn:microsoft.com/office/officeart/2005/8/layout/radial4"/>
    <dgm:cxn modelId="{259B7BDB-714A-7B40-8788-37B5A5F6A436}" type="presParOf" srcId="{A17DD1A1-587E-46FA-A496-E86CC15CEBE1}" destId="{ABEC5D67-6707-404D-A80C-783C6F3D2F60}" srcOrd="5" destOrd="0" presId="urn:microsoft.com/office/officeart/2005/8/layout/radial4"/>
    <dgm:cxn modelId="{2D3C1328-59F1-8640-8FAD-1CDDCDB41139}" type="presParOf" srcId="{A17DD1A1-587E-46FA-A496-E86CC15CEBE1}" destId="{98876154-BB51-4675-A09C-40C53C59DFD4}" srcOrd="6" destOrd="0" presId="urn:microsoft.com/office/officeart/2005/8/layout/radial4"/>
    <dgm:cxn modelId="{060E37E5-1FC9-B746-97BE-D8FA2F09AAA2}" type="presParOf" srcId="{A17DD1A1-587E-46FA-A496-E86CC15CEBE1}" destId="{5645E2F8-0A14-4E01-B36F-60C3B76B42A4}" srcOrd="7" destOrd="0" presId="urn:microsoft.com/office/officeart/2005/8/layout/radial4"/>
    <dgm:cxn modelId="{4BFC22CC-F850-0C4E-B1D6-4CC9FEED0D10}" type="presParOf" srcId="{A17DD1A1-587E-46FA-A496-E86CC15CEBE1}" destId="{D70B7626-D155-4B20-96AB-A3CCED07E369}" srcOrd="8" destOrd="0" presId="urn:microsoft.com/office/officeart/2005/8/layout/radial4"/>
    <dgm:cxn modelId="{EE9F86BA-5246-724D-9768-1485E267ABA4}" type="presParOf" srcId="{A17DD1A1-587E-46FA-A496-E86CC15CEBE1}" destId="{D3E730F2-4FDE-4D05-BBE6-C8E249E6BFBF}" srcOrd="9" destOrd="0" presId="urn:microsoft.com/office/officeart/2005/8/layout/radial4"/>
    <dgm:cxn modelId="{D3F0B9AE-C1B6-A149-B70E-F51AF5226465}" type="presParOf" srcId="{A17DD1A1-587E-46FA-A496-E86CC15CEBE1}" destId="{E6F7A9BD-C7BF-4EAD-9058-B729E2EFF770}" srcOrd="10" destOrd="0" presId="urn:microsoft.com/office/officeart/2005/8/layout/radial4"/>
    <dgm:cxn modelId="{9D20DC8E-EBBD-1243-BCB7-DC284038BB06}" type="presParOf" srcId="{A17DD1A1-587E-46FA-A496-E86CC15CEBE1}" destId="{FAE8687A-2CC6-4D87-8319-AD3F096BC66C}" srcOrd="11" destOrd="0" presId="urn:microsoft.com/office/officeart/2005/8/layout/radial4"/>
    <dgm:cxn modelId="{8C4C3F2A-ABF5-1340-AA90-0D6C39DA2E13}" type="presParOf" srcId="{A17DD1A1-587E-46FA-A496-E86CC15CEBE1}" destId="{6ADD2DB3-D8C1-41C8-B64F-15D4655D4F1E}" srcOrd="12" destOrd="0" presId="urn:microsoft.com/office/officeart/2005/8/layout/radial4"/>
    <dgm:cxn modelId="{2F5E1FFC-F283-154D-8EF0-D53EA89409AA}" type="presParOf" srcId="{A17DD1A1-587E-46FA-A496-E86CC15CEBE1}" destId="{7B696D19-9538-4F47-B3AF-86E809FFF3B2}" srcOrd="13" destOrd="0" presId="urn:microsoft.com/office/officeart/2005/8/layout/radial4"/>
    <dgm:cxn modelId="{6CAC92EF-E5E5-FB42-9B44-7CA9C0CD0D42}" type="presParOf" srcId="{A17DD1A1-587E-46FA-A496-E86CC15CEBE1}" destId="{00C71C29-6243-49B8-B6EB-9404A506B4FE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8B07ED-008B-4639-AC21-015C07CA3A61}">
      <dsp:nvSpPr>
        <dsp:cNvPr id="0" name=""/>
        <dsp:cNvSpPr/>
      </dsp:nvSpPr>
      <dsp:spPr>
        <a:xfrm>
          <a:off x="2239628" y="1647779"/>
          <a:ext cx="1137366" cy="1137366"/>
        </a:xfrm>
        <a:prstGeom prst="ellipse">
          <a:avLst/>
        </a:prstGeom>
        <a:gradFill rotWithShape="0">
          <a:gsLst>
            <a:gs pos="15000">
              <a:srgbClr val="C0504D"/>
            </a:gs>
            <a:gs pos="0">
              <a:srgbClr val="DCB3B2"/>
            </a:gs>
            <a:gs pos="85000">
              <a:srgbClr val="4F81BD"/>
            </a:gs>
            <a:gs pos="100000">
              <a:srgbClr val="B2C1DB"/>
            </a:gs>
          </a:gsLst>
          <a:lin ang="0" scaled="0"/>
        </a:gra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>
              <a:solidFill>
                <a:srgbClr val="FFFFFF"/>
              </a:solidFill>
              <a:latin typeface="Avenir Roman"/>
              <a:ea typeface="+mn-ea"/>
              <a:cs typeface="+mn-cs"/>
            </a:rPr>
            <a:t>ESA NASA MEP</a:t>
          </a:r>
        </a:p>
      </dsp:txBody>
      <dsp:txXfrm>
        <a:off x="2406191" y="1814342"/>
        <a:ext cx="804240" cy="804240"/>
      </dsp:txXfrm>
    </dsp:sp>
    <dsp:sp modelId="{6CBC98A2-CC57-4855-AE2D-ED2C99D1D435}">
      <dsp:nvSpPr>
        <dsp:cNvPr id="0" name=""/>
        <dsp:cNvSpPr/>
      </dsp:nvSpPr>
      <dsp:spPr>
        <a:xfrm rot="10800000">
          <a:off x="911038" y="2054387"/>
          <a:ext cx="1255518" cy="324149"/>
        </a:xfrm>
        <a:prstGeom prst="leftArrow">
          <a:avLst>
            <a:gd name="adj1" fmla="val 60000"/>
            <a:gd name="adj2" fmla="val 50000"/>
          </a:avLst>
        </a:prstGeom>
        <a:solidFill>
          <a:srgbClr val="C0504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485330-2EE5-4EB0-AE74-47F52509BC55}">
      <dsp:nvSpPr>
        <dsp:cNvPr id="0" name=""/>
        <dsp:cNvSpPr/>
      </dsp:nvSpPr>
      <dsp:spPr>
        <a:xfrm>
          <a:off x="512959" y="1898000"/>
          <a:ext cx="796156" cy="636925"/>
        </a:xfrm>
        <a:prstGeom prst="roundRect">
          <a:avLst>
            <a:gd name="adj" fmla="val 10000"/>
          </a:avLst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>
              <a:solidFill>
                <a:srgbClr val="FFFFFF"/>
              </a:solidFill>
              <a:latin typeface="Avenir Roman"/>
              <a:ea typeface="+mn-ea"/>
              <a:cs typeface="+mn-cs"/>
            </a:rPr>
            <a:t>NASA Mission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>
              <a:solidFill>
                <a:srgbClr val="FFFFFF"/>
              </a:solidFill>
              <a:latin typeface="Avenir Roman"/>
              <a:ea typeface="+mn-ea"/>
              <a:cs typeface="+mn-cs"/>
            </a:rPr>
            <a:t>Data</a:t>
          </a:r>
        </a:p>
      </dsp:txBody>
      <dsp:txXfrm>
        <a:off x="531614" y="1916655"/>
        <a:ext cx="758846" cy="599615"/>
      </dsp:txXfrm>
    </dsp:sp>
    <dsp:sp modelId="{9E4E8986-3742-4184-9E39-BC20098B307B}">
      <dsp:nvSpPr>
        <dsp:cNvPr id="0" name=""/>
        <dsp:cNvSpPr/>
      </dsp:nvSpPr>
      <dsp:spPr>
        <a:xfrm rot="12600000">
          <a:off x="1081120" y="1419630"/>
          <a:ext cx="1255518" cy="324149"/>
        </a:xfrm>
        <a:prstGeom prst="leftArrow">
          <a:avLst>
            <a:gd name="adj1" fmla="val 60000"/>
            <a:gd name="adj2" fmla="val 50000"/>
          </a:avLst>
        </a:prstGeom>
        <a:solidFill>
          <a:srgbClr val="C0504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B61C03-AC35-4148-9510-F956D9B773A1}">
      <dsp:nvSpPr>
        <dsp:cNvPr id="0" name=""/>
        <dsp:cNvSpPr/>
      </dsp:nvSpPr>
      <dsp:spPr>
        <a:xfrm>
          <a:off x="767146" y="949363"/>
          <a:ext cx="796156" cy="636925"/>
        </a:xfrm>
        <a:prstGeom prst="roundRect">
          <a:avLst>
            <a:gd name="adj" fmla="val 10000"/>
          </a:avLst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>
              <a:solidFill>
                <a:srgbClr val="FFFFFF"/>
              </a:solidFill>
              <a:latin typeface="Avenir Roman"/>
              <a:ea typeface="+mn-ea"/>
              <a:cs typeface="+mn-cs"/>
            </a:rPr>
            <a:t>NASA Mission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>
              <a:solidFill>
                <a:srgbClr val="FFFFFF"/>
              </a:solidFill>
              <a:latin typeface="Avenir Roman"/>
              <a:ea typeface="+mn-ea"/>
              <a:cs typeface="+mn-cs"/>
            </a:rPr>
            <a:t>Processing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>
              <a:solidFill>
                <a:srgbClr val="FFFFFF"/>
              </a:solidFill>
              <a:latin typeface="Avenir Roman"/>
              <a:ea typeface="+mn-ea"/>
              <a:cs typeface="+mn-cs"/>
            </a:rPr>
            <a:t>resources</a:t>
          </a:r>
        </a:p>
      </dsp:txBody>
      <dsp:txXfrm>
        <a:off x="785801" y="968018"/>
        <a:ext cx="758846" cy="599615"/>
      </dsp:txXfrm>
    </dsp:sp>
    <dsp:sp modelId="{ABEC5D67-6707-404D-A80C-783C6F3D2F60}">
      <dsp:nvSpPr>
        <dsp:cNvPr id="0" name=""/>
        <dsp:cNvSpPr/>
      </dsp:nvSpPr>
      <dsp:spPr>
        <a:xfrm rot="14400000">
          <a:off x="1545795" y="954955"/>
          <a:ext cx="1255518" cy="324149"/>
        </a:xfrm>
        <a:prstGeom prst="leftArrow">
          <a:avLst>
            <a:gd name="adj1" fmla="val 60000"/>
            <a:gd name="adj2" fmla="val 50000"/>
          </a:avLst>
        </a:prstGeom>
        <a:solidFill>
          <a:srgbClr val="C0504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876154-BB51-4675-A09C-40C53C59DFD4}">
      <dsp:nvSpPr>
        <dsp:cNvPr id="0" name=""/>
        <dsp:cNvSpPr/>
      </dsp:nvSpPr>
      <dsp:spPr>
        <a:xfrm>
          <a:off x="1461596" y="254912"/>
          <a:ext cx="796156" cy="636925"/>
        </a:xfrm>
        <a:prstGeom prst="roundRect">
          <a:avLst>
            <a:gd name="adj" fmla="val 10000"/>
          </a:avLst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>
              <a:solidFill>
                <a:srgbClr val="FFFFFF"/>
              </a:solidFill>
              <a:latin typeface="Avenir Roman"/>
              <a:ea typeface="+mn-ea"/>
              <a:cs typeface="+mn-cs"/>
            </a:rPr>
            <a:t>NASA Mission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 err="1">
              <a:solidFill>
                <a:srgbClr val="FFFFFF"/>
              </a:solidFill>
              <a:latin typeface="Avenir Roman"/>
              <a:ea typeface="+mn-ea"/>
              <a:cs typeface="+mn-cs"/>
            </a:rPr>
            <a:t>Tools&amp;Visu</a:t>
          </a:r>
          <a:endParaRPr lang="en-GB" sz="900" b="1" kern="1200" dirty="0">
            <a:solidFill>
              <a:srgbClr val="FFFFFF"/>
            </a:solidFill>
            <a:latin typeface="Avenir Roman"/>
            <a:ea typeface="+mn-ea"/>
            <a:cs typeface="+mn-cs"/>
          </a:endParaRPr>
        </a:p>
      </dsp:txBody>
      <dsp:txXfrm>
        <a:off x="1480251" y="273567"/>
        <a:ext cx="758846" cy="599615"/>
      </dsp:txXfrm>
    </dsp:sp>
    <dsp:sp modelId="{5645E2F8-0A14-4E01-B36F-60C3B76B42A4}">
      <dsp:nvSpPr>
        <dsp:cNvPr id="0" name=""/>
        <dsp:cNvSpPr/>
      </dsp:nvSpPr>
      <dsp:spPr>
        <a:xfrm rot="16200000">
          <a:off x="2180552" y="784873"/>
          <a:ext cx="1255518" cy="32414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33000">
              <a:srgbClr val="DCB3B2"/>
            </a:gs>
            <a:gs pos="0">
              <a:srgbClr val="DCB3B2"/>
            </a:gs>
            <a:gs pos="67000">
              <a:srgbClr val="B2C1DB"/>
            </a:gs>
            <a:gs pos="100000">
              <a:srgbClr val="B2C1DB"/>
            </a:gs>
          </a:gsLst>
          <a:lin ang="0" scaled="0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0B7626-D155-4B20-96AB-A3CCED07E369}">
      <dsp:nvSpPr>
        <dsp:cNvPr id="0" name=""/>
        <dsp:cNvSpPr/>
      </dsp:nvSpPr>
      <dsp:spPr>
        <a:xfrm>
          <a:off x="2410233" y="726"/>
          <a:ext cx="796156" cy="636925"/>
        </a:xfrm>
        <a:prstGeom prst="roundRect">
          <a:avLst>
            <a:gd name="adj" fmla="val 10000"/>
          </a:avLst>
        </a:prstGeom>
        <a:gradFill rotWithShape="0">
          <a:gsLst>
            <a:gs pos="30000">
              <a:srgbClr val="C0504D"/>
            </a:gs>
            <a:gs pos="0">
              <a:srgbClr val="C0504D"/>
            </a:gs>
            <a:gs pos="70000">
              <a:srgbClr val="4F81BD"/>
            </a:gs>
            <a:gs pos="100000">
              <a:srgbClr val="4F81BD"/>
            </a:gs>
          </a:gsLst>
          <a:lin ang="0" scaled="0"/>
        </a:gra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>
              <a:solidFill>
                <a:srgbClr val="FFFFFF"/>
              </a:solidFill>
              <a:latin typeface="Avenir Roman"/>
              <a:ea typeface="+mn-ea"/>
              <a:cs typeface="+mn-cs"/>
            </a:rPr>
            <a:t>ESA-NASA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>
              <a:solidFill>
                <a:srgbClr val="FFFFFF"/>
              </a:solidFill>
              <a:latin typeface="Avenir Roman"/>
              <a:ea typeface="+mn-ea"/>
              <a:cs typeface="+mn-cs"/>
            </a:rPr>
            <a:t>Missions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>
              <a:solidFill>
                <a:srgbClr val="FFFFFF"/>
              </a:solidFill>
              <a:latin typeface="Avenir Roman"/>
              <a:ea typeface="+mn-ea"/>
              <a:cs typeface="+mn-cs"/>
            </a:rPr>
            <a:t>Community</a:t>
          </a:r>
        </a:p>
      </dsp:txBody>
      <dsp:txXfrm>
        <a:off x="2428888" y="19381"/>
        <a:ext cx="758846" cy="599615"/>
      </dsp:txXfrm>
    </dsp:sp>
    <dsp:sp modelId="{D3E730F2-4FDE-4D05-BBE6-C8E249E6BFBF}">
      <dsp:nvSpPr>
        <dsp:cNvPr id="0" name=""/>
        <dsp:cNvSpPr/>
      </dsp:nvSpPr>
      <dsp:spPr>
        <a:xfrm rot="18000000">
          <a:off x="2815310" y="954955"/>
          <a:ext cx="1255518" cy="324149"/>
        </a:xfrm>
        <a:prstGeom prst="leftArrow">
          <a:avLst>
            <a:gd name="adj1" fmla="val 60000"/>
            <a:gd name="adj2" fmla="val 50000"/>
          </a:avLst>
        </a:prstGeom>
        <a:solidFill>
          <a:srgbClr val="B2C1D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F7A9BD-C7BF-4EAD-9058-B729E2EFF770}">
      <dsp:nvSpPr>
        <dsp:cNvPr id="0" name=""/>
        <dsp:cNvSpPr/>
      </dsp:nvSpPr>
      <dsp:spPr>
        <a:xfrm>
          <a:off x="3358870" y="254912"/>
          <a:ext cx="796156" cy="636925"/>
        </a:xfrm>
        <a:prstGeom prst="roundRect">
          <a:avLst>
            <a:gd name="adj" fmla="val 10000"/>
          </a:avLst>
        </a:prstGeom>
        <a:solidFill>
          <a:srgbClr val="4F81BD"/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>
              <a:solidFill>
                <a:srgbClr val="FFFFFF"/>
              </a:solidFill>
              <a:latin typeface="Avenir Roman"/>
              <a:ea typeface="+mn-ea"/>
              <a:cs typeface="+mn-cs"/>
            </a:rPr>
            <a:t>ESA Mission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 err="1">
              <a:solidFill>
                <a:srgbClr val="FFFFFF"/>
              </a:solidFill>
              <a:latin typeface="Avenir Roman"/>
              <a:ea typeface="+mn-ea"/>
              <a:cs typeface="+mn-cs"/>
            </a:rPr>
            <a:t>Tools&amp;Visu</a:t>
          </a:r>
          <a:endParaRPr lang="en-GB" sz="900" b="1" kern="1200" dirty="0">
            <a:solidFill>
              <a:srgbClr val="FFFFFF"/>
            </a:solidFill>
            <a:latin typeface="Avenir Roman"/>
            <a:ea typeface="+mn-ea"/>
            <a:cs typeface="+mn-cs"/>
          </a:endParaRPr>
        </a:p>
      </dsp:txBody>
      <dsp:txXfrm>
        <a:off x="3377525" y="273567"/>
        <a:ext cx="758846" cy="599615"/>
      </dsp:txXfrm>
    </dsp:sp>
    <dsp:sp modelId="{FAE8687A-2CC6-4D87-8319-AD3F096BC66C}">
      <dsp:nvSpPr>
        <dsp:cNvPr id="0" name=""/>
        <dsp:cNvSpPr/>
      </dsp:nvSpPr>
      <dsp:spPr>
        <a:xfrm rot="19800000">
          <a:off x="3279984" y="1419630"/>
          <a:ext cx="1255518" cy="324149"/>
        </a:xfrm>
        <a:prstGeom prst="leftArrow">
          <a:avLst>
            <a:gd name="adj1" fmla="val 60000"/>
            <a:gd name="adj2" fmla="val 50000"/>
          </a:avLst>
        </a:prstGeom>
        <a:solidFill>
          <a:srgbClr val="B2C1D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DD2DB3-D8C1-41C8-B64F-15D4655D4F1E}">
      <dsp:nvSpPr>
        <dsp:cNvPr id="0" name=""/>
        <dsp:cNvSpPr/>
      </dsp:nvSpPr>
      <dsp:spPr>
        <a:xfrm>
          <a:off x="4053321" y="949363"/>
          <a:ext cx="796156" cy="636925"/>
        </a:xfrm>
        <a:prstGeom prst="roundRect">
          <a:avLst>
            <a:gd name="adj" fmla="val 10000"/>
          </a:avLst>
        </a:prstGeom>
        <a:solidFill>
          <a:srgbClr val="4F81BD"/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>
              <a:solidFill>
                <a:srgbClr val="FFFFFF"/>
              </a:solidFill>
              <a:latin typeface="Avenir Roman"/>
              <a:ea typeface="+mn-ea"/>
              <a:cs typeface="+mn-cs"/>
            </a:rPr>
            <a:t>ESA Mission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>
              <a:solidFill>
                <a:srgbClr val="FFFFFF"/>
              </a:solidFill>
              <a:latin typeface="Avenir Roman"/>
              <a:ea typeface="+mn-ea"/>
              <a:cs typeface="+mn-cs"/>
            </a:rPr>
            <a:t>Processing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>
              <a:solidFill>
                <a:srgbClr val="FFFFFF"/>
              </a:solidFill>
              <a:latin typeface="Avenir Roman"/>
              <a:ea typeface="+mn-ea"/>
              <a:cs typeface="+mn-cs"/>
            </a:rPr>
            <a:t>resources</a:t>
          </a:r>
        </a:p>
      </dsp:txBody>
      <dsp:txXfrm>
        <a:off x="4071976" y="968018"/>
        <a:ext cx="758846" cy="599615"/>
      </dsp:txXfrm>
    </dsp:sp>
    <dsp:sp modelId="{7B696D19-9538-4F47-B3AF-86E809FFF3B2}">
      <dsp:nvSpPr>
        <dsp:cNvPr id="0" name=""/>
        <dsp:cNvSpPr/>
      </dsp:nvSpPr>
      <dsp:spPr>
        <a:xfrm>
          <a:off x="3450067" y="2054387"/>
          <a:ext cx="1255518" cy="324149"/>
        </a:xfrm>
        <a:prstGeom prst="leftArrow">
          <a:avLst>
            <a:gd name="adj1" fmla="val 60000"/>
            <a:gd name="adj2" fmla="val 50000"/>
          </a:avLst>
        </a:prstGeom>
        <a:solidFill>
          <a:srgbClr val="B2C1D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C71C29-6243-49B8-B6EB-9404A506B4FE}">
      <dsp:nvSpPr>
        <dsp:cNvPr id="0" name=""/>
        <dsp:cNvSpPr/>
      </dsp:nvSpPr>
      <dsp:spPr>
        <a:xfrm>
          <a:off x="4307507" y="1898000"/>
          <a:ext cx="796156" cy="636925"/>
        </a:xfrm>
        <a:prstGeom prst="roundRect">
          <a:avLst>
            <a:gd name="adj" fmla="val 10000"/>
          </a:avLst>
        </a:prstGeom>
        <a:solidFill>
          <a:srgbClr val="4F81BD"/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>
              <a:solidFill>
                <a:srgbClr val="FFFFFF"/>
              </a:solidFill>
              <a:latin typeface="Avenir Roman"/>
              <a:ea typeface="+mn-ea"/>
              <a:cs typeface="+mn-cs"/>
            </a:rPr>
            <a:t>ESA Mission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>
              <a:solidFill>
                <a:srgbClr val="FFFFFF"/>
              </a:solidFill>
              <a:latin typeface="Avenir Roman"/>
              <a:ea typeface="+mn-ea"/>
              <a:cs typeface="+mn-cs"/>
            </a:rPr>
            <a:t>Data</a:t>
          </a:r>
        </a:p>
      </dsp:txBody>
      <dsp:txXfrm>
        <a:off x="4326162" y="1916655"/>
        <a:ext cx="758846" cy="5996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10/22/2018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3550" y="693738"/>
            <a:ext cx="61579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241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FE7488-F4D4-4686-B3CE-DAAD24CE635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692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</a:t>
            </a:r>
            <a:r>
              <a:rPr lang="en-GB" baseline="0" dirty="0"/>
              <a:t> be replaced with time series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423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</a:t>
            </a:r>
            <a:r>
              <a:rPr lang="en-GB" baseline="0" dirty="0"/>
              <a:t> be replaced with time series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178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https://adam.eodataservice.org/rest/?geometries=%5b355,356%5d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066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6CE43-94BE-CB43-A00E-53E6DB4A8A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655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FE7488-F4D4-4686-B3CE-DAAD24CE635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16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6CE43-94BE-CB43-A00E-53E6DB4A8AC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657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223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</a:t>
            </a:r>
            <a:r>
              <a:rPr lang="en-GB" baseline="0" dirty="0"/>
              <a:t> update the screenshot with ESA correct one. Keeping the current animation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FE7488-F4D4-4686-B3CE-DAAD24CE635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088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FE7488-F4D4-4686-B3CE-DAAD24CE635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851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FE7488-F4D4-4686-B3CE-DAAD24CE635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190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FE7488-F4D4-4686-B3CE-DAAD24CE635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3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7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6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50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1856096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822032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000249" y="-2000250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71652" y="4905803"/>
            <a:ext cx="6436141" cy="111519"/>
            <a:chOff x="171652" y="6621093"/>
            <a:chExt cx="6436141" cy="111519"/>
          </a:xfrm>
        </p:grpSpPr>
        <p:pic>
          <p:nvPicPr>
            <p:cNvPr id="12" name="Picture 11" descr="at.png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be.png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ca.png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ch.png"/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cz.png"/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de.png"/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dk.png"/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ee.png"/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es.png"/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fi.png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fr.png"/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gr.png"/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hu.png"/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ie.png"/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it.png"/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lu.png"/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nl.png"/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no.png"/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pl.png"/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pt.png"/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ro.png"/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se.png"/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 descr="uk.png"/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7790400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10" Type="http://schemas.openxmlformats.org/officeDocument/2006/relationships/theme" Target="../theme/theme1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7787917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76787"/>
            <a:ext cx="9144000" cy="36671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71652" y="4905803"/>
            <a:ext cx="6436141" cy="111519"/>
            <a:chOff x="171652" y="6621093"/>
            <a:chExt cx="6436141" cy="111519"/>
          </a:xfrm>
        </p:grpSpPr>
        <p:pic>
          <p:nvPicPr>
            <p:cNvPr id="16" name="Picture 15" descr="at.png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be.png"/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ca.png"/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ch.png"/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cz.png"/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de.png"/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dk.png"/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ee.png"/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es.png"/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fi.png"/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fr.png"/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gr.png"/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hu.png"/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ie.png"/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it.png"/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lu.png"/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nl.png"/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no.png"/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 descr="pl.png"/>
            <p:cNvPicPr>
              <a:picLocks noChangeAspect="1"/>
            </p:cNvPicPr>
            <p:nvPr userDrawn="1"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pt.png"/>
            <p:cNvPicPr>
              <a:picLocks noChangeAspect="1"/>
            </p:cNvPicPr>
            <p:nvPr userDrawn="1"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ro.png"/>
            <p:cNvPicPr>
              <a:picLocks noChangeAspect="1"/>
            </p:cNvPicPr>
            <p:nvPr userDrawn="1"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se.png"/>
            <p:cNvPicPr>
              <a:picLocks noChangeAspect="1"/>
            </p:cNvPicPr>
            <p:nvPr userDrawn="1"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uk.png"/>
            <p:cNvPicPr>
              <a:picLocks noChangeAspect="1"/>
            </p:cNvPicPr>
            <p:nvPr userDrawn="1"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2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r>
              <a:rPr lang="en-GB" sz="800" noProof="1">
                <a:solidFill>
                  <a:schemeClr val="bg2"/>
                </a:solidFill>
              </a:rPr>
              <a:t>CEOS WGISS#46 – Oberpfaffenhofen (Munich) - German Aerospace Center (DLR) | 23/10/2018 | Slide  </a:t>
            </a:r>
            <a:fld id="{71EAD4F2-866B-304A-9A50-FC7592816342}" type="slidenum">
              <a:rPr lang="en-GB" sz="800" noProof="1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</a:pPr>
              <a:t>‹#›</a:t>
            </a:fld>
            <a:endParaRPr lang="en-GB" sz="800" noProof="1">
              <a:solidFill>
                <a:schemeClr val="bg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1" r:id="rId2"/>
    <p:sldLayoutId id="2147483932" r:id="rId3"/>
    <p:sldLayoutId id="2147483933" r:id="rId4"/>
    <p:sldLayoutId id="2147483934" r:id="rId5"/>
    <p:sldLayoutId id="2147483930" r:id="rId6"/>
    <p:sldLayoutId id="2147483936" r:id="rId7"/>
    <p:sldLayoutId id="2147483937" r:id="rId8"/>
    <p:sldLayoutId id="2147483938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iff"/><Relationship Id="rId13" Type="http://schemas.openxmlformats.org/officeDocument/2006/relationships/image" Target="../media/image49.png"/><Relationship Id="rId3" Type="http://schemas.openxmlformats.org/officeDocument/2006/relationships/image" Target="../media/image40.tiff"/><Relationship Id="rId7" Type="http://schemas.openxmlformats.org/officeDocument/2006/relationships/image" Target="../media/image43.tiff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eodatacube.eu/rest/collection/17301/" TargetMode="External"/><Relationship Id="rId13" Type="http://schemas.openxmlformats.org/officeDocument/2006/relationships/hyperlink" Target="https://earth.esa.int/web/guest/-/seasat" TargetMode="External"/><Relationship Id="rId3" Type="http://schemas.openxmlformats.org/officeDocument/2006/relationships/hyperlink" Target="https://earth.esa.int/web/guest/-/landsat-5-thematic-mapper-geolocated-terrain-corrected-systematic-processing" TargetMode="External"/><Relationship Id="rId7" Type="http://schemas.openxmlformats.org/officeDocument/2006/relationships/hyperlink" Target="http://131.176.196.55/wcs?service=WCS&amp;Request=GetCoverage&amp;version=2.0.0&amp;subset=t(946512000,946598399)&amp;path=197&amp;row=35&amp;format=image/png&amp;scale=0.1&amp;CoverageId=LE7_RGB" TargetMode="External"/><Relationship Id="rId12" Type="http://schemas.openxmlformats.org/officeDocument/2006/relationships/hyperlink" Target="https://earth.esa.int/web/guest/-/oceansat-2-nrt-data-over-europ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arth.esa.int/web/guest/-/landsat-7-etm-enhanced-thematic-mapper-plus-geolocated-terrain-corrected-systematic-processing" TargetMode="External"/><Relationship Id="rId11" Type="http://schemas.openxmlformats.org/officeDocument/2006/relationships/hyperlink" Target="https://earth.esa.int/web/guest/-/ikonos-2-geo-ortho-kit-5692" TargetMode="External"/><Relationship Id="rId5" Type="http://schemas.openxmlformats.org/officeDocument/2006/relationships/hyperlink" Target="https://eodatacube.eu/rest/collection/17249/" TargetMode="External"/><Relationship Id="rId10" Type="http://schemas.openxmlformats.org/officeDocument/2006/relationships/hyperlink" Target="https://earth.esa.int/web/guest/-/esa-spot-collection-dataset" TargetMode="External"/><Relationship Id="rId4" Type="http://schemas.openxmlformats.org/officeDocument/2006/relationships/hyperlink" Target="http://131.176.196.55/wcs?service=WCS&amp;Request=GetCoverage&amp;version=2.0.0&amp;subset=Long(14.129400,16.548964)&amp;subset=Lat(36.681839,38.378400)&amp;subset=t(453772800,453859199)&amp;path=188&amp;row=34&amp;format=image/png&amp;scale=0.1&amp;CoverageId=LT5_RGB" TargetMode="External"/><Relationship Id="rId9" Type="http://schemas.openxmlformats.org/officeDocument/2006/relationships/hyperlink" Target="https://earth.esa.int/web/guest/-/tropforest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earth.esa.int/web/guest/-/asar-alternating-polarisation-mode-precision-image-1529" TargetMode="External"/><Relationship Id="rId3" Type="http://schemas.openxmlformats.org/officeDocument/2006/relationships/hyperlink" Target="https://earth.esa.int/web/guest/-/asar-image-mode-medium-resolution-image-1525" TargetMode="External"/><Relationship Id="rId7" Type="http://schemas.openxmlformats.org/officeDocument/2006/relationships/hyperlink" Target="https://earth.esa.int/web/guest/-/asar-alternating-polarisation-mode-single-look-complex-1528" TargetMode="External"/><Relationship Id="rId2" Type="http://schemas.openxmlformats.org/officeDocument/2006/relationships/hyperlink" Target="https://earth.esa.int/web/guest/-/asar-global-monitoring-image-mode-product-153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arth.esa.int/web/guest/-/asar-image-mode-precision-image-1523" TargetMode="External"/><Relationship Id="rId11" Type="http://schemas.openxmlformats.org/officeDocument/2006/relationships/hyperlink" Target="https://earth.esa.int/web/guest/-/sar-precision-image-product-1477" TargetMode="External"/><Relationship Id="rId5" Type="http://schemas.openxmlformats.org/officeDocument/2006/relationships/hyperlink" Target="https://earth.esa.int/web/guest/-/asar-image-mode-single-look-complex-1616" TargetMode="External"/><Relationship Id="rId10" Type="http://schemas.openxmlformats.org/officeDocument/2006/relationships/hyperlink" Target="https://earth.esa.int/web/guest/-/sar-single-look-complex-image-product-1368" TargetMode="External"/><Relationship Id="rId4" Type="http://schemas.openxmlformats.org/officeDocument/2006/relationships/hyperlink" Target="https://earth.esa.int/web/guest/-/asar-wide-swath-medium-resolution-image-1533" TargetMode="External"/><Relationship Id="rId9" Type="http://schemas.openxmlformats.org/officeDocument/2006/relationships/hyperlink" Target="https://earth.esa.int/web/guest/-/asar-wide-swath-single-look-complex-4218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earth.esa.int/web/guest/-/level-1b-full-polarization-6889" TargetMode="External"/><Relationship Id="rId3" Type="http://schemas.openxmlformats.org/officeDocument/2006/relationships/hyperlink" Target="https://earth.esa.int/web/guest/-/level-2-soil-moisture-6900" TargetMode="External"/><Relationship Id="rId7" Type="http://schemas.openxmlformats.org/officeDocument/2006/relationships/hyperlink" Target="https://earth.esa.int/web/guest/-/smos-level-1c-full-polarisation-land-sea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arth.esa.int/web/guest/-/smos-level-1c-browse-full-polarisation-land-sea" TargetMode="External"/><Relationship Id="rId5" Type="http://schemas.openxmlformats.org/officeDocument/2006/relationships/hyperlink" Target="https://eodataservice.org/rest/collection/13193/12/" TargetMode="External"/><Relationship Id="rId4" Type="http://schemas.openxmlformats.org/officeDocument/2006/relationships/hyperlink" Target="https://eodatacube.eu/rest/collection/13193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3" Type="http://schemas.openxmlformats.org/officeDocument/2006/relationships/image" Target="../media/image51.tiff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odatacube.eu/mea3/" TargetMode="External"/><Relationship Id="rId11" Type="http://schemas.openxmlformats.org/officeDocument/2006/relationships/image" Target="../media/image55.png"/><Relationship Id="rId5" Type="http://schemas.microsoft.com/office/2007/relationships/hdphoto" Target="../media/hdphoto1.wdp"/><Relationship Id="rId10" Type="http://schemas.openxmlformats.org/officeDocument/2006/relationships/image" Target="../media/image54.tiff"/><Relationship Id="rId4" Type="http://schemas.openxmlformats.org/officeDocument/2006/relationships/image" Target="../media/image42.png"/><Relationship Id="rId9" Type="http://schemas.openxmlformats.org/officeDocument/2006/relationships/image" Target="../media/image53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3" Type="http://schemas.openxmlformats.org/officeDocument/2006/relationships/image" Target="../media/image51.tiff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odatacube.eu/mea3/" TargetMode="External"/><Relationship Id="rId5" Type="http://schemas.microsoft.com/office/2007/relationships/hdphoto" Target="../media/hdphoto1.wdp"/><Relationship Id="rId10" Type="http://schemas.openxmlformats.org/officeDocument/2006/relationships/image" Target="../media/image57.tiff"/><Relationship Id="rId4" Type="http://schemas.openxmlformats.org/officeDocument/2006/relationships/image" Target="../media/image42.png"/><Relationship Id="rId9" Type="http://schemas.openxmlformats.org/officeDocument/2006/relationships/image" Target="../media/image56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13" Type="http://schemas.openxmlformats.org/officeDocument/2006/relationships/image" Target="../media/image46.png"/><Relationship Id="rId18" Type="http://schemas.openxmlformats.org/officeDocument/2006/relationships/image" Target="../media/image65.png"/><Relationship Id="rId3" Type="http://schemas.openxmlformats.org/officeDocument/2006/relationships/image" Target="../media/image58.emf"/><Relationship Id="rId7" Type="http://schemas.microsoft.com/office/2007/relationships/hdphoto" Target="../media/hdphoto1.wdp"/><Relationship Id="rId12" Type="http://schemas.openxmlformats.org/officeDocument/2006/relationships/image" Target="../media/image63.tiff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62.emf"/><Relationship Id="rId5" Type="http://schemas.openxmlformats.org/officeDocument/2006/relationships/image" Target="../media/image41.png"/><Relationship Id="rId15" Type="http://schemas.openxmlformats.org/officeDocument/2006/relationships/image" Target="../media/image44.tiff"/><Relationship Id="rId10" Type="http://schemas.openxmlformats.org/officeDocument/2006/relationships/image" Target="../media/image61.emf"/><Relationship Id="rId19" Type="http://schemas.openxmlformats.org/officeDocument/2006/relationships/image" Target="../media/image66.png"/><Relationship Id="rId4" Type="http://schemas.openxmlformats.org/officeDocument/2006/relationships/image" Target="../media/image40.tiff"/><Relationship Id="rId9" Type="http://schemas.openxmlformats.org/officeDocument/2006/relationships/image" Target="../media/image60.emf"/><Relationship Id="rId14" Type="http://schemas.openxmlformats.org/officeDocument/2006/relationships/image" Target="../media/image43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tiff"/><Relationship Id="rId13" Type="http://schemas.openxmlformats.org/officeDocument/2006/relationships/image" Target="../media/image53.tiff"/><Relationship Id="rId3" Type="http://schemas.openxmlformats.org/officeDocument/2006/relationships/image" Target="../media/image51.tiff"/><Relationship Id="rId7" Type="http://schemas.openxmlformats.org/officeDocument/2006/relationships/image" Target="../media/image41.png"/><Relationship Id="rId12" Type="http://schemas.openxmlformats.org/officeDocument/2006/relationships/image" Target="../media/image7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odataservice.org/" TargetMode="External"/><Relationship Id="rId11" Type="http://schemas.openxmlformats.org/officeDocument/2006/relationships/image" Target="../media/image52.tiff"/><Relationship Id="rId5" Type="http://schemas.microsoft.com/office/2007/relationships/hdphoto" Target="../media/hdphoto1.wdp"/><Relationship Id="rId15" Type="http://schemas.openxmlformats.org/officeDocument/2006/relationships/image" Target="../media/image55.png"/><Relationship Id="rId10" Type="http://schemas.openxmlformats.org/officeDocument/2006/relationships/image" Target="../media/image69.emf"/><Relationship Id="rId4" Type="http://schemas.openxmlformats.org/officeDocument/2006/relationships/image" Target="../media/image42.png"/><Relationship Id="rId9" Type="http://schemas.openxmlformats.org/officeDocument/2006/relationships/image" Target="../media/image68.tiff"/><Relationship Id="rId14" Type="http://schemas.openxmlformats.org/officeDocument/2006/relationships/image" Target="../media/image54.tif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tiff"/><Relationship Id="rId13" Type="http://schemas.openxmlformats.org/officeDocument/2006/relationships/image" Target="../media/image56.tiff"/><Relationship Id="rId3" Type="http://schemas.openxmlformats.org/officeDocument/2006/relationships/image" Target="../media/image51.tiff"/><Relationship Id="rId7" Type="http://schemas.openxmlformats.org/officeDocument/2006/relationships/image" Target="../media/image41.png"/><Relationship Id="rId12" Type="http://schemas.openxmlformats.org/officeDocument/2006/relationships/image" Target="../media/image7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odataservice.org/" TargetMode="External"/><Relationship Id="rId11" Type="http://schemas.openxmlformats.org/officeDocument/2006/relationships/image" Target="../media/image52.tiff"/><Relationship Id="rId5" Type="http://schemas.microsoft.com/office/2007/relationships/hdphoto" Target="../media/hdphoto1.wdp"/><Relationship Id="rId10" Type="http://schemas.openxmlformats.org/officeDocument/2006/relationships/image" Target="../media/image69.emf"/><Relationship Id="rId4" Type="http://schemas.openxmlformats.org/officeDocument/2006/relationships/image" Target="../media/image42.png"/><Relationship Id="rId9" Type="http://schemas.openxmlformats.org/officeDocument/2006/relationships/image" Target="../media/image68.tiff"/><Relationship Id="rId14" Type="http://schemas.openxmlformats.org/officeDocument/2006/relationships/image" Target="../media/image57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tiff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dam.eodataservice.org/rest/?geometries=%5b355,356%5d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tiff"/><Relationship Id="rId5" Type="http://schemas.openxmlformats.org/officeDocument/2006/relationships/image" Target="../media/image75.tiff"/><Relationship Id="rId4" Type="http://schemas.openxmlformats.org/officeDocument/2006/relationships/hyperlink" Target="https://lpvs.gsfc.nasa.gov/LPV_Supersites/LPVsites.html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openid.eodataservice.org/cli/cli.zip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eodataservice.org/test/wcs?service=WCS&amp;Request=DescribeCoverage&amp;version=2.0.0&amp;coverageID=MOD11C1_LSTDAY_4326_005" TargetMode="External"/><Relationship Id="rId2" Type="http://schemas.openxmlformats.org/officeDocument/2006/relationships/hyperlink" Target="https://eodataservice.org/test/wcs?service=WCS&amp;Request=GetCapabilities&amp;version=2.0.0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odataservice.org/test/wcs?service=WCS&amp;Request=GetCoverage&amp;version=2.0.0&amp;coverageID=MOD11C1_LSTDAY_4326_005&amp;format=application/xml&amp;subset=Long(139.5104,139.5104)&amp;subset=Lat(35.6900,35.6900)&amp;subset=unix(2017-01-01T00:00:00,2017-12-06T00:00:00)" TargetMode="External"/><Relationship Id="rId4" Type="http://schemas.openxmlformats.org/officeDocument/2006/relationships/hyperlink" Target="https://eodataservice.org/test/wcs?service=WCS&amp;Request=GetCoverage&amp;version=2.0.0&amp;coverageID=MOD11C1_LSTDAY_4326_005&amp;format=application/xml&amp;subset=Long(139.5104,139.5104)&amp;subset=Lat(35.6900,35.6900)&amp;subset=t(1483228800,201512518400)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eodataservice.org/test/wcs?service=WCS&amp;Request=GetCoverage&amp;version=2.0.0&amp;coverageID=OceanSalinity_4326_01&amp;subset=t(1496275200,%201496361599)&amp;format=%20image/png&amp;colortable=NCV_rainbow2&amp;size=300" TargetMode="External"/><Relationship Id="rId2" Type="http://schemas.openxmlformats.org/officeDocument/2006/relationships/hyperlink" Target="https://eodataservice.org/test/wcs?service=WCS&amp;Request=GetCoverage&amp;version=2.0.0&amp;coverageID=OceanSalinity_4326_01&amp;subset=t(1496275200,%201496361599)&amp;format=%20image/png&amp;colortable=NCV_rainbow2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185.52.194.236/wcs?service=WCS&amp;Request=GetCoverage&amp;version=2.0.0&amp;subset=unix(2018-01-29T00:00:00,2018-01-29T23:00:00)&amp;mgrs_tile=T30TVK&amp;format=image/png&amp;scale=0.1&amp;CoverageId=S2A_MSIL1C_vRGB" TargetMode="External"/><Relationship Id="rId4" Type="http://schemas.openxmlformats.org/officeDocument/2006/relationships/hyperlink" Target="https://eodataservice.org/test/wcs?service=WCS&amp;Request=GetCoverage&amp;version=2.0.0&amp;coverageID=LC8_NDVI_32632_30&amp;subset=N(4900000,4910000)&amp;subset=E(600000,610000)&amp;subset=t(1512381534,1512381534)&amp;format=image/tiff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urban-tep.eo.esa.int/" TargetMode="External"/><Relationship Id="rId3" Type="http://schemas.openxmlformats.org/officeDocument/2006/relationships/hyperlink" Target="https://coastal-tep.eo.esa.int/" TargetMode="External"/><Relationship Id="rId7" Type="http://schemas.openxmlformats.org/officeDocument/2006/relationships/hyperlink" Target="https://polar-tep.eo.esa.int/" TargetMode="External"/><Relationship Id="rId2" Type="http://schemas.openxmlformats.org/officeDocument/2006/relationships/hyperlink" Target="https://tep.eo.esa.in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eohazards-tep.eo.esa.int/" TargetMode="External"/><Relationship Id="rId11" Type="http://schemas.openxmlformats.org/officeDocument/2006/relationships/image" Target="../media/image29.png"/><Relationship Id="rId5" Type="http://schemas.openxmlformats.org/officeDocument/2006/relationships/hyperlink" Target="https://hydrology-tep.eo.esa.int/" TargetMode="External"/><Relationship Id="rId10" Type="http://schemas.openxmlformats.org/officeDocument/2006/relationships/hyperlink" Target="http://ceos.org/document_management/Working_Groups/WGISS/Meetings/WGISS-44/3.%20Wednesday/2017.09.27_15.15_Exploitation%20Platforms%20Architecture%20and%20Technology_Romeo.pdf" TargetMode="External"/><Relationship Id="rId4" Type="http://schemas.openxmlformats.org/officeDocument/2006/relationships/hyperlink" Target="https://forestry-tep.eo.esa.int/" TargetMode="External"/><Relationship Id="rId9" Type="http://schemas.openxmlformats.org/officeDocument/2006/relationships/hyperlink" Target="https://foodsecurity-tep.eo.esa.int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proba-v-mep.esa.int/proba-v-mep-toolset" TargetMode="External"/><Relationship Id="rId3" Type="http://schemas.openxmlformats.org/officeDocument/2006/relationships/hyperlink" Target="https://proba-v-mep.esa.int/" TargetMode="Externa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viewer.globalland.vgt.vito.be/tsviewer/" TargetMode="External"/><Relationship Id="rId5" Type="http://schemas.openxmlformats.org/officeDocument/2006/relationships/hyperlink" Target="http://viewer.globalland.vgt.vito.be/viewer/" TargetMode="External"/><Relationship Id="rId4" Type="http://schemas.openxmlformats.org/officeDocument/2006/relationships/image" Target="../media/image30.jpe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532948" y="1778237"/>
            <a:ext cx="79724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ESA Pilot </a:t>
            </a:r>
            <a:r>
              <a:rPr lang="en-GB" sz="3200" dirty="0" err="1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Datacube</a:t>
            </a:r>
            <a:r>
              <a:rPr lang="en-GB" sz="3200" dirty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 for TPMs/HMs/EEs</a:t>
            </a: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615600" y="2793600"/>
            <a:ext cx="7343934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it-IT" dirty="0">
                <a:solidFill>
                  <a:schemeClr val="bg1"/>
                </a:solidFill>
              </a:rPr>
              <a:t>Andrea Della Vecchia, Mirko Albani, Damiano Guerrucci (ESA)</a:t>
            </a:r>
          </a:p>
          <a:p>
            <a:pPr>
              <a:spcBef>
                <a:spcPts val="0"/>
              </a:spcBef>
            </a:pPr>
            <a:r>
              <a:rPr lang="it-IT" dirty="0">
                <a:solidFill>
                  <a:schemeClr val="bg1"/>
                </a:solidFill>
              </a:rPr>
              <a:t>Simone Mantovani (MEEO)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615600" y="3579176"/>
            <a:ext cx="1572866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</a:rPr>
              <a:t>23/10/2018</a:t>
            </a:r>
          </a:p>
        </p:txBody>
      </p:sp>
    </p:spTree>
    <p:extLst>
      <p:ext uri="{BB962C8B-B14F-4D97-AF65-F5344CB8AC3E}">
        <p14:creationId xmlns:p14="http://schemas.microsoft.com/office/powerpoint/2010/main" val="378522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3255" y="596996"/>
            <a:ext cx="71374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i="1" u="sng" dirty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Transparent access to the content of both platforms</a:t>
            </a: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1763688" y="1099175"/>
          <a:ext cx="5616624" cy="2785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3010378" y="3942344"/>
            <a:ext cx="3781595" cy="80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+mn-lt"/>
              </a:defRPr>
            </a:lvl2pPr>
            <a:lvl3pPr marL="1825625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3pPr>
            <a:lvl4pPr marL="2424113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30226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</a:rPr>
              <a:t>Up to date data and algorithms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</a:rPr>
              <a:t>Cohesive community</a:t>
            </a:r>
          </a:p>
        </p:txBody>
      </p:sp>
      <p:pic>
        <p:nvPicPr>
          <p:cNvPr id="10" name="Picture 3" descr="C:\Users\Clement Albinet\Desktop\NISAR_Mission_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027" y="1350350"/>
            <a:ext cx="1549566" cy="77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Clement Albinet\Desktop\logo_biomass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32135" y="2038205"/>
            <a:ext cx="2511865" cy="71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DF45787C-177D-410A-841A-554F572ACBC6" descr="DD786376-BD0C-4340-81C3-66C73CF67AA4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976" y="2968375"/>
            <a:ext cx="1696617" cy="74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"/>
          <p:cNvSpPr/>
          <p:nvPr/>
        </p:nvSpPr>
        <p:spPr>
          <a:xfrm>
            <a:off x="0" y="0"/>
            <a:ext cx="3210870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Joint Biomass-NISAR-GEDI MAP</a:t>
            </a:r>
          </a:p>
        </p:txBody>
      </p:sp>
    </p:spTree>
    <p:extLst>
      <p:ext uri="{BB962C8B-B14F-4D97-AF65-F5344CB8AC3E}">
        <p14:creationId xmlns:p14="http://schemas.microsoft.com/office/powerpoint/2010/main" val="53165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Joint ESA-NASA MAP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6700" indent="-266700" algn="just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en-GB" sz="1400" dirty="0">
                <a:latin typeface="+mj-lt"/>
                <a:cs typeface="Calibri" panose="020F0502020204030204" pitchFamily="34" charset="0"/>
              </a:rPr>
              <a:t>To provide to the users a </a:t>
            </a:r>
            <a:r>
              <a:rPr lang="en-GB" sz="1400" b="1" dirty="0">
                <a:latin typeface="+mj-lt"/>
                <a:cs typeface="Calibri" panose="020F0502020204030204" pitchFamily="34" charset="0"/>
              </a:rPr>
              <a:t>common virtual working </a:t>
            </a:r>
            <a:r>
              <a:rPr lang="en-GB" sz="1400" dirty="0">
                <a:latin typeface="+mj-lt"/>
                <a:cs typeface="Calibri" panose="020F0502020204030204" pitchFamily="34" charset="0"/>
              </a:rPr>
              <a:t>environment</a:t>
            </a:r>
          </a:p>
          <a:p>
            <a:pPr marL="266700" indent="-266700" algn="just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en-GB" sz="1400" b="1" dirty="0">
                <a:latin typeface="+mj-lt"/>
                <a:cs typeface="Calibri" panose="020F0502020204030204" pitchFamily="34" charset="0"/>
              </a:rPr>
              <a:t>Federation of two (or more) platforms </a:t>
            </a:r>
            <a:r>
              <a:rPr lang="en-GB" sz="1400" dirty="0">
                <a:latin typeface="+mj-lt"/>
                <a:cs typeface="Calibri" panose="020F0502020204030204" pitchFamily="34" charset="0"/>
              </a:rPr>
              <a:t>to allow to both US and European users a transparent access to the content of both platforms, </a:t>
            </a:r>
            <a:r>
              <a:rPr lang="en-GB" sz="1400" b="1" u="sng" dirty="0">
                <a:latin typeface="+mj-lt"/>
                <a:cs typeface="Calibri" panose="020F0502020204030204" pitchFamily="34" charset="0"/>
              </a:rPr>
              <a:t>CEOS WGISS guidelines</a:t>
            </a:r>
            <a:r>
              <a:rPr lang="en-GB" sz="1400" dirty="0">
                <a:latin typeface="+mj-lt"/>
                <a:cs typeface="Calibri" panose="020F0502020204030204" pitchFamily="34" charset="0"/>
              </a:rPr>
              <a:t> shall be considered</a:t>
            </a:r>
          </a:p>
          <a:p>
            <a:pPr marL="266700" indent="-266700" algn="just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en-GB" sz="1400" dirty="0">
                <a:latin typeface="+mj-lt"/>
                <a:cs typeface="Calibri" panose="020F0502020204030204" pitchFamily="34" charset="0"/>
              </a:rPr>
              <a:t>To allow end-users to access up-to-date data and algorithms for biomass estimation and to </a:t>
            </a:r>
            <a:r>
              <a:rPr lang="en-GB" sz="1400" b="1" dirty="0">
                <a:latin typeface="+mj-lt"/>
                <a:cs typeface="Calibri" panose="020F0502020204030204" pitchFamily="34" charset="0"/>
              </a:rPr>
              <a:t>increase the cohesion of the P/L-band SAR and biosphere communities</a:t>
            </a:r>
          </a:p>
          <a:p>
            <a:pPr marL="266700" indent="-266700" algn="just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en-GB" sz="1400" dirty="0">
                <a:latin typeface="+mj-lt"/>
                <a:cs typeface="Calibri" panose="020F0502020204030204" pitchFamily="34" charset="0"/>
              </a:rPr>
              <a:t>The capabilities envisioned for the MAP will enable for the first time efficient and tailorable </a:t>
            </a:r>
            <a:r>
              <a:rPr lang="en-GB" sz="1400" b="1" dirty="0" err="1">
                <a:latin typeface="+mj-lt"/>
                <a:cs typeface="Calibri" panose="020F0502020204030204" pitchFamily="34" charset="0"/>
              </a:rPr>
              <a:t>intercomparison</a:t>
            </a:r>
            <a:r>
              <a:rPr lang="en-GB" sz="1400" b="1" dirty="0">
                <a:latin typeface="+mj-lt"/>
                <a:cs typeface="Calibri" panose="020F0502020204030204" pitchFamily="34" charset="0"/>
              </a:rPr>
              <a:t>, cross-calibration, and fusion of data </a:t>
            </a:r>
            <a:r>
              <a:rPr lang="en-GB" sz="1400" dirty="0">
                <a:latin typeface="+mj-lt"/>
                <a:cs typeface="Calibri" panose="020F0502020204030204" pitchFamily="34" charset="0"/>
              </a:rPr>
              <a:t>from these missions for a broad class of scientists and other users (notably with respective ground segments and </a:t>
            </a:r>
            <a:r>
              <a:rPr lang="en-GB" sz="1400" dirty="0" err="1">
                <a:latin typeface="+mj-lt"/>
                <a:cs typeface="Calibri" panose="020F0502020204030204" pitchFamily="34" charset="0"/>
              </a:rPr>
              <a:t>cal</a:t>
            </a:r>
            <a:r>
              <a:rPr lang="en-GB" sz="1400" dirty="0">
                <a:latin typeface="+mj-lt"/>
                <a:cs typeface="Calibri" panose="020F0502020204030204" pitchFamily="34" charset="0"/>
              </a:rPr>
              <a:t>/</a:t>
            </a:r>
            <a:r>
              <a:rPr lang="en-GB" sz="1400" dirty="0" err="1">
                <a:latin typeface="+mj-lt"/>
                <a:cs typeface="Calibri" panose="020F0502020204030204" pitchFamily="34" charset="0"/>
              </a:rPr>
              <a:t>val</a:t>
            </a:r>
            <a:r>
              <a:rPr lang="en-GB" sz="1400" dirty="0">
                <a:latin typeface="+mj-lt"/>
                <a:cs typeface="Calibri" panose="020F0502020204030204" pitchFamily="34" charset="0"/>
              </a:rPr>
              <a:t> activities)</a:t>
            </a:r>
          </a:p>
        </p:txBody>
      </p:sp>
    </p:spTree>
    <p:extLst>
      <p:ext uri="{BB962C8B-B14F-4D97-AF65-F5344CB8AC3E}">
        <p14:creationId xmlns:p14="http://schemas.microsoft.com/office/powerpoint/2010/main" val="424851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Collaborative Environment </a:t>
            </a:r>
          </a:p>
          <a:p>
            <a:endParaRPr lang="en-GB" dirty="0"/>
          </a:p>
          <a:p>
            <a:r>
              <a:rPr lang="en-GB" dirty="0"/>
              <a:t>Example of current Collaborative Environments  </a:t>
            </a:r>
          </a:p>
          <a:p>
            <a:r>
              <a:rPr lang="en-GB" dirty="0"/>
              <a:t>	Thematic Exploitation Platform </a:t>
            </a:r>
          </a:p>
          <a:p>
            <a:r>
              <a:rPr lang="en-GB" dirty="0"/>
              <a:t>	Mission Exploitation Platform </a:t>
            </a:r>
          </a:p>
          <a:p>
            <a:r>
              <a:rPr lang="en-GB" dirty="0"/>
              <a:t>	Joint ESA-NASA Multi-Mission Analysis Platform</a:t>
            </a:r>
          </a:p>
          <a:p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ESA Collaborative Environment</a:t>
            </a:r>
          </a:p>
        </p:txBody>
      </p:sp>
    </p:spTree>
    <p:extLst>
      <p:ext uri="{BB962C8B-B14F-4D97-AF65-F5344CB8AC3E}">
        <p14:creationId xmlns:p14="http://schemas.microsoft.com/office/powerpoint/2010/main" val="356164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GB" dirty="0"/>
              <a:t>ESA Collaborative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>
              <a:lnSpc>
                <a:spcPct val="150000"/>
              </a:lnSpc>
            </a:pPr>
            <a:r>
              <a:rPr lang="en-GB" sz="1200" dirty="0"/>
              <a:t>To provide the ESA PDGS with a set of interoperable and federated services permitting the users to:</a:t>
            </a:r>
          </a:p>
          <a:p>
            <a:pPr indent="177800">
              <a:lnSpc>
                <a:spcPct val="150000"/>
              </a:lnSpc>
              <a:buFontTx/>
              <a:buChar char="-"/>
            </a:pPr>
            <a:r>
              <a:rPr lang="en-GB" sz="1200" dirty="0"/>
              <a:t>Access to missions/platforms information supported by a common ontology </a:t>
            </a:r>
          </a:p>
          <a:p>
            <a:pPr indent="177800">
              <a:lnSpc>
                <a:spcPct val="150000"/>
              </a:lnSpc>
              <a:buFontTx/>
              <a:buChar char="-"/>
            </a:pPr>
            <a:r>
              <a:rPr lang="en-GB" sz="1200" dirty="0"/>
              <a:t>Discovery and, if possible, direct download of EO data:</a:t>
            </a:r>
          </a:p>
          <a:p>
            <a:pPr marL="715963" lvl="1" indent="-174625">
              <a:lnSpc>
                <a:spcPct val="150000"/>
              </a:lnSpc>
              <a:buFontTx/>
              <a:buChar char="-"/>
            </a:pPr>
            <a:r>
              <a:rPr lang="en-GB" sz="1200" dirty="0"/>
              <a:t>Copernicus Missions (e.g., Sentinels)</a:t>
            </a:r>
          </a:p>
          <a:p>
            <a:pPr marL="715963" lvl="1" indent="-174625">
              <a:lnSpc>
                <a:spcPct val="150000"/>
              </a:lnSpc>
              <a:buFontTx/>
              <a:buChar char="-"/>
            </a:pPr>
            <a:r>
              <a:rPr lang="en-GB" sz="1200" dirty="0"/>
              <a:t>Third Party Missions - TPMs (e.g. SPOT, Landsat …)</a:t>
            </a:r>
          </a:p>
          <a:p>
            <a:pPr marL="715963" lvl="1" indent="-174625">
              <a:lnSpc>
                <a:spcPct val="150000"/>
              </a:lnSpc>
              <a:buFontTx/>
              <a:buChar char="-"/>
            </a:pPr>
            <a:r>
              <a:rPr lang="en-GB" sz="1200" dirty="0"/>
              <a:t>Heritage Missions - HMs (e.g., ERS-1/2, ENVISAT instruments …)</a:t>
            </a:r>
          </a:p>
          <a:p>
            <a:pPr marL="715963" lvl="1" indent="-174625">
              <a:lnSpc>
                <a:spcPct val="150000"/>
              </a:lnSpc>
              <a:buFontTx/>
              <a:buChar char="-"/>
            </a:pPr>
            <a:r>
              <a:rPr lang="en-GB" sz="1200" dirty="0"/>
              <a:t>Earth Explorer – EEs (e.g., SMOS, </a:t>
            </a:r>
            <a:r>
              <a:rPr lang="en-GB" sz="1200" dirty="0" err="1"/>
              <a:t>Cryosat</a:t>
            </a:r>
            <a:r>
              <a:rPr lang="en-GB" sz="1200" dirty="0"/>
              <a:t>, SWARM, …)  </a:t>
            </a:r>
          </a:p>
          <a:p>
            <a:pPr marL="715963" lvl="1" indent="-174625">
              <a:lnSpc>
                <a:spcPct val="150000"/>
              </a:lnSpc>
              <a:buFontTx/>
              <a:buChar char="-"/>
            </a:pPr>
            <a:r>
              <a:rPr lang="en-GB" sz="1200" dirty="0"/>
              <a:t>International repositories (e.g., NASA CMR, CEOS IDN)</a:t>
            </a:r>
          </a:p>
          <a:p>
            <a:pPr indent="177800">
              <a:lnSpc>
                <a:spcPct val="150000"/>
              </a:lnSpc>
              <a:buFontTx/>
              <a:buChar char="-"/>
            </a:pPr>
            <a:r>
              <a:rPr lang="en-GB" sz="1200" dirty="0"/>
              <a:t>Discovery and access to basic services (e.g., </a:t>
            </a:r>
            <a:r>
              <a:rPr lang="en-GB" sz="1200" dirty="0" err="1"/>
              <a:t>datacube</a:t>
            </a:r>
            <a:r>
              <a:rPr lang="en-GB" sz="1200" dirty="0"/>
              <a:t>):</a:t>
            </a:r>
          </a:p>
          <a:p>
            <a:pPr marL="715963" lvl="1" indent="-174625">
              <a:lnSpc>
                <a:spcPct val="150000"/>
              </a:lnSpc>
              <a:buFontTx/>
              <a:buChar char="-"/>
            </a:pPr>
            <a:r>
              <a:rPr lang="en-GB" sz="1200" dirty="0"/>
              <a:t>Browse/visualization tools and time series extraction</a:t>
            </a:r>
          </a:p>
          <a:p>
            <a:pPr marL="715963" lvl="1" indent="-174625">
              <a:lnSpc>
                <a:spcPct val="150000"/>
              </a:lnSpc>
              <a:buFontTx/>
              <a:buChar char="-"/>
            </a:pPr>
            <a:r>
              <a:rPr lang="en-GB" sz="1200" dirty="0"/>
              <a:t>EO data extraction, resampling and </a:t>
            </a:r>
            <a:r>
              <a:rPr lang="en-GB" sz="1200" dirty="0" err="1"/>
              <a:t>reprojection</a:t>
            </a:r>
            <a:endParaRPr lang="en-GB" sz="1200" dirty="0"/>
          </a:p>
          <a:p>
            <a:pPr indent="177800">
              <a:lnSpc>
                <a:spcPct val="150000"/>
              </a:lnSpc>
              <a:buFontTx/>
              <a:buChar char="-"/>
            </a:pPr>
            <a:r>
              <a:rPr lang="en-GB" sz="1200" dirty="0"/>
              <a:t>Hosted Processing for authorised users/communities (e.g., CAL/VAL)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en-GB" sz="1200" dirty="0"/>
          </a:p>
          <a:p>
            <a:pPr>
              <a:lnSpc>
                <a:spcPct val="150000"/>
              </a:lnSpc>
              <a:buFontTx/>
              <a:buChar char="-"/>
            </a:pP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67551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ounded Rectangle 145"/>
          <p:cNvSpPr/>
          <p:nvPr/>
        </p:nvSpPr>
        <p:spPr>
          <a:xfrm>
            <a:off x="137566" y="84345"/>
            <a:ext cx="1745076" cy="1515272"/>
          </a:xfrm>
          <a:prstGeom prst="roundRect">
            <a:avLst>
              <a:gd name="adj" fmla="val 0"/>
            </a:avLst>
          </a:prstGeom>
          <a:solidFill>
            <a:schemeClr val="accent2">
              <a:alpha val="50000"/>
            </a:schemeClr>
          </a:solidFill>
          <a:ln w="158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t" anchorCtr="0"/>
          <a:lstStyle/>
          <a:p>
            <a:pPr algn="ctr"/>
            <a:r>
              <a:rPr lang="en-GB" sz="1000" dirty="0"/>
              <a:t>M2M Interfaces </a:t>
            </a:r>
          </a:p>
          <a:p>
            <a:endParaRPr lang="en-GB" sz="1000" dirty="0"/>
          </a:p>
          <a:p>
            <a:endParaRPr lang="en-GB" sz="1000" dirty="0"/>
          </a:p>
          <a:p>
            <a:pPr algn="ctr"/>
            <a:endParaRPr lang="en-GB" sz="1000" dirty="0"/>
          </a:p>
          <a:p>
            <a:pPr algn="ctr"/>
            <a:endParaRPr lang="en-GB" sz="1000" dirty="0"/>
          </a:p>
          <a:p>
            <a:pPr algn="ctr"/>
            <a:endParaRPr lang="en-GB" sz="1000" dirty="0"/>
          </a:p>
          <a:p>
            <a:pPr algn="ctr"/>
            <a:endParaRPr lang="en-GB" sz="1000" dirty="0"/>
          </a:p>
          <a:p>
            <a:pPr algn="ctr"/>
            <a:endParaRPr lang="en-GB" sz="1000" dirty="0"/>
          </a:p>
          <a:p>
            <a:pPr algn="ctr"/>
            <a:endParaRPr lang="en-GB" sz="1000" dirty="0"/>
          </a:p>
        </p:txBody>
      </p:sp>
      <p:sp>
        <p:nvSpPr>
          <p:cNvPr id="19" name="Rounded Rectangle 18"/>
          <p:cNvSpPr/>
          <p:nvPr/>
        </p:nvSpPr>
        <p:spPr>
          <a:xfrm>
            <a:off x="2179983" y="3329612"/>
            <a:ext cx="6745356" cy="1136372"/>
          </a:xfrm>
          <a:prstGeom prst="roundRect">
            <a:avLst>
              <a:gd name="adj" fmla="val 0"/>
            </a:avLst>
          </a:prstGeom>
          <a:solidFill>
            <a:schemeClr val="accent2">
              <a:alpha val="50000"/>
            </a:schemeClr>
          </a:solidFill>
          <a:ln w="158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000" dirty="0"/>
              <a:t>Online Data Storage</a:t>
            </a:r>
          </a:p>
          <a:p>
            <a:pPr algn="ctr"/>
            <a:endParaRPr lang="en-GB" sz="1000" dirty="0"/>
          </a:p>
          <a:p>
            <a:pPr algn="ctr"/>
            <a:endParaRPr lang="en-GB" sz="1000" dirty="0"/>
          </a:p>
          <a:p>
            <a:pPr algn="ctr"/>
            <a:endParaRPr lang="en-GB" sz="1000" dirty="0"/>
          </a:p>
          <a:p>
            <a:pPr algn="ctr"/>
            <a:endParaRPr lang="en-GB" sz="1000" dirty="0"/>
          </a:p>
          <a:p>
            <a:pPr algn="ctr"/>
            <a:endParaRPr lang="en-GB" sz="1000" dirty="0"/>
          </a:p>
          <a:p>
            <a:pPr algn="ctr"/>
            <a:endParaRPr lang="en-GB" sz="1000" dirty="0"/>
          </a:p>
        </p:txBody>
      </p:sp>
      <p:sp>
        <p:nvSpPr>
          <p:cNvPr id="93" name="Rounded Rectangle 92"/>
          <p:cNvSpPr/>
          <p:nvPr/>
        </p:nvSpPr>
        <p:spPr>
          <a:xfrm>
            <a:off x="3949147" y="1695389"/>
            <a:ext cx="3101009" cy="1567143"/>
          </a:xfrm>
          <a:prstGeom prst="roundRect">
            <a:avLst>
              <a:gd name="adj" fmla="val 0"/>
            </a:avLst>
          </a:prstGeom>
          <a:solidFill>
            <a:schemeClr val="accent2">
              <a:alpha val="50000"/>
            </a:schemeClr>
          </a:solidFill>
          <a:ln w="158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000" dirty="0"/>
              <a:t>	      Distribution Facility </a:t>
            </a:r>
          </a:p>
          <a:p>
            <a:pPr algn="ctr"/>
            <a:endParaRPr lang="en-GB" sz="1000" dirty="0"/>
          </a:p>
          <a:p>
            <a:pPr algn="ctr"/>
            <a:endParaRPr lang="en-GB" sz="1000" dirty="0"/>
          </a:p>
          <a:p>
            <a:pPr algn="ctr"/>
            <a:endParaRPr lang="en-GB" sz="1000" dirty="0"/>
          </a:p>
          <a:p>
            <a:pPr algn="ctr"/>
            <a:endParaRPr lang="en-GB" sz="1000" dirty="0"/>
          </a:p>
          <a:p>
            <a:pPr algn="ctr"/>
            <a:endParaRPr lang="en-GB" sz="1000" dirty="0"/>
          </a:p>
          <a:p>
            <a:pPr algn="ctr"/>
            <a:endParaRPr lang="en-GB" sz="1000" dirty="0"/>
          </a:p>
        </p:txBody>
      </p:sp>
      <p:sp>
        <p:nvSpPr>
          <p:cNvPr id="89" name="Rounded Rectangle 88"/>
          <p:cNvSpPr/>
          <p:nvPr/>
        </p:nvSpPr>
        <p:spPr>
          <a:xfrm>
            <a:off x="3949147" y="84345"/>
            <a:ext cx="3512966" cy="1515273"/>
          </a:xfrm>
          <a:prstGeom prst="roundRect">
            <a:avLst>
              <a:gd name="adj" fmla="val 0"/>
            </a:avLst>
          </a:prstGeom>
          <a:solidFill>
            <a:schemeClr val="accent2">
              <a:alpha val="50000"/>
            </a:schemeClr>
          </a:solidFill>
          <a:ln w="158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t" anchorCtr="0"/>
          <a:lstStyle/>
          <a:p>
            <a:pPr algn="ctr"/>
            <a:r>
              <a:rPr lang="en-GB" sz="1000" dirty="0"/>
              <a:t>Catalogue Clients</a:t>
            </a:r>
          </a:p>
          <a:p>
            <a:endParaRPr lang="en-GB" sz="1000" dirty="0"/>
          </a:p>
          <a:p>
            <a:endParaRPr lang="en-GB" sz="1000" dirty="0"/>
          </a:p>
          <a:p>
            <a:pPr algn="ctr"/>
            <a:endParaRPr lang="en-GB" sz="1000" dirty="0"/>
          </a:p>
          <a:p>
            <a:pPr algn="ctr"/>
            <a:endParaRPr lang="en-GB" sz="1000" dirty="0"/>
          </a:p>
          <a:p>
            <a:pPr algn="ctr"/>
            <a:endParaRPr lang="en-GB" sz="1000" dirty="0"/>
          </a:p>
          <a:p>
            <a:pPr algn="ctr"/>
            <a:endParaRPr lang="en-GB" sz="1000" dirty="0"/>
          </a:p>
          <a:p>
            <a:pPr algn="ctr"/>
            <a:endParaRPr lang="en-GB" sz="1000" dirty="0"/>
          </a:p>
          <a:p>
            <a:pPr algn="ctr"/>
            <a:endParaRPr lang="en-GB" sz="1000" dirty="0"/>
          </a:p>
        </p:txBody>
      </p:sp>
      <p:sp>
        <p:nvSpPr>
          <p:cNvPr id="4" name="Rounded Rectangle 3"/>
          <p:cNvSpPr/>
          <p:nvPr/>
        </p:nvSpPr>
        <p:spPr>
          <a:xfrm>
            <a:off x="2309133" y="3665279"/>
            <a:ext cx="6444153" cy="167951"/>
          </a:xfrm>
          <a:prstGeom prst="roundRect">
            <a:avLst>
              <a:gd name="adj" fmla="val 0"/>
            </a:avLst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000" dirty="0"/>
              <a:t>Web Service Interface </a:t>
            </a:r>
            <a:r>
              <a:rPr lang="en-GB" sz="800" dirty="0"/>
              <a:t>(e.g., </a:t>
            </a:r>
            <a:r>
              <a:rPr lang="en-GB" sz="800" i="1" dirty="0"/>
              <a:t>OADS, ftp, http</a:t>
            </a:r>
            <a:r>
              <a:rPr lang="en-GB" sz="800" dirty="0"/>
              <a:t>)</a:t>
            </a:r>
            <a:endParaRPr lang="en-GB" sz="1000" dirty="0"/>
          </a:p>
        </p:txBody>
      </p:sp>
      <p:sp>
        <p:nvSpPr>
          <p:cNvPr id="9" name="Down Arrow 8"/>
          <p:cNvSpPr/>
          <p:nvPr/>
        </p:nvSpPr>
        <p:spPr>
          <a:xfrm flipV="1">
            <a:off x="2889418" y="3847978"/>
            <a:ext cx="99430" cy="174577"/>
          </a:xfrm>
          <a:prstGeom prst="downArrow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Down Arrow 10"/>
          <p:cNvSpPr/>
          <p:nvPr/>
        </p:nvSpPr>
        <p:spPr>
          <a:xfrm flipV="1">
            <a:off x="5457625" y="3847978"/>
            <a:ext cx="99430" cy="174577"/>
          </a:xfrm>
          <a:prstGeom prst="downArrow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188049" y="2834640"/>
            <a:ext cx="1639058" cy="1631344"/>
          </a:xfrm>
          <a:prstGeom prst="roundRect">
            <a:avLst>
              <a:gd name="adj" fmla="val 0"/>
            </a:avLst>
          </a:prstGeom>
          <a:solidFill>
            <a:schemeClr val="accent2">
              <a:alpha val="50000"/>
            </a:schemeClr>
          </a:solidFill>
          <a:ln w="158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tx1"/>
                </a:solidFill>
              </a:rPr>
              <a:t>Hosted Processing</a:t>
            </a:r>
          </a:p>
          <a:p>
            <a:pPr algn="ctr"/>
            <a:endParaRPr lang="en-GB" sz="1000" dirty="0">
              <a:solidFill>
                <a:schemeClr val="tx1"/>
              </a:solidFill>
            </a:endParaRPr>
          </a:p>
          <a:p>
            <a:pPr algn="ctr"/>
            <a:endParaRPr lang="en-GB" sz="1000" dirty="0">
              <a:solidFill>
                <a:schemeClr val="tx1"/>
              </a:solidFill>
            </a:endParaRPr>
          </a:p>
          <a:p>
            <a:pPr algn="ctr"/>
            <a:endParaRPr lang="en-GB" sz="1000" dirty="0">
              <a:solidFill>
                <a:schemeClr val="tx1"/>
              </a:solidFill>
            </a:endParaRPr>
          </a:p>
          <a:p>
            <a:pPr algn="ctr"/>
            <a:endParaRPr lang="en-GB" sz="1000" dirty="0">
              <a:solidFill>
                <a:schemeClr val="tx1"/>
              </a:solidFill>
            </a:endParaRPr>
          </a:p>
          <a:p>
            <a:pPr algn="ctr"/>
            <a:endParaRPr lang="en-GB" sz="1000" dirty="0">
              <a:solidFill>
                <a:schemeClr val="tx1"/>
              </a:solidFill>
            </a:endParaRPr>
          </a:p>
          <a:p>
            <a:pPr algn="ctr"/>
            <a:endParaRPr lang="en-GB" sz="1000" dirty="0">
              <a:solidFill>
                <a:schemeClr val="tx1"/>
              </a:solidFill>
            </a:endParaRPr>
          </a:p>
          <a:p>
            <a:pPr algn="ctr"/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156183" y="2567296"/>
            <a:ext cx="2756451" cy="53259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tx1"/>
                </a:solidFill>
              </a:rPr>
              <a:t>Data/Service Catalogue</a:t>
            </a:r>
          </a:p>
        </p:txBody>
      </p:sp>
      <p:sp>
        <p:nvSpPr>
          <p:cNvPr id="27" name="Down Arrow 26"/>
          <p:cNvSpPr/>
          <p:nvPr/>
        </p:nvSpPr>
        <p:spPr>
          <a:xfrm flipV="1">
            <a:off x="5433390" y="3123368"/>
            <a:ext cx="134525" cy="527161"/>
          </a:xfrm>
          <a:prstGeom prst="downArrow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ounded Rectangle 31"/>
          <p:cNvSpPr/>
          <p:nvPr/>
        </p:nvSpPr>
        <p:spPr>
          <a:xfrm>
            <a:off x="234851" y="406400"/>
            <a:ext cx="1513470" cy="1098178"/>
          </a:xfrm>
          <a:prstGeom prst="roundRect">
            <a:avLst>
              <a:gd name="adj" fmla="val 0"/>
            </a:avLst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00" dirty="0"/>
              <a:t>Remote Desktop Access   </a:t>
            </a:r>
          </a:p>
          <a:p>
            <a:pPr algn="ctr"/>
            <a:endParaRPr lang="en-GB" sz="800" dirty="0"/>
          </a:p>
          <a:p>
            <a:pPr marL="177800" lvl="1" indent="-88900"/>
            <a:r>
              <a:rPr lang="en-GB" sz="800" dirty="0"/>
              <a:t>- CAL-VAL Activities</a:t>
            </a:r>
          </a:p>
          <a:p>
            <a:pPr marL="177800" lvl="1" indent="-88900"/>
            <a:endParaRPr lang="en-GB" sz="800" dirty="0"/>
          </a:p>
          <a:p>
            <a:pPr marL="177800" lvl="1" indent="-88900"/>
            <a:r>
              <a:rPr lang="en-GB" sz="800" dirty="0"/>
              <a:t>- Access Point for Application Platforms</a:t>
            </a:r>
          </a:p>
        </p:txBody>
      </p:sp>
      <p:cxnSp>
        <p:nvCxnSpPr>
          <p:cNvPr id="34" name="Straight Arrow Connector 33"/>
          <p:cNvCxnSpPr>
            <a:stCxn id="146" idx="2"/>
            <a:endCxn id="14" idx="0"/>
          </p:cNvCxnSpPr>
          <p:nvPr/>
        </p:nvCxnSpPr>
        <p:spPr>
          <a:xfrm flipH="1">
            <a:off x="1007578" y="1599617"/>
            <a:ext cx="2526" cy="1235023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Left-Right Arrow 39"/>
          <p:cNvSpPr/>
          <p:nvPr/>
        </p:nvSpPr>
        <p:spPr>
          <a:xfrm>
            <a:off x="1799048" y="2906866"/>
            <a:ext cx="2281773" cy="157439"/>
          </a:xfrm>
          <a:prstGeom prst="leftRightArrow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3176431" y="4011056"/>
            <a:ext cx="50526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00" i="1" dirty="0"/>
              <a:t>EO-SIP</a:t>
            </a:r>
            <a:endParaRPr lang="en-GB" dirty="0"/>
          </a:p>
        </p:txBody>
      </p:sp>
      <p:sp>
        <p:nvSpPr>
          <p:cNvPr id="44" name="Rectangle 43"/>
          <p:cNvSpPr/>
          <p:nvPr/>
        </p:nvSpPr>
        <p:spPr>
          <a:xfrm>
            <a:off x="5822001" y="4039159"/>
            <a:ext cx="50526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00" i="1" dirty="0"/>
              <a:t>EO-SIP</a:t>
            </a:r>
            <a:endParaRPr lang="en-GB" dirty="0"/>
          </a:p>
        </p:txBody>
      </p:sp>
      <p:sp>
        <p:nvSpPr>
          <p:cNvPr id="46" name="Rounded Rectangle 45"/>
          <p:cNvSpPr/>
          <p:nvPr/>
        </p:nvSpPr>
        <p:spPr>
          <a:xfrm>
            <a:off x="234850" y="3789593"/>
            <a:ext cx="1441415" cy="178660"/>
          </a:xfrm>
          <a:prstGeom prst="roundRect">
            <a:avLst>
              <a:gd name="adj" fmla="val 0"/>
            </a:avLst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600" dirty="0"/>
              <a:t>VM – Browse Images Generation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234851" y="4088810"/>
            <a:ext cx="1441414" cy="178660"/>
          </a:xfrm>
          <a:prstGeom prst="roundRect">
            <a:avLst>
              <a:gd name="adj" fmla="val 0"/>
            </a:avLst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600" dirty="0"/>
              <a:t>VM – </a:t>
            </a:r>
            <a:r>
              <a:rPr lang="en-GB" sz="600" dirty="0" err="1"/>
              <a:t>DataCube</a:t>
            </a:r>
            <a:r>
              <a:rPr lang="en-GB" sz="600" dirty="0"/>
              <a:t> Engine/API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5822001" y="351184"/>
            <a:ext cx="1562400" cy="697395"/>
          </a:xfrm>
          <a:prstGeom prst="roundRect">
            <a:avLst>
              <a:gd name="adj" fmla="val 0"/>
            </a:avLst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tIns="36000" rIns="72000" bIns="36000" rtlCol="0" anchor="t" anchorCtr="0"/>
          <a:lstStyle/>
          <a:p>
            <a:r>
              <a:rPr lang="en-GB" sz="700" dirty="0"/>
              <a:t>Specific Mission Portal: </a:t>
            </a:r>
          </a:p>
          <a:p>
            <a:endParaRPr lang="en-GB" sz="700" dirty="0"/>
          </a:p>
          <a:p>
            <a:pPr lvl="1"/>
            <a:r>
              <a:rPr lang="en-GB" sz="700" i="1" dirty="0"/>
              <a:t>- SWARM</a:t>
            </a:r>
          </a:p>
          <a:p>
            <a:pPr lvl="1"/>
            <a:r>
              <a:rPr lang="en-GB" sz="700" i="1" dirty="0"/>
              <a:t>- SMOS</a:t>
            </a:r>
          </a:p>
          <a:p>
            <a:pPr lvl="1"/>
            <a:r>
              <a:rPr lang="en-GB" sz="700" i="1" dirty="0"/>
              <a:t>- </a:t>
            </a:r>
            <a:r>
              <a:rPr lang="en-GB" sz="700" i="1" dirty="0" err="1"/>
              <a:t>Cryosat</a:t>
            </a:r>
            <a:endParaRPr lang="en-GB" sz="700" i="1" dirty="0"/>
          </a:p>
          <a:p>
            <a:pPr lvl="1"/>
            <a:r>
              <a:rPr lang="en-GB" sz="700" i="1" dirty="0"/>
              <a:t>- External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4156183" y="1816886"/>
            <a:ext cx="889144" cy="53259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tx1"/>
                </a:solidFill>
              </a:rPr>
              <a:t>Thesauri Service</a:t>
            </a:r>
          </a:p>
        </p:txBody>
      </p:sp>
      <p:sp>
        <p:nvSpPr>
          <p:cNvPr id="51" name="Down Arrow 50"/>
          <p:cNvSpPr/>
          <p:nvPr/>
        </p:nvSpPr>
        <p:spPr>
          <a:xfrm rot="10800000" flipV="1">
            <a:off x="4525389" y="2369242"/>
            <a:ext cx="150732" cy="174577"/>
          </a:xfrm>
          <a:prstGeom prst="downArrow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4600755" y="1597822"/>
            <a:ext cx="0" cy="219064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endCxn id="21" idx="0"/>
          </p:cNvCxnSpPr>
          <p:nvPr/>
        </p:nvCxnSpPr>
        <p:spPr>
          <a:xfrm>
            <a:off x="5499651" y="1597822"/>
            <a:ext cx="0" cy="969474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7911811" y="695741"/>
            <a:ext cx="21139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Down Arrow 63"/>
          <p:cNvSpPr/>
          <p:nvPr/>
        </p:nvSpPr>
        <p:spPr>
          <a:xfrm rot="5400000" flipV="1">
            <a:off x="7942146" y="1054790"/>
            <a:ext cx="150732" cy="211396"/>
          </a:xfrm>
          <a:prstGeom prst="downArrow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TextBox 64"/>
          <p:cNvSpPr txBox="1"/>
          <p:nvPr/>
        </p:nvSpPr>
        <p:spPr>
          <a:xfrm>
            <a:off x="8140618" y="564936"/>
            <a:ext cx="6126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Query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140618" y="1029681"/>
            <a:ext cx="8899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Population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5822001" y="1109405"/>
            <a:ext cx="1562400" cy="421336"/>
          </a:xfrm>
          <a:prstGeom prst="roundRect">
            <a:avLst>
              <a:gd name="adj" fmla="val 0"/>
            </a:avLst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2000" tIns="36000" rIns="72000" bIns="36000" rtlCol="0" anchor="t" anchorCtr="0"/>
          <a:lstStyle/>
          <a:p>
            <a:r>
              <a:rPr lang="en-GB" sz="700" dirty="0"/>
              <a:t>Multi Mission Portal </a:t>
            </a:r>
          </a:p>
          <a:p>
            <a:endParaRPr lang="en-GB" sz="700" dirty="0"/>
          </a:p>
          <a:p>
            <a:pPr algn="ctr"/>
            <a:r>
              <a:rPr lang="en-GB" sz="700" dirty="0"/>
              <a:t>– </a:t>
            </a:r>
            <a:r>
              <a:rPr lang="en-GB" sz="700" i="1" dirty="0"/>
              <a:t>ESA </a:t>
            </a:r>
            <a:r>
              <a:rPr lang="en-GB" sz="700" i="1" dirty="0" err="1"/>
              <a:t>eoli</a:t>
            </a:r>
            <a:endParaRPr lang="en-GB" sz="700" i="1" dirty="0"/>
          </a:p>
        </p:txBody>
      </p:sp>
      <p:cxnSp>
        <p:nvCxnSpPr>
          <p:cNvPr id="76" name="Straight Arrow Connector 75"/>
          <p:cNvCxnSpPr/>
          <p:nvPr/>
        </p:nvCxnSpPr>
        <p:spPr>
          <a:xfrm flipV="1">
            <a:off x="7232374" y="1597822"/>
            <a:ext cx="276" cy="2067458"/>
          </a:xfrm>
          <a:prstGeom prst="straightConnector1">
            <a:avLst/>
          </a:prstGeom>
          <a:ln w="6350">
            <a:solidFill>
              <a:schemeClr val="tx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7911811" y="924267"/>
            <a:ext cx="211397" cy="0"/>
          </a:xfrm>
          <a:prstGeom prst="straightConnector1">
            <a:avLst/>
          </a:prstGeom>
          <a:ln>
            <a:solidFill>
              <a:schemeClr val="tx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8140618" y="793462"/>
            <a:ext cx="10038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Data Access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4156183" y="1108154"/>
            <a:ext cx="1563757" cy="422587"/>
          </a:xfrm>
          <a:prstGeom prst="roundRect">
            <a:avLst>
              <a:gd name="adj" fmla="val 0"/>
            </a:avLst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2000" tIns="36000" rIns="72000" bIns="36000" rtlCol="0" anchor="t" anchorCtr="0"/>
          <a:lstStyle/>
          <a:p>
            <a:pPr algn="ctr"/>
            <a:r>
              <a:rPr lang="en-GB" sz="700" dirty="0"/>
              <a:t>Information Page:</a:t>
            </a:r>
          </a:p>
          <a:p>
            <a:pPr algn="ctr"/>
            <a:endParaRPr lang="en-GB" sz="700" dirty="0"/>
          </a:p>
          <a:p>
            <a:pPr algn="ctr"/>
            <a:r>
              <a:rPr lang="en-GB" sz="700" dirty="0"/>
              <a:t>- </a:t>
            </a:r>
            <a:r>
              <a:rPr lang="en-GB" sz="700" i="1" dirty="0"/>
              <a:t>ESA EO Gateway</a:t>
            </a:r>
          </a:p>
        </p:txBody>
      </p:sp>
      <p:sp>
        <p:nvSpPr>
          <p:cNvPr id="104" name="Down Arrow 103"/>
          <p:cNvSpPr/>
          <p:nvPr/>
        </p:nvSpPr>
        <p:spPr>
          <a:xfrm flipV="1">
            <a:off x="7852534" y="3847978"/>
            <a:ext cx="99430" cy="174577"/>
          </a:xfrm>
          <a:prstGeom prst="downArrow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 104"/>
          <p:cNvSpPr/>
          <p:nvPr/>
        </p:nvSpPr>
        <p:spPr>
          <a:xfrm>
            <a:off x="8140618" y="4039650"/>
            <a:ext cx="50526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00" i="1" dirty="0"/>
              <a:t>EO-SIP</a:t>
            </a:r>
            <a:endParaRPr lang="en-GB" dirty="0"/>
          </a:p>
        </p:txBody>
      </p:sp>
      <p:sp>
        <p:nvSpPr>
          <p:cNvPr id="37" name="Can 36"/>
          <p:cNvSpPr/>
          <p:nvPr/>
        </p:nvSpPr>
        <p:spPr>
          <a:xfrm>
            <a:off x="2665797" y="4039650"/>
            <a:ext cx="536713" cy="364435"/>
          </a:xfrm>
          <a:prstGeom prst="ca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TPMs</a:t>
            </a:r>
          </a:p>
        </p:txBody>
      </p:sp>
      <p:sp>
        <p:nvSpPr>
          <p:cNvPr id="39" name="Can 38"/>
          <p:cNvSpPr/>
          <p:nvPr/>
        </p:nvSpPr>
        <p:spPr>
          <a:xfrm>
            <a:off x="5243960" y="4039650"/>
            <a:ext cx="536713" cy="364435"/>
          </a:xfrm>
          <a:prstGeom prst="ca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HMs</a:t>
            </a:r>
          </a:p>
        </p:txBody>
      </p:sp>
      <p:sp>
        <p:nvSpPr>
          <p:cNvPr id="103" name="Can 102"/>
          <p:cNvSpPr/>
          <p:nvPr/>
        </p:nvSpPr>
        <p:spPr>
          <a:xfrm>
            <a:off x="7643847" y="4039650"/>
            <a:ext cx="536713" cy="364435"/>
          </a:xfrm>
          <a:prstGeom prst="ca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EEs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234851" y="3512844"/>
            <a:ext cx="1441414" cy="178660"/>
          </a:xfrm>
          <a:prstGeom prst="roundRect">
            <a:avLst>
              <a:gd name="adj" fmla="val 0"/>
            </a:avLst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600" dirty="0"/>
              <a:t>VM – CAL/VAL Processors 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4156183" y="351184"/>
            <a:ext cx="1563757" cy="702367"/>
          </a:xfrm>
          <a:prstGeom prst="roundRect">
            <a:avLst>
              <a:gd name="adj" fmla="val 0"/>
            </a:avLst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tIns="36000" rIns="72000" bIns="36000" rtlCol="0" anchor="t" anchorCtr="0"/>
          <a:lstStyle/>
          <a:p>
            <a:r>
              <a:rPr lang="en-GB" sz="700" dirty="0"/>
              <a:t>International EO Gateway Information Page:</a:t>
            </a:r>
          </a:p>
          <a:p>
            <a:pPr algn="r"/>
            <a:endParaRPr lang="en-GB" sz="700" i="1" dirty="0"/>
          </a:p>
          <a:p>
            <a:pPr algn="ctr"/>
            <a:r>
              <a:rPr lang="en-GB" sz="700" i="1" dirty="0"/>
              <a:t>- CEOS IDN </a:t>
            </a:r>
            <a:endParaRPr lang="en-GB" sz="700" dirty="0"/>
          </a:p>
        </p:txBody>
      </p:sp>
      <p:sp>
        <p:nvSpPr>
          <p:cNvPr id="121" name="Right Brace 120"/>
          <p:cNvSpPr/>
          <p:nvPr/>
        </p:nvSpPr>
        <p:spPr>
          <a:xfrm>
            <a:off x="1714367" y="3520485"/>
            <a:ext cx="72055" cy="754626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4" name="Elbow Connector 123"/>
          <p:cNvCxnSpPr>
            <a:stCxn id="103" idx="3"/>
            <a:endCxn id="121" idx="1"/>
          </p:cNvCxnSpPr>
          <p:nvPr/>
        </p:nvCxnSpPr>
        <p:spPr>
          <a:xfrm rot="5400000" flipH="1">
            <a:off x="4596169" y="1088051"/>
            <a:ext cx="506287" cy="6125782"/>
          </a:xfrm>
          <a:prstGeom prst="bentConnector4">
            <a:avLst>
              <a:gd name="adj1" fmla="val -45152"/>
              <a:gd name="adj2" fmla="val 96511"/>
            </a:avLst>
          </a:prstGeom>
          <a:ln w="6350">
            <a:solidFill>
              <a:schemeClr val="tx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>
            <a:stCxn id="37" idx="3"/>
          </p:cNvCxnSpPr>
          <p:nvPr/>
        </p:nvCxnSpPr>
        <p:spPr>
          <a:xfrm flipH="1">
            <a:off x="2933700" y="4404085"/>
            <a:ext cx="454" cy="190140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>
            <a:stCxn id="39" idx="3"/>
          </p:cNvCxnSpPr>
          <p:nvPr/>
        </p:nvCxnSpPr>
        <p:spPr>
          <a:xfrm flipH="1">
            <a:off x="5507341" y="4404085"/>
            <a:ext cx="0" cy="185583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Rectangle 143"/>
          <p:cNvSpPr/>
          <p:nvPr/>
        </p:nvSpPr>
        <p:spPr>
          <a:xfrm>
            <a:off x="2120570" y="4564444"/>
            <a:ext cx="26741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b="1" i="1" dirty="0"/>
              <a:t>Core Services close to the data </a:t>
            </a:r>
          </a:p>
        </p:txBody>
      </p:sp>
      <p:cxnSp>
        <p:nvCxnSpPr>
          <p:cNvPr id="152" name="Elbow Connector 151"/>
          <p:cNvCxnSpPr>
            <a:stCxn id="146" idx="2"/>
          </p:cNvCxnSpPr>
          <p:nvPr/>
        </p:nvCxnSpPr>
        <p:spPr>
          <a:xfrm rot="16200000" flipH="1">
            <a:off x="2012299" y="597422"/>
            <a:ext cx="1136563" cy="3140952"/>
          </a:xfrm>
          <a:prstGeom prst="bentConnector2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Rounded Rectangle 168"/>
          <p:cNvSpPr/>
          <p:nvPr/>
        </p:nvSpPr>
        <p:spPr>
          <a:xfrm>
            <a:off x="2043356" y="84345"/>
            <a:ext cx="1745076" cy="1515272"/>
          </a:xfrm>
          <a:prstGeom prst="roundRect">
            <a:avLst>
              <a:gd name="adj" fmla="val 0"/>
            </a:avLst>
          </a:prstGeom>
          <a:solidFill>
            <a:schemeClr val="accent2">
              <a:alpha val="50000"/>
            </a:schemeClr>
          </a:solidFill>
          <a:ln w="158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t" anchorCtr="0"/>
          <a:lstStyle/>
          <a:p>
            <a:pPr algn="ctr"/>
            <a:r>
              <a:rPr lang="en-GB" sz="1000" dirty="0"/>
              <a:t>EO Data Visualization and pre-analysis clients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2159159" y="646854"/>
            <a:ext cx="1513470" cy="854301"/>
          </a:xfrm>
          <a:prstGeom prst="roundRect">
            <a:avLst>
              <a:gd name="adj" fmla="val 0"/>
            </a:avLst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00" dirty="0"/>
              <a:t>ESA PDGS Data Cube </a:t>
            </a:r>
          </a:p>
        </p:txBody>
      </p:sp>
      <p:cxnSp>
        <p:nvCxnSpPr>
          <p:cNvPr id="172" name="Elbow Connector 171"/>
          <p:cNvCxnSpPr>
            <a:stCxn id="169" idx="2"/>
          </p:cNvCxnSpPr>
          <p:nvPr/>
        </p:nvCxnSpPr>
        <p:spPr>
          <a:xfrm rot="16200000" flipH="1">
            <a:off x="3012503" y="1503008"/>
            <a:ext cx="1041944" cy="1235162"/>
          </a:xfrm>
          <a:prstGeom prst="bentConnector2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Elbow Connector 199"/>
          <p:cNvCxnSpPr>
            <a:stCxn id="169" idx="2"/>
          </p:cNvCxnSpPr>
          <p:nvPr/>
        </p:nvCxnSpPr>
        <p:spPr>
          <a:xfrm rot="5400000">
            <a:off x="1698101" y="1616848"/>
            <a:ext cx="1235025" cy="1200562"/>
          </a:xfrm>
          <a:prstGeom prst="bentConnector3">
            <a:avLst>
              <a:gd name="adj1" fmla="val 84449"/>
            </a:avLst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57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7566" y="84345"/>
            <a:ext cx="9006853" cy="4741709"/>
            <a:chOff x="137566" y="84345"/>
            <a:chExt cx="9006853" cy="4741709"/>
          </a:xfrm>
        </p:grpSpPr>
        <p:sp>
          <p:nvSpPr>
            <p:cNvPr id="146" name="Rounded Rectangle 145"/>
            <p:cNvSpPr/>
            <p:nvPr/>
          </p:nvSpPr>
          <p:spPr>
            <a:xfrm>
              <a:off x="137566" y="84345"/>
              <a:ext cx="1745076" cy="1515272"/>
            </a:xfrm>
            <a:prstGeom prst="roundRect">
              <a:avLst>
                <a:gd name="adj" fmla="val 0"/>
              </a:avLst>
            </a:prstGeom>
            <a:solidFill>
              <a:schemeClr val="accent2">
                <a:alpha val="50000"/>
              </a:schemeClr>
            </a:solidFill>
            <a:ln w="15875"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72000" rtlCol="0" anchor="t" anchorCtr="0"/>
            <a:lstStyle/>
            <a:p>
              <a:pPr algn="ctr"/>
              <a:r>
                <a:rPr lang="en-GB" sz="1000" dirty="0"/>
                <a:t>M2M Interfaces </a:t>
              </a:r>
            </a:p>
            <a:p>
              <a:endParaRPr lang="en-GB" sz="1000" dirty="0"/>
            </a:p>
            <a:p>
              <a:endParaRPr lang="en-GB" sz="1000" dirty="0"/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179983" y="3329612"/>
              <a:ext cx="6745356" cy="1136372"/>
            </a:xfrm>
            <a:prstGeom prst="roundRect">
              <a:avLst>
                <a:gd name="adj" fmla="val 0"/>
              </a:avLst>
            </a:prstGeom>
            <a:solidFill>
              <a:schemeClr val="accent1">
                <a:alpha val="50000"/>
              </a:schemeClr>
            </a:solidFill>
            <a:ln w="15875"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GB" sz="1000" dirty="0"/>
                <a:t>Online Data Storage</a:t>
              </a:r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</p:txBody>
        </p:sp>
        <p:sp>
          <p:nvSpPr>
            <p:cNvPr id="93" name="Rounded Rectangle 92"/>
            <p:cNvSpPr/>
            <p:nvPr/>
          </p:nvSpPr>
          <p:spPr>
            <a:xfrm>
              <a:off x="3949147" y="1695389"/>
              <a:ext cx="3101009" cy="1567143"/>
            </a:xfrm>
            <a:prstGeom prst="roundRect">
              <a:avLst>
                <a:gd name="adj" fmla="val 0"/>
              </a:avLst>
            </a:prstGeom>
            <a:solidFill>
              <a:schemeClr val="accent1">
                <a:alpha val="50000"/>
              </a:schemeClr>
            </a:solidFill>
            <a:ln w="15875"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GB" sz="1000" dirty="0"/>
                <a:t>	      Distribution Facility </a:t>
              </a:r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3949147" y="84345"/>
              <a:ext cx="3512966" cy="1515273"/>
            </a:xfrm>
            <a:prstGeom prst="roundRect">
              <a:avLst>
                <a:gd name="adj" fmla="val 0"/>
              </a:avLst>
            </a:prstGeom>
            <a:solidFill>
              <a:schemeClr val="accent1">
                <a:alpha val="50000"/>
              </a:schemeClr>
            </a:solidFill>
            <a:ln w="15875"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72000" rtlCol="0" anchor="t" anchorCtr="0"/>
            <a:lstStyle/>
            <a:p>
              <a:pPr algn="ctr"/>
              <a:r>
                <a:rPr lang="en-GB" sz="1000" dirty="0"/>
                <a:t>Catalogue Clients</a:t>
              </a:r>
            </a:p>
            <a:p>
              <a:endParaRPr lang="en-GB" sz="1000" dirty="0"/>
            </a:p>
            <a:p>
              <a:endParaRPr lang="en-GB" sz="1000" dirty="0"/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2309133" y="3665279"/>
              <a:ext cx="6444153" cy="167951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000" dirty="0"/>
                <a:t>Web Service Interface </a:t>
              </a:r>
              <a:r>
                <a:rPr lang="en-GB" sz="800" dirty="0"/>
                <a:t>(e.g., </a:t>
              </a:r>
              <a:r>
                <a:rPr lang="en-GB" sz="800" i="1" dirty="0"/>
                <a:t>OADS, ftp, http</a:t>
              </a:r>
              <a:r>
                <a:rPr lang="en-GB" sz="800" dirty="0"/>
                <a:t>)</a:t>
              </a:r>
              <a:endParaRPr lang="en-GB" sz="1000" dirty="0"/>
            </a:p>
          </p:txBody>
        </p:sp>
        <p:sp>
          <p:nvSpPr>
            <p:cNvPr id="9" name="Down Arrow 8"/>
            <p:cNvSpPr/>
            <p:nvPr/>
          </p:nvSpPr>
          <p:spPr>
            <a:xfrm flipV="1">
              <a:off x="2889418" y="3847978"/>
              <a:ext cx="99430" cy="174577"/>
            </a:xfrm>
            <a:prstGeom prst="downArrow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88049" y="2834640"/>
              <a:ext cx="1639058" cy="1631344"/>
            </a:xfrm>
            <a:prstGeom prst="roundRect">
              <a:avLst>
                <a:gd name="adj" fmla="val 0"/>
              </a:avLst>
            </a:prstGeom>
            <a:solidFill>
              <a:schemeClr val="accent2">
                <a:alpha val="50000"/>
              </a:schemeClr>
            </a:solidFill>
            <a:ln w="158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>
                  <a:solidFill>
                    <a:schemeClr val="tx1"/>
                  </a:solidFill>
                </a:rPr>
                <a:t>Hosted Processing</a:t>
              </a:r>
            </a:p>
            <a:p>
              <a:pPr algn="ctr"/>
              <a:endParaRPr lang="en-GB" sz="1000" dirty="0">
                <a:solidFill>
                  <a:schemeClr val="tx1"/>
                </a:solidFill>
              </a:endParaRPr>
            </a:p>
            <a:p>
              <a:pPr algn="ctr"/>
              <a:endParaRPr lang="en-GB" sz="1000" dirty="0">
                <a:solidFill>
                  <a:schemeClr val="tx1"/>
                </a:solidFill>
              </a:endParaRPr>
            </a:p>
            <a:p>
              <a:pPr algn="ctr"/>
              <a:endParaRPr lang="en-GB" sz="1000" dirty="0">
                <a:solidFill>
                  <a:schemeClr val="tx1"/>
                </a:solidFill>
              </a:endParaRPr>
            </a:p>
            <a:p>
              <a:pPr algn="ctr"/>
              <a:endParaRPr lang="en-GB" sz="1000" dirty="0">
                <a:solidFill>
                  <a:schemeClr val="tx1"/>
                </a:solidFill>
              </a:endParaRPr>
            </a:p>
            <a:p>
              <a:pPr algn="ctr"/>
              <a:endParaRPr lang="en-GB" sz="1000" dirty="0">
                <a:solidFill>
                  <a:schemeClr val="tx1"/>
                </a:solidFill>
              </a:endParaRPr>
            </a:p>
            <a:p>
              <a:pPr algn="ctr"/>
              <a:endParaRPr lang="en-GB" sz="1000" dirty="0">
                <a:solidFill>
                  <a:schemeClr val="tx1"/>
                </a:solidFill>
              </a:endParaRPr>
            </a:p>
            <a:p>
              <a:pPr algn="ctr"/>
              <a:endParaRPr lang="en-GB" sz="1000" dirty="0">
                <a:solidFill>
                  <a:schemeClr val="tx1"/>
                </a:solidFill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156183" y="2567296"/>
              <a:ext cx="2756451" cy="53259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>
                  <a:solidFill>
                    <a:schemeClr val="tx1"/>
                  </a:solidFill>
                </a:rPr>
                <a:t>Data/Service Catalogue</a:t>
              </a:r>
            </a:p>
          </p:txBody>
        </p:sp>
        <p:sp>
          <p:nvSpPr>
            <p:cNvPr id="27" name="Down Arrow 26"/>
            <p:cNvSpPr/>
            <p:nvPr/>
          </p:nvSpPr>
          <p:spPr>
            <a:xfrm flipV="1">
              <a:off x="5433390" y="3123368"/>
              <a:ext cx="134525" cy="527161"/>
            </a:xfrm>
            <a:prstGeom prst="downArrow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234851" y="406400"/>
              <a:ext cx="1513470" cy="1098178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800" dirty="0"/>
                <a:t>Remote Desktop Access   </a:t>
              </a:r>
            </a:p>
            <a:p>
              <a:pPr algn="ctr"/>
              <a:endParaRPr lang="en-GB" sz="800" dirty="0"/>
            </a:p>
            <a:p>
              <a:pPr marL="177800" lvl="1" indent="-88900"/>
              <a:r>
                <a:rPr lang="en-GB" sz="800" dirty="0"/>
                <a:t>- CAL-VAL Activities</a:t>
              </a:r>
            </a:p>
            <a:p>
              <a:pPr marL="177800" lvl="1" indent="-88900"/>
              <a:endParaRPr lang="en-GB" sz="800" dirty="0"/>
            </a:p>
            <a:p>
              <a:pPr marL="177800" lvl="1" indent="-88900"/>
              <a:r>
                <a:rPr lang="en-GB" sz="800" dirty="0"/>
                <a:t>- Access Point for Application Platforms</a:t>
              </a:r>
            </a:p>
          </p:txBody>
        </p:sp>
        <p:cxnSp>
          <p:nvCxnSpPr>
            <p:cNvPr id="34" name="Straight Arrow Connector 33"/>
            <p:cNvCxnSpPr>
              <a:stCxn id="146" idx="2"/>
              <a:endCxn id="14" idx="0"/>
            </p:cNvCxnSpPr>
            <p:nvPr/>
          </p:nvCxnSpPr>
          <p:spPr>
            <a:xfrm flipH="1">
              <a:off x="1007578" y="1599617"/>
              <a:ext cx="2526" cy="1235023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Left-Right Arrow 39"/>
            <p:cNvSpPr/>
            <p:nvPr/>
          </p:nvSpPr>
          <p:spPr>
            <a:xfrm>
              <a:off x="1799048" y="2906866"/>
              <a:ext cx="2281773" cy="157439"/>
            </a:xfrm>
            <a:prstGeom prst="leftRightArrow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176431" y="4011056"/>
              <a:ext cx="505267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700" i="1" dirty="0"/>
                <a:t>EO-SIP</a:t>
              </a:r>
              <a:endParaRPr lang="en-GB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234850" y="3789593"/>
              <a:ext cx="1441415" cy="178660"/>
            </a:xfrm>
            <a:prstGeom prst="roundRect">
              <a:avLst>
                <a:gd name="adj" fmla="val 0"/>
              </a:avLst>
            </a:prstGeom>
            <a:solidFill>
              <a:schemeClr val="accent1">
                <a:alpha val="50000"/>
              </a:schemeClr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GB" sz="600" dirty="0"/>
                <a:t>VM – Browse Images Generation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234851" y="4088810"/>
              <a:ext cx="1441414" cy="178660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GB" sz="600" dirty="0"/>
                <a:t>VM – </a:t>
              </a:r>
              <a:r>
                <a:rPr lang="en-GB" sz="600" dirty="0" err="1"/>
                <a:t>DataCube</a:t>
              </a:r>
              <a:r>
                <a:rPr lang="en-GB" sz="600" dirty="0"/>
                <a:t> Engine/API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5822001" y="351184"/>
              <a:ext cx="1562400" cy="697395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72000" tIns="36000" rIns="72000" bIns="36000" rtlCol="0" anchor="t" anchorCtr="0"/>
            <a:lstStyle/>
            <a:p>
              <a:r>
                <a:rPr lang="en-GB" sz="700" dirty="0"/>
                <a:t>Specific Mission Portal: </a:t>
              </a:r>
            </a:p>
            <a:p>
              <a:endParaRPr lang="en-GB" sz="700" dirty="0"/>
            </a:p>
            <a:p>
              <a:pPr lvl="1"/>
              <a:r>
                <a:rPr lang="en-GB" sz="700" i="1" dirty="0"/>
                <a:t>- SWARM</a:t>
              </a:r>
            </a:p>
            <a:p>
              <a:pPr lvl="1"/>
              <a:r>
                <a:rPr lang="en-GB" sz="700" i="1" dirty="0"/>
                <a:t>- SMOS</a:t>
              </a:r>
            </a:p>
            <a:p>
              <a:pPr lvl="1"/>
              <a:r>
                <a:rPr lang="en-GB" sz="700" i="1" dirty="0"/>
                <a:t>- </a:t>
              </a:r>
              <a:r>
                <a:rPr lang="en-GB" sz="700" i="1" dirty="0" err="1"/>
                <a:t>Cryosat</a:t>
              </a:r>
              <a:endParaRPr lang="en-GB" sz="700" i="1" dirty="0"/>
            </a:p>
            <a:p>
              <a:pPr lvl="1"/>
              <a:r>
                <a:rPr lang="en-GB" sz="700" i="1" dirty="0"/>
                <a:t>- External</a:t>
              </a: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156183" y="1816886"/>
              <a:ext cx="889144" cy="53259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>
                  <a:solidFill>
                    <a:schemeClr val="tx1"/>
                  </a:solidFill>
                </a:rPr>
                <a:t>Thesauri Service</a:t>
              </a:r>
            </a:p>
          </p:txBody>
        </p:sp>
        <p:sp>
          <p:nvSpPr>
            <p:cNvPr id="51" name="Down Arrow 50"/>
            <p:cNvSpPr/>
            <p:nvPr/>
          </p:nvSpPr>
          <p:spPr>
            <a:xfrm rot="10800000" flipV="1">
              <a:off x="4525389" y="2369242"/>
              <a:ext cx="150732" cy="174577"/>
            </a:xfrm>
            <a:prstGeom prst="downArrow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>
              <a:off x="4600755" y="1597822"/>
              <a:ext cx="0" cy="21906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endCxn id="21" idx="0"/>
            </p:cNvCxnSpPr>
            <p:nvPr/>
          </p:nvCxnSpPr>
          <p:spPr>
            <a:xfrm>
              <a:off x="5499651" y="1597822"/>
              <a:ext cx="0" cy="96947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7911811" y="695741"/>
              <a:ext cx="21139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Down Arrow 63"/>
            <p:cNvSpPr/>
            <p:nvPr/>
          </p:nvSpPr>
          <p:spPr>
            <a:xfrm rot="5400000" flipV="1">
              <a:off x="7942146" y="1054790"/>
              <a:ext cx="150732" cy="211396"/>
            </a:xfrm>
            <a:prstGeom prst="downArrow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8140618" y="564936"/>
              <a:ext cx="61266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/>
                <a:t>Query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140618" y="1029681"/>
              <a:ext cx="88998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/>
                <a:t>Population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5822001" y="1109405"/>
              <a:ext cx="1562400" cy="421336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72000" tIns="36000" rIns="72000" bIns="36000" rtlCol="0" anchor="t" anchorCtr="0"/>
            <a:lstStyle/>
            <a:p>
              <a:r>
                <a:rPr lang="en-GB" sz="700" dirty="0"/>
                <a:t>Multi Mission Portal </a:t>
              </a:r>
            </a:p>
            <a:p>
              <a:endParaRPr lang="en-GB" sz="700" dirty="0"/>
            </a:p>
            <a:p>
              <a:pPr algn="ctr"/>
              <a:r>
                <a:rPr lang="en-GB" sz="700" dirty="0"/>
                <a:t>– </a:t>
              </a:r>
              <a:r>
                <a:rPr lang="en-GB" sz="700" i="1" dirty="0"/>
                <a:t>ESA </a:t>
              </a:r>
              <a:r>
                <a:rPr lang="en-GB" sz="700" i="1" dirty="0" err="1"/>
                <a:t>eoli</a:t>
              </a:r>
              <a:endParaRPr lang="en-GB" sz="700" i="1" dirty="0"/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V="1">
              <a:off x="7232374" y="1597822"/>
              <a:ext cx="276" cy="2067458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>
              <a:off x="7911811" y="924267"/>
              <a:ext cx="211397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8140618" y="793462"/>
              <a:ext cx="100380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/>
                <a:t>Data Access</a:t>
              </a:r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4156183" y="1108154"/>
              <a:ext cx="1563757" cy="422587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72000" tIns="36000" rIns="72000" bIns="36000" rtlCol="0" anchor="t" anchorCtr="0"/>
            <a:lstStyle/>
            <a:p>
              <a:pPr algn="ctr"/>
              <a:r>
                <a:rPr lang="en-GB" sz="700" dirty="0"/>
                <a:t>Information Page:</a:t>
              </a:r>
            </a:p>
            <a:p>
              <a:pPr algn="ctr"/>
              <a:endParaRPr lang="en-GB" sz="700" dirty="0"/>
            </a:p>
            <a:p>
              <a:pPr algn="ctr"/>
              <a:r>
                <a:rPr lang="en-GB" sz="700" dirty="0"/>
                <a:t>- </a:t>
              </a:r>
              <a:r>
                <a:rPr lang="en-GB" sz="700" i="1" dirty="0"/>
                <a:t>ESA EO Gateway</a:t>
              </a:r>
            </a:p>
          </p:txBody>
        </p:sp>
        <p:sp>
          <p:nvSpPr>
            <p:cNvPr id="104" name="Down Arrow 103"/>
            <p:cNvSpPr/>
            <p:nvPr/>
          </p:nvSpPr>
          <p:spPr>
            <a:xfrm flipV="1">
              <a:off x="7852534" y="3847978"/>
              <a:ext cx="99430" cy="174577"/>
            </a:xfrm>
            <a:prstGeom prst="downArrow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8140618" y="4039650"/>
              <a:ext cx="505267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700" i="1" dirty="0"/>
                <a:t>EO-SIP</a:t>
              </a:r>
              <a:endParaRPr lang="en-GB" dirty="0"/>
            </a:p>
          </p:txBody>
        </p:sp>
        <p:sp>
          <p:nvSpPr>
            <p:cNvPr id="37" name="Can 36"/>
            <p:cNvSpPr/>
            <p:nvPr/>
          </p:nvSpPr>
          <p:spPr>
            <a:xfrm>
              <a:off x="2665797" y="4039650"/>
              <a:ext cx="536713" cy="364435"/>
            </a:xfrm>
            <a:prstGeom prst="can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>
                  <a:solidFill>
                    <a:schemeClr val="tx1"/>
                  </a:solidFill>
                </a:rPr>
                <a:t>TPMs</a:t>
              </a:r>
            </a:p>
          </p:txBody>
        </p:sp>
        <p:sp>
          <p:nvSpPr>
            <p:cNvPr id="103" name="Can 102"/>
            <p:cNvSpPr/>
            <p:nvPr/>
          </p:nvSpPr>
          <p:spPr>
            <a:xfrm>
              <a:off x="7643847" y="4039650"/>
              <a:ext cx="536713" cy="364435"/>
            </a:xfrm>
            <a:prstGeom prst="can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>
                  <a:solidFill>
                    <a:schemeClr val="tx1"/>
                  </a:solidFill>
                </a:rPr>
                <a:t>EEs</a:t>
              </a:r>
            </a:p>
          </p:txBody>
        </p:sp>
        <p:sp>
          <p:nvSpPr>
            <p:cNvPr id="110" name="Rounded Rectangle 109"/>
            <p:cNvSpPr/>
            <p:nvPr/>
          </p:nvSpPr>
          <p:spPr>
            <a:xfrm>
              <a:off x="234851" y="3512844"/>
              <a:ext cx="1441414" cy="178660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GB" sz="600" dirty="0"/>
                <a:t>VM – CAL/VAL Processors </a:t>
              </a:r>
            </a:p>
          </p:txBody>
        </p:sp>
        <p:sp>
          <p:nvSpPr>
            <p:cNvPr id="120" name="Rounded Rectangle 119"/>
            <p:cNvSpPr/>
            <p:nvPr/>
          </p:nvSpPr>
          <p:spPr>
            <a:xfrm>
              <a:off x="4156183" y="351184"/>
              <a:ext cx="1563757" cy="702367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72000" tIns="36000" rIns="72000" bIns="36000" rtlCol="0" anchor="t" anchorCtr="0"/>
            <a:lstStyle/>
            <a:p>
              <a:r>
                <a:rPr lang="en-GB" sz="700" dirty="0"/>
                <a:t>International EO Gateway Information Page:</a:t>
              </a:r>
            </a:p>
            <a:p>
              <a:pPr algn="r"/>
              <a:endParaRPr lang="en-GB" sz="700" i="1" dirty="0"/>
            </a:p>
            <a:p>
              <a:pPr algn="ctr"/>
              <a:r>
                <a:rPr lang="en-GB" sz="700" i="1" dirty="0"/>
                <a:t>- CEOS IDN </a:t>
              </a:r>
              <a:endParaRPr lang="en-GB" sz="700" dirty="0"/>
            </a:p>
          </p:txBody>
        </p:sp>
        <p:sp>
          <p:nvSpPr>
            <p:cNvPr id="121" name="Right Brace 120"/>
            <p:cNvSpPr/>
            <p:nvPr/>
          </p:nvSpPr>
          <p:spPr>
            <a:xfrm>
              <a:off x="1714367" y="3520485"/>
              <a:ext cx="72055" cy="754626"/>
            </a:xfrm>
            <a:prstGeom prst="righ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4" name="Elbow Connector 123"/>
            <p:cNvCxnSpPr>
              <a:stCxn id="103" idx="3"/>
              <a:endCxn id="121" idx="1"/>
            </p:cNvCxnSpPr>
            <p:nvPr/>
          </p:nvCxnSpPr>
          <p:spPr>
            <a:xfrm rot="5400000" flipH="1">
              <a:off x="4596169" y="1088051"/>
              <a:ext cx="506287" cy="6125782"/>
            </a:xfrm>
            <a:prstGeom prst="bentConnector4">
              <a:avLst>
                <a:gd name="adj1" fmla="val -45152"/>
                <a:gd name="adj2" fmla="val 96511"/>
              </a:avLst>
            </a:prstGeom>
            <a:ln w="6350">
              <a:solidFill>
                <a:schemeClr val="tx1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>
              <a:stCxn id="37" idx="3"/>
            </p:cNvCxnSpPr>
            <p:nvPr/>
          </p:nvCxnSpPr>
          <p:spPr>
            <a:xfrm flipH="1">
              <a:off x="2933700" y="4404085"/>
              <a:ext cx="454" cy="190140"/>
            </a:xfrm>
            <a:prstGeom prst="line">
              <a:avLst/>
            </a:prstGeom>
            <a:ln w="63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Rectangle 143"/>
            <p:cNvSpPr/>
            <p:nvPr/>
          </p:nvSpPr>
          <p:spPr>
            <a:xfrm>
              <a:off x="2120570" y="4564444"/>
              <a:ext cx="267413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 b="1" i="1" dirty="0"/>
                <a:t>Core Services close to the data </a:t>
              </a:r>
            </a:p>
          </p:txBody>
        </p:sp>
        <p:cxnSp>
          <p:nvCxnSpPr>
            <p:cNvPr id="152" name="Elbow Connector 151"/>
            <p:cNvCxnSpPr>
              <a:stCxn id="146" idx="2"/>
            </p:cNvCxnSpPr>
            <p:nvPr/>
          </p:nvCxnSpPr>
          <p:spPr>
            <a:xfrm rot="16200000" flipH="1">
              <a:off x="2012299" y="597422"/>
              <a:ext cx="1136563" cy="3140952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Rounded Rectangle 168"/>
            <p:cNvSpPr/>
            <p:nvPr/>
          </p:nvSpPr>
          <p:spPr>
            <a:xfrm>
              <a:off x="2043356" y="84345"/>
              <a:ext cx="1745076" cy="1515272"/>
            </a:xfrm>
            <a:prstGeom prst="roundRect">
              <a:avLst>
                <a:gd name="adj" fmla="val 0"/>
              </a:avLst>
            </a:prstGeom>
            <a:solidFill>
              <a:schemeClr val="accent2">
                <a:alpha val="50000"/>
              </a:schemeClr>
            </a:solidFill>
            <a:ln w="15875"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72000" rtlCol="0" anchor="t" anchorCtr="0"/>
            <a:lstStyle/>
            <a:p>
              <a:pPr algn="ctr"/>
              <a:r>
                <a:rPr lang="en-GB" sz="1000" dirty="0"/>
                <a:t>EO Data Visualization and pre-analysis clients</a:t>
              </a:r>
            </a:p>
          </p:txBody>
        </p:sp>
        <p:sp>
          <p:nvSpPr>
            <p:cNvPr id="171" name="Rounded Rectangle 170"/>
            <p:cNvSpPr/>
            <p:nvPr/>
          </p:nvSpPr>
          <p:spPr>
            <a:xfrm>
              <a:off x="2159159" y="646854"/>
              <a:ext cx="1513470" cy="854301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800" dirty="0"/>
                <a:t>ESA PDGS Data Cube </a:t>
              </a:r>
            </a:p>
          </p:txBody>
        </p:sp>
        <p:cxnSp>
          <p:nvCxnSpPr>
            <p:cNvPr id="172" name="Elbow Connector 171"/>
            <p:cNvCxnSpPr>
              <a:stCxn id="169" idx="2"/>
            </p:cNvCxnSpPr>
            <p:nvPr/>
          </p:nvCxnSpPr>
          <p:spPr>
            <a:xfrm rot="16200000" flipH="1">
              <a:off x="3012503" y="1503008"/>
              <a:ext cx="1041944" cy="1235162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Elbow Connector 199"/>
            <p:cNvCxnSpPr>
              <a:stCxn id="169" idx="2"/>
            </p:cNvCxnSpPr>
            <p:nvPr/>
          </p:nvCxnSpPr>
          <p:spPr>
            <a:xfrm rot="5400000">
              <a:off x="1698101" y="1616848"/>
              <a:ext cx="1235025" cy="1200562"/>
            </a:xfrm>
            <a:prstGeom prst="bentConnector3">
              <a:avLst>
                <a:gd name="adj1" fmla="val 84449"/>
              </a:avLst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7243583" y="2056820"/>
            <a:ext cx="17988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i="1" dirty="0"/>
              <a:t>ESA Catalogue</a:t>
            </a:r>
          </a:p>
          <a:p>
            <a:pPr algn="ctr"/>
            <a:r>
              <a:rPr lang="en-GB" sz="1400" b="1" i="1" dirty="0"/>
              <a:t>TTO by Q1 2019</a:t>
            </a:r>
          </a:p>
          <a:p>
            <a:pPr algn="ctr"/>
            <a:endParaRPr lang="en-GB" sz="1400" b="1" i="1" dirty="0"/>
          </a:p>
        </p:txBody>
      </p:sp>
      <p:sp>
        <p:nvSpPr>
          <p:cNvPr id="63" name="Down Arrow 62"/>
          <p:cNvSpPr/>
          <p:nvPr/>
        </p:nvSpPr>
        <p:spPr>
          <a:xfrm flipV="1">
            <a:off x="5457625" y="3847978"/>
            <a:ext cx="99430" cy="174577"/>
          </a:xfrm>
          <a:prstGeom prst="downArrow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 66"/>
          <p:cNvSpPr/>
          <p:nvPr/>
        </p:nvSpPr>
        <p:spPr>
          <a:xfrm>
            <a:off x="5822001" y="4039159"/>
            <a:ext cx="50526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00" i="1" dirty="0"/>
              <a:t>EO-SIP</a:t>
            </a:r>
            <a:endParaRPr lang="en-GB" dirty="0"/>
          </a:p>
        </p:txBody>
      </p:sp>
      <p:sp>
        <p:nvSpPr>
          <p:cNvPr id="69" name="Can 68"/>
          <p:cNvSpPr/>
          <p:nvPr/>
        </p:nvSpPr>
        <p:spPr>
          <a:xfrm>
            <a:off x="5243960" y="4039650"/>
            <a:ext cx="536713" cy="364435"/>
          </a:xfrm>
          <a:prstGeom prst="ca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HMs</a:t>
            </a:r>
          </a:p>
        </p:txBody>
      </p:sp>
      <p:cxnSp>
        <p:nvCxnSpPr>
          <p:cNvPr id="70" name="Straight Connector 69"/>
          <p:cNvCxnSpPr>
            <a:stCxn id="69" idx="3"/>
          </p:cNvCxnSpPr>
          <p:nvPr/>
        </p:nvCxnSpPr>
        <p:spPr>
          <a:xfrm flipH="1">
            <a:off x="5507341" y="4404085"/>
            <a:ext cx="0" cy="185583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92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7566" y="84345"/>
            <a:ext cx="9006853" cy="4741709"/>
            <a:chOff x="137566" y="84345"/>
            <a:chExt cx="9006853" cy="4741709"/>
          </a:xfrm>
        </p:grpSpPr>
        <p:sp>
          <p:nvSpPr>
            <p:cNvPr id="146" name="Rounded Rectangle 145"/>
            <p:cNvSpPr/>
            <p:nvPr/>
          </p:nvSpPr>
          <p:spPr>
            <a:xfrm>
              <a:off x="137566" y="84345"/>
              <a:ext cx="1745076" cy="1515272"/>
            </a:xfrm>
            <a:prstGeom prst="roundRect">
              <a:avLst>
                <a:gd name="adj" fmla="val 0"/>
              </a:avLst>
            </a:prstGeom>
            <a:solidFill>
              <a:schemeClr val="accent1">
                <a:alpha val="50000"/>
              </a:schemeClr>
            </a:solidFill>
            <a:ln w="15875"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72000" rtlCol="0" anchor="t" anchorCtr="0"/>
            <a:lstStyle/>
            <a:p>
              <a:pPr algn="ctr"/>
              <a:r>
                <a:rPr lang="en-GB" sz="1000" dirty="0"/>
                <a:t>M2M Interfaces </a:t>
              </a:r>
            </a:p>
            <a:p>
              <a:endParaRPr lang="en-GB" sz="1000" dirty="0"/>
            </a:p>
            <a:p>
              <a:endParaRPr lang="en-GB" sz="1000" dirty="0"/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</p:txBody>
        </p:sp>
        <p:sp>
          <p:nvSpPr>
            <p:cNvPr id="93" name="Rounded Rectangle 92"/>
            <p:cNvSpPr/>
            <p:nvPr/>
          </p:nvSpPr>
          <p:spPr>
            <a:xfrm>
              <a:off x="3949147" y="1695389"/>
              <a:ext cx="3101009" cy="1567143"/>
            </a:xfrm>
            <a:prstGeom prst="roundRect">
              <a:avLst>
                <a:gd name="adj" fmla="val 0"/>
              </a:avLst>
            </a:prstGeom>
            <a:solidFill>
              <a:schemeClr val="accent2">
                <a:alpha val="50000"/>
              </a:schemeClr>
            </a:solidFill>
            <a:ln w="15875"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GB" sz="1000" dirty="0"/>
                <a:t>	      Distribution Facility </a:t>
              </a:r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3949147" y="84345"/>
              <a:ext cx="3512966" cy="1515273"/>
            </a:xfrm>
            <a:prstGeom prst="roundRect">
              <a:avLst>
                <a:gd name="adj" fmla="val 0"/>
              </a:avLst>
            </a:prstGeom>
            <a:solidFill>
              <a:schemeClr val="accent2">
                <a:alpha val="50000"/>
              </a:schemeClr>
            </a:solidFill>
            <a:ln w="15875"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72000" rtlCol="0" anchor="t" anchorCtr="0"/>
            <a:lstStyle/>
            <a:p>
              <a:pPr algn="ctr"/>
              <a:r>
                <a:rPr lang="en-GB" sz="1000" dirty="0"/>
                <a:t>Catalogue Clients</a:t>
              </a:r>
            </a:p>
            <a:p>
              <a:endParaRPr lang="en-GB" sz="1000" dirty="0"/>
            </a:p>
            <a:p>
              <a:endParaRPr lang="en-GB" sz="1000" dirty="0"/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88049" y="2834640"/>
              <a:ext cx="1639058" cy="1631344"/>
            </a:xfrm>
            <a:prstGeom prst="roundRect">
              <a:avLst>
                <a:gd name="adj" fmla="val 0"/>
              </a:avLst>
            </a:prstGeom>
            <a:solidFill>
              <a:schemeClr val="accent1">
                <a:alpha val="50000"/>
              </a:schemeClr>
            </a:solidFill>
            <a:ln w="158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>
                  <a:solidFill>
                    <a:schemeClr val="tx1"/>
                  </a:solidFill>
                </a:rPr>
                <a:t>Hosted Processing</a:t>
              </a:r>
            </a:p>
            <a:p>
              <a:pPr algn="ctr"/>
              <a:endParaRPr lang="en-GB" sz="1000" dirty="0">
                <a:solidFill>
                  <a:schemeClr val="tx1"/>
                </a:solidFill>
              </a:endParaRPr>
            </a:p>
            <a:p>
              <a:pPr algn="ctr"/>
              <a:endParaRPr lang="en-GB" sz="1000" dirty="0">
                <a:solidFill>
                  <a:schemeClr val="tx1"/>
                </a:solidFill>
              </a:endParaRPr>
            </a:p>
            <a:p>
              <a:pPr algn="ctr"/>
              <a:endParaRPr lang="en-GB" sz="1000" dirty="0">
                <a:solidFill>
                  <a:schemeClr val="tx1"/>
                </a:solidFill>
              </a:endParaRPr>
            </a:p>
            <a:p>
              <a:pPr algn="ctr"/>
              <a:endParaRPr lang="en-GB" sz="1000" dirty="0">
                <a:solidFill>
                  <a:schemeClr val="tx1"/>
                </a:solidFill>
              </a:endParaRPr>
            </a:p>
            <a:p>
              <a:pPr algn="ctr"/>
              <a:endParaRPr lang="en-GB" sz="1000" dirty="0">
                <a:solidFill>
                  <a:schemeClr val="tx1"/>
                </a:solidFill>
              </a:endParaRPr>
            </a:p>
            <a:p>
              <a:pPr algn="ctr"/>
              <a:endParaRPr lang="en-GB" sz="1000" dirty="0">
                <a:solidFill>
                  <a:schemeClr val="tx1"/>
                </a:solidFill>
              </a:endParaRPr>
            </a:p>
            <a:p>
              <a:pPr algn="ctr"/>
              <a:endParaRPr lang="en-GB" sz="1000" dirty="0">
                <a:solidFill>
                  <a:schemeClr val="tx1"/>
                </a:solidFill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156183" y="2567296"/>
              <a:ext cx="2756451" cy="53259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>
                  <a:solidFill>
                    <a:schemeClr val="tx1"/>
                  </a:solidFill>
                </a:rPr>
                <a:t>Data/Service Catalogue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234851" y="406400"/>
              <a:ext cx="1513470" cy="1098178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800" dirty="0"/>
                <a:t>Remote Desktop Access   </a:t>
              </a:r>
            </a:p>
            <a:p>
              <a:pPr algn="ctr"/>
              <a:endParaRPr lang="en-GB" sz="800" dirty="0"/>
            </a:p>
            <a:p>
              <a:pPr marL="177800" lvl="1" indent="-88900"/>
              <a:r>
                <a:rPr lang="en-GB" sz="800" dirty="0"/>
                <a:t>- CAL-VAL Activities</a:t>
              </a:r>
            </a:p>
            <a:p>
              <a:pPr marL="177800" lvl="1" indent="-88900"/>
              <a:endParaRPr lang="en-GB" sz="800" dirty="0"/>
            </a:p>
            <a:p>
              <a:pPr marL="177800" lvl="1" indent="-88900"/>
              <a:r>
                <a:rPr lang="en-GB" sz="800" dirty="0"/>
                <a:t>- Access Point for Application Platforms</a:t>
              </a:r>
            </a:p>
          </p:txBody>
        </p:sp>
        <p:cxnSp>
          <p:nvCxnSpPr>
            <p:cNvPr id="34" name="Straight Arrow Connector 33"/>
            <p:cNvCxnSpPr>
              <a:stCxn id="146" idx="2"/>
              <a:endCxn id="14" idx="0"/>
            </p:cNvCxnSpPr>
            <p:nvPr/>
          </p:nvCxnSpPr>
          <p:spPr>
            <a:xfrm flipH="1">
              <a:off x="1007578" y="1599617"/>
              <a:ext cx="2526" cy="123502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Left-Right Arrow 39"/>
            <p:cNvSpPr/>
            <p:nvPr/>
          </p:nvSpPr>
          <p:spPr>
            <a:xfrm>
              <a:off x="1799048" y="2906866"/>
              <a:ext cx="2281773" cy="157439"/>
            </a:xfrm>
            <a:prstGeom prst="leftRightArrow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234850" y="3789593"/>
              <a:ext cx="1441415" cy="178660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GB" sz="600" dirty="0"/>
                <a:t>VM – Browse Images Generation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234851" y="4088810"/>
              <a:ext cx="1441414" cy="178660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GB" sz="600" dirty="0"/>
                <a:t>VM – </a:t>
              </a:r>
              <a:r>
                <a:rPr lang="en-GB" sz="600" dirty="0" err="1"/>
                <a:t>DataCube</a:t>
              </a:r>
              <a:r>
                <a:rPr lang="en-GB" sz="600" dirty="0"/>
                <a:t> Engine/API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5822001" y="351184"/>
              <a:ext cx="1562400" cy="697395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72000" tIns="36000" rIns="72000" bIns="36000" rtlCol="0" anchor="t" anchorCtr="0"/>
            <a:lstStyle/>
            <a:p>
              <a:r>
                <a:rPr lang="en-GB" sz="700" dirty="0"/>
                <a:t>Specific Mission Portal: </a:t>
              </a:r>
            </a:p>
            <a:p>
              <a:endParaRPr lang="en-GB" sz="700" dirty="0"/>
            </a:p>
            <a:p>
              <a:pPr lvl="1"/>
              <a:r>
                <a:rPr lang="en-GB" sz="700" i="1" dirty="0"/>
                <a:t>- SWARM</a:t>
              </a:r>
            </a:p>
            <a:p>
              <a:pPr lvl="1"/>
              <a:r>
                <a:rPr lang="en-GB" sz="700" i="1" dirty="0"/>
                <a:t>- SMOS</a:t>
              </a:r>
            </a:p>
            <a:p>
              <a:pPr lvl="1"/>
              <a:r>
                <a:rPr lang="en-GB" sz="700" i="1" dirty="0"/>
                <a:t>- </a:t>
              </a:r>
              <a:r>
                <a:rPr lang="en-GB" sz="700" i="1" dirty="0" err="1"/>
                <a:t>Cryosat</a:t>
              </a:r>
              <a:endParaRPr lang="en-GB" sz="700" i="1" dirty="0"/>
            </a:p>
            <a:p>
              <a:pPr lvl="1"/>
              <a:r>
                <a:rPr lang="en-GB" sz="700" i="1" dirty="0"/>
                <a:t>- External</a:t>
              </a: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156183" y="1816886"/>
              <a:ext cx="889144" cy="53259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>
                  <a:solidFill>
                    <a:schemeClr val="tx1"/>
                  </a:solidFill>
                </a:rPr>
                <a:t>Thesauri Service</a:t>
              </a:r>
            </a:p>
          </p:txBody>
        </p:sp>
        <p:sp>
          <p:nvSpPr>
            <p:cNvPr id="51" name="Down Arrow 50"/>
            <p:cNvSpPr/>
            <p:nvPr/>
          </p:nvSpPr>
          <p:spPr>
            <a:xfrm rot="10800000" flipV="1">
              <a:off x="4525389" y="2369242"/>
              <a:ext cx="150732" cy="174577"/>
            </a:xfrm>
            <a:prstGeom prst="downArrow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>
              <a:off x="4600755" y="1597822"/>
              <a:ext cx="0" cy="21906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endCxn id="21" idx="0"/>
            </p:cNvCxnSpPr>
            <p:nvPr/>
          </p:nvCxnSpPr>
          <p:spPr>
            <a:xfrm>
              <a:off x="5499651" y="1597822"/>
              <a:ext cx="0" cy="96947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7911811" y="695741"/>
              <a:ext cx="21139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Down Arrow 63"/>
            <p:cNvSpPr/>
            <p:nvPr/>
          </p:nvSpPr>
          <p:spPr>
            <a:xfrm rot="5400000" flipV="1">
              <a:off x="7942146" y="1054790"/>
              <a:ext cx="150732" cy="211396"/>
            </a:xfrm>
            <a:prstGeom prst="downArrow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8140618" y="564936"/>
              <a:ext cx="61266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/>
                <a:t>Query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140618" y="1029681"/>
              <a:ext cx="88998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/>
                <a:t>Population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5822001" y="1109405"/>
              <a:ext cx="1562400" cy="421336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72000" tIns="36000" rIns="72000" bIns="36000" rtlCol="0" anchor="t" anchorCtr="0"/>
            <a:lstStyle/>
            <a:p>
              <a:r>
                <a:rPr lang="en-GB" sz="700" dirty="0"/>
                <a:t>Multi Mission Portal </a:t>
              </a:r>
            </a:p>
            <a:p>
              <a:endParaRPr lang="en-GB" sz="700" dirty="0"/>
            </a:p>
            <a:p>
              <a:pPr algn="ctr"/>
              <a:r>
                <a:rPr lang="en-GB" sz="700" dirty="0"/>
                <a:t>– </a:t>
              </a:r>
              <a:r>
                <a:rPr lang="en-GB" sz="700" i="1" dirty="0"/>
                <a:t>ESA </a:t>
              </a:r>
              <a:r>
                <a:rPr lang="en-GB" sz="700" i="1" dirty="0" err="1"/>
                <a:t>eoli</a:t>
              </a:r>
              <a:endParaRPr lang="en-GB" sz="700" i="1" dirty="0"/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V="1">
              <a:off x="7232374" y="1597822"/>
              <a:ext cx="276" cy="2067458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>
              <a:off x="7911811" y="924267"/>
              <a:ext cx="211397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8140618" y="793462"/>
              <a:ext cx="100380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/>
                <a:t>Data Access</a:t>
              </a:r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4156183" y="1108154"/>
              <a:ext cx="1563757" cy="422587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72000" tIns="36000" rIns="72000" bIns="36000" rtlCol="0" anchor="t" anchorCtr="0"/>
            <a:lstStyle/>
            <a:p>
              <a:pPr algn="ctr"/>
              <a:r>
                <a:rPr lang="en-GB" sz="700" dirty="0"/>
                <a:t>Information Page:</a:t>
              </a:r>
            </a:p>
            <a:p>
              <a:pPr algn="ctr"/>
              <a:endParaRPr lang="en-GB" sz="700" dirty="0"/>
            </a:p>
            <a:p>
              <a:pPr algn="ctr"/>
              <a:r>
                <a:rPr lang="en-GB" sz="700" dirty="0"/>
                <a:t>- </a:t>
              </a:r>
              <a:r>
                <a:rPr lang="en-GB" sz="700" i="1" dirty="0"/>
                <a:t>ESA EO Gateway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179983" y="3329612"/>
              <a:ext cx="6745356" cy="1136372"/>
            </a:xfrm>
            <a:prstGeom prst="roundRect">
              <a:avLst>
                <a:gd name="adj" fmla="val 0"/>
              </a:avLst>
            </a:prstGeom>
            <a:solidFill>
              <a:schemeClr val="accent1">
                <a:alpha val="50000"/>
              </a:schemeClr>
            </a:solidFill>
            <a:ln w="15875"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GB" sz="1000" dirty="0"/>
                <a:t>Online Data Storage</a:t>
              </a:r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  <a:p>
              <a:pPr algn="ctr"/>
              <a:endParaRPr lang="en-GB" sz="1000" dirty="0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2309133" y="3665279"/>
              <a:ext cx="6444153" cy="167951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000" dirty="0"/>
                <a:t>Web Service Interface </a:t>
              </a:r>
              <a:r>
                <a:rPr lang="en-GB" sz="800" dirty="0"/>
                <a:t>(e.g., </a:t>
              </a:r>
              <a:r>
                <a:rPr lang="en-GB" sz="800" i="1" dirty="0"/>
                <a:t>OADS, ftp, http</a:t>
              </a:r>
              <a:r>
                <a:rPr lang="en-GB" sz="800" dirty="0"/>
                <a:t>)</a:t>
              </a:r>
              <a:endParaRPr lang="en-GB" sz="1000" dirty="0"/>
            </a:p>
          </p:txBody>
        </p:sp>
        <p:sp>
          <p:nvSpPr>
            <p:cNvPr id="9" name="Down Arrow 8"/>
            <p:cNvSpPr/>
            <p:nvPr/>
          </p:nvSpPr>
          <p:spPr>
            <a:xfrm flipV="1">
              <a:off x="2889418" y="3847978"/>
              <a:ext cx="99430" cy="174577"/>
            </a:xfrm>
            <a:prstGeom prst="downArrow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176431" y="4011056"/>
              <a:ext cx="505267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700" i="1" dirty="0"/>
                <a:t>EO-SIP</a:t>
              </a:r>
              <a:endParaRPr lang="en-GB" dirty="0"/>
            </a:p>
          </p:txBody>
        </p:sp>
        <p:sp>
          <p:nvSpPr>
            <p:cNvPr id="104" name="Down Arrow 103"/>
            <p:cNvSpPr/>
            <p:nvPr/>
          </p:nvSpPr>
          <p:spPr>
            <a:xfrm flipV="1">
              <a:off x="7852534" y="3847978"/>
              <a:ext cx="99430" cy="174577"/>
            </a:xfrm>
            <a:prstGeom prst="downArrow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8140618" y="4039650"/>
              <a:ext cx="505267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700" i="1" dirty="0"/>
                <a:t>EO-SIP</a:t>
              </a:r>
              <a:endParaRPr lang="en-GB" dirty="0"/>
            </a:p>
          </p:txBody>
        </p:sp>
        <p:sp>
          <p:nvSpPr>
            <p:cNvPr id="37" name="Can 36"/>
            <p:cNvSpPr/>
            <p:nvPr/>
          </p:nvSpPr>
          <p:spPr>
            <a:xfrm>
              <a:off x="2665797" y="4039650"/>
              <a:ext cx="536713" cy="364435"/>
            </a:xfrm>
            <a:prstGeom prst="can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>
                  <a:solidFill>
                    <a:schemeClr val="tx1"/>
                  </a:solidFill>
                </a:rPr>
                <a:t>TPMs</a:t>
              </a:r>
            </a:p>
          </p:txBody>
        </p:sp>
        <p:sp>
          <p:nvSpPr>
            <p:cNvPr id="103" name="Can 102"/>
            <p:cNvSpPr/>
            <p:nvPr/>
          </p:nvSpPr>
          <p:spPr>
            <a:xfrm>
              <a:off x="7643847" y="4039650"/>
              <a:ext cx="536713" cy="364435"/>
            </a:xfrm>
            <a:prstGeom prst="can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>
                  <a:solidFill>
                    <a:schemeClr val="tx1"/>
                  </a:solidFill>
                </a:rPr>
                <a:t>EEs</a:t>
              </a:r>
            </a:p>
          </p:txBody>
        </p:sp>
        <p:sp>
          <p:nvSpPr>
            <p:cNvPr id="110" name="Rounded Rectangle 109"/>
            <p:cNvSpPr/>
            <p:nvPr/>
          </p:nvSpPr>
          <p:spPr>
            <a:xfrm>
              <a:off x="234851" y="3512844"/>
              <a:ext cx="1441414" cy="178660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GB" sz="600" dirty="0"/>
                <a:t>VM – CAL/VAL Processors </a:t>
              </a:r>
            </a:p>
          </p:txBody>
        </p:sp>
        <p:sp>
          <p:nvSpPr>
            <p:cNvPr id="120" name="Rounded Rectangle 119"/>
            <p:cNvSpPr/>
            <p:nvPr/>
          </p:nvSpPr>
          <p:spPr>
            <a:xfrm>
              <a:off x="4156183" y="351184"/>
              <a:ext cx="1563757" cy="702367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72000" tIns="36000" rIns="72000" bIns="36000" rtlCol="0" anchor="t" anchorCtr="0"/>
            <a:lstStyle/>
            <a:p>
              <a:r>
                <a:rPr lang="en-GB" sz="700" dirty="0"/>
                <a:t>International EO Gateway Information Page:</a:t>
              </a:r>
            </a:p>
            <a:p>
              <a:pPr algn="r"/>
              <a:endParaRPr lang="en-GB" sz="700" i="1" dirty="0"/>
            </a:p>
            <a:p>
              <a:pPr algn="ctr"/>
              <a:r>
                <a:rPr lang="en-GB" sz="700" i="1" dirty="0"/>
                <a:t>- CEOS IDN </a:t>
              </a:r>
              <a:endParaRPr lang="en-GB" sz="700" dirty="0"/>
            </a:p>
          </p:txBody>
        </p:sp>
        <p:sp>
          <p:nvSpPr>
            <p:cNvPr id="121" name="Right Brace 120"/>
            <p:cNvSpPr/>
            <p:nvPr/>
          </p:nvSpPr>
          <p:spPr>
            <a:xfrm>
              <a:off x="1714367" y="3520485"/>
              <a:ext cx="72055" cy="754626"/>
            </a:xfrm>
            <a:prstGeom prst="righ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4" name="Elbow Connector 123"/>
            <p:cNvCxnSpPr>
              <a:stCxn id="103" idx="3"/>
              <a:endCxn id="121" idx="1"/>
            </p:cNvCxnSpPr>
            <p:nvPr/>
          </p:nvCxnSpPr>
          <p:spPr>
            <a:xfrm rot="5400000" flipH="1">
              <a:off x="4596169" y="1088051"/>
              <a:ext cx="506287" cy="6125782"/>
            </a:xfrm>
            <a:prstGeom prst="bentConnector4">
              <a:avLst>
                <a:gd name="adj1" fmla="val -45152"/>
                <a:gd name="adj2" fmla="val 96511"/>
              </a:avLst>
            </a:prstGeom>
            <a:ln w="6350">
              <a:solidFill>
                <a:schemeClr val="tx1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>
              <a:stCxn id="37" idx="3"/>
            </p:cNvCxnSpPr>
            <p:nvPr/>
          </p:nvCxnSpPr>
          <p:spPr>
            <a:xfrm flipH="1">
              <a:off x="2933700" y="4404085"/>
              <a:ext cx="454" cy="190140"/>
            </a:xfrm>
            <a:prstGeom prst="line">
              <a:avLst/>
            </a:prstGeom>
            <a:ln w="63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Rectangle 143"/>
            <p:cNvSpPr/>
            <p:nvPr/>
          </p:nvSpPr>
          <p:spPr>
            <a:xfrm>
              <a:off x="2120570" y="4564444"/>
              <a:ext cx="267413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 b="1" i="1" dirty="0"/>
                <a:t>Core Services close to the data </a:t>
              </a:r>
            </a:p>
          </p:txBody>
        </p:sp>
        <p:cxnSp>
          <p:nvCxnSpPr>
            <p:cNvPr id="152" name="Elbow Connector 151"/>
            <p:cNvCxnSpPr>
              <a:stCxn id="146" idx="2"/>
            </p:cNvCxnSpPr>
            <p:nvPr/>
          </p:nvCxnSpPr>
          <p:spPr>
            <a:xfrm rot="16200000" flipH="1">
              <a:off x="2012299" y="597422"/>
              <a:ext cx="1136563" cy="3140952"/>
            </a:xfrm>
            <a:prstGeom prst="bentConnector2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Rounded Rectangle 168"/>
            <p:cNvSpPr/>
            <p:nvPr/>
          </p:nvSpPr>
          <p:spPr>
            <a:xfrm>
              <a:off x="2043356" y="84345"/>
              <a:ext cx="1745076" cy="1515272"/>
            </a:xfrm>
            <a:prstGeom prst="roundRect">
              <a:avLst>
                <a:gd name="adj" fmla="val 0"/>
              </a:avLst>
            </a:prstGeom>
            <a:solidFill>
              <a:schemeClr val="accent1">
                <a:alpha val="50000"/>
              </a:schemeClr>
            </a:solidFill>
            <a:ln w="15875"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72000" rtlCol="0" anchor="t" anchorCtr="0"/>
            <a:lstStyle/>
            <a:p>
              <a:pPr algn="ctr"/>
              <a:r>
                <a:rPr lang="en-GB" sz="1000" dirty="0"/>
                <a:t>EO Data Visualization and pre-analysis clients</a:t>
              </a:r>
            </a:p>
          </p:txBody>
        </p:sp>
        <p:sp>
          <p:nvSpPr>
            <p:cNvPr id="171" name="Rounded Rectangle 170"/>
            <p:cNvSpPr/>
            <p:nvPr/>
          </p:nvSpPr>
          <p:spPr>
            <a:xfrm>
              <a:off x="2159159" y="646854"/>
              <a:ext cx="1513470" cy="854301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800" dirty="0"/>
                <a:t>ESA PDGS Data Cube </a:t>
              </a:r>
            </a:p>
          </p:txBody>
        </p:sp>
        <p:cxnSp>
          <p:nvCxnSpPr>
            <p:cNvPr id="172" name="Elbow Connector 171"/>
            <p:cNvCxnSpPr>
              <a:stCxn id="169" idx="2"/>
            </p:cNvCxnSpPr>
            <p:nvPr/>
          </p:nvCxnSpPr>
          <p:spPr>
            <a:xfrm rot="16200000" flipH="1">
              <a:off x="3012503" y="1503008"/>
              <a:ext cx="1041944" cy="1235162"/>
            </a:xfrm>
            <a:prstGeom prst="bentConnector2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Elbow Connector 199"/>
            <p:cNvCxnSpPr>
              <a:stCxn id="169" idx="2"/>
            </p:cNvCxnSpPr>
            <p:nvPr/>
          </p:nvCxnSpPr>
          <p:spPr>
            <a:xfrm rot="5400000">
              <a:off x="1698101" y="1616848"/>
              <a:ext cx="1235025" cy="1200562"/>
            </a:xfrm>
            <a:prstGeom prst="bentConnector3">
              <a:avLst>
                <a:gd name="adj1" fmla="val 84449"/>
              </a:avLst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1082314" y="1760129"/>
              <a:ext cx="18213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i="1" dirty="0"/>
                <a:t>Prototyping phase </a:t>
              </a:r>
            </a:p>
            <a:p>
              <a:pPr algn="ctr"/>
              <a:r>
                <a:rPr lang="en-GB" sz="1200" b="1" i="1" dirty="0"/>
                <a:t>by Dec ‘18</a:t>
              </a:r>
            </a:p>
            <a:p>
              <a:pPr algn="ctr"/>
              <a:endParaRPr lang="en-GB" sz="1200" b="1" i="1" dirty="0"/>
            </a:p>
          </p:txBody>
        </p:sp>
        <p:sp>
          <p:nvSpPr>
            <p:cNvPr id="27" name="Down Arrow 26"/>
            <p:cNvSpPr/>
            <p:nvPr/>
          </p:nvSpPr>
          <p:spPr>
            <a:xfrm flipV="1">
              <a:off x="5433390" y="3123368"/>
              <a:ext cx="134525" cy="527161"/>
            </a:xfrm>
            <a:prstGeom prst="downArrow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6" name="Down Arrow 55"/>
          <p:cNvSpPr/>
          <p:nvPr/>
        </p:nvSpPr>
        <p:spPr>
          <a:xfrm flipV="1">
            <a:off x="5457625" y="3847978"/>
            <a:ext cx="99430" cy="174577"/>
          </a:xfrm>
          <a:prstGeom prst="downArrow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/>
          <p:cNvSpPr/>
          <p:nvPr/>
        </p:nvSpPr>
        <p:spPr>
          <a:xfrm>
            <a:off x="5822001" y="4039159"/>
            <a:ext cx="50526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00" i="1" dirty="0"/>
              <a:t>EO-SIP</a:t>
            </a:r>
            <a:endParaRPr lang="en-GB" dirty="0"/>
          </a:p>
        </p:txBody>
      </p:sp>
      <p:sp>
        <p:nvSpPr>
          <p:cNvPr id="59" name="Can 58"/>
          <p:cNvSpPr/>
          <p:nvPr/>
        </p:nvSpPr>
        <p:spPr>
          <a:xfrm>
            <a:off x="5243960" y="4039650"/>
            <a:ext cx="536713" cy="364435"/>
          </a:xfrm>
          <a:prstGeom prst="ca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HMs</a:t>
            </a:r>
          </a:p>
        </p:txBody>
      </p:sp>
      <p:cxnSp>
        <p:nvCxnSpPr>
          <p:cNvPr id="61" name="Straight Connector 60"/>
          <p:cNvCxnSpPr>
            <a:stCxn id="59" idx="3"/>
          </p:cNvCxnSpPr>
          <p:nvPr/>
        </p:nvCxnSpPr>
        <p:spPr>
          <a:xfrm flipH="1">
            <a:off x="5507341" y="4404085"/>
            <a:ext cx="0" cy="185583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87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E65ED226-F47D-F744-98E3-2C3A33641C7D}"/>
              </a:ext>
            </a:extLst>
          </p:cNvPr>
          <p:cNvGrpSpPr/>
          <p:nvPr/>
        </p:nvGrpSpPr>
        <p:grpSpPr>
          <a:xfrm>
            <a:off x="71448" y="3194908"/>
            <a:ext cx="2530403" cy="650873"/>
            <a:chOff x="95263" y="4068835"/>
            <a:chExt cx="3373871" cy="86783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1991E0D-4A95-EB42-B9AD-79264BD6F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63" y="4216666"/>
              <a:ext cx="720000" cy="720000"/>
            </a:xfrm>
            <a:prstGeom prst="rect">
              <a:avLst/>
            </a:prstGeom>
          </p:spPr>
        </p:pic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3C1976DB-0063-8848-A40D-6A8659BEFBC7}"/>
                </a:ext>
              </a:extLst>
            </p:cNvPr>
            <p:cNvSpPr txBox="1"/>
            <p:nvPr/>
          </p:nvSpPr>
          <p:spPr>
            <a:xfrm>
              <a:off x="870179" y="4068835"/>
              <a:ext cx="25989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1050" b="1" dirty="0">
                  <a:latin typeface="+mj-lt"/>
                </a:rPr>
                <a:t>Data </a:t>
              </a:r>
              <a:r>
                <a:rPr lang="it-IT" sz="1050" b="1" dirty="0" err="1">
                  <a:latin typeface="+mj-lt"/>
                </a:rPr>
                <a:t>layer</a:t>
              </a:r>
              <a:r>
                <a:rPr lang="it-IT" sz="1050" b="1" dirty="0">
                  <a:latin typeface="+mj-lt"/>
                </a:rPr>
                <a:t/>
              </a:r>
              <a:br>
                <a:rPr lang="it-IT" sz="1050" b="1" dirty="0">
                  <a:latin typeface="+mj-lt"/>
                </a:rPr>
              </a:br>
              <a:r>
                <a:rPr lang="it-IT" sz="800" dirty="0">
                  <a:latin typeface="+mj-lt"/>
                </a:rPr>
                <a:t>Data </a:t>
              </a:r>
              <a:r>
                <a:rPr lang="it-IT" sz="800" dirty="0" err="1">
                  <a:latin typeface="+mj-lt"/>
                </a:rPr>
                <a:t>remain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at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their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own</a:t>
              </a:r>
              <a:r>
                <a:rPr lang="it-IT" sz="800" dirty="0">
                  <a:latin typeface="+mj-lt"/>
                </a:rPr>
                <a:t> location (multiple data centers) with the </a:t>
              </a:r>
              <a:r>
                <a:rPr lang="it-IT" sz="800" dirty="0" err="1">
                  <a:latin typeface="+mj-lt"/>
                </a:rPr>
                <a:t>original</a:t>
              </a:r>
              <a:r>
                <a:rPr lang="it-IT" sz="800" dirty="0">
                  <a:latin typeface="+mj-lt"/>
                </a:rPr>
                <a:t> data format</a:t>
              </a:r>
              <a:endParaRPr lang="it-IT" sz="1050" dirty="0">
                <a:latin typeface="+mj-lt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4190BC-C395-E34D-8734-4712FC4C71DF}"/>
              </a:ext>
            </a:extLst>
          </p:cNvPr>
          <p:cNvGrpSpPr/>
          <p:nvPr/>
        </p:nvGrpSpPr>
        <p:grpSpPr>
          <a:xfrm>
            <a:off x="95470" y="1868675"/>
            <a:ext cx="2506381" cy="702017"/>
            <a:chOff x="127293" y="2481483"/>
            <a:chExt cx="3341841" cy="9360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F222F07-AF30-4E49-A826-9ECDB1CCFC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67" t="15581" r="9658" b="8634"/>
            <a:stretch/>
          </p:blipFill>
          <p:spPr>
            <a:xfrm>
              <a:off x="127293" y="2654870"/>
              <a:ext cx="828951" cy="762635"/>
            </a:xfrm>
            <a:prstGeom prst="rect">
              <a:avLst/>
            </a:prstGeom>
          </p:spPr>
        </p:pic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BA1C8AC0-BAEB-3048-A994-414831ABC0A2}"/>
                </a:ext>
              </a:extLst>
            </p:cNvPr>
            <p:cNvSpPr txBox="1"/>
            <p:nvPr/>
          </p:nvSpPr>
          <p:spPr>
            <a:xfrm>
              <a:off x="961886" y="2481483"/>
              <a:ext cx="2507248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900" b="1" dirty="0" err="1">
                  <a:latin typeface="+mj-lt"/>
                </a:rPr>
                <a:t>Datacube</a:t>
              </a:r>
              <a:r>
                <a:rPr lang="it-IT" sz="900" b="1" dirty="0">
                  <a:latin typeface="+mj-lt"/>
                </a:rPr>
                <a:t> Engine/API </a:t>
              </a:r>
              <a:r>
                <a:rPr lang="it-IT" sz="900" b="1" dirty="0" err="1">
                  <a:latin typeface="+mj-lt"/>
                </a:rPr>
                <a:t>VMs</a:t>
              </a:r>
              <a:r>
                <a:rPr lang="it-IT" sz="900" b="1" dirty="0">
                  <a:latin typeface="+mj-lt"/>
                </a:rPr>
                <a:t> </a:t>
              </a:r>
              <a:r>
                <a:rPr lang="it-IT" sz="1050" b="1" dirty="0">
                  <a:latin typeface="+mj-lt"/>
                </a:rPr>
                <a:t/>
              </a:r>
              <a:br>
                <a:rPr lang="it-IT" sz="1050" b="1" dirty="0">
                  <a:latin typeface="+mj-lt"/>
                </a:rPr>
              </a:br>
              <a:r>
                <a:rPr lang="it-IT" sz="800" dirty="0">
                  <a:latin typeface="+mj-lt"/>
                </a:rPr>
                <a:t>The </a:t>
              </a:r>
              <a:r>
                <a:rPr lang="it-IT" sz="800" dirty="0" err="1">
                  <a:latin typeface="+mj-lt"/>
                </a:rPr>
                <a:t>deployment</a:t>
              </a:r>
              <a:r>
                <a:rPr lang="it-IT" sz="800" dirty="0">
                  <a:latin typeface="+mj-lt"/>
                </a:rPr>
                <a:t> of DAS in front of </a:t>
              </a:r>
              <a:r>
                <a:rPr lang="it-IT" sz="800" dirty="0" err="1">
                  <a:latin typeface="+mj-lt"/>
                </a:rPr>
                <a:t>each</a:t>
              </a:r>
              <a:r>
                <a:rPr lang="it-IT" sz="800" dirty="0">
                  <a:latin typeface="+mj-lt"/>
                </a:rPr>
                <a:t> data source </a:t>
              </a:r>
              <a:r>
                <a:rPr lang="it-IT" sz="800" dirty="0" err="1">
                  <a:latin typeface="+mj-lt"/>
                </a:rPr>
                <a:t>enables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effective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access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services</a:t>
              </a:r>
              <a:endParaRPr lang="it-IT" sz="1050" dirty="0">
                <a:latin typeface="+mj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E7D7528-BB45-1E45-975A-0CF5C714A8C9}"/>
              </a:ext>
            </a:extLst>
          </p:cNvPr>
          <p:cNvGrpSpPr/>
          <p:nvPr/>
        </p:nvGrpSpPr>
        <p:grpSpPr>
          <a:xfrm>
            <a:off x="71448" y="294483"/>
            <a:ext cx="2346371" cy="746358"/>
            <a:chOff x="95263" y="565443"/>
            <a:chExt cx="3128495" cy="9951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5EF37E5-86CA-EE4B-B12C-DC64802DD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63" y="820996"/>
              <a:ext cx="720000" cy="720000"/>
            </a:xfrm>
            <a:prstGeom prst="rect">
              <a:avLst/>
            </a:prstGeom>
          </p:spPr>
        </p:pic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0DB1FF5D-9380-EF43-8A31-9DCCFC5B154E}"/>
                </a:ext>
              </a:extLst>
            </p:cNvPr>
            <p:cNvSpPr txBox="1"/>
            <p:nvPr/>
          </p:nvSpPr>
          <p:spPr>
            <a:xfrm>
              <a:off x="961886" y="565443"/>
              <a:ext cx="2261872" cy="995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1050" b="1" dirty="0" err="1">
                  <a:latin typeface="+mj-lt"/>
                </a:rPr>
                <a:t>Visualization</a:t>
              </a:r>
              <a:r>
                <a:rPr lang="it-IT" sz="1050" b="1" dirty="0">
                  <a:latin typeface="+mj-lt"/>
                </a:rPr>
                <a:t> </a:t>
              </a:r>
              <a:r>
                <a:rPr lang="it-IT" sz="1050" b="1" dirty="0" err="1">
                  <a:latin typeface="+mj-lt"/>
                </a:rPr>
                <a:t>layer</a:t>
              </a:r>
              <a:r>
                <a:rPr lang="it-IT" sz="1050" b="1" dirty="0">
                  <a:latin typeface="+mj-lt"/>
                </a:rPr>
                <a:t/>
              </a:r>
              <a:br>
                <a:rPr lang="it-IT" sz="1050" b="1" dirty="0">
                  <a:latin typeface="+mj-lt"/>
                </a:rPr>
              </a:br>
              <a:r>
                <a:rPr lang="it-IT" sz="800" dirty="0" err="1">
                  <a:latin typeface="+mj-lt"/>
                </a:rPr>
                <a:t>Standardised</a:t>
              </a:r>
              <a:r>
                <a:rPr lang="it-IT" sz="800" dirty="0">
                  <a:latin typeface="+mj-lt"/>
                </a:rPr>
                <a:t> data </a:t>
              </a:r>
              <a:r>
                <a:rPr lang="it-IT" sz="800" dirty="0" err="1">
                  <a:latin typeface="+mj-lt"/>
                </a:rPr>
                <a:t>access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interfaces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allow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connecting</a:t>
              </a:r>
              <a:r>
                <a:rPr lang="it-IT" sz="800" dirty="0">
                  <a:latin typeface="+mj-lt"/>
                </a:rPr>
                <a:t>  a wide </a:t>
              </a:r>
              <a:r>
                <a:rPr lang="it-IT" sz="800" dirty="0" err="1">
                  <a:latin typeface="+mj-lt"/>
                </a:rPr>
                <a:t>range</a:t>
              </a:r>
              <a:r>
                <a:rPr lang="it-IT" sz="800" dirty="0">
                  <a:latin typeface="+mj-lt"/>
                </a:rPr>
                <a:t> of </a:t>
              </a:r>
              <a:r>
                <a:rPr lang="it-IT" sz="800" dirty="0" err="1">
                  <a:latin typeface="+mj-lt"/>
                </a:rPr>
                <a:t>user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interfaces</a:t>
              </a:r>
              <a:endParaRPr lang="it-IT" sz="1050" dirty="0">
                <a:latin typeface="+mj-lt"/>
              </a:endParaRP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D8C2CC5D-CEFB-E64C-8114-EE85ED59285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8074" y="337532"/>
            <a:ext cx="694152" cy="69415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66519F9-5D3A-C24E-B490-4AF419B88C9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9183" y="347486"/>
            <a:ext cx="762304" cy="762304"/>
          </a:xfrm>
          <a:prstGeom prst="rect">
            <a:avLst/>
          </a:prstGeom>
        </p:spPr>
      </p:pic>
      <p:pic>
        <p:nvPicPr>
          <p:cNvPr id="437" name="Picture 436">
            <a:extLst>
              <a:ext uri="{FF2B5EF4-FFF2-40B4-BE49-F238E27FC236}">
                <a16:creationId xmlns:a16="http://schemas.microsoft.com/office/drawing/2014/main" id="{76311FFA-ADAF-954D-A5F7-E55E4ABF240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463" y="463618"/>
            <a:ext cx="1350000" cy="90844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37E0B35-30A9-454C-B999-09AFBF94EBD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937" y="2095699"/>
            <a:ext cx="580797" cy="524592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6476D585-1A77-D343-822C-731F45089ACB}"/>
              </a:ext>
            </a:extLst>
          </p:cNvPr>
          <p:cNvSpPr txBox="1"/>
          <p:nvPr/>
        </p:nvSpPr>
        <p:spPr>
          <a:xfrm>
            <a:off x="2417819" y="14004"/>
            <a:ext cx="2296453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1050" b="1" dirty="0">
                <a:latin typeface="+mj-lt"/>
              </a:rPr>
              <a:t>Web </a:t>
            </a:r>
            <a:r>
              <a:rPr lang="it-IT" sz="1050" b="1" dirty="0" err="1">
                <a:latin typeface="+mj-lt"/>
              </a:rPr>
              <a:t>based</a:t>
            </a:r>
            <a:r>
              <a:rPr lang="it-IT" sz="1050" b="1" dirty="0">
                <a:latin typeface="+mj-lt"/>
              </a:rPr>
              <a:t> GUI</a:t>
            </a:r>
          </a:p>
          <a:p>
            <a:pPr algn="ctr">
              <a:defRPr/>
            </a:pPr>
            <a:r>
              <a:rPr lang="it-IT" sz="800" b="1" dirty="0">
                <a:latin typeface="+mj-lt"/>
              </a:rPr>
              <a:t>(</a:t>
            </a:r>
            <a:r>
              <a:rPr lang="it-IT" sz="800" b="1" dirty="0" err="1">
                <a:latin typeface="+mj-lt"/>
              </a:rPr>
              <a:t>including</a:t>
            </a:r>
            <a:r>
              <a:rPr lang="it-IT" sz="800" b="1" dirty="0">
                <a:latin typeface="+mj-lt"/>
              </a:rPr>
              <a:t> </a:t>
            </a:r>
            <a:r>
              <a:rPr lang="it-IT" sz="800" b="1" dirty="0" err="1">
                <a:latin typeface="+mj-lt"/>
              </a:rPr>
              <a:t>third</a:t>
            </a:r>
            <a:r>
              <a:rPr lang="it-IT" sz="800" b="1" dirty="0">
                <a:latin typeface="+mj-lt"/>
              </a:rPr>
              <a:t>-party </a:t>
            </a:r>
            <a:r>
              <a:rPr lang="it-IT" sz="800" b="1" dirty="0" err="1">
                <a:latin typeface="+mj-lt"/>
              </a:rPr>
              <a:t>applications</a:t>
            </a:r>
            <a:r>
              <a:rPr lang="it-IT" sz="800" b="1" dirty="0">
                <a:latin typeface="+mj-lt"/>
              </a:rPr>
              <a:t>)</a:t>
            </a:r>
            <a:endParaRPr lang="en-GB" sz="800" dirty="0">
              <a:latin typeface="+mj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D569BF-C58D-C741-89DC-B1B877195991}"/>
              </a:ext>
            </a:extLst>
          </p:cNvPr>
          <p:cNvSpPr/>
          <p:nvPr/>
        </p:nvSpPr>
        <p:spPr>
          <a:xfrm>
            <a:off x="5049581" y="15594"/>
            <a:ext cx="159049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1050" b="1" dirty="0" err="1">
                <a:latin typeface="+mj-lt"/>
              </a:rPr>
              <a:t>Jupyter</a:t>
            </a:r>
            <a:r>
              <a:rPr lang="it-IT" sz="1050" b="1" dirty="0">
                <a:latin typeface="+mj-lt"/>
              </a:rPr>
              <a:t> Notebook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F64401D-1CF4-F648-BEEB-4F2355AA4BDF}"/>
              </a:ext>
            </a:extLst>
          </p:cNvPr>
          <p:cNvSpPr/>
          <p:nvPr/>
        </p:nvSpPr>
        <p:spPr>
          <a:xfrm>
            <a:off x="7220890" y="-20406"/>
            <a:ext cx="13885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1050" b="1" dirty="0">
                <a:latin typeface="+mj-lt"/>
              </a:rPr>
              <a:t>CLI / REST API</a:t>
            </a:r>
          </a:p>
        </p:txBody>
      </p:sp>
      <p:cxnSp>
        <p:nvCxnSpPr>
          <p:cNvPr id="111" name="Elbow Connector 110">
            <a:extLst>
              <a:ext uri="{FF2B5EF4-FFF2-40B4-BE49-F238E27FC236}">
                <a16:creationId xmlns:a16="http://schemas.microsoft.com/office/drawing/2014/main" id="{558E8103-DDEF-8145-BDBD-5E88B8252517}"/>
              </a:ext>
            </a:extLst>
          </p:cNvPr>
          <p:cNvCxnSpPr>
            <a:cxnSpLocks/>
            <a:stCxn id="437" idx="2"/>
            <a:endCxn id="67" idx="0"/>
          </p:cNvCxnSpPr>
          <p:nvPr/>
        </p:nvCxnSpPr>
        <p:spPr>
          <a:xfrm rot="16200000" flipH="1">
            <a:off x="4243579" y="428942"/>
            <a:ext cx="723640" cy="2609873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Elbow Connector 134">
            <a:extLst>
              <a:ext uri="{FF2B5EF4-FFF2-40B4-BE49-F238E27FC236}">
                <a16:creationId xmlns:a16="http://schemas.microsoft.com/office/drawing/2014/main" id="{5C697D0A-40BE-8E42-8E7B-C27D74DE4A98}"/>
              </a:ext>
            </a:extLst>
          </p:cNvPr>
          <p:cNvCxnSpPr>
            <a:cxnSpLocks/>
            <a:stCxn id="57" idx="2"/>
            <a:endCxn id="67" idx="0"/>
          </p:cNvCxnSpPr>
          <p:nvPr/>
        </p:nvCxnSpPr>
        <p:spPr>
          <a:xfrm rot="16200000" flipH="1">
            <a:off x="5417381" y="1602743"/>
            <a:ext cx="985909" cy="1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Elbow Connector 139">
            <a:extLst>
              <a:ext uri="{FF2B5EF4-FFF2-40B4-BE49-F238E27FC236}">
                <a16:creationId xmlns:a16="http://schemas.microsoft.com/office/drawing/2014/main" id="{13A90002-A071-9448-BE76-047F1DC97B35}"/>
              </a:ext>
            </a:extLst>
          </p:cNvPr>
          <p:cNvCxnSpPr>
            <a:cxnSpLocks/>
            <a:stCxn id="55" idx="2"/>
            <a:endCxn id="426" idx="0"/>
          </p:cNvCxnSpPr>
          <p:nvPr/>
        </p:nvCxnSpPr>
        <p:spPr>
          <a:xfrm rot="5400000">
            <a:off x="6385916" y="570330"/>
            <a:ext cx="1067881" cy="1990588"/>
          </a:xfrm>
          <a:prstGeom prst="bentConnector3">
            <a:avLst>
              <a:gd name="adj1" fmla="val 65407"/>
            </a:avLst>
          </a:prstGeom>
          <a:ln w="38100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22537" y="3415044"/>
            <a:ext cx="1372152" cy="102911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396906" y="2986842"/>
            <a:ext cx="1223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000" b="1" dirty="0"/>
              <a:t>ESA </a:t>
            </a:r>
          </a:p>
          <a:p>
            <a:pPr algn="ctr"/>
            <a:r>
              <a:rPr lang="it-IT" sz="1000" b="1" dirty="0"/>
              <a:t>Earth Explorer</a:t>
            </a:r>
            <a:endParaRPr lang="en-GB" sz="1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3011" y="3399267"/>
            <a:ext cx="1378330" cy="1060668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5182649" y="2986842"/>
            <a:ext cx="14590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000" b="1" dirty="0"/>
              <a:t>ESA </a:t>
            </a:r>
          </a:p>
          <a:p>
            <a:pPr algn="ctr"/>
            <a:r>
              <a:rPr lang="it-IT" sz="1000" b="1" dirty="0"/>
              <a:t>Heritage </a:t>
            </a:r>
            <a:r>
              <a:rPr lang="it-IT" sz="1000" b="1" dirty="0" err="1"/>
              <a:t>Missions</a:t>
            </a:r>
            <a:endParaRPr lang="en-GB" sz="1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896" y="3445511"/>
            <a:ext cx="1728893" cy="968180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3006039" y="2986842"/>
            <a:ext cx="16466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000" b="1" dirty="0"/>
              <a:t>ESA </a:t>
            </a:r>
          </a:p>
          <a:p>
            <a:pPr algn="ctr"/>
            <a:r>
              <a:rPr lang="it-IT" sz="1000" b="1" dirty="0"/>
              <a:t>Third Party </a:t>
            </a:r>
            <a:r>
              <a:rPr lang="it-IT" sz="1000" b="1" dirty="0" err="1"/>
              <a:t>Missions</a:t>
            </a:r>
            <a:endParaRPr lang="en-GB" sz="1000" dirty="0"/>
          </a:p>
        </p:txBody>
      </p:sp>
      <p:cxnSp>
        <p:nvCxnSpPr>
          <p:cNvPr id="69" name="Elbow Connector 68">
            <a:extLst>
              <a:ext uri="{FF2B5EF4-FFF2-40B4-BE49-F238E27FC236}">
                <a16:creationId xmlns:a16="http://schemas.microsoft.com/office/drawing/2014/main" id="{558E8103-DDEF-8145-BDBD-5E88B8252517}"/>
              </a:ext>
            </a:extLst>
          </p:cNvPr>
          <p:cNvCxnSpPr>
            <a:cxnSpLocks/>
            <a:stCxn id="67" idx="2"/>
            <a:endCxn id="68" idx="0"/>
          </p:cNvCxnSpPr>
          <p:nvPr/>
        </p:nvCxnSpPr>
        <p:spPr>
          <a:xfrm rot="5400000">
            <a:off x="4686564" y="1763069"/>
            <a:ext cx="366551" cy="2080994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lbow Connector 70">
            <a:extLst>
              <a:ext uri="{FF2B5EF4-FFF2-40B4-BE49-F238E27FC236}">
                <a16:creationId xmlns:a16="http://schemas.microsoft.com/office/drawing/2014/main" id="{558E8103-DDEF-8145-BDBD-5E88B8252517}"/>
              </a:ext>
            </a:extLst>
          </p:cNvPr>
          <p:cNvCxnSpPr>
            <a:cxnSpLocks/>
            <a:stCxn id="67" idx="2"/>
            <a:endCxn id="65" idx="0"/>
          </p:cNvCxnSpPr>
          <p:nvPr/>
        </p:nvCxnSpPr>
        <p:spPr>
          <a:xfrm rot="16200000" flipH="1">
            <a:off x="5727981" y="2802646"/>
            <a:ext cx="366551" cy="1840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>
            <a:extLst>
              <a:ext uri="{FF2B5EF4-FFF2-40B4-BE49-F238E27FC236}">
                <a16:creationId xmlns:a16="http://schemas.microsoft.com/office/drawing/2014/main" id="{558E8103-DDEF-8145-BDBD-5E88B8252517}"/>
              </a:ext>
            </a:extLst>
          </p:cNvPr>
          <p:cNvCxnSpPr>
            <a:cxnSpLocks/>
            <a:stCxn id="67" idx="2"/>
            <a:endCxn id="13" idx="0"/>
          </p:cNvCxnSpPr>
          <p:nvPr/>
        </p:nvCxnSpPr>
        <p:spPr>
          <a:xfrm rot="16200000" flipH="1">
            <a:off x="6776199" y="1754428"/>
            <a:ext cx="366551" cy="2098276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ounded Rectangle 76"/>
          <p:cNvSpPr/>
          <p:nvPr/>
        </p:nvSpPr>
        <p:spPr>
          <a:xfrm>
            <a:off x="2072081" y="2704258"/>
            <a:ext cx="7004242" cy="1805847"/>
          </a:xfrm>
          <a:prstGeom prst="roundRect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 w="158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GB" sz="1000" dirty="0"/>
          </a:p>
          <a:p>
            <a:endParaRPr lang="en-GB" sz="1000" dirty="0"/>
          </a:p>
          <a:p>
            <a:pPr algn="ctr"/>
            <a:r>
              <a:rPr lang="en-GB" sz="1400" b="1" dirty="0">
                <a:solidFill>
                  <a:schemeClr val="bg1"/>
                </a:solidFill>
              </a:rPr>
              <a:t>Online Data Storage</a:t>
            </a:r>
          </a:p>
          <a:p>
            <a:pPr algn="ctr"/>
            <a:endParaRPr lang="en-GB" sz="1400" dirty="0">
              <a:solidFill>
                <a:schemeClr val="bg1"/>
              </a:solidFill>
            </a:endParaRPr>
          </a:p>
          <a:p>
            <a:pPr algn="ctr"/>
            <a:endParaRPr lang="en-GB" sz="1000" dirty="0"/>
          </a:p>
          <a:p>
            <a:pPr algn="ctr"/>
            <a:endParaRPr lang="en-GB" sz="1000" dirty="0"/>
          </a:p>
          <a:p>
            <a:pPr algn="ctr"/>
            <a:endParaRPr lang="en-GB" sz="1000" dirty="0"/>
          </a:p>
          <a:p>
            <a:pPr algn="ctr"/>
            <a:endParaRPr lang="en-GB" sz="1000" dirty="0"/>
          </a:p>
          <a:p>
            <a:pPr algn="ctr"/>
            <a:endParaRPr lang="en-GB" sz="1000" dirty="0"/>
          </a:p>
        </p:txBody>
      </p:sp>
      <p:sp>
        <p:nvSpPr>
          <p:cNvPr id="78" name="Rounded Rectangle 77"/>
          <p:cNvSpPr/>
          <p:nvPr/>
        </p:nvSpPr>
        <p:spPr>
          <a:xfrm>
            <a:off x="2072081" y="1447915"/>
            <a:ext cx="7004242" cy="1191895"/>
          </a:xfrm>
          <a:prstGeom prst="roundRect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 w="158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Hosted Processing</a:t>
            </a:r>
            <a:endParaRPr lang="en-GB" sz="1000" dirty="0"/>
          </a:p>
        </p:txBody>
      </p:sp>
      <p:sp>
        <p:nvSpPr>
          <p:cNvPr id="81" name="Rounded Rectangle 80"/>
          <p:cNvSpPr/>
          <p:nvPr/>
        </p:nvSpPr>
        <p:spPr>
          <a:xfrm>
            <a:off x="5152697" y="31215"/>
            <a:ext cx="3923625" cy="1366727"/>
          </a:xfrm>
          <a:prstGeom prst="roundRect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 w="158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GB" sz="1000" dirty="0"/>
          </a:p>
          <a:p>
            <a:endParaRPr lang="en-GB" sz="1000" dirty="0"/>
          </a:p>
          <a:p>
            <a:endParaRPr lang="en-GB" sz="1000" dirty="0"/>
          </a:p>
          <a:p>
            <a:endParaRPr lang="en-GB" sz="1000" dirty="0"/>
          </a:p>
          <a:p>
            <a:endParaRPr lang="en-GB" sz="1000" dirty="0"/>
          </a:p>
          <a:p>
            <a:endParaRPr lang="en-GB" sz="1000" dirty="0"/>
          </a:p>
          <a:p>
            <a:endParaRPr lang="en-GB" sz="1000" dirty="0"/>
          </a:p>
          <a:p>
            <a:pPr algn="ctr"/>
            <a:r>
              <a:rPr lang="en-GB" sz="1400" b="1" dirty="0">
                <a:solidFill>
                  <a:schemeClr val="bg1"/>
                </a:solidFill>
              </a:rPr>
              <a:t>M2M Interfaces </a:t>
            </a:r>
          </a:p>
          <a:p>
            <a:pPr algn="ctr"/>
            <a:endParaRPr lang="en-GB" sz="1000" dirty="0"/>
          </a:p>
          <a:p>
            <a:pPr algn="ctr"/>
            <a:endParaRPr lang="en-GB" sz="1000" dirty="0"/>
          </a:p>
          <a:p>
            <a:pPr algn="ctr"/>
            <a:endParaRPr lang="en-GB" sz="1000" dirty="0"/>
          </a:p>
          <a:p>
            <a:pPr algn="ctr"/>
            <a:endParaRPr lang="en-GB" sz="1000" dirty="0"/>
          </a:p>
          <a:p>
            <a:pPr algn="ctr"/>
            <a:endParaRPr lang="en-GB" sz="1000" dirty="0"/>
          </a:p>
        </p:txBody>
      </p:sp>
      <p:grpSp>
        <p:nvGrpSpPr>
          <p:cNvPr id="83" name="Group 82"/>
          <p:cNvGrpSpPr/>
          <p:nvPr/>
        </p:nvGrpSpPr>
        <p:grpSpPr>
          <a:xfrm>
            <a:off x="6141152" y="3578878"/>
            <a:ext cx="2935170" cy="1508173"/>
            <a:chOff x="3517941" y="-4781550"/>
            <a:chExt cx="5558381" cy="2975023"/>
          </a:xfrm>
        </p:grpSpPr>
        <p:sp>
          <p:nvSpPr>
            <p:cNvPr id="84" name="Rectangle 83"/>
            <p:cNvSpPr/>
            <p:nvPr/>
          </p:nvSpPr>
          <p:spPr>
            <a:xfrm>
              <a:off x="3517941" y="-4781550"/>
              <a:ext cx="5558381" cy="29750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0286" y="-4743450"/>
              <a:ext cx="5516036" cy="2933426"/>
            </a:xfrm>
            <a:prstGeom prst="rect">
              <a:avLst/>
            </a:prstGeom>
          </p:spPr>
        </p:pic>
      </p:grpSp>
      <p:sp>
        <p:nvSpPr>
          <p:cNvPr id="80" name="Rounded Rectangle 79"/>
          <p:cNvSpPr/>
          <p:nvPr/>
        </p:nvSpPr>
        <p:spPr>
          <a:xfrm>
            <a:off x="2072081" y="31215"/>
            <a:ext cx="3012914" cy="1366727"/>
          </a:xfrm>
          <a:prstGeom prst="roundRect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 w="158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GB" sz="1000" dirty="0"/>
          </a:p>
          <a:p>
            <a:endParaRPr lang="en-GB" sz="1000" dirty="0"/>
          </a:p>
          <a:p>
            <a:endParaRPr lang="en-GB" sz="1000" dirty="0"/>
          </a:p>
          <a:p>
            <a:endParaRPr lang="en-GB" sz="1000" dirty="0"/>
          </a:p>
          <a:p>
            <a:endParaRPr lang="en-GB" sz="1000" dirty="0"/>
          </a:p>
          <a:p>
            <a:endParaRPr lang="en-GB" sz="1000" dirty="0"/>
          </a:p>
          <a:p>
            <a:endParaRPr lang="en-GB" sz="1000" dirty="0"/>
          </a:p>
          <a:p>
            <a:pPr algn="ctr">
              <a:tabLst>
                <a:tab pos="1703388" algn="l"/>
              </a:tabLst>
            </a:pPr>
            <a:r>
              <a:rPr lang="en-GB" sz="1400" b="1" dirty="0">
                <a:solidFill>
                  <a:schemeClr val="bg1"/>
                </a:solidFill>
              </a:rPr>
              <a:t>EO Data Visualization and pre-analysis clients</a:t>
            </a:r>
          </a:p>
          <a:p>
            <a:pPr algn="ctr"/>
            <a:endParaRPr lang="en-GB" sz="1400" dirty="0">
              <a:solidFill>
                <a:schemeClr val="bg1"/>
              </a:solidFill>
            </a:endParaRPr>
          </a:p>
          <a:p>
            <a:pPr algn="ctr"/>
            <a:endParaRPr lang="en-GB" sz="1000" dirty="0"/>
          </a:p>
          <a:p>
            <a:pPr algn="ctr"/>
            <a:endParaRPr lang="en-GB" sz="1000" dirty="0"/>
          </a:p>
          <a:p>
            <a:pPr algn="ctr"/>
            <a:endParaRPr lang="en-GB" sz="1000" dirty="0"/>
          </a:p>
          <a:p>
            <a:pPr algn="ctr"/>
            <a:endParaRPr lang="en-GB" sz="1000" dirty="0"/>
          </a:p>
          <a:p>
            <a:pPr algn="ctr"/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71987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81" grpId="0" animBg="1"/>
      <p:bldP spid="8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C5727-FE12-6843-8DE9-0595F0CCA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it-IT" dirty="0" err="1"/>
              <a:t>TPMs</a:t>
            </a:r>
            <a:r>
              <a:rPr lang="it-IT" dirty="0"/>
              <a:t> online data </a:t>
            </a:r>
            <a:r>
              <a:rPr lang="it-IT" dirty="0" err="1"/>
              <a:t>storage</a:t>
            </a:r>
            <a:r>
              <a:rPr lang="it-IT" dirty="0"/>
              <a:t> @ESA</a:t>
            </a:r>
            <a:endParaRPr lang="it-IT" dirty="0">
              <a:solidFill>
                <a:srgbClr val="FF0000"/>
              </a:solidFill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8E6EFA0-7B16-4844-B57C-A20038BEFD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0379371"/>
              </p:ext>
            </p:extLst>
          </p:nvPr>
        </p:nvGraphicFramePr>
        <p:xfrm>
          <a:off x="143086" y="1052677"/>
          <a:ext cx="8740662" cy="373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627">
                  <a:extLst>
                    <a:ext uri="{9D8B030D-6E8A-4147-A177-3AD203B41FA5}">
                      <a16:colId xmlns:a16="http://schemas.microsoft.com/office/drawing/2014/main" val="3190428745"/>
                    </a:ext>
                  </a:extLst>
                </a:gridCol>
                <a:gridCol w="1313598">
                  <a:extLst>
                    <a:ext uri="{9D8B030D-6E8A-4147-A177-3AD203B41FA5}">
                      <a16:colId xmlns:a16="http://schemas.microsoft.com/office/drawing/2014/main" val="3218202482"/>
                    </a:ext>
                  </a:extLst>
                </a:gridCol>
                <a:gridCol w="1804308">
                  <a:extLst>
                    <a:ext uri="{9D8B030D-6E8A-4147-A177-3AD203B41FA5}">
                      <a16:colId xmlns:a16="http://schemas.microsoft.com/office/drawing/2014/main" val="3651033021"/>
                    </a:ext>
                  </a:extLst>
                </a:gridCol>
                <a:gridCol w="1366442">
                  <a:extLst>
                    <a:ext uri="{9D8B030D-6E8A-4147-A177-3AD203B41FA5}">
                      <a16:colId xmlns:a16="http://schemas.microsoft.com/office/drawing/2014/main" val="575472914"/>
                    </a:ext>
                  </a:extLst>
                </a:gridCol>
                <a:gridCol w="1588139">
                  <a:extLst>
                    <a:ext uri="{9D8B030D-6E8A-4147-A177-3AD203B41FA5}">
                      <a16:colId xmlns:a16="http://schemas.microsoft.com/office/drawing/2014/main" val="4023865112"/>
                    </a:ext>
                  </a:extLst>
                </a:gridCol>
                <a:gridCol w="1568548">
                  <a:extLst>
                    <a:ext uri="{9D8B030D-6E8A-4147-A177-3AD203B41FA5}">
                      <a16:colId xmlns:a16="http://schemas.microsoft.com/office/drawing/2014/main" val="13197917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900" dirty="0" err="1"/>
                        <a:t>Mission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dirty="0"/>
                        <a:t>Product</a:t>
                      </a:r>
                    </a:p>
                    <a:p>
                      <a:pPr algn="ctr"/>
                      <a:r>
                        <a:rPr lang="it-IT" sz="900" dirty="0"/>
                        <a:t>(~ 0.6 PB)</a:t>
                      </a:r>
                    </a:p>
                    <a:p>
                      <a:pPr algn="ctr"/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dirty="0"/>
                        <a:t>Collection </a:t>
                      </a:r>
                      <a:r>
                        <a:rPr lang="it-IT" sz="900" dirty="0" err="1"/>
                        <a:t>Description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dirty="0"/>
                        <a:t>Data format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dirty="0"/>
                        <a:t>Online data </a:t>
                      </a:r>
                      <a:r>
                        <a:rPr lang="it-IT" sz="900" dirty="0" err="1"/>
                        <a:t>storage</a:t>
                      </a:r>
                      <a:endParaRPr lang="it-IT" sz="9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i="1" dirty="0">
                          <a:solidFill>
                            <a:schemeClr val="bg1"/>
                          </a:solidFill>
                        </a:rPr>
                        <a:t>https://tpm-ds.eo.esa.int/collections/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dirty="0" err="1"/>
                        <a:t>Hosted</a:t>
                      </a:r>
                      <a:r>
                        <a:rPr lang="it-IT" sz="900" dirty="0"/>
                        <a:t> processing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7857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800" dirty="0">
                          <a:latin typeface="+mj-lt"/>
                        </a:rPr>
                        <a:t>Landsat-5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>
                          <a:solidFill>
                            <a:schemeClr val="tx1"/>
                          </a:solidFill>
                          <a:latin typeface="+mj-lt"/>
                        </a:rPr>
                        <a:t>Level 1 (L1G, L1Gt, GEO_1P, GTC_1P)</a:t>
                      </a:r>
                    </a:p>
                    <a:p>
                      <a:r>
                        <a:rPr lang="it-IT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(Storage: 355 TB)</a:t>
                      </a:r>
                      <a:endParaRPr lang="it-IT" sz="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>
                          <a:latin typeface="+mj-lt"/>
                        </a:rPr>
                        <a:t>TOI: 04/1984 – 11/2011</a:t>
                      </a:r>
                    </a:p>
                    <a:p>
                      <a:r>
                        <a:rPr lang="it-IT" sz="800" dirty="0">
                          <a:latin typeface="+mj-lt"/>
                        </a:rPr>
                        <a:t>(</a:t>
                      </a:r>
                      <a:r>
                        <a:rPr lang="it-IT" sz="800" dirty="0">
                          <a:latin typeface="+mj-lt"/>
                          <a:hlinkClick r:id="rId3"/>
                        </a:rPr>
                        <a:t>link</a:t>
                      </a:r>
                      <a:r>
                        <a:rPr lang="it-IT" sz="800" dirty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>
                          <a:latin typeface="+mj-lt"/>
                        </a:rPr>
                        <a:t>EO-SIP (ZIP):</a:t>
                      </a:r>
                    </a:p>
                    <a:p>
                      <a:r>
                        <a:rPr lang="it-IT" sz="800" dirty="0">
                          <a:latin typeface="+mj-lt"/>
                        </a:rPr>
                        <a:t> - single band TIF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" dirty="0">
                          <a:latin typeface="+mj-lt"/>
                        </a:rPr>
                        <a:t>@ESA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>
                          <a:latin typeface="+mj-lt"/>
                        </a:rPr>
                        <a:t>@ESA</a:t>
                      </a:r>
                    </a:p>
                    <a:p>
                      <a:r>
                        <a:rPr lang="it-IT" sz="800" dirty="0">
                          <a:latin typeface="+mj-lt"/>
                          <a:sym typeface="Wingdings" pitchFamily="2" charset="2"/>
                        </a:rPr>
                        <a:t>(</a:t>
                      </a:r>
                      <a:r>
                        <a:rPr lang="it-IT" sz="800" dirty="0">
                          <a:latin typeface="+mj-lt"/>
                          <a:sym typeface="Wingdings" pitchFamily="2" charset="2"/>
                          <a:hlinkClick r:id="rId4"/>
                        </a:rPr>
                        <a:t>WCS link</a:t>
                      </a:r>
                      <a:r>
                        <a:rPr lang="it-IT" sz="800" dirty="0">
                          <a:latin typeface="+mj-lt"/>
                          <a:sym typeface="Wingdings" pitchFamily="2" charset="2"/>
                        </a:rPr>
                        <a:t>; </a:t>
                      </a:r>
                      <a:r>
                        <a:rPr lang="it-IT" sz="800" dirty="0">
                          <a:latin typeface="+mj-lt"/>
                          <a:sym typeface="Wingdings" pitchFamily="2" charset="2"/>
                          <a:hlinkClick r:id="rId5"/>
                        </a:rPr>
                        <a:t>GUI link</a:t>
                      </a:r>
                      <a:r>
                        <a:rPr lang="it-IT" sz="800" dirty="0">
                          <a:latin typeface="+mj-lt"/>
                          <a:sym typeface="Wingdings" pitchFamily="2" charset="2"/>
                        </a:rPr>
                        <a:t>) </a:t>
                      </a:r>
                      <a:endParaRPr lang="it-IT" sz="8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1493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800" dirty="0" err="1">
                          <a:latin typeface="+mj-lt"/>
                        </a:rPr>
                        <a:t>Landsat</a:t>
                      </a:r>
                      <a:r>
                        <a:rPr lang="it-IT" sz="800" dirty="0">
                          <a:latin typeface="+mj-lt"/>
                        </a:rPr>
                        <a:t>- 7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>
                          <a:solidFill>
                            <a:schemeClr val="tx1"/>
                          </a:solidFill>
                          <a:latin typeface="+mj-lt"/>
                        </a:rPr>
                        <a:t>Level 1 (</a:t>
                      </a:r>
                      <a:r>
                        <a:rPr lang="it-IT" sz="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TC_1P)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(Storage: 64 TB)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>
                          <a:latin typeface="+mj-lt"/>
                        </a:rPr>
                        <a:t>TOI:07/1999 – 12/2003</a:t>
                      </a:r>
                    </a:p>
                    <a:p>
                      <a:r>
                        <a:rPr lang="it-IT" sz="800" dirty="0">
                          <a:latin typeface="+mj-lt"/>
                        </a:rPr>
                        <a:t>(</a:t>
                      </a:r>
                      <a:r>
                        <a:rPr lang="it-IT" sz="800" dirty="0">
                          <a:latin typeface="+mj-lt"/>
                          <a:hlinkClick r:id="rId6"/>
                        </a:rPr>
                        <a:t>link</a:t>
                      </a:r>
                      <a:r>
                        <a:rPr lang="it-IT" sz="800" dirty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>
                          <a:latin typeface="+mj-lt"/>
                        </a:rPr>
                        <a:t>EO-SIP (ZIP):</a:t>
                      </a:r>
                    </a:p>
                    <a:p>
                      <a:r>
                        <a:rPr lang="it-IT" sz="800" dirty="0">
                          <a:latin typeface="+mj-lt"/>
                        </a:rPr>
                        <a:t> - single band TIF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latin typeface="+mj-lt"/>
                        </a:rPr>
                        <a:t>@ESA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>
                          <a:latin typeface="+mj-lt"/>
                        </a:rPr>
                        <a:t>@ESA</a:t>
                      </a:r>
                    </a:p>
                    <a:p>
                      <a:r>
                        <a:rPr lang="it-IT" sz="800" dirty="0">
                          <a:latin typeface="+mj-lt"/>
                          <a:sym typeface="Wingdings" pitchFamily="2" charset="2"/>
                        </a:rPr>
                        <a:t>(</a:t>
                      </a:r>
                      <a:r>
                        <a:rPr lang="it-IT" sz="800" dirty="0">
                          <a:solidFill>
                            <a:schemeClr val="tx1"/>
                          </a:solidFill>
                          <a:latin typeface="+mj-lt"/>
                          <a:sym typeface="Wingdings" pitchFamily="2" charset="2"/>
                          <a:hlinkClick r:id="rId7"/>
                        </a:rPr>
                        <a:t>WCS link</a:t>
                      </a:r>
                      <a:r>
                        <a:rPr lang="it-IT" sz="800" dirty="0">
                          <a:solidFill>
                            <a:schemeClr val="tx1"/>
                          </a:solidFill>
                          <a:latin typeface="+mj-lt"/>
                          <a:sym typeface="Wingdings" pitchFamily="2" charset="2"/>
                        </a:rPr>
                        <a:t>; </a:t>
                      </a:r>
                      <a:r>
                        <a:rPr lang="it-IT" sz="800" dirty="0">
                          <a:solidFill>
                            <a:schemeClr val="tx1"/>
                          </a:solidFill>
                          <a:latin typeface="+mj-lt"/>
                          <a:sym typeface="Wingdings" pitchFamily="2" charset="2"/>
                          <a:hlinkClick r:id="rId8"/>
                        </a:rPr>
                        <a:t>GUI link</a:t>
                      </a:r>
                      <a:r>
                        <a:rPr lang="it-IT" sz="800" dirty="0">
                          <a:latin typeface="+mj-lt"/>
                          <a:sym typeface="Wingdings" pitchFamily="2" charset="2"/>
                        </a:rPr>
                        <a:t>)</a:t>
                      </a:r>
                      <a:endParaRPr lang="it-IT" sz="8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6558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800" dirty="0" err="1">
                          <a:latin typeface="+mj-lt"/>
                        </a:rPr>
                        <a:t>Tropforest</a:t>
                      </a:r>
                      <a:endParaRPr lang="it-IT" sz="8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>
                          <a:solidFill>
                            <a:schemeClr val="tx1"/>
                          </a:solidFill>
                          <a:latin typeface="+mj-lt"/>
                        </a:rPr>
                        <a:t>Multiple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(Storage: 8TB)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>
                          <a:latin typeface="+mj-lt"/>
                        </a:rPr>
                        <a:t>TOI: 07/2006 – 04/2011</a:t>
                      </a:r>
                    </a:p>
                    <a:p>
                      <a:r>
                        <a:rPr lang="it-IT" sz="800" dirty="0">
                          <a:latin typeface="+mj-lt"/>
                        </a:rPr>
                        <a:t>(</a:t>
                      </a:r>
                      <a:r>
                        <a:rPr lang="it-IT" sz="800" dirty="0">
                          <a:latin typeface="+mj-lt"/>
                          <a:hlinkClick r:id="rId9"/>
                        </a:rPr>
                        <a:t>link</a:t>
                      </a:r>
                      <a:r>
                        <a:rPr lang="it-IT" sz="800" dirty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>
                          <a:latin typeface="+mj-lt"/>
                        </a:rPr>
                        <a:t>EO-SIP (ZIP):</a:t>
                      </a:r>
                    </a:p>
                    <a:p>
                      <a:r>
                        <a:rPr lang="it-IT" sz="800" dirty="0">
                          <a:latin typeface="+mj-lt"/>
                        </a:rPr>
                        <a:t> - ZIP</a:t>
                      </a:r>
                    </a:p>
                    <a:p>
                      <a:r>
                        <a:rPr lang="it-IT" sz="800" dirty="0">
                          <a:latin typeface="+mj-lt"/>
                        </a:rPr>
                        <a:t>   - CEOS format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" dirty="0">
                          <a:latin typeface="+mj-lt"/>
                        </a:rPr>
                        <a:t>@ESA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solidFill>
                            <a:schemeClr val="tx1"/>
                          </a:solidFill>
                          <a:latin typeface="+mj-lt"/>
                        </a:rPr>
                        <a:t>@ESA (</a:t>
                      </a:r>
                      <a:r>
                        <a:rPr lang="it-IT" sz="800" dirty="0">
                          <a:solidFill>
                            <a:schemeClr val="tx1"/>
                          </a:solidFill>
                          <a:latin typeface="+mj-lt"/>
                          <a:sym typeface="Wingdings" pitchFamily="2" charset="2"/>
                        </a:rPr>
                        <a:t>under </a:t>
                      </a:r>
                      <a:r>
                        <a:rPr lang="it-IT" sz="800" dirty="0" err="1">
                          <a:solidFill>
                            <a:schemeClr val="tx1"/>
                          </a:solidFill>
                          <a:latin typeface="+mj-lt"/>
                          <a:sym typeface="Wingdings" pitchFamily="2" charset="2"/>
                        </a:rPr>
                        <a:t>registration</a:t>
                      </a:r>
                      <a:r>
                        <a:rPr lang="it-IT" sz="800" dirty="0">
                          <a:solidFill>
                            <a:schemeClr val="tx1"/>
                          </a:solidFill>
                          <a:latin typeface="+mj-lt"/>
                          <a:sym typeface="Wingdings" pitchFamily="2" charset="2"/>
                        </a:rPr>
                        <a:t>)</a:t>
                      </a:r>
                      <a:endParaRPr lang="it-IT" sz="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2007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800" dirty="0">
                          <a:latin typeface="+mj-lt"/>
                        </a:rPr>
                        <a:t>SPOT-1-5_ESA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>
                          <a:solidFill>
                            <a:schemeClr val="tx1"/>
                          </a:solidFill>
                          <a:latin typeface="+mj-lt"/>
                        </a:rPr>
                        <a:t>Level 1</a:t>
                      </a:r>
                    </a:p>
                    <a:p>
                      <a:r>
                        <a:rPr lang="it-IT" sz="800" dirty="0">
                          <a:solidFill>
                            <a:schemeClr val="tx1"/>
                          </a:solidFill>
                          <a:latin typeface="+mj-lt"/>
                        </a:rPr>
                        <a:t>Level 2</a:t>
                      </a:r>
                    </a:p>
                    <a:p>
                      <a:r>
                        <a:rPr lang="it-IT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(Storage: 6TB)</a:t>
                      </a:r>
                      <a:endParaRPr lang="it-IT" sz="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>
                          <a:latin typeface="+mj-lt"/>
                        </a:rPr>
                        <a:t>TOI: 04/1986 – 11/2015</a:t>
                      </a:r>
                    </a:p>
                    <a:p>
                      <a:r>
                        <a:rPr lang="it-IT" sz="800" dirty="0">
                          <a:latin typeface="+mj-lt"/>
                        </a:rPr>
                        <a:t>(</a:t>
                      </a:r>
                      <a:r>
                        <a:rPr lang="it-IT" sz="800" dirty="0">
                          <a:latin typeface="+mj-lt"/>
                          <a:hlinkClick r:id="rId10"/>
                        </a:rPr>
                        <a:t>link</a:t>
                      </a:r>
                      <a:r>
                        <a:rPr lang="it-IT" sz="800" dirty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>
                          <a:latin typeface="+mj-lt"/>
                        </a:rPr>
                        <a:t>EO-SIP (ZIP):</a:t>
                      </a:r>
                    </a:p>
                    <a:p>
                      <a:r>
                        <a:rPr lang="it-IT" sz="800" dirty="0">
                          <a:latin typeface="+mj-lt"/>
                        </a:rPr>
                        <a:t> - ZIP</a:t>
                      </a:r>
                    </a:p>
                    <a:p>
                      <a:r>
                        <a:rPr lang="it-IT" sz="800" dirty="0">
                          <a:latin typeface="+mj-lt"/>
                        </a:rPr>
                        <a:t>   - CEOS format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" dirty="0">
                          <a:latin typeface="+mj-lt"/>
                        </a:rPr>
                        <a:t>@ESA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solidFill>
                            <a:schemeClr val="tx1"/>
                          </a:solidFill>
                          <a:latin typeface="+mj-lt"/>
                        </a:rPr>
                        <a:t>@ESA (to be </a:t>
                      </a:r>
                      <a:r>
                        <a:rPr lang="it-IT" sz="800" dirty="0" err="1">
                          <a:solidFill>
                            <a:schemeClr val="tx1"/>
                          </a:solidFill>
                          <a:latin typeface="+mj-lt"/>
                        </a:rPr>
                        <a:t>registered</a:t>
                      </a:r>
                      <a:r>
                        <a:rPr lang="it-IT" sz="800" dirty="0">
                          <a:solidFill>
                            <a:schemeClr val="tx1"/>
                          </a:solidFill>
                          <a:latin typeface="+mj-lt"/>
                          <a:sym typeface="Wingdings" pitchFamily="2" charset="2"/>
                        </a:rPr>
                        <a:t>)</a:t>
                      </a:r>
                      <a:endParaRPr lang="it-IT" sz="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8505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800" dirty="0">
                          <a:solidFill>
                            <a:schemeClr val="tx1"/>
                          </a:solidFill>
                          <a:latin typeface="+mj-lt"/>
                        </a:rPr>
                        <a:t>IKONOS-2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>
                          <a:solidFill>
                            <a:schemeClr val="tx1"/>
                          </a:solidFill>
                          <a:latin typeface="+mj-lt"/>
                        </a:rPr>
                        <a:t>Level 1</a:t>
                      </a:r>
                    </a:p>
                    <a:p>
                      <a:r>
                        <a:rPr lang="it-IT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(Storage: 1TB)</a:t>
                      </a:r>
                      <a:endParaRPr lang="it-IT" sz="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>
                          <a:latin typeface="+mj-lt"/>
                        </a:rPr>
                        <a:t>TOI: 12/2000 – 12/2008</a:t>
                      </a:r>
                    </a:p>
                    <a:p>
                      <a:r>
                        <a:rPr lang="it-IT" sz="800" dirty="0">
                          <a:latin typeface="+mj-lt"/>
                        </a:rPr>
                        <a:t>(</a:t>
                      </a:r>
                      <a:r>
                        <a:rPr lang="it-IT" sz="800" dirty="0">
                          <a:latin typeface="+mj-lt"/>
                          <a:hlinkClick r:id="rId11"/>
                        </a:rPr>
                        <a:t>link</a:t>
                      </a:r>
                      <a:r>
                        <a:rPr lang="it-IT" sz="800" dirty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>
                          <a:latin typeface="+mj-lt"/>
                        </a:rPr>
                        <a:t>EO-SIP (ZIP):</a:t>
                      </a:r>
                    </a:p>
                    <a:p>
                      <a:r>
                        <a:rPr lang="it-IT" sz="800" dirty="0">
                          <a:latin typeface="+mj-lt"/>
                        </a:rPr>
                        <a:t> - ZIP</a:t>
                      </a:r>
                    </a:p>
                    <a:p>
                      <a:r>
                        <a:rPr lang="it-IT" sz="800" dirty="0">
                          <a:latin typeface="+mj-lt"/>
                        </a:rPr>
                        <a:t>   - TIFF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" dirty="0">
                          <a:latin typeface="+mj-lt"/>
                        </a:rPr>
                        <a:t>@ESA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>
                          <a:solidFill>
                            <a:schemeClr val="tx1"/>
                          </a:solidFill>
                          <a:latin typeface="+mj-lt"/>
                        </a:rPr>
                        <a:t>@ESA (</a:t>
                      </a:r>
                      <a:r>
                        <a:rPr lang="it-IT" sz="800" dirty="0">
                          <a:solidFill>
                            <a:schemeClr val="tx1"/>
                          </a:solidFill>
                          <a:latin typeface="+mj-lt"/>
                          <a:sym typeface="Wingdings" pitchFamily="2" charset="2"/>
                        </a:rPr>
                        <a:t>t</a:t>
                      </a:r>
                      <a:r>
                        <a:rPr lang="it-IT" sz="800" dirty="0">
                          <a:solidFill>
                            <a:schemeClr val="tx1"/>
                          </a:solidFill>
                          <a:latin typeface="+mj-lt"/>
                        </a:rPr>
                        <a:t>o be </a:t>
                      </a:r>
                      <a:r>
                        <a:rPr lang="it-IT" sz="800" dirty="0" err="1">
                          <a:solidFill>
                            <a:schemeClr val="tx1"/>
                          </a:solidFill>
                          <a:latin typeface="+mj-lt"/>
                        </a:rPr>
                        <a:t>registered</a:t>
                      </a:r>
                      <a:r>
                        <a:rPr lang="it-IT" sz="800" dirty="0">
                          <a:solidFill>
                            <a:schemeClr val="tx1"/>
                          </a:solidFill>
                          <a:latin typeface="+mj-lt"/>
                          <a:sym typeface="Wingdings" pitchFamily="2" charset="2"/>
                        </a:rPr>
                        <a:t>)</a:t>
                      </a:r>
                      <a:endParaRPr lang="it-IT" sz="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9362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800" strike="sngStrike" dirty="0">
                          <a:solidFill>
                            <a:schemeClr val="tx1"/>
                          </a:solidFill>
                          <a:latin typeface="+mj-lt"/>
                        </a:rPr>
                        <a:t>OceanSat2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strike="sngStrike" dirty="0">
                          <a:solidFill>
                            <a:schemeClr val="tx1"/>
                          </a:solidFill>
                          <a:latin typeface="+mj-lt"/>
                        </a:rPr>
                        <a:t>Level 0</a:t>
                      </a:r>
                    </a:p>
                    <a:p>
                      <a:r>
                        <a:rPr lang="it-IT" sz="800" strike="sngStrike" dirty="0">
                          <a:solidFill>
                            <a:schemeClr val="tx1"/>
                          </a:solidFill>
                          <a:latin typeface="+mj-lt"/>
                        </a:rPr>
                        <a:t>Level 1</a:t>
                      </a:r>
                    </a:p>
                    <a:p>
                      <a:r>
                        <a:rPr lang="it-IT" sz="800" strike="sngStrike" dirty="0">
                          <a:solidFill>
                            <a:schemeClr val="tx1"/>
                          </a:solidFill>
                          <a:latin typeface="+mj-lt"/>
                        </a:rPr>
                        <a:t>Level 2</a:t>
                      </a:r>
                    </a:p>
                    <a:p>
                      <a:r>
                        <a:rPr lang="it-IT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(Storage: 126TB)</a:t>
                      </a:r>
                      <a:endParaRPr lang="it-IT" sz="800" strike="sng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strike="noStrike" dirty="0">
                          <a:latin typeface="+mj-lt"/>
                        </a:rPr>
                        <a:t>TOI: 10/2015 – 07/2018</a:t>
                      </a:r>
                    </a:p>
                    <a:p>
                      <a:r>
                        <a:rPr lang="it-IT" sz="800" strike="noStrike" dirty="0">
                          <a:latin typeface="+mj-lt"/>
                        </a:rPr>
                        <a:t>(</a:t>
                      </a:r>
                      <a:r>
                        <a:rPr lang="it-IT" sz="800" strike="noStrike" dirty="0">
                          <a:latin typeface="+mj-lt"/>
                          <a:hlinkClick r:id="rId12"/>
                        </a:rPr>
                        <a:t>link</a:t>
                      </a:r>
                      <a:r>
                        <a:rPr lang="it-IT" sz="800" strike="noStrike" dirty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>
                          <a:latin typeface="+mj-lt"/>
                        </a:rPr>
                        <a:t>EO-SIP (ZIP):</a:t>
                      </a:r>
                    </a:p>
                    <a:p>
                      <a:r>
                        <a:rPr lang="it-IT" sz="800" dirty="0">
                          <a:latin typeface="+mj-lt"/>
                        </a:rPr>
                        <a:t> - ZIP</a:t>
                      </a:r>
                    </a:p>
                    <a:p>
                      <a:r>
                        <a:rPr lang="it-IT" sz="800" strike="sngStrike" dirty="0">
                          <a:latin typeface="+mj-lt"/>
                        </a:rPr>
                        <a:t>   - HDF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" strike="sngStrike" dirty="0">
                          <a:latin typeface="+mj-lt"/>
                        </a:rPr>
                        <a:t>@ESA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strike="noStrike" dirty="0">
                          <a:solidFill>
                            <a:schemeClr val="tx1"/>
                          </a:solidFill>
                          <a:latin typeface="+mj-lt"/>
                        </a:rPr>
                        <a:t>HDF inside a ZIP </a:t>
                      </a:r>
                      <a:r>
                        <a:rPr lang="it-IT" sz="800" strike="noStrike" dirty="0" err="1">
                          <a:solidFill>
                            <a:schemeClr val="tx1"/>
                          </a:solidFill>
                          <a:latin typeface="+mj-lt"/>
                        </a:rPr>
                        <a:t>currently</a:t>
                      </a:r>
                      <a:r>
                        <a:rPr lang="it-IT" sz="800" strike="noStrike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it-IT" sz="800" strike="noStrike" dirty="0" err="1">
                          <a:solidFill>
                            <a:schemeClr val="tx1"/>
                          </a:solidFill>
                          <a:latin typeface="+mj-lt"/>
                        </a:rPr>
                        <a:t>not</a:t>
                      </a:r>
                      <a:r>
                        <a:rPr lang="it-IT" sz="800" strike="noStrike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it-IT" sz="800" strike="noStrike" dirty="0" err="1">
                          <a:solidFill>
                            <a:schemeClr val="tx1"/>
                          </a:solidFill>
                          <a:latin typeface="+mj-lt"/>
                        </a:rPr>
                        <a:t>supported</a:t>
                      </a:r>
                      <a:r>
                        <a:rPr lang="it-IT" sz="800" strike="noStrike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0213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800" dirty="0" err="1">
                          <a:solidFill>
                            <a:schemeClr val="tx1"/>
                          </a:solidFill>
                          <a:latin typeface="+mj-lt"/>
                        </a:rPr>
                        <a:t>Seasat</a:t>
                      </a:r>
                      <a:endParaRPr lang="it-IT" sz="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>
                          <a:solidFill>
                            <a:schemeClr val="tx1"/>
                          </a:solidFill>
                          <a:latin typeface="+mj-lt"/>
                        </a:rPr>
                        <a:t>Level 1</a:t>
                      </a:r>
                    </a:p>
                    <a:p>
                      <a:r>
                        <a:rPr lang="it-IT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(Storage: 1TB)</a:t>
                      </a:r>
                      <a:endParaRPr lang="it-IT" sz="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>
                          <a:latin typeface="+mj-lt"/>
                        </a:rPr>
                        <a:t>TOI: 07/1978 – 10/1978</a:t>
                      </a:r>
                    </a:p>
                    <a:p>
                      <a:r>
                        <a:rPr lang="it-IT" sz="800" dirty="0">
                          <a:latin typeface="+mj-lt"/>
                        </a:rPr>
                        <a:t>(</a:t>
                      </a:r>
                      <a:r>
                        <a:rPr lang="it-IT" sz="800" dirty="0">
                          <a:latin typeface="+mj-lt"/>
                          <a:hlinkClick r:id="rId13"/>
                        </a:rPr>
                        <a:t>link</a:t>
                      </a:r>
                      <a:r>
                        <a:rPr lang="it-IT" sz="800" dirty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>
                          <a:latin typeface="+mj-lt"/>
                        </a:rPr>
                        <a:t>EO-SIP (ZIP):</a:t>
                      </a:r>
                    </a:p>
                    <a:p>
                      <a:r>
                        <a:rPr lang="it-IT" sz="800" dirty="0">
                          <a:latin typeface="+mj-lt"/>
                        </a:rPr>
                        <a:t> - TAR</a:t>
                      </a:r>
                    </a:p>
                    <a:p>
                      <a:r>
                        <a:rPr lang="it-IT" sz="800" dirty="0">
                          <a:latin typeface="+mj-lt"/>
                        </a:rPr>
                        <a:t>   - CEOS format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" dirty="0">
                          <a:latin typeface="+mj-lt"/>
                        </a:rPr>
                        <a:t>@ESA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solidFill>
                            <a:schemeClr val="tx1"/>
                          </a:solidFill>
                          <a:latin typeface="+mj-lt"/>
                        </a:rPr>
                        <a:t>@ESA (to be </a:t>
                      </a:r>
                      <a:r>
                        <a:rPr lang="it-IT" sz="800" dirty="0" err="1">
                          <a:solidFill>
                            <a:schemeClr val="tx1"/>
                          </a:solidFill>
                          <a:latin typeface="+mj-lt"/>
                        </a:rPr>
                        <a:t>registered</a:t>
                      </a:r>
                      <a:r>
                        <a:rPr lang="it-IT" sz="800" dirty="0">
                          <a:solidFill>
                            <a:schemeClr val="tx1"/>
                          </a:solidFill>
                          <a:latin typeface="+mj-lt"/>
                          <a:sym typeface="Wingdings" pitchFamily="2" charset="2"/>
                        </a:rPr>
                        <a:t>)</a:t>
                      </a:r>
                      <a:endParaRPr lang="it-IT" sz="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4664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393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C5727-FE12-6843-8DE9-0595F0CCA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85" y="179927"/>
            <a:ext cx="7823755" cy="369332"/>
          </a:xfrm>
        </p:spPr>
        <p:txBody>
          <a:bodyPr/>
          <a:lstStyle/>
          <a:p>
            <a:r>
              <a:rPr lang="it-IT" sz="1800" dirty="0" err="1"/>
              <a:t>HMs</a:t>
            </a:r>
            <a:r>
              <a:rPr lang="it-IT" sz="1800" dirty="0"/>
              <a:t> online data </a:t>
            </a:r>
            <a:r>
              <a:rPr lang="it-IT" sz="1800" dirty="0" err="1"/>
              <a:t>storage</a:t>
            </a:r>
            <a:r>
              <a:rPr lang="it-IT" sz="1800" dirty="0"/>
              <a:t> </a:t>
            </a:r>
            <a:r>
              <a:rPr lang="it-IT" sz="1800" dirty="0">
                <a:sym typeface="Wingdings" pitchFamily="2" charset="2"/>
              </a:rPr>
              <a:t>(L0 @ESA  L1+ @</a:t>
            </a:r>
            <a:r>
              <a:rPr lang="it-IT" sz="1800" dirty="0" err="1">
                <a:sym typeface="Wingdings" pitchFamily="2" charset="2"/>
              </a:rPr>
              <a:t>LocalInventory</a:t>
            </a:r>
            <a:r>
              <a:rPr lang="it-IT" sz="1800" dirty="0">
                <a:sym typeface="Wingdings" pitchFamily="2" charset="2"/>
              </a:rPr>
              <a:t>)</a:t>
            </a:r>
            <a:endParaRPr lang="it-IT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F2EEFF-E815-FE40-BC58-C4F6C959C751}"/>
              </a:ext>
            </a:extLst>
          </p:cNvPr>
          <p:cNvSpPr txBox="1"/>
          <p:nvPr/>
        </p:nvSpPr>
        <p:spPr>
          <a:xfrm>
            <a:off x="2576286" y="9216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4D8FD102-F91F-5B40-8D35-AB54139074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0168987"/>
              </p:ext>
            </p:extLst>
          </p:nvPr>
        </p:nvGraphicFramePr>
        <p:xfrm>
          <a:off x="168138" y="1052677"/>
          <a:ext cx="8740662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627">
                  <a:extLst>
                    <a:ext uri="{9D8B030D-6E8A-4147-A177-3AD203B41FA5}">
                      <a16:colId xmlns:a16="http://schemas.microsoft.com/office/drawing/2014/main" val="3190428745"/>
                    </a:ext>
                  </a:extLst>
                </a:gridCol>
                <a:gridCol w="1313598">
                  <a:extLst>
                    <a:ext uri="{9D8B030D-6E8A-4147-A177-3AD203B41FA5}">
                      <a16:colId xmlns:a16="http://schemas.microsoft.com/office/drawing/2014/main" val="3218202482"/>
                    </a:ext>
                  </a:extLst>
                </a:gridCol>
                <a:gridCol w="1804308">
                  <a:extLst>
                    <a:ext uri="{9D8B030D-6E8A-4147-A177-3AD203B41FA5}">
                      <a16:colId xmlns:a16="http://schemas.microsoft.com/office/drawing/2014/main" val="3651033021"/>
                    </a:ext>
                  </a:extLst>
                </a:gridCol>
                <a:gridCol w="1366442">
                  <a:extLst>
                    <a:ext uri="{9D8B030D-6E8A-4147-A177-3AD203B41FA5}">
                      <a16:colId xmlns:a16="http://schemas.microsoft.com/office/drawing/2014/main" val="575472914"/>
                    </a:ext>
                  </a:extLst>
                </a:gridCol>
                <a:gridCol w="1588139">
                  <a:extLst>
                    <a:ext uri="{9D8B030D-6E8A-4147-A177-3AD203B41FA5}">
                      <a16:colId xmlns:a16="http://schemas.microsoft.com/office/drawing/2014/main" val="4023865112"/>
                    </a:ext>
                  </a:extLst>
                </a:gridCol>
                <a:gridCol w="1568548">
                  <a:extLst>
                    <a:ext uri="{9D8B030D-6E8A-4147-A177-3AD203B41FA5}">
                      <a16:colId xmlns:a16="http://schemas.microsoft.com/office/drawing/2014/main" val="13197917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900" dirty="0" err="1"/>
                        <a:t>Mission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dirty="0"/>
                        <a:t>Product</a:t>
                      </a:r>
                    </a:p>
                    <a:p>
                      <a:pPr algn="ctr"/>
                      <a:r>
                        <a:rPr lang="it-IT" sz="900" dirty="0"/>
                        <a:t>(~ 1.6 PB)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dirty="0"/>
                        <a:t>Collection </a:t>
                      </a:r>
                      <a:r>
                        <a:rPr lang="it-IT" sz="900" dirty="0" err="1"/>
                        <a:t>Description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dirty="0"/>
                        <a:t>Data format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dirty="0"/>
                        <a:t>Online data </a:t>
                      </a:r>
                      <a:r>
                        <a:rPr lang="it-IT" sz="900" dirty="0" err="1"/>
                        <a:t>storage</a:t>
                      </a:r>
                      <a:endParaRPr lang="it-IT" sz="9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i="1" dirty="0">
                          <a:solidFill>
                            <a:schemeClr val="bg1"/>
                          </a:solidFill>
                        </a:rPr>
                        <a:t>https://</a:t>
                      </a:r>
                      <a:r>
                        <a:rPr lang="en-GB" sz="700" i="1" dirty="0" err="1">
                          <a:solidFill>
                            <a:schemeClr val="bg1"/>
                          </a:solidFill>
                        </a:rPr>
                        <a:t>esar-ds.eo.esa.int</a:t>
                      </a:r>
                      <a:r>
                        <a:rPr lang="en-GB" sz="700" i="1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en-GB" sz="700" i="1" dirty="0" err="1">
                          <a:solidFill>
                            <a:schemeClr val="bg1"/>
                          </a:solidFill>
                        </a:rPr>
                        <a:t>oads</a:t>
                      </a:r>
                      <a:r>
                        <a:rPr lang="en-GB" sz="700" i="1" dirty="0">
                          <a:solidFill>
                            <a:schemeClr val="bg1"/>
                          </a:solidFill>
                        </a:rPr>
                        <a:t>/access/collection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dirty="0" err="1"/>
                        <a:t>Hosted</a:t>
                      </a:r>
                      <a:r>
                        <a:rPr lang="it-IT" sz="900" dirty="0"/>
                        <a:t> processing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7857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800" dirty="0">
                          <a:latin typeface="+mj-lt"/>
                        </a:rPr>
                        <a:t>ENVISAT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>
                          <a:solidFill>
                            <a:schemeClr val="tx1"/>
                          </a:solidFill>
                        </a:rPr>
                        <a:t>ASAR </a:t>
                      </a:r>
                      <a:r>
                        <a:rPr lang="it-IT" sz="800" dirty="0" err="1">
                          <a:solidFill>
                            <a:schemeClr val="tx1"/>
                          </a:solidFill>
                        </a:rPr>
                        <a:t>collectiona</a:t>
                      </a:r>
                      <a:r>
                        <a:rPr lang="it-IT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(Storage L1 ~600TB)</a:t>
                      </a:r>
                      <a:endParaRPr lang="it-IT" sz="800" dirty="0">
                        <a:solidFill>
                          <a:schemeClr val="tx1"/>
                        </a:solidFill>
                      </a:endParaRPr>
                    </a:p>
                    <a:p>
                      <a:endParaRPr lang="it-IT" sz="800" dirty="0"/>
                    </a:p>
                    <a:p>
                      <a:r>
                        <a:rPr lang="it-IT" sz="800" dirty="0"/>
                        <a:t>ASA_GM1_1P, ASA_IMM_1P, ASA_WSM_1P, ASA_IMS_1P, </a:t>
                      </a:r>
                      <a:r>
                        <a:rPr lang="it-IT" sz="800" strike="noStrike" dirty="0"/>
                        <a:t>ASA_IMP_1P, </a:t>
                      </a:r>
                      <a:r>
                        <a:rPr lang="it-IT" sz="800" dirty="0"/>
                        <a:t>ASA_APS_1P</a:t>
                      </a:r>
                      <a:r>
                        <a:rPr lang="it-IT" sz="800" strike="noStrike" dirty="0"/>
                        <a:t>, </a:t>
                      </a:r>
                      <a:r>
                        <a:rPr lang="it-IT" sz="800" dirty="0"/>
                        <a:t>ASA_APP_1P, ASA_WSS_1P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/>
                        <a:t>TOI:2002 – 2012</a:t>
                      </a:r>
                    </a:p>
                    <a:p>
                      <a:endParaRPr lang="it-IT" sz="8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8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/>
                        <a:t>(</a:t>
                      </a:r>
                      <a:r>
                        <a:rPr lang="it-IT" sz="800" dirty="0">
                          <a:hlinkClick r:id="rId2"/>
                        </a:rPr>
                        <a:t>link</a:t>
                      </a:r>
                      <a:r>
                        <a:rPr lang="it-IT" sz="800" dirty="0"/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/>
                        <a:t>(</a:t>
                      </a:r>
                      <a:r>
                        <a:rPr lang="it-IT" sz="800" dirty="0">
                          <a:hlinkClick r:id="rId3"/>
                        </a:rPr>
                        <a:t>link</a:t>
                      </a:r>
                      <a:r>
                        <a:rPr lang="it-IT" sz="800" dirty="0"/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/>
                        <a:t>(</a:t>
                      </a:r>
                      <a:r>
                        <a:rPr lang="it-IT" sz="800" dirty="0">
                          <a:hlinkClick r:id="rId4"/>
                        </a:rPr>
                        <a:t>link</a:t>
                      </a:r>
                      <a:r>
                        <a:rPr lang="it-IT" sz="800" dirty="0"/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/>
                        <a:t>(</a:t>
                      </a:r>
                      <a:r>
                        <a:rPr lang="it-IT" sz="800" dirty="0">
                          <a:hlinkClick r:id="rId5"/>
                        </a:rPr>
                        <a:t>link</a:t>
                      </a:r>
                      <a:r>
                        <a:rPr lang="it-IT" sz="800" dirty="0"/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/>
                        <a:t>(</a:t>
                      </a:r>
                      <a:r>
                        <a:rPr lang="it-IT" sz="800" dirty="0">
                          <a:hlinkClick r:id="rId6"/>
                        </a:rPr>
                        <a:t>link</a:t>
                      </a:r>
                      <a:r>
                        <a:rPr lang="it-IT" sz="800" dirty="0"/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/>
                        <a:t>(</a:t>
                      </a:r>
                      <a:r>
                        <a:rPr lang="it-IT" sz="800" dirty="0">
                          <a:hlinkClick r:id="rId7"/>
                        </a:rPr>
                        <a:t>link</a:t>
                      </a:r>
                      <a:r>
                        <a:rPr lang="it-IT" sz="800" dirty="0"/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/>
                        <a:t>(</a:t>
                      </a:r>
                      <a:r>
                        <a:rPr lang="it-IT" sz="800" dirty="0">
                          <a:hlinkClick r:id="rId8"/>
                        </a:rPr>
                        <a:t>link</a:t>
                      </a:r>
                      <a:r>
                        <a:rPr lang="it-IT" sz="800" dirty="0"/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/>
                        <a:t>(</a:t>
                      </a:r>
                      <a:r>
                        <a:rPr lang="it-IT" sz="800" dirty="0">
                          <a:hlinkClick r:id="rId9"/>
                        </a:rPr>
                        <a:t>link</a:t>
                      </a:r>
                      <a:r>
                        <a:rPr lang="it-IT" sz="8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it-IT" sz="8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it-IT" sz="800" dirty="0">
                          <a:solidFill>
                            <a:schemeClr val="tx1"/>
                          </a:solidFill>
                        </a:rPr>
                        <a:t>Level 1: ENVISAT (N1)</a:t>
                      </a:r>
                      <a:endParaRPr lang="it-IT" sz="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/>
                        <a:t>Level 0 @ ESA</a:t>
                      </a:r>
                    </a:p>
                    <a:p>
                      <a:r>
                        <a:rPr lang="it-IT" sz="800" dirty="0">
                          <a:sym typeface="Wingdings" pitchFamily="2" charset="2"/>
                        </a:rPr>
                        <a:t>Level 1 @MEEO</a:t>
                      </a:r>
                      <a:endParaRPr lang="it-IT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>
                          <a:latin typeface="+mj-lt"/>
                        </a:rPr>
                        <a:t>@MEEO</a:t>
                      </a:r>
                    </a:p>
                    <a:p>
                      <a:r>
                        <a:rPr lang="it-IT" sz="800" dirty="0">
                          <a:latin typeface="+mj-lt"/>
                          <a:sym typeface="Wingdings" pitchFamily="2" charset="2"/>
                        </a:rPr>
                        <a:t>(to be </a:t>
                      </a:r>
                      <a:r>
                        <a:rPr lang="it-IT" sz="800" dirty="0" err="1">
                          <a:latin typeface="+mj-lt"/>
                          <a:sym typeface="Wingdings" pitchFamily="2" charset="2"/>
                        </a:rPr>
                        <a:t>registered</a:t>
                      </a:r>
                      <a:r>
                        <a:rPr lang="it-IT" sz="800" dirty="0">
                          <a:latin typeface="+mj-lt"/>
                          <a:sym typeface="Wingdings" pitchFamily="2" charset="2"/>
                        </a:rPr>
                        <a:t>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8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/>
                        <a:t>(</a:t>
                      </a:r>
                      <a:r>
                        <a:rPr lang="it-IT" sz="800" dirty="0">
                          <a:solidFill>
                            <a:srgbClr val="FF0000"/>
                          </a:solidFill>
                          <a:sym typeface="Wingdings" pitchFamily="2" charset="2"/>
                        </a:rPr>
                        <a:t>under </a:t>
                      </a:r>
                      <a:r>
                        <a:rPr lang="it-IT" sz="800" dirty="0" err="1">
                          <a:solidFill>
                            <a:srgbClr val="FF0000"/>
                          </a:solidFill>
                          <a:sym typeface="Wingdings" pitchFamily="2" charset="2"/>
                        </a:rPr>
                        <a:t>registration</a:t>
                      </a:r>
                      <a:r>
                        <a:rPr lang="it-IT" sz="800" dirty="0"/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solidFill>
                            <a:schemeClr val="tx1"/>
                          </a:solidFill>
                        </a:rPr>
                        <a:t>(to be </a:t>
                      </a:r>
                      <a:r>
                        <a:rPr lang="it-IT" sz="800" dirty="0" err="1">
                          <a:solidFill>
                            <a:schemeClr val="tx1"/>
                          </a:solidFill>
                        </a:rPr>
                        <a:t>registered</a:t>
                      </a:r>
                      <a:r>
                        <a:rPr lang="it-IT" sz="8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solidFill>
                            <a:schemeClr val="tx1"/>
                          </a:solidFill>
                        </a:rPr>
                        <a:t>(to be </a:t>
                      </a:r>
                      <a:r>
                        <a:rPr lang="it-IT" sz="800" dirty="0" err="1">
                          <a:solidFill>
                            <a:schemeClr val="tx1"/>
                          </a:solidFill>
                        </a:rPr>
                        <a:t>registered</a:t>
                      </a:r>
                      <a:r>
                        <a:rPr lang="it-IT" sz="8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solidFill>
                            <a:schemeClr val="tx1"/>
                          </a:solidFill>
                        </a:rPr>
                        <a:t>(to be </a:t>
                      </a:r>
                      <a:r>
                        <a:rPr lang="it-IT" sz="800" dirty="0" err="1">
                          <a:solidFill>
                            <a:schemeClr val="tx1"/>
                          </a:solidFill>
                        </a:rPr>
                        <a:t>registered</a:t>
                      </a:r>
                      <a:r>
                        <a:rPr lang="it-IT" sz="8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solidFill>
                            <a:schemeClr val="tx1"/>
                          </a:solidFill>
                        </a:rPr>
                        <a:t>(to be </a:t>
                      </a:r>
                      <a:r>
                        <a:rPr lang="it-IT" sz="800" dirty="0" err="1">
                          <a:solidFill>
                            <a:schemeClr val="tx1"/>
                          </a:solidFill>
                        </a:rPr>
                        <a:t>registered</a:t>
                      </a:r>
                      <a:r>
                        <a:rPr lang="it-IT" sz="8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solidFill>
                            <a:schemeClr val="tx1"/>
                          </a:solidFill>
                        </a:rPr>
                        <a:t>(to be </a:t>
                      </a:r>
                      <a:r>
                        <a:rPr lang="it-IT" sz="800" dirty="0" err="1">
                          <a:solidFill>
                            <a:schemeClr val="tx1"/>
                          </a:solidFill>
                        </a:rPr>
                        <a:t>registered</a:t>
                      </a:r>
                      <a:r>
                        <a:rPr lang="it-IT" sz="8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solidFill>
                            <a:schemeClr val="tx1"/>
                          </a:solidFill>
                        </a:rPr>
                        <a:t>(to be </a:t>
                      </a:r>
                      <a:r>
                        <a:rPr lang="it-IT" sz="800" dirty="0" err="1">
                          <a:solidFill>
                            <a:schemeClr val="tx1"/>
                          </a:solidFill>
                        </a:rPr>
                        <a:t>registered</a:t>
                      </a:r>
                      <a:r>
                        <a:rPr lang="it-IT" sz="8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solidFill>
                            <a:schemeClr val="tx1"/>
                          </a:solidFill>
                        </a:rPr>
                        <a:t>(to be </a:t>
                      </a:r>
                      <a:r>
                        <a:rPr lang="it-IT" sz="800" dirty="0" err="1">
                          <a:solidFill>
                            <a:schemeClr val="tx1"/>
                          </a:solidFill>
                        </a:rPr>
                        <a:t>registered</a:t>
                      </a:r>
                      <a:r>
                        <a:rPr lang="it-IT" sz="8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1493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800" dirty="0">
                          <a:latin typeface="+mj-lt"/>
                        </a:rPr>
                        <a:t>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/>
                        <a:t>SAR </a:t>
                      </a:r>
                      <a:r>
                        <a:rPr lang="it-IT" sz="800" dirty="0" err="1"/>
                        <a:t>collectiona</a:t>
                      </a:r>
                      <a:r>
                        <a:rPr lang="it-IT" sz="800" dirty="0"/>
                        <a:t> </a:t>
                      </a:r>
                      <a:r>
                        <a:rPr lang="it-IT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(Storage L1 ~1PB)</a:t>
                      </a:r>
                      <a:endParaRPr lang="it-IT" sz="800" dirty="0">
                        <a:solidFill>
                          <a:schemeClr val="tx1"/>
                        </a:solidFill>
                      </a:endParaRPr>
                    </a:p>
                    <a:p>
                      <a:endParaRPr lang="it-IT" sz="8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/>
                        <a:t>SAR_IMS_1P, SAR_IMP_1P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/>
                        <a:t>TOI: 07/1991 – 07/2011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8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/>
                        <a:t>(</a:t>
                      </a:r>
                      <a:r>
                        <a:rPr lang="it-IT" sz="800" dirty="0">
                          <a:hlinkClick r:id="rId10"/>
                        </a:rPr>
                        <a:t>link</a:t>
                      </a:r>
                      <a:r>
                        <a:rPr lang="it-IT" sz="800" dirty="0"/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/>
                        <a:t>(</a:t>
                      </a:r>
                      <a:r>
                        <a:rPr lang="it-IT" sz="800" dirty="0">
                          <a:hlinkClick r:id="rId11"/>
                        </a:rPr>
                        <a:t>link</a:t>
                      </a:r>
                      <a:r>
                        <a:rPr lang="it-IT" sz="8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it-IT" sz="8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it-IT" sz="800" dirty="0">
                          <a:solidFill>
                            <a:schemeClr val="tx1"/>
                          </a:solidFill>
                        </a:rPr>
                        <a:t>Level 1: ERS (E1)</a:t>
                      </a:r>
                      <a:endParaRPr lang="it-IT" sz="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/>
                        <a:t>Level 0 @ ESA</a:t>
                      </a:r>
                    </a:p>
                    <a:p>
                      <a:r>
                        <a:rPr lang="it-IT" sz="800" dirty="0">
                          <a:sym typeface="Wingdings" pitchFamily="2" charset="2"/>
                        </a:rPr>
                        <a:t>Level 1 @MEEO</a:t>
                      </a:r>
                      <a:endParaRPr lang="it-IT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>
                          <a:solidFill>
                            <a:schemeClr val="tx1"/>
                          </a:solidFill>
                          <a:latin typeface="+mj-lt"/>
                        </a:rPr>
                        <a:t>@MEEO</a:t>
                      </a:r>
                    </a:p>
                    <a:p>
                      <a:r>
                        <a:rPr lang="it-IT" sz="800" dirty="0" smtClean="0">
                          <a:solidFill>
                            <a:schemeClr val="tx1"/>
                          </a:solidFill>
                          <a:latin typeface="+mj-lt"/>
                          <a:sym typeface="Wingdings" pitchFamily="2" charset="2"/>
                        </a:rPr>
                        <a:t>(</a:t>
                      </a:r>
                      <a:r>
                        <a:rPr lang="it-IT" sz="800" dirty="0" smtClean="0">
                          <a:solidFill>
                            <a:schemeClr val="tx1"/>
                          </a:solidFill>
                        </a:rPr>
                        <a:t>to be </a:t>
                      </a:r>
                      <a:r>
                        <a:rPr lang="it-IT" sz="800" dirty="0" err="1" smtClean="0">
                          <a:solidFill>
                            <a:schemeClr val="tx1"/>
                          </a:solidFill>
                        </a:rPr>
                        <a:t>registered</a:t>
                      </a:r>
                      <a:r>
                        <a:rPr lang="it-IT" sz="800" dirty="0" smtClean="0">
                          <a:solidFill>
                            <a:schemeClr val="tx1"/>
                          </a:solidFill>
                          <a:latin typeface="+mj-lt"/>
                          <a:sym typeface="Wingdings" pitchFamily="2" charset="2"/>
                        </a:rPr>
                        <a:t>)</a:t>
                      </a:r>
                      <a:endParaRPr lang="it-IT" sz="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65580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088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Collaborative Environment </a:t>
            </a:r>
          </a:p>
          <a:p>
            <a:endParaRPr lang="en-GB" dirty="0"/>
          </a:p>
          <a:p>
            <a:r>
              <a:rPr lang="en-GB" dirty="0"/>
              <a:t>Example of current Collaborative Environments  </a:t>
            </a:r>
          </a:p>
          <a:p>
            <a:r>
              <a:rPr lang="en-GB" dirty="0"/>
              <a:t>	Thematic Exploitation Platform </a:t>
            </a:r>
          </a:p>
          <a:p>
            <a:r>
              <a:rPr lang="en-GB" dirty="0"/>
              <a:t>	Mission Exploitation Platform </a:t>
            </a:r>
          </a:p>
          <a:p>
            <a:r>
              <a:rPr lang="en-GB" dirty="0"/>
              <a:t>	Joint ESA-NASA Multi-Mission Analysis Platform</a:t>
            </a:r>
          </a:p>
          <a:p>
            <a:endParaRPr lang="en-GB" dirty="0"/>
          </a:p>
          <a:p>
            <a:r>
              <a:rPr lang="en-GB" dirty="0"/>
              <a:t>ESA Collaborative Environment</a:t>
            </a:r>
          </a:p>
        </p:txBody>
      </p:sp>
    </p:spTree>
    <p:extLst>
      <p:ext uri="{BB962C8B-B14F-4D97-AF65-F5344CB8AC3E}">
        <p14:creationId xmlns:p14="http://schemas.microsoft.com/office/powerpoint/2010/main" val="255762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C5727-FE12-6843-8DE9-0595F0CCA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85" y="179927"/>
            <a:ext cx="7823755" cy="369332"/>
          </a:xfrm>
        </p:spPr>
        <p:txBody>
          <a:bodyPr/>
          <a:lstStyle/>
          <a:p>
            <a:r>
              <a:rPr lang="it-IT" sz="1800" dirty="0" err="1"/>
              <a:t>EEs</a:t>
            </a:r>
            <a:r>
              <a:rPr lang="it-IT" sz="1800" dirty="0"/>
              <a:t> online data </a:t>
            </a:r>
            <a:r>
              <a:rPr lang="it-IT" sz="1800" dirty="0" err="1"/>
              <a:t>storage</a:t>
            </a:r>
            <a:endParaRPr lang="it-IT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F2EEFF-E815-FE40-BC58-C4F6C959C751}"/>
              </a:ext>
            </a:extLst>
          </p:cNvPr>
          <p:cNvSpPr txBox="1"/>
          <p:nvPr/>
        </p:nvSpPr>
        <p:spPr>
          <a:xfrm>
            <a:off x="2576286" y="9216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4D8FD102-F91F-5B40-8D35-AB54139074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1238390"/>
              </p:ext>
            </p:extLst>
          </p:nvPr>
        </p:nvGraphicFramePr>
        <p:xfrm>
          <a:off x="156708" y="1052677"/>
          <a:ext cx="8740662" cy="279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627">
                  <a:extLst>
                    <a:ext uri="{9D8B030D-6E8A-4147-A177-3AD203B41FA5}">
                      <a16:colId xmlns:a16="http://schemas.microsoft.com/office/drawing/2014/main" val="3190428745"/>
                    </a:ext>
                  </a:extLst>
                </a:gridCol>
                <a:gridCol w="1313598">
                  <a:extLst>
                    <a:ext uri="{9D8B030D-6E8A-4147-A177-3AD203B41FA5}">
                      <a16:colId xmlns:a16="http://schemas.microsoft.com/office/drawing/2014/main" val="3218202482"/>
                    </a:ext>
                  </a:extLst>
                </a:gridCol>
                <a:gridCol w="1804308">
                  <a:extLst>
                    <a:ext uri="{9D8B030D-6E8A-4147-A177-3AD203B41FA5}">
                      <a16:colId xmlns:a16="http://schemas.microsoft.com/office/drawing/2014/main" val="3651033021"/>
                    </a:ext>
                  </a:extLst>
                </a:gridCol>
                <a:gridCol w="1366442">
                  <a:extLst>
                    <a:ext uri="{9D8B030D-6E8A-4147-A177-3AD203B41FA5}">
                      <a16:colId xmlns:a16="http://schemas.microsoft.com/office/drawing/2014/main" val="575472914"/>
                    </a:ext>
                  </a:extLst>
                </a:gridCol>
                <a:gridCol w="1588139">
                  <a:extLst>
                    <a:ext uri="{9D8B030D-6E8A-4147-A177-3AD203B41FA5}">
                      <a16:colId xmlns:a16="http://schemas.microsoft.com/office/drawing/2014/main" val="4023865112"/>
                    </a:ext>
                  </a:extLst>
                </a:gridCol>
                <a:gridCol w="1568548">
                  <a:extLst>
                    <a:ext uri="{9D8B030D-6E8A-4147-A177-3AD203B41FA5}">
                      <a16:colId xmlns:a16="http://schemas.microsoft.com/office/drawing/2014/main" val="13197917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900" dirty="0" err="1"/>
                        <a:t>Mission</a:t>
                      </a:r>
                      <a:endParaRPr lang="it-IT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dirty="0"/>
                        <a:t>Product</a:t>
                      </a:r>
                    </a:p>
                    <a:p>
                      <a:pPr algn="ctr"/>
                      <a:r>
                        <a:rPr lang="it-IT" sz="900" dirty="0"/>
                        <a:t>(~ 1.5 TB)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dirty="0"/>
                        <a:t>Collection </a:t>
                      </a:r>
                      <a:r>
                        <a:rPr lang="it-IT" sz="900" dirty="0" err="1"/>
                        <a:t>Description</a:t>
                      </a:r>
                      <a:endParaRPr lang="it-IT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dirty="0"/>
                        <a:t>Data format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dirty="0"/>
                        <a:t>Online data </a:t>
                      </a:r>
                      <a:r>
                        <a:rPr lang="it-IT" sz="900" dirty="0" err="1"/>
                        <a:t>storage</a:t>
                      </a:r>
                      <a:endParaRPr lang="it-IT" sz="9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i="1" dirty="0">
                          <a:solidFill>
                            <a:schemeClr val="bg1"/>
                          </a:solidFill>
                        </a:rPr>
                        <a:t>https://</a:t>
                      </a:r>
                      <a:r>
                        <a:rPr lang="en-GB" sz="700" i="1" dirty="0" err="1">
                          <a:solidFill>
                            <a:schemeClr val="bg1"/>
                          </a:solidFill>
                        </a:rPr>
                        <a:t>smos-diss.eo.esa.int</a:t>
                      </a:r>
                      <a:r>
                        <a:rPr lang="en-GB" sz="700" i="1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en-GB" sz="700" i="1" dirty="0" err="1">
                          <a:solidFill>
                            <a:schemeClr val="bg1"/>
                          </a:solidFill>
                        </a:rPr>
                        <a:t>oads</a:t>
                      </a:r>
                      <a:r>
                        <a:rPr lang="en-GB" sz="700" i="1" dirty="0">
                          <a:solidFill>
                            <a:schemeClr val="bg1"/>
                          </a:solidFill>
                        </a:rPr>
                        <a:t>/access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dirty="0" err="1"/>
                        <a:t>Hosted</a:t>
                      </a:r>
                      <a:r>
                        <a:rPr lang="it-IT" sz="900" dirty="0"/>
                        <a:t> processing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7857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800" dirty="0">
                          <a:latin typeface="+mj-lt"/>
                        </a:rPr>
                        <a:t>SMOS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>
                          <a:solidFill>
                            <a:schemeClr val="tx1"/>
                          </a:solidFill>
                        </a:rPr>
                        <a:t>Collection</a:t>
                      </a:r>
                    </a:p>
                    <a:p>
                      <a:r>
                        <a:rPr lang="it-IT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(Storage L2 ~1.5TB)</a:t>
                      </a:r>
                      <a:endParaRPr lang="it-IT" sz="800" dirty="0">
                        <a:solidFill>
                          <a:schemeClr val="tx1"/>
                        </a:solidFill>
                      </a:endParaRPr>
                    </a:p>
                    <a:p>
                      <a:endParaRPr lang="it-IT" sz="800" dirty="0"/>
                    </a:p>
                    <a:p>
                      <a:r>
                        <a:rPr lang="it-IT" sz="800" dirty="0"/>
                        <a:t>MIR_SMUDP2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/>
                        <a:t>MIR_OSUDP2</a:t>
                      </a:r>
                      <a:endParaRPr lang="it-IT" sz="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it-IT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/>
                        <a:t>TOI:2010 –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/>
                        <a:t>(</a:t>
                      </a:r>
                      <a:r>
                        <a:rPr lang="it-IT" sz="800" dirty="0">
                          <a:hlinkClick r:id="rId3"/>
                        </a:rPr>
                        <a:t>link</a:t>
                      </a:r>
                      <a:r>
                        <a:rPr lang="it-IT" sz="8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it-IT" sz="8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it-IT" sz="800" dirty="0">
                          <a:solidFill>
                            <a:schemeClr val="tx1"/>
                          </a:solidFill>
                        </a:rPr>
                        <a:t>DBL / </a:t>
                      </a:r>
                      <a:r>
                        <a:rPr lang="it-IT" sz="800" dirty="0" err="1">
                          <a:solidFill>
                            <a:schemeClr val="tx1"/>
                          </a:solidFill>
                          <a:latin typeface="+mj-lt"/>
                        </a:rPr>
                        <a:t>GeoTIFF</a:t>
                      </a:r>
                      <a:endParaRPr lang="it-IT" sz="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/>
                        <a:t>Level 2 @ ESA</a:t>
                      </a:r>
                    </a:p>
                    <a:p>
                      <a:r>
                        <a:rPr lang="it-IT" sz="800" dirty="0">
                          <a:sym typeface="Wingdings" pitchFamily="2" charset="2"/>
                        </a:rPr>
                        <a:t>Level 2 @MEEO</a:t>
                      </a:r>
                      <a:endParaRPr lang="it-IT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>
                          <a:latin typeface="+mj-lt"/>
                        </a:rPr>
                        <a:t>@MEEO</a:t>
                      </a:r>
                    </a:p>
                    <a:p>
                      <a:r>
                        <a:rPr lang="it-IT" sz="800" dirty="0">
                          <a:latin typeface="+mj-lt"/>
                          <a:sym typeface="Wingdings" pitchFamily="2" charset="2"/>
                        </a:rPr>
                        <a:t>(</a:t>
                      </a:r>
                      <a:r>
                        <a:rPr lang="it-IT" sz="800" dirty="0">
                          <a:latin typeface="+mj-lt"/>
                          <a:sym typeface="Wingdings" pitchFamily="2" charset="2"/>
                          <a:hlinkClick r:id="rId4"/>
                        </a:rPr>
                        <a:t>GUI link</a:t>
                      </a:r>
                      <a:r>
                        <a:rPr lang="it-IT" sz="800" dirty="0">
                          <a:latin typeface="+mj-lt"/>
                          <a:sym typeface="Wingdings" pitchFamily="2" charset="2"/>
                        </a:rPr>
                        <a:t>) </a:t>
                      </a:r>
                      <a:endParaRPr lang="it-IT" sz="8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/>
                        <a:t>(</a:t>
                      </a:r>
                      <a:r>
                        <a:rPr lang="it-IT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itchFamily="2" charset="2"/>
                          <a:hlinkClick r:id="rId5"/>
                        </a:rPr>
                        <a:t>GUI link</a:t>
                      </a:r>
                      <a:r>
                        <a:rPr lang="it-IT" sz="800" dirty="0"/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1493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800" dirty="0">
                          <a:solidFill>
                            <a:schemeClr val="tx1"/>
                          </a:solidFill>
                          <a:latin typeface="+mj-lt"/>
                        </a:rPr>
                        <a:t>SMOS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solidFill>
                            <a:schemeClr val="tx1"/>
                          </a:solidFill>
                        </a:rPr>
                        <a:t>MIR_BWSF1C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solidFill>
                            <a:schemeClr val="tx1"/>
                          </a:solidFill>
                        </a:rPr>
                        <a:t>MIR_BWSD1C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solidFill>
                            <a:schemeClr val="tx1"/>
                          </a:solidFill>
                        </a:rPr>
                        <a:t>MIR_BWLF1C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solidFill>
                            <a:schemeClr val="tx1"/>
                          </a:solidFill>
                        </a:rPr>
                        <a:t>MIR_BWLD1C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/>
                        <a:t>(</a:t>
                      </a:r>
                      <a:r>
                        <a:rPr lang="it-IT" sz="800" dirty="0">
                          <a:hlinkClick r:id="rId6"/>
                        </a:rPr>
                        <a:t>link</a:t>
                      </a:r>
                      <a:r>
                        <a:rPr lang="it-IT" sz="8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>
                          <a:solidFill>
                            <a:schemeClr val="tx1"/>
                          </a:solidFill>
                        </a:rPr>
                        <a:t>DBL / </a:t>
                      </a:r>
                      <a:r>
                        <a:rPr lang="it-IT" sz="8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GeoTIFF</a:t>
                      </a:r>
                      <a:endParaRPr lang="it-IT" sz="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/>
                        <a:t>Level 1 @ ESA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@MEEO</a:t>
                      </a:r>
                    </a:p>
                    <a:p>
                      <a:r>
                        <a:rPr lang="it-IT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(</a:t>
                      </a:r>
                      <a:r>
                        <a:rPr lang="it-IT" sz="800" dirty="0" smtClean="0">
                          <a:solidFill>
                            <a:schemeClr val="tx1"/>
                          </a:solidFill>
                        </a:rPr>
                        <a:t>to be </a:t>
                      </a:r>
                      <a:r>
                        <a:rPr lang="it-IT" sz="800" dirty="0" err="1" smtClean="0">
                          <a:solidFill>
                            <a:schemeClr val="tx1"/>
                          </a:solidFill>
                        </a:rPr>
                        <a:t>registered</a:t>
                      </a:r>
                      <a:r>
                        <a:rPr lang="it-IT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)</a:t>
                      </a:r>
                      <a:endParaRPr lang="it-IT" sz="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6558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800" dirty="0">
                          <a:solidFill>
                            <a:schemeClr val="tx1"/>
                          </a:solidFill>
                          <a:latin typeface="+mj-lt"/>
                        </a:rPr>
                        <a:t>SMOS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MIR_SCSF1C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MIR_SCSD1C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MIR_SCLF1C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MIR_SCLD1C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/>
                        <a:t>(</a:t>
                      </a:r>
                      <a:r>
                        <a:rPr lang="it-IT" sz="800" dirty="0">
                          <a:hlinkClick r:id="rId7"/>
                        </a:rPr>
                        <a:t>link</a:t>
                      </a:r>
                      <a:r>
                        <a:rPr lang="it-IT" sz="8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>
                          <a:solidFill>
                            <a:schemeClr val="tx1"/>
                          </a:solidFill>
                        </a:rPr>
                        <a:t>DBL / </a:t>
                      </a:r>
                      <a:r>
                        <a:rPr lang="it-IT" sz="8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GeoTIFF</a:t>
                      </a:r>
                      <a:endParaRPr lang="it-IT" sz="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/>
                        <a:t>Level 1 @ ESA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@MEEO</a:t>
                      </a:r>
                    </a:p>
                    <a:p>
                      <a:r>
                        <a:rPr lang="it-IT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(</a:t>
                      </a:r>
                      <a:r>
                        <a:rPr lang="it-IT" sz="800" dirty="0" smtClean="0">
                          <a:solidFill>
                            <a:schemeClr val="tx1"/>
                          </a:solidFill>
                        </a:rPr>
                        <a:t>to be </a:t>
                      </a:r>
                      <a:r>
                        <a:rPr lang="it-IT" sz="800" dirty="0" err="1" smtClean="0">
                          <a:solidFill>
                            <a:schemeClr val="tx1"/>
                          </a:solidFill>
                        </a:rPr>
                        <a:t>registered</a:t>
                      </a:r>
                      <a:r>
                        <a:rPr lang="it-IT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)</a:t>
                      </a:r>
                      <a:endParaRPr lang="it-IT" sz="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6894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800" dirty="0">
                          <a:solidFill>
                            <a:schemeClr val="tx1"/>
                          </a:solidFill>
                          <a:latin typeface="+mj-lt"/>
                        </a:rPr>
                        <a:t>SMOS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MIR_SC_F1B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MIR_SC_D1B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/>
                        <a:t>(</a:t>
                      </a:r>
                      <a:r>
                        <a:rPr lang="it-IT" sz="800" dirty="0">
                          <a:hlinkClick r:id="rId8"/>
                        </a:rPr>
                        <a:t>link</a:t>
                      </a:r>
                      <a:r>
                        <a:rPr lang="it-IT" sz="8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>
                          <a:solidFill>
                            <a:schemeClr val="tx1"/>
                          </a:solidFill>
                        </a:rPr>
                        <a:t>DBL / </a:t>
                      </a:r>
                      <a:r>
                        <a:rPr lang="it-IT" sz="8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GeoTIFF</a:t>
                      </a:r>
                      <a:endParaRPr lang="it-IT" sz="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/>
                        <a:t>Level 1 @ ESA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@MEEO</a:t>
                      </a:r>
                    </a:p>
                    <a:p>
                      <a:r>
                        <a:rPr lang="it-IT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(</a:t>
                      </a:r>
                      <a:r>
                        <a:rPr lang="it-IT" sz="800" dirty="0" smtClean="0">
                          <a:solidFill>
                            <a:schemeClr val="tx1"/>
                          </a:solidFill>
                        </a:rPr>
                        <a:t>to be </a:t>
                      </a:r>
                      <a:r>
                        <a:rPr lang="it-IT" sz="800" dirty="0" err="1" smtClean="0">
                          <a:solidFill>
                            <a:schemeClr val="tx1"/>
                          </a:solidFill>
                        </a:rPr>
                        <a:t>registered</a:t>
                      </a:r>
                      <a:r>
                        <a:rPr lang="it-IT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)</a:t>
                      </a:r>
                      <a:endParaRPr lang="it-IT" sz="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6873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209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2A3ED14D-49C4-E940-8F9D-44068F59FA8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41912" y="54594"/>
            <a:ext cx="5491281" cy="467590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E7D7528-BB45-1E45-975A-0CF5C714A8C9}"/>
              </a:ext>
            </a:extLst>
          </p:cNvPr>
          <p:cNvGrpSpPr/>
          <p:nvPr/>
        </p:nvGrpSpPr>
        <p:grpSpPr>
          <a:xfrm>
            <a:off x="160262" y="37755"/>
            <a:ext cx="4641229" cy="1584594"/>
            <a:chOff x="95263" y="422422"/>
            <a:chExt cx="6188307" cy="211278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5EF37E5-86CA-EE4B-B12C-DC64802DD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63" y="422422"/>
              <a:ext cx="720000" cy="720000"/>
            </a:xfrm>
            <a:prstGeom prst="rect">
              <a:avLst/>
            </a:prstGeom>
          </p:spPr>
        </p:pic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0DB1FF5D-9380-EF43-8A31-9DCCFC5B154E}"/>
                </a:ext>
              </a:extLst>
            </p:cNvPr>
            <p:cNvSpPr txBox="1"/>
            <p:nvPr/>
          </p:nvSpPr>
          <p:spPr>
            <a:xfrm>
              <a:off x="961885" y="565443"/>
              <a:ext cx="5321685" cy="1969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900" b="1" dirty="0">
                  <a:latin typeface="+mj-lt"/>
                </a:rPr>
                <a:t>The </a:t>
              </a:r>
              <a:r>
                <a:rPr lang="it-IT" sz="900" b="1" dirty="0" err="1">
                  <a:latin typeface="+mj-lt"/>
                </a:rPr>
                <a:t>users</a:t>
              </a:r>
              <a:r>
                <a:rPr lang="it-IT" sz="900" b="1" dirty="0">
                  <a:latin typeface="+mj-lt"/>
                </a:rPr>
                <a:t>:</a:t>
              </a:r>
            </a:p>
            <a:p>
              <a:pPr marL="228600" indent="-228600">
                <a:buFont typeface="+mj-lt"/>
                <a:buAutoNum type="alphaLcParenR"/>
                <a:defRPr/>
              </a:pPr>
              <a:r>
                <a:rPr lang="it-IT" sz="900" b="1" dirty="0" err="1">
                  <a:latin typeface="+mj-lt"/>
                </a:rPr>
                <a:t>connect</a:t>
              </a:r>
              <a:r>
                <a:rPr lang="it-IT" sz="900" b="1" dirty="0">
                  <a:latin typeface="+mj-lt"/>
                </a:rPr>
                <a:t> to the GUI (</a:t>
              </a:r>
              <a:r>
                <a:rPr lang="it-IT" sz="900" b="1" dirty="0">
                  <a:latin typeface="+mj-lt"/>
                  <a:hlinkClick r:id="rId6"/>
                </a:rPr>
                <a:t>https://eodatacube.eu/mea3/</a:t>
              </a:r>
              <a:r>
                <a:rPr lang="it-IT" sz="900" b="1" dirty="0">
                  <a:latin typeface="+mj-lt"/>
                </a:rPr>
                <a:t>)</a:t>
              </a:r>
            </a:p>
            <a:p>
              <a:pPr marL="685800" lvl="1" indent="-228600">
                <a:buFont typeface="+mj-lt"/>
                <a:buAutoNum type="arabicPeriod"/>
                <a:defRPr/>
              </a:pPr>
              <a:r>
                <a:rPr lang="it-IT" sz="900" b="1" dirty="0" err="1">
                  <a:latin typeface="+mj-lt"/>
                </a:rPr>
                <a:t>select</a:t>
              </a:r>
              <a:r>
                <a:rPr lang="it-IT" sz="900" b="1" dirty="0">
                  <a:latin typeface="+mj-lt"/>
                </a:rPr>
                <a:t> the </a:t>
              </a:r>
              <a:r>
                <a:rPr lang="it-IT" sz="900" b="1" dirty="0" err="1">
                  <a:latin typeface="+mj-lt"/>
                </a:rPr>
                <a:t>collection</a:t>
              </a:r>
              <a:r>
                <a:rPr lang="it-IT" sz="900" b="1" dirty="0">
                  <a:latin typeface="+mj-lt"/>
                </a:rPr>
                <a:t>(</a:t>
              </a:r>
              <a:r>
                <a:rPr lang="it-IT" sz="900" b="1" dirty="0" err="1">
                  <a:latin typeface="+mj-lt"/>
                </a:rPr>
                <a:t>s</a:t>
              </a:r>
              <a:r>
                <a:rPr lang="it-IT" sz="900" b="1" dirty="0">
                  <a:latin typeface="+mj-lt"/>
                </a:rPr>
                <a:t>)</a:t>
              </a:r>
            </a:p>
            <a:p>
              <a:pPr marL="685800" lvl="1" indent="-228600">
                <a:buFont typeface="+mj-lt"/>
                <a:buAutoNum type="arabicPeriod"/>
                <a:defRPr/>
              </a:pPr>
              <a:r>
                <a:rPr lang="it-IT" sz="900" b="1" dirty="0" err="1">
                  <a:latin typeface="+mj-lt"/>
                </a:rPr>
                <a:t>define</a:t>
              </a:r>
              <a:r>
                <a:rPr lang="it-IT" sz="900" b="1" dirty="0">
                  <a:latin typeface="+mj-lt"/>
                </a:rPr>
                <a:t> AOI/TOI</a:t>
              </a:r>
            </a:p>
            <a:p>
              <a:pPr marL="228600" indent="-228600">
                <a:buFont typeface="+mj-lt"/>
                <a:buAutoNum type="alphaLcParenR"/>
                <a:defRPr/>
              </a:pP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connect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to the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central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jupyter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hub</a:t>
              </a:r>
              <a:endParaRPr lang="it-IT" sz="900" b="1" dirty="0">
                <a:solidFill>
                  <a:schemeClr val="bg1">
                    <a:lumMod val="85000"/>
                  </a:schemeClr>
                </a:solidFill>
                <a:latin typeface="+mj-lt"/>
              </a:endParaRPr>
            </a:p>
            <a:p>
              <a:pPr marL="685800" lvl="1" indent="-228600">
                <a:buFont typeface="+mj-lt"/>
                <a:buAutoNum type="arabicPeriod"/>
                <a:defRPr/>
              </a:pP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use/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edit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/create notebooks to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manage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the full data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cycle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(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discover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,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access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,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process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,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visualize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)</a:t>
              </a:r>
            </a:p>
            <a:p>
              <a:pPr marL="228600" indent="-228600">
                <a:buFont typeface="+mj-lt"/>
                <a:buAutoNum type="alphaLcParenR"/>
                <a:defRPr/>
              </a:pP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Open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his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/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her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own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terminal</a:t>
              </a:r>
            </a:p>
            <a:p>
              <a:pPr marL="685800" lvl="1" indent="-228600">
                <a:buFont typeface="+mj-lt"/>
                <a:buAutoNum type="arabicPeriod"/>
                <a:defRPr/>
              </a:pP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use API / CLI to code and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send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the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access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/ processing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query</a:t>
              </a:r>
              <a:endParaRPr lang="it-IT" sz="900" b="1" dirty="0">
                <a:solidFill>
                  <a:schemeClr val="bg1">
                    <a:lumMod val="85000"/>
                  </a:schemeClr>
                </a:solidFill>
                <a:latin typeface="+mj-lt"/>
              </a:endParaRPr>
            </a:p>
          </p:txBody>
        </p:sp>
      </p:grp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228A33FB-C7BC-F344-8EEE-71D53A266E74}"/>
              </a:ext>
            </a:extLst>
          </p:cNvPr>
          <p:cNvCxnSpPr>
            <a:cxnSpLocks/>
            <a:endCxn id="3078" idx="0"/>
          </p:cNvCxnSpPr>
          <p:nvPr/>
        </p:nvCxnSpPr>
        <p:spPr>
          <a:xfrm rot="16200000" flipH="1">
            <a:off x="3759031" y="1206694"/>
            <a:ext cx="2705189" cy="1382046"/>
          </a:xfrm>
          <a:prstGeom prst="bentConnector3">
            <a:avLst>
              <a:gd name="adj1" fmla="val 272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0EEA4C9-7AFB-7840-A3A4-CDBF1B68FE3E}"/>
              </a:ext>
            </a:extLst>
          </p:cNvPr>
          <p:cNvGrpSpPr/>
          <p:nvPr/>
        </p:nvGrpSpPr>
        <p:grpSpPr>
          <a:xfrm>
            <a:off x="160262" y="1605946"/>
            <a:ext cx="4098231" cy="1200329"/>
            <a:chOff x="127293" y="2481483"/>
            <a:chExt cx="5464308" cy="1600436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7B4250C1-021C-A44B-B415-6636251F3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67" t="15581" r="9658" b="8634"/>
            <a:stretch/>
          </p:blipFill>
          <p:spPr>
            <a:xfrm>
              <a:off x="127293" y="2654869"/>
              <a:ext cx="828951" cy="762635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545320B-D212-AF49-9B1A-FC4BC873CDCA}"/>
                </a:ext>
              </a:extLst>
            </p:cNvPr>
            <p:cNvSpPr txBox="1"/>
            <p:nvPr/>
          </p:nvSpPr>
          <p:spPr>
            <a:xfrm>
              <a:off x="961885" y="2481483"/>
              <a:ext cx="4629716" cy="1600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900" b="1" dirty="0"/>
                <a:t>The GUI:</a:t>
              </a:r>
            </a:p>
            <a:p>
              <a:pPr marL="228600" indent="-228600">
                <a:buFont typeface="+mj-lt"/>
                <a:buAutoNum type="arabicPeriod"/>
                <a:defRPr/>
              </a:pPr>
              <a:r>
                <a:rPr lang="it-IT" sz="900" b="1" dirty="0" err="1"/>
                <a:t>connects</a:t>
              </a:r>
              <a:r>
                <a:rPr lang="it-IT" sz="900" b="1" dirty="0"/>
                <a:t> to </a:t>
              </a:r>
              <a:r>
                <a:rPr lang="it-IT" sz="900" b="1" dirty="0" err="1"/>
                <a:t>datacube</a:t>
              </a:r>
              <a:r>
                <a:rPr lang="it-IT" sz="900" b="1" dirty="0"/>
                <a:t> @ESA </a:t>
              </a:r>
            </a:p>
            <a:p>
              <a:pPr marL="228600" indent="-228600">
                <a:buFont typeface="+mj-lt"/>
                <a:buAutoNum type="arabicPeriod"/>
                <a:defRPr/>
              </a:pPr>
              <a:r>
                <a:rPr lang="it-IT" sz="900" b="1" dirty="0" err="1"/>
                <a:t>sends</a:t>
              </a:r>
              <a:r>
                <a:rPr lang="it-IT" sz="900" b="1" dirty="0"/>
                <a:t> the </a:t>
              </a:r>
              <a:r>
                <a:rPr lang="it-IT" sz="900" b="1" dirty="0" err="1"/>
                <a:t>access</a:t>
              </a:r>
              <a:r>
                <a:rPr lang="it-IT" sz="900" b="1" dirty="0"/>
                <a:t> / processing </a:t>
              </a:r>
              <a:r>
                <a:rPr lang="it-IT" sz="900" b="1" dirty="0" err="1"/>
                <a:t>query</a:t>
              </a:r>
              <a:r>
                <a:rPr lang="it-IT" sz="900" b="1" dirty="0"/>
                <a:t> to the DAS component</a:t>
              </a:r>
            </a:p>
            <a:p>
              <a:pPr marL="228600" indent="-228600">
                <a:buFont typeface="+mj-lt"/>
                <a:buAutoNum type="arabicPeriod"/>
                <a:defRPr/>
              </a:pPr>
              <a:endParaRPr lang="it-IT" sz="900" b="1" dirty="0"/>
            </a:p>
            <a:p>
              <a:pPr>
                <a:defRPr/>
              </a:pPr>
              <a:r>
                <a:rPr lang="it-IT" sz="900" b="1" dirty="0"/>
                <a:t>The DAS:</a:t>
              </a:r>
            </a:p>
            <a:p>
              <a:pPr marL="228600" indent="-228600">
                <a:buFont typeface="+mj-lt"/>
                <a:buAutoNum type="arabicPeriod"/>
                <a:defRPr/>
              </a:pPr>
              <a:r>
                <a:rPr lang="it-IT" sz="900" b="1" dirty="0" err="1"/>
                <a:t>retrieves</a:t>
              </a:r>
              <a:r>
                <a:rPr lang="it-IT" sz="900" b="1" dirty="0"/>
                <a:t> the data from the online </a:t>
              </a:r>
              <a:r>
                <a:rPr lang="it-IT" sz="900" b="1" dirty="0" err="1"/>
                <a:t>storage</a:t>
              </a:r>
              <a:endParaRPr lang="it-IT" sz="900" b="1" dirty="0"/>
            </a:p>
            <a:p>
              <a:pPr marL="228600" indent="-228600">
                <a:buFont typeface="+mj-lt"/>
                <a:buAutoNum type="arabicPeriod"/>
                <a:defRPr/>
              </a:pPr>
              <a:r>
                <a:rPr lang="it-IT" sz="900" b="1" dirty="0" err="1"/>
                <a:t>sends</a:t>
              </a:r>
              <a:r>
                <a:rPr lang="it-IT" sz="900" b="1" dirty="0"/>
                <a:t> back the GUI</a:t>
              </a:r>
              <a:endParaRPr lang="it-IT" sz="900" dirty="0"/>
            </a:p>
          </p:txBody>
        </p:sp>
      </p:grpSp>
      <p:cxnSp>
        <p:nvCxnSpPr>
          <p:cNvPr id="81" name="Elbow Connector 80">
            <a:extLst>
              <a:ext uri="{FF2B5EF4-FFF2-40B4-BE49-F238E27FC236}">
                <a16:creationId xmlns:a16="http://schemas.microsoft.com/office/drawing/2014/main" id="{C5D6781A-7DEE-F04B-90E7-C5E13F8F58A1}"/>
              </a:ext>
            </a:extLst>
          </p:cNvPr>
          <p:cNvCxnSpPr>
            <a:cxnSpLocks/>
          </p:cNvCxnSpPr>
          <p:nvPr/>
        </p:nvCxnSpPr>
        <p:spPr>
          <a:xfrm rot="16200000" flipH="1">
            <a:off x="5752959" y="3575274"/>
            <a:ext cx="158757" cy="4617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CC20259-6AEB-AF47-BB81-0DDE3F0FB7D1}"/>
              </a:ext>
            </a:extLst>
          </p:cNvPr>
          <p:cNvGrpSpPr/>
          <p:nvPr/>
        </p:nvGrpSpPr>
        <p:grpSpPr>
          <a:xfrm>
            <a:off x="5708686" y="3677743"/>
            <a:ext cx="551222" cy="270000"/>
            <a:chOff x="537922" y="6260547"/>
            <a:chExt cx="551222" cy="270000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A6C6B159-7A5F-F348-BE41-9625C2164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67" t="15581" r="9658" b="8634"/>
            <a:stretch/>
          </p:blipFill>
          <p:spPr>
            <a:xfrm>
              <a:off x="537922" y="6260547"/>
              <a:ext cx="293477" cy="270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3488A63-93B8-3445-AED5-E15F0E59E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5535" y="6273743"/>
              <a:ext cx="243609" cy="243609"/>
            </a:xfrm>
            <a:prstGeom prst="rect">
              <a:avLst/>
            </a:prstGeom>
          </p:spPr>
        </p:pic>
      </p:grpSp>
      <p:pic>
        <p:nvPicPr>
          <p:cNvPr id="101" name="Picture 100">
            <a:extLst>
              <a:ext uri="{FF2B5EF4-FFF2-40B4-BE49-F238E27FC236}">
                <a16:creationId xmlns:a16="http://schemas.microsoft.com/office/drawing/2014/main" id="{2136E8E7-0784-5B44-9DEB-391F5EEF929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68" y="2812916"/>
            <a:ext cx="3525408" cy="172965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1A6A3FF3-D6A7-9948-905D-495C1A2D3C4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72" y="2806465"/>
            <a:ext cx="3524399" cy="1729158"/>
          </a:xfrm>
          <a:prstGeom prst="rect">
            <a:avLst/>
          </a:prstGeom>
        </p:spPr>
      </p:pic>
      <p:pic>
        <p:nvPicPr>
          <p:cNvPr id="3078" name="Picture 6" descr="https://devel.eodataservice.org/media/filer_public_thumbnails/filer_public/39/b5/39b5086f-4a0d-4687-8ef9-d2b5dfd1b54c/mea_logo_115x32px.png__115x32_q85_subsampling-2.png">
            <a:extLst>
              <a:ext uri="{FF2B5EF4-FFF2-40B4-BE49-F238E27FC236}">
                <a16:creationId xmlns:a16="http://schemas.microsoft.com/office/drawing/2014/main" id="{260FFD8D-34A1-3D4A-9CBD-1C03EEF87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471"/>
          <a:stretch/>
        </p:blipFill>
        <p:spPr bwMode="auto">
          <a:xfrm>
            <a:off x="5655764" y="3250312"/>
            <a:ext cx="293768" cy="26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CAD93876-6A60-B84C-891B-F280003C1029}"/>
              </a:ext>
            </a:extLst>
          </p:cNvPr>
          <p:cNvCxnSpPr>
            <a:cxnSpLocks/>
          </p:cNvCxnSpPr>
          <p:nvPr/>
        </p:nvCxnSpPr>
        <p:spPr>
          <a:xfrm rot="16200000" flipV="1">
            <a:off x="3713386" y="1110248"/>
            <a:ext cx="2711034" cy="1467490"/>
          </a:xfrm>
          <a:prstGeom prst="bentConnector3">
            <a:avLst>
              <a:gd name="adj1" fmla="val 100593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>
            <a:extLst>
              <a:ext uri="{FF2B5EF4-FFF2-40B4-BE49-F238E27FC236}">
                <a16:creationId xmlns:a16="http://schemas.microsoft.com/office/drawing/2014/main" id="{B7E46E33-E69A-294C-BC83-306E598514B6}"/>
              </a:ext>
            </a:extLst>
          </p:cNvPr>
          <p:cNvCxnSpPr>
            <a:cxnSpLocks/>
            <a:stCxn id="87" idx="0"/>
          </p:cNvCxnSpPr>
          <p:nvPr/>
        </p:nvCxnSpPr>
        <p:spPr>
          <a:xfrm rot="16200000" flipV="1">
            <a:off x="5749657" y="3571974"/>
            <a:ext cx="158760" cy="52777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70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2A3ED14D-49C4-E940-8F9D-44068F59FA8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41912" y="54594"/>
            <a:ext cx="5491281" cy="467590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E7D7528-BB45-1E45-975A-0CF5C714A8C9}"/>
              </a:ext>
            </a:extLst>
          </p:cNvPr>
          <p:cNvGrpSpPr/>
          <p:nvPr/>
        </p:nvGrpSpPr>
        <p:grpSpPr>
          <a:xfrm>
            <a:off x="160262" y="37755"/>
            <a:ext cx="4641229" cy="1584594"/>
            <a:chOff x="95263" y="422422"/>
            <a:chExt cx="6188307" cy="211278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5EF37E5-86CA-EE4B-B12C-DC64802DD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63" y="422422"/>
              <a:ext cx="720000" cy="720000"/>
            </a:xfrm>
            <a:prstGeom prst="rect">
              <a:avLst/>
            </a:prstGeom>
          </p:spPr>
        </p:pic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0DB1FF5D-9380-EF43-8A31-9DCCFC5B154E}"/>
                </a:ext>
              </a:extLst>
            </p:cNvPr>
            <p:cNvSpPr txBox="1"/>
            <p:nvPr/>
          </p:nvSpPr>
          <p:spPr>
            <a:xfrm>
              <a:off x="961885" y="565443"/>
              <a:ext cx="5321685" cy="1969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900" b="1" dirty="0">
                  <a:latin typeface="+mj-lt"/>
                </a:rPr>
                <a:t>The </a:t>
              </a:r>
              <a:r>
                <a:rPr lang="it-IT" sz="900" b="1" dirty="0" err="1">
                  <a:latin typeface="+mj-lt"/>
                </a:rPr>
                <a:t>users</a:t>
              </a:r>
              <a:r>
                <a:rPr lang="it-IT" sz="900" b="1" dirty="0">
                  <a:latin typeface="+mj-lt"/>
                </a:rPr>
                <a:t>:</a:t>
              </a:r>
            </a:p>
            <a:p>
              <a:pPr marL="228600" indent="-228600">
                <a:buFont typeface="+mj-lt"/>
                <a:buAutoNum type="alphaLcParenR"/>
                <a:defRPr/>
              </a:pP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connect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to the GUI (</a:t>
              </a:r>
              <a:r>
                <a:rPr lang="it-IT" sz="900" b="1" dirty="0">
                  <a:hlinkClick r:id="rId6"/>
                </a:rPr>
                <a:t>https://eodatacube.eu/mea3/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)</a:t>
              </a:r>
            </a:p>
            <a:p>
              <a:pPr marL="685800" lvl="1" indent="-228600">
                <a:buFont typeface="+mj-lt"/>
                <a:buAutoNum type="arabicPeriod"/>
                <a:defRPr/>
              </a:pP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select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the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collection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(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s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)</a:t>
              </a:r>
            </a:p>
            <a:p>
              <a:pPr marL="685800" lvl="1" indent="-228600">
                <a:buFont typeface="+mj-lt"/>
                <a:buAutoNum type="arabicPeriod"/>
                <a:defRPr/>
              </a:pP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define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AOI/TOI</a:t>
              </a:r>
            </a:p>
            <a:p>
              <a:pPr marL="228600" indent="-228600">
                <a:buFont typeface="+mj-lt"/>
                <a:buAutoNum type="alphaLcParenR"/>
                <a:defRPr/>
              </a:pPr>
              <a:r>
                <a:rPr lang="it-IT" sz="900" b="1" dirty="0" err="1">
                  <a:latin typeface="+mj-lt"/>
                </a:rPr>
                <a:t>connect</a:t>
              </a:r>
              <a:r>
                <a:rPr lang="it-IT" sz="900" b="1" dirty="0">
                  <a:latin typeface="+mj-lt"/>
                </a:rPr>
                <a:t> to the </a:t>
              </a:r>
              <a:r>
                <a:rPr lang="it-IT" sz="900" b="1" dirty="0" err="1">
                  <a:latin typeface="+mj-lt"/>
                </a:rPr>
                <a:t>central</a:t>
              </a:r>
              <a:r>
                <a:rPr lang="it-IT" sz="900" b="1" dirty="0">
                  <a:latin typeface="+mj-lt"/>
                </a:rPr>
                <a:t> </a:t>
              </a:r>
              <a:r>
                <a:rPr lang="it-IT" sz="900" b="1" dirty="0" err="1">
                  <a:latin typeface="+mj-lt"/>
                </a:rPr>
                <a:t>jupyter</a:t>
              </a:r>
              <a:r>
                <a:rPr lang="it-IT" sz="900" b="1" dirty="0">
                  <a:latin typeface="+mj-lt"/>
                </a:rPr>
                <a:t> </a:t>
              </a:r>
              <a:r>
                <a:rPr lang="it-IT" sz="900" b="1" dirty="0" err="1">
                  <a:latin typeface="+mj-lt"/>
                </a:rPr>
                <a:t>hub</a:t>
              </a:r>
              <a:endParaRPr lang="it-IT" sz="900" b="1" dirty="0">
                <a:latin typeface="+mj-lt"/>
              </a:endParaRPr>
            </a:p>
            <a:p>
              <a:pPr marL="685800" lvl="1" indent="-228600">
                <a:buFont typeface="+mj-lt"/>
                <a:buAutoNum type="arabicPeriod"/>
                <a:defRPr/>
              </a:pPr>
              <a:r>
                <a:rPr lang="it-IT" sz="900" b="1" dirty="0">
                  <a:latin typeface="+mj-lt"/>
                </a:rPr>
                <a:t>use/</a:t>
              </a:r>
              <a:r>
                <a:rPr lang="it-IT" sz="900" b="1" dirty="0" err="1">
                  <a:latin typeface="+mj-lt"/>
                </a:rPr>
                <a:t>edit</a:t>
              </a:r>
              <a:r>
                <a:rPr lang="it-IT" sz="900" b="1" dirty="0">
                  <a:latin typeface="+mj-lt"/>
                </a:rPr>
                <a:t>/create notebooks to </a:t>
              </a:r>
              <a:r>
                <a:rPr lang="it-IT" sz="900" b="1" dirty="0" err="1">
                  <a:latin typeface="+mj-lt"/>
                </a:rPr>
                <a:t>manage</a:t>
              </a:r>
              <a:r>
                <a:rPr lang="it-IT" sz="900" b="1" dirty="0">
                  <a:latin typeface="+mj-lt"/>
                </a:rPr>
                <a:t> the full data </a:t>
              </a:r>
              <a:r>
                <a:rPr lang="it-IT" sz="900" b="1" dirty="0" err="1">
                  <a:latin typeface="+mj-lt"/>
                </a:rPr>
                <a:t>cycle</a:t>
              </a:r>
              <a:r>
                <a:rPr lang="it-IT" sz="900" b="1" dirty="0">
                  <a:latin typeface="+mj-lt"/>
                </a:rPr>
                <a:t> (</a:t>
              </a:r>
              <a:r>
                <a:rPr lang="it-IT" sz="900" b="1" dirty="0" err="1">
                  <a:latin typeface="+mj-lt"/>
                </a:rPr>
                <a:t>discover</a:t>
              </a:r>
              <a:r>
                <a:rPr lang="it-IT" sz="900" b="1" dirty="0">
                  <a:latin typeface="+mj-lt"/>
                </a:rPr>
                <a:t>, </a:t>
              </a:r>
              <a:r>
                <a:rPr lang="it-IT" sz="900" b="1" dirty="0" err="1">
                  <a:latin typeface="+mj-lt"/>
                </a:rPr>
                <a:t>access</a:t>
              </a:r>
              <a:r>
                <a:rPr lang="it-IT" sz="900" b="1" dirty="0">
                  <a:latin typeface="+mj-lt"/>
                </a:rPr>
                <a:t>, </a:t>
              </a:r>
              <a:r>
                <a:rPr lang="it-IT" sz="900" b="1" dirty="0" err="1">
                  <a:latin typeface="+mj-lt"/>
                </a:rPr>
                <a:t>process</a:t>
              </a:r>
              <a:r>
                <a:rPr lang="it-IT" sz="900" b="1" dirty="0">
                  <a:latin typeface="+mj-lt"/>
                </a:rPr>
                <a:t>, </a:t>
              </a:r>
              <a:r>
                <a:rPr lang="it-IT" sz="900" b="1" dirty="0" err="1">
                  <a:latin typeface="+mj-lt"/>
                </a:rPr>
                <a:t>visualize</a:t>
              </a:r>
              <a:r>
                <a:rPr lang="it-IT" sz="900" b="1" dirty="0">
                  <a:latin typeface="+mj-lt"/>
                </a:rPr>
                <a:t>)</a:t>
              </a:r>
            </a:p>
            <a:p>
              <a:pPr marL="228600" indent="-228600">
                <a:buFont typeface="+mj-lt"/>
                <a:buAutoNum type="alphaLcParenR"/>
                <a:defRPr/>
              </a:pP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Open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his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/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her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own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terminal</a:t>
              </a:r>
            </a:p>
            <a:p>
              <a:pPr marL="685800" lvl="1" indent="-228600">
                <a:buFont typeface="+mj-lt"/>
                <a:buAutoNum type="arabicPeriod"/>
                <a:defRPr/>
              </a:pP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use API / CLI to code and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send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the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access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/ processing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query</a:t>
              </a:r>
              <a:endParaRPr lang="it-IT" sz="900" b="1" dirty="0">
                <a:solidFill>
                  <a:schemeClr val="bg1">
                    <a:lumMod val="85000"/>
                  </a:schemeClr>
                </a:solidFill>
                <a:latin typeface="+mj-lt"/>
              </a:endParaRPr>
            </a:p>
          </p:txBody>
        </p:sp>
      </p:grp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228A33FB-C7BC-F344-8EEE-71D53A266E74}"/>
              </a:ext>
            </a:extLst>
          </p:cNvPr>
          <p:cNvCxnSpPr>
            <a:cxnSpLocks/>
          </p:cNvCxnSpPr>
          <p:nvPr/>
        </p:nvCxnSpPr>
        <p:spPr>
          <a:xfrm rot="16200000" flipH="1">
            <a:off x="3461351" y="909013"/>
            <a:ext cx="2389946" cy="2292649"/>
          </a:xfrm>
          <a:prstGeom prst="bentConnector3">
            <a:avLst>
              <a:gd name="adj1" fmla="val -769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0EEA4C9-7AFB-7840-A3A4-CDBF1B68FE3E}"/>
              </a:ext>
            </a:extLst>
          </p:cNvPr>
          <p:cNvGrpSpPr/>
          <p:nvPr/>
        </p:nvGrpSpPr>
        <p:grpSpPr>
          <a:xfrm>
            <a:off x="160262" y="1605945"/>
            <a:ext cx="4098231" cy="784830"/>
            <a:chOff x="127293" y="2481483"/>
            <a:chExt cx="5464308" cy="1046439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7B4250C1-021C-A44B-B415-6636251F3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67" t="15581" r="9658" b="8634"/>
            <a:stretch/>
          </p:blipFill>
          <p:spPr>
            <a:xfrm>
              <a:off x="127293" y="2654869"/>
              <a:ext cx="828951" cy="762635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545320B-D212-AF49-9B1A-FC4BC873CDCA}"/>
                </a:ext>
              </a:extLst>
            </p:cNvPr>
            <p:cNvSpPr txBox="1"/>
            <p:nvPr/>
          </p:nvSpPr>
          <p:spPr>
            <a:xfrm>
              <a:off x="961885" y="2481483"/>
              <a:ext cx="4629716" cy="1046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900" b="1" dirty="0"/>
                <a:t>The </a:t>
              </a:r>
              <a:r>
                <a:rPr lang="it-IT" sz="900" b="1" dirty="0" err="1"/>
                <a:t>jupyter</a:t>
              </a:r>
              <a:r>
                <a:rPr lang="it-IT" sz="900" b="1" dirty="0"/>
                <a:t> </a:t>
              </a:r>
              <a:r>
                <a:rPr lang="it-IT" sz="900" b="1" dirty="0" err="1"/>
                <a:t>hub</a:t>
              </a:r>
              <a:r>
                <a:rPr lang="it-IT" sz="900" b="1" dirty="0"/>
                <a:t> </a:t>
              </a:r>
              <a:r>
                <a:rPr lang="it-IT" sz="900" b="1" dirty="0" err="1"/>
                <a:t>provides</a:t>
              </a:r>
              <a:r>
                <a:rPr lang="it-IT" sz="900" b="1" dirty="0"/>
                <a:t>:</a:t>
              </a:r>
            </a:p>
            <a:p>
              <a:pPr marL="228600" indent="-228600">
                <a:buFont typeface="+mj-lt"/>
                <a:buAutoNum type="arabicPeriod"/>
                <a:defRPr/>
              </a:pPr>
              <a:r>
                <a:rPr lang="it-IT" sz="900" b="1" dirty="0"/>
                <a:t>notebooks with </a:t>
              </a:r>
              <a:r>
                <a:rPr lang="it-IT" sz="900" b="1" dirty="0" err="1"/>
                <a:t>examples</a:t>
              </a:r>
              <a:r>
                <a:rPr lang="it-IT" sz="900" b="1" dirty="0"/>
                <a:t> of </a:t>
              </a:r>
              <a:r>
                <a:rPr lang="it-IT" sz="900" b="1" dirty="0" err="1"/>
                <a:t>access</a:t>
              </a:r>
              <a:r>
                <a:rPr lang="it-IT" sz="900" b="1" dirty="0"/>
                <a:t> / processing </a:t>
              </a:r>
              <a:r>
                <a:rPr lang="it-IT" sz="900" b="1" dirty="0" err="1"/>
                <a:t>query</a:t>
              </a:r>
              <a:r>
                <a:rPr lang="it-IT" sz="900" b="1" dirty="0"/>
                <a:t> to the DAS component @ESA</a:t>
              </a:r>
            </a:p>
            <a:p>
              <a:pPr marL="228600" indent="-228600">
                <a:buFont typeface="+mj-lt"/>
                <a:buAutoNum type="arabicPeriod"/>
                <a:defRPr/>
              </a:pPr>
              <a:r>
                <a:rPr lang="it-IT" sz="900" b="1" dirty="0" err="1"/>
                <a:t>interactive</a:t>
              </a:r>
              <a:r>
                <a:rPr lang="it-IT" sz="900" b="1" dirty="0"/>
                <a:t> </a:t>
              </a:r>
              <a:r>
                <a:rPr lang="it-IT" sz="900" b="1" dirty="0" err="1"/>
                <a:t>interface</a:t>
              </a:r>
              <a:r>
                <a:rPr lang="it-IT" sz="900" b="1" dirty="0"/>
                <a:t> for live </a:t>
              </a:r>
              <a:r>
                <a:rPr lang="it-IT" sz="900" b="1" dirty="0" err="1"/>
                <a:t>coding</a:t>
              </a:r>
              <a:r>
                <a:rPr lang="it-IT" sz="900" b="1" dirty="0"/>
                <a:t> to </a:t>
              </a:r>
              <a:r>
                <a:rPr lang="it-IT" sz="900" b="1" dirty="0" err="1"/>
                <a:t>discover</a:t>
              </a:r>
              <a:r>
                <a:rPr lang="it-IT" sz="900" b="1" dirty="0"/>
                <a:t>, </a:t>
              </a:r>
              <a:r>
                <a:rPr lang="it-IT" sz="900" b="1" dirty="0" err="1"/>
                <a:t>access</a:t>
              </a:r>
              <a:r>
                <a:rPr lang="it-IT" sz="900" b="1" dirty="0"/>
                <a:t>, </a:t>
              </a:r>
              <a:r>
                <a:rPr lang="it-IT" sz="900" b="1" dirty="0" err="1"/>
                <a:t>process</a:t>
              </a:r>
              <a:r>
                <a:rPr lang="it-IT" sz="900" b="1" dirty="0"/>
                <a:t>, </a:t>
              </a:r>
              <a:r>
                <a:rPr lang="it-IT" sz="900" b="1" dirty="0" err="1"/>
                <a:t>visualize</a:t>
              </a:r>
              <a:r>
                <a:rPr lang="it-IT" sz="900" b="1" dirty="0"/>
                <a:t> the </a:t>
              </a:r>
              <a:r>
                <a:rPr lang="it-IT" sz="900" b="1" dirty="0" err="1"/>
                <a:t>datacube</a:t>
              </a:r>
              <a:r>
                <a:rPr lang="it-IT" sz="900" b="1" dirty="0"/>
                <a:t>(</a:t>
              </a:r>
              <a:r>
                <a:rPr lang="it-IT" sz="900" b="1" dirty="0" err="1"/>
                <a:t>s</a:t>
              </a:r>
              <a:r>
                <a:rPr lang="it-IT" sz="900" b="1" dirty="0"/>
                <a:t>)</a:t>
              </a:r>
              <a:endParaRPr lang="it-IT" sz="90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CC20259-6AEB-AF47-BB81-0DDE3F0FB7D1}"/>
              </a:ext>
            </a:extLst>
          </p:cNvPr>
          <p:cNvGrpSpPr/>
          <p:nvPr/>
        </p:nvGrpSpPr>
        <p:grpSpPr>
          <a:xfrm>
            <a:off x="5708686" y="3677743"/>
            <a:ext cx="551222" cy="270000"/>
            <a:chOff x="537922" y="6260547"/>
            <a:chExt cx="551222" cy="270000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A6C6B159-7A5F-F348-BE41-9625C2164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67" t="15581" r="9658" b="8634"/>
            <a:stretch/>
          </p:blipFill>
          <p:spPr>
            <a:xfrm>
              <a:off x="537922" y="6260547"/>
              <a:ext cx="293477" cy="270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3488A63-93B8-3445-AED5-E15F0E59E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5535" y="6273743"/>
              <a:ext cx="243609" cy="243609"/>
            </a:xfrm>
            <a:prstGeom prst="rect">
              <a:avLst/>
            </a:prstGeom>
          </p:spPr>
        </p:pic>
      </p:grpSp>
      <p:cxnSp>
        <p:nvCxnSpPr>
          <p:cNvPr id="94" name="Elbow Connector 93">
            <a:extLst>
              <a:ext uri="{FF2B5EF4-FFF2-40B4-BE49-F238E27FC236}">
                <a16:creationId xmlns:a16="http://schemas.microsoft.com/office/drawing/2014/main" id="{17263B5E-4018-D243-81D3-500B234D3EFE}"/>
              </a:ext>
            </a:extLst>
          </p:cNvPr>
          <p:cNvCxnSpPr>
            <a:cxnSpLocks/>
            <a:endCxn id="87" idx="0"/>
          </p:cNvCxnSpPr>
          <p:nvPr/>
        </p:nvCxnSpPr>
        <p:spPr>
          <a:xfrm rot="16200000" flipH="1">
            <a:off x="5772911" y="3595229"/>
            <a:ext cx="118852" cy="46175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CAD93876-6A60-B84C-891B-F280003C1029}"/>
              </a:ext>
            </a:extLst>
          </p:cNvPr>
          <p:cNvCxnSpPr>
            <a:cxnSpLocks/>
          </p:cNvCxnSpPr>
          <p:nvPr/>
        </p:nvCxnSpPr>
        <p:spPr>
          <a:xfrm rot="16200000" flipV="1">
            <a:off x="3404169" y="895845"/>
            <a:ext cx="2413464" cy="2307365"/>
          </a:xfrm>
          <a:prstGeom prst="bentConnector3">
            <a:avLst>
              <a:gd name="adj1" fmla="val 99909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id="{B7E46E33-E69A-294C-BC83-306E598514B6}"/>
              </a:ext>
            </a:extLst>
          </p:cNvPr>
          <p:cNvCxnSpPr>
            <a:cxnSpLocks/>
            <a:stCxn id="87" idx="0"/>
            <a:endCxn id="38" idx="2"/>
          </p:cNvCxnSpPr>
          <p:nvPr/>
        </p:nvCxnSpPr>
        <p:spPr>
          <a:xfrm rot="16200000" flipV="1">
            <a:off x="5764807" y="3587124"/>
            <a:ext cx="128461" cy="5277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D687DF05-391D-A64E-99E9-5F889CDA228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5696" y="3255379"/>
            <a:ext cx="293903" cy="2939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97A283-C24F-104E-B644-277852DED1E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06" y="2946128"/>
            <a:ext cx="3204916" cy="15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7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281940"/>
            <a:ext cx="8748000" cy="4268460"/>
          </a:xfrm>
        </p:spPr>
        <p:txBody>
          <a:bodyPr anchor="ctr"/>
          <a:lstStyle/>
          <a:p>
            <a:pPr algn="ctr"/>
            <a:r>
              <a:rPr lang="en-GB" sz="5000" b="1" i="1" dirty="0">
                <a:latin typeface="Calibri" panose="020F0502020204030204" pitchFamily="34" charset="0"/>
                <a:cs typeface="Calibri" panose="020F0502020204030204" pitchFamily="34" charset="0"/>
              </a:rPr>
              <a:t>F E D E R A T I O N  </a:t>
            </a:r>
          </a:p>
        </p:txBody>
      </p:sp>
    </p:spTree>
    <p:extLst>
      <p:ext uri="{BB962C8B-B14F-4D97-AF65-F5344CB8AC3E}">
        <p14:creationId xmlns:p14="http://schemas.microsoft.com/office/powerpoint/2010/main" val="256226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DB969259-B658-2748-83C8-904AD5C891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0346" y="2745496"/>
            <a:ext cx="1479917" cy="82655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65ED226-F47D-F744-98E3-2C3A33641C7D}"/>
              </a:ext>
            </a:extLst>
          </p:cNvPr>
          <p:cNvGrpSpPr/>
          <p:nvPr/>
        </p:nvGrpSpPr>
        <p:grpSpPr>
          <a:xfrm>
            <a:off x="71448" y="3194908"/>
            <a:ext cx="2530403" cy="650873"/>
            <a:chOff x="95263" y="4068835"/>
            <a:chExt cx="3373871" cy="86783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1991E0D-4A95-EB42-B9AD-79264BD6F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63" y="4216666"/>
              <a:ext cx="720000" cy="720000"/>
            </a:xfrm>
            <a:prstGeom prst="rect">
              <a:avLst/>
            </a:prstGeom>
          </p:spPr>
        </p:pic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3C1976DB-0063-8848-A40D-6A8659BEFBC7}"/>
                </a:ext>
              </a:extLst>
            </p:cNvPr>
            <p:cNvSpPr txBox="1"/>
            <p:nvPr/>
          </p:nvSpPr>
          <p:spPr>
            <a:xfrm>
              <a:off x="870179" y="4068835"/>
              <a:ext cx="25989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1050" b="1" dirty="0">
                  <a:latin typeface="+mj-lt"/>
                </a:rPr>
                <a:t>Data </a:t>
              </a:r>
              <a:r>
                <a:rPr lang="it-IT" sz="1050" b="1" dirty="0" err="1">
                  <a:latin typeface="+mj-lt"/>
                </a:rPr>
                <a:t>layer</a:t>
              </a:r>
              <a:r>
                <a:rPr lang="it-IT" sz="1050" b="1" dirty="0">
                  <a:latin typeface="+mj-lt"/>
                </a:rPr>
                <a:t/>
              </a:r>
              <a:br>
                <a:rPr lang="it-IT" sz="1050" b="1" dirty="0">
                  <a:latin typeface="+mj-lt"/>
                </a:rPr>
              </a:br>
              <a:r>
                <a:rPr lang="it-IT" sz="800" dirty="0">
                  <a:latin typeface="+mj-lt"/>
                </a:rPr>
                <a:t>Data </a:t>
              </a:r>
              <a:r>
                <a:rPr lang="it-IT" sz="800" dirty="0" err="1">
                  <a:latin typeface="+mj-lt"/>
                </a:rPr>
                <a:t>remain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at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their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own</a:t>
              </a:r>
              <a:r>
                <a:rPr lang="it-IT" sz="800" dirty="0">
                  <a:latin typeface="+mj-lt"/>
                </a:rPr>
                <a:t> location (multiple data centers) with the </a:t>
              </a:r>
              <a:r>
                <a:rPr lang="it-IT" sz="800" dirty="0" err="1">
                  <a:latin typeface="+mj-lt"/>
                </a:rPr>
                <a:t>original</a:t>
              </a:r>
              <a:r>
                <a:rPr lang="it-IT" sz="800" dirty="0">
                  <a:latin typeface="+mj-lt"/>
                </a:rPr>
                <a:t> data format</a:t>
              </a:r>
              <a:endParaRPr lang="it-IT" sz="1050" dirty="0">
                <a:latin typeface="+mj-lt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4190BC-C395-E34D-8734-4712FC4C71DF}"/>
              </a:ext>
            </a:extLst>
          </p:cNvPr>
          <p:cNvGrpSpPr/>
          <p:nvPr/>
        </p:nvGrpSpPr>
        <p:grpSpPr>
          <a:xfrm>
            <a:off x="95470" y="1868675"/>
            <a:ext cx="2506381" cy="702017"/>
            <a:chOff x="127293" y="2481483"/>
            <a:chExt cx="3341841" cy="9360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F222F07-AF30-4E49-A826-9ECDB1CCFC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67" t="15581" r="9658" b="8634"/>
            <a:stretch/>
          </p:blipFill>
          <p:spPr>
            <a:xfrm>
              <a:off x="127293" y="2654870"/>
              <a:ext cx="828951" cy="762635"/>
            </a:xfrm>
            <a:prstGeom prst="rect">
              <a:avLst/>
            </a:prstGeom>
          </p:spPr>
        </p:pic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BA1C8AC0-BAEB-3048-A994-414831ABC0A2}"/>
                </a:ext>
              </a:extLst>
            </p:cNvPr>
            <p:cNvSpPr txBox="1"/>
            <p:nvPr/>
          </p:nvSpPr>
          <p:spPr>
            <a:xfrm>
              <a:off x="961886" y="2481483"/>
              <a:ext cx="2507248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900" b="1" dirty="0" err="1">
                  <a:latin typeface="+mj-lt"/>
                </a:rPr>
                <a:t>Datacube</a:t>
              </a:r>
              <a:r>
                <a:rPr lang="it-IT" sz="900" b="1" dirty="0">
                  <a:latin typeface="+mj-lt"/>
                </a:rPr>
                <a:t> Engine/API </a:t>
              </a:r>
              <a:r>
                <a:rPr lang="it-IT" sz="900" b="1" dirty="0" err="1">
                  <a:latin typeface="+mj-lt"/>
                </a:rPr>
                <a:t>VMs</a:t>
              </a:r>
              <a:r>
                <a:rPr lang="it-IT" sz="900" b="1" dirty="0">
                  <a:latin typeface="+mj-lt"/>
                </a:rPr>
                <a:t> </a:t>
              </a:r>
              <a:r>
                <a:rPr lang="it-IT" sz="1050" b="1" dirty="0">
                  <a:latin typeface="+mj-lt"/>
                </a:rPr>
                <a:t/>
              </a:r>
              <a:br>
                <a:rPr lang="it-IT" sz="1050" b="1" dirty="0">
                  <a:latin typeface="+mj-lt"/>
                </a:rPr>
              </a:br>
              <a:r>
                <a:rPr lang="it-IT" sz="800" dirty="0">
                  <a:latin typeface="+mj-lt"/>
                </a:rPr>
                <a:t>The </a:t>
              </a:r>
              <a:r>
                <a:rPr lang="it-IT" sz="800" dirty="0" err="1">
                  <a:latin typeface="+mj-lt"/>
                </a:rPr>
                <a:t>deployment</a:t>
              </a:r>
              <a:r>
                <a:rPr lang="it-IT" sz="800" dirty="0">
                  <a:latin typeface="+mj-lt"/>
                </a:rPr>
                <a:t> of DAS in front of </a:t>
              </a:r>
              <a:r>
                <a:rPr lang="it-IT" sz="800" dirty="0" err="1">
                  <a:latin typeface="+mj-lt"/>
                </a:rPr>
                <a:t>each</a:t>
              </a:r>
              <a:r>
                <a:rPr lang="it-IT" sz="800" dirty="0">
                  <a:latin typeface="+mj-lt"/>
                </a:rPr>
                <a:t> data source </a:t>
              </a:r>
              <a:r>
                <a:rPr lang="it-IT" sz="800" dirty="0" err="1">
                  <a:latin typeface="+mj-lt"/>
                </a:rPr>
                <a:t>enables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effective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access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services</a:t>
              </a:r>
              <a:endParaRPr lang="it-IT" sz="1050" dirty="0">
                <a:latin typeface="+mj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E7D7528-BB45-1E45-975A-0CF5C714A8C9}"/>
              </a:ext>
            </a:extLst>
          </p:cNvPr>
          <p:cNvGrpSpPr/>
          <p:nvPr/>
        </p:nvGrpSpPr>
        <p:grpSpPr>
          <a:xfrm>
            <a:off x="71448" y="294483"/>
            <a:ext cx="2346371" cy="746358"/>
            <a:chOff x="95263" y="565443"/>
            <a:chExt cx="3128495" cy="9951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5EF37E5-86CA-EE4B-B12C-DC64802DD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63" y="820996"/>
              <a:ext cx="720000" cy="720000"/>
            </a:xfrm>
            <a:prstGeom prst="rect">
              <a:avLst/>
            </a:prstGeom>
          </p:spPr>
        </p:pic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0DB1FF5D-9380-EF43-8A31-9DCCFC5B154E}"/>
                </a:ext>
              </a:extLst>
            </p:cNvPr>
            <p:cNvSpPr txBox="1"/>
            <p:nvPr/>
          </p:nvSpPr>
          <p:spPr>
            <a:xfrm>
              <a:off x="961886" y="565443"/>
              <a:ext cx="2261872" cy="995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1050" b="1" dirty="0" err="1">
                  <a:latin typeface="+mj-lt"/>
                </a:rPr>
                <a:t>Visualization</a:t>
              </a:r>
              <a:r>
                <a:rPr lang="it-IT" sz="1050" b="1" dirty="0">
                  <a:latin typeface="+mj-lt"/>
                </a:rPr>
                <a:t> </a:t>
              </a:r>
              <a:r>
                <a:rPr lang="it-IT" sz="1050" b="1" dirty="0" err="1">
                  <a:latin typeface="+mj-lt"/>
                </a:rPr>
                <a:t>layer</a:t>
              </a:r>
              <a:r>
                <a:rPr lang="it-IT" sz="1050" b="1" dirty="0">
                  <a:latin typeface="+mj-lt"/>
                </a:rPr>
                <a:t/>
              </a:r>
              <a:br>
                <a:rPr lang="it-IT" sz="1050" b="1" dirty="0">
                  <a:latin typeface="+mj-lt"/>
                </a:rPr>
              </a:br>
              <a:r>
                <a:rPr lang="it-IT" sz="800" dirty="0" err="1">
                  <a:latin typeface="+mj-lt"/>
                </a:rPr>
                <a:t>Standardised</a:t>
              </a:r>
              <a:r>
                <a:rPr lang="it-IT" sz="800" dirty="0">
                  <a:latin typeface="+mj-lt"/>
                </a:rPr>
                <a:t> data </a:t>
              </a:r>
              <a:r>
                <a:rPr lang="it-IT" sz="800" dirty="0" err="1">
                  <a:latin typeface="+mj-lt"/>
                </a:rPr>
                <a:t>access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interfaces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allow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connecting</a:t>
              </a:r>
              <a:r>
                <a:rPr lang="it-IT" sz="800" dirty="0">
                  <a:latin typeface="+mj-lt"/>
                </a:rPr>
                <a:t>  a wide </a:t>
              </a:r>
              <a:r>
                <a:rPr lang="it-IT" sz="800" dirty="0" err="1">
                  <a:latin typeface="+mj-lt"/>
                </a:rPr>
                <a:t>range</a:t>
              </a:r>
              <a:r>
                <a:rPr lang="it-IT" sz="800" dirty="0">
                  <a:latin typeface="+mj-lt"/>
                </a:rPr>
                <a:t> of </a:t>
              </a:r>
              <a:r>
                <a:rPr lang="it-IT" sz="800" dirty="0" err="1">
                  <a:latin typeface="+mj-lt"/>
                </a:rPr>
                <a:t>user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interfaces</a:t>
              </a:r>
              <a:endParaRPr lang="it-IT" sz="1050" dirty="0">
                <a:latin typeface="+mj-lt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FF7D58F8-175B-9440-8C62-2E0886A6106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0035" y="2876218"/>
            <a:ext cx="2132569" cy="117362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E393724-1827-BD44-9111-9EF05E816F3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1992" y="3032060"/>
            <a:ext cx="1377583" cy="50380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D7B99D0-F747-4D4B-ACF8-EF3EFD8BC1F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9279" y="3487555"/>
            <a:ext cx="1283120" cy="65336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FD2DD18-9E7C-7844-AE3A-2D47A51456A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2171" y="3304426"/>
            <a:ext cx="779319" cy="881653"/>
          </a:xfrm>
          <a:prstGeom prst="rect">
            <a:avLst/>
          </a:prstGeom>
        </p:spPr>
      </p:pic>
      <p:sp>
        <p:nvSpPr>
          <p:cNvPr id="412" name="TextBox 411">
            <a:extLst>
              <a:ext uri="{FF2B5EF4-FFF2-40B4-BE49-F238E27FC236}">
                <a16:creationId xmlns:a16="http://schemas.microsoft.com/office/drawing/2014/main" id="{A28A7ECC-E12B-CA4B-B4C1-F61BC79A9D2B}"/>
              </a:ext>
            </a:extLst>
          </p:cNvPr>
          <p:cNvSpPr txBox="1"/>
          <p:nvPr/>
        </p:nvSpPr>
        <p:spPr>
          <a:xfrm>
            <a:off x="2417819" y="4192281"/>
            <a:ext cx="24350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1050" dirty="0">
                <a:latin typeface="+mj-lt"/>
              </a:rPr>
              <a:t>Mission-specific data</a:t>
            </a:r>
          </a:p>
        </p:txBody>
      </p:sp>
      <p:sp>
        <p:nvSpPr>
          <p:cNvPr id="414" name="TextBox 413">
            <a:extLst>
              <a:ext uri="{FF2B5EF4-FFF2-40B4-BE49-F238E27FC236}">
                <a16:creationId xmlns:a16="http://schemas.microsoft.com/office/drawing/2014/main" id="{92CC5FEE-C56E-F940-AF13-B5556A84E965}"/>
              </a:ext>
            </a:extLst>
          </p:cNvPr>
          <p:cNvSpPr txBox="1"/>
          <p:nvPr/>
        </p:nvSpPr>
        <p:spPr>
          <a:xfrm>
            <a:off x="5286652" y="4162891"/>
            <a:ext cx="16617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1050" dirty="0">
                <a:latin typeface="+mj-lt"/>
              </a:rPr>
              <a:t>Thematic data</a:t>
            </a:r>
          </a:p>
        </p:txBody>
      </p:sp>
      <p:sp>
        <p:nvSpPr>
          <p:cNvPr id="417" name="TextBox 416">
            <a:extLst>
              <a:ext uri="{FF2B5EF4-FFF2-40B4-BE49-F238E27FC236}">
                <a16:creationId xmlns:a16="http://schemas.microsoft.com/office/drawing/2014/main" id="{F0090BF8-35BC-DE4E-88E6-C9931F6A0D6F}"/>
              </a:ext>
            </a:extLst>
          </p:cNvPr>
          <p:cNvSpPr txBox="1"/>
          <p:nvPr/>
        </p:nvSpPr>
        <p:spPr>
          <a:xfrm>
            <a:off x="7294612" y="4166188"/>
            <a:ext cx="17817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1050" dirty="0">
                <a:latin typeface="+mj-lt"/>
              </a:rPr>
              <a:t>Other geospatial  data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E297E63-DB2E-8B44-ADA4-2D407773BB0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7136" y="2939054"/>
            <a:ext cx="1514290" cy="1159115"/>
          </a:xfrm>
          <a:prstGeom prst="rect">
            <a:avLst/>
          </a:prstGeom>
        </p:spPr>
      </p:pic>
      <p:pic>
        <p:nvPicPr>
          <p:cNvPr id="426" name="Picture 425">
            <a:extLst>
              <a:ext uri="{FF2B5EF4-FFF2-40B4-BE49-F238E27FC236}">
                <a16:creationId xmlns:a16="http://schemas.microsoft.com/office/drawing/2014/main" id="{546E84E0-A129-2844-AC80-804A48A387A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993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7971" y="2099565"/>
            <a:ext cx="433181" cy="391261"/>
          </a:xfrm>
          <a:prstGeom prst="rect">
            <a:avLst/>
          </a:prstGeom>
        </p:spPr>
      </p:pic>
      <p:pic>
        <p:nvPicPr>
          <p:cNvPr id="427" name="Picture 426">
            <a:extLst>
              <a:ext uri="{FF2B5EF4-FFF2-40B4-BE49-F238E27FC236}">
                <a16:creationId xmlns:a16="http://schemas.microsoft.com/office/drawing/2014/main" id="{DCE8A181-51DD-1544-90BE-77DCE765CBC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8852" y="2107654"/>
            <a:ext cx="433181" cy="39126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8C2CC5D-CEFB-E64C-8114-EE85ED59285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8074" y="337532"/>
            <a:ext cx="694152" cy="69415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66519F9-5D3A-C24E-B490-4AF419B88C9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9183" y="347486"/>
            <a:ext cx="762304" cy="762304"/>
          </a:xfrm>
          <a:prstGeom prst="rect">
            <a:avLst/>
          </a:prstGeom>
        </p:spPr>
      </p:pic>
      <p:pic>
        <p:nvPicPr>
          <p:cNvPr id="437" name="Picture 436">
            <a:extLst>
              <a:ext uri="{FF2B5EF4-FFF2-40B4-BE49-F238E27FC236}">
                <a16:creationId xmlns:a16="http://schemas.microsoft.com/office/drawing/2014/main" id="{76311FFA-ADAF-954D-A5F7-E55E4ABF240F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463" y="463618"/>
            <a:ext cx="1350000" cy="908441"/>
          </a:xfrm>
          <a:prstGeom prst="rect">
            <a:avLst/>
          </a:prstGeom>
        </p:spPr>
      </p:pic>
      <p:pic>
        <p:nvPicPr>
          <p:cNvPr id="439" name="Picture 438">
            <a:extLst>
              <a:ext uri="{FF2B5EF4-FFF2-40B4-BE49-F238E27FC236}">
                <a16:creationId xmlns:a16="http://schemas.microsoft.com/office/drawing/2014/main" id="{25ABDF68-C855-8F48-9EF0-A8C2217163E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t="-3139"/>
          <a:stretch/>
        </p:blipFill>
        <p:spPr>
          <a:xfrm>
            <a:off x="4271857" y="720162"/>
            <a:ext cx="631645" cy="31991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31AC10B-89A9-1545-8062-76E9B60E1027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4531" y="459278"/>
            <a:ext cx="739595" cy="34841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0A7AA83-BFCC-C441-BB1A-6138597E5C8D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1219" y="958610"/>
            <a:ext cx="734670" cy="34061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6F74E0E-E452-A64B-8973-469201DE7AA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993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2159" y="2099565"/>
            <a:ext cx="433181" cy="39126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F84674E-C086-6B48-BCAF-25B06F2EBAF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6178" y="2113913"/>
            <a:ext cx="433181" cy="39126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896A9CA-1DAC-4C4E-9AAD-28C02656D18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829" y="2119068"/>
            <a:ext cx="433181" cy="39126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37E0B35-30A9-454C-B999-09AFBF94EBD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017" y="2119068"/>
            <a:ext cx="433181" cy="3912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DE9B314-E6CD-DD40-8B29-0DAC31727B0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990" y="2113913"/>
            <a:ext cx="433181" cy="391261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6476D585-1A77-D343-822C-731F45089ACB}"/>
              </a:ext>
            </a:extLst>
          </p:cNvPr>
          <p:cNvSpPr txBox="1"/>
          <p:nvPr/>
        </p:nvSpPr>
        <p:spPr>
          <a:xfrm>
            <a:off x="2417819" y="14004"/>
            <a:ext cx="2296453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1050" b="1" dirty="0">
                <a:latin typeface="+mj-lt"/>
              </a:rPr>
              <a:t>Web </a:t>
            </a:r>
            <a:r>
              <a:rPr lang="it-IT" sz="1050" b="1" dirty="0" err="1">
                <a:latin typeface="+mj-lt"/>
              </a:rPr>
              <a:t>based</a:t>
            </a:r>
            <a:r>
              <a:rPr lang="it-IT" sz="1050" b="1" dirty="0">
                <a:latin typeface="+mj-lt"/>
              </a:rPr>
              <a:t> GUI</a:t>
            </a:r>
          </a:p>
          <a:p>
            <a:pPr algn="ctr">
              <a:defRPr/>
            </a:pPr>
            <a:r>
              <a:rPr lang="it-IT" sz="800" b="1" dirty="0">
                <a:latin typeface="+mj-lt"/>
              </a:rPr>
              <a:t>(</a:t>
            </a:r>
            <a:r>
              <a:rPr lang="it-IT" sz="800" b="1" dirty="0" err="1">
                <a:latin typeface="+mj-lt"/>
              </a:rPr>
              <a:t>including</a:t>
            </a:r>
            <a:r>
              <a:rPr lang="it-IT" sz="800" b="1" dirty="0">
                <a:latin typeface="+mj-lt"/>
              </a:rPr>
              <a:t> </a:t>
            </a:r>
            <a:r>
              <a:rPr lang="it-IT" sz="800" b="1" dirty="0" err="1">
                <a:latin typeface="+mj-lt"/>
              </a:rPr>
              <a:t>third</a:t>
            </a:r>
            <a:r>
              <a:rPr lang="it-IT" sz="800" b="1" dirty="0">
                <a:latin typeface="+mj-lt"/>
              </a:rPr>
              <a:t>-party </a:t>
            </a:r>
            <a:r>
              <a:rPr lang="it-IT" sz="800" b="1" dirty="0" err="1">
                <a:latin typeface="+mj-lt"/>
              </a:rPr>
              <a:t>applications</a:t>
            </a:r>
            <a:r>
              <a:rPr lang="it-IT" sz="800" b="1" dirty="0">
                <a:latin typeface="+mj-lt"/>
              </a:rPr>
              <a:t>)</a:t>
            </a:r>
            <a:endParaRPr lang="en-GB" sz="800" dirty="0">
              <a:latin typeface="+mj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D569BF-C58D-C741-89DC-B1B877195991}"/>
              </a:ext>
            </a:extLst>
          </p:cNvPr>
          <p:cNvSpPr/>
          <p:nvPr/>
        </p:nvSpPr>
        <p:spPr>
          <a:xfrm>
            <a:off x="5049581" y="15594"/>
            <a:ext cx="159049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1050" b="1" dirty="0" err="1">
                <a:latin typeface="+mj-lt"/>
              </a:rPr>
              <a:t>Jupyter</a:t>
            </a:r>
            <a:r>
              <a:rPr lang="it-IT" sz="1050" b="1" dirty="0">
                <a:latin typeface="+mj-lt"/>
              </a:rPr>
              <a:t> Notebook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F64401D-1CF4-F648-BEEB-4F2355AA4BDF}"/>
              </a:ext>
            </a:extLst>
          </p:cNvPr>
          <p:cNvSpPr/>
          <p:nvPr/>
        </p:nvSpPr>
        <p:spPr>
          <a:xfrm>
            <a:off x="7220890" y="-20406"/>
            <a:ext cx="13885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1050" b="1" dirty="0">
                <a:latin typeface="+mj-lt"/>
              </a:rPr>
              <a:t>CLI / REST API</a:t>
            </a:r>
          </a:p>
        </p:txBody>
      </p: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5C630461-C880-014D-9E3A-1D0BE1F1028F}"/>
              </a:ext>
            </a:extLst>
          </p:cNvPr>
          <p:cNvCxnSpPr>
            <a:stCxn id="437" idx="2"/>
            <a:endCxn id="73" idx="0"/>
          </p:cNvCxnSpPr>
          <p:nvPr/>
        </p:nvCxnSpPr>
        <p:spPr>
          <a:xfrm rot="5400000">
            <a:off x="2698595" y="1512045"/>
            <a:ext cx="741854" cy="461882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>
            <a:extLst>
              <a:ext uri="{FF2B5EF4-FFF2-40B4-BE49-F238E27FC236}">
                <a16:creationId xmlns:a16="http://schemas.microsoft.com/office/drawing/2014/main" id="{0EE5700A-C8F4-874D-8DE7-81A0CE6D70A4}"/>
              </a:ext>
            </a:extLst>
          </p:cNvPr>
          <p:cNvCxnSpPr>
            <a:cxnSpLocks/>
            <a:stCxn id="73" idx="2"/>
          </p:cNvCxnSpPr>
          <p:nvPr/>
        </p:nvCxnSpPr>
        <p:spPr>
          <a:xfrm rot="16200000" flipH="1">
            <a:off x="2310054" y="2896540"/>
            <a:ext cx="1158085" cy="101031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>
            <a:extLst>
              <a:ext uri="{FF2B5EF4-FFF2-40B4-BE49-F238E27FC236}">
                <a16:creationId xmlns:a16="http://schemas.microsoft.com/office/drawing/2014/main" id="{46698184-5D92-EC4E-B11A-594CEA3962B6}"/>
              </a:ext>
            </a:extLst>
          </p:cNvPr>
          <p:cNvCxnSpPr>
            <a:cxnSpLocks/>
            <a:stCxn id="61" idx="2"/>
          </p:cNvCxnSpPr>
          <p:nvPr/>
        </p:nvCxnSpPr>
        <p:spPr>
          <a:xfrm rot="5400000">
            <a:off x="2892625" y="2753387"/>
            <a:ext cx="638359" cy="141930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Elbow Connector 87">
            <a:extLst>
              <a:ext uri="{FF2B5EF4-FFF2-40B4-BE49-F238E27FC236}">
                <a16:creationId xmlns:a16="http://schemas.microsoft.com/office/drawing/2014/main" id="{F331D06B-E370-4C41-861A-742C47FFF13A}"/>
              </a:ext>
            </a:extLst>
          </p:cNvPr>
          <p:cNvCxnSpPr>
            <a:cxnSpLocks/>
            <a:stCxn id="67" idx="2"/>
          </p:cNvCxnSpPr>
          <p:nvPr/>
        </p:nvCxnSpPr>
        <p:spPr>
          <a:xfrm rot="16200000" flipH="1">
            <a:off x="3858200" y="2694577"/>
            <a:ext cx="895413" cy="252597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Elbow Connector 90">
            <a:extLst>
              <a:ext uri="{FF2B5EF4-FFF2-40B4-BE49-F238E27FC236}">
                <a16:creationId xmlns:a16="http://schemas.microsoft.com/office/drawing/2014/main" id="{7B0DC7AC-FB32-B943-8D76-A6A4CA797AF9}"/>
              </a:ext>
            </a:extLst>
          </p:cNvPr>
          <p:cNvCxnSpPr>
            <a:cxnSpLocks/>
            <a:stCxn id="64" idx="2"/>
          </p:cNvCxnSpPr>
          <p:nvPr/>
        </p:nvCxnSpPr>
        <p:spPr>
          <a:xfrm rot="16200000" flipH="1">
            <a:off x="3550335" y="2695413"/>
            <a:ext cx="506493" cy="136325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Elbow Connector 97">
            <a:extLst>
              <a:ext uri="{FF2B5EF4-FFF2-40B4-BE49-F238E27FC236}">
                <a16:creationId xmlns:a16="http://schemas.microsoft.com/office/drawing/2014/main" id="{83CEFF71-7533-FA45-ADDF-5F0FF84FD0E2}"/>
              </a:ext>
            </a:extLst>
          </p:cNvPr>
          <p:cNvCxnSpPr>
            <a:cxnSpLocks/>
            <a:stCxn id="437" idx="2"/>
            <a:endCxn id="61" idx="0"/>
          </p:cNvCxnSpPr>
          <p:nvPr/>
        </p:nvCxnSpPr>
        <p:spPr>
          <a:xfrm rot="5400000">
            <a:off x="2920689" y="1734139"/>
            <a:ext cx="741854" cy="17694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Elbow Connector 101">
            <a:extLst>
              <a:ext uri="{FF2B5EF4-FFF2-40B4-BE49-F238E27FC236}">
                <a16:creationId xmlns:a16="http://schemas.microsoft.com/office/drawing/2014/main" id="{C0FA1740-35C5-4B40-9DB8-B7DB2045DF3D}"/>
              </a:ext>
            </a:extLst>
          </p:cNvPr>
          <p:cNvCxnSpPr>
            <a:cxnSpLocks/>
            <a:stCxn id="437" idx="2"/>
            <a:endCxn id="64" idx="0"/>
          </p:cNvCxnSpPr>
          <p:nvPr/>
        </p:nvCxnSpPr>
        <p:spPr>
          <a:xfrm rot="16200000" flipH="1">
            <a:off x="3144437" y="1528084"/>
            <a:ext cx="747009" cy="434957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Elbow Connector 104">
            <a:extLst>
              <a:ext uri="{FF2B5EF4-FFF2-40B4-BE49-F238E27FC236}">
                <a16:creationId xmlns:a16="http://schemas.microsoft.com/office/drawing/2014/main" id="{51217F99-FD43-DA4D-934A-C6810AA84E36}"/>
              </a:ext>
            </a:extLst>
          </p:cNvPr>
          <p:cNvCxnSpPr>
            <a:cxnSpLocks/>
            <a:stCxn id="437" idx="2"/>
            <a:endCxn id="67" idx="0"/>
          </p:cNvCxnSpPr>
          <p:nvPr/>
        </p:nvCxnSpPr>
        <p:spPr>
          <a:xfrm rot="16200000" flipH="1">
            <a:off x="3366531" y="1305990"/>
            <a:ext cx="747009" cy="879145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Elbow Connector 107">
            <a:extLst>
              <a:ext uri="{FF2B5EF4-FFF2-40B4-BE49-F238E27FC236}">
                <a16:creationId xmlns:a16="http://schemas.microsoft.com/office/drawing/2014/main" id="{EF6BA048-797A-3941-87E3-BDBA1542E20A}"/>
              </a:ext>
            </a:extLst>
          </p:cNvPr>
          <p:cNvCxnSpPr>
            <a:cxnSpLocks/>
            <a:stCxn id="437" idx="2"/>
            <a:endCxn id="426" idx="0"/>
          </p:cNvCxnSpPr>
          <p:nvPr/>
        </p:nvCxnSpPr>
        <p:spPr>
          <a:xfrm rot="16200000" flipH="1">
            <a:off x="4317340" y="355182"/>
            <a:ext cx="590345" cy="2624099"/>
          </a:xfrm>
          <a:prstGeom prst="bentConnector3">
            <a:avLst>
              <a:gd name="adj1" fmla="val 35871"/>
            </a:avLst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Elbow Connector 110">
            <a:extLst>
              <a:ext uri="{FF2B5EF4-FFF2-40B4-BE49-F238E27FC236}">
                <a16:creationId xmlns:a16="http://schemas.microsoft.com/office/drawing/2014/main" id="{558E8103-DDEF-8145-BDBD-5E88B8252517}"/>
              </a:ext>
            </a:extLst>
          </p:cNvPr>
          <p:cNvCxnSpPr>
            <a:cxnSpLocks/>
            <a:stCxn id="437" idx="2"/>
            <a:endCxn id="427" idx="0"/>
          </p:cNvCxnSpPr>
          <p:nvPr/>
        </p:nvCxnSpPr>
        <p:spPr>
          <a:xfrm rot="16200000" flipH="1">
            <a:off x="5408736" y="-736214"/>
            <a:ext cx="598435" cy="4814980"/>
          </a:xfrm>
          <a:prstGeom prst="bentConnector3">
            <a:avLst>
              <a:gd name="adj1" fmla="val 19027"/>
            </a:avLst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Elbow Connector 115">
            <a:extLst>
              <a:ext uri="{FF2B5EF4-FFF2-40B4-BE49-F238E27FC236}">
                <a16:creationId xmlns:a16="http://schemas.microsoft.com/office/drawing/2014/main" id="{2A544E0A-0F50-C046-A747-0FDCE825B6D1}"/>
              </a:ext>
            </a:extLst>
          </p:cNvPr>
          <p:cNvCxnSpPr>
            <a:cxnSpLocks/>
            <a:stCxn id="437" idx="2"/>
            <a:endCxn id="59" idx="0"/>
          </p:cNvCxnSpPr>
          <p:nvPr/>
        </p:nvCxnSpPr>
        <p:spPr>
          <a:xfrm rot="16200000" flipH="1">
            <a:off x="4470853" y="201668"/>
            <a:ext cx="727506" cy="3068287"/>
          </a:xfrm>
          <a:prstGeom prst="bentConnector3">
            <a:avLst>
              <a:gd name="adj1" fmla="val 29051"/>
            </a:avLst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Elbow Connector 134">
            <a:extLst>
              <a:ext uri="{FF2B5EF4-FFF2-40B4-BE49-F238E27FC236}">
                <a16:creationId xmlns:a16="http://schemas.microsoft.com/office/drawing/2014/main" id="{5C697D0A-40BE-8E42-8E7B-C27D74DE4A98}"/>
              </a:ext>
            </a:extLst>
          </p:cNvPr>
          <p:cNvCxnSpPr>
            <a:cxnSpLocks/>
            <a:stCxn id="57" idx="2"/>
            <a:endCxn id="427" idx="0"/>
          </p:cNvCxnSpPr>
          <p:nvPr/>
        </p:nvCxnSpPr>
        <p:spPr>
          <a:xfrm rot="16200000" flipH="1">
            <a:off x="6513957" y="506168"/>
            <a:ext cx="997864" cy="2205108"/>
          </a:xfrm>
          <a:prstGeom prst="bentConnector3">
            <a:avLst>
              <a:gd name="adj1" fmla="val 37018"/>
            </a:avLst>
          </a:prstGeom>
          <a:ln w="3810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Elbow Connector 139">
            <a:extLst>
              <a:ext uri="{FF2B5EF4-FFF2-40B4-BE49-F238E27FC236}">
                <a16:creationId xmlns:a16="http://schemas.microsoft.com/office/drawing/2014/main" id="{13A90002-A071-9448-BE76-047F1DC97B35}"/>
              </a:ext>
            </a:extLst>
          </p:cNvPr>
          <p:cNvCxnSpPr>
            <a:cxnSpLocks/>
            <a:stCxn id="55" idx="2"/>
            <a:endCxn id="426" idx="0"/>
          </p:cNvCxnSpPr>
          <p:nvPr/>
        </p:nvCxnSpPr>
        <p:spPr>
          <a:xfrm rot="5400000">
            <a:off x="6385916" y="570330"/>
            <a:ext cx="1067881" cy="1990588"/>
          </a:xfrm>
          <a:prstGeom prst="bentConnector3">
            <a:avLst>
              <a:gd name="adj1" fmla="val 52141"/>
            </a:avLst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4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GB" dirty="0"/>
              <a:t>Federated Infrastructure</a:t>
            </a:r>
            <a:endParaRPr lang="en-GB" sz="1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1131270"/>
            <a:ext cx="8748000" cy="3198675"/>
          </a:xfrm>
        </p:spPr>
        <p:txBody>
          <a:bodyPr numCol="2"/>
          <a:lstStyle/>
          <a:p>
            <a:pPr marR="0" lvl="0" indent="0">
              <a:lnSpc>
                <a:spcPct val="120000"/>
              </a:lnSpc>
              <a:spcBef>
                <a:spcPts val="200"/>
              </a:spcBef>
              <a:buSzTx/>
              <a:tabLst/>
              <a:defRPr/>
            </a:pPr>
            <a:r>
              <a:rPr lang="en-GB" sz="1050" b="1" dirty="0">
                <a:solidFill>
                  <a:schemeClr val="tx1"/>
                </a:solidFill>
              </a:rPr>
              <a:t>High Resolution optical satellite data (Level 1)</a:t>
            </a:r>
          </a:p>
          <a:p>
            <a:pPr marR="0" lvl="0" indent="0">
              <a:lnSpc>
                <a:spcPct val="120000"/>
              </a:lnSpc>
              <a:spcBef>
                <a:spcPts val="200"/>
              </a:spcBef>
              <a:buSzTx/>
              <a:tabLst/>
              <a:defRPr/>
            </a:pPr>
            <a:r>
              <a:rPr lang="en-GB" sz="1050" dirty="0">
                <a:solidFill>
                  <a:schemeClr val="accent1"/>
                </a:solidFill>
              </a:rPr>
              <a:t>Sentinel 2 (10m, global, since 2015)</a:t>
            </a:r>
          </a:p>
          <a:p>
            <a:pPr marR="0" lvl="0" indent="0">
              <a:lnSpc>
                <a:spcPct val="120000"/>
              </a:lnSpc>
              <a:spcBef>
                <a:spcPts val="200"/>
              </a:spcBef>
              <a:buSzTx/>
              <a:tabLst/>
              <a:defRPr/>
            </a:pPr>
            <a:r>
              <a:rPr lang="en-GB" sz="1050" dirty="0">
                <a:solidFill>
                  <a:schemeClr val="tx1"/>
                </a:solidFill>
              </a:rPr>
              <a:t>Landsat 8 (30m, Europe, since 2013)</a:t>
            </a:r>
          </a:p>
          <a:p>
            <a:pPr indent="0">
              <a:lnSpc>
                <a:spcPct val="120000"/>
              </a:lnSpc>
              <a:spcBef>
                <a:spcPts val="200"/>
              </a:spcBef>
              <a:defRPr/>
            </a:pPr>
            <a:endParaRPr lang="en-GB" sz="1050" dirty="0">
              <a:solidFill>
                <a:schemeClr val="tx1"/>
              </a:solidFill>
            </a:endParaRPr>
          </a:p>
          <a:p>
            <a:pPr indent="0">
              <a:lnSpc>
                <a:spcPct val="120000"/>
              </a:lnSpc>
              <a:spcBef>
                <a:spcPts val="200"/>
              </a:spcBef>
              <a:defRPr/>
            </a:pPr>
            <a:r>
              <a:rPr lang="en-GB" sz="1050" b="1" dirty="0">
                <a:solidFill>
                  <a:schemeClr val="tx1"/>
                </a:solidFill>
              </a:rPr>
              <a:t>Land Products (Level 2+)</a:t>
            </a:r>
          </a:p>
          <a:p>
            <a:pPr marR="0" lvl="0" indent="0">
              <a:lnSpc>
                <a:spcPct val="120000"/>
              </a:lnSpc>
              <a:spcBef>
                <a:spcPts val="200"/>
              </a:spcBef>
              <a:buSzTx/>
              <a:tabLst/>
              <a:defRPr/>
            </a:pPr>
            <a:r>
              <a:rPr lang="en-GB" sz="1050" dirty="0">
                <a:solidFill>
                  <a:schemeClr val="tx1"/>
                </a:solidFill>
              </a:rPr>
              <a:t>Vegetation Indexes (250m - 10m, 2000)</a:t>
            </a:r>
          </a:p>
          <a:p>
            <a:pPr marR="0" lvl="0" indent="0">
              <a:lnSpc>
                <a:spcPct val="120000"/>
              </a:lnSpc>
              <a:spcBef>
                <a:spcPts val="200"/>
              </a:spcBef>
              <a:buSzTx/>
              <a:tabLst/>
              <a:defRPr/>
            </a:pPr>
            <a:r>
              <a:rPr lang="en-GB" sz="1050" dirty="0">
                <a:solidFill>
                  <a:schemeClr val="tx1"/>
                </a:solidFill>
              </a:rPr>
              <a:t>Land Surface Temperature (1Km, 2000)</a:t>
            </a:r>
          </a:p>
          <a:p>
            <a:pPr marR="0" lvl="0" indent="0">
              <a:lnSpc>
                <a:spcPct val="120000"/>
              </a:lnSpc>
              <a:spcBef>
                <a:spcPts val="200"/>
              </a:spcBef>
              <a:buSzTx/>
              <a:tabLst/>
              <a:defRPr/>
            </a:pPr>
            <a:r>
              <a:rPr lang="en-GB" sz="1050" dirty="0">
                <a:solidFill>
                  <a:schemeClr val="tx1"/>
                </a:solidFill>
              </a:rPr>
              <a:t>Soil Moisture  (100Km - 10km, 1978)</a:t>
            </a:r>
          </a:p>
          <a:p>
            <a:pPr marR="0" lvl="0" indent="0">
              <a:lnSpc>
                <a:spcPct val="120000"/>
              </a:lnSpc>
              <a:spcBef>
                <a:spcPts val="200"/>
              </a:spcBef>
              <a:buSzTx/>
              <a:tabLst/>
              <a:defRPr/>
            </a:pPr>
            <a:r>
              <a:rPr lang="en-GB" sz="1050" dirty="0">
                <a:solidFill>
                  <a:schemeClr val="tx1"/>
                </a:solidFill>
              </a:rPr>
              <a:t>Land Cover type (1km, 2000)</a:t>
            </a:r>
          </a:p>
          <a:p>
            <a:pPr marR="0" lvl="0" indent="0">
              <a:lnSpc>
                <a:spcPct val="120000"/>
              </a:lnSpc>
              <a:spcBef>
                <a:spcPts val="200"/>
              </a:spcBef>
              <a:buSzTx/>
              <a:tabLst/>
              <a:defRPr/>
            </a:pPr>
            <a:endParaRPr lang="en-GB" sz="1050" dirty="0">
              <a:solidFill>
                <a:schemeClr val="tx1"/>
              </a:solidFill>
            </a:endParaRPr>
          </a:p>
          <a:p>
            <a:pPr marR="0" lvl="0" indent="0">
              <a:lnSpc>
                <a:spcPct val="120000"/>
              </a:lnSpc>
              <a:spcBef>
                <a:spcPts val="200"/>
              </a:spcBef>
              <a:buSzTx/>
              <a:defRPr/>
            </a:pPr>
            <a:r>
              <a:rPr lang="en-GB" sz="1050" b="1" dirty="0">
                <a:solidFill>
                  <a:schemeClr val="tx1"/>
                </a:solidFill>
              </a:rPr>
              <a:t>Atmospheric Products (Level 2+ Numerical Model)</a:t>
            </a:r>
          </a:p>
          <a:p>
            <a:pPr marR="0" lvl="0" indent="0">
              <a:lnSpc>
                <a:spcPct val="120000"/>
              </a:lnSpc>
              <a:spcBef>
                <a:spcPts val="200"/>
              </a:spcBef>
              <a:buSzTx/>
              <a:defRPr/>
            </a:pPr>
            <a:r>
              <a:rPr lang="en-GB" sz="1050" dirty="0">
                <a:solidFill>
                  <a:schemeClr val="accent1"/>
                </a:solidFill>
              </a:rPr>
              <a:t>Air Temperature (12.5 - 1km, 1979)</a:t>
            </a:r>
          </a:p>
          <a:p>
            <a:pPr marR="0" lvl="0" indent="0">
              <a:lnSpc>
                <a:spcPct val="120000"/>
              </a:lnSpc>
              <a:spcBef>
                <a:spcPts val="200"/>
              </a:spcBef>
              <a:buSzTx/>
              <a:defRPr/>
            </a:pPr>
            <a:r>
              <a:rPr lang="en-GB" sz="1050" dirty="0">
                <a:solidFill>
                  <a:schemeClr val="accent1"/>
                </a:solidFill>
              </a:rPr>
              <a:t>Precipitation (100km - 4.5km, 1979)</a:t>
            </a:r>
          </a:p>
          <a:p>
            <a:pPr marR="0" lvl="0" indent="0">
              <a:lnSpc>
                <a:spcPct val="120000"/>
              </a:lnSpc>
              <a:spcBef>
                <a:spcPts val="200"/>
              </a:spcBef>
              <a:buSzTx/>
              <a:defRPr/>
            </a:pPr>
            <a:r>
              <a:rPr lang="en-GB" sz="1050" dirty="0">
                <a:solidFill>
                  <a:schemeClr val="accent1"/>
                </a:solidFill>
              </a:rPr>
              <a:t>Aerosol Optical Thickness (1km, 2000)</a:t>
            </a:r>
          </a:p>
          <a:p>
            <a:pPr marR="0" lvl="0" indent="0">
              <a:lnSpc>
                <a:spcPct val="120000"/>
              </a:lnSpc>
              <a:spcBef>
                <a:spcPts val="200"/>
              </a:spcBef>
              <a:buSzTx/>
              <a:defRPr/>
            </a:pPr>
            <a:endParaRPr lang="en-GB" sz="1050" dirty="0">
              <a:solidFill>
                <a:schemeClr val="tx1"/>
              </a:solidFill>
            </a:endParaRPr>
          </a:p>
          <a:p>
            <a:pPr marR="0" lvl="0" indent="0">
              <a:lnSpc>
                <a:spcPct val="120000"/>
              </a:lnSpc>
              <a:spcBef>
                <a:spcPts val="200"/>
              </a:spcBef>
              <a:buSzTx/>
              <a:defRPr/>
            </a:pPr>
            <a:r>
              <a:rPr lang="en-GB" sz="1050" b="1" dirty="0">
                <a:solidFill>
                  <a:schemeClr val="tx1"/>
                </a:solidFill>
              </a:rPr>
              <a:t>Ocean products (Level 2+ Numerical Model)</a:t>
            </a:r>
          </a:p>
          <a:p>
            <a:pPr indent="0">
              <a:lnSpc>
                <a:spcPct val="120000"/>
              </a:lnSpc>
              <a:spcBef>
                <a:spcPts val="200"/>
              </a:spcBef>
              <a:defRPr/>
            </a:pPr>
            <a:r>
              <a:rPr lang="en-GB" sz="1050" dirty="0">
                <a:solidFill>
                  <a:schemeClr val="accent1"/>
                </a:solidFill>
              </a:rPr>
              <a:t>Sea Surface TEMPERATURE (5km, Global, 2017)</a:t>
            </a:r>
          </a:p>
          <a:p>
            <a:pPr indent="0">
              <a:lnSpc>
                <a:spcPct val="120000"/>
              </a:lnSpc>
              <a:spcBef>
                <a:spcPts val="200"/>
              </a:spcBef>
              <a:defRPr/>
            </a:pPr>
            <a:r>
              <a:rPr lang="en-GB" sz="1050" dirty="0">
                <a:solidFill>
                  <a:schemeClr val="tx1"/>
                </a:solidFill>
              </a:rPr>
              <a:t>OCEAN Salinity (10Km, Global, 2010)</a:t>
            </a:r>
          </a:p>
          <a:p>
            <a:pPr marR="0" lvl="0" indent="0">
              <a:lnSpc>
                <a:spcPct val="120000"/>
              </a:lnSpc>
              <a:spcBef>
                <a:spcPts val="200"/>
              </a:spcBef>
              <a:buSzTx/>
              <a:defRPr/>
            </a:pPr>
            <a:r>
              <a:rPr lang="en-GB" sz="1050" dirty="0">
                <a:solidFill>
                  <a:schemeClr val="tx1"/>
                </a:solidFill>
              </a:rPr>
              <a:t>Chlorophyll data (5km, Europe, 2010 – 2013)</a:t>
            </a:r>
          </a:p>
          <a:p>
            <a:pPr marR="0" lvl="0" indent="0">
              <a:lnSpc>
                <a:spcPct val="120000"/>
              </a:lnSpc>
              <a:spcBef>
                <a:spcPts val="200"/>
              </a:spcBef>
              <a:buSzTx/>
              <a:defRPr/>
            </a:pPr>
            <a:r>
              <a:rPr lang="en-GB" sz="1050" dirty="0">
                <a:solidFill>
                  <a:schemeClr val="tx1"/>
                </a:solidFill>
              </a:rPr>
              <a:t>Sea Surface Height (12km, Europe, 1993 – 2017)</a:t>
            </a:r>
          </a:p>
          <a:p>
            <a:pPr marR="0" lvl="0" indent="0">
              <a:lnSpc>
                <a:spcPct val="120000"/>
              </a:lnSpc>
              <a:spcBef>
                <a:spcPts val="200"/>
              </a:spcBef>
              <a:buSzTx/>
              <a:defRPr/>
            </a:pPr>
            <a:r>
              <a:rPr lang="en-GB" sz="1050" dirty="0">
                <a:solidFill>
                  <a:schemeClr val="tx1"/>
                </a:solidFill>
              </a:rPr>
              <a:t>Sea Surface Velocity (12km, Europe, 1993 – 2017)</a:t>
            </a:r>
          </a:p>
          <a:p>
            <a:pPr indent="0">
              <a:lnSpc>
                <a:spcPct val="120000"/>
              </a:lnSpc>
              <a:spcBef>
                <a:spcPts val="200"/>
              </a:spcBef>
              <a:defRPr/>
            </a:pPr>
            <a:endParaRPr lang="en-GB" sz="1050" dirty="0">
              <a:solidFill>
                <a:schemeClr val="tx1"/>
              </a:solidFill>
            </a:endParaRPr>
          </a:p>
          <a:p>
            <a:pPr indent="0">
              <a:lnSpc>
                <a:spcPct val="120000"/>
              </a:lnSpc>
              <a:spcBef>
                <a:spcPts val="200"/>
              </a:spcBef>
              <a:defRPr/>
            </a:pPr>
            <a:r>
              <a:rPr lang="en-GB" sz="1050" b="1" dirty="0">
                <a:solidFill>
                  <a:schemeClr val="tx1"/>
                </a:solidFill>
              </a:rPr>
              <a:t>ESA TPMs/ HMs/ EEs</a:t>
            </a:r>
          </a:p>
          <a:p>
            <a:pPr indent="0">
              <a:lnSpc>
                <a:spcPct val="120000"/>
              </a:lnSpc>
              <a:spcBef>
                <a:spcPts val="200"/>
              </a:spcBef>
              <a:defRPr/>
            </a:pPr>
            <a:r>
              <a:rPr lang="en-GB" sz="1050" dirty="0">
                <a:solidFill>
                  <a:schemeClr val="accent1"/>
                </a:solidFill>
              </a:rPr>
              <a:t>Landsat 4/7 (30m,  Europe, since 1984)</a:t>
            </a:r>
          </a:p>
          <a:p>
            <a:pPr indent="0">
              <a:lnSpc>
                <a:spcPct val="120000"/>
              </a:lnSpc>
              <a:spcBef>
                <a:spcPts val="200"/>
              </a:spcBef>
              <a:defRPr/>
            </a:pPr>
            <a:r>
              <a:rPr lang="en-GB" sz="1050" dirty="0">
                <a:solidFill>
                  <a:schemeClr val="accent1"/>
                </a:solidFill>
              </a:rPr>
              <a:t>SPOT (1986 – 2015)</a:t>
            </a:r>
          </a:p>
          <a:p>
            <a:pPr indent="0">
              <a:lnSpc>
                <a:spcPct val="120000"/>
              </a:lnSpc>
              <a:spcBef>
                <a:spcPts val="200"/>
              </a:spcBef>
              <a:defRPr/>
            </a:pPr>
            <a:r>
              <a:rPr lang="en-GB" sz="1050" dirty="0">
                <a:solidFill>
                  <a:schemeClr val="accent1"/>
                </a:solidFill>
              </a:rPr>
              <a:t>ERS-1/-2 (1991 – 2011, on demand)</a:t>
            </a:r>
          </a:p>
          <a:p>
            <a:pPr indent="0">
              <a:lnSpc>
                <a:spcPct val="120000"/>
              </a:lnSpc>
              <a:spcBef>
                <a:spcPts val="200"/>
              </a:spcBef>
              <a:defRPr/>
            </a:pPr>
            <a:r>
              <a:rPr lang="en-GB" sz="1050" dirty="0">
                <a:solidFill>
                  <a:schemeClr val="accent1"/>
                </a:solidFill>
              </a:rPr>
              <a:t>ENVISAT (2002 – 2012, on demand)</a:t>
            </a:r>
          </a:p>
          <a:p>
            <a:pPr indent="0">
              <a:lnSpc>
                <a:spcPct val="120000"/>
              </a:lnSpc>
              <a:spcBef>
                <a:spcPts val="200"/>
              </a:spcBef>
              <a:defRPr/>
            </a:pPr>
            <a:r>
              <a:rPr lang="en-GB" sz="1050" dirty="0">
                <a:solidFill>
                  <a:schemeClr val="tx1"/>
                </a:solidFill>
              </a:rPr>
              <a:t>SMOS (10km, since 2010)</a:t>
            </a:r>
          </a:p>
          <a:p>
            <a:pPr indent="0">
              <a:lnSpc>
                <a:spcPct val="120000"/>
              </a:lnSpc>
              <a:spcBef>
                <a:spcPts val="200"/>
              </a:spcBef>
              <a:defRPr/>
            </a:pPr>
            <a:endParaRPr lang="en-GB" sz="1050" dirty="0">
              <a:solidFill>
                <a:schemeClr val="tx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72800" y="677774"/>
            <a:ext cx="8748000" cy="397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baseline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indent="0" algn="ctr" defTabSz="914400">
              <a:lnSpc>
                <a:spcPct val="100000"/>
              </a:lnSpc>
              <a:spcBef>
                <a:spcPts val="200"/>
              </a:spcBef>
            </a:pPr>
            <a:r>
              <a:rPr lang="en-GB" b="1" dirty="0">
                <a:solidFill>
                  <a:schemeClr val="tx1"/>
                </a:solidFill>
              </a:rPr>
              <a:t>Available Collections (~ overall storage +5PB)</a:t>
            </a:r>
            <a:endParaRPr lang="en-GB" kern="0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72800" y="4329937"/>
            <a:ext cx="8748000" cy="397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baseline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indent="0" algn="ctr" defTabSz="914400">
              <a:lnSpc>
                <a:spcPct val="100000"/>
              </a:lnSpc>
              <a:spcBef>
                <a:spcPts val="200"/>
              </a:spcBef>
            </a:pPr>
            <a:r>
              <a:rPr lang="en-GB" sz="1400" b="1" dirty="0">
                <a:solidFill>
                  <a:schemeClr val="accent1"/>
                </a:solidFill>
              </a:rPr>
              <a:t>In BLUE external repositories</a:t>
            </a:r>
            <a:endParaRPr lang="en-GB" sz="1400" kern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63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2A3ED14D-49C4-E940-8F9D-44068F59FA8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41912" y="54594"/>
            <a:ext cx="5491281" cy="467590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E7D7528-BB45-1E45-975A-0CF5C714A8C9}"/>
              </a:ext>
            </a:extLst>
          </p:cNvPr>
          <p:cNvGrpSpPr/>
          <p:nvPr/>
        </p:nvGrpSpPr>
        <p:grpSpPr>
          <a:xfrm>
            <a:off x="160262" y="37755"/>
            <a:ext cx="4641229" cy="1584594"/>
            <a:chOff x="95263" y="422422"/>
            <a:chExt cx="6188307" cy="211278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5EF37E5-86CA-EE4B-B12C-DC64802DD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63" y="422422"/>
              <a:ext cx="720000" cy="720000"/>
            </a:xfrm>
            <a:prstGeom prst="rect">
              <a:avLst/>
            </a:prstGeom>
          </p:spPr>
        </p:pic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0DB1FF5D-9380-EF43-8A31-9DCCFC5B154E}"/>
                </a:ext>
              </a:extLst>
            </p:cNvPr>
            <p:cNvSpPr txBox="1"/>
            <p:nvPr/>
          </p:nvSpPr>
          <p:spPr>
            <a:xfrm>
              <a:off x="961885" y="565443"/>
              <a:ext cx="5321685" cy="1969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900" b="1" dirty="0">
                  <a:latin typeface="+mj-lt"/>
                </a:rPr>
                <a:t>The </a:t>
              </a:r>
              <a:r>
                <a:rPr lang="it-IT" sz="900" b="1" dirty="0" err="1">
                  <a:latin typeface="+mj-lt"/>
                </a:rPr>
                <a:t>users</a:t>
              </a:r>
              <a:r>
                <a:rPr lang="it-IT" sz="900" b="1" dirty="0">
                  <a:latin typeface="+mj-lt"/>
                </a:rPr>
                <a:t>:</a:t>
              </a:r>
            </a:p>
            <a:p>
              <a:pPr marL="228600" indent="-228600">
                <a:buFont typeface="+mj-lt"/>
                <a:buAutoNum type="alphaLcParenR"/>
                <a:defRPr/>
              </a:pPr>
              <a:r>
                <a:rPr lang="it-IT" sz="900" b="1" dirty="0" err="1">
                  <a:latin typeface="+mj-lt"/>
                </a:rPr>
                <a:t>connect</a:t>
              </a:r>
              <a:r>
                <a:rPr lang="it-IT" sz="900" b="1" dirty="0">
                  <a:latin typeface="+mj-lt"/>
                </a:rPr>
                <a:t> to the GUI (</a:t>
              </a:r>
              <a:r>
                <a:rPr lang="it-IT" sz="900" b="1" dirty="0">
                  <a:latin typeface="+mj-lt"/>
                  <a:hlinkClick r:id="rId6"/>
                </a:rPr>
                <a:t>https://eodataservice.org/</a:t>
              </a:r>
              <a:r>
                <a:rPr lang="it-IT" sz="900" b="1" dirty="0">
                  <a:latin typeface="+mj-lt"/>
                </a:rPr>
                <a:t>)</a:t>
              </a:r>
            </a:p>
            <a:p>
              <a:pPr marL="685800" lvl="1" indent="-228600">
                <a:buFont typeface="+mj-lt"/>
                <a:buAutoNum type="arabicPeriod"/>
                <a:defRPr/>
              </a:pPr>
              <a:r>
                <a:rPr lang="it-IT" sz="900" b="1" dirty="0" err="1">
                  <a:latin typeface="+mj-lt"/>
                </a:rPr>
                <a:t>select</a:t>
              </a:r>
              <a:r>
                <a:rPr lang="it-IT" sz="900" b="1" dirty="0">
                  <a:latin typeface="+mj-lt"/>
                </a:rPr>
                <a:t> the </a:t>
              </a:r>
              <a:r>
                <a:rPr lang="it-IT" sz="900" b="1" dirty="0" err="1">
                  <a:latin typeface="+mj-lt"/>
                </a:rPr>
                <a:t>collection</a:t>
              </a:r>
              <a:r>
                <a:rPr lang="it-IT" sz="900" b="1" dirty="0">
                  <a:latin typeface="+mj-lt"/>
                </a:rPr>
                <a:t>(</a:t>
              </a:r>
              <a:r>
                <a:rPr lang="it-IT" sz="900" b="1" dirty="0" err="1">
                  <a:latin typeface="+mj-lt"/>
                </a:rPr>
                <a:t>s</a:t>
              </a:r>
              <a:r>
                <a:rPr lang="it-IT" sz="900" b="1" dirty="0">
                  <a:latin typeface="+mj-lt"/>
                </a:rPr>
                <a:t>)</a:t>
              </a:r>
            </a:p>
            <a:p>
              <a:pPr marL="685800" lvl="1" indent="-228600">
                <a:buFont typeface="+mj-lt"/>
                <a:buAutoNum type="arabicPeriod"/>
                <a:defRPr/>
              </a:pPr>
              <a:r>
                <a:rPr lang="it-IT" sz="900" b="1" dirty="0" err="1">
                  <a:latin typeface="+mj-lt"/>
                </a:rPr>
                <a:t>define</a:t>
              </a:r>
              <a:r>
                <a:rPr lang="it-IT" sz="900" b="1" dirty="0">
                  <a:latin typeface="+mj-lt"/>
                </a:rPr>
                <a:t> AOI/TOI</a:t>
              </a:r>
            </a:p>
            <a:p>
              <a:pPr marL="228600" indent="-228600">
                <a:buFont typeface="+mj-lt"/>
                <a:buAutoNum type="alphaLcParenR"/>
                <a:defRPr/>
              </a:pP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connect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to the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central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jupyter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hub</a:t>
              </a:r>
              <a:endParaRPr lang="it-IT" sz="900" b="1" dirty="0">
                <a:solidFill>
                  <a:schemeClr val="bg1">
                    <a:lumMod val="85000"/>
                  </a:schemeClr>
                </a:solidFill>
                <a:latin typeface="+mj-lt"/>
              </a:endParaRPr>
            </a:p>
            <a:p>
              <a:pPr marL="685800" lvl="1" indent="-228600">
                <a:buFont typeface="+mj-lt"/>
                <a:buAutoNum type="arabicPeriod"/>
                <a:defRPr/>
              </a:pP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use/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edit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/create notebooks to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manage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the full data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cycle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(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discover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,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access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,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process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,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visualize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)</a:t>
              </a:r>
            </a:p>
            <a:p>
              <a:pPr marL="228600" indent="-228600">
                <a:buFont typeface="+mj-lt"/>
                <a:buAutoNum type="alphaLcParenR"/>
                <a:defRPr/>
              </a:pP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Open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his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/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her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own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terminal</a:t>
              </a:r>
            </a:p>
            <a:p>
              <a:pPr marL="685800" lvl="1" indent="-228600">
                <a:buFont typeface="+mj-lt"/>
                <a:buAutoNum type="arabicPeriod"/>
                <a:defRPr/>
              </a:pP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use API / CLI to code and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send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the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access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/ processing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query</a:t>
              </a:r>
              <a:endParaRPr lang="it-IT" sz="900" b="1" dirty="0">
                <a:solidFill>
                  <a:schemeClr val="bg1">
                    <a:lumMod val="85000"/>
                  </a:schemeClr>
                </a:solidFill>
                <a:latin typeface="+mj-lt"/>
              </a:endParaRPr>
            </a:p>
          </p:txBody>
        </p:sp>
      </p:grp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228A33FB-C7BC-F344-8EEE-71D53A266E74}"/>
              </a:ext>
            </a:extLst>
          </p:cNvPr>
          <p:cNvCxnSpPr>
            <a:cxnSpLocks/>
            <a:endCxn id="3078" idx="0"/>
          </p:cNvCxnSpPr>
          <p:nvPr/>
        </p:nvCxnSpPr>
        <p:spPr>
          <a:xfrm rot="16200000" flipH="1">
            <a:off x="3759031" y="1206694"/>
            <a:ext cx="2705189" cy="1382046"/>
          </a:xfrm>
          <a:prstGeom prst="bentConnector3">
            <a:avLst>
              <a:gd name="adj1" fmla="val 272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0EEA4C9-7AFB-7840-A3A4-CDBF1B68FE3E}"/>
              </a:ext>
            </a:extLst>
          </p:cNvPr>
          <p:cNvGrpSpPr/>
          <p:nvPr/>
        </p:nvGrpSpPr>
        <p:grpSpPr>
          <a:xfrm>
            <a:off x="160262" y="1605946"/>
            <a:ext cx="4098231" cy="1200329"/>
            <a:chOff x="127293" y="2481483"/>
            <a:chExt cx="5464308" cy="1600436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7B4250C1-021C-A44B-B415-6636251F3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67" t="15581" r="9658" b="8634"/>
            <a:stretch/>
          </p:blipFill>
          <p:spPr>
            <a:xfrm>
              <a:off x="127293" y="2654869"/>
              <a:ext cx="828951" cy="762635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545320B-D212-AF49-9B1A-FC4BC873CDCA}"/>
                </a:ext>
              </a:extLst>
            </p:cNvPr>
            <p:cNvSpPr txBox="1"/>
            <p:nvPr/>
          </p:nvSpPr>
          <p:spPr>
            <a:xfrm>
              <a:off x="961885" y="2481483"/>
              <a:ext cx="4629716" cy="1600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900" b="1" dirty="0"/>
                <a:t>The GUI:</a:t>
              </a:r>
            </a:p>
            <a:p>
              <a:pPr marL="228600" indent="-228600">
                <a:buFont typeface="+mj-lt"/>
                <a:buAutoNum type="arabicPeriod"/>
                <a:defRPr/>
              </a:pPr>
              <a:r>
                <a:rPr lang="it-IT" sz="900" b="1" dirty="0" err="1"/>
                <a:t>connects</a:t>
              </a:r>
              <a:r>
                <a:rPr lang="it-IT" sz="900" b="1" dirty="0"/>
                <a:t> to the </a:t>
              </a:r>
              <a:r>
                <a:rPr lang="it-IT" sz="900" b="1" dirty="0" err="1"/>
                <a:t>selected</a:t>
              </a:r>
              <a:r>
                <a:rPr lang="it-IT" sz="900" b="1" dirty="0"/>
                <a:t> </a:t>
              </a:r>
              <a:r>
                <a:rPr lang="it-IT" sz="900" b="1" dirty="0" err="1"/>
                <a:t>datacube</a:t>
              </a:r>
              <a:r>
                <a:rPr lang="it-IT" sz="900" b="1" dirty="0"/>
                <a:t>(</a:t>
              </a:r>
              <a:r>
                <a:rPr lang="it-IT" sz="900" b="1" dirty="0" err="1"/>
                <a:t>s</a:t>
              </a:r>
              <a:r>
                <a:rPr lang="it-IT" sz="900" b="1" dirty="0"/>
                <a:t>)</a:t>
              </a:r>
            </a:p>
            <a:p>
              <a:pPr marL="228600" indent="-228600">
                <a:buFont typeface="+mj-lt"/>
                <a:buAutoNum type="arabicPeriod"/>
                <a:defRPr/>
              </a:pPr>
              <a:r>
                <a:rPr lang="it-IT" sz="900" b="1" dirty="0" err="1"/>
                <a:t>sends</a:t>
              </a:r>
              <a:r>
                <a:rPr lang="it-IT" sz="900" b="1" dirty="0"/>
                <a:t> the </a:t>
              </a:r>
              <a:r>
                <a:rPr lang="it-IT" sz="900" b="1" dirty="0" err="1"/>
                <a:t>access</a:t>
              </a:r>
              <a:r>
                <a:rPr lang="it-IT" sz="900" b="1" dirty="0"/>
                <a:t> / processing </a:t>
              </a:r>
              <a:r>
                <a:rPr lang="it-IT" sz="900" b="1" dirty="0" err="1"/>
                <a:t>query</a:t>
              </a:r>
              <a:r>
                <a:rPr lang="it-IT" sz="900" b="1" dirty="0"/>
                <a:t> to the DAS component</a:t>
              </a:r>
            </a:p>
            <a:p>
              <a:pPr marL="228600" indent="-228600">
                <a:buFont typeface="+mj-lt"/>
                <a:buAutoNum type="arabicPeriod"/>
                <a:defRPr/>
              </a:pPr>
              <a:endParaRPr lang="it-IT" sz="900" b="1" dirty="0"/>
            </a:p>
            <a:p>
              <a:pPr>
                <a:defRPr/>
              </a:pPr>
              <a:r>
                <a:rPr lang="it-IT" sz="900" b="1" dirty="0"/>
                <a:t>The DAS:</a:t>
              </a:r>
            </a:p>
            <a:p>
              <a:pPr marL="228600" indent="-228600">
                <a:buFont typeface="+mj-lt"/>
                <a:buAutoNum type="arabicPeriod"/>
                <a:defRPr/>
              </a:pPr>
              <a:r>
                <a:rPr lang="it-IT" sz="900" b="1" dirty="0" err="1"/>
                <a:t>retrieves</a:t>
              </a:r>
              <a:r>
                <a:rPr lang="it-IT" sz="900" b="1" dirty="0"/>
                <a:t> the data from the online </a:t>
              </a:r>
              <a:r>
                <a:rPr lang="it-IT" sz="900" b="1" dirty="0" err="1"/>
                <a:t>storage</a:t>
              </a:r>
              <a:endParaRPr lang="it-IT" sz="900" b="1" dirty="0"/>
            </a:p>
            <a:p>
              <a:pPr marL="228600" indent="-228600">
                <a:buFont typeface="+mj-lt"/>
                <a:buAutoNum type="arabicPeriod"/>
                <a:defRPr/>
              </a:pPr>
              <a:r>
                <a:rPr lang="it-IT" sz="900" b="1" dirty="0" err="1"/>
                <a:t>sends</a:t>
              </a:r>
              <a:r>
                <a:rPr lang="it-IT" sz="900" b="1" dirty="0"/>
                <a:t> back the GUI</a:t>
              </a:r>
              <a:endParaRPr lang="it-IT" sz="900" dirty="0"/>
            </a:p>
          </p:txBody>
        </p:sp>
      </p:grpSp>
      <p:cxnSp>
        <p:nvCxnSpPr>
          <p:cNvPr id="81" name="Elbow Connector 80">
            <a:extLst>
              <a:ext uri="{FF2B5EF4-FFF2-40B4-BE49-F238E27FC236}">
                <a16:creationId xmlns:a16="http://schemas.microsoft.com/office/drawing/2014/main" id="{C5D6781A-7DEE-F04B-90E7-C5E13F8F58A1}"/>
              </a:ext>
            </a:extLst>
          </p:cNvPr>
          <p:cNvCxnSpPr>
            <a:cxnSpLocks/>
            <a:endCxn id="83" idx="2"/>
          </p:cNvCxnSpPr>
          <p:nvPr/>
        </p:nvCxnSpPr>
        <p:spPr>
          <a:xfrm flipV="1">
            <a:off x="5984297" y="2668924"/>
            <a:ext cx="338530" cy="728386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8506ED4-869E-2D42-B0E5-1C2622244746}"/>
              </a:ext>
            </a:extLst>
          </p:cNvPr>
          <p:cNvGrpSpPr/>
          <p:nvPr/>
        </p:nvGrpSpPr>
        <p:grpSpPr>
          <a:xfrm>
            <a:off x="6176088" y="2398924"/>
            <a:ext cx="1065886" cy="270000"/>
            <a:chOff x="539858" y="5253490"/>
            <a:chExt cx="1065886" cy="27000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2E457C41-F43B-3F43-8CCD-362460EB3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5535" y="5326724"/>
              <a:ext cx="760209" cy="123533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A8100D9A-E001-424B-9057-7DB61A61C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67" t="15581" r="9658" b="8634"/>
            <a:stretch/>
          </p:blipFill>
          <p:spPr>
            <a:xfrm>
              <a:off x="539858" y="5253490"/>
              <a:ext cx="293477" cy="270000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AA896E9-39EB-844B-9BD2-EDAF0BFD8C26}"/>
              </a:ext>
            </a:extLst>
          </p:cNvPr>
          <p:cNvGrpSpPr/>
          <p:nvPr/>
        </p:nvGrpSpPr>
        <p:grpSpPr>
          <a:xfrm>
            <a:off x="5373683" y="2498979"/>
            <a:ext cx="627358" cy="270000"/>
            <a:chOff x="539858" y="5565182"/>
            <a:chExt cx="627358" cy="270000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5013CE64-7F6E-BB45-B250-9EF3ED803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5535" y="5603920"/>
              <a:ext cx="321681" cy="192525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30EBEE33-BB1E-B246-AA37-9FCA58CA85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67" t="15581" r="9658" b="8634"/>
            <a:stretch/>
          </p:blipFill>
          <p:spPr>
            <a:xfrm>
              <a:off x="539858" y="5565182"/>
              <a:ext cx="293477" cy="27000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1E20667-BA39-4341-B4EA-44EB34CBD9A8}"/>
              </a:ext>
            </a:extLst>
          </p:cNvPr>
          <p:cNvGrpSpPr/>
          <p:nvPr/>
        </p:nvGrpSpPr>
        <p:grpSpPr>
          <a:xfrm>
            <a:off x="5932897" y="3006588"/>
            <a:ext cx="610623" cy="373063"/>
            <a:chOff x="539857" y="5876874"/>
            <a:chExt cx="610623" cy="373063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7ED324F9-88E7-A740-95EB-8C7D89577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3334" y="5887484"/>
              <a:ext cx="317146" cy="362453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5B736020-C7B5-A643-B0D1-6E1E12781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67" t="15581" r="9658" b="8634"/>
            <a:stretch/>
          </p:blipFill>
          <p:spPr>
            <a:xfrm>
              <a:off x="539857" y="5876874"/>
              <a:ext cx="293477" cy="27000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CC20259-6AEB-AF47-BB81-0DDE3F0FB7D1}"/>
              </a:ext>
            </a:extLst>
          </p:cNvPr>
          <p:cNvGrpSpPr/>
          <p:nvPr/>
        </p:nvGrpSpPr>
        <p:grpSpPr>
          <a:xfrm>
            <a:off x="5708686" y="3677743"/>
            <a:ext cx="551222" cy="270000"/>
            <a:chOff x="537922" y="6260547"/>
            <a:chExt cx="551222" cy="270000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A6C6B159-7A5F-F348-BE41-9625C2164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67" t="15581" r="9658" b="8634"/>
            <a:stretch/>
          </p:blipFill>
          <p:spPr>
            <a:xfrm>
              <a:off x="537922" y="6260547"/>
              <a:ext cx="293477" cy="270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3488A63-93B8-3445-AED5-E15F0E59E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5535" y="6273743"/>
              <a:ext cx="243609" cy="243609"/>
            </a:xfrm>
            <a:prstGeom prst="rect">
              <a:avLst/>
            </a:prstGeom>
          </p:spPr>
        </p:pic>
      </p:grpSp>
      <p:cxnSp>
        <p:nvCxnSpPr>
          <p:cNvPr id="94" name="Elbow Connector 93">
            <a:extLst>
              <a:ext uri="{FF2B5EF4-FFF2-40B4-BE49-F238E27FC236}">
                <a16:creationId xmlns:a16="http://schemas.microsoft.com/office/drawing/2014/main" id="{17263B5E-4018-D243-81D3-500B234D3EFE}"/>
              </a:ext>
            </a:extLst>
          </p:cNvPr>
          <p:cNvCxnSpPr>
            <a:cxnSpLocks/>
            <a:endCxn id="87" idx="0"/>
          </p:cNvCxnSpPr>
          <p:nvPr/>
        </p:nvCxnSpPr>
        <p:spPr>
          <a:xfrm rot="16200000" flipH="1">
            <a:off x="5772911" y="3595229"/>
            <a:ext cx="118852" cy="46175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Elbow Connector 105">
            <a:extLst>
              <a:ext uri="{FF2B5EF4-FFF2-40B4-BE49-F238E27FC236}">
                <a16:creationId xmlns:a16="http://schemas.microsoft.com/office/drawing/2014/main" id="{2605C448-EEC9-2F4E-9880-72D06C21E89E}"/>
              </a:ext>
            </a:extLst>
          </p:cNvPr>
          <p:cNvCxnSpPr>
            <a:cxnSpLocks/>
            <a:endCxn id="84" idx="2"/>
          </p:cNvCxnSpPr>
          <p:nvPr/>
        </p:nvCxnSpPr>
        <p:spPr>
          <a:xfrm rot="16200000" flipV="1">
            <a:off x="5431461" y="2857940"/>
            <a:ext cx="466750" cy="288828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Elbow Connector 109">
            <a:extLst>
              <a:ext uri="{FF2B5EF4-FFF2-40B4-BE49-F238E27FC236}">
                <a16:creationId xmlns:a16="http://schemas.microsoft.com/office/drawing/2014/main" id="{9982B603-8C4B-B947-8B64-B7857429D90C}"/>
              </a:ext>
            </a:extLst>
          </p:cNvPr>
          <p:cNvCxnSpPr>
            <a:cxnSpLocks/>
            <a:endCxn id="86" idx="0"/>
          </p:cNvCxnSpPr>
          <p:nvPr/>
        </p:nvCxnSpPr>
        <p:spPr>
          <a:xfrm rot="5400000" flipH="1" flipV="1">
            <a:off x="5829873" y="2985966"/>
            <a:ext cx="229141" cy="270386"/>
          </a:xfrm>
          <a:prstGeom prst="bentConnector3">
            <a:avLst>
              <a:gd name="adj1" fmla="val 199764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08BF1B-0085-9745-94A1-105D08F2B623}"/>
              </a:ext>
            </a:extLst>
          </p:cNvPr>
          <p:cNvGrpSpPr/>
          <p:nvPr/>
        </p:nvGrpSpPr>
        <p:grpSpPr>
          <a:xfrm>
            <a:off x="4288545" y="2956756"/>
            <a:ext cx="972418" cy="328805"/>
            <a:chOff x="575392" y="5821552"/>
            <a:chExt cx="972418" cy="328805"/>
          </a:xfrm>
        </p:grpSpPr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69F13833-2171-5142-9367-142A5099F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392" y="5821552"/>
              <a:ext cx="657235" cy="328805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4D0EFE12-6762-4D43-9BE2-45F5808E8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67" t="15581" r="9658" b="8634"/>
            <a:stretch/>
          </p:blipFill>
          <p:spPr>
            <a:xfrm>
              <a:off x="1254333" y="5850954"/>
              <a:ext cx="293477" cy="270000"/>
            </a:xfrm>
            <a:prstGeom prst="rect">
              <a:avLst/>
            </a:prstGeom>
          </p:spPr>
        </p:pic>
      </p:grpSp>
      <p:cxnSp>
        <p:nvCxnSpPr>
          <p:cNvPr id="119" name="Elbow Connector 118">
            <a:extLst>
              <a:ext uri="{FF2B5EF4-FFF2-40B4-BE49-F238E27FC236}">
                <a16:creationId xmlns:a16="http://schemas.microsoft.com/office/drawing/2014/main" id="{37017E47-822C-E14D-9498-B566A0B254A2}"/>
              </a:ext>
            </a:extLst>
          </p:cNvPr>
          <p:cNvCxnSpPr>
            <a:cxnSpLocks/>
            <a:endCxn id="117" idx="2"/>
          </p:cNvCxnSpPr>
          <p:nvPr/>
        </p:nvCxnSpPr>
        <p:spPr>
          <a:xfrm rot="10800000">
            <a:off x="5114225" y="3256158"/>
            <a:ext cx="519978" cy="141152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Picture 100">
            <a:extLst>
              <a:ext uri="{FF2B5EF4-FFF2-40B4-BE49-F238E27FC236}">
                <a16:creationId xmlns:a16="http://schemas.microsoft.com/office/drawing/2014/main" id="{2136E8E7-0784-5B44-9DEB-391F5EEF929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68" y="2812916"/>
            <a:ext cx="3525408" cy="172965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1A6A3FF3-D6A7-9948-905D-495C1A2D3C4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72" y="2806465"/>
            <a:ext cx="3524399" cy="1729158"/>
          </a:xfrm>
          <a:prstGeom prst="rect">
            <a:avLst/>
          </a:prstGeom>
        </p:spPr>
      </p:pic>
      <p:pic>
        <p:nvPicPr>
          <p:cNvPr id="3078" name="Picture 6" descr="https://devel.eodataservice.org/media/filer_public_thumbnails/filer_public/39/b5/39b5086f-4a0d-4687-8ef9-d2b5dfd1b54c/mea_logo_115x32px.png__115x32_q85_subsampling-2.png">
            <a:extLst>
              <a:ext uri="{FF2B5EF4-FFF2-40B4-BE49-F238E27FC236}">
                <a16:creationId xmlns:a16="http://schemas.microsoft.com/office/drawing/2014/main" id="{260FFD8D-34A1-3D4A-9CBD-1C03EEF87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471"/>
          <a:stretch/>
        </p:blipFill>
        <p:spPr bwMode="auto">
          <a:xfrm>
            <a:off x="5655764" y="3250312"/>
            <a:ext cx="293768" cy="26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CAD93876-6A60-B84C-891B-F280003C1029}"/>
              </a:ext>
            </a:extLst>
          </p:cNvPr>
          <p:cNvCxnSpPr>
            <a:cxnSpLocks/>
          </p:cNvCxnSpPr>
          <p:nvPr/>
        </p:nvCxnSpPr>
        <p:spPr>
          <a:xfrm rot="16200000" flipV="1">
            <a:off x="3713386" y="1110248"/>
            <a:ext cx="2711034" cy="1467490"/>
          </a:xfrm>
          <a:prstGeom prst="bentConnector3">
            <a:avLst>
              <a:gd name="adj1" fmla="val 100593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id="{B7E46E33-E69A-294C-BC83-306E598514B6}"/>
              </a:ext>
            </a:extLst>
          </p:cNvPr>
          <p:cNvCxnSpPr>
            <a:cxnSpLocks/>
            <a:stCxn id="83" idx="2"/>
            <a:endCxn id="3078" idx="3"/>
          </p:cNvCxnSpPr>
          <p:nvPr/>
        </p:nvCxnSpPr>
        <p:spPr>
          <a:xfrm rot="5400000">
            <a:off x="5778318" y="2840139"/>
            <a:ext cx="715724" cy="373295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9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2A3ED14D-49C4-E940-8F9D-44068F59FA8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41912" y="54594"/>
            <a:ext cx="5491281" cy="467590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E7D7528-BB45-1E45-975A-0CF5C714A8C9}"/>
              </a:ext>
            </a:extLst>
          </p:cNvPr>
          <p:cNvGrpSpPr/>
          <p:nvPr/>
        </p:nvGrpSpPr>
        <p:grpSpPr>
          <a:xfrm>
            <a:off x="160262" y="37755"/>
            <a:ext cx="4641229" cy="1584594"/>
            <a:chOff x="95263" y="422422"/>
            <a:chExt cx="6188307" cy="211278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5EF37E5-86CA-EE4B-B12C-DC64802DD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63" y="422422"/>
              <a:ext cx="720000" cy="720000"/>
            </a:xfrm>
            <a:prstGeom prst="rect">
              <a:avLst/>
            </a:prstGeom>
          </p:spPr>
        </p:pic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0DB1FF5D-9380-EF43-8A31-9DCCFC5B154E}"/>
                </a:ext>
              </a:extLst>
            </p:cNvPr>
            <p:cNvSpPr txBox="1"/>
            <p:nvPr/>
          </p:nvSpPr>
          <p:spPr>
            <a:xfrm>
              <a:off x="961885" y="565443"/>
              <a:ext cx="5321685" cy="1969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900" b="1" dirty="0">
                  <a:latin typeface="+mj-lt"/>
                </a:rPr>
                <a:t>The </a:t>
              </a:r>
              <a:r>
                <a:rPr lang="it-IT" sz="900" b="1" dirty="0" err="1">
                  <a:latin typeface="+mj-lt"/>
                </a:rPr>
                <a:t>users</a:t>
              </a:r>
              <a:r>
                <a:rPr lang="it-IT" sz="900" b="1" dirty="0">
                  <a:latin typeface="+mj-lt"/>
                </a:rPr>
                <a:t>:</a:t>
              </a:r>
            </a:p>
            <a:p>
              <a:pPr marL="228600" indent="-228600">
                <a:buFont typeface="+mj-lt"/>
                <a:buAutoNum type="alphaLcParenR"/>
                <a:defRPr/>
              </a:pP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connect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to the GUI (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  <a:hlinkClick r:id="rId6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https://eodataservice.org/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)</a:t>
              </a:r>
            </a:p>
            <a:p>
              <a:pPr marL="685800" lvl="1" indent="-228600">
                <a:buFont typeface="+mj-lt"/>
                <a:buAutoNum type="arabicPeriod"/>
                <a:defRPr/>
              </a:pP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select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the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collection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(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s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)</a:t>
              </a:r>
            </a:p>
            <a:p>
              <a:pPr marL="685800" lvl="1" indent="-228600">
                <a:buFont typeface="+mj-lt"/>
                <a:buAutoNum type="arabicPeriod"/>
                <a:defRPr/>
              </a:pP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define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AOI/TOI</a:t>
              </a:r>
            </a:p>
            <a:p>
              <a:pPr marL="228600" indent="-228600">
                <a:buFont typeface="+mj-lt"/>
                <a:buAutoNum type="alphaLcParenR"/>
                <a:defRPr/>
              </a:pPr>
              <a:r>
                <a:rPr lang="it-IT" sz="900" b="1" dirty="0" err="1">
                  <a:latin typeface="+mj-lt"/>
                </a:rPr>
                <a:t>connect</a:t>
              </a:r>
              <a:r>
                <a:rPr lang="it-IT" sz="900" b="1" dirty="0">
                  <a:latin typeface="+mj-lt"/>
                </a:rPr>
                <a:t> to the </a:t>
              </a:r>
              <a:r>
                <a:rPr lang="it-IT" sz="900" b="1" dirty="0" err="1">
                  <a:latin typeface="+mj-lt"/>
                </a:rPr>
                <a:t>central</a:t>
              </a:r>
              <a:r>
                <a:rPr lang="it-IT" sz="900" b="1" dirty="0">
                  <a:latin typeface="+mj-lt"/>
                </a:rPr>
                <a:t> </a:t>
              </a:r>
              <a:r>
                <a:rPr lang="it-IT" sz="900" b="1" dirty="0" err="1">
                  <a:latin typeface="+mj-lt"/>
                </a:rPr>
                <a:t>jupyter</a:t>
              </a:r>
              <a:r>
                <a:rPr lang="it-IT" sz="900" b="1" dirty="0">
                  <a:latin typeface="+mj-lt"/>
                </a:rPr>
                <a:t> </a:t>
              </a:r>
              <a:r>
                <a:rPr lang="it-IT" sz="900" b="1" dirty="0" err="1">
                  <a:latin typeface="+mj-lt"/>
                </a:rPr>
                <a:t>hub</a:t>
              </a:r>
              <a:endParaRPr lang="it-IT" sz="900" b="1" dirty="0">
                <a:latin typeface="+mj-lt"/>
              </a:endParaRPr>
            </a:p>
            <a:p>
              <a:pPr marL="685800" lvl="1" indent="-228600">
                <a:buFont typeface="+mj-lt"/>
                <a:buAutoNum type="arabicPeriod"/>
                <a:defRPr/>
              </a:pPr>
              <a:r>
                <a:rPr lang="it-IT" sz="900" b="1" dirty="0">
                  <a:latin typeface="+mj-lt"/>
                </a:rPr>
                <a:t>use/</a:t>
              </a:r>
              <a:r>
                <a:rPr lang="it-IT" sz="900" b="1" dirty="0" err="1">
                  <a:latin typeface="+mj-lt"/>
                </a:rPr>
                <a:t>edit</a:t>
              </a:r>
              <a:r>
                <a:rPr lang="it-IT" sz="900" b="1" dirty="0">
                  <a:latin typeface="+mj-lt"/>
                </a:rPr>
                <a:t>/create notebooks to </a:t>
              </a:r>
              <a:r>
                <a:rPr lang="it-IT" sz="900" b="1" dirty="0" err="1">
                  <a:latin typeface="+mj-lt"/>
                </a:rPr>
                <a:t>manage</a:t>
              </a:r>
              <a:r>
                <a:rPr lang="it-IT" sz="900" b="1" dirty="0">
                  <a:latin typeface="+mj-lt"/>
                </a:rPr>
                <a:t> the full data </a:t>
              </a:r>
              <a:r>
                <a:rPr lang="it-IT" sz="900" b="1" dirty="0" err="1">
                  <a:latin typeface="+mj-lt"/>
                </a:rPr>
                <a:t>cycle</a:t>
              </a:r>
              <a:r>
                <a:rPr lang="it-IT" sz="900" b="1" dirty="0">
                  <a:latin typeface="+mj-lt"/>
                </a:rPr>
                <a:t> (</a:t>
              </a:r>
              <a:r>
                <a:rPr lang="it-IT" sz="900" b="1" dirty="0" err="1">
                  <a:latin typeface="+mj-lt"/>
                </a:rPr>
                <a:t>discover</a:t>
              </a:r>
              <a:r>
                <a:rPr lang="it-IT" sz="900" b="1" dirty="0">
                  <a:latin typeface="+mj-lt"/>
                </a:rPr>
                <a:t>, </a:t>
              </a:r>
              <a:r>
                <a:rPr lang="it-IT" sz="900" b="1" dirty="0" err="1">
                  <a:latin typeface="+mj-lt"/>
                </a:rPr>
                <a:t>access</a:t>
              </a:r>
              <a:r>
                <a:rPr lang="it-IT" sz="900" b="1" dirty="0">
                  <a:latin typeface="+mj-lt"/>
                </a:rPr>
                <a:t>, </a:t>
              </a:r>
              <a:r>
                <a:rPr lang="it-IT" sz="900" b="1" dirty="0" err="1">
                  <a:latin typeface="+mj-lt"/>
                </a:rPr>
                <a:t>process</a:t>
              </a:r>
              <a:r>
                <a:rPr lang="it-IT" sz="900" b="1" dirty="0">
                  <a:latin typeface="+mj-lt"/>
                </a:rPr>
                <a:t>, </a:t>
              </a:r>
              <a:r>
                <a:rPr lang="it-IT" sz="900" b="1" dirty="0" err="1">
                  <a:latin typeface="+mj-lt"/>
                </a:rPr>
                <a:t>visualize</a:t>
              </a:r>
              <a:r>
                <a:rPr lang="it-IT" sz="900" b="1" dirty="0">
                  <a:latin typeface="+mj-lt"/>
                </a:rPr>
                <a:t>)</a:t>
              </a:r>
            </a:p>
            <a:p>
              <a:pPr marL="228600" indent="-228600">
                <a:buFont typeface="+mj-lt"/>
                <a:buAutoNum type="alphaLcParenR"/>
                <a:defRPr/>
              </a:pP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Open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his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/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her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own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terminal</a:t>
              </a:r>
            </a:p>
            <a:p>
              <a:pPr marL="685800" lvl="1" indent="-228600">
                <a:buFont typeface="+mj-lt"/>
                <a:buAutoNum type="arabicPeriod"/>
                <a:defRPr/>
              </a:pP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use API / CLI to code and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send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the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access</a:t>
              </a:r>
              <a:r>
                <a:rPr lang="it-IT" sz="900" b="1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 / processing </a:t>
              </a:r>
              <a:r>
                <a:rPr lang="it-IT" sz="900" b="1" dirty="0" err="1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query</a:t>
              </a:r>
              <a:endParaRPr lang="it-IT" sz="900" b="1" dirty="0">
                <a:solidFill>
                  <a:schemeClr val="bg1">
                    <a:lumMod val="85000"/>
                  </a:schemeClr>
                </a:solidFill>
                <a:latin typeface="+mj-lt"/>
              </a:endParaRPr>
            </a:p>
          </p:txBody>
        </p:sp>
      </p:grp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228A33FB-C7BC-F344-8EEE-71D53A266E74}"/>
              </a:ext>
            </a:extLst>
          </p:cNvPr>
          <p:cNvCxnSpPr>
            <a:cxnSpLocks/>
          </p:cNvCxnSpPr>
          <p:nvPr/>
        </p:nvCxnSpPr>
        <p:spPr>
          <a:xfrm rot="16200000" flipH="1">
            <a:off x="3461351" y="909013"/>
            <a:ext cx="2389946" cy="2292649"/>
          </a:xfrm>
          <a:prstGeom prst="bentConnector3">
            <a:avLst>
              <a:gd name="adj1" fmla="val -769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0EEA4C9-7AFB-7840-A3A4-CDBF1B68FE3E}"/>
              </a:ext>
            </a:extLst>
          </p:cNvPr>
          <p:cNvGrpSpPr/>
          <p:nvPr/>
        </p:nvGrpSpPr>
        <p:grpSpPr>
          <a:xfrm>
            <a:off x="160262" y="1605945"/>
            <a:ext cx="4098231" cy="784830"/>
            <a:chOff x="127293" y="2481483"/>
            <a:chExt cx="5464308" cy="1046439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7B4250C1-021C-A44B-B415-6636251F3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67" t="15581" r="9658" b="8634"/>
            <a:stretch/>
          </p:blipFill>
          <p:spPr>
            <a:xfrm>
              <a:off x="127293" y="2654869"/>
              <a:ext cx="828951" cy="762635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545320B-D212-AF49-9B1A-FC4BC873CDCA}"/>
                </a:ext>
              </a:extLst>
            </p:cNvPr>
            <p:cNvSpPr txBox="1"/>
            <p:nvPr/>
          </p:nvSpPr>
          <p:spPr>
            <a:xfrm>
              <a:off x="961885" y="2481483"/>
              <a:ext cx="4629716" cy="1046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900" b="1" dirty="0"/>
                <a:t>The </a:t>
              </a:r>
              <a:r>
                <a:rPr lang="it-IT" sz="900" b="1" dirty="0" err="1"/>
                <a:t>jupyter</a:t>
              </a:r>
              <a:r>
                <a:rPr lang="it-IT" sz="900" b="1" dirty="0"/>
                <a:t> </a:t>
              </a:r>
              <a:r>
                <a:rPr lang="it-IT" sz="900" b="1" dirty="0" err="1"/>
                <a:t>hub</a:t>
              </a:r>
              <a:r>
                <a:rPr lang="it-IT" sz="900" b="1" dirty="0"/>
                <a:t> </a:t>
              </a:r>
              <a:r>
                <a:rPr lang="it-IT" sz="900" b="1" dirty="0" err="1"/>
                <a:t>provides</a:t>
              </a:r>
              <a:r>
                <a:rPr lang="it-IT" sz="900" b="1" dirty="0"/>
                <a:t>:</a:t>
              </a:r>
            </a:p>
            <a:p>
              <a:pPr marL="228600" indent="-228600">
                <a:buFont typeface="+mj-lt"/>
                <a:buAutoNum type="arabicPeriod"/>
                <a:defRPr/>
              </a:pPr>
              <a:r>
                <a:rPr lang="it-IT" sz="900" b="1" dirty="0"/>
                <a:t>notebooks with </a:t>
              </a:r>
              <a:r>
                <a:rPr lang="it-IT" sz="900" b="1" dirty="0" err="1"/>
                <a:t>examples</a:t>
              </a:r>
              <a:r>
                <a:rPr lang="it-IT" sz="900" b="1" dirty="0"/>
                <a:t> of </a:t>
              </a:r>
              <a:r>
                <a:rPr lang="it-IT" sz="900" b="1" dirty="0" err="1"/>
                <a:t>access</a:t>
              </a:r>
              <a:r>
                <a:rPr lang="it-IT" sz="900" b="1" dirty="0"/>
                <a:t> / processing </a:t>
              </a:r>
              <a:r>
                <a:rPr lang="it-IT" sz="900" b="1" dirty="0" err="1"/>
                <a:t>query</a:t>
              </a:r>
              <a:r>
                <a:rPr lang="it-IT" sz="900" b="1" dirty="0"/>
                <a:t> to the DAS component</a:t>
              </a:r>
            </a:p>
            <a:p>
              <a:pPr marL="228600" indent="-228600">
                <a:buFont typeface="+mj-lt"/>
                <a:buAutoNum type="arabicPeriod"/>
                <a:defRPr/>
              </a:pPr>
              <a:r>
                <a:rPr lang="it-IT" sz="900" b="1" dirty="0" err="1"/>
                <a:t>interactive</a:t>
              </a:r>
              <a:r>
                <a:rPr lang="it-IT" sz="900" b="1" dirty="0"/>
                <a:t> </a:t>
              </a:r>
              <a:r>
                <a:rPr lang="it-IT" sz="900" b="1" dirty="0" err="1"/>
                <a:t>interface</a:t>
              </a:r>
              <a:r>
                <a:rPr lang="it-IT" sz="900" b="1" dirty="0"/>
                <a:t> for live </a:t>
              </a:r>
              <a:r>
                <a:rPr lang="it-IT" sz="900" b="1" dirty="0" err="1"/>
                <a:t>coding</a:t>
              </a:r>
              <a:r>
                <a:rPr lang="it-IT" sz="900" b="1" dirty="0"/>
                <a:t> to </a:t>
              </a:r>
              <a:r>
                <a:rPr lang="it-IT" sz="900" b="1" dirty="0" err="1"/>
                <a:t>discover</a:t>
              </a:r>
              <a:r>
                <a:rPr lang="it-IT" sz="900" b="1" dirty="0"/>
                <a:t>, </a:t>
              </a:r>
              <a:r>
                <a:rPr lang="it-IT" sz="900" b="1" dirty="0" err="1"/>
                <a:t>access</a:t>
              </a:r>
              <a:r>
                <a:rPr lang="it-IT" sz="900" b="1" dirty="0"/>
                <a:t>, </a:t>
              </a:r>
              <a:r>
                <a:rPr lang="it-IT" sz="900" b="1" dirty="0" err="1"/>
                <a:t>process</a:t>
              </a:r>
              <a:r>
                <a:rPr lang="it-IT" sz="900" b="1" dirty="0"/>
                <a:t>, </a:t>
              </a:r>
              <a:r>
                <a:rPr lang="it-IT" sz="900" b="1" dirty="0" err="1"/>
                <a:t>visualize</a:t>
              </a:r>
              <a:r>
                <a:rPr lang="it-IT" sz="900" b="1" dirty="0"/>
                <a:t> the </a:t>
              </a:r>
              <a:r>
                <a:rPr lang="it-IT" sz="900" b="1" dirty="0" err="1"/>
                <a:t>datacube</a:t>
              </a:r>
              <a:r>
                <a:rPr lang="it-IT" sz="900" b="1" dirty="0"/>
                <a:t>(</a:t>
              </a:r>
              <a:r>
                <a:rPr lang="it-IT" sz="900" b="1" dirty="0" err="1"/>
                <a:t>s</a:t>
              </a:r>
              <a:r>
                <a:rPr lang="it-IT" sz="900" b="1" dirty="0"/>
                <a:t>)</a:t>
              </a:r>
              <a:endParaRPr lang="it-IT" sz="900" dirty="0"/>
            </a:p>
          </p:txBody>
        </p:sp>
      </p:grpSp>
      <p:cxnSp>
        <p:nvCxnSpPr>
          <p:cNvPr id="81" name="Elbow Connector 80">
            <a:extLst>
              <a:ext uri="{FF2B5EF4-FFF2-40B4-BE49-F238E27FC236}">
                <a16:creationId xmlns:a16="http://schemas.microsoft.com/office/drawing/2014/main" id="{C5D6781A-7DEE-F04B-90E7-C5E13F8F58A1}"/>
              </a:ext>
            </a:extLst>
          </p:cNvPr>
          <p:cNvCxnSpPr>
            <a:cxnSpLocks/>
            <a:endCxn id="83" idx="2"/>
          </p:cNvCxnSpPr>
          <p:nvPr/>
        </p:nvCxnSpPr>
        <p:spPr>
          <a:xfrm flipV="1">
            <a:off x="5984297" y="2668924"/>
            <a:ext cx="338530" cy="728386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8506ED4-869E-2D42-B0E5-1C2622244746}"/>
              </a:ext>
            </a:extLst>
          </p:cNvPr>
          <p:cNvGrpSpPr/>
          <p:nvPr/>
        </p:nvGrpSpPr>
        <p:grpSpPr>
          <a:xfrm>
            <a:off x="6176088" y="2398924"/>
            <a:ext cx="1065886" cy="270000"/>
            <a:chOff x="539858" y="5253490"/>
            <a:chExt cx="1065886" cy="27000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2E457C41-F43B-3F43-8CCD-362460EB3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5535" y="5326724"/>
              <a:ext cx="760209" cy="123533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A8100D9A-E001-424B-9057-7DB61A61C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67" t="15581" r="9658" b="8634"/>
            <a:stretch/>
          </p:blipFill>
          <p:spPr>
            <a:xfrm>
              <a:off x="539858" y="5253490"/>
              <a:ext cx="293477" cy="270000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AA896E9-39EB-844B-9BD2-EDAF0BFD8C26}"/>
              </a:ext>
            </a:extLst>
          </p:cNvPr>
          <p:cNvGrpSpPr/>
          <p:nvPr/>
        </p:nvGrpSpPr>
        <p:grpSpPr>
          <a:xfrm>
            <a:off x="5373683" y="2498979"/>
            <a:ext cx="627358" cy="270000"/>
            <a:chOff x="539858" y="5565182"/>
            <a:chExt cx="627358" cy="270000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5013CE64-7F6E-BB45-B250-9EF3ED803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5535" y="5603920"/>
              <a:ext cx="321681" cy="192525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30EBEE33-BB1E-B246-AA37-9FCA58CA85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67" t="15581" r="9658" b="8634"/>
            <a:stretch/>
          </p:blipFill>
          <p:spPr>
            <a:xfrm>
              <a:off x="539858" y="5565182"/>
              <a:ext cx="293477" cy="27000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1E20667-BA39-4341-B4EA-44EB34CBD9A8}"/>
              </a:ext>
            </a:extLst>
          </p:cNvPr>
          <p:cNvGrpSpPr/>
          <p:nvPr/>
        </p:nvGrpSpPr>
        <p:grpSpPr>
          <a:xfrm>
            <a:off x="5932897" y="3006588"/>
            <a:ext cx="610623" cy="373063"/>
            <a:chOff x="539857" y="5876874"/>
            <a:chExt cx="610623" cy="373063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7ED324F9-88E7-A740-95EB-8C7D89577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3334" y="5887484"/>
              <a:ext cx="317146" cy="362453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5B736020-C7B5-A643-B0D1-6E1E12781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67" t="15581" r="9658" b="8634"/>
            <a:stretch/>
          </p:blipFill>
          <p:spPr>
            <a:xfrm>
              <a:off x="539857" y="5876874"/>
              <a:ext cx="293477" cy="27000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CC20259-6AEB-AF47-BB81-0DDE3F0FB7D1}"/>
              </a:ext>
            </a:extLst>
          </p:cNvPr>
          <p:cNvGrpSpPr/>
          <p:nvPr/>
        </p:nvGrpSpPr>
        <p:grpSpPr>
          <a:xfrm>
            <a:off x="5708686" y="3677743"/>
            <a:ext cx="551222" cy="270000"/>
            <a:chOff x="537922" y="6260547"/>
            <a:chExt cx="551222" cy="270000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A6C6B159-7A5F-F348-BE41-9625C2164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67" t="15581" r="9658" b="8634"/>
            <a:stretch/>
          </p:blipFill>
          <p:spPr>
            <a:xfrm>
              <a:off x="537922" y="6260547"/>
              <a:ext cx="293477" cy="270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3488A63-93B8-3445-AED5-E15F0E59E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5535" y="6273743"/>
              <a:ext cx="243609" cy="243609"/>
            </a:xfrm>
            <a:prstGeom prst="rect">
              <a:avLst/>
            </a:prstGeom>
          </p:spPr>
        </p:pic>
      </p:grpSp>
      <p:cxnSp>
        <p:nvCxnSpPr>
          <p:cNvPr id="94" name="Elbow Connector 93">
            <a:extLst>
              <a:ext uri="{FF2B5EF4-FFF2-40B4-BE49-F238E27FC236}">
                <a16:creationId xmlns:a16="http://schemas.microsoft.com/office/drawing/2014/main" id="{17263B5E-4018-D243-81D3-500B234D3EFE}"/>
              </a:ext>
            </a:extLst>
          </p:cNvPr>
          <p:cNvCxnSpPr>
            <a:cxnSpLocks/>
            <a:endCxn id="87" idx="0"/>
          </p:cNvCxnSpPr>
          <p:nvPr/>
        </p:nvCxnSpPr>
        <p:spPr>
          <a:xfrm rot="16200000" flipH="1">
            <a:off x="5772911" y="3595229"/>
            <a:ext cx="118852" cy="46175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Elbow Connector 105">
            <a:extLst>
              <a:ext uri="{FF2B5EF4-FFF2-40B4-BE49-F238E27FC236}">
                <a16:creationId xmlns:a16="http://schemas.microsoft.com/office/drawing/2014/main" id="{2605C448-EEC9-2F4E-9880-72D06C21E89E}"/>
              </a:ext>
            </a:extLst>
          </p:cNvPr>
          <p:cNvCxnSpPr>
            <a:cxnSpLocks/>
            <a:endCxn id="84" idx="2"/>
          </p:cNvCxnSpPr>
          <p:nvPr/>
        </p:nvCxnSpPr>
        <p:spPr>
          <a:xfrm rot="16200000" flipV="1">
            <a:off x="5431461" y="2857940"/>
            <a:ext cx="466750" cy="288828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Elbow Connector 109">
            <a:extLst>
              <a:ext uri="{FF2B5EF4-FFF2-40B4-BE49-F238E27FC236}">
                <a16:creationId xmlns:a16="http://schemas.microsoft.com/office/drawing/2014/main" id="{9982B603-8C4B-B947-8B64-B7857429D90C}"/>
              </a:ext>
            </a:extLst>
          </p:cNvPr>
          <p:cNvCxnSpPr>
            <a:cxnSpLocks/>
            <a:endCxn id="86" idx="0"/>
          </p:cNvCxnSpPr>
          <p:nvPr/>
        </p:nvCxnSpPr>
        <p:spPr>
          <a:xfrm rot="5400000" flipH="1" flipV="1">
            <a:off x="5829873" y="2985966"/>
            <a:ext cx="229141" cy="270386"/>
          </a:xfrm>
          <a:prstGeom prst="bentConnector3">
            <a:avLst>
              <a:gd name="adj1" fmla="val 199764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08BF1B-0085-9745-94A1-105D08F2B623}"/>
              </a:ext>
            </a:extLst>
          </p:cNvPr>
          <p:cNvGrpSpPr/>
          <p:nvPr/>
        </p:nvGrpSpPr>
        <p:grpSpPr>
          <a:xfrm>
            <a:off x="4288545" y="2956756"/>
            <a:ext cx="972418" cy="328805"/>
            <a:chOff x="575392" y="5821552"/>
            <a:chExt cx="972418" cy="328805"/>
          </a:xfrm>
        </p:grpSpPr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69F13833-2171-5142-9367-142A5099F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392" y="5821552"/>
              <a:ext cx="657235" cy="328805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4D0EFE12-6762-4D43-9BE2-45F5808E8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67" t="15581" r="9658" b="8634"/>
            <a:stretch/>
          </p:blipFill>
          <p:spPr>
            <a:xfrm>
              <a:off x="1254333" y="5850954"/>
              <a:ext cx="293477" cy="270000"/>
            </a:xfrm>
            <a:prstGeom prst="rect">
              <a:avLst/>
            </a:prstGeom>
          </p:spPr>
        </p:pic>
      </p:grpSp>
      <p:cxnSp>
        <p:nvCxnSpPr>
          <p:cNvPr id="119" name="Elbow Connector 118">
            <a:extLst>
              <a:ext uri="{FF2B5EF4-FFF2-40B4-BE49-F238E27FC236}">
                <a16:creationId xmlns:a16="http://schemas.microsoft.com/office/drawing/2014/main" id="{37017E47-822C-E14D-9498-B566A0B254A2}"/>
              </a:ext>
            </a:extLst>
          </p:cNvPr>
          <p:cNvCxnSpPr>
            <a:cxnSpLocks/>
            <a:endCxn id="117" idx="2"/>
          </p:cNvCxnSpPr>
          <p:nvPr/>
        </p:nvCxnSpPr>
        <p:spPr>
          <a:xfrm rot="10800000">
            <a:off x="5114225" y="3256158"/>
            <a:ext cx="519978" cy="141152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CAD93876-6A60-B84C-891B-F280003C1029}"/>
              </a:ext>
            </a:extLst>
          </p:cNvPr>
          <p:cNvCxnSpPr>
            <a:cxnSpLocks/>
          </p:cNvCxnSpPr>
          <p:nvPr/>
        </p:nvCxnSpPr>
        <p:spPr>
          <a:xfrm rot="16200000" flipV="1">
            <a:off x="3404169" y="895845"/>
            <a:ext cx="2413464" cy="2307365"/>
          </a:xfrm>
          <a:prstGeom prst="bentConnector3">
            <a:avLst>
              <a:gd name="adj1" fmla="val 99909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id="{B7E46E33-E69A-294C-BC83-306E598514B6}"/>
              </a:ext>
            </a:extLst>
          </p:cNvPr>
          <p:cNvCxnSpPr>
            <a:cxnSpLocks/>
            <a:stCxn id="83" idx="2"/>
          </p:cNvCxnSpPr>
          <p:nvPr/>
        </p:nvCxnSpPr>
        <p:spPr>
          <a:xfrm rot="5400000">
            <a:off x="5778318" y="2840139"/>
            <a:ext cx="715724" cy="373295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D687DF05-391D-A64E-99E9-5F889CDA228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5696" y="3255379"/>
            <a:ext cx="293903" cy="2939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97A283-C24F-104E-B644-277852DED1E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06" y="2946128"/>
            <a:ext cx="3204916" cy="1559057"/>
          </a:xfrm>
          <a:prstGeom prst="rect">
            <a:avLst/>
          </a:prstGeom>
        </p:spPr>
      </p:pic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FAAFFBED-213C-444E-A488-C889B3555B38}"/>
              </a:ext>
            </a:extLst>
          </p:cNvPr>
          <p:cNvCxnSpPr>
            <a:cxnSpLocks/>
          </p:cNvCxnSpPr>
          <p:nvPr/>
        </p:nvCxnSpPr>
        <p:spPr>
          <a:xfrm rot="16200000" flipH="1">
            <a:off x="3463439" y="911101"/>
            <a:ext cx="2389946" cy="2292649"/>
          </a:xfrm>
          <a:prstGeom prst="bentConnector3">
            <a:avLst>
              <a:gd name="adj1" fmla="val -769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43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56B4B8-575E-E446-BEA9-8859E11E9C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3059" y="1895277"/>
            <a:ext cx="5161550" cy="260588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 rot="10800000">
            <a:off x="3992093" y="887995"/>
            <a:ext cx="373947" cy="853669"/>
            <a:chOff x="11058542" y="1120117"/>
            <a:chExt cx="842432" cy="1678675"/>
          </a:xfrm>
          <a:solidFill>
            <a:schemeClr val="accent5">
              <a:lumMod val="75000"/>
            </a:schemeClr>
          </a:solidFill>
        </p:grpSpPr>
        <p:sp>
          <p:nvSpPr>
            <p:cNvPr id="5" name="Rectangle 4"/>
            <p:cNvSpPr/>
            <p:nvPr/>
          </p:nvSpPr>
          <p:spPr>
            <a:xfrm rot="16200000">
              <a:off x="11090797" y="1087862"/>
              <a:ext cx="777922" cy="842432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  <a:scene3d>
              <a:camera prst="orthographicFront">
                <a:rot lat="1200000" lon="4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 rot="16200000">
              <a:off x="11090797" y="1268011"/>
              <a:ext cx="777922" cy="842432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  <a:scene3d>
              <a:camera prst="orthographicFront">
                <a:rot lat="1200000" lon="4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16200000">
              <a:off x="11090797" y="1448162"/>
              <a:ext cx="777922" cy="8424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  <a:scene3d>
              <a:camera prst="orthographicFront">
                <a:rot lat="1200000" lon="4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 rot="16200000">
              <a:off x="11090797" y="1628313"/>
              <a:ext cx="777922" cy="842432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  <a:scene3d>
              <a:camera prst="orthographicFront">
                <a:rot lat="1200000" lon="4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16200000">
              <a:off x="11090797" y="1808464"/>
              <a:ext cx="777922" cy="842432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  <a:scene3d>
              <a:camera prst="orthographicFront">
                <a:rot lat="1200000" lon="4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16200000">
              <a:off x="11090797" y="1988615"/>
              <a:ext cx="777922" cy="8424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  <a:scene3d>
              <a:camera prst="orthographicFront">
                <a:rot lat="1200000" lon="4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2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" y="186880"/>
            <a:ext cx="3681002" cy="165630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048329" y="780143"/>
            <a:ext cx="1830932" cy="405380"/>
          </a:xfrm>
          <a:prstGeom prst="lin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871899" y="1"/>
            <a:ext cx="5177834" cy="756501"/>
          </a:xfrm>
        </p:spPr>
        <p:txBody>
          <a:bodyPr>
            <a:normAutofit/>
          </a:bodyPr>
          <a:lstStyle/>
          <a:p>
            <a:pPr algn="l"/>
            <a:r>
              <a:rPr lang="it-IT" sz="1800" b="1" dirty="0" err="1">
                <a:latin typeface="+mj-lt"/>
              </a:rPr>
              <a:t>Effective</a:t>
            </a:r>
            <a:r>
              <a:rPr lang="it-IT" sz="1800" b="1" dirty="0">
                <a:latin typeface="+mj-lt"/>
              </a:rPr>
              <a:t> Data Access</a:t>
            </a:r>
            <a:endParaRPr lang="en-GB" sz="1800" b="1" dirty="0">
              <a:latin typeface="+mj-lt"/>
            </a:endParaRPr>
          </a:p>
        </p:txBody>
      </p:sp>
      <p:sp>
        <p:nvSpPr>
          <p:cNvPr id="17" name="Segnaposto contenuto 4"/>
          <p:cNvSpPr txBox="1">
            <a:spLocks/>
          </p:cNvSpPr>
          <p:nvPr/>
        </p:nvSpPr>
        <p:spPr bwMode="auto">
          <a:xfrm>
            <a:off x="3923" y="2015262"/>
            <a:ext cx="3681003" cy="8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eaLnBrk="1" fontAlgn="auto" hangingPunct="1">
              <a:spcAft>
                <a:spcPts val="0"/>
              </a:spcAft>
              <a:buNone/>
              <a:defRPr/>
            </a:pPr>
            <a:endParaRPr lang="en-US" sz="1600" dirty="0">
              <a:solidFill>
                <a:schemeClr val="tx2"/>
              </a:solidFill>
              <a:latin typeface="Calibri"/>
              <a:cs typeface="+mn-cs"/>
            </a:endParaRPr>
          </a:p>
        </p:txBody>
      </p:sp>
      <p:sp>
        <p:nvSpPr>
          <p:cNvPr id="18" name="Segnaposto contenuto 4"/>
          <p:cNvSpPr txBox="1">
            <a:spLocks/>
          </p:cNvSpPr>
          <p:nvPr/>
        </p:nvSpPr>
        <p:spPr bwMode="auto">
          <a:xfrm>
            <a:off x="2251708" y="3523431"/>
            <a:ext cx="2818283" cy="92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65100" defTabSz="685800" eaLnBrk="1" fontAlgn="auto" hangingPunct="1">
              <a:spcAft>
                <a:spcPts val="0"/>
              </a:spcAft>
              <a:buNone/>
              <a:defRPr/>
            </a:pPr>
            <a:r>
              <a:rPr lang="en-US" sz="1200" dirty="0">
                <a:cs typeface="+mn-cs"/>
              </a:rPr>
              <a:t>Data transfer rate</a:t>
            </a:r>
          </a:p>
          <a:p>
            <a:pPr indent="-165100" defTabSz="685800" eaLnBrk="1" fontAlgn="auto" hangingPunct="1">
              <a:spcAft>
                <a:spcPts val="0"/>
              </a:spcAft>
              <a:defRPr/>
            </a:pPr>
            <a:endParaRPr lang="en-US" sz="1200" dirty="0">
              <a:solidFill>
                <a:schemeClr val="accent1"/>
              </a:solidFill>
              <a:cs typeface="+mn-cs"/>
            </a:endParaRPr>
          </a:p>
          <a:p>
            <a:pPr indent="-165100" defTabSz="685800" eaLnBrk="1" fontAlgn="auto" hangingPunct="1">
              <a:spcAft>
                <a:spcPts val="0"/>
              </a:spcAft>
              <a:defRPr/>
            </a:pPr>
            <a:r>
              <a:rPr lang="en-US" sz="1200" dirty="0">
                <a:solidFill>
                  <a:srgbClr val="FF0000"/>
                </a:solidFill>
              </a:rPr>
              <a:t>300x</a:t>
            </a:r>
            <a:endParaRPr lang="en-US" sz="1200" dirty="0">
              <a:solidFill>
                <a:srgbClr val="FF0000"/>
              </a:solidFill>
              <a:cs typeface="+mn-cs"/>
            </a:endParaRPr>
          </a:p>
          <a:p>
            <a:pPr indent="-165100" defTabSz="685800" eaLnBrk="1" fontAlgn="auto" hangingPunct="1">
              <a:spcAft>
                <a:spcPts val="0"/>
              </a:spcAft>
              <a:defRPr/>
            </a:pPr>
            <a:r>
              <a:rPr lang="en-US" sz="1200" dirty="0">
                <a:solidFill>
                  <a:srgbClr val="92D050"/>
                </a:solidFill>
                <a:cs typeface="+mn-cs"/>
              </a:rPr>
              <a:t>10</a:t>
            </a:r>
            <a:r>
              <a:rPr lang="en-US" sz="1200" baseline="30000" dirty="0">
                <a:solidFill>
                  <a:srgbClr val="92D050"/>
                </a:solidFill>
                <a:cs typeface="+mn-cs"/>
              </a:rPr>
              <a:t>4</a:t>
            </a:r>
            <a:r>
              <a:rPr lang="en-US" sz="1200" dirty="0">
                <a:solidFill>
                  <a:srgbClr val="92D050"/>
                </a:solidFill>
                <a:cs typeface="+mn-cs"/>
              </a:rPr>
              <a:t>x</a:t>
            </a:r>
          </a:p>
        </p:txBody>
      </p:sp>
      <p:sp>
        <p:nvSpPr>
          <p:cNvPr id="44" name="Segnaposto contenuto 4">
            <a:extLst>
              <a:ext uri="{FF2B5EF4-FFF2-40B4-BE49-F238E27FC236}">
                <a16:creationId xmlns:a16="http://schemas.microsoft.com/office/drawing/2014/main" id="{84D45D7D-1039-0049-90DD-D8CB784CDBC7}"/>
              </a:ext>
            </a:extLst>
          </p:cNvPr>
          <p:cNvSpPr txBox="1">
            <a:spLocks/>
          </p:cNvSpPr>
          <p:nvPr/>
        </p:nvSpPr>
        <p:spPr bwMode="auto">
          <a:xfrm>
            <a:off x="4496777" y="736032"/>
            <a:ext cx="4492984" cy="11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eaLnBrk="1" fontAlgn="auto" hangingPunct="1">
              <a:spcAft>
                <a:spcPts val="0"/>
              </a:spcAft>
              <a:buNone/>
              <a:defRPr/>
            </a:pPr>
            <a:r>
              <a:rPr lang="en-US" sz="1200" dirty="0">
                <a:solidFill>
                  <a:schemeClr val="tx2"/>
                </a:solidFill>
              </a:rPr>
              <a:t>Let’s assume we want to correlate pollution and temperature over Ferrara (Italy).</a:t>
            </a:r>
          </a:p>
          <a:p>
            <a:pPr marL="0" indent="0" defTabSz="685800" eaLnBrk="1" fontAlgn="auto" hangingPunct="1">
              <a:spcAft>
                <a:spcPts val="0"/>
              </a:spcAft>
              <a:buNone/>
              <a:defRPr/>
            </a:pPr>
            <a:r>
              <a:rPr lang="en-US" sz="1200" dirty="0">
                <a:solidFill>
                  <a:schemeClr val="tx2"/>
                </a:solidFill>
              </a:rPr>
              <a:t>We want to use time series of Land Surface Temperature (LST) and Aerosol Optical Thickness (AOT) from MODIS.</a:t>
            </a:r>
          </a:p>
        </p:txBody>
      </p:sp>
      <p:sp>
        <p:nvSpPr>
          <p:cNvPr id="45" name="Segnaposto contenuto 4">
            <a:extLst>
              <a:ext uri="{FF2B5EF4-FFF2-40B4-BE49-F238E27FC236}">
                <a16:creationId xmlns:a16="http://schemas.microsoft.com/office/drawing/2014/main" id="{8D5C9BAA-0A46-EA4D-BB04-27DD26DC977C}"/>
              </a:ext>
            </a:extLst>
          </p:cNvPr>
          <p:cNvSpPr txBox="1">
            <a:spLocks/>
          </p:cNvSpPr>
          <p:nvPr/>
        </p:nvSpPr>
        <p:spPr bwMode="auto">
          <a:xfrm>
            <a:off x="2251709" y="2372606"/>
            <a:ext cx="2818283" cy="92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65100" defTabSz="685800" eaLnBrk="1" fontAlgn="auto" hangingPunct="1">
              <a:spcAft>
                <a:spcPts val="0"/>
              </a:spcAft>
              <a:buNone/>
              <a:defRPr/>
            </a:pPr>
            <a:r>
              <a:rPr lang="en-US" sz="1200" dirty="0">
                <a:cs typeface="+mn-cs"/>
              </a:rPr>
              <a:t>Data transfer rate</a:t>
            </a:r>
          </a:p>
          <a:p>
            <a:pPr indent="-165100" defTabSz="685800" eaLnBrk="1" fontAlgn="auto" hangingPunct="1">
              <a:spcAft>
                <a:spcPts val="0"/>
              </a:spcAft>
              <a:defRPr/>
            </a:pPr>
            <a:endParaRPr lang="en-US" sz="1200" dirty="0">
              <a:solidFill>
                <a:schemeClr val="bg1"/>
              </a:solidFill>
              <a:cs typeface="+mn-cs"/>
            </a:endParaRPr>
          </a:p>
          <a:p>
            <a:pPr indent="-165100" defTabSz="685800" eaLnBrk="1" fontAlgn="auto" hangingPunct="1">
              <a:spcAft>
                <a:spcPts val="0"/>
              </a:spcAft>
              <a:defRPr/>
            </a:pPr>
            <a:r>
              <a:rPr lang="en-US" sz="1200" dirty="0">
                <a:solidFill>
                  <a:srgbClr val="FF0000"/>
                </a:solidFill>
              </a:rPr>
              <a:t>500x</a:t>
            </a:r>
            <a:endParaRPr lang="en-US" sz="1200" dirty="0">
              <a:solidFill>
                <a:srgbClr val="FF0000"/>
              </a:solidFill>
              <a:cs typeface="+mn-cs"/>
            </a:endParaRPr>
          </a:p>
          <a:p>
            <a:pPr indent="-165100" defTabSz="685800" eaLnBrk="1" fontAlgn="auto" hangingPunct="1">
              <a:spcAft>
                <a:spcPts val="0"/>
              </a:spcAft>
              <a:defRPr/>
            </a:pPr>
            <a:r>
              <a:rPr lang="en-US" sz="1200" dirty="0">
                <a:solidFill>
                  <a:srgbClr val="92D050"/>
                </a:solidFill>
              </a:rPr>
              <a:t>10</a:t>
            </a:r>
            <a:r>
              <a:rPr lang="en-US" sz="1200" baseline="30000" dirty="0">
                <a:solidFill>
                  <a:srgbClr val="92D050"/>
                </a:solidFill>
              </a:rPr>
              <a:t>6</a:t>
            </a:r>
            <a:r>
              <a:rPr lang="en-US" sz="1200" dirty="0">
                <a:solidFill>
                  <a:srgbClr val="92D050"/>
                </a:solidFill>
              </a:rPr>
              <a:t>x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D863986-FBDE-0C49-833C-4DF6388E68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5509" y="1911895"/>
            <a:ext cx="306027" cy="103367"/>
          </a:xfrm>
          <a:prstGeom prst="rect">
            <a:avLst/>
          </a:prstGeom>
        </p:spPr>
      </p:pic>
      <p:sp>
        <p:nvSpPr>
          <p:cNvPr id="27" name="Segnaposto contenuto 4">
            <a:extLst>
              <a:ext uri="{FF2B5EF4-FFF2-40B4-BE49-F238E27FC236}">
                <a16:creationId xmlns:a16="http://schemas.microsoft.com/office/drawing/2014/main" id="{59E081FE-2589-D346-B37F-3EC06DBAE917}"/>
              </a:ext>
            </a:extLst>
          </p:cNvPr>
          <p:cNvSpPr txBox="1">
            <a:spLocks/>
          </p:cNvSpPr>
          <p:nvPr/>
        </p:nvSpPr>
        <p:spPr bwMode="auto">
          <a:xfrm>
            <a:off x="11429" y="2372606"/>
            <a:ext cx="2818283" cy="92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65100" defTabSz="685800" eaLnBrk="1" fontAlgn="auto" hangingPunct="1">
              <a:spcAft>
                <a:spcPts val="0"/>
              </a:spcAft>
              <a:buNone/>
              <a:defRPr/>
            </a:pPr>
            <a:r>
              <a:rPr lang="en-US" sz="1200" dirty="0">
                <a:cs typeface="+mn-cs"/>
              </a:rPr>
              <a:t>LST timeseries 3 years</a:t>
            </a:r>
          </a:p>
          <a:p>
            <a:pPr indent="-165100" defTabSz="685800" eaLnBrk="1" fontAlgn="auto" hangingPunct="1"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1"/>
                </a:solidFill>
                <a:cs typeface="+mn-cs"/>
              </a:rPr>
              <a:t>Global: ~120GB</a:t>
            </a:r>
          </a:p>
          <a:p>
            <a:pPr indent="-165100" defTabSz="685800" eaLnBrk="1" fontAlgn="auto" hangingPunct="1">
              <a:spcAft>
                <a:spcPts val="0"/>
              </a:spcAft>
              <a:defRPr/>
            </a:pPr>
            <a:r>
              <a:rPr lang="en-US" sz="1200" dirty="0">
                <a:solidFill>
                  <a:srgbClr val="FF0000"/>
                </a:solidFill>
              </a:rPr>
              <a:t>Italy: </a:t>
            </a:r>
            <a:r>
              <a:rPr lang="en-US" sz="1200" dirty="0">
                <a:solidFill>
                  <a:srgbClr val="FF0000"/>
                </a:solidFill>
                <a:cs typeface="+mn-cs"/>
              </a:rPr>
              <a:t>~245MB</a:t>
            </a:r>
          </a:p>
          <a:p>
            <a:pPr indent="-165100" defTabSz="685800" eaLnBrk="1" fontAlgn="auto" hangingPunct="1">
              <a:spcAft>
                <a:spcPts val="0"/>
              </a:spcAft>
              <a:defRPr/>
            </a:pPr>
            <a:r>
              <a:rPr lang="en-US" sz="1200" dirty="0">
                <a:solidFill>
                  <a:srgbClr val="92D050"/>
                </a:solidFill>
              </a:rPr>
              <a:t>Ferrara: ~17KB</a:t>
            </a:r>
          </a:p>
        </p:txBody>
      </p:sp>
      <p:sp>
        <p:nvSpPr>
          <p:cNvPr id="28" name="Segnaposto contenuto 4">
            <a:extLst>
              <a:ext uri="{FF2B5EF4-FFF2-40B4-BE49-F238E27FC236}">
                <a16:creationId xmlns:a16="http://schemas.microsoft.com/office/drawing/2014/main" id="{8D0B0C6D-5C75-324B-9B2C-F1CC9975A8EC}"/>
              </a:ext>
            </a:extLst>
          </p:cNvPr>
          <p:cNvSpPr txBox="1">
            <a:spLocks/>
          </p:cNvSpPr>
          <p:nvPr/>
        </p:nvSpPr>
        <p:spPr bwMode="auto">
          <a:xfrm>
            <a:off x="11430" y="3523431"/>
            <a:ext cx="2818283" cy="92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65100" defTabSz="685800" eaLnBrk="1" fontAlgn="auto" hangingPunct="1">
              <a:spcAft>
                <a:spcPts val="0"/>
              </a:spcAft>
              <a:buNone/>
              <a:defRPr/>
            </a:pPr>
            <a:r>
              <a:rPr lang="en-US" sz="1200" dirty="0">
                <a:cs typeface="+mn-cs"/>
              </a:rPr>
              <a:t>AOT timeseries 3 years</a:t>
            </a:r>
          </a:p>
          <a:p>
            <a:pPr indent="-165100" defTabSz="685800" eaLnBrk="1" fontAlgn="auto" hangingPunct="1"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1"/>
                </a:solidFill>
                <a:cs typeface="+mn-cs"/>
              </a:rPr>
              <a:t>Global: ~300MB</a:t>
            </a:r>
          </a:p>
          <a:p>
            <a:pPr indent="-165100" defTabSz="685800" eaLnBrk="1" fontAlgn="auto" hangingPunct="1">
              <a:spcAft>
                <a:spcPts val="0"/>
              </a:spcAft>
              <a:defRPr/>
            </a:pPr>
            <a:r>
              <a:rPr lang="en-US" sz="1200" dirty="0">
                <a:solidFill>
                  <a:srgbClr val="FF0000"/>
                </a:solidFill>
              </a:rPr>
              <a:t>Italy: </a:t>
            </a:r>
            <a:r>
              <a:rPr lang="en-US" sz="1200" dirty="0">
                <a:solidFill>
                  <a:srgbClr val="FF0000"/>
                </a:solidFill>
                <a:cs typeface="+mn-cs"/>
              </a:rPr>
              <a:t>~1MB</a:t>
            </a:r>
          </a:p>
          <a:p>
            <a:pPr indent="-165100" defTabSz="685800" eaLnBrk="1" fontAlgn="auto" hangingPunct="1">
              <a:spcAft>
                <a:spcPts val="0"/>
              </a:spcAft>
              <a:defRPr/>
            </a:pPr>
            <a:r>
              <a:rPr lang="en-US" sz="1200" dirty="0">
                <a:solidFill>
                  <a:srgbClr val="92D050"/>
                </a:solidFill>
                <a:cs typeface="+mn-cs"/>
              </a:rPr>
              <a:t>Ferrara: ~17KB</a:t>
            </a:r>
          </a:p>
        </p:txBody>
      </p:sp>
    </p:spTree>
    <p:extLst>
      <p:ext uri="{BB962C8B-B14F-4D97-AF65-F5344CB8AC3E}">
        <p14:creationId xmlns:p14="http://schemas.microsoft.com/office/powerpoint/2010/main" val="231783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5" grpId="0"/>
      <p:bldP spid="27" grpId="0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10800000">
            <a:off x="3992093" y="887995"/>
            <a:ext cx="373947" cy="853669"/>
            <a:chOff x="11058542" y="1120117"/>
            <a:chExt cx="842432" cy="1678675"/>
          </a:xfrm>
          <a:solidFill>
            <a:schemeClr val="accent5">
              <a:lumMod val="75000"/>
            </a:schemeClr>
          </a:solidFill>
        </p:grpSpPr>
        <p:sp>
          <p:nvSpPr>
            <p:cNvPr id="5" name="Rectangle 4"/>
            <p:cNvSpPr/>
            <p:nvPr/>
          </p:nvSpPr>
          <p:spPr>
            <a:xfrm rot="16200000">
              <a:off x="11090797" y="1087862"/>
              <a:ext cx="777922" cy="842432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  <a:scene3d>
              <a:camera prst="orthographicFront">
                <a:rot lat="1200000" lon="4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 rot="16200000">
              <a:off x="11090797" y="1268011"/>
              <a:ext cx="777922" cy="842432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  <a:scene3d>
              <a:camera prst="orthographicFront">
                <a:rot lat="1200000" lon="4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16200000">
              <a:off x="11090797" y="1448162"/>
              <a:ext cx="777922" cy="8424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  <a:scene3d>
              <a:camera prst="orthographicFront">
                <a:rot lat="1200000" lon="4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 rot="16200000">
              <a:off x="11090797" y="1628313"/>
              <a:ext cx="777922" cy="842432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  <a:scene3d>
              <a:camera prst="orthographicFront">
                <a:rot lat="1200000" lon="4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16200000">
              <a:off x="11090797" y="1808464"/>
              <a:ext cx="777922" cy="842432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  <a:scene3d>
              <a:camera prst="orthographicFront">
                <a:rot lat="1200000" lon="4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16200000">
              <a:off x="11090797" y="1988615"/>
              <a:ext cx="777922" cy="8424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  <a:scene3d>
              <a:camera prst="orthographicFront">
                <a:rot lat="1200000" lon="4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2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" y="186880"/>
            <a:ext cx="3681002" cy="165630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048329" y="780143"/>
            <a:ext cx="1830932" cy="405380"/>
          </a:xfrm>
          <a:prstGeom prst="lin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871899" y="1"/>
            <a:ext cx="5177834" cy="756501"/>
          </a:xfrm>
        </p:spPr>
        <p:txBody>
          <a:bodyPr>
            <a:normAutofit/>
          </a:bodyPr>
          <a:lstStyle/>
          <a:p>
            <a:pPr algn="l"/>
            <a:r>
              <a:rPr lang="it-IT" sz="1800" b="1" dirty="0" err="1">
                <a:latin typeface="+mj-lt"/>
              </a:rPr>
              <a:t>Effective</a:t>
            </a:r>
            <a:r>
              <a:rPr lang="it-IT" sz="1800" b="1" dirty="0">
                <a:latin typeface="+mj-lt"/>
              </a:rPr>
              <a:t> Data Access</a:t>
            </a:r>
            <a:endParaRPr lang="en-GB" sz="1800" b="1" dirty="0">
              <a:latin typeface="+mj-lt"/>
            </a:endParaRPr>
          </a:p>
        </p:txBody>
      </p:sp>
      <p:sp>
        <p:nvSpPr>
          <p:cNvPr id="17" name="Segnaposto contenuto 4"/>
          <p:cNvSpPr txBox="1">
            <a:spLocks/>
          </p:cNvSpPr>
          <p:nvPr/>
        </p:nvSpPr>
        <p:spPr bwMode="auto">
          <a:xfrm>
            <a:off x="3923" y="2015262"/>
            <a:ext cx="3681003" cy="8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eaLnBrk="1" fontAlgn="auto" hangingPunct="1">
              <a:spcAft>
                <a:spcPts val="0"/>
              </a:spcAft>
              <a:buNone/>
              <a:defRPr/>
            </a:pPr>
            <a:endParaRPr lang="en-US" sz="1600" dirty="0">
              <a:solidFill>
                <a:schemeClr val="tx2"/>
              </a:solidFill>
              <a:latin typeface="Calibri"/>
              <a:cs typeface="+mn-cs"/>
            </a:endParaRPr>
          </a:p>
        </p:txBody>
      </p:sp>
      <p:sp>
        <p:nvSpPr>
          <p:cNvPr id="18" name="Segnaposto contenuto 4"/>
          <p:cNvSpPr txBox="1">
            <a:spLocks/>
          </p:cNvSpPr>
          <p:nvPr/>
        </p:nvSpPr>
        <p:spPr bwMode="auto">
          <a:xfrm>
            <a:off x="0" y="3580581"/>
            <a:ext cx="4148977" cy="92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60338" defTabSz="685800" eaLnBrk="1" fontAlgn="auto" hangingPunct="1">
              <a:spcAft>
                <a:spcPts val="0"/>
              </a:spcAft>
              <a:buNone/>
              <a:defRPr/>
            </a:pPr>
            <a:r>
              <a:rPr lang="en-US" sz="1200" dirty="0">
                <a:cs typeface="+mn-cs"/>
              </a:rPr>
              <a:t>NDVI timeseries 26 years</a:t>
            </a:r>
          </a:p>
          <a:p>
            <a:pPr indent="-160338" defTabSz="685800" eaLnBrk="1" fontAlgn="auto" hangingPunct="1"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1"/>
                </a:solidFill>
                <a:cs typeface="+mn-cs"/>
              </a:rPr>
              <a:t>NDVI full tile (blue line): ~25GB</a:t>
            </a:r>
          </a:p>
          <a:p>
            <a:pPr indent="-160338" defTabSz="685800" eaLnBrk="1" fontAlgn="auto" hangingPunct="1">
              <a:spcAft>
                <a:spcPts val="0"/>
              </a:spcAft>
              <a:defRPr/>
            </a:pPr>
            <a:r>
              <a:rPr lang="en-US" sz="1200" dirty="0">
                <a:solidFill>
                  <a:srgbClr val="FF0000"/>
                </a:solidFill>
              </a:rPr>
              <a:t>NDVI over Rome (red line): </a:t>
            </a:r>
            <a:r>
              <a:rPr lang="en-US" sz="1200" dirty="0">
                <a:solidFill>
                  <a:srgbClr val="FF0000"/>
                </a:solidFill>
                <a:cs typeface="+mn-cs"/>
              </a:rPr>
              <a:t>~5GB</a:t>
            </a:r>
          </a:p>
          <a:p>
            <a:pPr indent="-160338" defTabSz="685800" eaLnBrk="1" fontAlgn="auto" hangingPunct="1">
              <a:spcAft>
                <a:spcPts val="0"/>
              </a:spcAft>
              <a:defRPr/>
            </a:pPr>
            <a:r>
              <a:rPr lang="en-US" sz="1200" dirty="0">
                <a:solidFill>
                  <a:srgbClr val="92D050"/>
                </a:solidFill>
                <a:cs typeface="+mn-cs"/>
              </a:rPr>
              <a:t>NDVI over Rome (green marker): ~2KB</a:t>
            </a:r>
          </a:p>
        </p:txBody>
      </p:sp>
      <p:sp>
        <p:nvSpPr>
          <p:cNvPr id="20" name="Segnaposto contenuto 4"/>
          <p:cNvSpPr txBox="1">
            <a:spLocks/>
          </p:cNvSpPr>
          <p:nvPr/>
        </p:nvSpPr>
        <p:spPr bwMode="auto">
          <a:xfrm>
            <a:off x="3923" y="1872793"/>
            <a:ext cx="4145054" cy="714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60338" defTabSz="68580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200" dirty="0"/>
              <a:t>Landsat-5 (path/row = 191/31)</a:t>
            </a:r>
          </a:p>
          <a:p>
            <a:pPr indent="-160338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cs typeface="+mn-cs"/>
              </a:rPr>
              <a:t>26 years (1985 - 2011)</a:t>
            </a:r>
          </a:p>
          <a:p>
            <a:pPr indent="-160338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cs typeface="+mn-cs"/>
              </a:rPr>
              <a:t>~160GB (~400MB/product)</a:t>
            </a:r>
            <a:r>
              <a:rPr lang="en-US" sz="900" dirty="0">
                <a:cs typeface="+mn-cs"/>
              </a:rPr>
              <a:t> </a:t>
            </a:r>
            <a:endParaRPr lang="en-US" sz="1200" dirty="0"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50509E2-CD7C-564C-93E7-8881EF3968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2092" y="1882362"/>
            <a:ext cx="5165135" cy="2689024"/>
          </a:xfrm>
          <a:prstGeom prst="rect">
            <a:avLst/>
          </a:prstGeom>
        </p:spPr>
      </p:pic>
      <p:sp>
        <p:nvSpPr>
          <p:cNvPr id="44" name="Segnaposto contenuto 4">
            <a:extLst>
              <a:ext uri="{FF2B5EF4-FFF2-40B4-BE49-F238E27FC236}">
                <a16:creationId xmlns:a16="http://schemas.microsoft.com/office/drawing/2014/main" id="{84D45D7D-1039-0049-90DD-D8CB784CDBC7}"/>
              </a:ext>
            </a:extLst>
          </p:cNvPr>
          <p:cNvSpPr txBox="1">
            <a:spLocks/>
          </p:cNvSpPr>
          <p:nvPr/>
        </p:nvSpPr>
        <p:spPr bwMode="auto">
          <a:xfrm>
            <a:off x="4496777" y="667452"/>
            <a:ext cx="4492984" cy="11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eaLnBrk="1" fontAlgn="auto" hangingPunct="1">
              <a:spcAft>
                <a:spcPts val="0"/>
              </a:spcAft>
              <a:buNone/>
              <a:defRPr/>
            </a:pPr>
            <a:r>
              <a:rPr lang="en-US" sz="1400" dirty="0">
                <a:solidFill>
                  <a:schemeClr val="tx2"/>
                </a:solidFill>
              </a:rPr>
              <a:t>Let’s assume we want to monitor the urban area of Rome in Italy</a:t>
            </a:r>
            <a:r>
              <a:rPr lang="en-US" sz="1400" dirty="0" smtClean="0">
                <a:solidFill>
                  <a:schemeClr val="tx2"/>
                </a:solidFill>
              </a:rPr>
              <a:t>.</a:t>
            </a:r>
            <a:endParaRPr lang="en-US" sz="1400" dirty="0">
              <a:solidFill>
                <a:schemeClr val="tx2"/>
              </a:solidFill>
            </a:endParaRPr>
          </a:p>
          <a:p>
            <a:pPr marL="0" indent="0" defTabSz="685800" eaLnBrk="1" fontAlgn="auto" hangingPunct="1">
              <a:spcAft>
                <a:spcPts val="0"/>
              </a:spcAft>
              <a:buNone/>
              <a:defRPr/>
            </a:pPr>
            <a:r>
              <a:rPr lang="en-US" sz="1400" dirty="0">
                <a:solidFill>
                  <a:schemeClr val="tx2"/>
                </a:solidFill>
              </a:rPr>
              <a:t>We want to use time series of Landsat True Color (RGB) and Vegetation Index (NDVI).</a:t>
            </a:r>
          </a:p>
        </p:txBody>
      </p:sp>
      <p:sp>
        <p:nvSpPr>
          <p:cNvPr id="45" name="Segnaposto contenuto 4">
            <a:extLst>
              <a:ext uri="{FF2B5EF4-FFF2-40B4-BE49-F238E27FC236}">
                <a16:creationId xmlns:a16="http://schemas.microsoft.com/office/drawing/2014/main" id="{8D5C9BAA-0A46-EA4D-BB04-27DD26DC977C}"/>
              </a:ext>
            </a:extLst>
          </p:cNvPr>
          <p:cNvSpPr txBox="1">
            <a:spLocks/>
          </p:cNvSpPr>
          <p:nvPr/>
        </p:nvSpPr>
        <p:spPr bwMode="auto">
          <a:xfrm>
            <a:off x="-1" y="2589776"/>
            <a:ext cx="4148977" cy="92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60338" defTabSz="685800" eaLnBrk="1" fontAlgn="auto" hangingPunct="1">
              <a:spcAft>
                <a:spcPts val="0"/>
              </a:spcAft>
              <a:buNone/>
              <a:defRPr/>
            </a:pPr>
            <a:r>
              <a:rPr lang="en-US" sz="1200" dirty="0">
                <a:cs typeface="+mn-cs"/>
              </a:rPr>
              <a:t>RGB timeseries 26 years</a:t>
            </a:r>
          </a:p>
          <a:p>
            <a:pPr indent="-160338" defTabSz="685800" eaLnBrk="1" fontAlgn="auto" hangingPunct="1"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1"/>
                </a:solidFill>
                <a:cs typeface="+mn-cs"/>
              </a:rPr>
              <a:t>RGB full tile (blue line): ~22GB</a:t>
            </a:r>
          </a:p>
          <a:p>
            <a:pPr indent="-160338" defTabSz="685800" eaLnBrk="1" fontAlgn="auto" hangingPunct="1">
              <a:spcAft>
                <a:spcPts val="0"/>
              </a:spcAft>
              <a:defRPr/>
            </a:pPr>
            <a:r>
              <a:rPr lang="en-US" sz="1200" dirty="0">
                <a:solidFill>
                  <a:srgbClr val="FF0000"/>
                </a:solidFill>
              </a:rPr>
              <a:t>RGB over Rome (red line): </a:t>
            </a:r>
            <a:r>
              <a:rPr lang="en-US" sz="1200" dirty="0">
                <a:solidFill>
                  <a:srgbClr val="FF0000"/>
                </a:solidFill>
                <a:cs typeface="+mn-cs"/>
              </a:rPr>
              <a:t>~4GB</a:t>
            </a:r>
          </a:p>
          <a:p>
            <a:pPr indent="-160338" defTabSz="685800" eaLnBrk="1" fontAlgn="auto" hangingPunct="1"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92D050"/>
                </a:solidFill>
              </a:rPr>
              <a:t>RGB </a:t>
            </a:r>
            <a:r>
              <a:rPr lang="en-US" sz="1200" dirty="0">
                <a:solidFill>
                  <a:srgbClr val="92D050"/>
                </a:solidFill>
              </a:rPr>
              <a:t>over Rome (green marker): ~1KB</a:t>
            </a:r>
          </a:p>
        </p:txBody>
      </p:sp>
      <p:sp>
        <p:nvSpPr>
          <p:cNvPr id="46" name="Segnaposto contenuto 4">
            <a:extLst>
              <a:ext uri="{FF2B5EF4-FFF2-40B4-BE49-F238E27FC236}">
                <a16:creationId xmlns:a16="http://schemas.microsoft.com/office/drawing/2014/main" id="{09B55BC5-555E-EF4D-AA29-85C50FBEBFA4}"/>
              </a:ext>
            </a:extLst>
          </p:cNvPr>
          <p:cNvSpPr txBox="1">
            <a:spLocks/>
          </p:cNvSpPr>
          <p:nvPr/>
        </p:nvSpPr>
        <p:spPr bwMode="auto">
          <a:xfrm rot="19479847">
            <a:off x="5296005" y="2802648"/>
            <a:ext cx="3967166" cy="6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 eaLnBrk="1" fontAlgn="auto" hangingPunct="1">
              <a:spcAft>
                <a:spcPts val="0"/>
              </a:spcAft>
              <a:buNone/>
              <a:defRPr/>
            </a:pPr>
            <a:r>
              <a:rPr lang="en-US" sz="2400" b="1" u="sng" dirty="0">
                <a:solidFill>
                  <a:schemeClr val="bg1"/>
                </a:solidFill>
                <a:cs typeface="+mn-cs"/>
              </a:rPr>
              <a:t>Data transfer optimization </a:t>
            </a:r>
            <a:r>
              <a:rPr lang="en-US" sz="2400" b="1" u="sng" dirty="0">
                <a:solidFill>
                  <a:schemeClr val="accent1"/>
                </a:solidFill>
                <a:cs typeface="+mn-cs"/>
              </a:rPr>
              <a:t>7x</a:t>
            </a:r>
            <a:r>
              <a:rPr lang="en-US" sz="2400" b="1" u="sng" dirty="0">
                <a:solidFill>
                  <a:schemeClr val="tx2"/>
                </a:solidFill>
                <a:cs typeface="+mn-cs"/>
              </a:rPr>
              <a:t> </a:t>
            </a:r>
            <a:r>
              <a:rPr lang="en-US" sz="2400" b="1" u="sng" dirty="0">
                <a:solidFill>
                  <a:schemeClr val="bg1"/>
                </a:solidFill>
              </a:rPr>
              <a:t>-</a:t>
            </a:r>
            <a:r>
              <a:rPr lang="en-US" sz="2400" b="1" u="sng" dirty="0">
                <a:solidFill>
                  <a:schemeClr val="tx2"/>
                </a:solidFill>
                <a:cs typeface="+mn-cs"/>
              </a:rPr>
              <a:t> </a:t>
            </a:r>
            <a:r>
              <a:rPr lang="en-US" sz="2400" b="1" u="sng" dirty="0" smtClean="0">
                <a:solidFill>
                  <a:srgbClr val="FF0000"/>
                </a:solidFill>
                <a:cs typeface="+mn-cs"/>
              </a:rPr>
              <a:t>40x</a:t>
            </a:r>
            <a:r>
              <a:rPr lang="en-US" sz="2400" b="1" u="sng" dirty="0" smtClean="0">
                <a:solidFill>
                  <a:schemeClr val="tx2"/>
                </a:solidFill>
                <a:cs typeface="+mn-cs"/>
              </a:rPr>
              <a:t> </a:t>
            </a:r>
            <a:r>
              <a:rPr lang="en-US" sz="2400" b="1" u="sng" dirty="0">
                <a:solidFill>
                  <a:schemeClr val="bg1"/>
                </a:solidFill>
                <a:cs typeface="+mn-cs"/>
              </a:rPr>
              <a:t>-</a:t>
            </a:r>
            <a:r>
              <a:rPr lang="en-US" sz="2400" b="1" u="sng" dirty="0">
                <a:solidFill>
                  <a:schemeClr val="tx2"/>
                </a:solidFill>
                <a:cs typeface="+mn-cs"/>
              </a:rPr>
              <a:t> </a:t>
            </a:r>
            <a:r>
              <a:rPr lang="en-US" sz="2400" b="1" u="sng" dirty="0">
                <a:solidFill>
                  <a:srgbClr val="92D050"/>
                </a:solidFill>
                <a:cs typeface="+mn-cs"/>
              </a:rPr>
              <a:t>10</a:t>
            </a:r>
            <a:r>
              <a:rPr lang="en-US" sz="2400" b="1" u="sng" baseline="30000" dirty="0">
                <a:solidFill>
                  <a:srgbClr val="92D050"/>
                </a:solidFill>
                <a:cs typeface="+mn-cs"/>
              </a:rPr>
              <a:t>8</a:t>
            </a:r>
            <a:r>
              <a:rPr lang="en-US" sz="2400" b="1" u="sng" dirty="0">
                <a:solidFill>
                  <a:srgbClr val="92D050"/>
                </a:solidFill>
                <a:cs typeface="+mn-cs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25552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45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Collaborative Environment </a:t>
            </a:r>
          </a:p>
          <a:p>
            <a:endParaRPr lang="en-GB" dirty="0"/>
          </a:p>
          <a:p>
            <a:r>
              <a:rPr lang="en-GB" dirty="0"/>
              <a:t>Example of current Collaborative Environments  </a:t>
            </a:r>
          </a:p>
          <a:p>
            <a:r>
              <a:rPr lang="en-GB" dirty="0"/>
              <a:t>	Thematic Exploitation Platform </a:t>
            </a:r>
          </a:p>
          <a:p>
            <a:r>
              <a:rPr lang="en-GB" dirty="0"/>
              <a:t>	Mission Exploitation Platform </a:t>
            </a:r>
          </a:p>
          <a:p>
            <a:r>
              <a:rPr lang="en-GB" dirty="0"/>
              <a:t>	Joint ESA-NASA Multi-Mission Analysis Platform</a:t>
            </a:r>
          </a:p>
          <a:p>
            <a:endParaRPr lang="en-GB" dirty="0"/>
          </a:p>
          <a:p>
            <a:r>
              <a:rPr lang="en-GB" dirty="0"/>
              <a:t>ESA Collaborative Environment</a:t>
            </a:r>
          </a:p>
        </p:txBody>
      </p:sp>
    </p:spTree>
    <p:extLst>
      <p:ext uri="{BB962C8B-B14F-4D97-AF65-F5344CB8AC3E}">
        <p14:creationId xmlns:p14="http://schemas.microsoft.com/office/powerpoint/2010/main" val="146217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EE8D7111-D955-7347-8503-6BB311A76FA9}"/>
              </a:ext>
            </a:extLst>
          </p:cNvPr>
          <p:cNvSpPr txBox="1">
            <a:spLocks/>
          </p:cNvSpPr>
          <p:nvPr/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it-IT" kern="0" dirty="0"/>
              <a:t>CEOS CAL/VAL Test Case </a:t>
            </a:r>
            <a:r>
              <a:rPr lang="it-IT" kern="0" dirty="0" smtClean="0"/>
              <a:t>demo</a:t>
            </a:r>
            <a:r>
              <a:rPr lang="it-IT" kern="0" dirty="0"/>
              <a:t>: </a:t>
            </a:r>
            <a:r>
              <a:rPr lang="it-IT" kern="0" dirty="0" smtClean="0">
                <a:hlinkClick r:id="rId3"/>
              </a:rPr>
              <a:t>link</a:t>
            </a:r>
            <a:endParaRPr lang="it-IT" kern="0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246190C-6481-284B-A262-AA6C00920C22}"/>
              </a:ext>
            </a:extLst>
          </p:cNvPr>
          <p:cNvSpPr txBox="1"/>
          <p:nvPr/>
        </p:nvSpPr>
        <p:spPr>
          <a:xfrm>
            <a:off x="7250" y="1598770"/>
            <a:ext cx="18114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sz="900" b="1" dirty="0" smtClean="0">
                <a:latin typeface="+mj-lt"/>
              </a:rPr>
              <a:t>Select site(s) of </a:t>
            </a:r>
            <a:r>
              <a:rPr lang="it-IT" sz="900" b="1" dirty="0" err="1" smtClean="0">
                <a:latin typeface="+mj-lt"/>
              </a:rPr>
              <a:t>interest</a:t>
            </a:r>
            <a:r>
              <a:rPr lang="it-IT" sz="900" b="1" dirty="0" smtClean="0">
                <a:latin typeface="+mj-lt"/>
              </a:rPr>
              <a:t/>
            </a:r>
            <a:br>
              <a:rPr lang="it-IT" sz="900" b="1" dirty="0" smtClean="0">
                <a:latin typeface="+mj-lt"/>
              </a:rPr>
            </a:br>
            <a:r>
              <a:rPr lang="it-IT" sz="900" b="1" dirty="0" smtClean="0">
                <a:latin typeface="+mj-lt"/>
              </a:rPr>
              <a:t>    </a:t>
            </a:r>
            <a:r>
              <a:rPr lang="it-IT" sz="900" dirty="0" smtClean="0">
                <a:latin typeface="+mj-lt"/>
              </a:rPr>
              <a:t>-</a:t>
            </a:r>
            <a:r>
              <a:rPr lang="it-IT" sz="900" b="1" dirty="0" smtClean="0">
                <a:latin typeface="+mj-lt"/>
              </a:rPr>
              <a:t> </a:t>
            </a:r>
            <a:r>
              <a:rPr lang="en-GB" sz="700" dirty="0" smtClean="0">
                <a:hlinkClick r:id="rId4"/>
              </a:rPr>
              <a:t>CEOS Land </a:t>
            </a:r>
            <a:r>
              <a:rPr lang="en-GB" sz="700" dirty="0" err="1" smtClean="0">
                <a:hlinkClick r:id="rId4"/>
              </a:rPr>
              <a:t>Validatio</a:t>
            </a:r>
            <a:r>
              <a:rPr lang="en-GB" sz="700" dirty="0" smtClean="0">
                <a:hlinkClick r:id="rId4"/>
              </a:rPr>
              <a:t> Sites</a:t>
            </a:r>
            <a:r>
              <a:rPr lang="en-GB" sz="700" dirty="0" smtClean="0"/>
              <a:t/>
            </a:r>
            <a:br>
              <a:rPr lang="en-GB" sz="700" dirty="0" smtClean="0"/>
            </a:br>
            <a:endParaRPr lang="it-IT" sz="600" i="1" dirty="0">
              <a:latin typeface="+mj-lt"/>
            </a:endParaRPr>
          </a:p>
          <a:p>
            <a:pPr>
              <a:defRPr/>
            </a:pPr>
            <a:endParaRPr lang="it-IT" sz="900" b="1" dirty="0">
              <a:latin typeface="+mj-lt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12D0758-95F4-D649-AB5D-127B9C280F82}"/>
              </a:ext>
            </a:extLst>
          </p:cNvPr>
          <p:cNvSpPr txBox="1"/>
          <p:nvPr/>
        </p:nvSpPr>
        <p:spPr>
          <a:xfrm>
            <a:off x="7250" y="1092058"/>
            <a:ext cx="1992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sz="900" b="1" dirty="0">
                <a:latin typeface="+mj-lt"/>
              </a:rPr>
              <a:t>Select </a:t>
            </a:r>
            <a:r>
              <a:rPr lang="it-IT" sz="900" b="1" dirty="0" err="1">
                <a:latin typeface="+mj-lt"/>
              </a:rPr>
              <a:t>product</a:t>
            </a:r>
            <a:r>
              <a:rPr lang="it-IT" sz="900" b="1" dirty="0">
                <a:latin typeface="+mj-lt"/>
              </a:rPr>
              <a:t> of </a:t>
            </a:r>
            <a:r>
              <a:rPr lang="it-IT" sz="900" b="1" dirty="0" err="1">
                <a:latin typeface="+mj-lt"/>
              </a:rPr>
              <a:t>interest</a:t>
            </a:r>
            <a:endParaRPr lang="it-IT" sz="900" b="1" dirty="0">
              <a:latin typeface="+mj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63BF42D-D421-7C49-9F69-94CFE3A96335}"/>
              </a:ext>
            </a:extLst>
          </p:cNvPr>
          <p:cNvSpPr txBox="1"/>
          <p:nvPr/>
        </p:nvSpPr>
        <p:spPr>
          <a:xfrm>
            <a:off x="7250" y="2105482"/>
            <a:ext cx="18114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sz="900" b="1" dirty="0" err="1">
                <a:latin typeface="+mj-lt"/>
              </a:rPr>
              <a:t>Retrieve</a:t>
            </a:r>
            <a:r>
              <a:rPr lang="it-IT" sz="900" b="1" dirty="0">
                <a:latin typeface="+mj-lt"/>
              </a:rPr>
              <a:t> the </a:t>
            </a:r>
            <a:r>
              <a:rPr lang="it-IT" sz="900" b="1" dirty="0" err="1">
                <a:latin typeface="+mj-lt"/>
              </a:rPr>
              <a:t>timeseries</a:t>
            </a:r>
            <a:endParaRPr lang="it-IT" sz="900" b="1" dirty="0">
              <a:latin typeface="+mj-lt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405D7A8-94AE-3642-A39A-C9C86F3E5681}"/>
              </a:ext>
            </a:extLst>
          </p:cNvPr>
          <p:cNvSpPr txBox="1"/>
          <p:nvPr/>
        </p:nvSpPr>
        <p:spPr>
          <a:xfrm>
            <a:off x="7249" y="2672726"/>
            <a:ext cx="22667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>
              <a:defRPr/>
            </a:pPr>
            <a:r>
              <a:rPr lang="it-IT" sz="800" b="1" dirty="0" err="1">
                <a:latin typeface="+mj-lt"/>
              </a:rPr>
              <a:t>Next</a:t>
            </a:r>
            <a:r>
              <a:rPr lang="it-IT" sz="800" b="1" dirty="0">
                <a:latin typeface="+mj-lt"/>
              </a:rPr>
              <a:t> </a:t>
            </a:r>
            <a:r>
              <a:rPr lang="it-IT" sz="800" b="1" dirty="0" err="1">
                <a:latin typeface="+mj-lt"/>
              </a:rPr>
              <a:t>step</a:t>
            </a:r>
            <a:r>
              <a:rPr lang="it-IT" sz="800" b="1" dirty="0">
                <a:latin typeface="+mj-lt"/>
              </a:rPr>
              <a:t>:</a:t>
            </a:r>
          </a:p>
          <a:p>
            <a:pPr marL="88900" indent="-88900">
              <a:defRPr/>
            </a:pPr>
            <a:r>
              <a:rPr lang="it-IT" sz="800" b="1" dirty="0" smtClean="0">
                <a:latin typeface="+mj-lt"/>
              </a:rPr>
              <a:t>- To include </a:t>
            </a:r>
            <a:r>
              <a:rPr lang="en-GB" sz="800" b="1" dirty="0" smtClean="0"/>
              <a:t>CEOS Radiometric Calibration Network</a:t>
            </a:r>
            <a:endParaRPr lang="en-GB" sz="800" b="1" dirty="0"/>
          </a:p>
          <a:p>
            <a:pPr marL="88900" indent="-88900">
              <a:defRPr/>
            </a:pPr>
            <a:endParaRPr lang="en-GB" sz="800" b="1" dirty="0"/>
          </a:p>
          <a:p>
            <a:pPr marL="88900" indent="-88900">
              <a:defRPr/>
            </a:pPr>
            <a:r>
              <a:rPr lang="it-IT" sz="800" b="1" dirty="0" smtClean="0">
                <a:latin typeface="+mj-lt"/>
              </a:rPr>
              <a:t>- </a:t>
            </a:r>
            <a:r>
              <a:rPr lang="it-IT" sz="800" b="1" dirty="0" err="1" smtClean="0">
                <a:latin typeface="+mj-lt"/>
              </a:rPr>
              <a:t>Ingest</a:t>
            </a:r>
            <a:r>
              <a:rPr lang="it-IT" sz="800" b="1" dirty="0" smtClean="0">
                <a:latin typeface="+mj-lt"/>
              </a:rPr>
              <a:t> </a:t>
            </a:r>
            <a:r>
              <a:rPr lang="it-IT" sz="800" b="1" dirty="0" err="1">
                <a:latin typeface="+mj-lt"/>
              </a:rPr>
              <a:t>ground</a:t>
            </a:r>
            <a:r>
              <a:rPr lang="it-IT" sz="800" b="1" dirty="0">
                <a:latin typeface="+mj-lt"/>
              </a:rPr>
              <a:t> </a:t>
            </a:r>
            <a:r>
              <a:rPr lang="it-IT" sz="800" b="1" dirty="0" err="1">
                <a:latin typeface="+mj-lt"/>
              </a:rPr>
              <a:t>mesearuments</a:t>
            </a:r>
            <a:endParaRPr lang="it-IT" sz="800" b="1" dirty="0">
              <a:latin typeface="+mj-lt"/>
            </a:endParaRPr>
          </a:p>
          <a:p>
            <a:pPr marL="88900" indent="-88900">
              <a:defRPr/>
            </a:pPr>
            <a:endParaRPr lang="it-IT" sz="800" b="1" dirty="0" smtClean="0">
              <a:latin typeface="+mj-lt"/>
            </a:endParaRPr>
          </a:p>
          <a:p>
            <a:pPr marL="88900" indent="-88900">
              <a:defRPr/>
            </a:pPr>
            <a:r>
              <a:rPr lang="it-IT" sz="800" b="1" dirty="0" smtClean="0">
                <a:latin typeface="+mj-lt"/>
              </a:rPr>
              <a:t>- </a:t>
            </a:r>
            <a:r>
              <a:rPr lang="it-IT" sz="800" b="1" dirty="0" err="1" smtClean="0">
                <a:latin typeface="+mj-lt"/>
              </a:rPr>
              <a:t>Retrieve</a:t>
            </a:r>
            <a:r>
              <a:rPr lang="it-IT" sz="800" b="1" dirty="0" smtClean="0">
                <a:latin typeface="+mj-lt"/>
              </a:rPr>
              <a:t> </a:t>
            </a:r>
            <a:r>
              <a:rPr lang="it-IT" sz="800" b="1" dirty="0" err="1">
                <a:latin typeface="+mj-lt"/>
              </a:rPr>
              <a:t>multisource</a:t>
            </a:r>
            <a:r>
              <a:rPr lang="it-IT" sz="800" b="1" dirty="0">
                <a:latin typeface="+mj-lt"/>
              </a:rPr>
              <a:t> </a:t>
            </a:r>
            <a:r>
              <a:rPr lang="it-IT" sz="800" b="1" dirty="0" err="1">
                <a:latin typeface="+mj-lt"/>
              </a:rPr>
              <a:t>timeseries</a:t>
            </a:r>
            <a:endParaRPr lang="it-IT" sz="800" b="1" dirty="0">
              <a:latin typeface="+mj-lt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DB3F5C7-940A-A541-B91E-378499DCA3EE}"/>
              </a:ext>
            </a:extLst>
          </p:cNvPr>
          <p:cNvSpPr/>
          <p:nvPr/>
        </p:nvSpPr>
        <p:spPr>
          <a:xfrm>
            <a:off x="5370385" y="409448"/>
            <a:ext cx="232307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50" kern="0" dirty="0"/>
              <a:t>(</a:t>
            </a:r>
            <a:r>
              <a:rPr lang="it-IT" sz="1050" kern="0" dirty="0" err="1"/>
              <a:t>user</a:t>
            </a:r>
            <a:r>
              <a:rPr lang="it-IT" sz="1050" kern="0" dirty="0"/>
              <a:t>: demo, </a:t>
            </a:r>
            <a:r>
              <a:rPr lang="it-IT" sz="1050" kern="0" dirty="0" err="1"/>
              <a:t>pwd</a:t>
            </a:r>
            <a:r>
              <a:rPr lang="it-IT" sz="1050" kern="0" dirty="0"/>
              <a:t>: </a:t>
            </a:r>
            <a:r>
              <a:rPr lang="it-IT" sz="1050" kern="0" dirty="0" err="1"/>
              <a:t>demodemo</a:t>
            </a:r>
            <a:r>
              <a:rPr lang="it-IT" sz="1050" kern="0" dirty="0"/>
              <a:t>)</a:t>
            </a:r>
            <a:endParaRPr lang="it-IT" sz="1050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601FF35-9124-5E41-A3CE-5447EDF23E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977" y="735934"/>
            <a:ext cx="6870023" cy="3468433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351184A-CDD3-6E41-B746-B961417EB9F6}"/>
              </a:ext>
            </a:extLst>
          </p:cNvPr>
          <p:cNvCxnSpPr>
            <a:cxnSpLocks/>
          </p:cNvCxnSpPr>
          <p:nvPr/>
        </p:nvCxnSpPr>
        <p:spPr>
          <a:xfrm flipV="1">
            <a:off x="6376504" y="1567379"/>
            <a:ext cx="155417" cy="7456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6356D61-BCF0-534E-BE7E-4380118240CA}"/>
              </a:ext>
            </a:extLst>
          </p:cNvPr>
          <p:cNvCxnSpPr>
            <a:cxnSpLocks/>
          </p:cNvCxnSpPr>
          <p:nvPr/>
        </p:nvCxnSpPr>
        <p:spPr>
          <a:xfrm flipH="1" flipV="1">
            <a:off x="5214797" y="2395086"/>
            <a:ext cx="1161707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A25E54D4-90DB-CD46-8FEE-8FAE65A494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976" y="736021"/>
            <a:ext cx="6870023" cy="34684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60525" y="4276937"/>
            <a:ext cx="3108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hlinkClick r:id="rId4"/>
              </a:rPr>
              <a:t>CEOS land validation sites</a:t>
            </a:r>
            <a:endParaRPr lang="en-GB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38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5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 / API Interface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OpenSearch and WCS services offer standard requests for discovery and access services</a:t>
            </a:r>
          </a:p>
          <a:p>
            <a:endParaRPr lang="en-GB" dirty="0"/>
          </a:p>
          <a:p>
            <a:r>
              <a:rPr lang="en-GB" dirty="0"/>
              <a:t>Simple python utilities to obtain access token and query secure WCS endpoint (cli_examples.py) can be found </a:t>
            </a:r>
            <a:r>
              <a:rPr lang="en-GB" dirty="0">
                <a:hlinkClick r:id="rId2"/>
              </a:rPr>
              <a:t>here</a:t>
            </a:r>
            <a:endParaRPr lang="en-GB" dirty="0"/>
          </a:p>
          <a:p>
            <a:pPr lvl="1"/>
            <a:r>
              <a:rPr lang="en-GB" dirty="0"/>
              <a:t>$ ./ meeo_sso_cli.py [-h] -u USERNAME [-p PASSWORD]</a:t>
            </a:r>
          </a:p>
          <a:p>
            <a:pPr lvl="1"/>
            <a:r>
              <a:rPr lang="en-GB" dirty="0"/>
              <a:t>$ ./cli_examples.py [-h] -u USERNAME [-p PASSWORD]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700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GB" dirty="0"/>
              <a:t>OGC OpenSearch for </a:t>
            </a:r>
            <a:r>
              <a:rPr lang="en-GB" dirty="0" smtClean="0"/>
              <a:t>Internal Products Discovery</a:t>
            </a:r>
            <a:endParaRPr lang="en-GB" dirty="0"/>
          </a:p>
        </p:txBody>
      </p:sp>
      <p:sp>
        <p:nvSpPr>
          <p:cNvPr id="4" name="Segnaposto contenuto 1"/>
          <p:cNvSpPr txBox="1">
            <a:spLocks/>
          </p:cNvSpPr>
          <p:nvPr/>
        </p:nvSpPr>
        <p:spPr bwMode="auto">
          <a:xfrm>
            <a:off x="211390" y="779262"/>
            <a:ext cx="3526893" cy="3674203"/>
          </a:xfrm>
          <a:prstGeom prst="rect">
            <a:avLst/>
          </a:prstGeom>
          <a:noFill/>
          <a:ln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baseline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indent="0" defTabSz="914400">
              <a:lnSpc>
                <a:spcPct val="140000"/>
              </a:lnSpc>
              <a:buFont typeface="Arial" charset="0"/>
              <a:buNone/>
            </a:pPr>
            <a:r>
              <a:rPr lang="it-IT" altLang="it-IT" sz="1400" kern="0">
                <a:solidFill>
                  <a:schemeClr val="tx1"/>
                </a:solidFill>
                <a:ea typeface="MS PGothic" charset="-128"/>
              </a:rPr>
              <a:t>http://&lt;endpoint&gt;/opensearch?</a:t>
            </a:r>
          </a:p>
          <a:p>
            <a:pPr indent="0" defTabSz="914400">
              <a:lnSpc>
                <a:spcPct val="140000"/>
              </a:lnSpc>
              <a:buFont typeface="Arial" charset="0"/>
              <a:buNone/>
            </a:pPr>
            <a:r>
              <a:rPr lang="it-IT" altLang="it-IT" sz="1400" kern="0">
                <a:solidFill>
                  <a:schemeClr val="tx1"/>
                </a:solidFill>
                <a:ea typeface="MS PGothic" charset="-128"/>
              </a:rPr>
              <a:t>&amp;service=CSW</a:t>
            </a:r>
          </a:p>
          <a:p>
            <a:pPr indent="0" defTabSz="914400">
              <a:lnSpc>
                <a:spcPct val="140000"/>
              </a:lnSpc>
              <a:buFont typeface="Arial" charset="0"/>
              <a:buNone/>
            </a:pPr>
            <a:r>
              <a:rPr lang="it-IT" altLang="it-IT" sz="1400" kern="0">
                <a:solidFill>
                  <a:schemeClr val="tx1"/>
                </a:solidFill>
                <a:ea typeface="MS PGothic" charset="-128"/>
              </a:rPr>
              <a:t>&amp;version=2.0.2</a:t>
            </a:r>
          </a:p>
          <a:p>
            <a:pPr indent="0" defTabSz="914400">
              <a:lnSpc>
                <a:spcPct val="140000"/>
              </a:lnSpc>
              <a:buFont typeface="Arial" charset="0"/>
              <a:buNone/>
            </a:pPr>
            <a:r>
              <a:rPr lang="it-IT" altLang="it-IT" sz="1400" kern="0">
                <a:solidFill>
                  <a:schemeClr val="tx1"/>
                </a:solidFill>
                <a:ea typeface="MS PGothic" charset="-128"/>
              </a:rPr>
              <a:t>&amp;request=GetRecords</a:t>
            </a:r>
          </a:p>
          <a:p>
            <a:pPr indent="0" defTabSz="914400">
              <a:lnSpc>
                <a:spcPct val="140000"/>
              </a:lnSpc>
              <a:buFont typeface="Arial" charset="0"/>
              <a:buNone/>
            </a:pPr>
            <a:r>
              <a:rPr lang="it-IT" altLang="it-IT" sz="1400" kern="0">
                <a:solidFill>
                  <a:schemeClr val="tx1"/>
                </a:solidFill>
                <a:ea typeface="MS PGothic" charset="-128"/>
              </a:rPr>
              <a:t>&amp;elementsetname=full</a:t>
            </a:r>
          </a:p>
          <a:p>
            <a:pPr indent="0" defTabSz="914400">
              <a:lnSpc>
                <a:spcPct val="140000"/>
              </a:lnSpc>
              <a:buFont typeface="Arial" charset="0"/>
              <a:buNone/>
            </a:pPr>
            <a:r>
              <a:rPr lang="it-IT" altLang="it-IT" sz="1400" kern="0">
                <a:solidFill>
                  <a:schemeClr val="tx1"/>
                </a:solidFill>
                <a:ea typeface="MS PGothic" charset="-128"/>
              </a:rPr>
              <a:t>&amp;typenames=csw:Record</a:t>
            </a:r>
          </a:p>
          <a:p>
            <a:pPr indent="0" defTabSz="914400">
              <a:lnSpc>
                <a:spcPct val="140000"/>
              </a:lnSpc>
              <a:buFont typeface="Arial" charset="0"/>
              <a:buNone/>
            </a:pPr>
            <a:r>
              <a:rPr lang="it-IT" altLang="it-IT" sz="1400" kern="0">
                <a:solidFill>
                  <a:schemeClr val="tx1"/>
                </a:solidFill>
                <a:ea typeface="MS PGothic" charset="-128"/>
              </a:rPr>
              <a:t>&amp;resulttype=results</a:t>
            </a:r>
          </a:p>
          <a:p>
            <a:pPr indent="0" defTabSz="914400">
              <a:lnSpc>
                <a:spcPct val="140000"/>
              </a:lnSpc>
              <a:buFont typeface="Arial" charset="0"/>
              <a:buNone/>
            </a:pPr>
            <a:r>
              <a:rPr lang="it-IT" altLang="it-IT" sz="1400" kern="0">
                <a:solidFill>
                  <a:schemeClr val="tx1"/>
                </a:solidFill>
                <a:ea typeface="MS PGothic" charset="-128"/>
              </a:rPr>
              <a:t>&amp;q=&lt;ID&gt;</a:t>
            </a:r>
          </a:p>
          <a:p>
            <a:pPr indent="0" defTabSz="914400">
              <a:lnSpc>
                <a:spcPct val="140000"/>
              </a:lnSpc>
              <a:buFont typeface="Arial" charset="0"/>
              <a:buNone/>
            </a:pPr>
            <a:r>
              <a:rPr lang="it-IT" altLang="it-IT" sz="1400" kern="0">
                <a:solidFill>
                  <a:schemeClr val="tx1"/>
                </a:solidFill>
                <a:ea typeface="MS PGothic" charset="-128"/>
              </a:rPr>
              <a:t>&amp;bbox=&lt;</a:t>
            </a:r>
            <a:r>
              <a:rPr lang="it-IT" altLang="it-IT" sz="1400" i="1" kern="0">
                <a:solidFill>
                  <a:schemeClr val="tx1"/>
                </a:solidFill>
                <a:ea typeface="MS PGothic" charset="-128"/>
              </a:rPr>
              <a:t>UL,LR&gt;</a:t>
            </a:r>
          </a:p>
          <a:p>
            <a:pPr indent="0" defTabSz="914400">
              <a:lnSpc>
                <a:spcPct val="140000"/>
              </a:lnSpc>
              <a:buFont typeface="Arial" charset="0"/>
              <a:buNone/>
            </a:pPr>
            <a:r>
              <a:rPr lang="it-IT" altLang="it-IT" sz="1400" kern="0">
                <a:solidFill>
                  <a:schemeClr val="tx1"/>
                </a:solidFill>
                <a:ea typeface="MS PGothic" charset="-128"/>
              </a:rPr>
              <a:t>&amp;time=&lt;</a:t>
            </a:r>
            <a:r>
              <a:rPr lang="it-IT" altLang="it-IT" sz="1400" i="1" kern="0">
                <a:solidFill>
                  <a:schemeClr val="tx1"/>
                </a:solidFill>
                <a:ea typeface="MS PGothic" charset="-128"/>
              </a:rPr>
              <a:t>t</a:t>
            </a:r>
            <a:r>
              <a:rPr lang="it-IT" altLang="it-IT" sz="1400" i="1" kern="0" baseline="-25000">
                <a:solidFill>
                  <a:schemeClr val="tx1"/>
                </a:solidFill>
                <a:ea typeface="MS PGothic" charset="-128"/>
              </a:rPr>
              <a:t>1</a:t>
            </a:r>
            <a:r>
              <a:rPr lang="it-IT" altLang="it-IT" sz="1400" i="1" kern="0">
                <a:solidFill>
                  <a:schemeClr val="tx1"/>
                </a:solidFill>
                <a:ea typeface="MS PGothic" charset="-128"/>
              </a:rPr>
              <a:t>,t</a:t>
            </a:r>
            <a:r>
              <a:rPr lang="it-IT" altLang="it-IT" sz="1400" i="1" kern="0" baseline="-25000">
                <a:solidFill>
                  <a:schemeClr val="tx1"/>
                </a:solidFill>
                <a:ea typeface="MS PGothic" charset="-128"/>
              </a:rPr>
              <a:t>2</a:t>
            </a:r>
            <a:r>
              <a:rPr lang="it-IT" altLang="it-IT" sz="1400" i="1" kern="0">
                <a:solidFill>
                  <a:schemeClr val="tx1"/>
                </a:solidFill>
                <a:ea typeface="MS PGothic" charset="-128"/>
              </a:rPr>
              <a:t>&gt;</a:t>
            </a:r>
            <a:endParaRPr lang="it-IT" altLang="it-IT" sz="1400" kern="0" dirty="0">
              <a:solidFill>
                <a:schemeClr val="tx1"/>
              </a:solidFill>
              <a:ea typeface="MS PGothic" charset="-128"/>
            </a:endParaRPr>
          </a:p>
        </p:txBody>
      </p:sp>
      <p:sp>
        <p:nvSpPr>
          <p:cNvPr id="5" name="CasellaDiTesto 46"/>
          <p:cNvSpPr txBox="1">
            <a:spLocks noChangeArrowheads="1"/>
          </p:cNvSpPr>
          <p:nvPr/>
        </p:nvSpPr>
        <p:spPr bwMode="auto">
          <a:xfrm>
            <a:off x="2663085" y="4183931"/>
            <a:ext cx="1016625" cy="2616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100" b="1">
                <a:latin typeface="Arial" charset="0"/>
              </a:rPr>
              <a:t>OpenSearch</a:t>
            </a:r>
            <a:endParaRPr lang="it-IT" altLang="it-IT" sz="1100" b="1" dirty="0">
              <a:latin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CD8610-60F4-4795-87A7-149BD062D202}"/>
              </a:ext>
            </a:extLst>
          </p:cNvPr>
          <p:cNvGrpSpPr/>
          <p:nvPr/>
        </p:nvGrpSpPr>
        <p:grpSpPr>
          <a:xfrm>
            <a:off x="3977342" y="2115667"/>
            <a:ext cx="5054155" cy="1413104"/>
            <a:chOff x="3824941" y="2623671"/>
            <a:chExt cx="5054155" cy="2085790"/>
          </a:xfrm>
        </p:grpSpPr>
        <p:sp>
          <p:nvSpPr>
            <p:cNvPr id="7" name="Arrow: Right 1">
              <a:extLst>
                <a:ext uri="{FF2B5EF4-FFF2-40B4-BE49-F238E27FC236}">
                  <a16:creationId xmlns:a16="http://schemas.microsoft.com/office/drawing/2014/main" id="{AA4C860F-7FD8-4EFB-947A-890FF1653FDB}"/>
                </a:ext>
              </a:extLst>
            </p:cNvPr>
            <p:cNvSpPr/>
            <p:nvPr/>
          </p:nvSpPr>
          <p:spPr>
            <a:xfrm>
              <a:off x="3824941" y="2623671"/>
              <a:ext cx="1177365" cy="1392517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8" name="Segnaposto contenuto 1">
              <a:extLst>
                <a:ext uri="{FF2B5EF4-FFF2-40B4-BE49-F238E27FC236}">
                  <a16:creationId xmlns:a16="http://schemas.microsoft.com/office/drawing/2014/main" id="{FDE9797B-0FE9-477B-9416-FBBD54253BD5}"/>
                </a:ext>
              </a:extLst>
            </p:cNvPr>
            <p:cNvSpPr txBox="1">
              <a:spLocks/>
            </p:cNvSpPr>
            <p:nvPr/>
          </p:nvSpPr>
          <p:spPr>
            <a:xfrm>
              <a:off x="4919096" y="3072347"/>
              <a:ext cx="3960000" cy="1637114"/>
            </a:xfrm>
            <a:prstGeom prst="rect">
              <a:avLst/>
            </a:prstGeom>
            <a:ln>
              <a:noFill/>
              <a:miter lim="800000"/>
              <a:headEnd/>
              <a:tailEnd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40000"/>
                </a:lnSpc>
                <a:buFont typeface="Arial" charset="0"/>
                <a:buNone/>
              </a:pPr>
              <a:r>
                <a:rPr lang="it-IT" altLang="it-IT" sz="1400" dirty="0">
                  <a:ea typeface="MS PGothic" charset="-128"/>
                </a:rPr>
                <a:t>OGC-</a:t>
              </a:r>
              <a:r>
                <a:rPr lang="it-IT" altLang="it-IT" sz="1400" dirty="0" err="1">
                  <a:ea typeface="MS PGothic" charset="-128"/>
                </a:rPr>
                <a:t>standardised</a:t>
              </a:r>
              <a:r>
                <a:rPr lang="it-IT" altLang="it-IT" sz="1400" dirty="0">
                  <a:ea typeface="MS PGothic" charset="-128"/>
                </a:rPr>
                <a:t> </a:t>
              </a:r>
              <a:r>
                <a:rPr lang="it-IT" altLang="it-IT" sz="1400" dirty="0" err="1">
                  <a:ea typeface="MS PGothic" charset="-128"/>
                </a:rPr>
                <a:t>catalogue</a:t>
              </a:r>
              <a:r>
                <a:rPr lang="it-IT" altLang="it-IT" sz="1400" dirty="0">
                  <a:ea typeface="MS PGothic" charset="-128"/>
                </a:rPr>
                <a:t> service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263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OGC WCS for Coverage Access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816E051-0414-4209-91FB-F2D0AEA6C595}"/>
              </a:ext>
            </a:extLst>
          </p:cNvPr>
          <p:cNvGrpSpPr/>
          <p:nvPr/>
        </p:nvGrpSpPr>
        <p:grpSpPr>
          <a:xfrm>
            <a:off x="3066258" y="1274913"/>
            <a:ext cx="2703908" cy="1587505"/>
            <a:chOff x="4202811" y="1500534"/>
            <a:chExt cx="3960000" cy="2624428"/>
          </a:xfrm>
        </p:grpSpPr>
        <p:sp>
          <p:nvSpPr>
            <p:cNvPr id="41" name="Segnaposto contenuto 1"/>
            <p:cNvSpPr txBox="1">
              <a:spLocks/>
            </p:cNvSpPr>
            <p:nvPr/>
          </p:nvSpPr>
          <p:spPr>
            <a:xfrm>
              <a:off x="4202811" y="1500534"/>
              <a:ext cx="3960000" cy="2624428"/>
            </a:xfrm>
            <a:prstGeom prst="rect">
              <a:avLst/>
            </a:prstGeom>
            <a:ln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40000"/>
                </a:lnSpc>
                <a:buFont typeface="Arial" charset="0"/>
                <a:buNone/>
              </a:pPr>
              <a:r>
                <a:rPr lang="it-IT" altLang="it-IT" sz="1050" dirty="0">
                  <a:ea typeface="MS PGothic" charset="-128"/>
                </a:rPr>
                <a:t>http://&lt;</a:t>
              </a:r>
              <a:r>
                <a:rPr lang="it-IT" altLang="it-IT" sz="1050" i="1" dirty="0" err="1">
                  <a:ea typeface="MS PGothic" charset="-128"/>
                </a:rPr>
                <a:t>endpoint</a:t>
              </a:r>
              <a:r>
                <a:rPr lang="it-IT" altLang="it-IT" sz="1050" dirty="0">
                  <a:ea typeface="MS PGothic" charset="-128"/>
                </a:rPr>
                <a:t>&gt;/wcs2?</a:t>
              </a:r>
            </a:p>
            <a:p>
              <a:pPr marL="0" indent="0">
                <a:lnSpc>
                  <a:spcPct val="140000"/>
                </a:lnSpc>
                <a:buFont typeface="Arial" charset="0"/>
                <a:buNone/>
              </a:pPr>
              <a:r>
                <a:rPr lang="it-IT" altLang="it-IT" sz="1050" dirty="0">
                  <a:ea typeface="MS PGothic" charset="-128"/>
                </a:rPr>
                <a:t>service=</a:t>
              </a:r>
              <a:r>
                <a:rPr lang="it-IT" altLang="it-IT" sz="1050" dirty="0" err="1">
                  <a:ea typeface="MS PGothic" charset="-128"/>
                </a:rPr>
                <a:t>WCS&amp;Request</a:t>
              </a:r>
              <a:r>
                <a:rPr lang="it-IT" altLang="it-IT" sz="1050" dirty="0">
                  <a:ea typeface="MS PGothic" charset="-128"/>
                </a:rPr>
                <a:t>=</a:t>
              </a:r>
              <a:r>
                <a:rPr lang="it-IT" altLang="it-IT" sz="1050" b="1" dirty="0" err="1">
                  <a:ea typeface="MS PGothic" charset="-128"/>
                </a:rPr>
                <a:t>DescribeCoverage</a:t>
              </a:r>
              <a:endParaRPr lang="it-IT" altLang="it-IT" sz="1050" dirty="0">
                <a:ea typeface="MS PGothic" charset="-128"/>
              </a:endParaRPr>
            </a:p>
            <a:p>
              <a:pPr marL="0" indent="0">
                <a:lnSpc>
                  <a:spcPct val="140000"/>
                </a:lnSpc>
                <a:buFont typeface="Arial" charset="0"/>
                <a:buNone/>
              </a:pPr>
              <a:r>
                <a:rPr lang="it-IT" altLang="it-IT" sz="1050" dirty="0">
                  <a:ea typeface="MS PGothic" charset="-128"/>
                </a:rPr>
                <a:t>&amp;</a:t>
              </a:r>
              <a:r>
                <a:rPr lang="it-IT" altLang="it-IT" sz="1050" dirty="0" err="1">
                  <a:ea typeface="MS PGothic" charset="-128"/>
                </a:rPr>
                <a:t>version</a:t>
              </a:r>
              <a:r>
                <a:rPr lang="it-IT" altLang="it-IT" sz="1050" dirty="0">
                  <a:ea typeface="MS PGothic" charset="-128"/>
                </a:rPr>
                <a:t>=2.0.0</a:t>
              </a:r>
            </a:p>
            <a:p>
              <a:pPr marL="0" indent="0">
                <a:lnSpc>
                  <a:spcPct val="140000"/>
                </a:lnSpc>
                <a:buFont typeface="Arial" charset="0"/>
                <a:buNone/>
              </a:pPr>
              <a:r>
                <a:rPr lang="it-IT" altLang="it-IT" sz="1050" dirty="0">
                  <a:ea typeface="MS PGothic" charset="-128"/>
                </a:rPr>
                <a:t>&amp;</a:t>
              </a:r>
              <a:r>
                <a:rPr lang="it-IT" altLang="it-IT" sz="1050" dirty="0" err="1">
                  <a:ea typeface="MS PGothic" charset="-128"/>
                </a:rPr>
                <a:t>CoverageID</a:t>
              </a:r>
              <a:r>
                <a:rPr lang="it-IT" altLang="it-IT" sz="1050" dirty="0">
                  <a:ea typeface="MS PGothic" charset="-128"/>
                </a:rPr>
                <a:t>=&lt;</a:t>
              </a:r>
              <a:r>
                <a:rPr lang="it-IT" altLang="it-IT" sz="1050" i="1" dirty="0">
                  <a:ea typeface="MS PGothic" charset="-128"/>
                </a:rPr>
                <a:t>ID</a:t>
              </a:r>
              <a:r>
                <a:rPr lang="it-IT" altLang="it-IT" sz="1050" dirty="0">
                  <a:ea typeface="MS PGothic" charset="-128"/>
                </a:rPr>
                <a:t>&gt;</a:t>
              </a:r>
            </a:p>
            <a:p>
              <a:pPr marL="0" indent="0">
                <a:lnSpc>
                  <a:spcPct val="140000"/>
                </a:lnSpc>
                <a:buFont typeface="Arial" charset="0"/>
                <a:buNone/>
              </a:pPr>
              <a:endParaRPr lang="it-IT" altLang="it-IT" sz="1050" dirty="0">
                <a:ea typeface="MS PGothic" charset="-128"/>
              </a:endParaRPr>
            </a:p>
            <a:p>
              <a:pPr marL="0" indent="0">
                <a:lnSpc>
                  <a:spcPct val="140000"/>
                </a:lnSpc>
                <a:buFont typeface="Arial" charset="0"/>
                <a:buNone/>
              </a:pPr>
              <a:endParaRPr lang="it-IT" altLang="it-IT" sz="1050" dirty="0">
                <a:ea typeface="MS PGothic" charset="-128"/>
              </a:endParaRPr>
            </a:p>
          </p:txBody>
        </p:sp>
        <p:sp>
          <p:nvSpPr>
            <p:cNvPr id="42" name="CasellaDiTesto 46"/>
            <p:cNvSpPr txBox="1">
              <a:spLocks noChangeArrowheads="1"/>
            </p:cNvSpPr>
            <p:nvPr/>
          </p:nvSpPr>
          <p:spPr bwMode="auto">
            <a:xfrm>
              <a:off x="7423222" y="3735738"/>
              <a:ext cx="664860" cy="3816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900" b="1" dirty="0">
                  <a:latin typeface="Arial" charset="0"/>
                </a:rPr>
                <a:t>WCS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F8AA7D0-B408-4686-AA9C-DF03861FC91E}"/>
              </a:ext>
            </a:extLst>
          </p:cNvPr>
          <p:cNvGrpSpPr/>
          <p:nvPr/>
        </p:nvGrpSpPr>
        <p:grpSpPr>
          <a:xfrm>
            <a:off x="171276" y="2874250"/>
            <a:ext cx="2703908" cy="1286809"/>
            <a:chOff x="191708" y="3245527"/>
            <a:chExt cx="3960000" cy="2127325"/>
          </a:xfrm>
        </p:grpSpPr>
        <p:sp>
          <p:nvSpPr>
            <p:cNvPr id="44" name="Segnaposto contenuto 1">
              <a:extLst>
                <a:ext uri="{FF2B5EF4-FFF2-40B4-BE49-F238E27FC236}">
                  <a16:creationId xmlns:a16="http://schemas.microsoft.com/office/drawing/2014/main" id="{5F7A7C77-501E-469C-BB7B-665C702248C2}"/>
                </a:ext>
              </a:extLst>
            </p:cNvPr>
            <p:cNvSpPr txBox="1">
              <a:spLocks/>
            </p:cNvSpPr>
            <p:nvPr/>
          </p:nvSpPr>
          <p:spPr>
            <a:xfrm>
              <a:off x="191708" y="3735738"/>
              <a:ext cx="3960000" cy="1637114"/>
            </a:xfrm>
            <a:prstGeom prst="rect">
              <a:avLst/>
            </a:prstGeom>
            <a:ln>
              <a:noFill/>
              <a:miter lim="800000"/>
              <a:headEnd/>
              <a:tailEnd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40000"/>
                </a:lnSpc>
                <a:buFont typeface="Arial" charset="0"/>
                <a:buNone/>
              </a:pPr>
              <a:r>
                <a:rPr lang="it-IT" altLang="it-IT" sz="1050" dirty="0">
                  <a:ea typeface="MS PGothic" charset="-128"/>
                </a:rPr>
                <a:t>List of </a:t>
              </a:r>
              <a:r>
                <a:rPr lang="it-IT" altLang="it-IT" sz="1050" dirty="0" err="1">
                  <a:ea typeface="MS PGothic" charset="-128"/>
                </a:rPr>
                <a:t>available</a:t>
              </a:r>
              <a:r>
                <a:rPr lang="it-IT" altLang="it-IT" sz="1050" dirty="0">
                  <a:ea typeface="MS PGothic" charset="-128"/>
                </a:rPr>
                <a:t> </a:t>
              </a:r>
              <a:r>
                <a:rPr lang="it-IT" altLang="it-IT" sz="1050" dirty="0" err="1">
                  <a:ea typeface="MS PGothic" charset="-128"/>
                </a:rPr>
                <a:t>datasets</a:t>
              </a:r>
              <a:r>
                <a:rPr lang="it-IT" altLang="it-IT" sz="1050" dirty="0">
                  <a:ea typeface="MS PGothic" charset="-128"/>
                </a:rPr>
                <a:t> with some </a:t>
              </a:r>
              <a:r>
                <a:rPr lang="it-IT" altLang="it-IT" sz="1050" dirty="0" err="1">
                  <a:ea typeface="MS PGothic" charset="-128"/>
                </a:rPr>
                <a:t>basic</a:t>
              </a:r>
              <a:r>
                <a:rPr lang="it-IT" altLang="it-IT" sz="1050" dirty="0">
                  <a:ea typeface="MS PGothic" charset="-128"/>
                </a:rPr>
                <a:t> information</a:t>
              </a:r>
            </a:p>
            <a:p>
              <a:pPr marL="0" indent="0">
                <a:lnSpc>
                  <a:spcPct val="140000"/>
                </a:lnSpc>
                <a:buFont typeface="Arial" charset="0"/>
                <a:buNone/>
              </a:pPr>
              <a:endParaRPr lang="it-IT" altLang="it-IT" sz="1050" dirty="0">
                <a:ea typeface="MS PGothic" charset="-128"/>
              </a:endParaRPr>
            </a:p>
            <a:p>
              <a:pPr marL="0" indent="0">
                <a:lnSpc>
                  <a:spcPct val="140000"/>
                </a:lnSpc>
                <a:buFont typeface="Arial" charset="0"/>
                <a:buNone/>
              </a:pPr>
              <a:endParaRPr lang="it-IT" altLang="it-IT" sz="1050" dirty="0">
                <a:ea typeface="MS PGothic" charset="-128"/>
              </a:endParaRPr>
            </a:p>
          </p:txBody>
        </p:sp>
        <p:sp>
          <p:nvSpPr>
            <p:cNvPr id="45" name="Arrow: Down 3">
              <a:extLst>
                <a:ext uri="{FF2B5EF4-FFF2-40B4-BE49-F238E27FC236}">
                  <a16:creationId xmlns:a16="http://schemas.microsoft.com/office/drawing/2014/main" id="{62A39B5D-EF4B-449D-90CF-CAD36425E7FC}"/>
                </a:ext>
              </a:extLst>
            </p:cNvPr>
            <p:cNvSpPr/>
            <p:nvPr/>
          </p:nvSpPr>
          <p:spPr>
            <a:xfrm>
              <a:off x="1779774" y="3245527"/>
              <a:ext cx="723153" cy="522147"/>
            </a:xfrm>
            <a:prstGeom prst="downArrow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</p:grpSp>
      <p:sp>
        <p:nvSpPr>
          <p:cNvPr id="46" name="Segnaposto contenuto 1">
            <a:extLst>
              <a:ext uri="{FF2B5EF4-FFF2-40B4-BE49-F238E27FC236}">
                <a16:creationId xmlns:a16="http://schemas.microsoft.com/office/drawing/2014/main" id="{06906F9E-9574-46F2-9016-EFCD99D89E44}"/>
              </a:ext>
            </a:extLst>
          </p:cNvPr>
          <p:cNvSpPr txBox="1">
            <a:spLocks/>
          </p:cNvSpPr>
          <p:nvPr/>
        </p:nvSpPr>
        <p:spPr>
          <a:xfrm>
            <a:off x="162136" y="1274913"/>
            <a:ext cx="2703908" cy="1352065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40000"/>
              </a:lnSpc>
              <a:buFont typeface="Arial" charset="0"/>
              <a:buNone/>
            </a:pPr>
            <a:r>
              <a:rPr lang="it-IT" altLang="it-IT" sz="1050" dirty="0">
                <a:ea typeface="MS PGothic" charset="-128"/>
              </a:rPr>
              <a:t>http://&lt;</a:t>
            </a:r>
            <a:r>
              <a:rPr lang="it-IT" altLang="it-IT" sz="1050" i="1" dirty="0" err="1">
                <a:ea typeface="MS PGothic" charset="-128"/>
              </a:rPr>
              <a:t>endpoint</a:t>
            </a:r>
            <a:r>
              <a:rPr lang="it-IT" altLang="it-IT" sz="1050" dirty="0">
                <a:ea typeface="MS PGothic" charset="-128"/>
              </a:rPr>
              <a:t>&gt;/wcs2?</a:t>
            </a:r>
          </a:p>
          <a:p>
            <a:pPr marL="0" indent="0">
              <a:lnSpc>
                <a:spcPct val="140000"/>
              </a:lnSpc>
              <a:buFont typeface="Arial" charset="0"/>
              <a:buNone/>
            </a:pPr>
            <a:r>
              <a:rPr lang="it-IT" altLang="it-IT" sz="1050" dirty="0">
                <a:ea typeface="MS PGothic" charset="-128"/>
              </a:rPr>
              <a:t>service=</a:t>
            </a:r>
            <a:r>
              <a:rPr lang="it-IT" altLang="it-IT" sz="1050" dirty="0" err="1">
                <a:ea typeface="MS PGothic" charset="-128"/>
              </a:rPr>
              <a:t>WCS&amp;Request</a:t>
            </a:r>
            <a:r>
              <a:rPr lang="it-IT" altLang="it-IT" sz="1050" dirty="0">
                <a:ea typeface="MS PGothic" charset="-128"/>
              </a:rPr>
              <a:t>=</a:t>
            </a:r>
            <a:r>
              <a:rPr lang="it-IT" altLang="it-IT" sz="1050" b="1" dirty="0" err="1">
                <a:ea typeface="MS PGothic" charset="-128"/>
              </a:rPr>
              <a:t>GetCapabilities</a:t>
            </a:r>
            <a:endParaRPr lang="it-IT" altLang="it-IT" sz="1050" dirty="0">
              <a:ea typeface="MS PGothic" charset="-128"/>
            </a:endParaRPr>
          </a:p>
          <a:p>
            <a:pPr marL="0" indent="0">
              <a:lnSpc>
                <a:spcPct val="140000"/>
              </a:lnSpc>
              <a:buFont typeface="Arial" charset="0"/>
              <a:buNone/>
            </a:pPr>
            <a:r>
              <a:rPr lang="it-IT" altLang="it-IT" sz="1050" dirty="0">
                <a:ea typeface="MS PGothic" charset="-128"/>
              </a:rPr>
              <a:t>&amp;</a:t>
            </a:r>
            <a:r>
              <a:rPr lang="it-IT" altLang="it-IT" sz="1050" dirty="0" err="1">
                <a:ea typeface="MS PGothic" charset="-128"/>
              </a:rPr>
              <a:t>version</a:t>
            </a:r>
            <a:r>
              <a:rPr lang="it-IT" altLang="it-IT" sz="1050" dirty="0">
                <a:ea typeface="MS PGothic" charset="-128"/>
              </a:rPr>
              <a:t>=2.0.0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1E1349A-E2F7-47F8-B193-A70EDE851964}"/>
              </a:ext>
            </a:extLst>
          </p:cNvPr>
          <p:cNvGrpSpPr/>
          <p:nvPr/>
        </p:nvGrpSpPr>
        <p:grpSpPr>
          <a:xfrm>
            <a:off x="6058576" y="1274913"/>
            <a:ext cx="2633419" cy="2444298"/>
            <a:chOff x="8213915" y="1506509"/>
            <a:chExt cx="3856765" cy="4040860"/>
          </a:xfrm>
        </p:grpSpPr>
        <p:sp>
          <p:nvSpPr>
            <p:cNvPr id="48" name="Segnaposto contenuto 1">
              <a:extLst>
                <a:ext uri="{FF2B5EF4-FFF2-40B4-BE49-F238E27FC236}">
                  <a16:creationId xmlns:a16="http://schemas.microsoft.com/office/drawing/2014/main" id="{40DE67B9-707A-4DB7-9499-EA02B6B2308E}"/>
                </a:ext>
              </a:extLst>
            </p:cNvPr>
            <p:cNvSpPr txBox="1">
              <a:spLocks/>
            </p:cNvSpPr>
            <p:nvPr/>
          </p:nvSpPr>
          <p:spPr>
            <a:xfrm>
              <a:off x="8213915" y="1506509"/>
              <a:ext cx="3856765" cy="4040860"/>
            </a:xfrm>
            <a:prstGeom prst="rect">
              <a:avLst/>
            </a:prstGeom>
            <a:ln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spcBef>
                  <a:spcPts val="0"/>
                </a:spcBef>
                <a:buFont typeface="Arial" charset="0"/>
                <a:buNone/>
              </a:pPr>
              <a:r>
                <a:rPr lang="it-IT" altLang="it-IT" sz="1050" dirty="0">
                  <a:ea typeface="MS PGothic" charset="-128"/>
                </a:rPr>
                <a:t>http://&lt;</a:t>
              </a:r>
              <a:r>
                <a:rPr lang="it-IT" altLang="it-IT" sz="1050" i="1" dirty="0" err="1">
                  <a:ea typeface="MS PGothic" charset="-128"/>
                </a:rPr>
                <a:t>endpoint</a:t>
              </a:r>
              <a:r>
                <a:rPr lang="it-IT" altLang="it-IT" sz="1050" dirty="0">
                  <a:ea typeface="MS PGothic" charset="-128"/>
                </a:rPr>
                <a:t>&gt;/wcs2?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Font typeface="Arial" charset="0"/>
                <a:buNone/>
              </a:pPr>
              <a:r>
                <a:rPr lang="it-IT" altLang="it-IT" sz="1050" dirty="0">
                  <a:ea typeface="MS PGothic" charset="-128"/>
                </a:rPr>
                <a:t>service=</a:t>
              </a:r>
              <a:r>
                <a:rPr lang="it-IT" altLang="it-IT" sz="1050" dirty="0" err="1">
                  <a:ea typeface="MS PGothic" charset="-128"/>
                </a:rPr>
                <a:t>WCS&amp;Request</a:t>
              </a:r>
              <a:r>
                <a:rPr lang="it-IT" altLang="it-IT" sz="1050" dirty="0">
                  <a:ea typeface="MS PGothic" charset="-128"/>
                </a:rPr>
                <a:t>=</a:t>
              </a:r>
              <a:r>
                <a:rPr lang="it-IT" altLang="it-IT" sz="1050" b="1" dirty="0" err="1">
                  <a:ea typeface="MS PGothic" charset="-128"/>
                </a:rPr>
                <a:t>GetCoverage</a:t>
              </a:r>
              <a:endParaRPr lang="it-IT" altLang="it-IT" sz="1050" dirty="0">
                <a:ea typeface="MS PGothic" charset="-128"/>
              </a:endParaRP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Font typeface="Arial" charset="0"/>
                <a:buNone/>
              </a:pPr>
              <a:r>
                <a:rPr lang="it-IT" altLang="it-IT" sz="1050" dirty="0">
                  <a:ea typeface="MS PGothic" charset="-128"/>
                </a:rPr>
                <a:t>&amp;</a:t>
              </a:r>
              <a:r>
                <a:rPr lang="it-IT" altLang="it-IT" sz="1050" dirty="0" err="1">
                  <a:ea typeface="MS PGothic" charset="-128"/>
                </a:rPr>
                <a:t>version</a:t>
              </a:r>
              <a:r>
                <a:rPr lang="it-IT" altLang="it-IT" sz="1050" dirty="0">
                  <a:ea typeface="MS PGothic" charset="-128"/>
                </a:rPr>
                <a:t>=2.0.0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Font typeface="Arial" charset="0"/>
                <a:buNone/>
              </a:pPr>
              <a:r>
                <a:rPr lang="it-IT" altLang="it-IT" sz="1050" dirty="0">
                  <a:ea typeface="MS PGothic" charset="-128"/>
                </a:rPr>
                <a:t>&amp;</a:t>
              </a:r>
              <a:r>
                <a:rPr lang="it-IT" altLang="it-IT" sz="1050" dirty="0" err="1">
                  <a:ea typeface="MS PGothic" charset="-128"/>
                </a:rPr>
                <a:t>CoverageID</a:t>
              </a:r>
              <a:r>
                <a:rPr lang="it-IT" altLang="it-IT" sz="1050" dirty="0">
                  <a:ea typeface="MS PGothic" charset="-128"/>
                </a:rPr>
                <a:t>=&lt;</a:t>
              </a:r>
              <a:r>
                <a:rPr lang="it-IT" altLang="it-IT" sz="1050" i="1" dirty="0">
                  <a:ea typeface="MS PGothic" charset="-128"/>
                </a:rPr>
                <a:t>ID</a:t>
              </a:r>
              <a:r>
                <a:rPr lang="it-IT" altLang="it-IT" sz="1050" dirty="0">
                  <a:ea typeface="MS PGothic" charset="-128"/>
                </a:rPr>
                <a:t>&gt;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Font typeface="Arial" charset="0"/>
                <a:buNone/>
              </a:pPr>
              <a:r>
                <a:rPr lang="it-IT" altLang="it-IT" sz="1050" dirty="0">
                  <a:ea typeface="MS PGothic" charset="-128"/>
                </a:rPr>
                <a:t>&amp;</a:t>
              </a:r>
              <a:r>
                <a:rPr lang="it-IT" altLang="it-IT" sz="1050" dirty="0" err="1">
                  <a:ea typeface="MS PGothic" charset="-128"/>
                </a:rPr>
                <a:t>SubsetX</a:t>
              </a:r>
              <a:r>
                <a:rPr lang="it-IT" altLang="it-IT" sz="1050" dirty="0">
                  <a:ea typeface="MS PGothic" charset="-128"/>
                </a:rPr>
                <a:t>=x(</a:t>
              </a:r>
              <a:r>
                <a:rPr lang="it-IT" altLang="it-IT" sz="1050" i="1" dirty="0">
                  <a:ea typeface="MS PGothic" charset="-128"/>
                </a:rPr>
                <a:t>x</a:t>
              </a:r>
              <a:r>
                <a:rPr lang="it-IT" altLang="it-IT" sz="1050" i="1" baseline="-25000" dirty="0">
                  <a:ea typeface="MS PGothic" charset="-128"/>
                </a:rPr>
                <a:t>1</a:t>
              </a:r>
              <a:r>
                <a:rPr lang="it-IT" altLang="it-IT" sz="1050" i="1" dirty="0">
                  <a:ea typeface="MS PGothic" charset="-128"/>
                </a:rPr>
                <a:t>, x</a:t>
              </a:r>
              <a:r>
                <a:rPr lang="it-IT" altLang="it-IT" sz="1050" i="1" baseline="-25000" dirty="0">
                  <a:ea typeface="MS PGothic" charset="-128"/>
                </a:rPr>
                <a:t>2</a:t>
              </a:r>
              <a:r>
                <a:rPr lang="it-IT" altLang="it-IT" sz="1050" dirty="0">
                  <a:ea typeface="MS PGothic" charset="-128"/>
                </a:rPr>
                <a:t>)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Font typeface="Arial" charset="0"/>
                <a:buNone/>
              </a:pPr>
              <a:r>
                <a:rPr lang="it-IT" altLang="it-IT" sz="1050" dirty="0">
                  <a:ea typeface="MS PGothic" charset="-128"/>
                </a:rPr>
                <a:t>&amp;</a:t>
              </a:r>
              <a:r>
                <a:rPr lang="it-IT" altLang="it-IT" sz="1050" dirty="0" err="1">
                  <a:ea typeface="MS PGothic" charset="-128"/>
                </a:rPr>
                <a:t>SubsetY</a:t>
              </a:r>
              <a:r>
                <a:rPr lang="it-IT" altLang="it-IT" sz="1050" dirty="0">
                  <a:ea typeface="MS PGothic" charset="-128"/>
                </a:rPr>
                <a:t>=y(</a:t>
              </a:r>
              <a:r>
                <a:rPr lang="it-IT" altLang="it-IT" sz="1050" i="1" dirty="0">
                  <a:ea typeface="MS PGothic" charset="-128"/>
                </a:rPr>
                <a:t>y</a:t>
              </a:r>
              <a:r>
                <a:rPr lang="it-IT" altLang="it-IT" sz="1050" i="1" baseline="-25000" dirty="0">
                  <a:ea typeface="MS PGothic" charset="-128"/>
                </a:rPr>
                <a:t>1</a:t>
              </a:r>
              <a:r>
                <a:rPr lang="it-IT" altLang="it-IT" sz="1050" i="1" dirty="0">
                  <a:ea typeface="MS PGothic" charset="-128"/>
                </a:rPr>
                <a:t>,x</a:t>
              </a:r>
              <a:r>
                <a:rPr lang="it-IT" altLang="it-IT" sz="1050" i="1" baseline="-25000" dirty="0">
                  <a:ea typeface="MS PGothic" charset="-128"/>
                </a:rPr>
                <a:t>2</a:t>
              </a:r>
              <a:r>
                <a:rPr lang="it-IT" altLang="it-IT" sz="1050" dirty="0">
                  <a:ea typeface="MS PGothic" charset="-128"/>
                </a:rPr>
                <a:t>)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Font typeface="Arial" charset="0"/>
                <a:buNone/>
              </a:pPr>
              <a:r>
                <a:rPr lang="it-IT" altLang="it-IT" sz="1050" dirty="0">
                  <a:ea typeface="MS PGothic" charset="-128"/>
                </a:rPr>
                <a:t>&amp;</a:t>
              </a:r>
              <a:r>
                <a:rPr lang="it-IT" altLang="it-IT" sz="1050" dirty="0" err="1">
                  <a:ea typeface="MS PGothic" charset="-128"/>
                </a:rPr>
                <a:t>SubsetT</a:t>
              </a:r>
              <a:r>
                <a:rPr lang="it-IT" altLang="it-IT" sz="1050" dirty="0">
                  <a:ea typeface="MS PGothic" charset="-128"/>
                </a:rPr>
                <a:t>=t(</a:t>
              </a:r>
              <a:r>
                <a:rPr lang="it-IT" altLang="it-IT" sz="1050" i="1" dirty="0">
                  <a:ea typeface="MS PGothic" charset="-128"/>
                </a:rPr>
                <a:t>t</a:t>
              </a:r>
              <a:r>
                <a:rPr lang="it-IT" altLang="it-IT" sz="1050" i="1" baseline="-25000" dirty="0">
                  <a:ea typeface="MS PGothic" charset="-128"/>
                </a:rPr>
                <a:t>1</a:t>
              </a:r>
              <a:r>
                <a:rPr lang="it-IT" altLang="it-IT" sz="1050" i="1" dirty="0">
                  <a:ea typeface="MS PGothic" charset="-128"/>
                </a:rPr>
                <a:t>, t</a:t>
              </a:r>
              <a:r>
                <a:rPr lang="it-IT" altLang="it-IT" sz="1050" i="1" baseline="-25000" dirty="0">
                  <a:ea typeface="MS PGothic" charset="-128"/>
                </a:rPr>
                <a:t>2</a:t>
              </a:r>
              <a:r>
                <a:rPr lang="it-IT" altLang="it-IT" sz="1050" dirty="0">
                  <a:ea typeface="MS PGothic" charset="-128"/>
                </a:rPr>
                <a:t>)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Font typeface="Arial" charset="0"/>
                <a:buNone/>
              </a:pPr>
              <a:r>
                <a:rPr lang="it-IT" altLang="it-IT" sz="1050" dirty="0">
                  <a:ea typeface="MS PGothic" charset="-128"/>
                </a:rPr>
                <a:t>&amp;format=</a:t>
              </a:r>
              <a:r>
                <a:rPr lang="en-GB" altLang="it-IT" sz="1050" dirty="0">
                  <a:ea typeface="MS PGothic" charset="-128"/>
                </a:rPr>
                <a:t>&lt;#####&gt;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Font typeface="Arial" charset="0"/>
                <a:buNone/>
              </a:pPr>
              <a:r>
                <a:rPr lang="en-GB" altLang="it-IT" sz="1050" dirty="0">
                  <a:ea typeface="MS PGothic" charset="-128"/>
                </a:rPr>
                <a:t>&amp;</a:t>
              </a:r>
              <a:r>
                <a:rPr lang="en-GB" altLang="it-IT" sz="1050" dirty="0" err="1">
                  <a:ea typeface="MS PGothic" charset="-128"/>
                </a:rPr>
                <a:t>colortable</a:t>
              </a:r>
              <a:r>
                <a:rPr lang="en-GB" altLang="it-IT" sz="1050" dirty="0">
                  <a:ea typeface="MS PGothic" charset="-128"/>
                </a:rPr>
                <a:t>=&lt;ID&gt;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Font typeface="Arial" charset="0"/>
                <a:buNone/>
              </a:pPr>
              <a:r>
                <a:rPr lang="en-GB" altLang="it-IT" sz="1050" dirty="0">
                  <a:ea typeface="MS PGothic" charset="-128"/>
                </a:rPr>
                <a:t>&amp;scale=&lt;</a:t>
              </a:r>
              <a:r>
                <a:rPr lang="en-GB" altLang="it-IT" sz="1050" dirty="0" err="1">
                  <a:ea typeface="MS PGothic" charset="-128"/>
                </a:rPr>
                <a:t>nn</a:t>
              </a:r>
              <a:r>
                <a:rPr lang="en-GB" altLang="it-IT" sz="1050" dirty="0">
                  <a:ea typeface="MS PGothic" charset="-128"/>
                </a:rPr>
                <a:t>&gt;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Font typeface="Arial" charset="0"/>
                <a:buNone/>
              </a:pPr>
              <a:r>
                <a:rPr lang="en-GB" altLang="it-IT" sz="1050" dirty="0">
                  <a:ea typeface="MS PGothic" charset="-128"/>
                </a:rPr>
                <a:t>&amp;size=&lt;output raster size&gt;</a:t>
              </a:r>
              <a:endParaRPr lang="it-IT" altLang="it-IT" sz="1050" dirty="0">
                <a:ea typeface="MS PGothic" charset="-128"/>
              </a:endParaRPr>
            </a:p>
            <a:p>
              <a:pPr marL="0" indent="0">
                <a:lnSpc>
                  <a:spcPct val="140000"/>
                </a:lnSpc>
                <a:buFont typeface="Arial" charset="0"/>
                <a:buNone/>
              </a:pPr>
              <a:endParaRPr lang="it-IT" altLang="it-IT" sz="1050" dirty="0">
                <a:ea typeface="MS PGothic" charset="-128"/>
              </a:endParaRPr>
            </a:p>
          </p:txBody>
        </p:sp>
        <p:sp>
          <p:nvSpPr>
            <p:cNvPr id="49" name="CasellaDiTesto 46">
              <a:extLst>
                <a:ext uri="{FF2B5EF4-FFF2-40B4-BE49-F238E27FC236}">
                  <a16:creationId xmlns:a16="http://schemas.microsoft.com/office/drawing/2014/main" id="{ECC61801-1827-48D3-89BA-5D51C5FAE8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85625" y="5165763"/>
              <a:ext cx="664860" cy="3816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900" b="1" dirty="0">
                  <a:latin typeface="Arial" charset="0"/>
                </a:rPr>
                <a:t>WCS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2ABEB78-E09F-4A0C-B5BD-96D55D97D9D0}"/>
              </a:ext>
            </a:extLst>
          </p:cNvPr>
          <p:cNvGrpSpPr/>
          <p:nvPr/>
        </p:nvGrpSpPr>
        <p:grpSpPr>
          <a:xfrm>
            <a:off x="3184951" y="3141163"/>
            <a:ext cx="2703908" cy="1286809"/>
            <a:chOff x="3978086" y="4010189"/>
            <a:chExt cx="3960000" cy="2127325"/>
          </a:xfrm>
        </p:grpSpPr>
        <p:sp>
          <p:nvSpPr>
            <p:cNvPr id="51" name="Segnaposto contenuto 1">
              <a:extLst>
                <a:ext uri="{FF2B5EF4-FFF2-40B4-BE49-F238E27FC236}">
                  <a16:creationId xmlns:a16="http://schemas.microsoft.com/office/drawing/2014/main" id="{D3125F1B-4537-4F3B-AFA0-B65D6F05A759}"/>
                </a:ext>
              </a:extLst>
            </p:cNvPr>
            <p:cNvSpPr txBox="1">
              <a:spLocks/>
            </p:cNvSpPr>
            <p:nvPr/>
          </p:nvSpPr>
          <p:spPr>
            <a:xfrm>
              <a:off x="3978086" y="4500400"/>
              <a:ext cx="3960000" cy="1637114"/>
            </a:xfrm>
            <a:prstGeom prst="rect">
              <a:avLst/>
            </a:prstGeom>
            <a:ln>
              <a:noFill/>
              <a:miter lim="800000"/>
              <a:headEnd/>
              <a:tailEnd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40000"/>
                </a:lnSpc>
                <a:buFont typeface="Arial" charset="0"/>
                <a:buNone/>
              </a:pPr>
              <a:r>
                <a:rPr lang="it-IT" altLang="it-IT" sz="1050" dirty="0" err="1">
                  <a:ea typeface="MS PGothic" charset="-128"/>
                </a:rPr>
                <a:t>Detailed</a:t>
              </a:r>
              <a:r>
                <a:rPr lang="it-IT" altLang="it-IT" sz="1050" dirty="0">
                  <a:ea typeface="MS PGothic" charset="-128"/>
                </a:rPr>
                <a:t> information for a </a:t>
              </a:r>
              <a:r>
                <a:rPr lang="it-IT" altLang="it-IT" sz="1050" dirty="0" err="1">
                  <a:ea typeface="MS PGothic" charset="-128"/>
                </a:rPr>
                <a:t>specific</a:t>
              </a:r>
              <a:r>
                <a:rPr lang="it-IT" altLang="it-IT" sz="1050" dirty="0">
                  <a:ea typeface="MS PGothic" charset="-128"/>
                </a:rPr>
                <a:t> </a:t>
              </a:r>
              <a:r>
                <a:rPr lang="it-IT" altLang="it-IT" sz="1050" dirty="0" err="1">
                  <a:ea typeface="MS PGothic" charset="-128"/>
                </a:rPr>
                <a:t>collection</a:t>
              </a:r>
              <a:r>
                <a:rPr lang="it-IT" altLang="it-IT" sz="1050" dirty="0">
                  <a:ea typeface="MS PGothic" charset="-128"/>
                </a:rPr>
                <a:t> (</a:t>
              </a:r>
              <a:r>
                <a:rPr lang="it-IT" altLang="it-IT" sz="1050" dirty="0" err="1">
                  <a:ea typeface="MS PGothic" charset="-128"/>
                </a:rPr>
                <a:t>dimensions</a:t>
              </a:r>
              <a:r>
                <a:rPr lang="it-IT" altLang="it-IT" sz="1050" dirty="0">
                  <a:ea typeface="MS PGothic" charset="-128"/>
                </a:rPr>
                <a:t> and ranges, </a:t>
              </a:r>
              <a:r>
                <a:rPr lang="it-IT" altLang="it-IT" sz="1050" dirty="0" err="1">
                  <a:ea typeface="MS PGothic" charset="-128"/>
                </a:rPr>
                <a:t>supported</a:t>
              </a:r>
              <a:r>
                <a:rPr lang="it-IT" altLang="it-IT" sz="1050" dirty="0">
                  <a:ea typeface="MS PGothic" charset="-128"/>
                </a:rPr>
                <a:t> output data formats, …) </a:t>
              </a:r>
            </a:p>
            <a:p>
              <a:pPr marL="0" indent="0">
                <a:lnSpc>
                  <a:spcPct val="140000"/>
                </a:lnSpc>
                <a:buFont typeface="Arial" charset="0"/>
                <a:buNone/>
              </a:pPr>
              <a:endParaRPr lang="it-IT" altLang="it-IT" sz="1050" dirty="0">
                <a:ea typeface="MS PGothic" charset="-128"/>
              </a:endParaRPr>
            </a:p>
            <a:p>
              <a:pPr marL="0" indent="0">
                <a:lnSpc>
                  <a:spcPct val="140000"/>
                </a:lnSpc>
                <a:buFont typeface="Arial" charset="0"/>
                <a:buNone/>
              </a:pPr>
              <a:endParaRPr lang="it-IT" altLang="it-IT" sz="1050" dirty="0">
                <a:ea typeface="MS PGothic" charset="-128"/>
              </a:endParaRPr>
            </a:p>
          </p:txBody>
        </p:sp>
        <p:sp>
          <p:nvSpPr>
            <p:cNvPr id="52" name="Arrow: Down 19">
              <a:extLst>
                <a:ext uri="{FF2B5EF4-FFF2-40B4-BE49-F238E27FC236}">
                  <a16:creationId xmlns:a16="http://schemas.microsoft.com/office/drawing/2014/main" id="{566B6D83-1853-4516-8ED4-E7CDDF038D51}"/>
                </a:ext>
              </a:extLst>
            </p:cNvPr>
            <p:cNvSpPr/>
            <p:nvPr/>
          </p:nvSpPr>
          <p:spPr>
            <a:xfrm>
              <a:off x="5566152" y="4010189"/>
              <a:ext cx="723153" cy="522147"/>
            </a:xfrm>
            <a:prstGeom prst="downArrow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8170ED6-D391-40B5-AE30-FA08723E8583}"/>
              </a:ext>
            </a:extLst>
          </p:cNvPr>
          <p:cNvGrpSpPr/>
          <p:nvPr/>
        </p:nvGrpSpPr>
        <p:grpSpPr>
          <a:xfrm>
            <a:off x="6024655" y="3932830"/>
            <a:ext cx="2703908" cy="1286809"/>
            <a:chOff x="8035822" y="5429182"/>
            <a:chExt cx="3960000" cy="2127325"/>
          </a:xfrm>
        </p:grpSpPr>
        <p:sp>
          <p:nvSpPr>
            <p:cNvPr id="54" name="Segnaposto contenuto 1">
              <a:extLst>
                <a:ext uri="{FF2B5EF4-FFF2-40B4-BE49-F238E27FC236}">
                  <a16:creationId xmlns:a16="http://schemas.microsoft.com/office/drawing/2014/main" id="{3D548412-1226-4230-B142-48C3DD201FA4}"/>
                </a:ext>
              </a:extLst>
            </p:cNvPr>
            <p:cNvSpPr txBox="1">
              <a:spLocks/>
            </p:cNvSpPr>
            <p:nvPr/>
          </p:nvSpPr>
          <p:spPr>
            <a:xfrm>
              <a:off x="8035822" y="5919393"/>
              <a:ext cx="3960000" cy="1637114"/>
            </a:xfrm>
            <a:prstGeom prst="rect">
              <a:avLst/>
            </a:prstGeom>
            <a:ln>
              <a:noFill/>
              <a:miter lim="800000"/>
              <a:headEnd/>
              <a:tailEnd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40000"/>
                </a:lnSpc>
                <a:buFont typeface="Arial" charset="0"/>
                <a:buNone/>
              </a:pPr>
              <a:r>
                <a:rPr lang="it-IT" altLang="it-IT" sz="1050" dirty="0">
                  <a:ea typeface="MS PGothic" charset="-128"/>
                </a:rPr>
                <a:t>Data (</a:t>
              </a:r>
              <a:r>
                <a:rPr lang="it-IT" altLang="it-IT" sz="1050" dirty="0" err="1">
                  <a:ea typeface="MS PGothic" charset="-128"/>
                </a:rPr>
                <a:t>raster</a:t>
              </a:r>
              <a:r>
                <a:rPr lang="it-IT" altLang="it-IT" sz="1050" dirty="0">
                  <a:ea typeface="MS PGothic" charset="-128"/>
                </a:rPr>
                <a:t>, xml)</a:t>
              </a:r>
            </a:p>
            <a:p>
              <a:pPr marL="0" indent="0">
                <a:lnSpc>
                  <a:spcPct val="140000"/>
                </a:lnSpc>
                <a:buFont typeface="Arial" charset="0"/>
                <a:buNone/>
              </a:pPr>
              <a:endParaRPr lang="it-IT" altLang="it-IT" sz="1050" dirty="0">
                <a:ea typeface="MS PGothic" charset="-128"/>
              </a:endParaRPr>
            </a:p>
            <a:p>
              <a:pPr marL="0" indent="0">
                <a:lnSpc>
                  <a:spcPct val="140000"/>
                </a:lnSpc>
                <a:buFont typeface="Arial" charset="0"/>
                <a:buNone/>
              </a:pPr>
              <a:endParaRPr lang="it-IT" altLang="it-IT" sz="1050" dirty="0">
                <a:ea typeface="MS PGothic" charset="-128"/>
              </a:endParaRPr>
            </a:p>
          </p:txBody>
        </p:sp>
        <p:sp>
          <p:nvSpPr>
            <p:cNvPr id="55" name="Arrow: Down 21">
              <a:extLst>
                <a:ext uri="{FF2B5EF4-FFF2-40B4-BE49-F238E27FC236}">
                  <a16:creationId xmlns:a16="http://schemas.microsoft.com/office/drawing/2014/main" id="{3C30C1B0-B893-45B8-A6F1-C9FFBF4C80F6}"/>
                </a:ext>
              </a:extLst>
            </p:cNvPr>
            <p:cNvSpPr/>
            <p:nvPr/>
          </p:nvSpPr>
          <p:spPr>
            <a:xfrm>
              <a:off x="9623888" y="5429182"/>
              <a:ext cx="723153" cy="522147"/>
            </a:xfrm>
            <a:prstGeom prst="downArrow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</p:grpSp>
      <p:sp>
        <p:nvSpPr>
          <p:cNvPr id="56" name="CasellaDiTesto 46">
            <a:extLst>
              <a:ext uri="{FF2B5EF4-FFF2-40B4-BE49-F238E27FC236}">
                <a16:creationId xmlns:a16="http://schemas.microsoft.com/office/drawing/2014/main" id="{2D0F07BB-AF8D-45EF-A268-4BCBE8D56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325" y="2643418"/>
            <a:ext cx="506858" cy="2308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 b="1" dirty="0">
                <a:latin typeface="Arial" charset="0"/>
              </a:rPr>
              <a:t>WCS</a:t>
            </a:r>
          </a:p>
        </p:txBody>
      </p:sp>
    </p:spTree>
    <p:extLst>
      <p:ext uri="{BB962C8B-B14F-4D97-AF65-F5344CB8AC3E}">
        <p14:creationId xmlns:p14="http://schemas.microsoft.com/office/powerpoint/2010/main" val="142389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OGC WCS Query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>
              <a:spcBef>
                <a:spcPts val="0"/>
              </a:spcBef>
              <a:buClr>
                <a:sysClr val="windowText" lastClr="000000"/>
              </a:buClr>
              <a:defRPr/>
            </a:pPr>
            <a:r>
              <a:rPr lang="en-GB" sz="1200" b="1" dirty="0" err="1">
                <a:latin typeface="Tw Cen MT" panose="020B0602020104020603"/>
              </a:rPr>
              <a:t>GetCapabilities</a:t>
            </a:r>
            <a:r>
              <a:rPr lang="en-GB" sz="1200" b="1" dirty="0">
                <a:latin typeface="Tw Cen MT" panose="020B0602020104020603"/>
              </a:rPr>
              <a:t> operation</a:t>
            </a:r>
          </a:p>
          <a:p>
            <a:pPr indent="0">
              <a:spcBef>
                <a:spcPts val="0"/>
              </a:spcBef>
              <a:buClr>
                <a:sysClr val="windowText" lastClr="000000"/>
              </a:buClr>
              <a:defRPr/>
            </a:pPr>
            <a:r>
              <a:rPr lang="en-GB" sz="1200" dirty="0">
                <a:latin typeface="Tw Cen MT" panose="020B0602020104020603"/>
                <a:hlinkClick r:id="rId2"/>
              </a:rPr>
              <a:t>https://eodataservice.org/test/wcs?service=WCS&amp;Request=GetCapabilities&amp;version=2.0.0</a:t>
            </a:r>
            <a:endParaRPr lang="en-GB" sz="1200" dirty="0">
              <a:latin typeface="Tw Cen MT" panose="020B0602020104020603"/>
            </a:endParaRPr>
          </a:p>
          <a:p>
            <a:pPr indent="0">
              <a:spcBef>
                <a:spcPts val="0"/>
              </a:spcBef>
              <a:buClr>
                <a:sysClr val="windowText" lastClr="000000"/>
              </a:buClr>
              <a:defRPr/>
            </a:pPr>
            <a:endParaRPr lang="en-GB" sz="1200" dirty="0">
              <a:latin typeface="Tw Cen MT" panose="020B0602020104020603"/>
            </a:endParaRPr>
          </a:p>
          <a:p>
            <a:pPr indent="0">
              <a:spcBef>
                <a:spcPts val="0"/>
              </a:spcBef>
              <a:buClr>
                <a:sysClr val="windowText" lastClr="000000"/>
              </a:buClr>
              <a:defRPr/>
            </a:pPr>
            <a:r>
              <a:rPr lang="en-GB" sz="1200" b="1" dirty="0" err="1">
                <a:latin typeface="Tw Cen MT" panose="020B0602020104020603"/>
              </a:rPr>
              <a:t>describeCoverage</a:t>
            </a:r>
            <a:r>
              <a:rPr lang="en-GB" sz="1200" b="1" dirty="0">
                <a:latin typeface="Tw Cen MT" panose="020B0602020104020603"/>
              </a:rPr>
              <a:t> operation</a:t>
            </a:r>
          </a:p>
          <a:p>
            <a:pPr indent="0">
              <a:spcBef>
                <a:spcPts val="0"/>
              </a:spcBef>
              <a:buClr>
                <a:sysClr val="windowText" lastClr="000000"/>
              </a:buClr>
              <a:defRPr/>
            </a:pPr>
            <a:r>
              <a:rPr lang="en-GB" sz="1200" dirty="0">
                <a:latin typeface="Tw Cen MT" panose="020B0602020104020603"/>
                <a:hlinkClick r:id="rId3"/>
              </a:rPr>
              <a:t>https://eodataservice.org/test/wcs?service=WCS&amp;Request=DescribeCoverage&amp;version=2.0.0&amp;coverageID=MOD11C1_LSTDAY_4326_005</a:t>
            </a:r>
            <a:endParaRPr lang="en-GB" sz="1200" dirty="0">
              <a:latin typeface="Tw Cen MT" panose="020B0602020104020603"/>
            </a:endParaRPr>
          </a:p>
          <a:p>
            <a:pPr indent="0">
              <a:spcBef>
                <a:spcPts val="0"/>
              </a:spcBef>
              <a:buClr>
                <a:sysClr val="windowText" lastClr="000000"/>
              </a:buClr>
              <a:defRPr/>
            </a:pPr>
            <a:endParaRPr lang="en-GB" sz="1200" dirty="0">
              <a:latin typeface="Tw Cen MT" panose="020B0602020104020603"/>
            </a:endParaRPr>
          </a:p>
          <a:p>
            <a:pPr indent="0">
              <a:spcBef>
                <a:spcPts val="0"/>
              </a:spcBef>
              <a:buClr>
                <a:sysClr val="windowText" lastClr="000000"/>
              </a:buClr>
              <a:defRPr/>
            </a:pPr>
            <a:r>
              <a:rPr lang="en-GB" sz="1200" b="1" dirty="0" err="1">
                <a:latin typeface="Tw Cen MT" panose="020B0602020104020603"/>
              </a:rPr>
              <a:t>getCoverage</a:t>
            </a:r>
            <a:r>
              <a:rPr lang="en-GB" sz="1200" b="1" dirty="0">
                <a:latin typeface="Tw Cen MT" panose="020B0602020104020603"/>
              </a:rPr>
              <a:t>: Time series of LST over Tokyo from 2017-01-01 00:00:00 to 2017-12-06T00:00:00 in xml format (times provided in </a:t>
            </a:r>
            <a:r>
              <a:rPr lang="en-GB" sz="1200" b="1" dirty="0" err="1">
                <a:latin typeface="Tw Cen MT" panose="020B0602020104020603"/>
              </a:rPr>
              <a:t>unix</a:t>
            </a:r>
            <a:r>
              <a:rPr lang="en-GB" sz="1200" b="1" dirty="0">
                <a:latin typeface="Tw Cen MT" panose="020B0602020104020603"/>
              </a:rPr>
              <a:t> time</a:t>
            </a:r>
          </a:p>
          <a:p>
            <a:pPr indent="0">
              <a:spcBef>
                <a:spcPts val="0"/>
              </a:spcBef>
              <a:buClr>
                <a:sysClr val="windowText" lastClr="000000"/>
              </a:buClr>
              <a:defRPr/>
            </a:pPr>
            <a:r>
              <a:rPr lang="en-GB" sz="1200" dirty="0">
                <a:latin typeface="Tw Cen MT" panose="020B0602020104020603"/>
                <a:hlinkClick r:id="rId4"/>
              </a:rPr>
              <a:t>https://eodataservice.org/test/wcs?service=WCS&amp;Request=GetCoverage&amp;version=2.0.0&amp;coverageID=MOD11C1_LSTDAY_4326_005&amp;format=application/xml&amp;subset=Long(139.5104,139.5104)&amp;subset=Lat(35.6900,35.6900)&amp;subset=t(1483228800,201512518400)</a:t>
            </a:r>
            <a:r>
              <a:rPr lang="en-GB" sz="1200" dirty="0">
                <a:latin typeface="Tw Cen MT" panose="020B0602020104020603"/>
              </a:rPr>
              <a:t> </a:t>
            </a:r>
          </a:p>
          <a:p>
            <a:pPr indent="0">
              <a:spcBef>
                <a:spcPts val="0"/>
              </a:spcBef>
              <a:buClr>
                <a:sysClr val="windowText" lastClr="000000"/>
              </a:buClr>
              <a:defRPr/>
            </a:pPr>
            <a:endParaRPr lang="en-GB" sz="1200" dirty="0">
              <a:latin typeface="Tw Cen MT" panose="020B0602020104020603"/>
            </a:endParaRPr>
          </a:p>
          <a:p>
            <a:pPr indent="0">
              <a:spcBef>
                <a:spcPts val="0"/>
              </a:spcBef>
              <a:buClr>
                <a:sysClr val="windowText" lastClr="000000"/>
              </a:buClr>
              <a:defRPr/>
            </a:pPr>
            <a:r>
              <a:rPr lang="en-GB" sz="1200" b="1" dirty="0" err="1">
                <a:latin typeface="Tw Cen MT" panose="020B0602020104020603"/>
              </a:rPr>
              <a:t>getCoverage</a:t>
            </a:r>
            <a:r>
              <a:rPr lang="en-GB" sz="1200" b="1" dirty="0">
                <a:latin typeface="Tw Cen MT" panose="020B0602020104020603"/>
              </a:rPr>
              <a:t>: Same as above, but times provided in ANSI format </a:t>
            </a:r>
            <a:r>
              <a:rPr lang="en-GB" sz="1200" dirty="0">
                <a:latin typeface="Tw Cen MT" panose="020B0602020104020603"/>
                <a:hlinkClick r:id="rId5"/>
              </a:rPr>
              <a:t>https://eodataservice.org/test/wcs?service=WCS&amp;Request=GetCoverage&amp;version=2.0.0&amp;coverageID=MOD11C1_LSTDAY_4326_005&amp;format=application/xml&amp;subset=Long(139.5104,139.5104)&amp;subset=Lat(35.6900,35.6900)&amp;subset=unix(2017-01-01T00:00:00,2017-12-06T00:00:00) </a:t>
            </a:r>
            <a:endParaRPr lang="en-GB" sz="1200" dirty="0">
              <a:latin typeface="Tw Cen MT" panose="020B0602020104020603"/>
            </a:endParaRPr>
          </a:p>
          <a:p>
            <a:pPr indent="0">
              <a:spcBef>
                <a:spcPts val="0"/>
              </a:spcBef>
              <a:buClr>
                <a:sysClr val="windowText" lastClr="000000"/>
              </a:buClr>
              <a:defRPr/>
            </a:pPr>
            <a:endParaRPr lang="en-GB" sz="1200" dirty="0">
              <a:latin typeface="Tw Cen MT" panose="020B0602020104020603"/>
            </a:endParaRPr>
          </a:p>
          <a:p>
            <a:pPr indent="0">
              <a:spcBef>
                <a:spcPts val="0"/>
              </a:spcBef>
              <a:buClr>
                <a:sysClr val="windowText" lastClr="000000"/>
              </a:buClr>
              <a:defRPr/>
            </a:pPr>
            <a:endParaRPr lang="en-GB" sz="1200" dirty="0">
              <a:latin typeface="Tw Cen MT" panose="020B0602020104020603"/>
            </a:endParaRPr>
          </a:p>
          <a:p>
            <a:pPr indent="0">
              <a:spcBef>
                <a:spcPts val="0"/>
              </a:spcBef>
              <a:buClr>
                <a:sysClr val="windowText" lastClr="000000"/>
              </a:buClr>
              <a:defRPr/>
            </a:pPr>
            <a:endParaRPr lang="en-GB" sz="1200" dirty="0">
              <a:latin typeface="Tw Cen MT" panose="020B0602020104020603"/>
            </a:endParaRPr>
          </a:p>
          <a:p>
            <a:pPr indent="0">
              <a:spcBef>
                <a:spcPts val="0"/>
              </a:spcBef>
              <a:buClr>
                <a:sysClr val="windowText" lastClr="000000"/>
              </a:buClr>
              <a:defRPr/>
            </a:pPr>
            <a:endParaRPr lang="en-GB" sz="1200" dirty="0">
              <a:latin typeface="Tw Cen MT" panose="020B0602020104020603"/>
            </a:endParaRPr>
          </a:p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19963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OGC WCS Query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>
              <a:spcBef>
                <a:spcPts val="0"/>
              </a:spcBef>
              <a:buClr>
                <a:sysClr val="windowText" lastClr="000000"/>
              </a:buClr>
              <a:defRPr/>
            </a:pPr>
            <a:endParaRPr lang="en-GB" sz="1200" dirty="0">
              <a:solidFill>
                <a:schemeClr val="tx1"/>
              </a:solidFill>
              <a:latin typeface="Tw Cen MT" panose="020B0602020104020603"/>
            </a:endParaRPr>
          </a:p>
          <a:p>
            <a:pPr indent="0">
              <a:spcBef>
                <a:spcPts val="0"/>
              </a:spcBef>
              <a:buClr>
                <a:sysClr val="windowText" lastClr="000000"/>
              </a:buClr>
              <a:defRPr/>
            </a:pPr>
            <a:r>
              <a:rPr lang="en-GB" sz="1200" b="1" dirty="0" err="1">
                <a:latin typeface="Tw Cen MT" panose="020B0602020104020603"/>
              </a:rPr>
              <a:t>getCoverage</a:t>
            </a:r>
            <a:r>
              <a:rPr lang="en-GB" sz="1200" b="1" dirty="0">
                <a:latin typeface="Tw Cen MT" panose="020B0602020104020603"/>
              </a:rPr>
              <a:t>: Global Sea Surface Salinity image for the day 2017-06-01 in </a:t>
            </a:r>
            <a:r>
              <a:rPr lang="en-GB" sz="1200" b="1" dirty="0" err="1">
                <a:latin typeface="Tw Cen MT" panose="020B0602020104020603"/>
              </a:rPr>
              <a:t>png</a:t>
            </a:r>
            <a:r>
              <a:rPr lang="en-GB" sz="1200" b="1" dirty="0">
                <a:latin typeface="Tw Cen MT" panose="020B0602020104020603"/>
              </a:rPr>
              <a:t> format, </a:t>
            </a:r>
            <a:r>
              <a:rPr lang="en-GB" sz="1200" b="1" dirty="0" err="1">
                <a:latin typeface="Tw Cen MT" panose="020B0602020104020603"/>
              </a:rPr>
              <a:t>colored</a:t>
            </a:r>
            <a:r>
              <a:rPr lang="en-GB" sz="1200" b="1" dirty="0">
                <a:latin typeface="Tw Cen MT" panose="020B0602020104020603"/>
              </a:rPr>
              <a:t> full size </a:t>
            </a:r>
          </a:p>
          <a:p>
            <a:pPr lvl="0" indent="0">
              <a:spcBef>
                <a:spcPts val="0"/>
              </a:spcBef>
              <a:buClr>
                <a:sysClr val="windowText" lastClr="000000"/>
              </a:buClr>
              <a:defRPr/>
            </a:pPr>
            <a:r>
              <a:rPr lang="en-GB" sz="1200" dirty="0">
                <a:solidFill>
                  <a:schemeClr val="tx1"/>
                </a:solidFill>
                <a:latin typeface="Tw Cen MT" panose="020B0602020104020603"/>
                <a:hlinkClick r:id="rId2"/>
              </a:rPr>
              <a:t>https://eodataservice.org/test/wcs?service=WCS&amp;Request=GetCoverage&amp;version=2.0.0&amp;coverageID=OceanSalinity_4326_01&amp;subset=t(1496275200,%201496361599)&amp;format=%20image/png&amp;colortable=NCV_rainbow2</a:t>
            </a:r>
            <a:r>
              <a:rPr lang="en-GB" sz="1200" dirty="0">
                <a:solidFill>
                  <a:schemeClr val="tx1"/>
                </a:solidFill>
                <a:latin typeface="Tw Cen MT" panose="020B0602020104020603"/>
              </a:rPr>
              <a:t> </a:t>
            </a:r>
          </a:p>
          <a:p>
            <a:pPr lvl="0" indent="0">
              <a:spcBef>
                <a:spcPts val="0"/>
              </a:spcBef>
              <a:buClr>
                <a:sysClr val="windowText" lastClr="000000"/>
              </a:buClr>
              <a:defRPr/>
            </a:pPr>
            <a:endParaRPr lang="en-GB" sz="1200" dirty="0">
              <a:solidFill>
                <a:schemeClr val="tx1"/>
              </a:solidFill>
              <a:latin typeface="Tw Cen MT" panose="020B0602020104020603"/>
            </a:endParaRPr>
          </a:p>
          <a:p>
            <a:pPr lvl="0" indent="0">
              <a:spcBef>
                <a:spcPts val="0"/>
              </a:spcBef>
              <a:buClr>
                <a:sysClr val="windowText" lastClr="000000"/>
              </a:buClr>
              <a:defRPr/>
            </a:pPr>
            <a:r>
              <a:rPr lang="en-GB" sz="1200" b="1" dirty="0" err="1">
                <a:latin typeface="Tw Cen MT" panose="020B0602020104020603"/>
              </a:rPr>
              <a:t>getCoverage</a:t>
            </a:r>
            <a:r>
              <a:rPr lang="en-GB" sz="1200" b="1" dirty="0">
                <a:latin typeface="Tw Cen MT" panose="020B0602020104020603"/>
              </a:rPr>
              <a:t>: Same as above but scaled (small 300px thumbnail)</a:t>
            </a:r>
          </a:p>
          <a:p>
            <a:pPr lvl="0" indent="0">
              <a:spcBef>
                <a:spcPts val="0"/>
              </a:spcBef>
              <a:buClr>
                <a:sysClr val="windowText" lastClr="000000"/>
              </a:buClr>
              <a:defRPr/>
            </a:pPr>
            <a:r>
              <a:rPr lang="en-GB" sz="1200" dirty="0">
                <a:solidFill>
                  <a:schemeClr val="tx1"/>
                </a:solidFill>
                <a:latin typeface="Tw Cen MT" panose="020B0602020104020603"/>
                <a:hlinkClick r:id="rId3"/>
              </a:rPr>
              <a:t>https://eodataservice.org/test/wcs?service=WCS&amp;Request=GetCoverage&amp;version=2.0.0&amp;coverageID=OceanSalinity_4326_01&amp;subset=t(1496275200,%201496361599)&amp;format=%20image/png&amp;colortable=NCV_rainbow2&amp;size=300</a:t>
            </a:r>
            <a:r>
              <a:rPr lang="en-GB" sz="1200" dirty="0">
                <a:solidFill>
                  <a:schemeClr val="tx1"/>
                </a:solidFill>
                <a:latin typeface="Tw Cen MT" panose="020B0602020104020603"/>
              </a:rPr>
              <a:t>   </a:t>
            </a:r>
          </a:p>
          <a:p>
            <a:pPr lvl="0" indent="0">
              <a:spcBef>
                <a:spcPts val="0"/>
              </a:spcBef>
              <a:buClr>
                <a:sysClr val="windowText" lastClr="000000"/>
              </a:buClr>
              <a:defRPr/>
            </a:pPr>
            <a:endParaRPr lang="en-GB" sz="1200" dirty="0">
              <a:solidFill>
                <a:schemeClr val="tx1"/>
              </a:solidFill>
              <a:latin typeface="Tw Cen MT" panose="020B0602020104020603"/>
            </a:endParaRPr>
          </a:p>
          <a:p>
            <a:pPr indent="0">
              <a:spcBef>
                <a:spcPts val="0"/>
              </a:spcBef>
              <a:buClr>
                <a:sysClr val="windowText" lastClr="000000"/>
              </a:buClr>
              <a:defRPr/>
            </a:pPr>
            <a:r>
              <a:rPr lang="en-GB" sz="1200" b="1" dirty="0" err="1">
                <a:latin typeface="Tw Cen MT" panose="020B0602020104020603"/>
              </a:rPr>
              <a:t>getCoverage</a:t>
            </a:r>
            <a:r>
              <a:rPr lang="en-GB" sz="1200" b="1" dirty="0">
                <a:latin typeface="Tw Cen MT" panose="020B0602020104020603"/>
              </a:rPr>
              <a:t>: </a:t>
            </a:r>
            <a:r>
              <a:rPr lang="en-GB" sz="1200" b="1" dirty="0" err="1">
                <a:latin typeface="Tw Cen MT" panose="020B0602020104020603"/>
              </a:rPr>
              <a:t>landsat</a:t>
            </a:r>
            <a:r>
              <a:rPr lang="en-GB" sz="1200" b="1" dirty="0">
                <a:latin typeface="Tw Cen MT" panose="020B0602020104020603"/>
              </a:rPr>
              <a:t> NDVI subset for the day 2017-12-04 09:58:54 in </a:t>
            </a:r>
            <a:r>
              <a:rPr lang="en-GB" sz="1200" b="1" dirty="0" err="1">
                <a:latin typeface="Tw Cen MT" panose="020B0602020104020603"/>
              </a:rPr>
              <a:t>geoTiff</a:t>
            </a:r>
            <a:r>
              <a:rPr lang="en-GB" sz="1200" b="1" dirty="0">
                <a:latin typeface="Tw Cen MT" panose="020B0602020104020603"/>
              </a:rPr>
              <a:t>  format</a:t>
            </a:r>
          </a:p>
          <a:p>
            <a:pPr lvl="0" indent="0">
              <a:spcBef>
                <a:spcPts val="0"/>
              </a:spcBef>
              <a:buClr>
                <a:sysClr val="windowText" lastClr="000000"/>
              </a:buClr>
              <a:defRPr/>
            </a:pPr>
            <a:r>
              <a:rPr lang="en-GB" sz="1200" dirty="0">
                <a:solidFill>
                  <a:schemeClr val="tx1"/>
                </a:solidFill>
                <a:latin typeface="Tw Cen MT" panose="020B0602020104020603"/>
                <a:hlinkClick r:id="rId4"/>
              </a:rPr>
              <a:t>https://eodataservice.org/test/wcs?service=WCS&amp;Request=GetCoverage&amp;version=2.0.0&amp;coverageID=LC8_NDVI_32632_30&amp;subset=N(4900000,4910000)&amp;subset=E(600000,610000)&amp;subset=t(1512381534,1512381534)&amp;format=image/tiff</a:t>
            </a:r>
            <a:r>
              <a:rPr lang="en-GB" sz="1200" dirty="0">
                <a:solidFill>
                  <a:schemeClr val="tx1"/>
                </a:solidFill>
                <a:latin typeface="Tw Cen MT" panose="020B0602020104020603"/>
              </a:rPr>
              <a:t>  </a:t>
            </a:r>
          </a:p>
          <a:p>
            <a:pPr lvl="0" indent="0">
              <a:spcBef>
                <a:spcPts val="0"/>
              </a:spcBef>
              <a:buClr>
                <a:sysClr val="windowText" lastClr="000000"/>
              </a:buClr>
              <a:defRPr/>
            </a:pPr>
            <a:endParaRPr lang="en-GB" sz="1200" dirty="0">
              <a:solidFill>
                <a:schemeClr val="tx1"/>
              </a:solidFill>
              <a:latin typeface="Tw Cen MT" panose="020B0602020104020603"/>
            </a:endParaRPr>
          </a:p>
          <a:p>
            <a:pPr lvl="0" indent="0">
              <a:spcBef>
                <a:spcPts val="0"/>
              </a:spcBef>
              <a:buClr>
                <a:sysClr val="windowText" lastClr="000000"/>
              </a:buClr>
              <a:defRPr/>
            </a:pPr>
            <a:r>
              <a:rPr lang="en-GB" sz="1200" b="1" dirty="0" err="1">
                <a:latin typeface="Tw Cen MT" panose="020B0602020104020603"/>
              </a:rPr>
              <a:t>Getcoverage</a:t>
            </a:r>
            <a:r>
              <a:rPr lang="en-GB" sz="1200" b="1" dirty="0">
                <a:latin typeface="Tw Cen MT" panose="020B0602020104020603"/>
              </a:rPr>
              <a:t>: Sentinel 2A with ANSI time and scale factor=0.1 – full image</a:t>
            </a:r>
          </a:p>
          <a:p>
            <a:pPr lvl="0" indent="0">
              <a:spcBef>
                <a:spcPts val="0"/>
              </a:spcBef>
              <a:buClr>
                <a:sysClr val="windowText" lastClr="000000"/>
              </a:buClr>
              <a:defRPr/>
            </a:pPr>
            <a:r>
              <a:rPr lang="en-GB" sz="1200" dirty="0">
                <a:solidFill>
                  <a:schemeClr val="tx1"/>
                </a:solidFill>
                <a:latin typeface="Tw Cen MT" panose="020B0602020104020603"/>
                <a:hlinkClick r:id="rId5"/>
              </a:rPr>
              <a:t>http://185.52.194.236/wcs?service=WCS&amp;Request=GetCoverage&amp;version=2.0.0&amp;subset=unix(2018-01-29T00:00:00,2018-01-29T23:00:00)&amp;mgrs_tile=T30TVK&amp;format=image/png&amp;scale=0.1&amp;CoverageId=S2A_MSIL1C_vRGB</a:t>
            </a:r>
            <a:endParaRPr lang="en-GB" sz="1200" dirty="0">
              <a:solidFill>
                <a:schemeClr val="tx1"/>
              </a:solidFill>
              <a:latin typeface="Tw Cen MT" panose="020B0602020104020603"/>
            </a:endParaRPr>
          </a:p>
          <a:p>
            <a:pPr lvl="0" indent="0">
              <a:spcBef>
                <a:spcPts val="0"/>
              </a:spcBef>
              <a:buClr>
                <a:sysClr val="windowText" lastClr="000000"/>
              </a:buClr>
              <a:defRPr/>
            </a:pPr>
            <a:endParaRPr lang="en-GB" sz="1200" dirty="0">
              <a:solidFill>
                <a:schemeClr val="tx1"/>
              </a:solidFill>
              <a:latin typeface="Tw Cen MT" panose="020B0602020104020603"/>
            </a:endParaRPr>
          </a:p>
          <a:p>
            <a:pPr lvl="0" indent="0">
              <a:spcBef>
                <a:spcPts val="0"/>
              </a:spcBef>
              <a:buClr>
                <a:sysClr val="windowText" lastClr="000000"/>
              </a:buClr>
              <a:defRPr/>
            </a:pPr>
            <a:endParaRPr lang="en-GB" sz="1200" dirty="0">
              <a:solidFill>
                <a:schemeClr val="tx1"/>
              </a:solidFill>
              <a:latin typeface="Tw Cen MT" panose="020B0602020104020603"/>
            </a:endParaRPr>
          </a:p>
          <a:p>
            <a:pPr lvl="0" indent="0">
              <a:spcBef>
                <a:spcPts val="0"/>
              </a:spcBef>
              <a:buClr>
                <a:sysClr val="windowText" lastClr="000000"/>
              </a:buClr>
              <a:defRPr/>
            </a:pPr>
            <a:endParaRPr lang="en-GB" sz="1200" dirty="0">
              <a:solidFill>
                <a:schemeClr val="tx1"/>
              </a:solidFill>
              <a:latin typeface="Tw Cen MT" panose="020B0602020104020603"/>
            </a:endParaRPr>
          </a:p>
          <a:p>
            <a:pPr lvl="0" indent="0">
              <a:spcBef>
                <a:spcPts val="0"/>
              </a:spcBef>
              <a:buClr>
                <a:sysClr val="windowText" lastClr="000000"/>
              </a:buClr>
              <a:defRPr/>
            </a:pPr>
            <a:endParaRPr lang="en-GB" sz="1200" dirty="0">
              <a:solidFill>
                <a:schemeClr val="tx1"/>
              </a:solidFill>
              <a:latin typeface="Tw Cen MT" panose="020B0602020104020603"/>
            </a:endParaRPr>
          </a:p>
          <a:p>
            <a:endParaRPr lang="en-GB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64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Step – 2019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>
              <a:lnSpc>
                <a:spcPct val="150000"/>
              </a:lnSpc>
            </a:pPr>
            <a:r>
              <a:rPr lang="en-GB" sz="1200" dirty="0"/>
              <a:t>TTO ESA Catalogue Q1 </a:t>
            </a:r>
            <a:r>
              <a:rPr lang="en-GB" sz="1200" dirty="0" smtClean="0"/>
              <a:t>2019</a:t>
            </a:r>
          </a:p>
          <a:p>
            <a:pPr indent="0">
              <a:lnSpc>
                <a:spcPct val="150000"/>
              </a:lnSpc>
            </a:pPr>
            <a:endParaRPr lang="en-GB" sz="1200" dirty="0"/>
          </a:p>
          <a:p>
            <a:pPr indent="0">
              <a:lnSpc>
                <a:spcPct val="150000"/>
              </a:lnSpc>
            </a:pPr>
            <a:r>
              <a:rPr lang="en-GB" sz="1200" dirty="0" smtClean="0"/>
              <a:t>TTO </a:t>
            </a:r>
            <a:r>
              <a:rPr lang="en-GB" sz="1200" dirty="0"/>
              <a:t>ESA TPM/HM/EE </a:t>
            </a:r>
            <a:r>
              <a:rPr lang="en-GB" sz="1200" dirty="0" err="1"/>
              <a:t>Datacube</a:t>
            </a:r>
            <a:r>
              <a:rPr lang="en-GB" sz="1200" dirty="0"/>
              <a:t> Q2 </a:t>
            </a:r>
            <a:r>
              <a:rPr lang="en-GB" sz="1200" dirty="0" smtClean="0"/>
              <a:t>2019</a:t>
            </a:r>
          </a:p>
          <a:p>
            <a:pPr marL="182562" indent="0">
              <a:lnSpc>
                <a:spcPct val="100000"/>
              </a:lnSpc>
            </a:pPr>
            <a:r>
              <a:rPr lang="en-GB" sz="1000" b="1" dirty="0" smtClean="0"/>
              <a:t>Q4 ’18</a:t>
            </a:r>
          </a:p>
          <a:p>
            <a:pPr marL="358775" indent="-17621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000" dirty="0" smtClean="0"/>
              <a:t>Most of ESA </a:t>
            </a:r>
            <a:r>
              <a:rPr lang="en-GB" sz="1000" dirty="0"/>
              <a:t>TPM/HM/EE collections available </a:t>
            </a:r>
            <a:endParaRPr lang="en-GB" sz="1000" dirty="0" smtClean="0"/>
          </a:p>
          <a:p>
            <a:pPr marL="358775" indent="-17621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000" dirty="0" smtClean="0"/>
              <a:t>Preliminary support of CEOS WGCV and ESA Cal/Val use cases </a:t>
            </a:r>
          </a:p>
          <a:p>
            <a:pPr marL="358775" indent="-17621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000" dirty="0" smtClean="0"/>
              <a:t>Web UI available from ESA EO Landing Page </a:t>
            </a:r>
          </a:p>
          <a:p>
            <a:pPr marL="358775" indent="-176213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1000" dirty="0" smtClean="0"/>
          </a:p>
          <a:p>
            <a:pPr marL="182562" indent="0">
              <a:lnSpc>
                <a:spcPct val="150000"/>
              </a:lnSpc>
            </a:pPr>
            <a:r>
              <a:rPr lang="en-GB" sz="1000" b="1" dirty="0" smtClean="0"/>
              <a:t>Q2 ’19</a:t>
            </a:r>
            <a:endParaRPr lang="en-GB" sz="1000" dirty="0"/>
          </a:p>
          <a:p>
            <a:pPr marL="358775" indent="-17621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000" dirty="0"/>
              <a:t>Software refactoring to boost performance and manage concurrent users </a:t>
            </a:r>
            <a:endParaRPr lang="en-GB" sz="1000" dirty="0" smtClean="0"/>
          </a:p>
          <a:p>
            <a:pPr marL="358775" indent="-17621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000" dirty="0" smtClean="0"/>
              <a:t>Internal </a:t>
            </a:r>
            <a:r>
              <a:rPr lang="en-GB" sz="1000" dirty="0"/>
              <a:t>OpenSearch interface aligned with CEOS OS BP 1.2 </a:t>
            </a:r>
          </a:p>
          <a:p>
            <a:pPr marL="358775" indent="-17621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000" dirty="0" smtClean="0"/>
              <a:t>All </a:t>
            </a:r>
            <a:r>
              <a:rPr lang="en-GB" sz="1000" dirty="0"/>
              <a:t>ESA TPM/HM/EE collections available </a:t>
            </a:r>
          </a:p>
          <a:p>
            <a:pPr marL="358775" indent="-17621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000" dirty="0" smtClean="0"/>
              <a:t>Full </a:t>
            </a:r>
            <a:r>
              <a:rPr lang="en-GB" sz="1000" dirty="0"/>
              <a:t>support to ESA Cal/Val initiatives (CEOS WGCV support need to be formalized)</a:t>
            </a:r>
          </a:p>
          <a:p>
            <a:pPr marL="358775" indent="-17621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000" dirty="0" smtClean="0"/>
              <a:t>Content </a:t>
            </a:r>
            <a:r>
              <a:rPr lang="en-GB" sz="1000" dirty="0"/>
              <a:t>synchronization with ESA Catalogue and </a:t>
            </a:r>
            <a:r>
              <a:rPr lang="en-GB" sz="1000" dirty="0" err="1" smtClean="0"/>
              <a:t>FedEO</a:t>
            </a:r>
            <a:endParaRPr lang="en-GB" sz="1000" dirty="0" smtClean="0"/>
          </a:p>
          <a:p>
            <a:pPr marL="358775" indent="-176213">
              <a:lnSpc>
                <a:spcPct val="100000"/>
              </a:lnSpc>
            </a:pPr>
            <a:endParaRPr lang="en-GB" sz="1000" dirty="0"/>
          </a:p>
          <a:p>
            <a:pPr marL="182563" indent="0">
              <a:lnSpc>
                <a:spcPct val="100000"/>
              </a:lnSpc>
            </a:pPr>
            <a:r>
              <a:rPr lang="en-GB" sz="1000" b="1" dirty="0" smtClean="0"/>
              <a:t>Q4 </a:t>
            </a:r>
            <a:r>
              <a:rPr lang="en-GB" sz="1000" b="1" dirty="0"/>
              <a:t>‘19</a:t>
            </a:r>
          </a:p>
          <a:p>
            <a:pPr marL="358775" indent="-17621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000" dirty="0"/>
              <a:t>CEOS WGISS(/WGCV) international cooperation</a:t>
            </a:r>
          </a:p>
          <a:p>
            <a:pPr marL="358775" indent="-17621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000" dirty="0"/>
              <a:t>Evolution about interoperability (e.g., connection with several Open Data Cube instances)</a:t>
            </a:r>
          </a:p>
        </p:txBody>
      </p:sp>
    </p:spTree>
    <p:extLst>
      <p:ext uri="{BB962C8B-B14F-4D97-AF65-F5344CB8AC3E}">
        <p14:creationId xmlns:p14="http://schemas.microsoft.com/office/powerpoint/2010/main" val="11742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Collaborative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GB" sz="1800" dirty="0"/>
              <a:t>EO collaborative environment is a virtual working environment providing access to EO data and analysis tools, processors, information and Communication Technology resources required to work with them, through one coherent interface. </a:t>
            </a:r>
          </a:p>
          <a:p>
            <a:pPr algn="just"/>
            <a:endParaRPr lang="en-GB" sz="1800" dirty="0"/>
          </a:p>
          <a:p>
            <a:pPr algn="ctr"/>
            <a:r>
              <a:rPr lang="en-GB" sz="1800" i="1" dirty="0"/>
              <a:t>A collaborative environment aims to change the paradigm from </a:t>
            </a:r>
          </a:p>
          <a:p>
            <a:pPr algn="ctr"/>
            <a:r>
              <a:rPr lang="en-GB" sz="1800" i="1" dirty="0"/>
              <a:t>“data to user“ to “user to data”</a:t>
            </a:r>
          </a:p>
        </p:txBody>
      </p:sp>
    </p:spTree>
    <p:extLst>
      <p:ext uri="{BB962C8B-B14F-4D97-AF65-F5344CB8AC3E}">
        <p14:creationId xmlns:p14="http://schemas.microsoft.com/office/powerpoint/2010/main" val="270354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Collaborative Environment </a:t>
            </a:r>
          </a:p>
          <a:p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Example of current Collaborative Environments  </a:t>
            </a:r>
          </a:p>
          <a:p>
            <a:r>
              <a:rPr lang="en-GB" dirty="0"/>
              <a:t>	</a:t>
            </a:r>
            <a:r>
              <a:rPr lang="en-GB" dirty="0">
                <a:solidFill>
                  <a:srgbClr val="FF0000"/>
                </a:solidFill>
              </a:rPr>
              <a:t>Thematic Exploitation Platform </a:t>
            </a:r>
          </a:p>
          <a:p>
            <a:r>
              <a:rPr lang="en-GB" dirty="0"/>
              <a:t>	</a:t>
            </a:r>
            <a:r>
              <a:rPr lang="en-GB" dirty="0">
                <a:solidFill>
                  <a:srgbClr val="FF0000"/>
                </a:solidFill>
              </a:rPr>
              <a:t>Mission Exploitation Platform </a:t>
            </a:r>
          </a:p>
          <a:p>
            <a:r>
              <a:rPr lang="en-GB" dirty="0">
                <a:solidFill>
                  <a:srgbClr val="FF0000"/>
                </a:solidFill>
              </a:rPr>
              <a:t>	Joint ESA-NASA Multi-Mission Analysis Platform</a:t>
            </a:r>
          </a:p>
          <a:p>
            <a:endParaRPr lang="en-GB" dirty="0"/>
          </a:p>
          <a:p>
            <a:r>
              <a:rPr lang="en-GB" dirty="0"/>
              <a:t>ESA Collaborative Environment</a:t>
            </a:r>
          </a:p>
        </p:txBody>
      </p:sp>
    </p:spTree>
    <p:extLst>
      <p:ext uri="{BB962C8B-B14F-4D97-AF65-F5344CB8AC3E}">
        <p14:creationId xmlns:p14="http://schemas.microsoft.com/office/powerpoint/2010/main" val="367645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Thematic Exploitation Platform - TEP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GB" sz="1200" dirty="0">
                <a:hlinkClick r:id="rId2"/>
              </a:rPr>
              <a:t>https://tep.eo.esa.int/</a:t>
            </a:r>
            <a:endParaRPr lang="en-GB" sz="1200" dirty="0"/>
          </a:p>
          <a:p>
            <a:pPr algn="ctr"/>
            <a:endParaRPr lang="en-GB" sz="1200" dirty="0"/>
          </a:p>
          <a:p>
            <a:r>
              <a:rPr lang="en-GB" sz="1200" dirty="0"/>
              <a:t>In this context ESA has started in 2014 the EO Exploitation Platforms (EPs) initiative, a set of R&amp;D activities that in the first phase (up to 2017) aims to create an ecosystem of interconnected Thematic Exploitation Platforms (TEPs) on European footing, addressing:</a:t>
            </a:r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en-GB" sz="1200" dirty="0">
                <a:hlinkClick r:id="rId3"/>
              </a:rPr>
              <a:t>Coastal</a:t>
            </a:r>
            <a:endParaRPr lang="en-GB" sz="1200" dirty="0"/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en-GB" sz="1200" dirty="0">
                <a:hlinkClick r:id="rId4"/>
              </a:rPr>
              <a:t>Forestry</a:t>
            </a:r>
            <a:endParaRPr lang="en-GB" sz="1200" dirty="0"/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en-GB" sz="1200" dirty="0">
                <a:hlinkClick r:id="rId5"/>
              </a:rPr>
              <a:t>Hydrology</a:t>
            </a:r>
            <a:endParaRPr lang="en-GB" sz="1200" dirty="0"/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en-GB" sz="1200" dirty="0">
                <a:hlinkClick r:id="rId6"/>
              </a:rPr>
              <a:t>Geohazards</a:t>
            </a:r>
            <a:endParaRPr lang="en-GB" sz="1200" dirty="0"/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en-GB" sz="1200" dirty="0">
                <a:hlinkClick r:id="rId7"/>
              </a:rPr>
              <a:t>Polar</a:t>
            </a:r>
            <a:endParaRPr lang="en-GB" sz="1200" dirty="0"/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en-GB" sz="1200" dirty="0">
                <a:hlinkClick r:id="rId8"/>
              </a:rPr>
              <a:t>Urban themes</a:t>
            </a:r>
            <a:endParaRPr lang="en-GB" sz="1200" dirty="0"/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en-GB" sz="1200" dirty="0">
                <a:hlinkClick r:id="rId9"/>
              </a:rPr>
              <a:t>Food Security</a:t>
            </a:r>
            <a:r>
              <a:rPr lang="en-GB" sz="1200" dirty="0"/>
              <a:t> (under definition)</a:t>
            </a:r>
            <a:endParaRPr lang="en-GB" sz="1200" dirty="0">
              <a:hlinkClick r:id="rId10"/>
            </a:endParaRPr>
          </a:p>
          <a:p>
            <a:endParaRPr lang="en-GB" sz="1200" dirty="0">
              <a:hlinkClick r:id="rId10"/>
            </a:endParaRPr>
          </a:p>
          <a:p>
            <a:r>
              <a:rPr lang="en-GB" sz="1200" dirty="0">
                <a:hlinkClick r:id="rId10"/>
              </a:rPr>
              <a:t>TEP presentation at CEOS WGISS#44</a:t>
            </a:r>
            <a:endParaRPr lang="en-GB" sz="1200" dirty="0"/>
          </a:p>
          <a:p>
            <a:endParaRPr lang="en-GB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3126" y="1972653"/>
            <a:ext cx="5527674" cy="272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2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GB" dirty="0"/>
              <a:t>PV Mission Exploitation Platform – MEP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The PROBA-V Mission Exploitation Platform (PV-MEP) is an ESA pathfinder project aiming to:</a:t>
            </a:r>
          </a:p>
          <a:p>
            <a:pPr marL="182563" indent="-182563">
              <a:lnSpc>
                <a:spcPct val="150000"/>
              </a:lnSpc>
              <a:buFontTx/>
              <a:buChar char="-"/>
            </a:pPr>
            <a:r>
              <a:rPr lang="en-US" dirty="0"/>
              <a:t>Build and operational Exploitation Platform</a:t>
            </a:r>
          </a:p>
          <a:p>
            <a:pPr marL="182563" indent="-182563">
              <a:lnSpc>
                <a:spcPct val="150000"/>
              </a:lnSpc>
              <a:buFontTx/>
              <a:buChar char="-"/>
            </a:pPr>
            <a:r>
              <a:rPr lang="en-US" dirty="0"/>
              <a:t>Give full access to PROBA-V data repository (@VITO PDF)</a:t>
            </a:r>
          </a:p>
          <a:p>
            <a:pPr marL="182563" indent="-182563">
              <a:lnSpc>
                <a:spcPct val="150000"/>
              </a:lnSpc>
              <a:buFontTx/>
              <a:buChar char="-"/>
            </a:pPr>
            <a:r>
              <a:rPr lang="en-US" dirty="0"/>
              <a:t>Integrate, correlative data and derived products addressing the wider vegetation user community with the final aim to ease and foster the use of PROBA-V data.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885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Proba-V MEP – Tools</a:t>
            </a:r>
            <a:endParaRPr lang="en-GB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171088" y="542033"/>
            <a:ext cx="8229600" cy="714728"/>
          </a:xfrm>
          <a:prstGeom prst="rect">
            <a:avLst/>
          </a:prstGeom>
        </p:spPr>
        <p:txBody>
          <a:bodyPr/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defTabSz="914400"/>
            <a:r>
              <a:rPr lang="en-GB" u="sng" kern="0" dirty="0">
                <a:hlinkClick r:id="rId3"/>
              </a:rPr>
              <a:t>https://proba-v-mep.esa.int/</a:t>
            </a:r>
            <a:endParaRPr lang="en-GB" u="sng" kern="0" dirty="0"/>
          </a:p>
        </p:txBody>
      </p:sp>
      <p:pic>
        <p:nvPicPr>
          <p:cNvPr id="8" name="Picture 2" descr="https://proba-v-mep.esa.int/sites/proba-v-mep.esa.int/files/pictures/image_mep_circle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6501" y="580037"/>
            <a:ext cx="2925108" cy="215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4889978" y="4121448"/>
            <a:ext cx="1838297" cy="49791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>
                <a:solidFill>
                  <a:schemeClr val="tx1"/>
                </a:solidFill>
              </a:rPr>
              <a:t>SPOT-VEGETATION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81470" y="4121448"/>
            <a:ext cx="1838297" cy="49791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err="1">
                <a:solidFill>
                  <a:schemeClr val="tx1"/>
                </a:solidFill>
              </a:rPr>
              <a:t>Proba</a:t>
            </a:r>
            <a:r>
              <a:rPr lang="nl-BE" sz="1400" dirty="0">
                <a:solidFill>
                  <a:schemeClr val="tx1"/>
                </a:solidFill>
              </a:rPr>
              <a:t>-V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889978" y="3505833"/>
            <a:ext cx="3729789" cy="4979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>
                <a:solidFill>
                  <a:schemeClr val="tx1"/>
                </a:solidFill>
              </a:rPr>
              <a:t>Copernicus Global Land (*) (**)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16505" y="2767226"/>
            <a:ext cx="3751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200" dirty="0"/>
              <a:t>(*) </a:t>
            </a:r>
            <a:r>
              <a:rPr lang="nl-BE" sz="1200" dirty="0" err="1"/>
              <a:t>only</a:t>
            </a:r>
            <a:r>
              <a:rPr lang="nl-BE" sz="1200" dirty="0"/>
              <a:t> operations &amp; EC </a:t>
            </a:r>
            <a:r>
              <a:rPr lang="nl-BE" sz="1200" dirty="0" err="1"/>
              <a:t>funded</a:t>
            </a:r>
            <a:r>
              <a:rPr lang="nl-BE" sz="1200" dirty="0"/>
              <a:t> – </a:t>
            </a:r>
            <a:r>
              <a:rPr lang="nl-BE" sz="1200" dirty="0" err="1"/>
              <a:t>limited</a:t>
            </a:r>
            <a:r>
              <a:rPr lang="nl-BE" sz="1200" dirty="0"/>
              <a:t> </a:t>
            </a:r>
            <a:r>
              <a:rPr lang="nl-BE" sz="1200" dirty="0" err="1"/>
              <a:t>to</a:t>
            </a:r>
            <a:r>
              <a:rPr lang="nl-BE" sz="1200" dirty="0"/>
              <a:t> viewers</a:t>
            </a:r>
          </a:p>
          <a:p>
            <a:r>
              <a:rPr lang="nl-BE" sz="1200" dirty="0"/>
              <a:t>(**) </a:t>
            </a:r>
            <a:r>
              <a:rPr lang="nl-BE" sz="1200" dirty="0">
                <a:hlinkClick r:id="rId5"/>
              </a:rPr>
              <a:t>http://viewer.globalland.vgt.vito.be/viewer/</a:t>
            </a:r>
            <a:r>
              <a:rPr lang="nl-BE" sz="1200" dirty="0"/>
              <a:t> </a:t>
            </a:r>
          </a:p>
          <a:p>
            <a:r>
              <a:rPr lang="en-GB" sz="1200" dirty="0">
                <a:hlinkClick r:id="rId6"/>
              </a:rPr>
              <a:t>http://viewer.globalland.vgt.vito.be/tsviewer/</a:t>
            </a:r>
            <a:endParaRPr lang="en-GB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0934" y="469147"/>
            <a:ext cx="1473046" cy="795920"/>
          </a:xfrm>
          <a:prstGeom prst="rect">
            <a:avLst/>
          </a:prstGeom>
        </p:spPr>
      </p:pic>
      <p:pic>
        <p:nvPicPr>
          <p:cNvPr id="1026" name="Picture 2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088" y="986955"/>
            <a:ext cx="4096535" cy="3383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53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878171" y="0"/>
            <a:ext cx="2263983" cy="119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2" descr="C:\Users\Clement Albinet\Desktop\logo_biomass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87798" y="2444216"/>
            <a:ext cx="2454356" cy="69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Clement Albinet\AppData\Local\Microsoft\Windows\Temporary Internet Files\Content.IE5\MRG39IYM\bigstockphoto_hand_shake_black_white_120038[1]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5153" y="1317782"/>
            <a:ext cx="4433695" cy="2945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lement Albinet\Desktop\NISAR_Mission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94" y="1643958"/>
            <a:ext cx="1845631" cy="92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SA_logo_address_French_wor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4620" y="306788"/>
            <a:ext cx="1868641" cy="7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ASA Meatball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732" y="58845"/>
            <a:ext cx="1478882" cy="125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DF45787C-177D-410A-841A-554F572ACBC6" descr="DD786376-BD0C-4340-81C3-66C73CF67AA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715" y="3207364"/>
            <a:ext cx="1726988" cy="76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071718" y="471747"/>
            <a:ext cx="5000564" cy="430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2400" b="1" dirty="0">
                <a:solidFill>
                  <a:srgbClr val="5B9BD5">
                    <a:lumMod val="50000"/>
                  </a:srgbClr>
                </a:solidFill>
                <a:latin typeface="Calibri Light" panose="020F0302020204030204"/>
              </a:rPr>
              <a:t>Joint ESA-NASA</a:t>
            </a:r>
          </a:p>
          <a:p>
            <a:pPr lvl="0" algn="ctr">
              <a:defRPr/>
            </a:pPr>
            <a:r>
              <a:rPr lang="en-US" sz="2400" b="1" dirty="0">
                <a:solidFill>
                  <a:srgbClr val="5B9BD5">
                    <a:lumMod val="50000"/>
                  </a:srgbClr>
                </a:solidFill>
                <a:latin typeface="Calibri Light" panose="020F0302020204030204"/>
              </a:rPr>
              <a:t>Multi-Mission Analysis Platform (MAP)</a:t>
            </a:r>
          </a:p>
        </p:txBody>
      </p:sp>
    </p:spTree>
    <p:extLst>
      <p:ext uri="{BB962C8B-B14F-4D97-AF65-F5344CB8AC3E}">
        <p14:creationId xmlns:p14="http://schemas.microsoft.com/office/powerpoint/2010/main" val="135644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D587E21-31CA-408E-A5B1-4B7F0D8D9C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E22279E-2C4C-4C93-8498-455A58D1433E}">
  <ds:schemaRefs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 ESA Presentation 16-9</Template>
  <TotalTime>0</TotalTime>
  <Words>2993</Words>
  <Application>Microsoft Office PowerPoint</Application>
  <PresentationFormat>On-screen Show (16:9)</PresentationFormat>
  <Paragraphs>802</Paragraphs>
  <Slides>36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MS PGothic</vt:lpstr>
      <vt:lpstr>Arial</vt:lpstr>
      <vt:lpstr>Avenir Roman</vt:lpstr>
      <vt:lpstr>Calibri</vt:lpstr>
      <vt:lpstr>Calibri Light</vt:lpstr>
      <vt:lpstr>Tw Cen MT</vt:lpstr>
      <vt:lpstr>Verdana</vt:lpstr>
      <vt:lpstr>Wingdings</vt:lpstr>
      <vt:lpstr>NEW ESA Presentation 16-9</vt:lpstr>
      <vt:lpstr>PowerPoint Presentation</vt:lpstr>
      <vt:lpstr>Introduction</vt:lpstr>
      <vt:lpstr>Introduction</vt:lpstr>
      <vt:lpstr>Collaborative Environment</vt:lpstr>
      <vt:lpstr>Introduction</vt:lpstr>
      <vt:lpstr>Thematic Exploitation Platform - TEP</vt:lpstr>
      <vt:lpstr>PV Mission Exploitation Platform – MEP</vt:lpstr>
      <vt:lpstr>Proba-V MEP – Tools</vt:lpstr>
      <vt:lpstr>PowerPoint Presentation</vt:lpstr>
      <vt:lpstr>PowerPoint Presentation</vt:lpstr>
      <vt:lpstr>Joint ESA-NASA MAP Objectives</vt:lpstr>
      <vt:lpstr>Introduction</vt:lpstr>
      <vt:lpstr>ESA Collaborative Environment</vt:lpstr>
      <vt:lpstr>PowerPoint Presentation</vt:lpstr>
      <vt:lpstr>PowerPoint Presentation</vt:lpstr>
      <vt:lpstr>PowerPoint Presentation</vt:lpstr>
      <vt:lpstr>PowerPoint Presentation</vt:lpstr>
      <vt:lpstr>TPMs online data storage @ESA</vt:lpstr>
      <vt:lpstr>HMs online data storage (L0 @ESA  L1+ @LocalInventory)</vt:lpstr>
      <vt:lpstr>EEs online data storage</vt:lpstr>
      <vt:lpstr>PowerPoint Presentation</vt:lpstr>
      <vt:lpstr>PowerPoint Presentation</vt:lpstr>
      <vt:lpstr>PowerPoint Presentation</vt:lpstr>
      <vt:lpstr>PowerPoint Presentation</vt:lpstr>
      <vt:lpstr>Federated Infrastructure</vt:lpstr>
      <vt:lpstr>PowerPoint Presentation</vt:lpstr>
      <vt:lpstr>PowerPoint Presentation</vt:lpstr>
      <vt:lpstr>Effective Data Access</vt:lpstr>
      <vt:lpstr>Effective Data Access</vt:lpstr>
      <vt:lpstr>PowerPoint Presentation</vt:lpstr>
      <vt:lpstr>CLI / API Interface</vt:lpstr>
      <vt:lpstr>OGC OpenSearch for Internal Products Discovery</vt:lpstr>
      <vt:lpstr>OGC WCS for Coverage Access</vt:lpstr>
      <vt:lpstr>OGC WCS Query Example</vt:lpstr>
      <vt:lpstr>OGC WCS Query Example</vt:lpstr>
      <vt:lpstr>Next Step – 2019 </vt:lpstr>
    </vt:vector>
  </TitlesOfParts>
  <Manager/>
  <Company>European Space Agency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PowerPoint Presentation</dc:subject>
  <dc:creator>Andrea Della Vecchia</dc:creator>
  <cp:keywords/>
  <dc:description/>
  <cp:lastModifiedBy>Andrea Della Vecchia</cp:lastModifiedBy>
  <cp:revision>147</cp:revision>
  <cp:lastPrinted>2008-08-26T16:26:23Z</cp:lastPrinted>
  <dcterms:created xsi:type="dcterms:W3CDTF">2017-03-30T07:17:22Z</dcterms:created>
  <dcterms:modified xsi:type="dcterms:W3CDTF">2018-10-22T12:34:55Z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 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2017-03-30T10:00:00Z</vt:filetime>
  </property>
</Properties>
</file>