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83" r:id="rId4"/>
    <p:sldId id="266" r:id="rId5"/>
    <p:sldId id="268" r:id="rId6"/>
    <p:sldId id="271" r:id="rId7"/>
    <p:sldId id="284" r:id="rId8"/>
    <p:sldId id="286" r:id="rId9"/>
    <p:sldId id="285" r:id="rId10"/>
    <p:sldId id="262" r:id="rId11"/>
    <p:sldId id="273" r:id="rId12"/>
    <p:sldId id="274" r:id="rId13"/>
    <p:sldId id="276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黒岩　かおり" initials="黒岩　かおり" lastIdx="1" clrIdx="0">
    <p:extLst>
      <p:ext uri="{19B8F6BF-5375-455C-9EA6-DF929625EA0E}">
        <p15:presenceInfo xmlns:p15="http://schemas.microsoft.com/office/powerpoint/2012/main" userId="S-1-5-21-1801674531-562591055-725345543-452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989D2-2B95-6C49-BBCD-10C23B364C8B}" type="datetimeFigureOut">
              <a:rPr kumimoji="1" lang="ja-JP" altLang="en-US" smtClean="0"/>
              <a:t>2018/10/23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A8A8-ECEB-8044-A2F8-1EA4D47C80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6A8A8-ECEB-8044-A2F8-1EA4D47C80F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57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C0A992-EB4A-4E71-A389-E68608F9D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7817662-C491-4536-AF43-1AC22158A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2AA3A9-6C99-4BCB-BAA4-103F87D9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28692E-95BB-4C09-AD33-0B3DBEF5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3C09AD-1CFF-4120-B455-5594E3CB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15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73D547-BA13-40DF-8818-CAB1EB5A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82E07D-75A6-4086-A17D-67FBBD0CB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20F07B-7014-422B-B266-A0954021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637AE1-D496-43F3-89F4-BB760B42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315EDA-3DDE-4436-BE1A-44D7AA0A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76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83D6EF0-4226-403D-B1A6-4857919FA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D15BE5-CA4D-451C-90DF-20DF9036F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E621FC-ADAF-4355-8C8D-4D2A32B9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863918-9988-4B5C-8BAA-222A0C7E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0B8C89-469D-4D0A-A57A-31C701F3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82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60E18F-1B31-4136-AD3B-8824FF34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4743C-DC5B-439B-A2D1-E95C8AF29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D9FEE5-2017-4472-B1FA-C505026A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D35939-4AB2-4195-A233-DBD38A1B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AC2707-68EB-4138-A0D1-31347DFC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2715A-C953-409A-A076-4EF245D1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FB28FE-6E06-4A40-BDC0-187C6BBE7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C64EAB-251B-4D7E-BFA5-EFD72D46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94B4FD-72A7-4D28-BDA0-E623B997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0443FA-43BC-43BD-8DC5-90EB7787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28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FB27C-E549-49CD-9CC4-6A812B55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475AD1-E854-41BD-8999-2436F09EC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EC6116-C5A2-4CFF-8454-DED8C85EC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875DBC-2F3F-480B-A061-6BA1C894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66DEE7-D5C4-4B54-8F08-F27470DB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6482C6-F2E6-4AE7-AB54-02DBE853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8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4CC39A-E8F2-4541-BE23-7A27973A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575E45-0739-405A-9054-CDA75D619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F7BDF3-962B-48C8-87CC-EC050DA83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C4355A2-D5D1-4BBE-A263-D6CE19F75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6D3B3D2-1829-40BF-AC60-37F83DFA9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BBAEAF2-1987-45F6-BB5C-ED8EA93D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505D76-5A52-4928-8183-F5C71F83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B29FAAE-0E5B-4124-86AF-827F8208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97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D52BA3-936C-4459-A570-2015089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0FD30A-3BBB-4754-ADC2-716E19D5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A5A641-E4CA-447D-90EB-1AA0376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78CD28F-4D47-433A-ADA5-B400AF86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33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A5ED9A8-56CE-4EDF-89EC-0EA71B9B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99A2FE8-79C7-4554-AA5F-18DDFF6E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9A07BA-80A1-49BA-9315-CDB9ADF5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39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0FBE68-80E7-4798-A6AF-DBEC7C9E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071588-8A3C-4AE4-AC99-514FFF22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1B82BC-E77D-4DE2-91E3-CB6DDBA30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E9B2C4-EDB4-459E-BF6F-6815E47E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FEEFC7-C335-435C-897A-31BE3354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E82106-BA1D-4AE4-82F1-352FA09E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05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D74A14-EFBF-43D9-998B-E863B0E3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873FC42-9914-4A8C-A967-D422488CE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3F5C725-C7A0-47FF-AFAA-549FCF119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A737F2-3A8F-4EB7-9B49-9EADB7BC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B3BE30-B73D-4E12-B240-483DAA57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E9A6CD-C68A-4D49-AAF0-E8ABE572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08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12F70D6-B580-4B10-AE5C-B034E987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62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463F5F-85DA-4DA8-9C4F-227B67D27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8276"/>
            <a:ext cx="10515600" cy="486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983ADB-1285-46E2-882D-734A0459E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67C3C5-A8BD-499B-A33A-DDE3F40F0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4A8414-B24C-436F-B6A6-3C45C81C1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2C7-4C09-4FDA-90CB-DB2367368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09880" y="47363"/>
            <a:ext cx="2482119" cy="2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portal.jaxa.j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portal.jaxa.jp/csw/csw?service=CSW&amp;version=3.0.0&amp;request=GetRecords&amp;outputFormat=application/xml&amp;outputSchema=http://www.isotc211.org/2005/gmd" TargetMode="External"/><Relationship Id="rId2" Type="http://schemas.openxmlformats.org/officeDocument/2006/relationships/hyperlink" Target="https://gportal.jaxa.jp/csw/csw?service=CSW&amp;version=3.0.0&amp;request=GetRecords&amp;outputFormat=application/atom+x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AB2994-9197-45C7-A25E-32798C091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JAXA data portal report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5C95B3-742A-408B-9C11-D85C80F43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/>
          </a:p>
          <a:p>
            <a:r>
              <a:rPr kumimoji="1" lang="en-US" altLang="ja-JP" dirty="0"/>
              <a:t>CEOS WGISS meeting 46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Yousuke Ikehata, Makoto </a:t>
            </a:r>
            <a:r>
              <a:rPr kumimoji="1" lang="en-US" altLang="ja-JP" dirty="0" err="1"/>
              <a:t>Natsuisaka</a:t>
            </a:r>
            <a:r>
              <a:rPr kumimoji="1" lang="en-US" altLang="ja-JP" dirty="0"/>
              <a:t>, Kaori </a:t>
            </a:r>
            <a:r>
              <a:rPr kumimoji="1" lang="en-US" altLang="ja-JP" dirty="0" err="1"/>
              <a:t>Kuroiwa</a:t>
            </a:r>
            <a:r>
              <a:rPr kumimoji="1" lang="en-US" altLang="ja-JP" dirty="0"/>
              <a:t>,</a:t>
            </a:r>
          </a:p>
          <a:p>
            <a:r>
              <a:rPr kumimoji="1" lang="en-US" altLang="ja-JP" dirty="0"/>
              <a:t>Yuji Shimomura(JAXA)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76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9D871-B9EC-4015-AAE2-E40D85E36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057" y="1177047"/>
            <a:ext cx="7733080" cy="54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634E5485-1A5D-4562-89B6-3F5EC9BBBC16}"/>
              </a:ext>
            </a:extLst>
          </p:cNvPr>
          <p:cNvSpPr/>
          <p:nvPr/>
        </p:nvSpPr>
        <p:spPr>
          <a:xfrm>
            <a:off x="6219567" y="3847070"/>
            <a:ext cx="741406" cy="43660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rgbClr val="FF0000"/>
                </a:solidFill>
                <a:latin typeface="Consolas" panose="020B0609020204030204" pitchFamily="49" charset="0"/>
              </a:rPr>
              <a:t>JAXA</a:t>
            </a:r>
          </a:p>
          <a:p>
            <a:pPr algn="ctr"/>
            <a:endParaRPr kumimoji="1" lang="ja-JP" alt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A151196-A00F-4379-9CA3-14847162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Architecture WGISS Data Assets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72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9D871-B9EC-4015-AAE2-E40D85E36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057" y="1177047"/>
            <a:ext cx="7733080" cy="54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783224E9-4C91-48A8-B696-85700DAA29D8}"/>
              </a:ext>
            </a:extLst>
          </p:cNvPr>
          <p:cNvSpPr/>
          <p:nvPr/>
        </p:nvSpPr>
        <p:spPr>
          <a:xfrm>
            <a:off x="6227805" y="3847070"/>
            <a:ext cx="741406" cy="43660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dirty="0">
                <a:solidFill>
                  <a:srgbClr val="FF0000"/>
                </a:solidFill>
                <a:latin typeface="Consolas" panose="020B0609020204030204" pitchFamily="49" charset="0"/>
              </a:rPr>
              <a:t>JAXA</a:t>
            </a:r>
          </a:p>
          <a:p>
            <a:pPr algn="ctr"/>
            <a:endParaRPr lang="ja-JP" alt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F113322-6E9A-41A0-857E-BCAF346893D2}"/>
              </a:ext>
            </a:extLst>
          </p:cNvPr>
          <p:cNvSpPr/>
          <p:nvPr/>
        </p:nvSpPr>
        <p:spPr>
          <a:xfrm>
            <a:off x="5436973" y="2586681"/>
            <a:ext cx="1079157" cy="51074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dirty="0">
                <a:solidFill>
                  <a:srgbClr val="FF0000"/>
                </a:solidFill>
                <a:latin typeface="Consolas" panose="020B0609020204030204" pitchFamily="49" charset="0"/>
              </a:rPr>
              <a:t>IDN</a:t>
            </a:r>
          </a:p>
          <a:p>
            <a:pPr algn="ctr"/>
            <a:endParaRPr lang="ja-JP" altLang="en-US" sz="14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961F940-AAFF-4E6B-ACF0-E43FCEAEA21D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5976552" y="3097427"/>
            <a:ext cx="621956" cy="74964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11972225-7702-4C6B-B1C6-6882E0277F26}"/>
              </a:ext>
            </a:extLst>
          </p:cNvPr>
          <p:cNvSpPr/>
          <p:nvPr/>
        </p:nvSpPr>
        <p:spPr>
          <a:xfrm>
            <a:off x="6569676" y="3184419"/>
            <a:ext cx="428367" cy="378940"/>
          </a:xfrm>
          <a:prstGeom prst="foldedCorne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b="1" dirty="0">
                <a:solidFill>
                  <a:srgbClr val="FF0000"/>
                </a:solidFill>
              </a:rPr>
              <a:t>DIF</a:t>
            </a: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CEFF0E20-5F63-4E96-801A-B7ED07B9693B}"/>
              </a:ext>
            </a:extLst>
          </p:cNvPr>
          <p:cNvSpPr/>
          <p:nvPr/>
        </p:nvSpPr>
        <p:spPr>
          <a:xfrm>
            <a:off x="6627341" y="3258065"/>
            <a:ext cx="428367" cy="378940"/>
          </a:xfrm>
          <a:prstGeom prst="foldedCorne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b="1" dirty="0">
                <a:solidFill>
                  <a:srgbClr val="FF0000"/>
                </a:solidFill>
              </a:rPr>
              <a:t>DIF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6D882E-BD01-41AF-8518-B5B675DB1A9A}"/>
              </a:ext>
            </a:extLst>
          </p:cNvPr>
          <p:cNvSpPr txBox="1"/>
          <p:nvPr/>
        </p:nvSpPr>
        <p:spPr>
          <a:xfrm>
            <a:off x="1269217" y="4710153"/>
            <a:ext cx="94146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>
                <a:solidFill>
                  <a:srgbClr val="FF0000"/>
                </a:solidFill>
              </a:rPr>
              <a:t>JAXA </a:t>
            </a:r>
            <a:r>
              <a:rPr lang="en-US" altLang="ja-JP" u="sng" dirty="0">
                <a:solidFill>
                  <a:srgbClr val="FF0000"/>
                </a:solidFill>
              </a:rPr>
              <a:t>has already registered DIF-10 </a:t>
            </a:r>
            <a:r>
              <a:rPr kumimoji="1" lang="en-US" altLang="ja-JP" u="sng" dirty="0">
                <a:solidFill>
                  <a:srgbClr val="FF0000"/>
                </a:solidFill>
              </a:rPr>
              <a:t>to IDN and will add the one on GCOM-C, the products of which will be released in</a:t>
            </a:r>
            <a:r>
              <a:rPr lang="en-US" altLang="ja-JP" u="sng" dirty="0">
                <a:solidFill>
                  <a:srgbClr val="FF0000"/>
                </a:solidFill>
              </a:rPr>
              <a:t> Dec., 2018.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B05CD7-1E85-4B99-A4C8-035556C1BCB5}"/>
              </a:ext>
            </a:extLst>
          </p:cNvPr>
          <p:cNvSpPr txBox="1"/>
          <p:nvPr/>
        </p:nvSpPr>
        <p:spPr>
          <a:xfrm>
            <a:off x="6725794" y="2876033"/>
            <a:ext cx="12650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Collection level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A151196-A00F-4379-9CA3-14847162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DIF-10 Update for IDN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38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9D871-B9EC-4015-AAE2-E40D85E36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057" y="1177047"/>
            <a:ext cx="7733080" cy="54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783224E9-4C91-48A8-B696-85700DAA29D8}"/>
              </a:ext>
            </a:extLst>
          </p:cNvPr>
          <p:cNvSpPr/>
          <p:nvPr/>
        </p:nvSpPr>
        <p:spPr>
          <a:xfrm>
            <a:off x="6227805" y="3847070"/>
            <a:ext cx="741406" cy="43660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dirty="0">
                <a:solidFill>
                  <a:srgbClr val="FF0000"/>
                </a:solidFill>
                <a:latin typeface="Consolas" panose="020B0609020204030204" pitchFamily="49" charset="0"/>
              </a:rPr>
              <a:t>JAXA</a:t>
            </a:r>
          </a:p>
          <a:p>
            <a:pPr algn="ctr"/>
            <a:endParaRPr lang="ja-JP" alt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F113322-6E9A-41A0-857E-BCAF346893D2}"/>
              </a:ext>
            </a:extLst>
          </p:cNvPr>
          <p:cNvSpPr/>
          <p:nvPr/>
        </p:nvSpPr>
        <p:spPr>
          <a:xfrm>
            <a:off x="7267724" y="3513439"/>
            <a:ext cx="1067318" cy="68785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FedEO</a:t>
            </a:r>
            <a:endParaRPr lang="en-US" altLang="ja-JP" sz="14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algn="ctr"/>
            <a:endParaRPr lang="ja-JP" altLang="en-US" sz="14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961F940-AAFF-4E6B-ACF0-E43FCEAEA21D}"/>
              </a:ext>
            </a:extLst>
          </p:cNvPr>
          <p:cNvCxnSpPr>
            <a:cxnSpLocks/>
            <a:stCxn id="6" idx="4"/>
            <a:endCxn id="7" idx="2"/>
          </p:cNvCxnSpPr>
          <p:nvPr/>
        </p:nvCxnSpPr>
        <p:spPr>
          <a:xfrm rot="5400000" flipH="1" flipV="1">
            <a:off x="7158755" y="3641049"/>
            <a:ext cx="82379" cy="1202875"/>
          </a:xfrm>
          <a:prstGeom prst="curvedConnector3">
            <a:avLst>
              <a:gd name="adj1" fmla="val -277498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11972225-7702-4C6B-B1C6-6882E0277F26}"/>
              </a:ext>
            </a:extLst>
          </p:cNvPr>
          <p:cNvSpPr/>
          <p:nvPr/>
        </p:nvSpPr>
        <p:spPr>
          <a:xfrm>
            <a:off x="7743717" y="4394107"/>
            <a:ext cx="428367" cy="378940"/>
          </a:xfrm>
          <a:prstGeom prst="foldedCorne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100" b="1" dirty="0">
                <a:solidFill>
                  <a:srgbClr val="FF0000"/>
                </a:solidFill>
              </a:rPr>
              <a:t>XML</a:t>
            </a: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CEFF0E20-5F63-4E96-801A-B7ED07B9693B}"/>
              </a:ext>
            </a:extLst>
          </p:cNvPr>
          <p:cNvSpPr/>
          <p:nvPr/>
        </p:nvSpPr>
        <p:spPr>
          <a:xfrm>
            <a:off x="7801382" y="4467753"/>
            <a:ext cx="428367" cy="378940"/>
          </a:xfrm>
          <a:prstGeom prst="foldedCorne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100" b="1" dirty="0">
                <a:solidFill>
                  <a:srgbClr val="FF0000"/>
                </a:solidFill>
              </a:rPr>
              <a:t>XML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6D882E-BD01-41AF-8518-B5B675DB1A9A}"/>
              </a:ext>
            </a:extLst>
          </p:cNvPr>
          <p:cNvSpPr txBox="1"/>
          <p:nvPr/>
        </p:nvSpPr>
        <p:spPr>
          <a:xfrm>
            <a:off x="962025" y="5058450"/>
            <a:ext cx="103917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>
                <a:solidFill>
                  <a:srgbClr val="FF0000"/>
                </a:solidFill>
              </a:rPr>
              <a:t>Collection level* information </a:t>
            </a:r>
            <a:r>
              <a:rPr lang="en-US" altLang="ja-JP" u="sng" dirty="0">
                <a:solidFill>
                  <a:srgbClr val="FF0000"/>
                </a:solidFill>
              </a:rPr>
              <a:t>were </a:t>
            </a:r>
            <a:r>
              <a:rPr kumimoji="1" lang="en-US" altLang="ja-JP" u="sng" dirty="0" err="1">
                <a:solidFill>
                  <a:srgbClr val="FF0000"/>
                </a:solidFill>
              </a:rPr>
              <a:t>updeated</a:t>
            </a:r>
            <a:r>
              <a:rPr kumimoji="1" lang="en-US" altLang="ja-JP" u="sng" dirty="0">
                <a:solidFill>
                  <a:srgbClr val="FF0000"/>
                </a:solidFill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</a:rPr>
              <a:t>by e-mail.</a:t>
            </a:r>
          </a:p>
          <a:p>
            <a:r>
              <a:rPr lang="en-US" altLang="ja-JP" u="sng" dirty="0">
                <a:solidFill>
                  <a:srgbClr val="FF0000"/>
                </a:solidFill>
              </a:rPr>
              <a:t>Granule level information is harvested </a:t>
            </a:r>
            <a:r>
              <a:rPr lang="en-US" altLang="ja-JP" dirty="0">
                <a:solidFill>
                  <a:srgbClr val="FF0000"/>
                </a:solidFill>
              </a:rPr>
              <a:t>by CSW.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*Send XML step by step.(GPM, TRMM, ALOS, ALOS-2 is available)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7C8F5BE-BE79-4093-813A-4CE5E12AE64A}"/>
              </a:ext>
            </a:extLst>
          </p:cNvPr>
          <p:cNvSpPr txBox="1"/>
          <p:nvPr/>
        </p:nvSpPr>
        <p:spPr>
          <a:xfrm>
            <a:off x="8272889" y="4467753"/>
            <a:ext cx="12650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Collection level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8">
            <a:extLst>
              <a:ext uri="{FF2B5EF4-FFF2-40B4-BE49-F238E27FC236}">
                <a16:creationId xmlns:a16="http://schemas.microsoft.com/office/drawing/2014/main" id="{11EB3BCF-406D-4DBD-93AD-BCF469CDA3D0}"/>
              </a:ext>
            </a:extLst>
          </p:cNvPr>
          <p:cNvCxnSpPr>
            <a:cxnSpLocks/>
            <a:stCxn id="6" idx="0"/>
            <a:endCxn id="7" idx="0"/>
          </p:cNvCxnSpPr>
          <p:nvPr/>
        </p:nvCxnSpPr>
        <p:spPr>
          <a:xfrm rot="5400000" flipH="1" flipV="1">
            <a:off x="7033130" y="3078818"/>
            <a:ext cx="333631" cy="1202875"/>
          </a:xfrm>
          <a:prstGeom prst="curvedConnector3">
            <a:avLst>
              <a:gd name="adj1" fmla="val 168519"/>
            </a:avLst>
          </a:prstGeom>
          <a:ln w="28575">
            <a:solidFill>
              <a:srgbClr val="FF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AA65A3-1EBC-4C51-95C9-6CDCD4AC5B0E}"/>
              </a:ext>
            </a:extLst>
          </p:cNvPr>
          <p:cNvSpPr txBox="1"/>
          <p:nvPr/>
        </p:nvSpPr>
        <p:spPr>
          <a:xfrm>
            <a:off x="7063263" y="2786118"/>
            <a:ext cx="18421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CSW ( online interface)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Granule </a:t>
            </a:r>
            <a:r>
              <a:rPr lang="en-US" altLang="ja-JP" sz="1200" dirty="0">
                <a:solidFill>
                  <a:srgbClr val="FF0000"/>
                </a:solidFill>
              </a:rPr>
              <a:t>level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A151196-A00F-4379-9CA3-14847162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FedEO</a:t>
            </a:r>
            <a:r>
              <a:rPr kumimoji="1" lang="en-US" altLang="ja-JP" dirty="0"/>
              <a:t> Update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69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9D871-B9EC-4015-AAE2-E40D85E36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057" y="1177047"/>
            <a:ext cx="7733080" cy="54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783224E9-4C91-48A8-B696-85700DAA29D8}"/>
              </a:ext>
            </a:extLst>
          </p:cNvPr>
          <p:cNvSpPr/>
          <p:nvPr/>
        </p:nvSpPr>
        <p:spPr>
          <a:xfrm>
            <a:off x="6227805" y="3847070"/>
            <a:ext cx="741406" cy="43660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 dirty="0">
                <a:solidFill>
                  <a:srgbClr val="FF0000"/>
                </a:solidFill>
                <a:latin typeface="Consolas" panose="020B0609020204030204" pitchFamily="49" charset="0"/>
              </a:rPr>
              <a:t>JAXA</a:t>
            </a:r>
          </a:p>
          <a:p>
            <a:pPr algn="ctr"/>
            <a:endParaRPr lang="ja-JP" alt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F113322-6E9A-41A0-857E-BCAF346893D2}"/>
              </a:ext>
            </a:extLst>
          </p:cNvPr>
          <p:cNvSpPr/>
          <p:nvPr/>
        </p:nvSpPr>
        <p:spPr>
          <a:xfrm>
            <a:off x="5257691" y="1295944"/>
            <a:ext cx="1406720" cy="30219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GEO/GEOSS Portal</a:t>
            </a:r>
          </a:p>
        </p:txBody>
      </p:sp>
      <p:cxnSp>
        <p:nvCxnSpPr>
          <p:cNvPr id="17" name="直線矢印コネクタ 8">
            <a:extLst>
              <a:ext uri="{FF2B5EF4-FFF2-40B4-BE49-F238E27FC236}">
                <a16:creationId xmlns:a16="http://schemas.microsoft.com/office/drawing/2014/main" id="{11EB3BCF-406D-4DBD-93AD-BCF469CDA3D0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5961051" y="1598141"/>
            <a:ext cx="637457" cy="2248929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AA65A3-1EBC-4C51-95C9-6CDCD4AC5B0E}"/>
              </a:ext>
            </a:extLst>
          </p:cNvPr>
          <p:cNvSpPr txBox="1"/>
          <p:nvPr/>
        </p:nvSpPr>
        <p:spPr>
          <a:xfrm>
            <a:off x="4796614" y="2969905"/>
            <a:ext cx="15392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Undergoing testing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A151196-A00F-4379-9CA3-14847162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Direct Connection with GEOSS Portal by online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CA6022-E27C-4428-85F1-C56C78F90D98}"/>
              </a:ext>
            </a:extLst>
          </p:cNvPr>
          <p:cNvSpPr txBox="1"/>
          <p:nvPr/>
        </p:nvSpPr>
        <p:spPr>
          <a:xfrm>
            <a:off x="962025" y="4480624"/>
            <a:ext cx="103917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>
                <a:solidFill>
                  <a:srgbClr val="FF0000"/>
                </a:solidFill>
              </a:rPr>
              <a:t>Collection level* information </a:t>
            </a:r>
            <a:r>
              <a:rPr lang="en-US" altLang="ja-JP" u="sng" dirty="0">
                <a:solidFill>
                  <a:srgbClr val="FF0000"/>
                </a:solidFill>
              </a:rPr>
              <a:t>were </a:t>
            </a:r>
            <a:r>
              <a:rPr kumimoji="1" lang="en-US" altLang="ja-JP" u="sng" dirty="0">
                <a:solidFill>
                  <a:srgbClr val="FF0000"/>
                </a:solidFill>
              </a:rPr>
              <a:t>provided by offline(e-mail)</a:t>
            </a:r>
            <a:r>
              <a:rPr kumimoji="1" lang="en-US" altLang="ja-JP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ja-JP" u="sng" dirty="0">
                <a:solidFill>
                  <a:srgbClr val="FF0000"/>
                </a:solidFill>
              </a:rPr>
              <a:t>Granule level information is harvested </a:t>
            </a:r>
            <a:r>
              <a:rPr lang="en-US" altLang="ja-JP" dirty="0">
                <a:solidFill>
                  <a:srgbClr val="FF0000"/>
                </a:solidFill>
              </a:rPr>
              <a:t>by CSW.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*Sent information about datasets and its IDs.</a:t>
            </a:r>
          </a:p>
        </p:txBody>
      </p:sp>
    </p:spTree>
    <p:extLst>
      <p:ext uri="{BB962C8B-B14F-4D97-AF65-F5344CB8AC3E}">
        <p14:creationId xmlns:p14="http://schemas.microsoft.com/office/powerpoint/2010/main" val="202359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576587-6114-4B66-8B80-1754A515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Recent activities.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41FDED-771C-41AF-BF2A-7213F501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276"/>
            <a:ext cx="10515600" cy="4868687"/>
          </a:xfrm>
        </p:spPr>
        <p:txBody>
          <a:bodyPr/>
          <a:lstStyle/>
          <a:p>
            <a:r>
              <a:rPr kumimoji="1" lang="en-US" altLang="ja-JP" dirty="0"/>
              <a:t>JAXA replaced the dissemination system “G-Portal”.</a:t>
            </a:r>
          </a:p>
          <a:p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lang="en-US" altLang="ja-JP" dirty="0"/>
              <a:t>To distribute global earth observation products</a:t>
            </a:r>
          </a:p>
          <a:p>
            <a:pPr lvl="1"/>
            <a:r>
              <a:rPr lang="en-US" altLang="ja-JP" dirty="0"/>
              <a:t>Web service and FTP/SFTP/</a:t>
            </a:r>
            <a:r>
              <a:rPr lang="en-US" altLang="ja-JP" dirty="0" err="1"/>
              <a:t>GridFTP</a:t>
            </a:r>
            <a:r>
              <a:rPr lang="en-US" altLang="ja-JP" dirty="0"/>
              <a:t> services</a:t>
            </a:r>
          </a:p>
          <a:p>
            <a:pPr lvl="1"/>
            <a:r>
              <a:rPr lang="en-US" altLang="ja-JP" dirty="0"/>
              <a:t>Free of charge except for high resolution image sensor products</a:t>
            </a:r>
          </a:p>
          <a:p>
            <a:pPr lvl="1"/>
            <a:r>
              <a:rPr lang="en-US" altLang="ja-JP" dirty="0"/>
              <a:t>Commercial use is possible</a:t>
            </a:r>
          </a:p>
          <a:p>
            <a:pPr lvl="1"/>
            <a:r>
              <a:rPr lang="en-US" altLang="ja-JP" dirty="0"/>
              <a:t>Redistribution or transfer is possible</a:t>
            </a:r>
          </a:p>
          <a:p>
            <a:pPr lvl="1"/>
            <a:r>
              <a:rPr lang="en-US" altLang="ja-JP" dirty="0"/>
              <a:t>Users are requested to indicate a proper credit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9A67CF-D7EA-4452-868A-48CB334EE44D}"/>
              </a:ext>
            </a:extLst>
          </p:cNvPr>
          <p:cNvSpPr/>
          <p:nvPr/>
        </p:nvSpPr>
        <p:spPr>
          <a:xfrm>
            <a:off x="1751722" y="1919484"/>
            <a:ext cx="76209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5400" b="1" dirty="0">
                <a:hlinkClick r:id="rId2"/>
              </a:rPr>
              <a:t>https://gportal.jaxa.jp</a:t>
            </a:r>
            <a:endParaRPr lang="ja-JP" altLang="en-US" sz="5400" b="1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67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12842-5B23-4CA1-A106-25540B57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3 systems are merged into new G-Portal.</a:t>
            </a:r>
            <a:endParaRPr kumimoji="1"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6DF38EA-BCAE-4E58-AA2D-1902508BD165}"/>
              </a:ext>
            </a:extLst>
          </p:cNvPr>
          <p:cNvGrpSpPr/>
          <p:nvPr/>
        </p:nvGrpSpPr>
        <p:grpSpPr>
          <a:xfrm>
            <a:off x="2938598" y="1520497"/>
            <a:ext cx="3302506" cy="1846659"/>
            <a:chOff x="2805239" y="1700808"/>
            <a:chExt cx="3302506" cy="18466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FA03D9-6AEB-460A-A69A-2574F98258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" t="15362" r="1246" b="7023"/>
            <a:stretch/>
          </p:blipFill>
          <p:spPr bwMode="auto">
            <a:xfrm>
              <a:off x="3218523" y="2030918"/>
              <a:ext cx="2475939" cy="1176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D9C938E-2FCD-4A11-9096-28CA927C28A0}"/>
                </a:ext>
              </a:extLst>
            </p:cNvPr>
            <p:cNvSpPr txBox="1"/>
            <p:nvPr/>
          </p:nvSpPr>
          <p:spPr>
            <a:xfrm>
              <a:off x="2805239" y="1700808"/>
              <a:ext cx="3302506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altLang="ja-JP" sz="1600" dirty="0">
                  <a:solidFill>
                    <a:schemeClr val="tx2"/>
                  </a:solidFill>
                </a:rPr>
                <a:t>GCOM-W Data Providing Service</a:t>
              </a:r>
            </a:p>
            <a:p>
              <a:pPr algn="ctr"/>
              <a:endParaRPr lang="fr-FR" altLang="ja-JP" sz="1400" dirty="0"/>
            </a:p>
            <a:p>
              <a:pPr algn="ctr"/>
              <a:endParaRPr lang="fr-FR" altLang="ja-JP" sz="1400" dirty="0"/>
            </a:p>
            <a:p>
              <a:pPr algn="ctr"/>
              <a:endParaRPr lang="fr-FR" altLang="ja-JP" sz="1400" dirty="0"/>
            </a:p>
            <a:p>
              <a:pPr algn="ctr"/>
              <a:endParaRPr lang="fr-FR" altLang="ja-JP" sz="1400" dirty="0"/>
            </a:p>
            <a:p>
              <a:pPr algn="ctr"/>
              <a:endParaRPr lang="fr-FR" altLang="ja-JP" sz="1400" dirty="0"/>
            </a:p>
            <a:p>
              <a:pPr algn="ctr"/>
              <a:endParaRPr lang="fr-FR" altLang="ja-JP" sz="1400" dirty="0"/>
            </a:p>
            <a:p>
              <a:pPr algn="ctr"/>
              <a:r>
                <a:rPr lang="fr-FR" altLang="ja-JP" sz="1400" strike="sngStrike" dirty="0">
                  <a:solidFill>
                    <a:schemeClr val="bg1">
                      <a:lumMod val="75000"/>
                    </a:schemeClr>
                  </a:solidFill>
                </a:rPr>
                <a:t>https://gcom-w1.jaxa.jp/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8B88224-4544-41D5-BC53-74C2C975F8AF}"/>
              </a:ext>
            </a:extLst>
          </p:cNvPr>
          <p:cNvGrpSpPr/>
          <p:nvPr/>
        </p:nvGrpSpPr>
        <p:grpSpPr>
          <a:xfrm>
            <a:off x="9212835" y="1510377"/>
            <a:ext cx="2462533" cy="1631216"/>
            <a:chOff x="8815156" y="1690688"/>
            <a:chExt cx="2462533" cy="163121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8AC269F-6C12-4E7E-A4CA-4370285BA9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36862"/>
            <a:stretch/>
          </p:blipFill>
          <p:spPr bwMode="auto">
            <a:xfrm>
              <a:off x="9008296" y="2081473"/>
              <a:ext cx="2076251" cy="782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15C0A5F-CB24-45DA-8AD7-2EF2CB8898E3}"/>
                </a:ext>
              </a:extLst>
            </p:cNvPr>
            <p:cNvSpPr txBox="1"/>
            <p:nvPr/>
          </p:nvSpPr>
          <p:spPr>
            <a:xfrm>
              <a:off x="8815156" y="1690688"/>
              <a:ext cx="246253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chemeClr val="tx2"/>
                  </a:solidFill>
                </a:rPr>
                <a:t>AUIG2</a:t>
              </a:r>
            </a:p>
            <a:p>
              <a:pPr algn="ctr"/>
              <a:endParaRPr lang="fr-FR" altLang="ja-JP" sz="1200" dirty="0"/>
            </a:p>
            <a:p>
              <a:pPr algn="ctr"/>
              <a:endParaRPr lang="fr-FR" altLang="ja-JP" sz="1200" dirty="0"/>
            </a:p>
            <a:p>
              <a:pPr algn="ctr"/>
              <a:endParaRPr lang="fr-FR" altLang="ja-JP" sz="1200" dirty="0"/>
            </a:p>
            <a:p>
              <a:pPr algn="ctr"/>
              <a:endParaRPr lang="fr-FR" altLang="ja-JP" sz="1200" dirty="0"/>
            </a:p>
            <a:p>
              <a:pPr algn="ctr"/>
              <a:endParaRPr lang="fr-FR" altLang="ja-JP" sz="1200" dirty="0"/>
            </a:p>
            <a:p>
              <a:pPr algn="ctr"/>
              <a:endParaRPr lang="fr-FR" altLang="ja-JP" sz="1200" dirty="0"/>
            </a:p>
            <a:p>
              <a:pPr algn="ctr"/>
              <a:r>
                <a:rPr lang="fr-FR" altLang="ja-JP" sz="1200" dirty="0"/>
                <a:t>https://auig2.jaxa.jp/ips/home/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BA8E1C9-EAE8-46BE-9BD4-9FCFAA9945E4}"/>
              </a:ext>
            </a:extLst>
          </p:cNvPr>
          <p:cNvGrpSpPr/>
          <p:nvPr/>
        </p:nvGrpSpPr>
        <p:grpSpPr>
          <a:xfrm>
            <a:off x="359995" y="1523975"/>
            <a:ext cx="2557110" cy="1877437"/>
            <a:chOff x="361620" y="1704286"/>
            <a:chExt cx="2557110" cy="187743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67A82B5-A8D1-4352-BC90-6634B2822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37" y="2030918"/>
              <a:ext cx="2283877" cy="1176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E95C40B-8B3F-4AF9-BEB2-0CE6A2D0DE89}"/>
                </a:ext>
              </a:extLst>
            </p:cNvPr>
            <p:cNvSpPr txBox="1"/>
            <p:nvPr/>
          </p:nvSpPr>
          <p:spPr>
            <a:xfrm>
              <a:off x="361620" y="1704286"/>
              <a:ext cx="2557110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chemeClr val="tx2"/>
                  </a:solidFill>
                </a:rPr>
                <a:t>G-Portal</a:t>
              </a:r>
            </a:p>
            <a:p>
              <a:pPr algn="ctr"/>
              <a:endParaRPr lang="fr-FR" altLang="ja-JP" sz="1400" dirty="0"/>
            </a:p>
            <a:p>
              <a:pPr algn="ctr"/>
              <a:endParaRPr lang="fr-FR" altLang="ja-JP" sz="1400" dirty="0"/>
            </a:p>
            <a:p>
              <a:pPr algn="ctr"/>
              <a:endParaRPr lang="fr-FR" altLang="ja-JP" sz="1400" dirty="0"/>
            </a:p>
            <a:p>
              <a:pPr algn="ctr"/>
              <a:endParaRPr lang="fr-FR" altLang="ja-JP" sz="1400" dirty="0"/>
            </a:p>
            <a:p>
              <a:pPr algn="ctr"/>
              <a:endParaRPr lang="fr-FR" altLang="ja-JP" sz="1400" dirty="0"/>
            </a:p>
            <a:p>
              <a:pPr algn="ctr"/>
              <a:endParaRPr lang="fr-FR" altLang="ja-JP" sz="1400" dirty="0"/>
            </a:p>
            <a:p>
              <a:pPr algn="ctr"/>
              <a:r>
                <a:rPr lang="fr-FR" altLang="ja-JP" sz="1400" strike="sngStrike" dirty="0">
                  <a:solidFill>
                    <a:schemeClr val="bg1">
                      <a:lumMod val="75000"/>
                    </a:schemeClr>
                  </a:solidFill>
                </a:rPr>
                <a:t>https://www.gportal.jaxa.jp/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C91256DB-3D5E-423E-AD76-974A8AC352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90" r="16548" b="24801"/>
          <a:stretch/>
        </p:blipFill>
        <p:spPr>
          <a:xfrm>
            <a:off x="3082077" y="4112480"/>
            <a:ext cx="3012298" cy="208014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B51449-AD04-46AF-9404-6C5388797FDC}"/>
              </a:ext>
            </a:extLst>
          </p:cNvPr>
          <p:cNvSpPr txBox="1"/>
          <p:nvPr/>
        </p:nvSpPr>
        <p:spPr>
          <a:xfrm>
            <a:off x="3225595" y="3758764"/>
            <a:ext cx="278153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New G-Portal</a:t>
            </a:r>
          </a:p>
          <a:p>
            <a:pPr algn="ctr"/>
            <a:endParaRPr lang="fr-FR" altLang="ja-JP" b="1" dirty="0">
              <a:solidFill>
                <a:srgbClr val="FF0000"/>
              </a:solidFill>
            </a:endParaRPr>
          </a:p>
          <a:p>
            <a:pPr algn="ctr"/>
            <a:endParaRPr lang="fr-FR" altLang="ja-JP" b="1" dirty="0">
              <a:solidFill>
                <a:srgbClr val="FF0000"/>
              </a:solidFill>
            </a:endParaRPr>
          </a:p>
          <a:p>
            <a:pPr algn="ctr"/>
            <a:endParaRPr lang="fr-FR" altLang="ja-JP" b="1" dirty="0">
              <a:solidFill>
                <a:srgbClr val="FF0000"/>
              </a:solidFill>
            </a:endParaRPr>
          </a:p>
          <a:p>
            <a:pPr algn="ctr"/>
            <a:endParaRPr lang="fr-FR" altLang="ja-JP" b="1" dirty="0">
              <a:solidFill>
                <a:srgbClr val="FF0000"/>
              </a:solidFill>
            </a:endParaRPr>
          </a:p>
          <a:p>
            <a:pPr algn="ctr"/>
            <a:endParaRPr lang="fr-FR" altLang="ja-JP" b="1" dirty="0">
              <a:solidFill>
                <a:srgbClr val="FF0000"/>
              </a:solidFill>
            </a:endParaRPr>
          </a:p>
          <a:p>
            <a:pPr algn="ctr"/>
            <a:endParaRPr lang="fr-FR" altLang="ja-JP" b="1" dirty="0">
              <a:solidFill>
                <a:srgbClr val="FF0000"/>
              </a:solidFill>
            </a:endParaRPr>
          </a:p>
          <a:p>
            <a:pPr algn="ctr"/>
            <a:endParaRPr lang="fr-FR" altLang="ja-JP" b="1" dirty="0">
              <a:solidFill>
                <a:srgbClr val="FF0000"/>
              </a:solidFill>
            </a:endParaRPr>
          </a:p>
          <a:p>
            <a:pPr algn="ctr"/>
            <a:endParaRPr lang="fr-FR" altLang="ja-JP" b="1" dirty="0">
              <a:solidFill>
                <a:srgbClr val="FF0000"/>
              </a:solidFill>
            </a:endParaRPr>
          </a:p>
          <a:p>
            <a:pPr algn="ctr"/>
            <a:r>
              <a:rPr lang="fr-FR" altLang="ja-JP" b="1" dirty="0">
                <a:solidFill>
                  <a:srgbClr val="FF0000"/>
                </a:solidFill>
              </a:rPr>
              <a:t>https://gportal.jaxa.jp/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7D0007B-49CF-4AE5-91F0-14DB60CDE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14846" r="6845"/>
          <a:stretch/>
        </p:blipFill>
        <p:spPr bwMode="auto">
          <a:xfrm>
            <a:off x="6760680" y="1850607"/>
            <a:ext cx="1578275" cy="12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ED95D5-0DE0-4583-B071-CF876DF4AA4B}"/>
              </a:ext>
            </a:extLst>
          </p:cNvPr>
          <p:cNvSpPr txBox="1"/>
          <p:nvPr/>
        </p:nvSpPr>
        <p:spPr>
          <a:xfrm>
            <a:off x="6489542" y="1169223"/>
            <a:ext cx="236635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G-Portal </a:t>
            </a:r>
          </a:p>
          <a:p>
            <a:pPr algn="ctr"/>
            <a:r>
              <a:rPr kumimoji="1" lang="en-US" altLang="ja-JP" sz="1400" dirty="0"/>
              <a:t>for catalog interoperability</a:t>
            </a:r>
          </a:p>
          <a:p>
            <a:pPr algn="ctr"/>
            <a:r>
              <a:rPr kumimoji="1" lang="en-US" altLang="ja-JP" sz="1400" dirty="0"/>
              <a:t> (CATS-I)</a:t>
            </a:r>
          </a:p>
          <a:p>
            <a:pPr algn="ctr"/>
            <a:endParaRPr lang="fr-FR" altLang="ja-JP" sz="1400" dirty="0"/>
          </a:p>
          <a:p>
            <a:pPr algn="ctr"/>
            <a:endParaRPr lang="fr-FR" altLang="ja-JP" sz="1400" dirty="0"/>
          </a:p>
          <a:p>
            <a:pPr algn="ctr"/>
            <a:endParaRPr lang="fr-FR" altLang="ja-JP" sz="1400" dirty="0"/>
          </a:p>
          <a:p>
            <a:pPr algn="ctr"/>
            <a:endParaRPr lang="fr-FR" altLang="ja-JP" sz="1400" dirty="0"/>
          </a:p>
          <a:p>
            <a:pPr algn="ctr"/>
            <a:endParaRPr lang="fr-FR" altLang="ja-JP" sz="1400" dirty="0"/>
          </a:p>
          <a:p>
            <a:pPr algn="ctr"/>
            <a:endParaRPr lang="fr-FR" altLang="ja-JP" sz="1400" dirty="0"/>
          </a:p>
          <a:p>
            <a:pPr algn="ctr"/>
            <a:r>
              <a:rPr lang="fr-FR" altLang="ja-JP" sz="1400" strike="sngStrike" dirty="0"/>
              <a:t>https://catsi.jaxa.jp/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405290BA-439B-4A0A-9082-CA030F7B6636}"/>
              </a:ext>
            </a:extLst>
          </p:cNvPr>
          <p:cNvSpPr/>
          <p:nvPr/>
        </p:nvSpPr>
        <p:spPr>
          <a:xfrm>
            <a:off x="4324615" y="3469847"/>
            <a:ext cx="527222" cy="271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057A6C00-7288-487E-9AF0-6EBE6805866A}"/>
              </a:ext>
            </a:extLst>
          </p:cNvPr>
          <p:cNvSpPr/>
          <p:nvPr/>
        </p:nvSpPr>
        <p:spPr>
          <a:xfrm rot="18900000">
            <a:off x="2746854" y="3376576"/>
            <a:ext cx="527222" cy="456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BCA9041C-A0CF-474A-A934-50279BF289E8}"/>
              </a:ext>
            </a:extLst>
          </p:cNvPr>
          <p:cNvSpPr/>
          <p:nvPr/>
        </p:nvSpPr>
        <p:spPr>
          <a:xfrm rot="2700000" flipH="1">
            <a:off x="5971085" y="3371384"/>
            <a:ext cx="527222" cy="456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6B1C6979-B8CF-437D-B867-C33FD9BCDF0D}"/>
              </a:ext>
            </a:extLst>
          </p:cNvPr>
          <p:cNvSpPr/>
          <p:nvPr/>
        </p:nvSpPr>
        <p:spPr>
          <a:xfrm>
            <a:off x="10180489" y="3327925"/>
            <a:ext cx="527222" cy="619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150543D-8576-4A42-A514-9AE46CF6C9DD}"/>
              </a:ext>
            </a:extLst>
          </p:cNvPr>
          <p:cNvSpPr txBox="1"/>
          <p:nvPr/>
        </p:nvSpPr>
        <p:spPr>
          <a:xfrm>
            <a:off x="9878079" y="409782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On going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BE62C7-4C09-4FDA-90CB-DB236736883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6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504BBA-A9DD-40EA-8766-D8CCD2D5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A5E195-F9BE-4929-A484-3B147D5DB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EC7973-A838-42B4-A016-6B4B905CA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4" r="17095" b="333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867B3-E8D7-4C68-ACC7-1555A323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240FA7-CD50-4A83-81B0-CCF32B80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C742B2-6624-4C9B-AE45-A668BCE1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7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4E5B0-5C38-4542-8C96-6F48A2D6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Overview of G-Portal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E95CA0-B405-47AB-9FF7-11FB33673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New portal integrates catalog services.</a:t>
            </a:r>
          </a:p>
          <a:p>
            <a:pPr lvl="1"/>
            <a:r>
              <a:rPr lang="en-US" altLang="ja-JP" dirty="0"/>
              <a:t>Supported response formats are shown below.</a:t>
            </a:r>
          </a:p>
          <a:p>
            <a:pPr lvl="2"/>
            <a:r>
              <a:rPr lang="en-US" altLang="ja-JP" dirty="0"/>
              <a:t>ATOM, </a:t>
            </a:r>
            <a:r>
              <a:rPr lang="en-US" altLang="ja-JP" dirty="0" err="1"/>
              <a:t>json</a:t>
            </a:r>
            <a:r>
              <a:rPr lang="en-US" altLang="ja-JP" dirty="0"/>
              <a:t>, </a:t>
            </a:r>
            <a:r>
              <a:rPr lang="en-US" altLang="ja-JP" dirty="0" err="1"/>
              <a:t>ebRIM</a:t>
            </a:r>
            <a:r>
              <a:rPr lang="en-US" altLang="ja-JP" dirty="0"/>
              <a:t>, HTML, ISO19115, </a:t>
            </a:r>
            <a:r>
              <a:rPr lang="en-US" altLang="ja-JP" dirty="0" err="1"/>
              <a:t>DublinCore</a:t>
            </a:r>
            <a:endParaRPr lang="en-US" altLang="ja-JP" dirty="0"/>
          </a:p>
          <a:p>
            <a:pPr lvl="1"/>
            <a:r>
              <a:rPr lang="en-US" altLang="ja-JP" dirty="0"/>
              <a:t>Only provides granule level search ( not provides collection level search )</a:t>
            </a:r>
          </a:p>
          <a:p>
            <a:r>
              <a:rPr lang="en-US" altLang="ja-JP" dirty="0"/>
              <a:t>CSW</a:t>
            </a:r>
          </a:p>
          <a:p>
            <a:pPr lvl="1"/>
            <a:r>
              <a:rPr lang="en-US" altLang="ja-JP" dirty="0"/>
              <a:t>Compatible with “version 3.0.0”</a:t>
            </a:r>
          </a:p>
          <a:p>
            <a:r>
              <a:rPr lang="en-US" altLang="ja-JP" dirty="0"/>
              <a:t>OpenSearch</a:t>
            </a:r>
          </a:p>
          <a:p>
            <a:pPr lvl="1"/>
            <a:r>
              <a:rPr lang="en-US" altLang="ja-JP" dirty="0"/>
              <a:t>Compatible with “2015-06-10 version 1.0.1”</a:t>
            </a:r>
          </a:p>
          <a:p>
            <a:r>
              <a:rPr lang="en-US" altLang="ja-JP" dirty="0"/>
              <a:t>Request</a:t>
            </a:r>
            <a:r>
              <a:rPr lang="ja-JP" altLang="en-US" dirty="0"/>
              <a:t> </a:t>
            </a:r>
            <a:r>
              <a:rPr lang="en-US" altLang="ja-JP" dirty="0"/>
              <a:t>examples are shown below.</a:t>
            </a:r>
          </a:p>
          <a:p>
            <a:pPr lvl="1"/>
            <a:r>
              <a:rPr lang="en-US" altLang="ja-JP" dirty="0"/>
              <a:t>ATOM</a:t>
            </a:r>
          </a:p>
          <a:p>
            <a:pPr lvl="2"/>
            <a:r>
              <a:rPr lang="en-US" altLang="ja-JP" dirty="0">
                <a:hlinkClick r:id="rId2"/>
              </a:rPr>
              <a:t>https://gportal.jaxa.jp/csw/csw?service=CSW&amp;version=3.0.0&amp;request=GetRecords&amp;outputFormat=application/atom%2bxml</a:t>
            </a:r>
            <a:endParaRPr lang="en-US" altLang="ja-JP" dirty="0"/>
          </a:p>
          <a:p>
            <a:pPr lvl="1"/>
            <a:r>
              <a:rPr lang="en-US" altLang="ja-JP" dirty="0"/>
              <a:t>ISO19115</a:t>
            </a:r>
          </a:p>
          <a:p>
            <a:pPr lvl="2"/>
            <a:r>
              <a:rPr lang="en-US" altLang="ja-JP" dirty="0">
                <a:hlinkClick r:id="rId3"/>
              </a:rPr>
              <a:t>https://gportal.jaxa.jp/csw/csw?service=CSW&amp;version=3.0.0&amp;request=GetRecords&amp;outputFormat=application/xml&amp;outputSchema=http://www.isotc211.org/2005/gmd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20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79AF088-E090-419F-AC1F-5A10A87E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Features of the new system (1/3)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88E1D4-05A5-4DE7-A9AB-85CA9A8A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3337"/>
            <a:ext cx="10515600" cy="4114046"/>
          </a:xfrm>
        </p:spPr>
        <p:txBody>
          <a:bodyPr>
            <a:normAutofit fontScale="92500"/>
          </a:bodyPr>
          <a:lstStyle/>
          <a:p>
            <a:pPr marL="228600" lvl="1">
              <a:buFont typeface="Wingdings" panose="05000000000000000000" pitchFamily="2" charset="2"/>
              <a:buChar char="n"/>
            </a:pPr>
            <a:r>
              <a:rPr lang="en-US" altLang="ja-JP" sz="2800" dirty="0"/>
              <a:t> Processed data is expanded and immediately provided.</a:t>
            </a:r>
          </a:p>
          <a:p>
            <a:pPr lvl="1"/>
            <a:r>
              <a:rPr kumimoji="1" lang="en-US" altLang="ja-JP" dirty="0"/>
              <a:t>The previous system was basically designed as a production by order system.</a:t>
            </a:r>
          </a:p>
          <a:p>
            <a:pPr lvl="2"/>
            <a:r>
              <a:rPr lang="en-US" altLang="ja-JP" dirty="0"/>
              <a:t>User order -&gt; process -&gt; announce by e-mail -&gt; download.</a:t>
            </a:r>
          </a:p>
          <a:p>
            <a:pPr lvl="2"/>
            <a:r>
              <a:rPr kumimoji="1" lang="en-US" altLang="ja-JP" dirty="0"/>
              <a:t>Only GPM, Aqua(AMSR-E), TRMM</a:t>
            </a:r>
            <a:r>
              <a:rPr lang="en-US" altLang="ja-JP" dirty="0"/>
              <a:t>, and JERS-1 were preserved as processed products.</a:t>
            </a:r>
          </a:p>
          <a:p>
            <a:pPr lvl="1"/>
            <a:r>
              <a:rPr kumimoji="1" lang="en-US" altLang="ja-JP" dirty="0"/>
              <a:t>The new system archives processed products.  All the data obtained by the following satellites processed and uploaded to the new system.</a:t>
            </a:r>
          </a:p>
          <a:p>
            <a:pPr lvl="2"/>
            <a:r>
              <a:rPr lang="en-US" altLang="ja-JP" dirty="0"/>
              <a:t>MOS-1/1b(MESSR*)</a:t>
            </a:r>
          </a:p>
          <a:p>
            <a:pPr lvl="2"/>
            <a:r>
              <a:rPr kumimoji="1" lang="en-US" altLang="ja-JP" dirty="0"/>
              <a:t>JERS-1(VNIR, SWIR, S</a:t>
            </a:r>
            <a:r>
              <a:rPr lang="en-US" altLang="ja-JP" dirty="0"/>
              <a:t>AR)</a:t>
            </a:r>
          </a:p>
          <a:p>
            <a:pPr lvl="2"/>
            <a:r>
              <a:rPr kumimoji="1" lang="en-US" altLang="ja-JP" dirty="0"/>
              <a:t>ADEOS(AVNIR*, OCTS)</a:t>
            </a:r>
          </a:p>
          <a:p>
            <a:pPr lvl="2"/>
            <a:r>
              <a:rPr lang="en-US" altLang="ja-JP" dirty="0"/>
              <a:t>ADEOS-II(AMSR, GLI)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0AE90F-6E57-421D-BA50-EC24BF23883A}"/>
              </a:ext>
            </a:extLst>
          </p:cNvPr>
          <p:cNvSpPr txBox="1"/>
          <p:nvPr/>
        </p:nvSpPr>
        <p:spPr>
          <a:xfrm>
            <a:off x="1863739" y="6004123"/>
            <a:ext cx="5165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*MOS-1/1b and ADEOS(AVNIR) products are migrated now.</a:t>
            </a:r>
            <a:endParaRPr kumimoji="1" lang="ja-JP" altLang="en-US" sz="14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2018/10/23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CEOS/WGISS 46th Data DISCOVERY and ACCESS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67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67F682-37E3-443D-8DE2-C35637FB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Features of the new system (2/3)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120538-BED5-46F3-913C-8687B4720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ja-JP" dirty="0"/>
              <a:t>The usability is improved.</a:t>
            </a:r>
          </a:p>
          <a:p>
            <a:pPr lvl="1"/>
            <a:r>
              <a:rPr lang="en-US" altLang="ja-JP" dirty="0"/>
              <a:t>New or Improved features</a:t>
            </a:r>
          </a:p>
          <a:p>
            <a:pPr lvl="2"/>
            <a:r>
              <a:rPr lang="en-US" altLang="ja-JP" dirty="0"/>
              <a:t>Subset ( Area or Physical parameter)</a:t>
            </a:r>
          </a:p>
          <a:p>
            <a:pPr lvl="2"/>
            <a:r>
              <a:rPr lang="en-US" altLang="ja-JP" dirty="0"/>
              <a:t>Scene shift</a:t>
            </a:r>
          </a:p>
          <a:p>
            <a:pPr lvl="2"/>
            <a:r>
              <a:rPr lang="en-US" altLang="ja-JP" dirty="0"/>
              <a:t>Format Conversion (HDF-5, </a:t>
            </a:r>
            <a:r>
              <a:rPr lang="en-US" altLang="ja-JP" dirty="0" err="1"/>
              <a:t>NetCDF</a:t>
            </a:r>
            <a:r>
              <a:rPr lang="en-US" altLang="ja-JP" dirty="0"/>
              <a:t>, Ascii)</a:t>
            </a:r>
          </a:p>
          <a:p>
            <a:pPr marL="914400" lvl="2" indent="0">
              <a:buNone/>
            </a:pPr>
            <a:r>
              <a:rPr lang="ja-JP" altLang="en-US" dirty="0"/>
              <a:t>＊</a:t>
            </a:r>
            <a:r>
              <a:rPr lang="en-US" altLang="ja-JP" dirty="0"/>
              <a:t>Above features is only available for GPM, GCOM-W and Aqua (AMSR-E) data.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MODIS catalogs are harvested from CMR@NASA to fill the gap between ADEOS-II/GLI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SGLI.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90C285-A9C2-41AD-9F12-B338C2F2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41E802-A74C-4CC1-B344-8307D7FF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3884D4-7888-46CD-98AE-77082310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7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633A26-4CF0-4E37-AE25-B518C346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Features of the new system (3/3)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A5918C-74E9-404B-AF07-3E3EE8AFB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dirty="0"/>
              <a:t>The data transfer performance is improved.</a:t>
            </a:r>
          </a:p>
          <a:p>
            <a:pPr lvl="1"/>
            <a:r>
              <a:rPr lang="en-US" altLang="ja-JP" dirty="0"/>
              <a:t>High performance ftp(</a:t>
            </a:r>
            <a:r>
              <a:rPr lang="en-US" altLang="ja-JP" dirty="0" err="1"/>
              <a:t>gridftp</a:t>
            </a:r>
            <a:r>
              <a:rPr lang="en-US" altLang="ja-JP" dirty="0"/>
              <a:t>) and simple ftp(Normal ftp) are added for direct access services.</a:t>
            </a:r>
          </a:p>
          <a:p>
            <a:pPr lvl="2"/>
            <a:r>
              <a:rPr lang="en-US" altLang="ja-JP" dirty="0"/>
              <a:t>Previous G-Portal provides only SFTP for direct access.</a:t>
            </a:r>
          </a:p>
          <a:p>
            <a:pPr lvl="1"/>
            <a:r>
              <a:rPr lang="en-US" altLang="ja-JP" dirty="0"/>
              <a:t>Internal data transfer rate became 3 times faster.</a:t>
            </a:r>
          </a:p>
          <a:p>
            <a:pPr lvl="2"/>
            <a:r>
              <a:rPr kumimoji="1" lang="en-US" altLang="ja-JP" dirty="0"/>
              <a:t>Changed the </a:t>
            </a:r>
            <a:r>
              <a:rPr lang="en-US" altLang="ja-JP" dirty="0"/>
              <a:t>system architecture for more high scalability.</a:t>
            </a:r>
            <a:endParaRPr kumimoji="1" lang="en-US" altLang="ja-JP" dirty="0"/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dirty="0"/>
              <a:t>Integrates data acces</a:t>
            </a:r>
            <a:r>
              <a:rPr lang="en-US" altLang="ja-JP" dirty="0"/>
              <a:t>s and catalog service</a:t>
            </a: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dirty="0"/>
              <a:t>Contribute</a:t>
            </a:r>
            <a:r>
              <a:rPr lang="en-US" altLang="ja-JP" dirty="0"/>
              <a:t> to GEOSS and CEOS portals by providing catalogs.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2018/10/23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CEOS/WGISS 46th Data DISCOVERY and ACCESS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62C7-4C09-4FDA-90CB-DB23673688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64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813</Words>
  <Application>Microsoft Office PowerPoint</Application>
  <PresentationFormat>ワイド画面</PresentationFormat>
  <Paragraphs>173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游ゴシック</vt:lpstr>
      <vt:lpstr>游ゴシック</vt:lpstr>
      <vt:lpstr>游ゴシック Light</vt:lpstr>
      <vt:lpstr>Arial</vt:lpstr>
      <vt:lpstr>Consolas</vt:lpstr>
      <vt:lpstr>Wingdings</vt:lpstr>
      <vt:lpstr>Office テーマ</vt:lpstr>
      <vt:lpstr>JAXA data portal report</vt:lpstr>
      <vt:lpstr>Recent activities.</vt:lpstr>
      <vt:lpstr>3 systems are merged into new G-Portal.</vt:lpstr>
      <vt:lpstr>PowerPoint プレゼンテーション</vt:lpstr>
      <vt:lpstr>PowerPoint プレゼンテーション</vt:lpstr>
      <vt:lpstr>Overview of G-Portal</vt:lpstr>
      <vt:lpstr>Features of the new system (1/3)</vt:lpstr>
      <vt:lpstr>Features of the new system (2/3)</vt:lpstr>
      <vt:lpstr>Features of the new system (3/3)</vt:lpstr>
      <vt:lpstr>Architecture WGISS Data Assets</vt:lpstr>
      <vt:lpstr>DIF-10 Update for IDN</vt:lpstr>
      <vt:lpstr>FedEO Update</vt:lpstr>
      <vt:lpstr>Direct Connection with GEOSS Portal by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池畑　陽介</dc:creator>
  <cp:lastModifiedBy>池畑　陽介</cp:lastModifiedBy>
  <cp:revision>58</cp:revision>
  <dcterms:created xsi:type="dcterms:W3CDTF">2018-10-11T06:44:44Z</dcterms:created>
  <dcterms:modified xsi:type="dcterms:W3CDTF">2018-10-23T03:17:10Z</dcterms:modified>
</cp:coreProperties>
</file>