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2.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3"/>
  </p:sldMasterIdLst>
  <p:notesMasterIdLst>
    <p:notesMasterId r:id="rId40"/>
  </p:notesMasterIdLst>
  <p:handoutMasterIdLst>
    <p:handoutMasterId r:id="rId41"/>
  </p:handoutMasterIdLst>
  <p:sldIdLst>
    <p:sldId id="258" r:id="rId4"/>
    <p:sldId id="341" r:id="rId5"/>
    <p:sldId id="378" r:id="rId6"/>
    <p:sldId id="267" r:id="rId7"/>
    <p:sldId id="400" r:id="rId8"/>
    <p:sldId id="387" r:id="rId9"/>
    <p:sldId id="388" r:id="rId10"/>
    <p:sldId id="269" r:id="rId11"/>
    <p:sldId id="338" r:id="rId12"/>
    <p:sldId id="265" r:id="rId13"/>
    <p:sldId id="320" r:id="rId14"/>
    <p:sldId id="321" r:id="rId15"/>
    <p:sldId id="333" r:id="rId16"/>
    <p:sldId id="399" r:id="rId17"/>
    <p:sldId id="401" r:id="rId18"/>
    <p:sldId id="394" r:id="rId19"/>
    <p:sldId id="395" r:id="rId20"/>
    <p:sldId id="392" r:id="rId21"/>
    <p:sldId id="396" r:id="rId22"/>
    <p:sldId id="332" r:id="rId23"/>
    <p:sldId id="382" r:id="rId24"/>
    <p:sldId id="383" r:id="rId25"/>
    <p:sldId id="384" r:id="rId26"/>
    <p:sldId id="355" r:id="rId27"/>
    <p:sldId id="381" r:id="rId28"/>
    <p:sldId id="380" r:id="rId29"/>
    <p:sldId id="324" r:id="rId30"/>
    <p:sldId id="385" r:id="rId31"/>
    <p:sldId id="390" r:id="rId32"/>
    <p:sldId id="391" r:id="rId33"/>
    <p:sldId id="350" r:id="rId34"/>
    <p:sldId id="377" r:id="rId35"/>
    <p:sldId id="268" r:id="rId36"/>
    <p:sldId id="389" r:id="rId37"/>
    <p:sldId id="397" r:id="rId38"/>
    <p:sldId id="262" r:id="rId39"/>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Pilone" initials="" lastIdx="8" clrIdx="0"/>
  <p:cmAuthor id="1" name="Dana Shum" initials="" lastIdx="3" clrIdx="1"/>
  <p:cmAuthor id="2" name="Patrick Quinn" initials="" lastIdx="3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5" autoAdjust="0"/>
    <p:restoredTop sz="93211" autoAdjust="0"/>
  </p:normalViewPr>
  <p:slideViewPr>
    <p:cSldViewPr snapToGrid="0">
      <p:cViewPr>
        <p:scale>
          <a:sx n="100" d="100"/>
          <a:sy n="100" d="100"/>
        </p:scale>
        <p:origin x="1680" y="-400"/>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4-06T09:52:48.215" idx="32">
    <p:pos x="6000" y="0"/>
    <p:text>Presenter: Patrick</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8-04-06T09:52:48.228" idx="32">
    <p:pos x="6000" y="0"/>
    <p:text>Presenter: Patrick</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CAB7B8-1AA7-0C48-8636-BFB7DD8A2789}" type="doc">
      <dgm:prSet loTypeId="urn:microsoft.com/office/officeart/2005/8/layout/chevron1" loCatId="" qsTypeId="urn:microsoft.com/office/officeart/2005/8/quickstyle/simple4" qsCatId="simple" csTypeId="urn:microsoft.com/office/officeart/2005/8/colors/accent1_2" csCatId="accent1" phldr="1"/>
      <dgm:spPr/>
      <dgm:t>
        <a:bodyPr/>
        <a:lstStyle/>
        <a:p>
          <a:endParaRPr lang="en-US"/>
        </a:p>
      </dgm:t>
    </dgm:pt>
    <dgm:pt modelId="{67A031DA-D692-CB4B-8EB3-90606A10053D}">
      <dgm:prSet phldrT="[Text]"/>
      <dgm:spPr>
        <a:solidFill>
          <a:schemeClr val="accent1">
            <a:lumMod val="75000"/>
          </a:schemeClr>
        </a:solidFill>
      </dgm:spPr>
      <dgm:t>
        <a:bodyPr/>
        <a:lstStyle/>
        <a:p>
          <a:r>
            <a:rPr lang="en-US" b="1" dirty="0"/>
            <a:t>(2017-2018)</a:t>
          </a:r>
        </a:p>
        <a:p>
          <a:r>
            <a:rPr lang="en-US" dirty="0"/>
            <a:t>Sent Provider DIF-9 to DIF-10 QA/Triage Reports.</a:t>
          </a:r>
        </a:p>
      </dgm:t>
    </dgm:pt>
    <dgm:pt modelId="{6E634E05-92F0-D74E-A8B6-F9EA807A3059}" type="parTrans" cxnId="{AD141BE3-9DCC-DF49-9AC6-FB6B79128D2C}">
      <dgm:prSet/>
      <dgm:spPr/>
      <dgm:t>
        <a:bodyPr/>
        <a:lstStyle/>
        <a:p>
          <a:endParaRPr lang="en-US"/>
        </a:p>
      </dgm:t>
    </dgm:pt>
    <dgm:pt modelId="{C93FB218-A3F8-E94F-9D48-AE617ECB16EF}" type="sibTrans" cxnId="{AD141BE3-9DCC-DF49-9AC6-FB6B79128D2C}">
      <dgm:prSet/>
      <dgm:spPr/>
      <dgm:t>
        <a:bodyPr/>
        <a:lstStyle/>
        <a:p>
          <a:endParaRPr lang="en-US"/>
        </a:p>
      </dgm:t>
    </dgm:pt>
    <dgm:pt modelId="{4DF81082-0E18-3E48-9214-5041362B08B4}">
      <dgm:prSet phldrT="[Text]"/>
      <dgm:spPr>
        <a:solidFill>
          <a:schemeClr val="accent1">
            <a:lumMod val="75000"/>
          </a:schemeClr>
        </a:solidFill>
      </dgm:spPr>
      <dgm:t>
        <a:bodyPr/>
        <a:lstStyle/>
        <a:p>
          <a:r>
            <a:rPr lang="en-US" dirty="0"/>
            <a:t>May 1, 2018</a:t>
          </a:r>
        </a:p>
        <a:p>
          <a:r>
            <a:rPr lang="en-US" dirty="0"/>
            <a:t> Start migrating existing non-NASA DIF-9 records to DIF-10.</a:t>
          </a:r>
        </a:p>
      </dgm:t>
    </dgm:pt>
    <dgm:pt modelId="{8908D4B5-6900-F741-9F99-F9DB43BBEA54}" type="parTrans" cxnId="{C0757B06-37CF-AA4E-8E16-E60B9904194D}">
      <dgm:prSet/>
      <dgm:spPr/>
      <dgm:t>
        <a:bodyPr/>
        <a:lstStyle/>
        <a:p>
          <a:endParaRPr lang="en-US"/>
        </a:p>
      </dgm:t>
    </dgm:pt>
    <dgm:pt modelId="{46C7B69A-19E1-7A40-A424-99D3EF739634}" type="sibTrans" cxnId="{C0757B06-37CF-AA4E-8E16-E60B9904194D}">
      <dgm:prSet/>
      <dgm:spPr/>
      <dgm:t>
        <a:bodyPr/>
        <a:lstStyle/>
        <a:p>
          <a:endParaRPr lang="en-US"/>
        </a:p>
      </dgm:t>
    </dgm:pt>
    <dgm:pt modelId="{EB4B148C-F83C-4B44-A563-0D3A8AFAD972}">
      <dgm:prSet/>
      <dgm:spPr>
        <a:solidFill>
          <a:schemeClr val="accent1">
            <a:lumMod val="75000"/>
          </a:schemeClr>
        </a:solidFill>
      </dgm:spPr>
      <dgm:t>
        <a:bodyPr/>
        <a:lstStyle/>
        <a:p>
          <a:r>
            <a:rPr lang="en-US" dirty="0"/>
            <a:t>2019 (First quarter)</a:t>
          </a:r>
        </a:p>
        <a:p>
          <a:r>
            <a:rPr lang="en-US" dirty="0"/>
            <a:t>Plan to have all metadata records transition.</a:t>
          </a:r>
        </a:p>
      </dgm:t>
    </dgm:pt>
    <dgm:pt modelId="{1507BBB6-C732-B844-89E9-363CC4E8CEFD}" type="parTrans" cxnId="{00511E4C-1AD3-DF41-9EC1-A5FBBBC9CB63}">
      <dgm:prSet/>
      <dgm:spPr/>
      <dgm:t>
        <a:bodyPr/>
        <a:lstStyle/>
        <a:p>
          <a:endParaRPr lang="en-US"/>
        </a:p>
      </dgm:t>
    </dgm:pt>
    <dgm:pt modelId="{AE4CE02B-24D5-2D4A-BED1-A7F369FF0D33}" type="sibTrans" cxnId="{00511E4C-1AD3-DF41-9EC1-A5FBBBC9CB63}">
      <dgm:prSet/>
      <dgm:spPr/>
      <dgm:t>
        <a:bodyPr/>
        <a:lstStyle/>
        <a:p>
          <a:endParaRPr lang="en-US"/>
        </a:p>
      </dgm:t>
    </dgm:pt>
    <dgm:pt modelId="{E79905EB-889F-B644-BE27-F1BE0AAB246A}" type="pres">
      <dgm:prSet presAssocID="{06CAB7B8-1AA7-0C48-8636-BFB7DD8A2789}" presName="Name0" presStyleCnt="0">
        <dgm:presLayoutVars>
          <dgm:dir/>
          <dgm:animLvl val="lvl"/>
          <dgm:resizeHandles val="exact"/>
        </dgm:presLayoutVars>
      </dgm:prSet>
      <dgm:spPr/>
    </dgm:pt>
    <dgm:pt modelId="{152DBEF9-77DE-344F-A80E-7D7EDD89C483}" type="pres">
      <dgm:prSet presAssocID="{67A031DA-D692-CB4B-8EB3-90606A10053D}" presName="parTxOnly" presStyleLbl="node1" presStyleIdx="0" presStyleCnt="3">
        <dgm:presLayoutVars>
          <dgm:chMax val="0"/>
          <dgm:chPref val="0"/>
          <dgm:bulletEnabled val="1"/>
        </dgm:presLayoutVars>
      </dgm:prSet>
      <dgm:spPr/>
    </dgm:pt>
    <dgm:pt modelId="{C039FDFF-A7AA-984B-BD7C-946036FB4BDC}" type="pres">
      <dgm:prSet presAssocID="{C93FB218-A3F8-E94F-9D48-AE617ECB16EF}" presName="parTxOnlySpace" presStyleCnt="0"/>
      <dgm:spPr/>
    </dgm:pt>
    <dgm:pt modelId="{0428233A-32E4-FC4B-A5F4-0A3F2C6DA0F9}" type="pres">
      <dgm:prSet presAssocID="{4DF81082-0E18-3E48-9214-5041362B08B4}" presName="parTxOnly" presStyleLbl="node1" presStyleIdx="1" presStyleCnt="3">
        <dgm:presLayoutVars>
          <dgm:chMax val="0"/>
          <dgm:chPref val="0"/>
          <dgm:bulletEnabled val="1"/>
        </dgm:presLayoutVars>
      </dgm:prSet>
      <dgm:spPr/>
    </dgm:pt>
    <dgm:pt modelId="{38598CC9-17CF-4440-859C-DE82F8B0CDC1}" type="pres">
      <dgm:prSet presAssocID="{46C7B69A-19E1-7A40-A424-99D3EF739634}" presName="parTxOnlySpace" presStyleCnt="0"/>
      <dgm:spPr/>
    </dgm:pt>
    <dgm:pt modelId="{74FE8AED-599D-244E-9601-1AC195BD5909}" type="pres">
      <dgm:prSet presAssocID="{EB4B148C-F83C-4B44-A563-0D3A8AFAD972}" presName="parTxOnly" presStyleLbl="node1" presStyleIdx="2" presStyleCnt="3">
        <dgm:presLayoutVars>
          <dgm:chMax val="0"/>
          <dgm:chPref val="0"/>
          <dgm:bulletEnabled val="1"/>
        </dgm:presLayoutVars>
      </dgm:prSet>
      <dgm:spPr/>
    </dgm:pt>
  </dgm:ptLst>
  <dgm:cxnLst>
    <dgm:cxn modelId="{C0757B06-37CF-AA4E-8E16-E60B9904194D}" srcId="{06CAB7B8-1AA7-0C48-8636-BFB7DD8A2789}" destId="{4DF81082-0E18-3E48-9214-5041362B08B4}" srcOrd="1" destOrd="0" parTransId="{8908D4B5-6900-F741-9F99-F9DB43BBEA54}" sibTransId="{46C7B69A-19E1-7A40-A424-99D3EF739634}"/>
    <dgm:cxn modelId="{8FFD1325-46A7-D44C-9780-A4865C4C070E}" type="presOf" srcId="{06CAB7B8-1AA7-0C48-8636-BFB7DD8A2789}" destId="{E79905EB-889F-B644-BE27-F1BE0AAB246A}" srcOrd="0" destOrd="0" presId="urn:microsoft.com/office/officeart/2005/8/layout/chevron1"/>
    <dgm:cxn modelId="{79F45B4A-2E32-7349-B42C-95DA9648848C}" type="presOf" srcId="{67A031DA-D692-CB4B-8EB3-90606A10053D}" destId="{152DBEF9-77DE-344F-A80E-7D7EDD89C483}" srcOrd="0" destOrd="0" presId="urn:microsoft.com/office/officeart/2005/8/layout/chevron1"/>
    <dgm:cxn modelId="{00511E4C-1AD3-DF41-9EC1-A5FBBBC9CB63}" srcId="{06CAB7B8-1AA7-0C48-8636-BFB7DD8A2789}" destId="{EB4B148C-F83C-4B44-A563-0D3A8AFAD972}" srcOrd="2" destOrd="0" parTransId="{1507BBB6-C732-B844-89E9-363CC4E8CEFD}" sibTransId="{AE4CE02B-24D5-2D4A-BED1-A7F369FF0D33}"/>
    <dgm:cxn modelId="{4EA07B4C-5AD4-6B48-8FF7-03AF6487B4B1}" type="presOf" srcId="{4DF81082-0E18-3E48-9214-5041362B08B4}" destId="{0428233A-32E4-FC4B-A5F4-0A3F2C6DA0F9}" srcOrd="0" destOrd="0" presId="urn:microsoft.com/office/officeart/2005/8/layout/chevron1"/>
    <dgm:cxn modelId="{56B68B51-ED36-2C4E-A4C1-E77A223CD18C}" type="presOf" srcId="{EB4B148C-F83C-4B44-A563-0D3A8AFAD972}" destId="{74FE8AED-599D-244E-9601-1AC195BD5909}" srcOrd="0" destOrd="0" presId="urn:microsoft.com/office/officeart/2005/8/layout/chevron1"/>
    <dgm:cxn modelId="{AD141BE3-9DCC-DF49-9AC6-FB6B79128D2C}" srcId="{06CAB7B8-1AA7-0C48-8636-BFB7DD8A2789}" destId="{67A031DA-D692-CB4B-8EB3-90606A10053D}" srcOrd="0" destOrd="0" parTransId="{6E634E05-92F0-D74E-A8B6-F9EA807A3059}" sibTransId="{C93FB218-A3F8-E94F-9D48-AE617ECB16EF}"/>
    <dgm:cxn modelId="{A79E3CC8-EA19-5A45-ADFB-4DE36576D089}" type="presParOf" srcId="{E79905EB-889F-B644-BE27-F1BE0AAB246A}" destId="{152DBEF9-77DE-344F-A80E-7D7EDD89C483}" srcOrd="0" destOrd="0" presId="urn:microsoft.com/office/officeart/2005/8/layout/chevron1"/>
    <dgm:cxn modelId="{AE0355ED-6F24-2C41-B829-730F63CA51F3}" type="presParOf" srcId="{E79905EB-889F-B644-BE27-F1BE0AAB246A}" destId="{C039FDFF-A7AA-984B-BD7C-946036FB4BDC}" srcOrd="1" destOrd="0" presId="urn:microsoft.com/office/officeart/2005/8/layout/chevron1"/>
    <dgm:cxn modelId="{C95A4C56-AD53-684A-AB97-743C7464A26B}" type="presParOf" srcId="{E79905EB-889F-B644-BE27-F1BE0AAB246A}" destId="{0428233A-32E4-FC4B-A5F4-0A3F2C6DA0F9}" srcOrd="2" destOrd="0" presId="urn:microsoft.com/office/officeart/2005/8/layout/chevron1"/>
    <dgm:cxn modelId="{9F3A15CB-449C-024D-9B19-D210ABA6ACB2}" type="presParOf" srcId="{E79905EB-889F-B644-BE27-F1BE0AAB246A}" destId="{38598CC9-17CF-4440-859C-DE82F8B0CDC1}" srcOrd="3" destOrd="0" presId="urn:microsoft.com/office/officeart/2005/8/layout/chevron1"/>
    <dgm:cxn modelId="{AB17BD23-A56B-4A44-8F26-226B35085E34}" type="presParOf" srcId="{E79905EB-889F-B644-BE27-F1BE0AAB246A}" destId="{74FE8AED-599D-244E-9601-1AC195BD590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42A5F-1E0A-4E9D-BA68-E3B23FBDDC8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8DA15477-EBBF-493A-B056-99F374726F6A}">
      <dgm:prSet phldrT="[Text]"/>
      <dgm:spPr/>
      <dgm:t>
        <a:bodyPr/>
        <a:lstStyle/>
        <a:p>
          <a:r>
            <a:rPr lang="en-US" b="0" i="0" u="none" dirty="0"/>
            <a:t>average size of a downloadable file (granule) </a:t>
          </a:r>
          <a:endParaRPr lang="en-US" dirty="0"/>
        </a:p>
      </dgm:t>
    </dgm:pt>
    <dgm:pt modelId="{86E2FB69-072F-4C88-A0B2-363EBAB1702E}" type="parTrans" cxnId="{932A5041-3664-48D4-B9FA-2FE5C011FF53}">
      <dgm:prSet/>
      <dgm:spPr/>
      <dgm:t>
        <a:bodyPr/>
        <a:lstStyle/>
        <a:p>
          <a:endParaRPr lang="en-US"/>
        </a:p>
      </dgm:t>
    </dgm:pt>
    <dgm:pt modelId="{A86C3665-8EE9-48EB-815B-CD6E6BDDD5E3}" type="sibTrans" cxnId="{932A5041-3664-48D4-B9FA-2FE5C011FF53}">
      <dgm:prSet/>
      <dgm:spPr/>
      <dgm:t>
        <a:bodyPr/>
        <a:lstStyle/>
        <a:p>
          <a:endParaRPr lang="en-US"/>
        </a:p>
      </dgm:t>
    </dgm:pt>
    <dgm:pt modelId="{35B37251-EB44-8844-BDCE-C51842AF7C7D}">
      <dgm:prSet phldrT="[Text]"/>
      <dgm:spPr/>
      <dgm:t>
        <a:bodyPr/>
        <a:lstStyle/>
        <a:p>
          <a:r>
            <a:rPr lang="en-US" b="0" i="0" u="none" dirty="0"/>
            <a:t>total size of all of the downloadable collection files</a:t>
          </a:r>
          <a:endParaRPr lang="en-US" dirty="0"/>
        </a:p>
      </dgm:t>
    </dgm:pt>
    <dgm:pt modelId="{F6183471-8069-E04D-BC34-6141099B2D61}" type="parTrans" cxnId="{74DE2011-0CC3-9747-86B8-C729797BED24}">
      <dgm:prSet/>
      <dgm:spPr/>
      <dgm:t>
        <a:bodyPr/>
        <a:lstStyle/>
        <a:p>
          <a:endParaRPr lang="en-US"/>
        </a:p>
      </dgm:t>
    </dgm:pt>
    <dgm:pt modelId="{D10AE29C-1388-5147-BEDD-12F0C2F99EC8}" type="sibTrans" cxnId="{74DE2011-0CC3-9747-86B8-C729797BED24}">
      <dgm:prSet/>
      <dgm:spPr/>
      <dgm:t>
        <a:bodyPr/>
        <a:lstStyle/>
        <a:p>
          <a:endParaRPr lang="en-US"/>
        </a:p>
      </dgm:t>
    </dgm:pt>
    <dgm:pt modelId="{461E046C-F828-45E4-BB38-132BBEF0F012}" type="pres">
      <dgm:prSet presAssocID="{B7F42A5F-1E0A-4E9D-BA68-E3B23FBDDC85}" presName="Name0" presStyleCnt="0">
        <dgm:presLayoutVars>
          <dgm:dir/>
          <dgm:animLvl val="lvl"/>
          <dgm:resizeHandles val="exact"/>
        </dgm:presLayoutVars>
      </dgm:prSet>
      <dgm:spPr/>
    </dgm:pt>
    <dgm:pt modelId="{72DF2003-B3CA-4446-B53F-343739738B85}" type="pres">
      <dgm:prSet presAssocID="{8DA15477-EBBF-493A-B056-99F374726F6A}" presName="linNode" presStyleCnt="0"/>
      <dgm:spPr/>
    </dgm:pt>
    <dgm:pt modelId="{190F2664-5628-4FBF-86A5-D4FF77E3148E}" type="pres">
      <dgm:prSet presAssocID="{8DA15477-EBBF-493A-B056-99F374726F6A}" presName="parentText" presStyleLbl="node1" presStyleIdx="0" presStyleCnt="2" custScaleX="277778" custLinFactNeighborY="1270">
        <dgm:presLayoutVars>
          <dgm:chMax val="1"/>
          <dgm:bulletEnabled val="1"/>
        </dgm:presLayoutVars>
      </dgm:prSet>
      <dgm:spPr/>
    </dgm:pt>
    <dgm:pt modelId="{45F14766-A883-41FF-9CB7-EB28194A3EE5}" type="pres">
      <dgm:prSet presAssocID="{A86C3665-8EE9-48EB-815B-CD6E6BDDD5E3}" presName="sp" presStyleCnt="0"/>
      <dgm:spPr/>
    </dgm:pt>
    <dgm:pt modelId="{FA99CCF9-4653-7841-BD5C-D0560A730DC0}" type="pres">
      <dgm:prSet presAssocID="{35B37251-EB44-8844-BDCE-C51842AF7C7D}" presName="linNode" presStyleCnt="0"/>
      <dgm:spPr/>
    </dgm:pt>
    <dgm:pt modelId="{572B05A2-5534-D548-8FAA-7487C9F04D7D}" type="pres">
      <dgm:prSet presAssocID="{35B37251-EB44-8844-BDCE-C51842AF7C7D}" presName="parentText" presStyleLbl="node1" presStyleIdx="1" presStyleCnt="2" custScaleX="277778" custLinFactNeighborX="-2743" custLinFactNeighborY="48432">
        <dgm:presLayoutVars>
          <dgm:chMax val="1"/>
          <dgm:bulletEnabled val="1"/>
        </dgm:presLayoutVars>
      </dgm:prSet>
      <dgm:spPr/>
    </dgm:pt>
  </dgm:ptLst>
  <dgm:cxnLst>
    <dgm:cxn modelId="{74DE2011-0CC3-9747-86B8-C729797BED24}" srcId="{B7F42A5F-1E0A-4E9D-BA68-E3B23FBDDC85}" destId="{35B37251-EB44-8844-BDCE-C51842AF7C7D}" srcOrd="1" destOrd="0" parTransId="{F6183471-8069-E04D-BC34-6141099B2D61}" sibTransId="{D10AE29C-1388-5147-BEDD-12F0C2F99EC8}"/>
    <dgm:cxn modelId="{932A5041-3664-48D4-B9FA-2FE5C011FF53}" srcId="{B7F42A5F-1E0A-4E9D-BA68-E3B23FBDDC85}" destId="{8DA15477-EBBF-493A-B056-99F374726F6A}" srcOrd="0" destOrd="0" parTransId="{86E2FB69-072F-4C88-A0B2-363EBAB1702E}" sibTransId="{A86C3665-8EE9-48EB-815B-CD6E6BDDD5E3}"/>
    <dgm:cxn modelId="{52604653-7806-C84A-8C3A-62AC5EF57AEE}" type="presOf" srcId="{B7F42A5F-1E0A-4E9D-BA68-E3B23FBDDC85}" destId="{461E046C-F828-45E4-BB38-132BBEF0F012}" srcOrd="0" destOrd="0" presId="urn:microsoft.com/office/officeart/2005/8/layout/vList5"/>
    <dgm:cxn modelId="{27D9B3C0-2633-B141-B731-E6BD3A7C588C}" type="presOf" srcId="{35B37251-EB44-8844-BDCE-C51842AF7C7D}" destId="{572B05A2-5534-D548-8FAA-7487C9F04D7D}" srcOrd="0" destOrd="0" presId="urn:microsoft.com/office/officeart/2005/8/layout/vList5"/>
    <dgm:cxn modelId="{664289ED-3804-4D48-AED1-7797983D7BCB}" type="presOf" srcId="{8DA15477-EBBF-493A-B056-99F374726F6A}" destId="{190F2664-5628-4FBF-86A5-D4FF77E3148E}" srcOrd="0" destOrd="0" presId="urn:microsoft.com/office/officeart/2005/8/layout/vList5"/>
    <dgm:cxn modelId="{ECB49DF1-B875-A24F-8C73-FE17C762846F}" type="presParOf" srcId="{461E046C-F828-45E4-BB38-132BBEF0F012}" destId="{72DF2003-B3CA-4446-B53F-343739738B85}" srcOrd="0" destOrd="0" presId="urn:microsoft.com/office/officeart/2005/8/layout/vList5"/>
    <dgm:cxn modelId="{2B4938C1-9661-5647-A704-BEC9D03841EB}" type="presParOf" srcId="{72DF2003-B3CA-4446-B53F-343739738B85}" destId="{190F2664-5628-4FBF-86A5-D4FF77E3148E}" srcOrd="0" destOrd="0" presId="urn:microsoft.com/office/officeart/2005/8/layout/vList5"/>
    <dgm:cxn modelId="{A3F31D03-6C66-F34E-8CFC-B6597F4B4385}" type="presParOf" srcId="{461E046C-F828-45E4-BB38-132BBEF0F012}" destId="{45F14766-A883-41FF-9CB7-EB28194A3EE5}" srcOrd="1" destOrd="0" presId="urn:microsoft.com/office/officeart/2005/8/layout/vList5"/>
    <dgm:cxn modelId="{E6FD26C3-0308-C244-810B-855BE13225BC}" type="presParOf" srcId="{461E046C-F828-45E4-BB38-132BBEF0F012}" destId="{FA99CCF9-4653-7841-BD5C-D0560A730DC0}" srcOrd="2" destOrd="0" presId="urn:microsoft.com/office/officeart/2005/8/layout/vList5"/>
    <dgm:cxn modelId="{3CB5E305-3DDC-FA45-B281-1D1CF15D8F48}" type="presParOf" srcId="{FA99CCF9-4653-7841-BD5C-D0560A730DC0}" destId="{572B05A2-5534-D548-8FAA-7487C9F04D7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42A5F-1E0A-4E9D-BA68-E3B23FBDDC8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8DA15477-EBBF-493A-B056-99F374726F6A}">
      <dgm:prSet phldrT="[Text]"/>
      <dgm:spPr/>
      <dgm:t>
        <a:bodyPr/>
        <a:lstStyle/>
        <a:p>
          <a:r>
            <a:rPr lang="en-US" dirty="0"/>
            <a:t>Cryosphere</a:t>
          </a:r>
        </a:p>
      </dgm:t>
    </dgm:pt>
    <dgm:pt modelId="{86E2FB69-072F-4C88-A0B2-363EBAB1702E}" type="parTrans" cxnId="{932A5041-3664-48D4-B9FA-2FE5C011FF53}">
      <dgm:prSet/>
      <dgm:spPr/>
      <dgm:t>
        <a:bodyPr/>
        <a:lstStyle/>
        <a:p>
          <a:endParaRPr lang="en-US"/>
        </a:p>
      </dgm:t>
    </dgm:pt>
    <dgm:pt modelId="{A86C3665-8EE9-48EB-815B-CD6E6BDDD5E3}" type="sibTrans" cxnId="{932A5041-3664-48D4-B9FA-2FE5C011FF53}">
      <dgm:prSet/>
      <dgm:spPr/>
      <dgm:t>
        <a:bodyPr/>
        <a:lstStyle/>
        <a:p>
          <a:endParaRPr lang="en-US"/>
        </a:p>
      </dgm:t>
    </dgm:pt>
    <dgm:pt modelId="{35B37251-EB44-8844-BDCE-C51842AF7C7D}">
      <dgm:prSet phldrT="[Text]"/>
      <dgm:spPr/>
      <dgm:t>
        <a:bodyPr/>
        <a:lstStyle/>
        <a:p>
          <a:r>
            <a:rPr lang="en-US" dirty="0"/>
            <a:t>Earth Science Services/</a:t>
          </a:r>
        </a:p>
        <a:p>
          <a:r>
            <a:rPr lang="en-US" dirty="0"/>
            <a:t>Web Services</a:t>
          </a:r>
        </a:p>
      </dgm:t>
    </dgm:pt>
    <dgm:pt modelId="{F6183471-8069-E04D-BC34-6141099B2D61}" type="parTrans" cxnId="{74DE2011-0CC3-9747-86B8-C729797BED24}">
      <dgm:prSet/>
      <dgm:spPr/>
      <dgm:t>
        <a:bodyPr/>
        <a:lstStyle/>
        <a:p>
          <a:endParaRPr lang="en-US"/>
        </a:p>
      </dgm:t>
    </dgm:pt>
    <dgm:pt modelId="{D10AE29C-1388-5147-BEDD-12F0C2F99EC8}" type="sibTrans" cxnId="{74DE2011-0CC3-9747-86B8-C729797BED24}">
      <dgm:prSet/>
      <dgm:spPr/>
      <dgm:t>
        <a:bodyPr/>
        <a:lstStyle/>
        <a:p>
          <a:endParaRPr lang="en-US"/>
        </a:p>
      </dgm:t>
    </dgm:pt>
    <dgm:pt modelId="{461E046C-F828-45E4-BB38-132BBEF0F012}" type="pres">
      <dgm:prSet presAssocID="{B7F42A5F-1E0A-4E9D-BA68-E3B23FBDDC85}" presName="Name0" presStyleCnt="0">
        <dgm:presLayoutVars>
          <dgm:dir/>
          <dgm:animLvl val="lvl"/>
          <dgm:resizeHandles val="exact"/>
        </dgm:presLayoutVars>
      </dgm:prSet>
      <dgm:spPr/>
    </dgm:pt>
    <dgm:pt modelId="{72DF2003-B3CA-4446-B53F-343739738B85}" type="pres">
      <dgm:prSet presAssocID="{8DA15477-EBBF-493A-B056-99F374726F6A}" presName="linNode" presStyleCnt="0"/>
      <dgm:spPr/>
    </dgm:pt>
    <dgm:pt modelId="{190F2664-5628-4FBF-86A5-D4FF77E3148E}" type="pres">
      <dgm:prSet presAssocID="{8DA15477-EBBF-493A-B056-99F374726F6A}" presName="parentText" presStyleLbl="node1" presStyleIdx="0" presStyleCnt="2" custScaleX="277778" custLinFactNeighborY="1270">
        <dgm:presLayoutVars>
          <dgm:chMax val="1"/>
          <dgm:bulletEnabled val="1"/>
        </dgm:presLayoutVars>
      </dgm:prSet>
      <dgm:spPr/>
    </dgm:pt>
    <dgm:pt modelId="{45F14766-A883-41FF-9CB7-EB28194A3EE5}" type="pres">
      <dgm:prSet presAssocID="{A86C3665-8EE9-48EB-815B-CD6E6BDDD5E3}" presName="sp" presStyleCnt="0"/>
      <dgm:spPr/>
    </dgm:pt>
    <dgm:pt modelId="{FA99CCF9-4653-7841-BD5C-D0560A730DC0}" type="pres">
      <dgm:prSet presAssocID="{35B37251-EB44-8844-BDCE-C51842AF7C7D}" presName="linNode" presStyleCnt="0"/>
      <dgm:spPr/>
    </dgm:pt>
    <dgm:pt modelId="{572B05A2-5534-D548-8FAA-7487C9F04D7D}" type="pres">
      <dgm:prSet presAssocID="{35B37251-EB44-8844-BDCE-C51842AF7C7D}" presName="parentText" presStyleLbl="node1" presStyleIdx="1" presStyleCnt="2" custScaleX="277778" custLinFactNeighborX="-2743" custLinFactNeighborY="48432">
        <dgm:presLayoutVars>
          <dgm:chMax val="1"/>
          <dgm:bulletEnabled val="1"/>
        </dgm:presLayoutVars>
      </dgm:prSet>
      <dgm:spPr/>
    </dgm:pt>
  </dgm:ptLst>
  <dgm:cxnLst>
    <dgm:cxn modelId="{74DE2011-0CC3-9747-86B8-C729797BED24}" srcId="{B7F42A5F-1E0A-4E9D-BA68-E3B23FBDDC85}" destId="{35B37251-EB44-8844-BDCE-C51842AF7C7D}" srcOrd="1" destOrd="0" parTransId="{F6183471-8069-E04D-BC34-6141099B2D61}" sibTransId="{D10AE29C-1388-5147-BEDD-12F0C2F99EC8}"/>
    <dgm:cxn modelId="{932A5041-3664-48D4-B9FA-2FE5C011FF53}" srcId="{B7F42A5F-1E0A-4E9D-BA68-E3B23FBDDC85}" destId="{8DA15477-EBBF-493A-B056-99F374726F6A}" srcOrd="0" destOrd="0" parTransId="{86E2FB69-072F-4C88-A0B2-363EBAB1702E}" sibTransId="{A86C3665-8EE9-48EB-815B-CD6E6BDDD5E3}"/>
    <dgm:cxn modelId="{52604653-7806-C84A-8C3A-62AC5EF57AEE}" type="presOf" srcId="{B7F42A5F-1E0A-4E9D-BA68-E3B23FBDDC85}" destId="{461E046C-F828-45E4-BB38-132BBEF0F012}" srcOrd="0" destOrd="0" presId="urn:microsoft.com/office/officeart/2005/8/layout/vList5"/>
    <dgm:cxn modelId="{27D9B3C0-2633-B141-B731-E6BD3A7C588C}" type="presOf" srcId="{35B37251-EB44-8844-BDCE-C51842AF7C7D}" destId="{572B05A2-5534-D548-8FAA-7487C9F04D7D}" srcOrd="0" destOrd="0" presId="urn:microsoft.com/office/officeart/2005/8/layout/vList5"/>
    <dgm:cxn modelId="{664289ED-3804-4D48-AED1-7797983D7BCB}" type="presOf" srcId="{8DA15477-EBBF-493A-B056-99F374726F6A}" destId="{190F2664-5628-4FBF-86A5-D4FF77E3148E}" srcOrd="0" destOrd="0" presId="urn:microsoft.com/office/officeart/2005/8/layout/vList5"/>
    <dgm:cxn modelId="{ECB49DF1-B875-A24F-8C73-FE17C762846F}" type="presParOf" srcId="{461E046C-F828-45E4-BB38-132BBEF0F012}" destId="{72DF2003-B3CA-4446-B53F-343739738B85}" srcOrd="0" destOrd="0" presId="urn:microsoft.com/office/officeart/2005/8/layout/vList5"/>
    <dgm:cxn modelId="{2B4938C1-9661-5647-A704-BEC9D03841EB}" type="presParOf" srcId="{72DF2003-B3CA-4446-B53F-343739738B85}" destId="{190F2664-5628-4FBF-86A5-D4FF77E3148E}" srcOrd="0" destOrd="0" presId="urn:microsoft.com/office/officeart/2005/8/layout/vList5"/>
    <dgm:cxn modelId="{A3F31D03-6C66-F34E-8CFC-B6597F4B4385}" type="presParOf" srcId="{461E046C-F828-45E4-BB38-132BBEF0F012}" destId="{45F14766-A883-41FF-9CB7-EB28194A3EE5}" srcOrd="1" destOrd="0" presId="urn:microsoft.com/office/officeart/2005/8/layout/vList5"/>
    <dgm:cxn modelId="{E6FD26C3-0308-C244-810B-855BE13225BC}" type="presParOf" srcId="{461E046C-F828-45E4-BB38-132BBEF0F012}" destId="{FA99CCF9-4653-7841-BD5C-D0560A730DC0}" srcOrd="2" destOrd="0" presId="urn:microsoft.com/office/officeart/2005/8/layout/vList5"/>
    <dgm:cxn modelId="{3CB5E305-3DDC-FA45-B281-1D1CF15D8F48}" type="presParOf" srcId="{FA99CCF9-4653-7841-BD5C-D0560A730DC0}" destId="{572B05A2-5534-D548-8FAA-7487C9F04D7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DBEF9-77DE-344F-A80E-7D7EDD89C483}">
      <dsp:nvSpPr>
        <dsp:cNvPr id="0" name=""/>
        <dsp:cNvSpPr/>
      </dsp:nvSpPr>
      <dsp:spPr>
        <a:xfrm>
          <a:off x="2481" y="1658271"/>
          <a:ext cx="3023548" cy="1209419"/>
        </a:xfrm>
        <a:prstGeom prst="chevron">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(2017-2018)</a:t>
          </a:r>
        </a:p>
        <a:p>
          <a:pPr marL="0" lvl="0" indent="0" algn="ctr" defTabSz="711200">
            <a:lnSpc>
              <a:spcPct val="90000"/>
            </a:lnSpc>
            <a:spcBef>
              <a:spcPct val="0"/>
            </a:spcBef>
            <a:spcAft>
              <a:spcPct val="35000"/>
            </a:spcAft>
            <a:buNone/>
          </a:pPr>
          <a:r>
            <a:rPr lang="en-US" sz="1600" kern="1200" dirty="0"/>
            <a:t>Sent Provider DIF-9 to DIF-10 QA/Triage Reports.</a:t>
          </a:r>
        </a:p>
      </dsp:txBody>
      <dsp:txXfrm>
        <a:off x="607191" y="1658271"/>
        <a:ext cx="1814129" cy="1209419"/>
      </dsp:txXfrm>
    </dsp:sp>
    <dsp:sp modelId="{0428233A-32E4-FC4B-A5F4-0A3F2C6DA0F9}">
      <dsp:nvSpPr>
        <dsp:cNvPr id="0" name=""/>
        <dsp:cNvSpPr/>
      </dsp:nvSpPr>
      <dsp:spPr>
        <a:xfrm>
          <a:off x="2723675" y="1658271"/>
          <a:ext cx="3023548" cy="1209419"/>
        </a:xfrm>
        <a:prstGeom prst="chevron">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May 1, 2018</a:t>
          </a:r>
        </a:p>
        <a:p>
          <a:pPr marL="0" lvl="0" indent="0" algn="ctr" defTabSz="711200">
            <a:lnSpc>
              <a:spcPct val="90000"/>
            </a:lnSpc>
            <a:spcBef>
              <a:spcPct val="0"/>
            </a:spcBef>
            <a:spcAft>
              <a:spcPct val="35000"/>
            </a:spcAft>
            <a:buNone/>
          </a:pPr>
          <a:r>
            <a:rPr lang="en-US" sz="1600" kern="1200" dirty="0"/>
            <a:t> Start migrating existing non-NASA DIF-9 records to DIF-10.</a:t>
          </a:r>
        </a:p>
      </dsp:txBody>
      <dsp:txXfrm>
        <a:off x="3328385" y="1658271"/>
        <a:ext cx="1814129" cy="1209419"/>
      </dsp:txXfrm>
    </dsp:sp>
    <dsp:sp modelId="{74FE8AED-599D-244E-9601-1AC195BD5909}">
      <dsp:nvSpPr>
        <dsp:cNvPr id="0" name=""/>
        <dsp:cNvSpPr/>
      </dsp:nvSpPr>
      <dsp:spPr>
        <a:xfrm>
          <a:off x="5444869" y="1658271"/>
          <a:ext cx="3023548" cy="1209419"/>
        </a:xfrm>
        <a:prstGeom prst="chevron">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2019 (First quarter)</a:t>
          </a:r>
        </a:p>
        <a:p>
          <a:pPr marL="0" lvl="0" indent="0" algn="ctr" defTabSz="711200">
            <a:lnSpc>
              <a:spcPct val="90000"/>
            </a:lnSpc>
            <a:spcBef>
              <a:spcPct val="0"/>
            </a:spcBef>
            <a:spcAft>
              <a:spcPct val="35000"/>
            </a:spcAft>
            <a:buNone/>
          </a:pPr>
          <a:r>
            <a:rPr lang="en-US" sz="1600" kern="1200" dirty="0"/>
            <a:t>Plan to have all metadata records transition.</a:t>
          </a:r>
        </a:p>
      </dsp:txBody>
      <dsp:txXfrm>
        <a:off x="6049579" y="1658271"/>
        <a:ext cx="1814129" cy="1209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F2664-5628-4FBF-86A5-D4FF77E3148E}">
      <dsp:nvSpPr>
        <dsp:cNvPr id="0" name=""/>
        <dsp:cNvSpPr/>
      </dsp:nvSpPr>
      <dsp:spPr>
        <a:xfrm>
          <a:off x="3723" y="21678"/>
          <a:ext cx="7625251" cy="17036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0" i="0" u="none" kern="1200" dirty="0"/>
            <a:t>average size of a downloadable file (granule) </a:t>
          </a:r>
          <a:endParaRPr lang="en-US" sz="4400" kern="1200" dirty="0"/>
        </a:p>
      </dsp:txBody>
      <dsp:txXfrm>
        <a:off x="86887" y="104842"/>
        <a:ext cx="7458923" cy="1537288"/>
      </dsp:txXfrm>
    </dsp:sp>
    <dsp:sp modelId="{572B05A2-5534-D548-8FAA-7487C9F04D7D}">
      <dsp:nvSpPr>
        <dsp:cNvPr id="0" name=""/>
        <dsp:cNvSpPr/>
      </dsp:nvSpPr>
      <dsp:spPr>
        <a:xfrm>
          <a:off x="0" y="1788883"/>
          <a:ext cx="7625251" cy="17036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0" i="0" u="none" kern="1200" dirty="0"/>
            <a:t>total size of all of the downloadable collection files</a:t>
          </a:r>
          <a:endParaRPr lang="en-US" sz="4400" kern="1200" dirty="0"/>
        </a:p>
      </dsp:txBody>
      <dsp:txXfrm>
        <a:off x="83164" y="1872047"/>
        <a:ext cx="7458923" cy="1537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F2664-5628-4FBF-86A5-D4FF77E3148E}">
      <dsp:nvSpPr>
        <dsp:cNvPr id="0" name=""/>
        <dsp:cNvSpPr/>
      </dsp:nvSpPr>
      <dsp:spPr>
        <a:xfrm>
          <a:off x="3723" y="21678"/>
          <a:ext cx="7625251" cy="17036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Cryosphere</a:t>
          </a:r>
        </a:p>
      </dsp:txBody>
      <dsp:txXfrm>
        <a:off x="86887" y="104842"/>
        <a:ext cx="7458923" cy="1537288"/>
      </dsp:txXfrm>
    </dsp:sp>
    <dsp:sp modelId="{572B05A2-5534-D548-8FAA-7487C9F04D7D}">
      <dsp:nvSpPr>
        <dsp:cNvPr id="0" name=""/>
        <dsp:cNvSpPr/>
      </dsp:nvSpPr>
      <dsp:spPr>
        <a:xfrm>
          <a:off x="0" y="1788883"/>
          <a:ext cx="7625251" cy="17036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Earth Science Services/</a:t>
          </a:r>
        </a:p>
        <a:p>
          <a:pPr marL="0" lvl="0" indent="0" algn="ctr" defTabSz="1911350">
            <a:lnSpc>
              <a:spcPct val="90000"/>
            </a:lnSpc>
            <a:spcBef>
              <a:spcPct val="0"/>
            </a:spcBef>
            <a:spcAft>
              <a:spcPct val="35000"/>
            </a:spcAft>
            <a:buNone/>
          </a:pPr>
          <a:r>
            <a:rPr lang="en-US" sz="4300" kern="1200" dirty="0"/>
            <a:t>Web Services</a:t>
          </a:r>
        </a:p>
      </dsp:txBody>
      <dsp:txXfrm>
        <a:off x="83164" y="1872047"/>
        <a:ext cx="7458923" cy="15372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29D2E3C-CAE6-44F1-8C3A-49F95C3DF91E}" type="datetimeFigureOut">
              <a:rPr lang="en-US" smtClean="0"/>
              <a:t>10/22/18</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7F0379C-226A-4D6C-9639-AF6648A32806}" type="slidenum">
              <a:rPr lang="en-US" smtClean="0"/>
              <a:t>‹#›</a:t>
            </a:fld>
            <a:endParaRPr lang="en-US" dirty="0"/>
          </a:p>
        </p:txBody>
      </p:sp>
    </p:spTree>
    <p:extLst>
      <p:ext uri="{BB962C8B-B14F-4D97-AF65-F5344CB8AC3E}">
        <p14:creationId xmlns:p14="http://schemas.microsoft.com/office/powerpoint/2010/main" val="429261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2311" y="4421823"/>
            <a:ext cx="5618479" cy="418909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05061630"/>
      </p:ext>
    </p:extLst>
  </p:cSld>
  <p:clrMap bg1="lt1" tx1="dk1" bg2="dk2" tx2="lt2" accent1="accent1" accent2="accent2" accent3="accent3" accent4="accent4" accent5="accent5" accent6="accent6" hlink="hlink" folHlink="folHlink"/>
  <p:hf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702311" y="4421823"/>
            <a:ext cx="5618479" cy="418909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44" name="Shape 4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11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0195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115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7796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264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3170118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571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57DFB-57EE-46AB-95E2-37CE13B13890}" type="slidenum">
              <a:rPr lang="en-US" smtClean="0"/>
              <a:t>16</a:t>
            </a:fld>
            <a:endParaRPr lang="en-US"/>
          </a:p>
        </p:txBody>
      </p:sp>
    </p:spTree>
    <p:extLst>
      <p:ext uri="{BB962C8B-B14F-4D97-AF65-F5344CB8AC3E}">
        <p14:creationId xmlns:p14="http://schemas.microsoft.com/office/powerpoint/2010/main" val="2631085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371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6554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848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9746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8503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1632085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0980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1452246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604189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5824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1713075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fontAlgn="auto" latinLnBrk="0" hangingPunct="1"/>
            <a:r>
              <a:rPr lang="en-US" sz="1100" b="1" baseline="0" dirty="0">
                <a:solidFill>
                  <a:schemeClr val="dk1"/>
                </a:solidFill>
                <a:effectLst/>
                <a:latin typeface="Arial" panose="020B0604020202020204" pitchFamily="34" charset="0"/>
                <a:ea typeface="+mn-ea"/>
                <a:cs typeface="Arial" panose="020B0604020202020204" pitchFamily="34" charset="0"/>
              </a:rPr>
              <a:t>Related URL: </a:t>
            </a:r>
            <a:endParaRPr lang="en-US" sz="1100" dirty="0">
              <a:effectLst/>
              <a:latin typeface="Arial" panose="020B0604020202020204" pitchFamily="34" charset="0"/>
              <a:cs typeface="Arial" panose="020B0604020202020204" pitchFamily="34" charset="0"/>
            </a:endParaRPr>
          </a:p>
          <a:p>
            <a:pPr eaLnBrk="1" fontAlgn="auto" latinLnBrk="0" hangingPunct="1"/>
            <a:r>
              <a:rPr lang="en-US" sz="1100" b="1" baseline="0" dirty="0">
                <a:solidFill>
                  <a:schemeClr val="dk1"/>
                </a:solidFill>
                <a:effectLst/>
                <a:latin typeface="Arial" panose="020B0604020202020204" pitchFamily="34" charset="0"/>
                <a:ea typeface="+mn-ea"/>
                <a:cs typeface="Arial" panose="020B0604020202020204" pitchFamily="34" charset="0"/>
              </a:rPr>
              <a:t>* </a:t>
            </a:r>
            <a:r>
              <a:rPr lang="en-US" sz="1100" b="0" baseline="0" dirty="0">
                <a:solidFill>
                  <a:schemeClr val="dk1"/>
                </a:solidFill>
                <a:effectLst/>
                <a:latin typeface="Arial" panose="020B0604020202020204" pitchFamily="34" charset="0"/>
                <a:ea typeface="+mn-ea"/>
                <a:cs typeface="Arial" panose="020B0604020202020204" pitchFamily="34" charset="0"/>
              </a:rPr>
              <a:t>Changes are based on the UMM URL type reconciliation effort with the CMR and the ARC Team.  </a:t>
            </a:r>
            <a:endParaRPr lang="en-US" sz="1100" dirty="0">
              <a:effectLst/>
              <a:latin typeface="Arial" panose="020B0604020202020204" pitchFamily="34" charset="0"/>
              <a:cs typeface="Arial" panose="020B0604020202020204" pitchFamily="34" charset="0"/>
            </a:endParaRPr>
          </a:p>
          <a:p>
            <a:pPr eaLnBrk="1" fontAlgn="auto" latinLnBrk="0" hangingPunct="1"/>
            <a:r>
              <a:rPr lang="en-US" sz="1100" b="0" baseline="0" dirty="0">
                <a:solidFill>
                  <a:schemeClr val="dk1"/>
                </a:solidFill>
                <a:effectLst/>
                <a:latin typeface="Arial" panose="020B0604020202020204" pitchFamily="34" charset="0"/>
                <a:ea typeface="+mn-ea"/>
                <a:cs typeface="Arial" panose="020B0604020202020204" pitchFamily="34" charset="0"/>
              </a:rPr>
              <a:t>* Impact is 683 EOSDIS provider records (GES DISC and PO DAAC) and 583 IDN records. </a:t>
            </a:r>
            <a:endParaRPr lang="en-US" sz="1100" dirty="0">
              <a:effectLst/>
              <a:latin typeface="Arial" panose="020B0604020202020204" pitchFamily="34" charset="0"/>
              <a:cs typeface="Arial" panose="020B0604020202020204" pitchFamily="34" charset="0"/>
            </a:endParaRPr>
          </a:p>
          <a:p>
            <a:pPr eaLnBrk="1" fontAlgn="auto" latinLnBrk="0" hangingPunct="1"/>
            <a:endParaRPr lang="en-US" sz="1100" b="1" baseline="0" dirty="0">
              <a:solidFill>
                <a:schemeClr val="dk1"/>
              </a:solidFill>
              <a:effectLst/>
              <a:latin typeface="Arial" panose="020B0604020202020204" pitchFamily="34" charset="0"/>
              <a:ea typeface="+mn-ea"/>
              <a:cs typeface="Arial" panose="020B0604020202020204" pitchFamily="34" charset="0"/>
            </a:endParaRPr>
          </a:p>
          <a:p>
            <a:pPr eaLnBrk="1" fontAlgn="auto" latinLnBrk="0" hangingPunct="1"/>
            <a:r>
              <a:rPr lang="en-US" sz="1100" b="1" baseline="0" dirty="0">
                <a:solidFill>
                  <a:schemeClr val="dk1"/>
                </a:solidFill>
                <a:effectLst/>
                <a:latin typeface="Arial" panose="020B0604020202020204" pitchFamily="34" charset="0"/>
                <a:ea typeface="+mn-ea"/>
                <a:cs typeface="Arial" panose="020B0604020202020204" pitchFamily="34" charset="0"/>
              </a:rPr>
              <a:t>Water Quality/Water Chemistry: </a:t>
            </a:r>
            <a:endParaRPr lang="en-US" sz="1100" dirty="0">
              <a:effectLst/>
              <a:latin typeface="Arial" panose="020B0604020202020204" pitchFamily="34" charset="0"/>
              <a:cs typeface="Arial" panose="020B0604020202020204" pitchFamily="34" charset="0"/>
            </a:endParaRPr>
          </a:p>
          <a:p>
            <a:pPr eaLnBrk="1" fontAlgn="auto" latinLnBrk="0" hangingPunct="1"/>
            <a:r>
              <a:rPr lang="en-US" sz="1100" b="0" baseline="0" dirty="0">
                <a:solidFill>
                  <a:schemeClr val="dk1"/>
                </a:solidFill>
                <a:effectLst/>
                <a:latin typeface="Arial" panose="020B0604020202020204" pitchFamily="34" charset="0"/>
                <a:ea typeface="+mn-ea"/>
                <a:cs typeface="Arial" panose="020B0604020202020204" pitchFamily="34" charset="0"/>
              </a:rPr>
              <a:t>* Changes are based on review of the keywords and to align more closely with the EPA water quality criteria and user search behavior. </a:t>
            </a:r>
            <a:endParaRPr lang="en-US" sz="1100" dirty="0">
              <a:effectLst/>
              <a:latin typeface="Arial" panose="020B0604020202020204" pitchFamily="34" charset="0"/>
              <a:cs typeface="Arial" panose="020B0604020202020204" pitchFamily="34" charset="0"/>
            </a:endParaRPr>
          </a:p>
          <a:p>
            <a:pPr eaLnBrk="1" fontAlgn="auto" latinLnBrk="0" hangingPunct="1"/>
            <a:r>
              <a:rPr lang="en-US" sz="1100" b="0" baseline="0" dirty="0">
                <a:solidFill>
                  <a:schemeClr val="dk1"/>
                </a:solidFill>
                <a:effectLst/>
                <a:latin typeface="Arial" panose="020B0604020202020204" pitchFamily="34" charset="0"/>
                <a:ea typeface="+mn-ea"/>
                <a:cs typeface="Arial" panose="020B0604020202020204" pitchFamily="34" charset="0"/>
              </a:rPr>
              <a:t>* Impact is 83 EOSDIS provider records (GHRC, ORNL, PO DAAC, SEDAC) and 2,404 SCIOPS/IDN records. </a:t>
            </a:r>
            <a:endParaRPr lang="en-US" sz="1100" dirty="0">
              <a:effectLst/>
              <a:latin typeface="Arial" panose="020B0604020202020204" pitchFamily="34" charset="0"/>
              <a:cs typeface="Arial" panose="020B0604020202020204" pitchFamily="34" charset="0"/>
            </a:endParaRPr>
          </a:p>
          <a:p>
            <a:pPr eaLnBrk="1" fontAlgn="auto" latinLnBrk="0" hangingPunct="1"/>
            <a:r>
              <a:rPr lang="en-US" sz="1100" b="0" baseline="0" dirty="0">
                <a:solidFill>
                  <a:schemeClr val="dk1"/>
                </a:solidFill>
                <a:effectLst/>
                <a:latin typeface="Arial" panose="020B0604020202020204" pitchFamily="34" charset="0"/>
                <a:ea typeface="+mn-ea"/>
                <a:cs typeface="Arial" panose="020B0604020202020204" pitchFamily="34" charset="0"/>
              </a:rPr>
              <a:t>* This set of keywords have not been updated since 2002.  </a:t>
            </a:r>
            <a:endParaRPr lang="en-US" sz="1100" dirty="0">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99672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fontAlgn="auto" latinLnBrk="0" hangingPunct="1"/>
            <a:r>
              <a:rPr lang="en-US" sz="1100" b="1" baseline="0" dirty="0">
                <a:solidFill>
                  <a:schemeClr val="dk1"/>
                </a:solidFill>
                <a:effectLst/>
                <a:latin typeface="Arial" panose="020B0604020202020204" pitchFamily="34" charset="0"/>
                <a:ea typeface="+mn-ea"/>
                <a:cs typeface="Arial" panose="020B0604020202020204" pitchFamily="34" charset="0"/>
              </a:rPr>
              <a:t>Related URL: </a:t>
            </a:r>
            <a:endParaRPr lang="en-US" sz="1100" dirty="0">
              <a:effectLst/>
              <a:latin typeface="Arial" panose="020B0604020202020204" pitchFamily="34" charset="0"/>
              <a:cs typeface="Arial" panose="020B0604020202020204" pitchFamily="34" charset="0"/>
            </a:endParaRPr>
          </a:p>
          <a:p>
            <a:pPr eaLnBrk="1" fontAlgn="auto" latinLnBrk="0" hangingPunct="1"/>
            <a:r>
              <a:rPr lang="en-US" sz="1100" b="1" baseline="0" dirty="0">
                <a:solidFill>
                  <a:schemeClr val="dk1"/>
                </a:solidFill>
                <a:effectLst/>
                <a:latin typeface="Arial" panose="020B0604020202020204" pitchFamily="34" charset="0"/>
                <a:ea typeface="+mn-ea"/>
                <a:cs typeface="Arial" panose="020B0604020202020204" pitchFamily="34" charset="0"/>
              </a:rPr>
              <a:t>* </a:t>
            </a:r>
            <a:r>
              <a:rPr lang="en-US" sz="1100" b="0" baseline="0" dirty="0">
                <a:solidFill>
                  <a:schemeClr val="dk1"/>
                </a:solidFill>
                <a:effectLst/>
                <a:latin typeface="Arial" panose="020B0604020202020204" pitchFamily="34" charset="0"/>
                <a:ea typeface="+mn-ea"/>
                <a:cs typeface="Arial" panose="020B0604020202020204" pitchFamily="34" charset="0"/>
              </a:rPr>
              <a:t>Changes are based on the UMM URL type reconciliation effort with the CMR and the ARC Team.  </a:t>
            </a:r>
            <a:endParaRPr lang="en-US" sz="1100" dirty="0">
              <a:effectLst/>
              <a:latin typeface="Arial" panose="020B0604020202020204" pitchFamily="34" charset="0"/>
              <a:cs typeface="Arial" panose="020B0604020202020204" pitchFamily="34" charset="0"/>
            </a:endParaRPr>
          </a:p>
          <a:p>
            <a:pPr eaLnBrk="1" fontAlgn="auto" latinLnBrk="0" hangingPunct="1"/>
            <a:r>
              <a:rPr lang="en-US" sz="1100" b="0" baseline="0" dirty="0">
                <a:solidFill>
                  <a:schemeClr val="dk1"/>
                </a:solidFill>
                <a:effectLst/>
                <a:latin typeface="Arial" panose="020B0604020202020204" pitchFamily="34" charset="0"/>
                <a:ea typeface="+mn-ea"/>
                <a:cs typeface="Arial" panose="020B0604020202020204" pitchFamily="34" charset="0"/>
              </a:rPr>
              <a:t>* Impact is 683 EOSDIS provider records (GES DISC and PO DAAC) and 583 IDN records. </a:t>
            </a:r>
            <a:endParaRPr lang="en-US" sz="1100" dirty="0">
              <a:effectLst/>
              <a:latin typeface="Arial" panose="020B0604020202020204" pitchFamily="34" charset="0"/>
              <a:cs typeface="Arial" panose="020B0604020202020204" pitchFamily="34" charset="0"/>
            </a:endParaRPr>
          </a:p>
          <a:p>
            <a:pPr eaLnBrk="1" fontAlgn="auto" latinLnBrk="0" hangingPunct="1"/>
            <a:endParaRPr lang="en-US" sz="1100" b="1" baseline="0" dirty="0">
              <a:solidFill>
                <a:schemeClr val="dk1"/>
              </a:solidFill>
              <a:effectLst/>
              <a:latin typeface="Arial" panose="020B0604020202020204" pitchFamily="34" charset="0"/>
              <a:ea typeface="+mn-ea"/>
              <a:cs typeface="Arial" panose="020B0604020202020204" pitchFamily="34" charset="0"/>
            </a:endParaRPr>
          </a:p>
          <a:p>
            <a:pPr eaLnBrk="1" fontAlgn="auto" latinLnBrk="0" hangingPunct="1"/>
            <a:r>
              <a:rPr lang="en-US" sz="1100" b="1" baseline="0" dirty="0">
                <a:solidFill>
                  <a:schemeClr val="dk1"/>
                </a:solidFill>
                <a:effectLst/>
                <a:latin typeface="Arial" panose="020B0604020202020204" pitchFamily="34" charset="0"/>
                <a:ea typeface="+mn-ea"/>
                <a:cs typeface="Arial" panose="020B0604020202020204" pitchFamily="34" charset="0"/>
              </a:rPr>
              <a:t>Water Quality/Water Chemistry: </a:t>
            </a:r>
            <a:endParaRPr lang="en-US" sz="1100" dirty="0">
              <a:effectLst/>
              <a:latin typeface="Arial" panose="020B0604020202020204" pitchFamily="34" charset="0"/>
              <a:cs typeface="Arial" panose="020B0604020202020204" pitchFamily="34" charset="0"/>
            </a:endParaRPr>
          </a:p>
          <a:p>
            <a:pPr eaLnBrk="1" fontAlgn="auto" latinLnBrk="0" hangingPunct="1"/>
            <a:r>
              <a:rPr lang="en-US" sz="1100" b="0" baseline="0" dirty="0">
                <a:solidFill>
                  <a:schemeClr val="dk1"/>
                </a:solidFill>
                <a:effectLst/>
                <a:latin typeface="Arial" panose="020B0604020202020204" pitchFamily="34" charset="0"/>
                <a:ea typeface="+mn-ea"/>
                <a:cs typeface="Arial" panose="020B0604020202020204" pitchFamily="34" charset="0"/>
              </a:rPr>
              <a:t>* Changes are based on review of the keywords and to align more closely with the EPA water quality criteria and user search behavior. </a:t>
            </a:r>
            <a:endParaRPr lang="en-US" sz="1100" dirty="0">
              <a:effectLst/>
              <a:latin typeface="Arial" panose="020B0604020202020204" pitchFamily="34" charset="0"/>
              <a:cs typeface="Arial" panose="020B0604020202020204" pitchFamily="34" charset="0"/>
            </a:endParaRPr>
          </a:p>
          <a:p>
            <a:pPr eaLnBrk="1" fontAlgn="auto" latinLnBrk="0" hangingPunct="1"/>
            <a:r>
              <a:rPr lang="en-US" sz="1100" b="0" baseline="0" dirty="0">
                <a:solidFill>
                  <a:schemeClr val="dk1"/>
                </a:solidFill>
                <a:effectLst/>
                <a:latin typeface="Arial" panose="020B0604020202020204" pitchFamily="34" charset="0"/>
                <a:ea typeface="+mn-ea"/>
                <a:cs typeface="Arial" panose="020B0604020202020204" pitchFamily="34" charset="0"/>
              </a:rPr>
              <a:t>* Impact is 83 EOSDIS provider records (GHRC, ORNL, PO DAAC, SEDAC) and 2,404 SCIOPS/IDN records. </a:t>
            </a:r>
            <a:endParaRPr lang="en-US" sz="1100" dirty="0">
              <a:effectLst/>
              <a:latin typeface="Arial" panose="020B0604020202020204" pitchFamily="34" charset="0"/>
              <a:cs typeface="Arial" panose="020B0604020202020204" pitchFamily="34" charset="0"/>
            </a:endParaRPr>
          </a:p>
          <a:p>
            <a:pPr eaLnBrk="1" fontAlgn="auto" latinLnBrk="0" hangingPunct="1"/>
            <a:r>
              <a:rPr lang="en-US" sz="1100" b="0" baseline="0" dirty="0">
                <a:solidFill>
                  <a:schemeClr val="dk1"/>
                </a:solidFill>
                <a:effectLst/>
                <a:latin typeface="Arial" panose="020B0604020202020204" pitchFamily="34" charset="0"/>
                <a:ea typeface="+mn-ea"/>
                <a:cs typeface="Arial" panose="020B0604020202020204" pitchFamily="34" charset="0"/>
              </a:rPr>
              <a:t>* This set of keywords have not been updated since 2002.  </a:t>
            </a:r>
            <a:endParaRPr lang="en-US" sz="1100" dirty="0">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0009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224491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952121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8995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9519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3731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3860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4799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0458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702311" y="4421823"/>
            <a:ext cx="5618479" cy="4189095"/>
          </a:xfrm>
          <a:prstGeom prst="rect">
            <a:avLst/>
          </a:prstGeom>
          <a:noFill/>
          <a:ln>
            <a:noFill/>
          </a:ln>
        </p:spPr>
        <p:txBody>
          <a:bodyPr spcFirstLastPara="1" wrap="square" lIns="93300" tIns="93300" rIns="93300" bIns="933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9702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103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928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8967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Search query</a:t>
            </a:r>
          </a:p>
        </p:txBody>
      </p:sp>
    </p:spTree>
    <p:extLst>
      <p:ext uri="{BB962C8B-B14F-4D97-AF65-F5344CB8AC3E}">
        <p14:creationId xmlns:p14="http://schemas.microsoft.com/office/powerpoint/2010/main" val="259913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89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2472538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4495E"/>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400"/>
              <a:buFont typeface="Avenir"/>
              <a:buNone/>
              <a:defRPr sz="4400" b="1" i="0" u="none" strike="noStrike" cap="none">
                <a:solidFill>
                  <a:schemeClr val="lt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Shape 12"/>
          <p:cNvSpPr txBox="1">
            <a:spLocks noGrp="1"/>
          </p:cNvSpPr>
          <p:nvPr>
            <p:ph type="subTitle" idx="1"/>
          </p:nvPr>
        </p:nvSpPr>
        <p:spPr>
          <a:xfrm>
            <a:off x="685800" y="4009490"/>
            <a:ext cx="7086600" cy="17526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rgbClr val="BFBFBF"/>
              </a:buClr>
              <a:buSzPts val="2400"/>
              <a:buFont typeface="Arial"/>
              <a:buNone/>
              <a:defRPr sz="2400" b="0" i="0" u="none" strike="noStrike" cap="none">
                <a:solidFill>
                  <a:srgbClr val="BFBFBF"/>
                </a:solidFill>
                <a:latin typeface="Helvetica Neue"/>
                <a:ea typeface="Helvetica Neue"/>
                <a:cs typeface="Helvetica Neue"/>
                <a:sym typeface="Helvetica Neue"/>
              </a:defRPr>
            </a:lvl1pPr>
            <a:lvl2pPr marR="0" lvl="1" algn="ctr" rtl="0">
              <a:spcBef>
                <a:spcPts val="560"/>
              </a:spcBef>
              <a:spcAft>
                <a:spcPts val="0"/>
              </a:spcAft>
              <a:buClr>
                <a:srgbClr val="898989"/>
              </a:buClr>
              <a:buSzPts val="2800"/>
              <a:buFont typeface="Arial"/>
              <a:buNone/>
              <a:defRPr sz="2800" b="0" i="0" u="none" strike="noStrike" cap="none">
                <a:solidFill>
                  <a:srgbClr val="898989"/>
                </a:solidFill>
                <a:latin typeface="Helvetica Neue"/>
                <a:ea typeface="Helvetica Neue"/>
                <a:cs typeface="Helvetica Neue"/>
                <a:sym typeface="Helvetica Neue"/>
              </a:defRPr>
            </a:lvl2pPr>
            <a:lvl3pPr marR="0" lvl="2" algn="ctr" rtl="0">
              <a:spcBef>
                <a:spcPts val="480"/>
              </a:spcBef>
              <a:spcAft>
                <a:spcPts val="0"/>
              </a:spcAft>
              <a:buClr>
                <a:srgbClr val="898989"/>
              </a:buClr>
              <a:buSzPts val="2400"/>
              <a:buFont typeface="Arial"/>
              <a:buNone/>
              <a:defRPr sz="2400" b="0" i="0" u="none" strike="noStrike" cap="none">
                <a:solidFill>
                  <a:srgbClr val="898989"/>
                </a:solidFill>
                <a:latin typeface="Helvetica Neue"/>
                <a:ea typeface="Helvetica Neue"/>
                <a:cs typeface="Helvetica Neue"/>
                <a:sym typeface="Helvetica Neue"/>
              </a:defRPr>
            </a:lvl3pPr>
            <a:lvl4pPr marR="0" lvl="3" algn="ctr" rtl="0">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4pPr>
            <a:lvl5pPr marR="0" lvl="4" algn="ctr" rtl="0">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5pPr>
            <a:lvl6pPr marR="0" lvl="5"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6pPr>
            <a:lvl7pPr marR="0" lvl="6"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7pPr>
            <a:lvl8pPr marR="0" lvl="7"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8pPr>
            <a:lvl9pPr marR="0" lvl="8"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9pPr>
          </a:lstStyle>
          <a:p>
            <a:endParaRPr/>
          </a:p>
        </p:txBody>
      </p:sp>
      <p:pic>
        <p:nvPicPr>
          <p:cNvPr id="13" name="Shape 13" descr="eosdis-logo-white.png"/>
          <p:cNvPicPr preferRelativeResize="0"/>
          <p:nvPr/>
        </p:nvPicPr>
        <p:blipFill rotWithShape="1">
          <a:blip r:embed="rId2">
            <a:alphaModFix/>
          </a:blip>
          <a:srcRect/>
          <a:stretch/>
        </p:blipFill>
        <p:spPr>
          <a:xfrm>
            <a:off x="685799" y="480830"/>
            <a:ext cx="4546863" cy="12822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14"/>
        <p:cNvGrpSpPr/>
        <p:nvPr/>
      </p:nvGrpSpPr>
      <p:grpSpPr>
        <a:xfrm>
          <a:off x="0" y="0"/>
          <a:ext cx="0" cy="0"/>
          <a:chOff x="0" y="0"/>
          <a:chExt cx="0" cy="0"/>
        </a:xfrm>
      </p:grpSpPr>
      <p:pic>
        <p:nvPicPr>
          <p:cNvPr id="17" name="Shape 17" descr="eosdis-logo.png"/>
          <p:cNvPicPr preferRelativeResize="0"/>
          <p:nvPr/>
        </p:nvPicPr>
        <p:blipFill rotWithShape="1">
          <a:blip r:embed="rId2">
            <a:alphaModFix amt="50000"/>
          </a:blip>
          <a:srcRect/>
          <a:stretch/>
        </p:blipFill>
        <p:spPr>
          <a:xfrm>
            <a:off x="457200" y="6239927"/>
            <a:ext cx="1842603" cy="519043"/>
          </a:xfrm>
          <a:prstGeom prst="rect">
            <a:avLst/>
          </a:prstGeom>
          <a:noFill/>
          <a:ln>
            <a:noFill/>
          </a:ln>
        </p:spPr>
      </p:pic>
      <p:sp>
        <p:nvSpPr>
          <p:cNvPr id="18" name="Shape 18"/>
          <p:cNvSpPr txBox="1"/>
          <p:nvPr/>
        </p:nvSpPr>
        <p:spPr>
          <a:xfrm>
            <a:off x="8359537" y="6381547"/>
            <a:ext cx="5293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a:t>
            </a:fld>
            <a:endParaRPr sz="1200" b="0" i="0" u="none" strike="noStrike" cap="none" dirty="0">
              <a:solidFill>
                <a:srgbClr val="000000"/>
              </a:solidFill>
              <a:latin typeface="Verdana"/>
              <a:ea typeface="Verdana"/>
              <a:cs typeface="Verdana"/>
              <a:sym typeface="Verdana"/>
            </a:endParaRPr>
          </a:p>
        </p:txBody>
      </p:sp>
      <p:sp>
        <p:nvSpPr>
          <p:cNvPr id="3" name="Content Placeholder 2"/>
          <p:cNvSpPr>
            <a:spLocks noGrp="1"/>
          </p:cNvSpPr>
          <p:nvPr>
            <p:ph sz="quarter" idx="10"/>
          </p:nvPr>
        </p:nvSpPr>
        <p:spPr>
          <a:xfrm>
            <a:off x="457200" y="1284270"/>
            <a:ext cx="8229600" cy="47425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6"/>
          <p:cNvSpPr txBox="1">
            <a:spLocks noGrp="1"/>
          </p:cNvSpPr>
          <p:nvPr>
            <p:ph type="title"/>
          </p:nvPr>
        </p:nvSpPr>
        <p:spPr>
          <a:xfrm>
            <a:off x="457200" y="274638"/>
            <a:ext cx="8229600" cy="87606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495E"/>
              </a:buClr>
              <a:buSzPts val="4400"/>
              <a:buFont typeface="Avenir"/>
              <a:buNone/>
              <a:defRPr sz="4400" b="0" i="0" u="none" strike="noStrike" cap="non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Shape 27"/>
          <p:cNvSpPr txBox="1">
            <a:spLocks noGrp="1"/>
          </p:cNvSpPr>
          <p:nvPr>
            <p:ph type="ftr" idx="11"/>
          </p:nvPr>
        </p:nvSpPr>
        <p:spPr>
          <a:xfrm>
            <a:off x="2727122" y="6356350"/>
            <a:ext cx="3687720" cy="365125"/>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pic>
        <p:nvPicPr>
          <p:cNvPr id="28" name="Shape 28" descr="eosdis-logo.png"/>
          <p:cNvPicPr preferRelativeResize="0"/>
          <p:nvPr/>
        </p:nvPicPr>
        <p:blipFill rotWithShape="1">
          <a:blip r:embed="rId2">
            <a:alphaModFix amt="50000"/>
          </a:blip>
          <a:srcRect/>
          <a:stretch/>
        </p:blipFill>
        <p:spPr>
          <a:xfrm>
            <a:off x="457200" y="6239927"/>
            <a:ext cx="1842603" cy="519043"/>
          </a:xfrm>
          <a:prstGeom prst="rect">
            <a:avLst/>
          </a:prstGeom>
          <a:noFill/>
          <a:ln>
            <a:noFill/>
          </a:ln>
        </p:spPr>
      </p:pic>
      <p:sp>
        <p:nvSpPr>
          <p:cNvPr id="29" name="Shape 29"/>
          <p:cNvSpPr txBox="1"/>
          <p:nvPr/>
        </p:nvSpPr>
        <p:spPr>
          <a:xfrm>
            <a:off x="8359537" y="6381547"/>
            <a:ext cx="5293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a:t>
            </a:fld>
            <a:endParaRPr sz="1200" b="0" i="0" u="none" strike="noStrike" cap="none" dirty="0">
              <a:solidFill>
                <a:srgbClr val="000000"/>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34495E"/>
        </a:solid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4000"/>
              <a:buFont typeface="Avenir"/>
              <a:buNone/>
              <a:defRPr sz="4000" b="1" i="0" u="none" strike="noStrike" cap="none">
                <a:solidFill>
                  <a:schemeClr val="lt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Shape 21"/>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BFBFBF"/>
              </a:buClr>
              <a:buSzPts val="2000"/>
              <a:buFont typeface="Arial"/>
              <a:buNone/>
              <a:defRPr sz="2000" b="0" i="0" u="none" strike="noStrike" cap="none">
                <a:solidFill>
                  <a:srgbClr val="BFBFBF"/>
                </a:solidFill>
                <a:latin typeface="Helvetica Neue"/>
                <a:ea typeface="Helvetica Neue"/>
                <a:cs typeface="Helvetica Neue"/>
                <a:sym typeface="Helvetica Neue"/>
              </a:defRPr>
            </a:lvl1pPr>
            <a:lvl2pPr marL="914400" marR="0" lvl="1" indent="-228600" algn="l" rtl="0">
              <a:spcBef>
                <a:spcPts val="360"/>
              </a:spcBef>
              <a:spcAft>
                <a:spcPts val="0"/>
              </a:spcAft>
              <a:buClr>
                <a:srgbClr val="898989"/>
              </a:buClr>
              <a:buSzPts val="1800"/>
              <a:buFont typeface="Arial"/>
              <a:buNone/>
              <a:defRPr sz="1800" b="0" i="0" u="none" strike="noStrike" cap="none">
                <a:solidFill>
                  <a:srgbClr val="898989"/>
                </a:solidFill>
                <a:latin typeface="Helvetica Neue"/>
                <a:ea typeface="Helvetica Neue"/>
                <a:cs typeface="Helvetica Neue"/>
                <a:sym typeface="Helvetica Neue"/>
              </a:defRPr>
            </a:lvl2pPr>
            <a:lvl3pPr marL="1371600" marR="0" lvl="2" indent="-228600" algn="l" rtl="0">
              <a:spcBef>
                <a:spcPts val="320"/>
              </a:spcBef>
              <a:spcAft>
                <a:spcPts val="0"/>
              </a:spcAft>
              <a:buClr>
                <a:srgbClr val="898989"/>
              </a:buClr>
              <a:buSzPts val="1600"/>
              <a:buFont typeface="Arial"/>
              <a:buNone/>
              <a:defRPr sz="1600" b="0" i="0" u="none" strike="noStrike" cap="none">
                <a:solidFill>
                  <a:srgbClr val="898989"/>
                </a:solidFill>
                <a:latin typeface="Helvetica Neue"/>
                <a:ea typeface="Helvetica Neue"/>
                <a:cs typeface="Helvetica Neue"/>
                <a:sym typeface="Helvetica Neue"/>
              </a:defRPr>
            </a:lvl3pPr>
            <a:lvl4pPr marL="1828800" marR="0" lvl="3" indent="-228600" algn="l" rtl="0">
              <a:spcBef>
                <a:spcPts val="28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4pPr>
            <a:lvl5pPr marL="2286000" marR="0" lvl="4" indent="-228600" algn="l" rtl="0">
              <a:spcBef>
                <a:spcPts val="28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5pPr>
            <a:lvl6pPr marL="2743200" marR="0" lvl="5" indent="-228600" algn="l" rtl="0">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6pPr>
            <a:lvl7pPr marL="3200400" marR="0" lvl="6" indent="-228600" algn="l" rtl="0">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7pPr>
            <a:lvl8pPr marL="3657600" marR="0" lvl="7" indent="-228600" algn="l" rtl="0">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8pPr>
            <a:lvl9pPr marL="4114800" marR="0" lvl="8" indent="-228600" algn="l" rtl="0">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26437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eosdis-logo.png"/>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457200" y="6239927"/>
            <a:ext cx="1842603" cy="519043"/>
          </a:xfrm>
          <a:prstGeom prst="rect">
            <a:avLst/>
          </a:prstGeom>
        </p:spPr>
      </p:pic>
      <p:sp>
        <p:nvSpPr>
          <p:cNvPr id="5" name="TextBox 4"/>
          <p:cNvSpPr txBox="1"/>
          <p:nvPr userDrawn="1"/>
        </p:nvSpPr>
        <p:spPr>
          <a:xfrm>
            <a:off x="8359537" y="6381547"/>
            <a:ext cx="529391" cy="276999"/>
          </a:xfrm>
          <a:prstGeom prst="rect">
            <a:avLst/>
          </a:prstGeom>
          <a:noFill/>
        </p:spPr>
        <p:txBody>
          <a:bodyPr wrap="square" rtlCol="0">
            <a:spAutoFit/>
          </a:bodyPr>
          <a:lstStyle/>
          <a:p>
            <a:fld id="{545DA365-9E1D-4524-8E92-33F14DD2E042}" type="slidenum">
              <a:rPr lang="en-US" sz="1200" smtClean="0">
                <a:latin typeface="Verdana" pitchFamily="34" charset="0"/>
                <a:ea typeface="Verdana" pitchFamily="34" charset="0"/>
                <a:cs typeface="Verdana" pitchFamily="34" charset="0"/>
              </a:rPr>
              <a:pPr/>
              <a:t>‹#›</a:t>
            </a:fld>
            <a:endParaRPr lang="en-US" sz="12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840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eosdis-logo.pn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57200" y="6239927"/>
            <a:ext cx="1842603" cy="519043"/>
          </a:xfrm>
          <a:prstGeom prst="rect">
            <a:avLst/>
          </a:prstGeom>
        </p:spPr>
      </p:pic>
      <p:sp>
        <p:nvSpPr>
          <p:cNvPr id="4" name="TextBox 3"/>
          <p:cNvSpPr txBox="1"/>
          <p:nvPr/>
        </p:nvSpPr>
        <p:spPr>
          <a:xfrm>
            <a:off x="8359537" y="6381547"/>
            <a:ext cx="529391" cy="276999"/>
          </a:xfrm>
          <a:prstGeom prst="rect">
            <a:avLst/>
          </a:prstGeom>
          <a:noFill/>
        </p:spPr>
        <p:txBody>
          <a:bodyPr wrap="square" rtlCol="0">
            <a:spAutoFit/>
          </a:bodyPr>
          <a:lstStyle/>
          <a:p>
            <a:fld id="{545DA365-9E1D-4524-8E92-33F14DD2E042}" type="slidenum">
              <a:rPr lang="en-US" sz="1200" smtClean="0">
                <a:latin typeface="Verdana" pitchFamily="34" charset="0"/>
                <a:ea typeface="Verdana" pitchFamily="34" charset="0"/>
                <a:cs typeface="Verdana" pitchFamily="34" charset="0"/>
              </a:rPr>
              <a:pPr/>
              <a:t>‹#›</a:t>
            </a:fld>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843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22"/>
        <p:cNvGrpSpPr/>
        <p:nvPr/>
      </p:nvGrpSpPr>
      <p:grpSpPr>
        <a:xfrm>
          <a:off x="0" y="0"/>
          <a:ext cx="0" cy="0"/>
          <a:chOff x="0" y="0"/>
          <a:chExt cx="0" cy="0"/>
        </a:xfrm>
      </p:grpSpPr>
      <p:pic>
        <p:nvPicPr>
          <p:cNvPr id="24" name="Shape 24" descr="eosdis-logo.png"/>
          <p:cNvPicPr preferRelativeResize="0"/>
          <p:nvPr/>
        </p:nvPicPr>
        <p:blipFill rotWithShape="1">
          <a:blip r:embed="rId2">
            <a:alphaModFix amt="50000"/>
          </a:blip>
          <a:srcRect/>
          <a:stretch/>
        </p:blipFill>
        <p:spPr>
          <a:xfrm>
            <a:off x="457200" y="6239927"/>
            <a:ext cx="1842603" cy="519043"/>
          </a:xfrm>
          <a:prstGeom prst="rect">
            <a:avLst/>
          </a:prstGeom>
          <a:noFill/>
          <a:ln>
            <a:noFill/>
          </a:ln>
        </p:spPr>
      </p:pic>
      <p:sp>
        <p:nvSpPr>
          <p:cNvPr id="25" name="Shape 25"/>
          <p:cNvSpPr txBox="1"/>
          <p:nvPr/>
        </p:nvSpPr>
        <p:spPr>
          <a:xfrm>
            <a:off x="8359537" y="6381547"/>
            <a:ext cx="5293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a:t>
            </a:fld>
            <a:endParaRPr sz="1200" b="0" i="0" u="none" strike="noStrike" cap="none">
              <a:solidFill>
                <a:srgbClr val="000000"/>
              </a:solidFill>
              <a:latin typeface="Verdana"/>
              <a:ea typeface="Verdana"/>
              <a:cs typeface="Verdana"/>
              <a:sym typeface="Verdana"/>
            </a:endParaRPr>
          </a:p>
        </p:txBody>
      </p:sp>
      <p:sp>
        <p:nvSpPr>
          <p:cNvPr id="5" name="Shape 6"/>
          <p:cNvSpPr txBox="1">
            <a:spLocks noGrp="1"/>
          </p:cNvSpPr>
          <p:nvPr>
            <p:ph type="title"/>
          </p:nvPr>
        </p:nvSpPr>
        <p:spPr>
          <a:xfrm>
            <a:off x="457200" y="274638"/>
            <a:ext cx="8229600" cy="87606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495E"/>
              </a:buClr>
              <a:buSzPts val="4400"/>
              <a:buFont typeface="Avenir"/>
              <a:buNone/>
              <a:defRPr sz="4400" b="0" i="0" u="none" strike="noStrike" cap="non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428735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87606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495E"/>
              </a:buClr>
              <a:buSzPts val="4400"/>
              <a:buFont typeface="Avenir"/>
              <a:buNone/>
              <a:defRPr sz="4400" b="0" i="0" u="none" strike="noStrike" cap="non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Shape 7"/>
          <p:cNvSpPr txBox="1">
            <a:spLocks noGrp="1"/>
          </p:cNvSpPr>
          <p:nvPr>
            <p:ph type="body" idx="1"/>
          </p:nvPr>
        </p:nvSpPr>
        <p:spPr>
          <a:xfrm>
            <a:off x="457200" y="1290406"/>
            <a:ext cx="8229600" cy="4835757"/>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393939"/>
              </a:buClr>
              <a:buSzPts val="3200"/>
              <a:buFont typeface="Arial"/>
              <a:buChar char="•"/>
              <a:defRPr sz="3200" b="0" i="0" u="none" strike="noStrike" cap="none">
                <a:solidFill>
                  <a:srgbClr val="393939"/>
                </a:solidFill>
                <a:latin typeface="Helvetica Neue"/>
                <a:ea typeface="Helvetica Neue"/>
                <a:cs typeface="Helvetica Neue"/>
                <a:sym typeface="Helvetica Neue"/>
              </a:defRPr>
            </a:lvl1pPr>
            <a:lvl2pPr marL="914400" marR="0" lvl="1" indent="-406400" algn="l" rtl="0">
              <a:spcBef>
                <a:spcPts val="560"/>
              </a:spcBef>
              <a:spcAft>
                <a:spcPts val="0"/>
              </a:spcAft>
              <a:buClr>
                <a:srgbClr val="393939"/>
              </a:buClr>
              <a:buSzPts val="2800"/>
              <a:buFont typeface="Arial"/>
              <a:buChar char="–"/>
              <a:defRPr sz="2800" b="0" i="0" u="none" strike="noStrike" cap="none">
                <a:solidFill>
                  <a:srgbClr val="393939"/>
                </a:solidFill>
                <a:latin typeface="Helvetica Neue"/>
                <a:ea typeface="Helvetica Neue"/>
                <a:cs typeface="Helvetica Neue"/>
                <a:sym typeface="Helvetica Neue"/>
              </a:defRPr>
            </a:lvl2pPr>
            <a:lvl3pPr marL="1371600" marR="0" lvl="2" indent="-381000" algn="l" rtl="0">
              <a:spcBef>
                <a:spcPts val="480"/>
              </a:spcBef>
              <a:spcAft>
                <a:spcPts val="0"/>
              </a:spcAft>
              <a:buClr>
                <a:srgbClr val="8A8A8A"/>
              </a:buClr>
              <a:buSzPts val="2400"/>
              <a:buFont typeface="Arial"/>
              <a:buChar char="•"/>
              <a:defRPr sz="2400" b="0" i="0" u="none" strike="noStrike" cap="none">
                <a:solidFill>
                  <a:srgbClr val="8A8A8A"/>
                </a:solidFill>
                <a:latin typeface="Helvetica Neue"/>
                <a:ea typeface="Helvetica Neue"/>
                <a:cs typeface="Helvetica Neue"/>
                <a:sym typeface="Helvetica Neue"/>
              </a:defRPr>
            </a:lvl3pPr>
            <a:lvl4pPr marL="1828800" marR="0" lvl="3" indent="-355600" algn="l" rtl="0">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4pPr>
            <a:lvl5pPr marL="2286000" marR="0" lvl="4" indent="-355600" algn="l" rtl="0">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 name="Shape 8"/>
          <p:cNvSpPr/>
          <p:nvPr/>
        </p:nvSpPr>
        <p:spPr>
          <a:xfrm>
            <a:off x="0" y="0"/>
            <a:ext cx="9147801" cy="134938"/>
          </a:xfrm>
          <a:prstGeom prst="rect">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 name="Shape 9"/>
          <p:cNvSpPr txBox="1"/>
          <p:nvPr/>
        </p:nvSpPr>
        <p:spPr>
          <a:xfrm>
            <a:off x="8162155" y="6656802"/>
            <a:ext cx="1086805" cy="1349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dirty="0">
                <a:solidFill>
                  <a:srgbClr val="000000"/>
                </a:solidFill>
                <a:latin typeface="Arial"/>
                <a:ea typeface="Arial"/>
                <a:cs typeface="Arial"/>
                <a:sym typeface="Arial"/>
              </a:rPr>
              <a:t>WGSS-1018-MM</a:t>
            </a:r>
            <a:endParaRPr sz="7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6"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cott.A.Ritz@nas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mt.earthdata.nasa.gov/manage_collecti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idn.ceos.org/DocumentBuilder/Home.do?Portal=ceos_id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g"/><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jpg"/><Relationship Id="rId9" Type="http://schemas.openxmlformats.org/officeDocument/2006/relationships/image" Target="../media/image21.jp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hyperlink" Target="https://gcmd.nas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arthdata.nas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it.earthdata.nasa.gov/projects/EMFD/repos/unified-metadata-model/browse/service/v1.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685798" y="1884435"/>
            <a:ext cx="8101739" cy="1470025"/>
          </a:xfrm>
          <a:prstGeom prst="rect">
            <a:avLst/>
          </a:prstGeom>
          <a:noFill/>
          <a:ln>
            <a:noFill/>
          </a:ln>
        </p:spPr>
        <p:txBody>
          <a:bodyPr spcFirstLastPara="1" wrap="square" lIns="91425" tIns="45700" rIns="91425" bIns="45700" anchor="ctr" anchorCtr="0">
            <a:noAutofit/>
          </a:bodyPr>
          <a:lstStyle/>
          <a:p>
            <a:r>
              <a:rPr lang="en-US" dirty="0"/>
              <a:t>WGISS-46 ACCESS Section:</a:t>
            </a:r>
            <a:br>
              <a:rPr lang="en-US" dirty="0"/>
            </a:br>
            <a:r>
              <a:rPr lang="en-US" dirty="0"/>
              <a:t>IDN Report</a:t>
            </a:r>
          </a:p>
        </p:txBody>
      </p:sp>
      <p:sp>
        <p:nvSpPr>
          <p:cNvPr id="47" name="Shape 47"/>
          <p:cNvSpPr txBox="1">
            <a:spLocks noGrp="1"/>
          </p:cNvSpPr>
          <p:nvPr>
            <p:ph type="subTitle" idx="1"/>
          </p:nvPr>
        </p:nvSpPr>
        <p:spPr>
          <a:xfrm>
            <a:off x="4736667" y="4004728"/>
            <a:ext cx="7086600" cy="157161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sz="2000" dirty="0"/>
              <a:t>CEOS WGISS-46</a:t>
            </a:r>
          </a:p>
          <a:p>
            <a:pPr marL="0" lvl="0" indent="0">
              <a:spcBef>
                <a:spcPts val="0"/>
              </a:spcBef>
            </a:pPr>
            <a:r>
              <a:rPr lang="en-US" sz="2000" dirty="0"/>
              <a:t>DLR, </a:t>
            </a:r>
            <a:r>
              <a:rPr lang="en-US" sz="2000" dirty="0" err="1"/>
              <a:t>Oberpfaffenhofen</a:t>
            </a:r>
            <a:r>
              <a:rPr lang="en-US" sz="2000" dirty="0"/>
              <a:t>, Germany</a:t>
            </a:r>
          </a:p>
          <a:p>
            <a:pPr marL="0" lvl="0" indent="0">
              <a:spcBef>
                <a:spcPts val="0"/>
              </a:spcBef>
            </a:pPr>
            <a:r>
              <a:rPr lang="en-US" sz="2000" dirty="0"/>
              <a:t>October 2018</a:t>
            </a:r>
            <a:endParaRPr sz="2000" b="0" i="0" u="none" strike="noStrike" cap="none" dirty="0">
              <a:solidFill>
                <a:srgbClr val="BFBFBF"/>
              </a:solidFill>
              <a:latin typeface="Helvetica Neue"/>
              <a:ea typeface="Helvetica Neue"/>
              <a:cs typeface="Helvetica Neue"/>
              <a:sym typeface="Helvetica Neue"/>
            </a:endParaRPr>
          </a:p>
        </p:txBody>
      </p:sp>
      <p:sp>
        <p:nvSpPr>
          <p:cNvPr id="48" name="Shape 48"/>
          <p:cNvSpPr txBox="1"/>
          <p:nvPr/>
        </p:nvSpPr>
        <p:spPr>
          <a:xfrm>
            <a:off x="393700" y="5984977"/>
            <a:ext cx="7950200" cy="1015663"/>
          </a:xfrm>
          <a:prstGeom prst="rect">
            <a:avLst/>
          </a:prstGeom>
          <a:noFill/>
          <a:ln>
            <a:noFill/>
          </a:ln>
        </p:spPr>
        <p:txBody>
          <a:bodyPr spcFirstLastPara="1" wrap="square" lIns="91425" tIns="45700" rIns="91425" bIns="45700" anchor="t" anchorCtr="0">
            <a:noAutofit/>
          </a:bodyPr>
          <a:lstStyle/>
          <a:p>
            <a:pPr algn="ctr">
              <a:buClr>
                <a:srgbClr val="C4C4C4"/>
              </a:buClr>
              <a:buSzPts val="1200"/>
            </a:pPr>
            <a:r>
              <a:rPr lang="en-US" sz="1200" dirty="0">
                <a:solidFill>
                  <a:schemeClr val="bg1">
                    <a:lumMod val="75000"/>
                  </a:schemeClr>
                </a:solidFill>
                <a:latin typeface="Helvetica Neue"/>
              </a:rPr>
              <a:t>This work was supported by NASA/GSFC under Raytheon Co. contract number NNG15HZ39C.</a:t>
            </a:r>
          </a:p>
          <a:p>
            <a:pPr lvl="0" algn="ctr">
              <a:buClr>
                <a:srgbClr val="C4C4C4"/>
              </a:buClr>
              <a:buSzPts val="1200"/>
            </a:pPr>
            <a:r>
              <a:rPr lang="en-US" sz="1200" b="1" dirty="0">
                <a:solidFill>
                  <a:srgbClr val="C4C4C4"/>
                </a:solidFill>
              </a:rPr>
              <a:t> </a:t>
            </a:r>
            <a:r>
              <a:rPr lang="en-US" sz="1200" dirty="0">
                <a:solidFill>
                  <a:srgbClr val="C4C4C4"/>
                </a:solidFill>
              </a:rPr>
              <a:t>This document does not contain technology or Technical Data controlled under either the U.S. International Traffic in Arms Regulations or the U.S. Export Administration Regulations.</a:t>
            </a:r>
            <a:br>
              <a:rPr lang="en-US" sz="1200" b="0" i="0" u="none" strike="noStrike" cap="none" dirty="0">
                <a:solidFill>
                  <a:srgbClr val="000000"/>
                </a:solidFill>
                <a:latin typeface="Arial"/>
                <a:ea typeface="Arial"/>
                <a:cs typeface="Arial"/>
                <a:sym typeface="Arial"/>
              </a:rPr>
            </a:br>
            <a:endParaRPr sz="1200" b="0" i="0" u="none" strike="noStrike" cap="none" dirty="0">
              <a:solidFill>
                <a:srgbClr val="C4C4C4"/>
              </a:solidFill>
              <a:latin typeface="Helvetica Neue"/>
              <a:ea typeface="Helvetica Neue"/>
              <a:cs typeface="Helvetica Neue"/>
              <a:sym typeface="Helvetica Neue"/>
            </a:endParaRPr>
          </a:p>
        </p:txBody>
      </p:sp>
      <p:sp>
        <p:nvSpPr>
          <p:cNvPr id="50" name="Shape 50"/>
          <p:cNvSpPr txBox="1">
            <a:spLocks noGrp="1"/>
          </p:cNvSpPr>
          <p:nvPr>
            <p:ph type="subTitle" idx="1"/>
          </p:nvPr>
        </p:nvSpPr>
        <p:spPr>
          <a:xfrm>
            <a:off x="756998" y="3958463"/>
            <a:ext cx="4729401" cy="10986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000" dirty="0"/>
              <a:t>Michael Morahan</a:t>
            </a:r>
          </a:p>
          <a:p>
            <a:pPr marL="0" indent="0">
              <a:spcBef>
                <a:spcPts val="0"/>
              </a:spcBef>
            </a:pPr>
            <a:r>
              <a:rPr lang="en-US" sz="2000" dirty="0"/>
              <a:t>IDN Coordinator</a:t>
            </a:r>
            <a:endParaRPr sz="2000" dirty="0"/>
          </a:p>
          <a:p>
            <a:pPr marL="0" indent="0">
              <a:spcBef>
                <a:spcPts val="0"/>
              </a:spcBef>
            </a:pPr>
            <a:r>
              <a:rPr lang="en-US" sz="2000" dirty="0" err="1"/>
              <a:t>Michael.P.Morahan@nasa.gov</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D2C0B0-D2FC-42C0-93D3-2387284589C5}"/>
              </a:ext>
            </a:extLst>
          </p:cNvPr>
          <p:cNvSpPr>
            <a:spLocks noGrp="1"/>
          </p:cNvSpPr>
          <p:nvPr>
            <p:ph sz="quarter" idx="10"/>
          </p:nvPr>
        </p:nvSpPr>
        <p:spPr>
          <a:xfrm>
            <a:off x="457200" y="1275391"/>
            <a:ext cx="3812959" cy="4742516"/>
          </a:xfrm>
        </p:spPr>
        <p:txBody>
          <a:bodyPr/>
          <a:lstStyle/>
          <a:p>
            <a:pPr>
              <a:buSzPct val="100000"/>
            </a:pPr>
            <a:r>
              <a:rPr lang="en-US" sz="1800" dirty="0"/>
              <a:t>Metadata standard used to describe Earth science tools, software, and models (e.g. EDSC, Giovanni, Panoply, USGS Model Viewer)</a:t>
            </a:r>
          </a:p>
          <a:p>
            <a:pPr>
              <a:buSzPct val="100000"/>
            </a:pPr>
            <a:r>
              <a:rPr lang="en-US" sz="1800" dirty="0"/>
              <a:t>Supports the discovery and access of these tools, software, and models</a:t>
            </a:r>
          </a:p>
          <a:p>
            <a:pPr>
              <a:buSzPct val="100000"/>
            </a:pPr>
            <a:r>
              <a:rPr lang="en-US" sz="1800" dirty="0"/>
              <a:t>Originated (in year 2000) as a prototype within NASA’s Earth Science Technology Office (ESTO) and supported by NASA and the Committee on Earth Observation Satellites (CEOS)</a:t>
            </a:r>
          </a:p>
        </p:txBody>
      </p:sp>
      <p:sp>
        <p:nvSpPr>
          <p:cNvPr id="3" name="Title 2">
            <a:extLst>
              <a:ext uri="{FF2B5EF4-FFF2-40B4-BE49-F238E27FC236}">
                <a16:creationId xmlns:a16="http://schemas.microsoft.com/office/drawing/2014/main" id="{4B390B05-CCB6-4B3B-A244-5A9D1E2F5C0D}"/>
              </a:ext>
            </a:extLst>
          </p:cNvPr>
          <p:cNvSpPr>
            <a:spLocks noGrp="1"/>
          </p:cNvSpPr>
          <p:nvPr>
            <p:ph type="title"/>
          </p:nvPr>
        </p:nvSpPr>
        <p:spPr/>
        <p:txBody>
          <a:bodyPr/>
          <a:lstStyle/>
          <a:p>
            <a:r>
              <a:rPr lang="en-US" sz="4000" dirty="0"/>
              <a:t>What is the SERF? </a:t>
            </a:r>
            <a:r>
              <a:rPr lang="en-US" sz="3200" baseline="60000" dirty="0"/>
              <a:t>(Service Entry Resource Format)</a:t>
            </a:r>
          </a:p>
        </p:txBody>
      </p:sp>
      <p:pic>
        <p:nvPicPr>
          <p:cNvPr id="5" name="Picture 4">
            <a:extLst>
              <a:ext uri="{FF2B5EF4-FFF2-40B4-BE49-F238E27FC236}">
                <a16:creationId xmlns:a16="http://schemas.microsoft.com/office/drawing/2014/main" id="{AEC45AAA-6823-4DF5-8CAB-782884009E20}"/>
              </a:ext>
            </a:extLst>
          </p:cNvPr>
          <p:cNvPicPr>
            <a:picLocks noChangeAspect="1"/>
          </p:cNvPicPr>
          <p:nvPr/>
        </p:nvPicPr>
        <p:blipFill>
          <a:blip r:embed="rId3"/>
          <a:stretch>
            <a:fillRect/>
          </a:stretch>
        </p:blipFill>
        <p:spPr>
          <a:xfrm>
            <a:off x="4379528" y="1509203"/>
            <a:ext cx="4498142" cy="3519997"/>
          </a:xfrm>
          <a:prstGeom prst="rect">
            <a:avLst/>
          </a:prstGeom>
          <a:ln w="25400">
            <a:solidFill>
              <a:schemeClr val="tx1"/>
            </a:solidFill>
          </a:ln>
        </p:spPr>
      </p:pic>
      <p:sp>
        <p:nvSpPr>
          <p:cNvPr id="6" name="TextBox 5">
            <a:extLst>
              <a:ext uri="{FF2B5EF4-FFF2-40B4-BE49-F238E27FC236}">
                <a16:creationId xmlns:a16="http://schemas.microsoft.com/office/drawing/2014/main" id="{F7196B75-713D-473C-80B6-776374D24A41}"/>
              </a:ext>
            </a:extLst>
          </p:cNvPr>
          <p:cNvSpPr txBox="1"/>
          <p:nvPr/>
        </p:nvSpPr>
        <p:spPr>
          <a:xfrm>
            <a:off x="4897011" y="1198434"/>
            <a:ext cx="3562966" cy="307777"/>
          </a:xfrm>
          <a:prstGeom prst="rect">
            <a:avLst/>
          </a:prstGeom>
          <a:noFill/>
        </p:spPr>
        <p:txBody>
          <a:bodyPr wrap="square" rtlCol="0">
            <a:spAutoFit/>
          </a:bodyPr>
          <a:lstStyle/>
          <a:p>
            <a:pPr algn="ctr"/>
            <a:r>
              <a:rPr lang="en-US" b="1" dirty="0"/>
              <a:t>Data Service Types</a:t>
            </a:r>
          </a:p>
        </p:txBody>
      </p:sp>
    </p:spTree>
    <p:extLst>
      <p:ext uri="{BB962C8B-B14F-4D97-AF65-F5344CB8AC3E}">
        <p14:creationId xmlns:p14="http://schemas.microsoft.com/office/powerpoint/2010/main" val="350784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8CB1F7-BED6-4692-B75B-61D629DD315C}"/>
              </a:ext>
            </a:extLst>
          </p:cNvPr>
          <p:cNvSpPr>
            <a:spLocks noGrp="1"/>
          </p:cNvSpPr>
          <p:nvPr>
            <p:ph sz="quarter" idx="10"/>
          </p:nvPr>
        </p:nvSpPr>
        <p:spPr>
          <a:xfrm>
            <a:off x="457200" y="1284270"/>
            <a:ext cx="8148918" cy="4742516"/>
          </a:xfrm>
        </p:spPr>
        <p:txBody>
          <a:bodyPr/>
          <a:lstStyle/>
          <a:p>
            <a:r>
              <a:rPr lang="en-US" sz="2400" dirty="0"/>
              <a:t>Use the Expanded Model and Infrastructure To Make Services More Useful</a:t>
            </a:r>
          </a:p>
          <a:p>
            <a:pPr lvl="1"/>
            <a:r>
              <a:rPr lang="en-US" sz="2000" dirty="0"/>
              <a:t>Extended service capabilities (service invocation, subsetting, reprojection, time aggregation, etc...)</a:t>
            </a:r>
          </a:p>
          <a:p>
            <a:r>
              <a:rPr lang="en-US" sz="2400" dirty="0"/>
              <a:t>Link Services With Applicable Data Sets </a:t>
            </a:r>
          </a:p>
          <a:p>
            <a:pPr lvl="1"/>
            <a:r>
              <a:rPr lang="en-US" sz="2000" dirty="0"/>
              <a:t>Allows for service capabilities and specific tools to be accessible to/from their applicable data sets, which renders the services discoverable, available, and useful to users that might not already be aware of them</a:t>
            </a:r>
          </a:p>
          <a:p>
            <a:r>
              <a:rPr lang="en-US" sz="2400" dirty="0"/>
              <a:t>Search Across a Common Repository for Services</a:t>
            </a:r>
          </a:p>
          <a:p>
            <a:pPr lvl="1"/>
            <a:r>
              <a:rPr lang="en-US" sz="2000" dirty="0"/>
              <a:t>Centralized catalogue of all services, tools, software, models across U.S. and international agencies that work with Earth science data</a:t>
            </a:r>
          </a:p>
          <a:p>
            <a:pPr lvl="1"/>
            <a:endParaRPr lang="en-US" sz="2000" dirty="0"/>
          </a:p>
          <a:p>
            <a:pPr marL="508000" lvl="1" indent="0">
              <a:buNone/>
            </a:pPr>
            <a:endParaRPr lang="en-US" sz="2400" dirty="0"/>
          </a:p>
          <a:p>
            <a:endParaRPr lang="en-US" sz="2400" dirty="0"/>
          </a:p>
        </p:txBody>
      </p:sp>
      <p:sp>
        <p:nvSpPr>
          <p:cNvPr id="3" name="Title 2">
            <a:extLst>
              <a:ext uri="{FF2B5EF4-FFF2-40B4-BE49-F238E27FC236}">
                <a16:creationId xmlns:a16="http://schemas.microsoft.com/office/drawing/2014/main" id="{C9DBF592-3BF1-4D73-96F4-536E32A0C52F}"/>
              </a:ext>
            </a:extLst>
          </p:cNvPr>
          <p:cNvSpPr>
            <a:spLocks noGrp="1"/>
          </p:cNvSpPr>
          <p:nvPr>
            <p:ph type="title"/>
          </p:nvPr>
        </p:nvSpPr>
        <p:spPr/>
        <p:txBody>
          <a:bodyPr/>
          <a:lstStyle/>
          <a:p>
            <a:r>
              <a:rPr lang="en-US" sz="4000" dirty="0"/>
              <a:t>Why Migrate to UMM-S in CMR?</a:t>
            </a:r>
          </a:p>
        </p:txBody>
      </p:sp>
    </p:spTree>
    <p:extLst>
      <p:ext uri="{BB962C8B-B14F-4D97-AF65-F5344CB8AC3E}">
        <p14:creationId xmlns:p14="http://schemas.microsoft.com/office/powerpoint/2010/main" val="224953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87CFD9-6E82-4F83-A70A-9C98F3158B66}"/>
              </a:ext>
            </a:extLst>
          </p:cNvPr>
          <p:cNvSpPr>
            <a:spLocks noGrp="1"/>
          </p:cNvSpPr>
          <p:nvPr>
            <p:ph sz="quarter" idx="10"/>
          </p:nvPr>
        </p:nvSpPr>
        <p:spPr/>
        <p:txBody>
          <a:bodyPr/>
          <a:lstStyle/>
          <a:p>
            <a:r>
              <a:rPr lang="en-US" sz="2800" dirty="0"/>
              <a:t>All Viable SERFs in GCMD/IDN</a:t>
            </a:r>
          </a:p>
          <a:p>
            <a:pPr lvl="1"/>
            <a:r>
              <a:rPr lang="en-US" sz="2400" dirty="0"/>
              <a:t>SCIOPS/IDN provider records</a:t>
            </a:r>
          </a:p>
          <a:p>
            <a:pPr lvl="1"/>
            <a:r>
              <a:rPr lang="en-US" sz="2400" dirty="0"/>
              <a:t>EOSDIS provider records</a:t>
            </a:r>
          </a:p>
          <a:p>
            <a:r>
              <a:rPr lang="en-US" sz="2800" dirty="0"/>
              <a:t>Should I Stay or Should I Go</a:t>
            </a:r>
          </a:p>
          <a:p>
            <a:pPr lvl="1"/>
            <a:r>
              <a:rPr lang="en-US" sz="2400" dirty="0"/>
              <a:t>Does the service describe a tool or software?</a:t>
            </a:r>
          </a:p>
          <a:p>
            <a:pPr lvl="1"/>
            <a:r>
              <a:rPr lang="en-US" sz="2400" dirty="0"/>
              <a:t>Is the service still viable/supported?</a:t>
            </a:r>
          </a:p>
          <a:p>
            <a:pPr lvl="1"/>
            <a:r>
              <a:rPr lang="en-US" sz="2400" dirty="0"/>
              <a:t>Is the service being deprecated</a:t>
            </a:r>
          </a:p>
          <a:p>
            <a:pPr lvl="1"/>
            <a:r>
              <a:rPr lang="en-US" sz="2400" dirty="0"/>
              <a:t>Do the links still work?</a:t>
            </a:r>
          </a:p>
          <a:p>
            <a:pPr lvl="1"/>
            <a:r>
              <a:rPr lang="en-US" sz="2400" dirty="0"/>
              <a:t>Is the service from a commercial provider?</a:t>
            </a:r>
          </a:p>
          <a:p>
            <a:pPr lvl="1"/>
            <a:r>
              <a:rPr lang="en-US" sz="2400" dirty="0"/>
              <a:t>Are the other attributes still accurate?</a:t>
            </a:r>
          </a:p>
          <a:p>
            <a:pPr lvl="1"/>
            <a:endParaRPr lang="en-US" dirty="0"/>
          </a:p>
        </p:txBody>
      </p:sp>
      <p:sp>
        <p:nvSpPr>
          <p:cNvPr id="3" name="Title 2">
            <a:extLst>
              <a:ext uri="{FF2B5EF4-FFF2-40B4-BE49-F238E27FC236}">
                <a16:creationId xmlns:a16="http://schemas.microsoft.com/office/drawing/2014/main" id="{6451513F-A083-4945-823C-B778D47CB41D}"/>
              </a:ext>
            </a:extLst>
          </p:cNvPr>
          <p:cNvSpPr>
            <a:spLocks noGrp="1"/>
          </p:cNvSpPr>
          <p:nvPr>
            <p:ph type="title"/>
          </p:nvPr>
        </p:nvSpPr>
        <p:spPr/>
        <p:txBody>
          <a:bodyPr/>
          <a:lstStyle/>
          <a:p>
            <a:r>
              <a:rPr lang="en-US" dirty="0"/>
              <a:t>What’s Being Migrated?</a:t>
            </a:r>
          </a:p>
        </p:txBody>
      </p:sp>
    </p:spTree>
    <p:extLst>
      <p:ext uri="{BB962C8B-B14F-4D97-AF65-F5344CB8AC3E}">
        <p14:creationId xmlns:p14="http://schemas.microsoft.com/office/powerpoint/2010/main" val="1317282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96598D-C367-46B6-9E75-7009D6C62923}"/>
              </a:ext>
            </a:extLst>
          </p:cNvPr>
          <p:cNvSpPr>
            <a:spLocks noGrp="1"/>
          </p:cNvSpPr>
          <p:nvPr>
            <p:ph type="title"/>
          </p:nvPr>
        </p:nvSpPr>
        <p:spPr/>
        <p:txBody>
          <a:bodyPr/>
          <a:lstStyle/>
          <a:p>
            <a:r>
              <a:rPr lang="en-US" sz="4000" dirty="0"/>
              <a:t>Migration Schedule: Fall 2018</a:t>
            </a:r>
          </a:p>
        </p:txBody>
      </p:sp>
      <p:sp>
        <p:nvSpPr>
          <p:cNvPr id="5" name="Content Placeholder 1">
            <a:extLst>
              <a:ext uri="{FF2B5EF4-FFF2-40B4-BE49-F238E27FC236}">
                <a16:creationId xmlns:a16="http://schemas.microsoft.com/office/drawing/2014/main" id="{4708E264-319B-B54E-BF91-A2806B795B05}"/>
              </a:ext>
            </a:extLst>
          </p:cNvPr>
          <p:cNvSpPr>
            <a:spLocks noGrp="1"/>
          </p:cNvSpPr>
          <p:nvPr>
            <p:ph sz="quarter" idx="10"/>
          </p:nvPr>
        </p:nvSpPr>
        <p:spPr>
          <a:xfrm>
            <a:off x="457200" y="1284270"/>
            <a:ext cx="8148918" cy="4742516"/>
          </a:xfrm>
        </p:spPr>
        <p:txBody>
          <a:bodyPr/>
          <a:lstStyle/>
          <a:p>
            <a:r>
              <a:rPr lang="en-US" sz="2400" dirty="0"/>
              <a:t>The IDN staff will email IDN Providers with their list of SERF records.</a:t>
            </a:r>
          </a:p>
          <a:p>
            <a:pPr lvl="1"/>
            <a:r>
              <a:rPr lang="en-US" sz="2000" dirty="0"/>
              <a:t>The Providers are to review the SERF records.</a:t>
            </a:r>
          </a:p>
          <a:p>
            <a:pPr lvl="2"/>
            <a:r>
              <a:rPr lang="en-US" sz="1600" dirty="0"/>
              <a:t>Determine to migrate or deprecate the records.</a:t>
            </a:r>
          </a:p>
          <a:p>
            <a:pPr lvl="2"/>
            <a:r>
              <a:rPr lang="en-US" sz="1600" dirty="0"/>
              <a:t>Work with IDN staff to cleanup/migrate or deprecate/archive SERF records</a:t>
            </a:r>
          </a:p>
          <a:p>
            <a:pPr lvl="1"/>
            <a:r>
              <a:rPr lang="en-US" sz="2000" dirty="0"/>
              <a:t>The IDN staff will ingest viable UMM-S records into CMR.</a:t>
            </a:r>
            <a:endParaRPr lang="en-US" sz="1600" dirty="0"/>
          </a:p>
          <a:p>
            <a:pPr lvl="2"/>
            <a:endParaRPr lang="en-US" sz="1600" dirty="0"/>
          </a:p>
          <a:p>
            <a:pPr lvl="2"/>
            <a:endParaRPr lang="en-US" sz="1600" dirty="0"/>
          </a:p>
          <a:p>
            <a:pPr lvl="2"/>
            <a:endParaRPr lang="en-US" sz="1600" dirty="0"/>
          </a:p>
          <a:p>
            <a:pPr marL="508000" lvl="1" indent="0">
              <a:buNone/>
            </a:pPr>
            <a:endParaRPr lang="en-US" sz="2400" dirty="0"/>
          </a:p>
          <a:p>
            <a:endParaRPr lang="en-US" sz="2400" dirty="0"/>
          </a:p>
        </p:txBody>
      </p:sp>
      <p:sp>
        <p:nvSpPr>
          <p:cNvPr id="2" name="TextBox 1">
            <a:extLst>
              <a:ext uri="{FF2B5EF4-FFF2-40B4-BE49-F238E27FC236}">
                <a16:creationId xmlns:a16="http://schemas.microsoft.com/office/drawing/2014/main" id="{26B55586-E960-4144-A3BB-436CFDAD9165}"/>
              </a:ext>
            </a:extLst>
          </p:cNvPr>
          <p:cNvSpPr txBox="1"/>
          <p:nvPr/>
        </p:nvSpPr>
        <p:spPr>
          <a:xfrm>
            <a:off x="1187726" y="4453046"/>
            <a:ext cx="6768548" cy="1077218"/>
          </a:xfrm>
          <a:prstGeom prst="rect">
            <a:avLst/>
          </a:prstGeom>
          <a:noFill/>
          <a:ln w="25400">
            <a:solidFill>
              <a:schemeClr val="accent1"/>
            </a:solidFill>
          </a:ln>
        </p:spPr>
        <p:txBody>
          <a:bodyPr wrap="square" rtlCol="0">
            <a:spAutoFit/>
          </a:bodyPr>
          <a:lstStyle/>
          <a:p>
            <a:pPr algn="ctr"/>
            <a:r>
              <a:rPr lang="en-US" sz="1600" i="1" dirty="0"/>
              <a:t>The CMR Metadata Quality Team will be assisting with the migration of the service records. Please reach out to IDN User services (</a:t>
            </a:r>
            <a:r>
              <a:rPr lang="en-US" sz="1600" i="1" dirty="0" err="1"/>
              <a:t>gsfc-gcmduso@mail.nasa.gov</a:t>
            </a:r>
            <a:r>
              <a:rPr lang="en-US" sz="1600" i="1" dirty="0"/>
              <a:t>) and/or myself (</a:t>
            </a:r>
            <a:r>
              <a:rPr lang="en-US" sz="1600" i="1" dirty="0">
                <a:hlinkClick r:id="rId3"/>
              </a:rPr>
              <a:t>Michael.P.Morahan@nasa.gov</a:t>
            </a:r>
            <a:r>
              <a:rPr lang="en-US" sz="1600" i="1" dirty="0"/>
              <a:t>) . </a:t>
            </a:r>
          </a:p>
        </p:txBody>
      </p:sp>
    </p:spTree>
    <p:extLst>
      <p:ext uri="{BB962C8B-B14F-4D97-AF65-F5344CB8AC3E}">
        <p14:creationId xmlns:p14="http://schemas.microsoft.com/office/powerpoint/2010/main" val="204934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006" y="2224118"/>
            <a:ext cx="7773988" cy="3114552"/>
          </a:xfrm>
        </p:spPr>
        <p:txBody>
          <a:bodyPr>
            <a:noAutofit/>
          </a:bodyPr>
          <a:lstStyle/>
          <a:p>
            <a:pPr algn="ctr"/>
            <a:r>
              <a:rPr lang="en-US" sz="4400" b="0" dirty="0"/>
              <a:t>III. Metadata Management Tool (MMT): Successor to </a:t>
            </a:r>
            <a:r>
              <a:rPr lang="en-US" sz="4400" b="0" dirty="0" err="1"/>
              <a:t>DocBuilder</a:t>
            </a:r>
            <a:br>
              <a:rPr lang="en-US" sz="4400" dirty="0"/>
            </a:br>
            <a:br>
              <a:rPr lang="en-US" sz="4400" b="0" dirty="0"/>
            </a:br>
            <a:br>
              <a:rPr lang="en-US" sz="4400" b="0" dirty="0"/>
            </a:br>
            <a:br>
              <a:rPr lang="en-US" sz="4400" b="0" dirty="0"/>
            </a:br>
            <a:br>
              <a:rPr lang="en-US" sz="4400" b="0" dirty="0"/>
            </a:br>
            <a:endParaRPr lang="en-US" sz="4400" b="0" dirty="0"/>
          </a:p>
        </p:txBody>
      </p:sp>
    </p:spTree>
    <p:extLst>
      <p:ext uri="{BB962C8B-B14F-4D97-AF65-F5344CB8AC3E}">
        <p14:creationId xmlns:p14="http://schemas.microsoft.com/office/powerpoint/2010/main" val="118642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400" dirty="0"/>
              <a:t>Login using same ID and password as </a:t>
            </a:r>
            <a:r>
              <a:rPr lang="en-US" sz="2400" dirty="0" err="1"/>
              <a:t>docBUILDER</a:t>
            </a:r>
            <a:endParaRPr lang="en-US" sz="2400" dirty="0"/>
          </a:p>
          <a:p>
            <a:r>
              <a:rPr lang="en-US" sz="2400" dirty="0"/>
              <a:t>Submit new/updated data and services descriptions to the IDN for review and ingest by the CMR Metadata Team.</a:t>
            </a:r>
          </a:p>
          <a:p>
            <a:r>
              <a:rPr lang="en-US" sz="2400" dirty="0"/>
              <a:t>Assess quality of metadata using inline validation.</a:t>
            </a:r>
          </a:p>
          <a:p>
            <a:r>
              <a:rPr lang="en-US" sz="2400" dirty="0"/>
              <a:t>Export metadata in DIF-10, NASA MENDs ISO, ATOM formats.</a:t>
            </a:r>
          </a:p>
          <a:p>
            <a:r>
              <a:rPr lang="en-US" sz="2400" dirty="0"/>
              <a:t>View metadata using HTML “Pretty View” permanent link.</a:t>
            </a:r>
          </a:p>
          <a:p>
            <a:pPr marL="25400" indent="0">
              <a:buNone/>
            </a:pPr>
            <a:endParaRPr lang="en-US" sz="2400" dirty="0"/>
          </a:p>
        </p:txBody>
      </p:sp>
      <p:sp>
        <p:nvSpPr>
          <p:cNvPr id="3" name="Title 2"/>
          <p:cNvSpPr>
            <a:spLocks noGrp="1"/>
          </p:cNvSpPr>
          <p:nvPr>
            <p:ph type="title"/>
          </p:nvPr>
        </p:nvSpPr>
        <p:spPr/>
        <p:txBody>
          <a:bodyPr/>
          <a:lstStyle/>
          <a:p>
            <a:r>
              <a:rPr lang="en-US" sz="4000" dirty="0"/>
              <a:t>Metadata Management Tool (MMT): Coming Attraction (2019)</a:t>
            </a:r>
          </a:p>
        </p:txBody>
      </p:sp>
      <p:sp>
        <p:nvSpPr>
          <p:cNvPr id="5" name="TextBox 4">
            <a:extLst>
              <a:ext uri="{FF2B5EF4-FFF2-40B4-BE49-F238E27FC236}">
                <a16:creationId xmlns:a16="http://schemas.microsoft.com/office/drawing/2014/main" id="{DFC3269E-A50C-B648-ABAE-4B55A3379EC4}"/>
              </a:ext>
            </a:extLst>
          </p:cNvPr>
          <p:cNvSpPr txBox="1"/>
          <p:nvPr/>
        </p:nvSpPr>
        <p:spPr>
          <a:xfrm>
            <a:off x="457200" y="5719009"/>
            <a:ext cx="3695242" cy="307777"/>
          </a:xfrm>
          <a:prstGeom prst="rect">
            <a:avLst/>
          </a:prstGeom>
          <a:noFill/>
        </p:spPr>
        <p:txBody>
          <a:bodyPr wrap="none" rtlCol="0">
            <a:spAutoFit/>
          </a:bodyPr>
          <a:lstStyle/>
          <a:p>
            <a:r>
              <a:rPr lang="en-US" dirty="0">
                <a:solidFill>
                  <a:srgbClr val="FF0000"/>
                </a:solidFill>
              </a:rPr>
              <a:t>Features my change pending design review.</a:t>
            </a:r>
          </a:p>
        </p:txBody>
      </p:sp>
    </p:spTree>
    <p:extLst>
      <p:ext uri="{BB962C8B-B14F-4D97-AF65-F5344CB8AC3E}">
        <p14:creationId xmlns:p14="http://schemas.microsoft.com/office/powerpoint/2010/main" val="140856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2133600" y="4114800"/>
            <a:ext cx="4114800" cy="19946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CMR</a:t>
            </a:r>
          </a:p>
          <a:p>
            <a:pPr algn="ctr"/>
            <a:endParaRPr lang="en-US" dirty="0"/>
          </a:p>
          <a:p>
            <a:pPr algn="ctr"/>
            <a:endParaRPr lang="en-US" dirty="0"/>
          </a:p>
          <a:p>
            <a:pPr algn="ctr"/>
            <a:endParaRPr lang="en-US" dirty="0"/>
          </a:p>
          <a:p>
            <a:pPr algn="ctr"/>
            <a:endParaRPr lang="en-US" dirty="0"/>
          </a:p>
          <a:p>
            <a:pPr algn="ctr"/>
            <a:endParaRPr lang="en-US" dirty="0"/>
          </a:p>
        </p:txBody>
      </p:sp>
      <p:sp>
        <p:nvSpPr>
          <p:cNvPr id="6" name="Flowchart: Document 5"/>
          <p:cNvSpPr/>
          <p:nvPr/>
        </p:nvSpPr>
        <p:spPr>
          <a:xfrm>
            <a:off x="3467910" y="1851175"/>
            <a:ext cx="1219200" cy="914400"/>
          </a:xfrm>
          <a:prstGeom prst="flowChartDocumen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Draft</a:t>
            </a:r>
          </a:p>
        </p:txBody>
      </p:sp>
      <p:sp>
        <p:nvSpPr>
          <p:cNvPr id="11" name="TextBox 10"/>
          <p:cNvSpPr txBox="1"/>
          <p:nvPr/>
        </p:nvSpPr>
        <p:spPr>
          <a:xfrm>
            <a:off x="4753721" y="1700680"/>
            <a:ext cx="1688197" cy="307777"/>
          </a:xfrm>
          <a:prstGeom prst="rect">
            <a:avLst/>
          </a:prstGeom>
          <a:noFill/>
        </p:spPr>
        <p:txBody>
          <a:bodyPr wrap="square" rtlCol="0">
            <a:spAutoFit/>
          </a:bodyPr>
          <a:lstStyle/>
          <a:p>
            <a:r>
              <a:rPr lang="en-US" dirty="0"/>
              <a:t>2. Send draft</a:t>
            </a:r>
          </a:p>
        </p:txBody>
      </p:sp>
      <p:cxnSp>
        <p:nvCxnSpPr>
          <p:cNvPr id="15" name="Straight Arrow Connector 14"/>
          <p:cNvCxnSpPr/>
          <p:nvPr/>
        </p:nvCxnSpPr>
        <p:spPr>
          <a:xfrm flipH="1">
            <a:off x="4725210" y="2413621"/>
            <a:ext cx="1494679" cy="4538"/>
          </a:xfrm>
          <a:prstGeom prst="straightConnector1">
            <a:avLst/>
          </a:prstGeom>
          <a:noFill/>
          <a:ln w="19050" cap="flat">
            <a:solidFill>
              <a:srgbClr val="000000"/>
            </a:solidFill>
            <a:prstDash val="solid"/>
            <a:round/>
            <a:headEnd type="none" w="lg" len="lg"/>
            <a:tailEnd type="triangle"/>
          </a:ln>
        </p:spPr>
      </p:cxnSp>
      <p:sp>
        <p:nvSpPr>
          <p:cNvPr id="16" name="TextBox 15"/>
          <p:cNvSpPr txBox="1"/>
          <p:nvPr/>
        </p:nvSpPr>
        <p:spPr>
          <a:xfrm>
            <a:off x="4823815" y="2468456"/>
            <a:ext cx="1335622" cy="369332"/>
          </a:xfrm>
          <a:prstGeom prst="rect">
            <a:avLst/>
          </a:prstGeom>
          <a:noFill/>
        </p:spPr>
        <p:txBody>
          <a:bodyPr wrap="none" rtlCol="0">
            <a:spAutoFit/>
          </a:bodyPr>
          <a:lstStyle/>
          <a:p>
            <a:r>
              <a:rPr lang="en-US" dirty="0"/>
              <a:t>3. Edit draft</a:t>
            </a:r>
          </a:p>
        </p:txBody>
      </p:sp>
      <p:sp>
        <p:nvSpPr>
          <p:cNvPr id="19" name="TextBox 18"/>
          <p:cNvSpPr txBox="1"/>
          <p:nvPr/>
        </p:nvSpPr>
        <p:spPr>
          <a:xfrm>
            <a:off x="7055220" y="3894523"/>
            <a:ext cx="1891560" cy="369332"/>
          </a:xfrm>
          <a:prstGeom prst="rect">
            <a:avLst/>
          </a:prstGeom>
          <a:noFill/>
        </p:spPr>
        <p:txBody>
          <a:bodyPr wrap="square" rtlCol="0">
            <a:spAutoFit/>
          </a:bodyPr>
          <a:lstStyle/>
          <a:p>
            <a:r>
              <a:rPr lang="en-US" dirty="0"/>
              <a:t>4. Publish record</a:t>
            </a:r>
          </a:p>
        </p:txBody>
      </p:sp>
      <p:sp>
        <p:nvSpPr>
          <p:cNvPr id="5" name="Flowchart: Multidocument 4"/>
          <p:cNvSpPr/>
          <p:nvPr/>
        </p:nvSpPr>
        <p:spPr>
          <a:xfrm>
            <a:off x="4122370" y="4566197"/>
            <a:ext cx="1900584" cy="1073305"/>
          </a:xfrm>
          <a:prstGeom prst="flowChartMultidocumen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Revisions</a:t>
            </a:r>
          </a:p>
          <a:p>
            <a:pPr algn="ctr"/>
            <a:r>
              <a:rPr lang="en-US" dirty="0"/>
              <a:t>(up to 10)</a:t>
            </a:r>
          </a:p>
        </p:txBody>
      </p:sp>
      <p:cxnSp>
        <p:nvCxnSpPr>
          <p:cNvPr id="21" name="Straight Arrow Connector 20"/>
          <p:cNvCxnSpPr/>
          <p:nvPr/>
        </p:nvCxnSpPr>
        <p:spPr>
          <a:xfrm flipV="1">
            <a:off x="3886200" y="2818824"/>
            <a:ext cx="0" cy="1295976"/>
          </a:xfrm>
          <a:prstGeom prst="straightConnector1">
            <a:avLst/>
          </a:prstGeom>
          <a:noFill/>
          <a:ln w="19050" cap="flat">
            <a:solidFill>
              <a:srgbClr val="000000"/>
            </a:solidFill>
            <a:prstDash val="solid"/>
            <a:round/>
            <a:headEnd type="none" w="lg" len="lg"/>
            <a:tailEnd type="triangle"/>
          </a:ln>
        </p:spPr>
      </p:cxnSp>
      <p:sp>
        <p:nvSpPr>
          <p:cNvPr id="22" name="TextBox 21"/>
          <p:cNvSpPr txBox="1"/>
          <p:nvPr/>
        </p:nvSpPr>
        <p:spPr>
          <a:xfrm>
            <a:off x="2407213" y="3156787"/>
            <a:ext cx="1485900" cy="369332"/>
          </a:xfrm>
          <a:prstGeom prst="rect">
            <a:avLst/>
          </a:prstGeom>
          <a:noFill/>
        </p:spPr>
        <p:txBody>
          <a:bodyPr wrap="square" rtlCol="0">
            <a:spAutoFit/>
          </a:bodyPr>
          <a:lstStyle/>
          <a:p>
            <a:r>
              <a:rPr lang="en-US" dirty="0"/>
              <a:t>5. Edit record</a:t>
            </a:r>
          </a:p>
        </p:txBody>
      </p:sp>
      <p:sp>
        <p:nvSpPr>
          <p:cNvPr id="23" name="Curved Left Arrow 22"/>
          <p:cNvSpPr/>
          <p:nvPr/>
        </p:nvSpPr>
        <p:spPr>
          <a:xfrm flipH="1">
            <a:off x="3372167" y="4916953"/>
            <a:ext cx="762000" cy="721161"/>
          </a:xfrm>
          <a:prstGeom prst="curved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24" name="TextBox 23"/>
          <p:cNvSpPr txBox="1"/>
          <p:nvPr/>
        </p:nvSpPr>
        <p:spPr>
          <a:xfrm>
            <a:off x="2210248" y="5545351"/>
            <a:ext cx="2062424" cy="646331"/>
          </a:xfrm>
          <a:prstGeom prst="rect">
            <a:avLst/>
          </a:prstGeom>
          <a:noFill/>
        </p:spPr>
        <p:txBody>
          <a:bodyPr wrap="none" rtlCol="0">
            <a:spAutoFit/>
          </a:bodyPr>
          <a:lstStyle/>
          <a:p>
            <a:r>
              <a:rPr lang="en-US" dirty="0">
                <a:solidFill>
                  <a:schemeClr val="bg1"/>
                </a:solidFill>
              </a:rPr>
              <a:t>(Optional) Revert to</a:t>
            </a:r>
          </a:p>
          <a:p>
            <a:r>
              <a:rPr lang="en-US" dirty="0">
                <a:solidFill>
                  <a:schemeClr val="bg1"/>
                </a:solidFill>
              </a:rPr>
              <a:t>previous revision</a:t>
            </a:r>
          </a:p>
        </p:txBody>
      </p:sp>
      <p:cxnSp>
        <p:nvCxnSpPr>
          <p:cNvPr id="26" name="Straight Arrow Connector 25"/>
          <p:cNvCxnSpPr/>
          <p:nvPr/>
        </p:nvCxnSpPr>
        <p:spPr>
          <a:xfrm>
            <a:off x="1941063" y="2289269"/>
            <a:ext cx="1505852" cy="0"/>
          </a:xfrm>
          <a:prstGeom prst="straightConnector1">
            <a:avLst/>
          </a:prstGeom>
          <a:noFill/>
          <a:ln w="19050" cap="flat">
            <a:solidFill>
              <a:srgbClr val="000000"/>
            </a:solidFill>
            <a:prstDash val="solid"/>
            <a:round/>
            <a:headEnd type="none" w="lg" len="lg"/>
            <a:tailEnd type="triangle"/>
          </a:ln>
        </p:spPr>
      </p:cxnSp>
      <p:sp>
        <p:nvSpPr>
          <p:cNvPr id="27" name="TextBox 26"/>
          <p:cNvSpPr txBox="1"/>
          <p:nvPr/>
        </p:nvSpPr>
        <p:spPr>
          <a:xfrm>
            <a:off x="1239718" y="1907584"/>
            <a:ext cx="2273699" cy="369332"/>
          </a:xfrm>
          <a:prstGeom prst="rect">
            <a:avLst/>
          </a:prstGeom>
          <a:noFill/>
        </p:spPr>
        <p:txBody>
          <a:bodyPr wrap="none" rtlCol="0">
            <a:spAutoFit/>
          </a:bodyPr>
          <a:lstStyle/>
          <a:p>
            <a:r>
              <a:rPr lang="en-US" dirty="0"/>
              <a:t>1. Create draft record</a:t>
            </a:r>
          </a:p>
        </p:txBody>
      </p:sp>
      <p:sp>
        <p:nvSpPr>
          <p:cNvPr id="2" name="Title 1"/>
          <p:cNvSpPr>
            <a:spLocks noGrp="1"/>
          </p:cNvSpPr>
          <p:nvPr>
            <p:ph type="title"/>
          </p:nvPr>
        </p:nvSpPr>
        <p:spPr/>
        <p:txBody>
          <a:bodyPr/>
          <a:lstStyle/>
          <a:p>
            <a:r>
              <a:rPr lang="en-US" sz="4000" dirty="0"/>
              <a:t>Metadata Management Tool (MMT): Data Flow Diagram</a:t>
            </a:r>
          </a:p>
        </p:txBody>
      </p:sp>
      <p:cxnSp>
        <p:nvCxnSpPr>
          <p:cNvPr id="30" name="Straight Arrow Connector 29"/>
          <p:cNvCxnSpPr/>
          <p:nvPr/>
        </p:nvCxnSpPr>
        <p:spPr>
          <a:xfrm>
            <a:off x="4725210" y="2064440"/>
            <a:ext cx="1505852" cy="0"/>
          </a:xfrm>
          <a:prstGeom prst="straightConnector1">
            <a:avLst/>
          </a:prstGeom>
          <a:noFill/>
          <a:ln w="19050" cap="flat">
            <a:solidFill>
              <a:srgbClr val="000000"/>
            </a:solidFill>
            <a:prstDash val="solid"/>
            <a:round/>
            <a:headEnd type="none" w="lg" len="lg"/>
            <a:tailEnd type="triangle"/>
          </a:ln>
        </p:spPr>
      </p:cxnSp>
      <p:sp>
        <p:nvSpPr>
          <p:cNvPr id="3" name="Hexagon 2">
            <a:extLst>
              <a:ext uri="{FF2B5EF4-FFF2-40B4-BE49-F238E27FC236}">
                <a16:creationId xmlns:a16="http://schemas.microsoft.com/office/drawing/2014/main" id="{4D063429-6295-574D-80BE-7F619DC9B6EF}"/>
              </a:ext>
            </a:extLst>
          </p:cNvPr>
          <p:cNvSpPr/>
          <p:nvPr/>
        </p:nvSpPr>
        <p:spPr>
          <a:xfrm>
            <a:off x="6177821" y="1533218"/>
            <a:ext cx="1643778" cy="136641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Metadata Quality Coordinator</a:t>
            </a:r>
          </a:p>
        </p:txBody>
      </p:sp>
      <p:cxnSp>
        <p:nvCxnSpPr>
          <p:cNvPr id="9" name="Elbow Connector 8">
            <a:extLst>
              <a:ext uri="{FF2B5EF4-FFF2-40B4-BE49-F238E27FC236}">
                <a16:creationId xmlns:a16="http://schemas.microsoft.com/office/drawing/2014/main" id="{2724201E-62DA-914C-A6A7-66EEE494588D}"/>
              </a:ext>
            </a:extLst>
          </p:cNvPr>
          <p:cNvCxnSpPr>
            <a:cxnSpLocks/>
            <a:endCxn id="25" idx="3"/>
          </p:cNvCxnSpPr>
          <p:nvPr/>
        </p:nvCxnSpPr>
        <p:spPr>
          <a:xfrm rot="5400000">
            <a:off x="5527511" y="3620517"/>
            <a:ext cx="2212487" cy="770708"/>
          </a:xfrm>
          <a:prstGeom prst="bentConnector2">
            <a:avLst/>
          </a:prstGeom>
          <a:noFill/>
          <a:ln w="19050" cap="flat">
            <a:solidFill>
              <a:srgbClr val="000000"/>
            </a:solidFill>
            <a:prstDash val="solid"/>
            <a:round/>
            <a:headEnd type="none" w="lg" len="lg"/>
            <a:tailEnd type="triangle"/>
          </a:ln>
        </p:spPr>
      </p:cxnSp>
    </p:spTree>
    <p:extLst>
      <p:ext uri="{BB962C8B-B14F-4D97-AF65-F5344CB8AC3E}">
        <p14:creationId xmlns:p14="http://schemas.microsoft.com/office/powerpoint/2010/main" val="3188491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9D580E-C9BF-401E-A512-823CC49A16DD}"/>
              </a:ext>
            </a:extLst>
          </p:cNvPr>
          <p:cNvSpPr>
            <a:spLocks noGrp="1"/>
          </p:cNvSpPr>
          <p:nvPr>
            <p:ph type="title"/>
          </p:nvPr>
        </p:nvSpPr>
        <p:spPr>
          <a:xfrm>
            <a:off x="468630" y="274638"/>
            <a:ext cx="8229600" cy="876068"/>
          </a:xfrm>
        </p:spPr>
        <p:txBody>
          <a:bodyPr/>
          <a:lstStyle/>
          <a:p>
            <a:r>
              <a:rPr lang="en-US" sz="4000" dirty="0"/>
              <a:t>Metadata Management Tool (MMT): Manage Collections</a:t>
            </a:r>
          </a:p>
        </p:txBody>
      </p:sp>
      <p:pic>
        <p:nvPicPr>
          <p:cNvPr id="9" name="Picture 8">
            <a:extLst>
              <a:ext uri="{FF2B5EF4-FFF2-40B4-BE49-F238E27FC236}">
                <a16:creationId xmlns:a16="http://schemas.microsoft.com/office/drawing/2014/main" id="{C7C25023-C26F-FC45-8D55-239A34872653}"/>
              </a:ext>
            </a:extLst>
          </p:cNvPr>
          <p:cNvPicPr>
            <a:picLocks noChangeAspect="1"/>
          </p:cNvPicPr>
          <p:nvPr/>
        </p:nvPicPr>
        <p:blipFill rotWithShape="1">
          <a:blip r:embed="rId3"/>
          <a:srcRect l="12671" t="11079" r="11937" b="8929"/>
          <a:stretch/>
        </p:blipFill>
        <p:spPr>
          <a:xfrm>
            <a:off x="1313641" y="1911428"/>
            <a:ext cx="6539577" cy="3901050"/>
          </a:xfrm>
          <a:prstGeom prst="rect">
            <a:avLst/>
          </a:prstGeom>
        </p:spPr>
      </p:pic>
      <p:sp>
        <p:nvSpPr>
          <p:cNvPr id="10" name="Left Arrow 9">
            <a:extLst>
              <a:ext uri="{FF2B5EF4-FFF2-40B4-BE49-F238E27FC236}">
                <a16:creationId xmlns:a16="http://schemas.microsoft.com/office/drawing/2014/main" id="{6A6781A8-5FB9-2847-BA39-9A7AC9102754}"/>
              </a:ext>
            </a:extLst>
          </p:cNvPr>
          <p:cNvSpPr/>
          <p:nvPr/>
        </p:nvSpPr>
        <p:spPr>
          <a:xfrm>
            <a:off x="7763278" y="2031999"/>
            <a:ext cx="1139422" cy="651627"/>
          </a:xfrm>
          <a:prstGeom prst="leftArrow">
            <a:avLst>
              <a:gd name="adj1" fmla="val 50000"/>
              <a:gd name="adj2" fmla="val 537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Search in CMR</a:t>
            </a:r>
          </a:p>
        </p:txBody>
      </p:sp>
      <p:sp>
        <p:nvSpPr>
          <p:cNvPr id="11" name="Right Arrow 10">
            <a:extLst>
              <a:ext uri="{FF2B5EF4-FFF2-40B4-BE49-F238E27FC236}">
                <a16:creationId xmlns:a16="http://schemas.microsoft.com/office/drawing/2014/main" id="{03FB0084-05A8-274D-97DF-CE897BECAFA4}"/>
              </a:ext>
            </a:extLst>
          </p:cNvPr>
          <p:cNvSpPr/>
          <p:nvPr/>
        </p:nvSpPr>
        <p:spPr>
          <a:xfrm>
            <a:off x="425173" y="3377320"/>
            <a:ext cx="1021865" cy="5469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Create new draft</a:t>
            </a:r>
          </a:p>
        </p:txBody>
      </p:sp>
      <p:sp>
        <p:nvSpPr>
          <p:cNvPr id="12" name="Right Arrow 11">
            <a:extLst>
              <a:ext uri="{FF2B5EF4-FFF2-40B4-BE49-F238E27FC236}">
                <a16:creationId xmlns:a16="http://schemas.microsoft.com/office/drawing/2014/main" id="{BEB58465-0E56-7841-BA56-EBA52B42AF62}"/>
              </a:ext>
            </a:extLst>
          </p:cNvPr>
          <p:cNvSpPr/>
          <p:nvPr/>
        </p:nvSpPr>
        <p:spPr>
          <a:xfrm>
            <a:off x="5111646" y="1777066"/>
            <a:ext cx="1332541" cy="4855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User and Provider</a:t>
            </a:r>
          </a:p>
        </p:txBody>
      </p:sp>
      <p:sp>
        <p:nvSpPr>
          <p:cNvPr id="14" name="Left Arrow 13">
            <a:extLst>
              <a:ext uri="{FF2B5EF4-FFF2-40B4-BE49-F238E27FC236}">
                <a16:creationId xmlns:a16="http://schemas.microsoft.com/office/drawing/2014/main" id="{485F1C7B-B017-F940-AA2C-2C14E65292F5}"/>
              </a:ext>
            </a:extLst>
          </p:cNvPr>
          <p:cNvSpPr/>
          <p:nvPr/>
        </p:nvSpPr>
        <p:spPr>
          <a:xfrm rot="20817868">
            <a:off x="5404825" y="2801541"/>
            <a:ext cx="1100906" cy="484632"/>
          </a:xfrm>
          <a:prstGeom prst="leftArrow">
            <a:avLst>
              <a:gd name="adj1" fmla="val 50000"/>
              <a:gd name="adj2" fmla="val 537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Open drafts</a:t>
            </a:r>
          </a:p>
        </p:txBody>
      </p:sp>
    </p:spTree>
    <p:extLst>
      <p:ext uri="{BB962C8B-B14F-4D97-AF65-F5344CB8AC3E}">
        <p14:creationId xmlns:p14="http://schemas.microsoft.com/office/powerpoint/2010/main" val="360840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9D580E-C9BF-401E-A512-823CC49A16DD}"/>
              </a:ext>
            </a:extLst>
          </p:cNvPr>
          <p:cNvSpPr>
            <a:spLocks noGrp="1"/>
          </p:cNvSpPr>
          <p:nvPr>
            <p:ph type="title"/>
          </p:nvPr>
        </p:nvSpPr>
        <p:spPr>
          <a:xfrm>
            <a:off x="468630" y="274638"/>
            <a:ext cx="8229600" cy="876068"/>
          </a:xfrm>
        </p:spPr>
        <p:txBody>
          <a:bodyPr/>
          <a:lstStyle/>
          <a:p>
            <a:r>
              <a:rPr lang="en-US" sz="4000" dirty="0"/>
              <a:t>Metadata Management Tool (MMT): Draft Collection</a:t>
            </a:r>
          </a:p>
        </p:txBody>
      </p:sp>
      <p:pic>
        <p:nvPicPr>
          <p:cNvPr id="16" name="Picture 15">
            <a:extLst>
              <a:ext uri="{FF2B5EF4-FFF2-40B4-BE49-F238E27FC236}">
                <a16:creationId xmlns:a16="http://schemas.microsoft.com/office/drawing/2014/main" id="{CC611A86-206B-D644-B564-D06769A09580}"/>
              </a:ext>
            </a:extLst>
          </p:cNvPr>
          <p:cNvPicPr>
            <a:picLocks noChangeAspect="1"/>
          </p:cNvPicPr>
          <p:nvPr/>
        </p:nvPicPr>
        <p:blipFill rotWithShape="1">
          <a:blip r:embed="rId3"/>
          <a:srcRect l="23387" t="10843" r="22370"/>
          <a:stretch/>
        </p:blipFill>
        <p:spPr>
          <a:xfrm>
            <a:off x="2106590" y="1547435"/>
            <a:ext cx="5335698" cy="4597000"/>
          </a:xfrm>
          <a:prstGeom prst="rect">
            <a:avLst/>
          </a:prstGeom>
          <a:ln>
            <a:solidFill>
              <a:schemeClr val="accent1">
                <a:lumMod val="75000"/>
              </a:schemeClr>
            </a:solidFill>
          </a:ln>
        </p:spPr>
      </p:pic>
      <p:sp>
        <p:nvSpPr>
          <p:cNvPr id="17" name="Right Arrow 16">
            <a:extLst>
              <a:ext uri="{FF2B5EF4-FFF2-40B4-BE49-F238E27FC236}">
                <a16:creationId xmlns:a16="http://schemas.microsoft.com/office/drawing/2014/main" id="{43DE81EE-DD56-0047-A4C3-B3CFE4942FA6}"/>
              </a:ext>
            </a:extLst>
          </p:cNvPr>
          <p:cNvSpPr/>
          <p:nvPr/>
        </p:nvSpPr>
        <p:spPr>
          <a:xfrm>
            <a:off x="763929" y="2169694"/>
            <a:ext cx="1558737" cy="630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Short </a:t>
            </a:r>
            <a:r>
              <a:rPr lang="en-US" sz="1000" dirty="0" err="1"/>
              <a:t>Name_Version</a:t>
            </a:r>
            <a:endParaRPr lang="en-US" sz="1000" dirty="0"/>
          </a:p>
          <a:p>
            <a:pPr algn="ctr"/>
            <a:r>
              <a:rPr lang="en-US" sz="1000" dirty="0"/>
              <a:t>Long Name</a:t>
            </a:r>
          </a:p>
        </p:txBody>
      </p:sp>
      <p:sp>
        <p:nvSpPr>
          <p:cNvPr id="18" name="Right Arrow 17">
            <a:extLst>
              <a:ext uri="{FF2B5EF4-FFF2-40B4-BE49-F238E27FC236}">
                <a16:creationId xmlns:a16="http://schemas.microsoft.com/office/drawing/2014/main" id="{DE6AD815-81A9-D94D-ABA3-A333A2F831D6}"/>
              </a:ext>
            </a:extLst>
          </p:cNvPr>
          <p:cNvSpPr/>
          <p:nvPr/>
        </p:nvSpPr>
        <p:spPr>
          <a:xfrm>
            <a:off x="763929" y="2800370"/>
            <a:ext cx="1558737" cy="511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Publish CMR record</a:t>
            </a:r>
          </a:p>
        </p:txBody>
      </p:sp>
      <p:sp>
        <p:nvSpPr>
          <p:cNvPr id="19" name="Left Arrow 18">
            <a:extLst>
              <a:ext uri="{FF2B5EF4-FFF2-40B4-BE49-F238E27FC236}">
                <a16:creationId xmlns:a16="http://schemas.microsoft.com/office/drawing/2014/main" id="{0718072D-2D51-9843-ACE3-979BFB12CEDA}"/>
              </a:ext>
            </a:extLst>
          </p:cNvPr>
          <p:cNvSpPr/>
          <p:nvPr/>
        </p:nvSpPr>
        <p:spPr>
          <a:xfrm>
            <a:off x="4217217" y="2857364"/>
            <a:ext cx="1188160" cy="454446"/>
          </a:xfrm>
          <a:prstGeom prst="leftArrow">
            <a:avLst>
              <a:gd name="adj1" fmla="val 50000"/>
              <a:gd name="adj2" fmla="val 514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Delete Draft</a:t>
            </a:r>
          </a:p>
        </p:txBody>
      </p:sp>
      <p:sp>
        <p:nvSpPr>
          <p:cNvPr id="20" name="Right Arrow 19">
            <a:extLst>
              <a:ext uri="{FF2B5EF4-FFF2-40B4-BE49-F238E27FC236}">
                <a16:creationId xmlns:a16="http://schemas.microsoft.com/office/drawing/2014/main" id="{C342D9CA-B8A9-1441-97D1-1C0E79F602E2}"/>
              </a:ext>
            </a:extLst>
          </p:cNvPr>
          <p:cNvSpPr/>
          <p:nvPr/>
        </p:nvSpPr>
        <p:spPr>
          <a:xfrm>
            <a:off x="1349901" y="3622876"/>
            <a:ext cx="978408" cy="6573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Progress Panel</a:t>
            </a:r>
          </a:p>
        </p:txBody>
      </p:sp>
      <p:sp>
        <p:nvSpPr>
          <p:cNvPr id="21" name="Right Arrow 20">
            <a:extLst>
              <a:ext uri="{FF2B5EF4-FFF2-40B4-BE49-F238E27FC236}">
                <a16:creationId xmlns:a16="http://schemas.microsoft.com/office/drawing/2014/main" id="{DFB10FFD-FA49-CA42-B571-FCE6B4A0254E}"/>
              </a:ext>
            </a:extLst>
          </p:cNvPr>
          <p:cNvSpPr/>
          <p:nvPr/>
        </p:nvSpPr>
        <p:spPr>
          <a:xfrm>
            <a:off x="960464" y="4991100"/>
            <a:ext cx="1367846" cy="5206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Preview Panel</a:t>
            </a:r>
          </a:p>
        </p:txBody>
      </p:sp>
      <p:sp>
        <p:nvSpPr>
          <p:cNvPr id="22" name="Left Arrow 21">
            <a:extLst>
              <a:ext uri="{FF2B5EF4-FFF2-40B4-BE49-F238E27FC236}">
                <a16:creationId xmlns:a16="http://schemas.microsoft.com/office/drawing/2014/main" id="{74B6C8E0-706B-AB48-9874-1A5CFBB7C565}"/>
              </a:ext>
            </a:extLst>
          </p:cNvPr>
          <p:cNvSpPr/>
          <p:nvPr/>
        </p:nvSpPr>
        <p:spPr>
          <a:xfrm>
            <a:off x="7150392" y="5270499"/>
            <a:ext cx="1438023" cy="582657"/>
          </a:xfrm>
          <a:prstGeom prst="leftArrow">
            <a:avLst>
              <a:gd name="adj1" fmla="val 50000"/>
              <a:gd name="adj2" fmla="val 514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Spatial Preview</a:t>
            </a:r>
          </a:p>
        </p:txBody>
      </p:sp>
    </p:spTree>
    <p:extLst>
      <p:ext uri="{BB962C8B-B14F-4D97-AF65-F5344CB8AC3E}">
        <p14:creationId xmlns:p14="http://schemas.microsoft.com/office/powerpoint/2010/main" val="2855557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9D580E-C9BF-401E-A512-823CC49A16DD}"/>
              </a:ext>
            </a:extLst>
          </p:cNvPr>
          <p:cNvSpPr>
            <a:spLocks noGrp="1"/>
          </p:cNvSpPr>
          <p:nvPr>
            <p:ph type="title"/>
          </p:nvPr>
        </p:nvSpPr>
        <p:spPr>
          <a:xfrm>
            <a:off x="468630" y="274638"/>
            <a:ext cx="8229600" cy="876068"/>
          </a:xfrm>
        </p:spPr>
        <p:txBody>
          <a:bodyPr/>
          <a:lstStyle/>
          <a:p>
            <a:r>
              <a:rPr lang="en-US" sz="4000" dirty="0"/>
              <a:t>Metadata Management Tool (MMT): Editing Fields</a:t>
            </a:r>
          </a:p>
        </p:txBody>
      </p:sp>
      <p:pic>
        <p:nvPicPr>
          <p:cNvPr id="4" name="Picture 3">
            <a:extLst>
              <a:ext uri="{FF2B5EF4-FFF2-40B4-BE49-F238E27FC236}">
                <a16:creationId xmlns:a16="http://schemas.microsoft.com/office/drawing/2014/main" id="{37175840-B09E-8443-91F3-ACA8A5668ED8}"/>
              </a:ext>
            </a:extLst>
          </p:cNvPr>
          <p:cNvPicPr>
            <a:picLocks noChangeAspect="1"/>
          </p:cNvPicPr>
          <p:nvPr/>
        </p:nvPicPr>
        <p:blipFill>
          <a:blip r:embed="rId3"/>
          <a:stretch>
            <a:fillRect/>
          </a:stretch>
        </p:blipFill>
        <p:spPr>
          <a:xfrm>
            <a:off x="2302478" y="1358659"/>
            <a:ext cx="4330700" cy="3492500"/>
          </a:xfrm>
          <a:prstGeom prst="rect">
            <a:avLst/>
          </a:prstGeom>
        </p:spPr>
      </p:pic>
      <p:pic>
        <p:nvPicPr>
          <p:cNvPr id="6" name="Picture 5">
            <a:extLst>
              <a:ext uri="{FF2B5EF4-FFF2-40B4-BE49-F238E27FC236}">
                <a16:creationId xmlns:a16="http://schemas.microsoft.com/office/drawing/2014/main" id="{03A2F9CB-56E9-A24D-934C-9D90F46D4DA5}"/>
              </a:ext>
            </a:extLst>
          </p:cNvPr>
          <p:cNvPicPr>
            <a:picLocks noChangeAspect="1"/>
          </p:cNvPicPr>
          <p:nvPr/>
        </p:nvPicPr>
        <p:blipFill>
          <a:blip r:embed="rId4"/>
          <a:stretch>
            <a:fillRect/>
          </a:stretch>
        </p:blipFill>
        <p:spPr>
          <a:xfrm>
            <a:off x="2302478" y="4851159"/>
            <a:ext cx="4343400" cy="1320800"/>
          </a:xfrm>
          <a:prstGeom prst="rect">
            <a:avLst/>
          </a:prstGeom>
        </p:spPr>
      </p:pic>
      <p:sp>
        <p:nvSpPr>
          <p:cNvPr id="15" name="Down Arrow 14">
            <a:extLst>
              <a:ext uri="{FF2B5EF4-FFF2-40B4-BE49-F238E27FC236}">
                <a16:creationId xmlns:a16="http://schemas.microsoft.com/office/drawing/2014/main" id="{AE11D5AD-1542-1A4D-BAE2-C3DD13210556}"/>
              </a:ext>
            </a:extLst>
          </p:cNvPr>
          <p:cNvSpPr/>
          <p:nvPr/>
        </p:nvSpPr>
        <p:spPr>
          <a:xfrm rot="18118474" flipH="1" flipV="1">
            <a:off x="4698765" y="1380926"/>
            <a:ext cx="572031" cy="970846"/>
          </a:xfrm>
          <a:prstGeom prst="downArrow">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latin typeface="Helvetica Neue" panose="02000503000000020004" pitchFamily="2" charset="0"/>
                <a:ea typeface="Helvetica Neue" panose="02000503000000020004" pitchFamily="2" charset="0"/>
                <a:cs typeface="Helvetica Neue" panose="02000503000000020004" pitchFamily="2" charset="0"/>
              </a:rPr>
              <a:t>Change </a:t>
            </a:r>
            <a:r>
              <a:rPr lang="en-US" sz="1000" dirty="0">
                <a:latin typeface="Helvetica Neue" panose="02000503000000020004" pitchFamily="2" charset="0"/>
                <a:ea typeface="Helvetica Neue" panose="02000503000000020004" pitchFamily="2" charset="0"/>
                <a:cs typeface="Helvetica Neue" panose="02000503000000020004" pitchFamily="2" charset="0"/>
              </a:rPr>
              <a:t>form</a:t>
            </a:r>
          </a:p>
        </p:txBody>
      </p:sp>
      <p:sp>
        <p:nvSpPr>
          <p:cNvPr id="23" name="Right Arrow 22">
            <a:extLst>
              <a:ext uri="{FF2B5EF4-FFF2-40B4-BE49-F238E27FC236}">
                <a16:creationId xmlns:a16="http://schemas.microsoft.com/office/drawing/2014/main" id="{AE1F20A2-9287-3145-BBC9-E19DC43D0AC4}"/>
              </a:ext>
            </a:extLst>
          </p:cNvPr>
          <p:cNvSpPr/>
          <p:nvPr/>
        </p:nvSpPr>
        <p:spPr>
          <a:xfrm>
            <a:off x="1393920" y="1765300"/>
            <a:ext cx="1048258" cy="6007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Required section</a:t>
            </a:r>
          </a:p>
        </p:txBody>
      </p:sp>
      <p:sp>
        <p:nvSpPr>
          <p:cNvPr id="24" name="Right Arrow 23">
            <a:extLst>
              <a:ext uri="{FF2B5EF4-FFF2-40B4-BE49-F238E27FC236}">
                <a16:creationId xmlns:a16="http://schemas.microsoft.com/office/drawing/2014/main" id="{F85B922A-A8E8-6147-948F-4B791F13A813}"/>
              </a:ext>
            </a:extLst>
          </p:cNvPr>
          <p:cNvSpPr/>
          <p:nvPr/>
        </p:nvSpPr>
        <p:spPr>
          <a:xfrm>
            <a:off x="1254728" y="2599376"/>
            <a:ext cx="1153128" cy="5481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Helvetica Neue" panose="02000503000000020004" pitchFamily="2" charset="0"/>
                <a:ea typeface="Helvetica Neue" panose="02000503000000020004" pitchFamily="2" charset="0"/>
                <a:cs typeface="Helvetica Neue" panose="02000503000000020004" pitchFamily="2" charset="0"/>
              </a:rPr>
              <a:t>Required </a:t>
            </a:r>
            <a:r>
              <a:rPr lang="en-US" sz="1000" dirty="0">
                <a:latin typeface="Helvetica Neue" panose="02000503000000020004" pitchFamily="2" charset="0"/>
                <a:ea typeface="Helvetica Neue" panose="02000503000000020004" pitchFamily="2" charset="0"/>
                <a:cs typeface="Helvetica Neue" panose="02000503000000020004" pitchFamily="2" charset="0"/>
              </a:rPr>
              <a:t>field</a:t>
            </a:r>
          </a:p>
        </p:txBody>
      </p:sp>
      <p:sp>
        <p:nvSpPr>
          <p:cNvPr id="25" name="Right Arrow 24">
            <a:extLst>
              <a:ext uri="{FF2B5EF4-FFF2-40B4-BE49-F238E27FC236}">
                <a16:creationId xmlns:a16="http://schemas.microsoft.com/office/drawing/2014/main" id="{6573558C-678F-224F-8528-EC06877F6881}"/>
              </a:ext>
            </a:extLst>
          </p:cNvPr>
          <p:cNvSpPr/>
          <p:nvPr/>
        </p:nvSpPr>
        <p:spPr>
          <a:xfrm flipH="1">
            <a:off x="3340100" y="331103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Information</a:t>
            </a:r>
          </a:p>
        </p:txBody>
      </p:sp>
      <p:sp>
        <p:nvSpPr>
          <p:cNvPr id="26" name="Right Arrow 25">
            <a:extLst>
              <a:ext uri="{FF2B5EF4-FFF2-40B4-BE49-F238E27FC236}">
                <a16:creationId xmlns:a16="http://schemas.microsoft.com/office/drawing/2014/main" id="{483536B6-5219-1C41-95E6-59DBD6697AD4}"/>
              </a:ext>
            </a:extLst>
          </p:cNvPr>
          <p:cNvSpPr/>
          <p:nvPr/>
        </p:nvSpPr>
        <p:spPr>
          <a:xfrm flipH="1">
            <a:off x="6489700" y="3376783"/>
            <a:ext cx="1511300" cy="619716"/>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Select value from </a:t>
            </a:r>
          </a:p>
          <a:p>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drop-down</a:t>
            </a:r>
          </a:p>
        </p:txBody>
      </p:sp>
    </p:spTree>
    <p:extLst>
      <p:ext uri="{BB962C8B-B14F-4D97-AF65-F5344CB8AC3E}">
        <p14:creationId xmlns:p14="http://schemas.microsoft.com/office/powerpoint/2010/main" val="158428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4A8AFF-F77A-466A-B5FE-395C5E69AAB9}"/>
              </a:ext>
            </a:extLst>
          </p:cNvPr>
          <p:cNvSpPr>
            <a:spLocks noGrp="1"/>
          </p:cNvSpPr>
          <p:nvPr>
            <p:ph sz="quarter" idx="10"/>
          </p:nvPr>
        </p:nvSpPr>
        <p:spPr>
          <a:xfrm>
            <a:off x="340654" y="1284270"/>
            <a:ext cx="8803345" cy="4742516"/>
          </a:xfrm>
        </p:spPr>
        <p:txBody>
          <a:bodyPr/>
          <a:lstStyle/>
          <a:p>
            <a:pPr marL="539750" indent="-514350">
              <a:buSzPct val="100000"/>
              <a:buFont typeface="+mj-lt"/>
              <a:buAutoNum type="romanUcPeriod"/>
            </a:pPr>
            <a:r>
              <a:rPr lang="en-US" sz="2400" b="1" dirty="0"/>
              <a:t>Overview of NASA’s Vision of Services (UMM-S)</a:t>
            </a:r>
          </a:p>
          <a:p>
            <a:pPr marL="539750" indent="-514350">
              <a:buSzPct val="100000"/>
              <a:buFont typeface="+mj-lt"/>
              <a:buAutoNum type="romanUcPeriod"/>
            </a:pPr>
            <a:r>
              <a:rPr lang="en-US" sz="2400" b="1" dirty="0"/>
              <a:t>Migration of IDN SERFs to UMM-S</a:t>
            </a:r>
          </a:p>
          <a:p>
            <a:pPr marL="539750" indent="-514350">
              <a:buSzPct val="100000"/>
              <a:buFont typeface="+mj-lt"/>
              <a:buAutoNum type="romanUcPeriod"/>
            </a:pPr>
            <a:r>
              <a:rPr lang="en-US" sz="2400" b="1" dirty="0"/>
              <a:t>Metadata Management Tool (MMT): Successor to </a:t>
            </a:r>
            <a:r>
              <a:rPr lang="en-US" sz="2400" b="1" dirty="0" err="1"/>
              <a:t>DocBuilder</a:t>
            </a:r>
            <a:endParaRPr lang="en-US" sz="2400" b="1" dirty="0"/>
          </a:p>
          <a:p>
            <a:pPr marL="539750" indent="-514350">
              <a:buSzPct val="100000"/>
              <a:buFont typeface="+mj-lt"/>
              <a:buAutoNum type="romanUcPeriod"/>
            </a:pPr>
            <a:r>
              <a:rPr lang="en-US" sz="2400" b="1" dirty="0"/>
              <a:t>DocBuilder-10: Create/Update Dataset Records</a:t>
            </a:r>
          </a:p>
          <a:p>
            <a:pPr marL="539750" indent="-514350">
              <a:buSzPct val="100000"/>
              <a:buFont typeface="+mj-lt"/>
              <a:buAutoNum type="romanUcPeriod"/>
            </a:pPr>
            <a:r>
              <a:rPr lang="en-US" sz="2400" b="1" dirty="0"/>
              <a:t>Transition of DIF-9 to DIF-10</a:t>
            </a:r>
          </a:p>
          <a:p>
            <a:pPr marL="539750" indent="-514350">
              <a:buSzPct val="100000"/>
              <a:buFont typeface="+mj-lt"/>
              <a:buAutoNum type="romanUcPeriod"/>
            </a:pPr>
            <a:r>
              <a:rPr lang="en-US" sz="2400" b="1" dirty="0"/>
              <a:t>Schedule for UMM-C and GCMD/IDN Keywords</a:t>
            </a:r>
          </a:p>
          <a:p>
            <a:pPr marL="539750" indent="-514350">
              <a:buSzPct val="100000"/>
              <a:buFont typeface="+mj-lt"/>
              <a:buAutoNum type="romanUcPeriod"/>
            </a:pPr>
            <a:r>
              <a:rPr lang="en-US" sz="2400" b="1" dirty="0"/>
              <a:t>IDN‘s WGISS/WGCV Joint Session: Collaborative Actions</a:t>
            </a:r>
          </a:p>
          <a:p>
            <a:pPr marL="539750" indent="-514350">
              <a:buSzPct val="100000"/>
              <a:buFont typeface="+mj-lt"/>
              <a:buAutoNum type="romanUcPeriod"/>
            </a:pPr>
            <a:endParaRPr lang="en-US" sz="2400" b="1" dirty="0"/>
          </a:p>
          <a:p>
            <a:pPr marL="539750" indent="-514350">
              <a:buSzPct val="100000"/>
              <a:buFont typeface="+mj-lt"/>
              <a:buAutoNum type="romanUcPeriod"/>
            </a:pPr>
            <a:endParaRPr lang="en-US" sz="2400" b="1" dirty="0"/>
          </a:p>
          <a:p>
            <a:pPr marL="539750" indent="-514350">
              <a:buSzPct val="100000"/>
              <a:buFont typeface="+mj-lt"/>
              <a:buAutoNum type="romanUcPeriod"/>
            </a:pPr>
            <a:endParaRPr lang="en-US" sz="2400" b="1" dirty="0"/>
          </a:p>
          <a:p>
            <a:pPr marL="539750" indent="-514350">
              <a:buSzPct val="100000"/>
              <a:buFont typeface="+mj-lt"/>
              <a:buAutoNum type="romanUcPeriod"/>
            </a:pPr>
            <a:endParaRPr lang="en-US" sz="2400" b="1" dirty="0"/>
          </a:p>
        </p:txBody>
      </p:sp>
      <p:sp>
        <p:nvSpPr>
          <p:cNvPr id="3" name="Title 2">
            <a:extLst>
              <a:ext uri="{FF2B5EF4-FFF2-40B4-BE49-F238E27FC236}">
                <a16:creationId xmlns:a16="http://schemas.microsoft.com/office/drawing/2014/main" id="{0EFCCB13-2944-4B20-98F1-A5EEB4EF562C}"/>
              </a:ext>
            </a:extLst>
          </p:cNvPr>
          <p:cNvSpPr>
            <a:spLocks noGrp="1"/>
          </p:cNvSpPr>
          <p:nvPr>
            <p:ph type="title"/>
          </p:nvPr>
        </p:nvSpPr>
        <p:spPr/>
        <p:txBody>
          <a:bodyPr/>
          <a:lstStyle/>
          <a:p>
            <a:r>
              <a:rPr lang="en-US" dirty="0"/>
              <a:t>Outline </a:t>
            </a:r>
          </a:p>
        </p:txBody>
      </p:sp>
    </p:spTree>
    <p:extLst>
      <p:ext uri="{BB962C8B-B14F-4D97-AF65-F5344CB8AC3E}">
        <p14:creationId xmlns:p14="http://schemas.microsoft.com/office/powerpoint/2010/main" val="96002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1E542E-0AA9-49D6-B751-072663B7CF3F}"/>
              </a:ext>
            </a:extLst>
          </p:cNvPr>
          <p:cNvSpPr>
            <a:spLocks noGrp="1"/>
          </p:cNvSpPr>
          <p:nvPr>
            <p:ph sz="quarter" idx="10"/>
          </p:nvPr>
        </p:nvSpPr>
        <p:spPr>
          <a:xfrm>
            <a:off x="457200" y="1284270"/>
            <a:ext cx="8229600" cy="1674083"/>
          </a:xfrm>
        </p:spPr>
        <p:txBody>
          <a:bodyPr/>
          <a:lstStyle/>
          <a:p>
            <a:pPr marL="25400" indent="0">
              <a:buNone/>
            </a:pPr>
            <a:r>
              <a:rPr lang="en-US" sz="2400" dirty="0"/>
              <a:t>MMT allows users to manage and curate UMM-S metadata records in the Common Metadata Repository (CMR). </a:t>
            </a:r>
          </a:p>
        </p:txBody>
      </p:sp>
      <p:sp>
        <p:nvSpPr>
          <p:cNvPr id="3" name="Title 2">
            <a:extLst>
              <a:ext uri="{FF2B5EF4-FFF2-40B4-BE49-F238E27FC236}">
                <a16:creationId xmlns:a16="http://schemas.microsoft.com/office/drawing/2014/main" id="{109D580E-C9BF-401E-A512-823CC49A16DD}"/>
              </a:ext>
            </a:extLst>
          </p:cNvPr>
          <p:cNvSpPr>
            <a:spLocks noGrp="1"/>
          </p:cNvSpPr>
          <p:nvPr>
            <p:ph type="title"/>
          </p:nvPr>
        </p:nvSpPr>
        <p:spPr>
          <a:xfrm>
            <a:off x="468630" y="274638"/>
            <a:ext cx="8229600" cy="876068"/>
          </a:xfrm>
        </p:spPr>
        <p:txBody>
          <a:bodyPr/>
          <a:lstStyle/>
          <a:p>
            <a:r>
              <a:rPr lang="en-US" sz="4000" dirty="0"/>
              <a:t>Metadata Management Tool (MMT)</a:t>
            </a:r>
          </a:p>
        </p:txBody>
      </p:sp>
      <p:pic>
        <p:nvPicPr>
          <p:cNvPr id="4" name="Picture 3">
            <a:hlinkClick r:id="rId3"/>
            <a:extLst>
              <a:ext uri="{FF2B5EF4-FFF2-40B4-BE49-F238E27FC236}">
                <a16:creationId xmlns:a16="http://schemas.microsoft.com/office/drawing/2014/main" id="{5DBFEB38-98DD-44E5-B5FD-B3C5D61F0EEC}"/>
              </a:ext>
            </a:extLst>
          </p:cNvPr>
          <p:cNvPicPr>
            <a:picLocks noChangeAspect="1"/>
          </p:cNvPicPr>
          <p:nvPr/>
        </p:nvPicPr>
        <p:blipFill rotWithShape="1">
          <a:blip r:embed="rId4"/>
          <a:srcRect l="1069" t="13072" r="32453" b="34248"/>
          <a:stretch/>
        </p:blipFill>
        <p:spPr>
          <a:xfrm>
            <a:off x="457200" y="2958353"/>
            <a:ext cx="3632611" cy="3245222"/>
          </a:xfrm>
          <a:prstGeom prst="rect">
            <a:avLst/>
          </a:prstGeom>
          <a:ln w="12700">
            <a:solidFill>
              <a:schemeClr val="tx1"/>
            </a:solidFill>
          </a:ln>
        </p:spPr>
      </p:pic>
      <p:pic>
        <p:nvPicPr>
          <p:cNvPr id="5" name="Picture 4">
            <a:extLst>
              <a:ext uri="{FF2B5EF4-FFF2-40B4-BE49-F238E27FC236}">
                <a16:creationId xmlns:a16="http://schemas.microsoft.com/office/drawing/2014/main" id="{AB0F5319-161F-49B6-9504-519C0A3C5336}"/>
              </a:ext>
            </a:extLst>
          </p:cNvPr>
          <p:cNvPicPr>
            <a:picLocks noChangeAspect="1"/>
          </p:cNvPicPr>
          <p:nvPr/>
        </p:nvPicPr>
        <p:blipFill rotWithShape="1">
          <a:blip r:embed="rId5"/>
          <a:srcRect l="5284" t="12776" r="8836" b="20523"/>
          <a:stretch/>
        </p:blipFill>
        <p:spPr>
          <a:xfrm>
            <a:off x="4338919" y="2958353"/>
            <a:ext cx="4554070" cy="3245222"/>
          </a:xfrm>
          <a:prstGeom prst="rect">
            <a:avLst/>
          </a:prstGeom>
          <a:ln w="12700">
            <a:solidFill>
              <a:schemeClr val="tx1"/>
            </a:solidFill>
          </a:ln>
        </p:spPr>
      </p:pic>
      <p:sp>
        <p:nvSpPr>
          <p:cNvPr id="6" name="TextBox 5">
            <a:extLst>
              <a:ext uri="{FF2B5EF4-FFF2-40B4-BE49-F238E27FC236}">
                <a16:creationId xmlns:a16="http://schemas.microsoft.com/office/drawing/2014/main" id="{BE4F8956-C121-4F8B-9196-2B53AB5CE145}"/>
              </a:ext>
            </a:extLst>
          </p:cNvPr>
          <p:cNvSpPr txBox="1"/>
          <p:nvPr/>
        </p:nvSpPr>
        <p:spPr>
          <a:xfrm>
            <a:off x="824496" y="2613005"/>
            <a:ext cx="3003177" cy="338554"/>
          </a:xfrm>
          <a:prstGeom prst="rect">
            <a:avLst/>
          </a:prstGeom>
          <a:noFill/>
        </p:spPr>
        <p:txBody>
          <a:bodyPr wrap="square" rtlCol="0">
            <a:spAutoFit/>
          </a:bodyPr>
          <a:lstStyle/>
          <a:p>
            <a:pPr algn="ctr"/>
            <a:r>
              <a:rPr lang="en-US" sz="1600" b="1" dirty="0"/>
              <a:t>Manage Services Page</a:t>
            </a:r>
          </a:p>
        </p:txBody>
      </p:sp>
      <p:sp>
        <p:nvSpPr>
          <p:cNvPr id="7" name="TextBox 6">
            <a:extLst>
              <a:ext uri="{FF2B5EF4-FFF2-40B4-BE49-F238E27FC236}">
                <a16:creationId xmlns:a16="http://schemas.microsoft.com/office/drawing/2014/main" id="{241C65AF-B273-4458-9E3C-D12CE86615F2}"/>
              </a:ext>
            </a:extLst>
          </p:cNvPr>
          <p:cNvSpPr txBox="1"/>
          <p:nvPr/>
        </p:nvSpPr>
        <p:spPr>
          <a:xfrm>
            <a:off x="5100915" y="2613005"/>
            <a:ext cx="3003177" cy="338554"/>
          </a:xfrm>
          <a:prstGeom prst="rect">
            <a:avLst/>
          </a:prstGeom>
          <a:noFill/>
        </p:spPr>
        <p:txBody>
          <a:bodyPr wrap="square" rtlCol="0">
            <a:spAutoFit/>
          </a:bodyPr>
          <a:lstStyle/>
          <a:p>
            <a:pPr algn="ctr"/>
            <a:r>
              <a:rPr lang="en-US" sz="1600" b="1" dirty="0"/>
              <a:t>Edit Service Record Page</a:t>
            </a:r>
          </a:p>
        </p:txBody>
      </p:sp>
    </p:spTree>
    <p:extLst>
      <p:ext uri="{BB962C8B-B14F-4D97-AF65-F5344CB8AC3E}">
        <p14:creationId xmlns:p14="http://schemas.microsoft.com/office/powerpoint/2010/main" val="805122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8172" y="2089647"/>
            <a:ext cx="7773988" cy="3114552"/>
          </a:xfrm>
        </p:spPr>
        <p:txBody>
          <a:bodyPr>
            <a:noAutofit/>
          </a:bodyPr>
          <a:lstStyle/>
          <a:p>
            <a:pPr algn="ctr"/>
            <a:r>
              <a:rPr lang="en-US" sz="4400" b="0" dirty="0"/>
              <a:t>IV. DocBuilder-10: Create/Update Dataset Records</a:t>
            </a:r>
            <a:br>
              <a:rPr lang="en-US" sz="4400" b="0" dirty="0"/>
            </a:br>
            <a:br>
              <a:rPr lang="en-US" sz="4400" b="0" dirty="0"/>
            </a:br>
            <a:br>
              <a:rPr lang="en-US" sz="4400" b="0" dirty="0"/>
            </a:br>
            <a:endParaRPr lang="en-US" sz="4400" b="0" dirty="0"/>
          </a:p>
        </p:txBody>
      </p:sp>
    </p:spTree>
    <p:extLst>
      <p:ext uri="{BB962C8B-B14F-4D97-AF65-F5344CB8AC3E}">
        <p14:creationId xmlns:p14="http://schemas.microsoft.com/office/powerpoint/2010/main" val="974806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A4593D-A16D-428B-A9C6-CEE89E13B7C0}"/>
              </a:ext>
            </a:extLst>
          </p:cNvPr>
          <p:cNvSpPr>
            <a:spLocks noGrp="1"/>
          </p:cNvSpPr>
          <p:nvPr>
            <p:ph sz="quarter" idx="10"/>
          </p:nvPr>
        </p:nvSpPr>
        <p:spPr/>
        <p:txBody>
          <a:bodyPr/>
          <a:lstStyle/>
          <a:p>
            <a:r>
              <a:rPr lang="en-US" sz="2000" b="1" dirty="0"/>
              <a:t>DocBuilder-10</a:t>
            </a:r>
            <a:r>
              <a:rPr lang="en-US" sz="2000" dirty="0"/>
              <a:t> is a web-based metadata authoring tool that allows metadata authors to add (or modify) dataset descriptions (DIFs) records for the IDN. 	</a:t>
            </a:r>
            <a:r>
              <a:rPr lang="en-US" sz="1800" dirty="0">
                <a:hlinkClick r:id="rId3"/>
              </a:rPr>
              <a:t>https://idn.ceos.org/DocumentBuilder/Home.do?Portal=ceos_idn</a:t>
            </a:r>
            <a:endParaRPr lang="en-US" sz="1800" dirty="0"/>
          </a:p>
        </p:txBody>
      </p:sp>
      <p:pic>
        <p:nvPicPr>
          <p:cNvPr id="4" name="Picture 3">
            <a:extLst>
              <a:ext uri="{FF2B5EF4-FFF2-40B4-BE49-F238E27FC236}">
                <a16:creationId xmlns:a16="http://schemas.microsoft.com/office/drawing/2014/main" id="{2F87B952-4188-004D-B8E5-B08EB5684E76}"/>
              </a:ext>
            </a:extLst>
          </p:cNvPr>
          <p:cNvPicPr/>
          <p:nvPr/>
        </p:nvPicPr>
        <p:blipFill rotWithShape="1">
          <a:blip r:embed="rId4">
            <a:extLst>
              <a:ext uri="{28A0092B-C50C-407E-A947-70E740481C1C}">
                <a14:useLocalDpi xmlns:a14="http://schemas.microsoft.com/office/drawing/2010/main" val="0"/>
              </a:ext>
            </a:extLst>
          </a:blip>
          <a:srcRect l="1751" t="1556" r="3059" b="11279"/>
          <a:stretch/>
        </p:blipFill>
        <p:spPr bwMode="auto">
          <a:xfrm>
            <a:off x="1461542" y="3192906"/>
            <a:ext cx="5883638" cy="3177308"/>
          </a:xfrm>
          <a:prstGeom prst="rect">
            <a:avLst/>
          </a:prstGeom>
          <a:ln>
            <a:noFill/>
          </a:ln>
          <a:extLst>
            <a:ext uri="{53640926-AAD7-44D8-BBD7-CCE9431645EC}">
              <a14:shadowObscured xmlns:a14="http://schemas.microsoft.com/office/drawing/2010/main"/>
            </a:ext>
          </a:extLst>
        </p:spPr>
      </p:pic>
      <p:sp>
        <p:nvSpPr>
          <p:cNvPr id="7" name="Title 6">
            <a:extLst>
              <a:ext uri="{FF2B5EF4-FFF2-40B4-BE49-F238E27FC236}">
                <a16:creationId xmlns:a16="http://schemas.microsoft.com/office/drawing/2014/main" id="{4C4E62E1-9A50-3F41-9848-C8D920E6B4D8}"/>
              </a:ext>
            </a:extLst>
          </p:cNvPr>
          <p:cNvSpPr>
            <a:spLocks noGrp="1"/>
          </p:cNvSpPr>
          <p:nvPr>
            <p:ph type="title"/>
          </p:nvPr>
        </p:nvSpPr>
        <p:spPr/>
        <p:txBody>
          <a:bodyPr/>
          <a:lstStyle/>
          <a:p>
            <a:r>
              <a:rPr lang="en-US" dirty="0"/>
              <a:t>Create/Update Dataset Records</a:t>
            </a:r>
          </a:p>
        </p:txBody>
      </p:sp>
    </p:spTree>
    <p:extLst>
      <p:ext uri="{BB962C8B-B14F-4D97-AF65-F5344CB8AC3E}">
        <p14:creationId xmlns:p14="http://schemas.microsoft.com/office/powerpoint/2010/main" val="1977523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8172" y="2089647"/>
            <a:ext cx="8057216" cy="3114552"/>
          </a:xfrm>
        </p:spPr>
        <p:txBody>
          <a:bodyPr>
            <a:noAutofit/>
          </a:bodyPr>
          <a:lstStyle/>
          <a:p>
            <a:pPr algn="ctr"/>
            <a:r>
              <a:rPr lang="en-US" sz="4400" b="0" dirty="0"/>
              <a:t>V. Transition of DIF-9 to DIF-10</a:t>
            </a:r>
            <a:br>
              <a:rPr lang="en-US" sz="4400" b="0" dirty="0"/>
            </a:br>
            <a:br>
              <a:rPr lang="en-US" sz="4400" b="0" dirty="0"/>
            </a:br>
            <a:br>
              <a:rPr lang="en-US" sz="4400" b="0" dirty="0"/>
            </a:br>
            <a:endParaRPr lang="en-US" sz="4400" b="0" dirty="0"/>
          </a:p>
        </p:txBody>
      </p:sp>
    </p:spTree>
    <p:extLst>
      <p:ext uri="{BB962C8B-B14F-4D97-AF65-F5344CB8AC3E}">
        <p14:creationId xmlns:p14="http://schemas.microsoft.com/office/powerpoint/2010/main" val="2750734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9973906"/>
              </p:ext>
            </p:extLst>
          </p:nvPr>
        </p:nvGraphicFramePr>
        <p:xfrm>
          <a:off x="457200" y="12700"/>
          <a:ext cx="84709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5" name="Shape 95"/>
          <p:cNvSpPr txBox="1">
            <a:spLocks noGrp="1"/>
          </p:cNvSpPr>
          <p:nvPr>
            <p:ph type="title"/>
          </p:nvPr>
        </p:nvSpPr>
        <p:spPr>
          <a:xfrm>
            <a:off x="457200" y="311709"/>
            <a:ext cx="8229600" cy="1143000"/>
          </a:xfrm>
          <a:prstGeom prst="rect">
            <a:avLst/>
          </a:prstGeom>
        </p:spPr>
        <p:txBody>
          <a:bodyPr lIns="91425" tIns="91425" rIns="91425" bIns="91425" anchor="b" anchorCtr="0">
            <a:normAutofit/>
          </a:bodyPr>
          <a:lstStyle/>
          <a:p>
            <a:pPr>
              <a:spcBef>
                <a:spcPts val="0"/>
              </a:spcBef>
            </a:pPr>
            <a:r>
              <a:rPr lang="en-US" sz="3600" dirty="0"/>
              <a:t>DIF-9 to DIF-10 Transition Schedule </a:t>
            </a:r>
            <a:endParaRPr lang="en" sz="3600" dirty="0"/>
          </a:p>
        </p:txBody>
      </p:sp>
      <p:sp>
        <p:nvSpPr>
          <p:cNvPr id="7" name="Content Placeholder 1"/>
          <p:cNvSpPr txBox="1">
            <a:spLocks/>
          </p:cNvSpPr>
          <p:nvPr/>
        </p:nvSpPr>
        <p:spPr>
          <a:xfrm>
            <a:off x="457200" y="3389313"/>
            <a:ext cx="8229600" cy="22987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b="0" i="0" kern="1200">
                <a:solidFill>
                  <a:schemeClr val="tx1">
                    <a:lumMod val="85000"/>
                    <a:lumOff val="15000"/>
                  </a:schemeClr>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chemeClr val="tx1">
                    <a:lumMod val="85000"/>
                    <a:lumOff val="15000"/>
                  </a:schemeClr>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Providers need to submit new metadata in DIF-10 or any format compatible with NASA’s Common Metadata Repository (CMR).</a:t>
            </a:r>
          </a:p>
          <a:p>
            <a:pPr lvl="1"/>
            <a:r>
              <a:rPr lang="en-US" sz="2400" dirty="0"/>
              <a:t>Compatible formats: DIF-10, NASA ISO (MENDs), and UMM-JSON.</a:t>
            </a:r>
          </a:p>
          <a:p>
            <a:r>
              <a:rPr lang="en-US" sz="2800" dirty="0" err="1"/>
              <a:t>docBUILDER</a:t>
            </a:r>
            <a:r>
              <a:rPr lang="en-US" sz="2800" dirty="0"/>
              <a:t> supports DIF-10 format.</a:t>
            </a:r>
          </a:p>
        </p:txBody>
      </p:sp>
    </p:spTree>
    <p:extLst>
      <p:ext uri="{BB962C8B-B14F-4D97-AF65-F5344CB8AC3E}">
        <p14:creationId xmlns:p14="http://schemas.microsoft.com/office/powerpoint/2010/main" val="627755415"/>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326F7C8-18DC-B342-A9BF-CAE85E062462}"/>
              </a:ext>
            </a:extLst>
          </p:cNvPr>
          <p:cNvGraphicFramePr>
            <a:graphicFrameLocks noGrp="1"/>
          </p:cNvGraphicFramePr>
          <p:nvPr>
            <p:ph sz="quarter" idx="10"/>
            <p:extLst>
              <p:ext uri="{D42A27DB-BD31-4B8C-83A1-F6EECF244321}">
                <p14:modId xmlns:p14="http://schemas.microsoft.com/office/powerpoint/2010/main" val="3437885929"/>
              </p:ext>
            </p:extLst>
          </p:nvPr>
        </p:nvGraphicFramePr>
        <p:xfrm>
          <a:off x="457200" y="1284288"/>
          <a:ext cx="8229600" cy="4522954"/>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2922165"/>
                    </a:ext>
                  </a:extLst>
                </a:gridCol>
                <a:gridCol w="1371600">
                  <a:extLst>
                    <a:ext uri="{9D8B030D-6E8A-4147-A177-3AD203B41FA5}">
                      <a16:colId xmlns:a16="http://schemas.microsoft.com/office/drawing/2014/main" val="58526804"/>
                    </a:ext>
                  </a:extLst>
                </a:gridCol>
                <a:gridCol w="1371600">
                  <a:extLst>
                    <a:ext uri="{9D8B030D-6E8A-4147-A177-3AD203B41FA5}">
                      <a16:colId xmlns:a16="http://schemas.microsoft.com/office/drawing/2014/main" val="136045855"/>
                    </a:ext>
                  </a:extLst>
                </a:gridCol>
                <a:gridCol w="1371600">
                  <a:extLst>
                    <a:ext uri="{9D8B030D-6E8A-4147-A177-3AD203B41FA5}">
                      <a16:colId xmlns:a16="http://schemas.microsoft.com/office/drawing/2014/main" val="1560454763"/>
                    </a:ext>
                  </a:extLst>
                </a:gridCol>
                <a:gridCol w="1371600">
                  <a:extLst>
                    <a:ext uri="{9D8B030D-6E8A-4147-A177-3AD203B41FA5}">
                      <a16:colId xmlns:a16="http://schemas.microsoft.com/office/drawing/2014/main" val="2271636489"/>
                    </a:ext>
                  </a:extLst>
                </a:gridCol>
                <a:gridCol w="1371600">
                  <a:extLst>
                    <a:ext uri="{9D8B030D-6E8A-4147-A177-3AD203B41FA5}">
                      <a16:colId xmlns:a16="http://schemas.microsoft.com/office/drawing/2014/main" val="4233586978"/>
                    </a:ext>
                  </a:extLst>
                </a:gridCol>
              </a:tblGrid>
              <a:tr h="370840">
                <a:tc>
                  <a:txBody>
                    <a:bodyPr/>
                    <a:lstStyle/>
                    <a:p>
                      <a:pPr rtl="0" fontAlgn="b"/>
                      <a:r>
                        <a:rPr lang="en-US" b="1" dirty="0">
                          <a:effectLst/>
                        </a:rPr>
                        <a:t>Provider</a:t>
                      </a:r>
                    </a:p>
                  </a:txBody>
                  <a:tcPr marL="28575" marR="28575" marT="19050" marB="19050" anchor="b"/>
                </a:tc>
                <a:tc>
                  <a:txBody>
                    <a:bodyPr/>
                    <a:lstStyle/>
                    <a:p>
                      <a:pPr rtl="0" fontAlgn="b"/>
                      <a:r>
                        <a:rPr lang="en-US" b="1">
                          <a:effectLst/>
                        </a:rPr>
                        <a:t># of records</a:t>
                      </a:r>
                    </a:p>
                  </a:txBody>
                  <a:tcPr marL="28575" marR="28575" marT="19050" marB="19050" anchor="b"/>
                </a:tc>
                <a:tc>
                  <a:txBody>
                    <a:bodyPr/>
                    <a:lstStyle/>
                    <a:p>
                      <a:pPr rtl="0" fontAlgn="b"/>
                      <a:r>
                        <a:rPr lang="en-US" b="1">
                          <a:effectLst/>
                        </a:rPr>
                        <a:t># of records transition</a:t>
                      </a:r>
                    </a:p>
                  </a:txBody>
                  <a:tcPr marL="28575" marR="28575" marT="19050" marB="19050" anchor="b"/>
                </a:tc>
                <a:tc>
                  <a:txBody>
                    <a:bodyPr/>
                    <a:lstStyle/>
                    <a:p>
                      <a:pPr rtl="0" fontAlgn="b"/>
                      <a:r>
                        <a:rPr lang="en-US" b="1">
                          <a:effectLst/>
                        </a:rPr>
                        <a:t># of records not transition</a:t>
                      </a:r>
                    </a:p>
                  </a:txBody>
                  <a:tcPr marL="28575" marR="28575" marT="19050" marB="19050" anchor="b"/>
                </a:tc>
                <a:tc>
                  <a:txBody>
                    <a:bodyPr/>
                    <a:lstStyle/>
                    <a:p>
                      <a:pPr rtl="0" fontAlgn="b"/>
                      <a:r>
                        <a:rPr lang="en-US" b="1">
                          <a:effectLst/>
                        </a:rPr>
                        <a:t>Completion Precentage</a:t>
                      </a:r>
                    </a:p>
                  </a:txBody>
                  <a:tcPr marL="28575" marR="28575" marT="19050" marB="19050" anchor="b"/>
                </a:tc>
                <a:tc>
                  <a:txBody>
                    <a:bodyPr/>
                    <a:lstStyle/>
                    <a:p>
                      <a:pPr rtl="0" fontAlgn="b"/>
                      <a:r>
                        <a:rPr lang="en-US" b="1">
                          <a:effectLst/>
                        </a:rPr>
                        <a:t>State</a:t>
                      </a:r>
                    </a:p>
                  </a:txBody>
                  <a:tcPr marL="28575" marR="28575" marT="19050" marB="19050" anchor="b"/>
                </a:tc>
                <a:extLst>
                  <a:ext uri="{0D108BD9-81ED-4DB2-BD59-A6C34878D82A}">
                    <a16:rowId xmlns:a16="http://schemas.microsoft.com/office/drawing/2014/main" val="2076864961"/>
                  </a:ext>
                </a:extLst>
              </a:tr>
              <a:tr h="370840">
                <a:tc>
                  <a:txBody>
                    <a:bodyPr/>
                    <a:lstStyle/>
                    <a:p>
                      <a:pPr rtl="0" fontAlgn="b"/>
                      <a:r>
                        <a:rPr lang="en-US" sz="1400" b="0" i="0" u="none" strike="noStrike" cap="none" dirty="0">
                          <a:solidFill>
                            <a:schemeClr val="dk1"/>
                          </a:solidFill>
                          <a:effectLst/>
                          <a:latin typeface="+mn-lt"/>
                          <a:ea typeface="+mn-ea"/>
                          <a:cs typeface="+mn-cs"/>
                          <a:sym typeface="Arial"/>
                        </a:rPr>
                        <a:t>SCIOPS</a:t>
                      </a:r>
                    </a:p>
                  </a:txBody>
                  <a:tcPr marL="28575" marR="28575" marT="19050" marB="19050" anchor="b"/>
                </a:tc>
                <a:tc>
                  <a:txBody>
                    <a:bodyPr/>
                    <a:lstStyle/>
                    <a:p>
                      <a:pPr algn="r" rtl="0" fontAlgn="b"/>
                      <a:r>
                        <a:rPr lang="en-US" dirty="0">
                          <a:effectLst/>
                        </a:rPr>
                        <a:t>17282</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10797</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6485</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62%</a:t>
                      </a:r>
                    </a:p>
                  </a:txBody>
                  <a:tcPr marL="28575" marR="28575" marT="19050" marB="19050" anchor="b"/>
                </a:tc>
                <a:tc>
                  <a:txBody>
                    <a:bodyPr/>
                    <a:lstStyle/>
                    <a:p>
                      <a:pPr rtl="0" fontAlgn="b"/>
                      <a:r>
                        <a:rPr lang="en-US" sz="1400" b="0" i="0" u="none" strike="noStrike" cap="none" dirty="0">
                          <a:solidFill>
                            <a:schemeClr val="dk1"/>
                          </a:solidFill>
                          <a:effectLst/>
                          <a:latin typeface="+mn-lt"/>
                          <a:ea typeface="+mn-ea"/>
                          <a:cs typeface="+mn-cs"/>
                          <a:sym typeface="Arial"/>
                        </a:rPr>
                        <a:t>On-going</a:t>
                      </a:r>
                    </a:p>
                  </a:txBody>
                  <a:tcPr marL="28575" marR="28575" marT="19050" marB="19050" anchor="b"/>
                </a:tc>
                <a:extLst>
                  <a:ext uri="{0D108BD9-81ED-4DB2-BD59-A6C34878D82A}">
                    <a16:rowId xmlns:a16="http://schemas.microsoft.com/office/drawing/2014/main" val="108234401"/>
                  </a:ext>
                </a:extLst>
              </a:tr>
              <a:tr h="370840">
                <a:tc>
                  <a:txBody>
                    <a:bodyPr/>
                    <a:lstStyle/>
                    <a:p>
                      <a:pPr rtl="0" fontAlgn="b"/>
                      <a:r>
                        <a:rPr lang="en-US" dirty="0">
                          <a:effectLst/>
                        </a:rPr>
                        <a:t>AU_</a:t>
                      </a:r>
                      <a:r>
                        <a:rPr lang="en-US" sz="1400" b="0" i="0" u="none" strike="noStrike" cap="none" dirty="0">
                          <a:solidFill>
                            <a:schemeClr val="dk1"/>
                          </a:solidFill>
                          <a:effectLst/>
                          <a:latin typeface="+mn-lt"/>
                          <a:ea typeface="+mn-ea"/>
                          <a:cs typeface="+mn-cs"/>
                          <a:sym typeface="Arial"/>
                        </a:rPr>
                        <a:t>AADC</a:t>
                      </a:r>
                    </a:p>
                  </a:txBody>
                  <a:tcPr marL="28575" marR="28575" marT="19050" marB="19050" anchor="b"/>
                </a:tc>
                <a:tc>
                  <a:txBody>
                    <a:bodyPr/>
                    <a:lstStyle/>
                    <a:p>
                      <a:pPr algn="r" rtl="0" fontAlgn="b"/>
                      <a:r>
                        <a:rPr lang="en-US" dirty="0">
                          <a:effectLst/>
                        </a:rPr>
                        <a:t>2772</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2772</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0%</a:t>
                      </a:r>
                    </a:p>
                  </a:txBody>
                  <a:tcPr marL="28575" marR="28575" marT="19050" marB="19050" anchor="b"/>
                </a:tc>
                <a:tc>
                  <a:txBody>
                    <a:bodyPr/>
                    <a:lstStyle/>
                    <a:p>
                      <a:pPr rtl="0" fontAlgn="b"/>
                      <a:r>
                        <a:rPr lang="en-US" sz="1400" b="0" i="0" u="none" strike="noStrike" cap="none" dirty="0">
                          <a:solidFill>
                            <a:schemeClr val="dk1"/>
                          </a:solidFill>
                          <a:effectLst/>
                          <a:latin typeface="+mn-lt"/>
                          <a:ea typeface="+mn-ea"/>
                          <a:cs typeface="+mn-cs"/>
                          <a:sym typeface="Arial"/>
                        </a:rPr>
                        <a:t>Under Review</a:t>
                      </a:r>
                    </a:p>
                  </a:txBody>
                  <a:tcPr marL="28575" marR="28575" marT="19050" marB="19050" anchor="b"/>
                </a:tc>
                <a:extLst>
                  <a:ext uri="{0D108BD9-81ED-4DB2-BD59-A6C34878D82A}">
                    <a16:rowId xmlns:a16="http://schemas.microsoft.com/office/drawing/2014/main" val="1548022812"/>
                  </a:ext>
                </a:extLst>
              </a:tr>
              <a:tr h="370840">
                <a:tc>
                  <a:txBody>
                    <a:bodyPr/>
                    <a:lstStyle/>
                    <a:p>
                      <a:pPr rtl="0" fontAlgn="b"/>
                      <a:r>
                        <a:rPr lang="en-US">
                          <a:effectLst/>
                        </a:rPr>
                        <a:t>CNES</a:t>
                      </a:r>
                    </a:p>
                  </a:txBody>
                  <a:tcPr marL="28575" marR="28575" marT="19050" marB="19050" anchor="b"/>
                </a:tc>
                <a:tc>
                  <a:txBody>
                    <a:bodyPr/>
                    <a:lstStyle/>
                    <a:p>
                      <a:pPr algn="r" rtl="0" fontAlgn="b"/>
                      <a:r>
                        <a:rPr lang="en-US" dirty="0">
                          <a:effectLst/>
                        </a:rPr>
                        <a:t>20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20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100%</a:t>
                      </a:r>
                    </a:p>
                  </a:txBody>
                  <a:tcPr marL="28575" marR="28575" marT="19050" marB="19050" anchor="b"/>
                </a:tc>
                <a:tc>
                  <a:txBody>
                    <a:bodyPr/>
                    <a:lstStyle/>
                    <a:p>
                      <a:pPr rtl="0" fontAlgn="b"/>
                      <a:r>
                        <a:rPr lang="en-US" sz="1400" b="0" i="0" u="none" strike="noStrike" cap="none" dirty="0">
                          <a:solidFill>
                            <a:schemeClr val="dk1"/>
                          </a:solidFill>
                          <a:effectLst/>
                          <a:latin typeface="+mn-lt"/>
                          <a:ea typeface="+mn-ea"/>
                          <a:cs typeface="+mn-cs"/>
                          <a:sym typeface="Arial"/>
                        </a:rPr>
                        <a:t>Completed</a:t>
                      </a:r>
                    </a:p>
                  </a:txBody>
                  <a:tcPr marL="28575" marR="28575" marT="19050" marB="19050" anchor="b"/>
                </a:tc>
                <a:extLst>
                  <a:ext uri="{0D108BD9-81ED-4DB2-BD59-A6C34878D82A}">
                    <a16:rowId xmlns:a16="http://schemas.microsoft.com/office/drawing/2014/main" val="308568120"/>
                  </a:ext>
                </a:extLst>
              </a:tr>
              <a:tr h="370840">
                <a:tc>
                  <a:txBody>
                    <a:bodyPr/>
                    <a:lstStyle/>
                    <a:p>
                      <a:pPr rtl="0" fontAlgn="b"/>
                      <a:r>
                        <a:rPr lang="en-US">
                          <a:effectLst/>
                        </a:rPr>
                        <a:t>ESA</a:t>
                      </a:r>
                    </a:p>
                  </a:txBody>
                  <a:tcPr marL="28575" marR="28575" marT="19050" marB="19050" anchor="b"/>
                </a:tc>
                <a:tc>
                  <a:txBody>
                    <a:bodyPr/>
                    <a:lstStyle/>
                    <a:p>
                      <a:pPr algn="r" rtl="0" fontAlgn="b"/>
                      <a:r>
                        <a:rPr lang="en-US">
                          <a:effectLst/>
                        </a:rPr>
                        <a:t>112</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20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92</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18%</a:t>
                      </a:r>
                    </a:p>
                  </a:txBody>
                  <a:tcPr marL="28575" marR="28575" marT="19050" marB="19050" anchor="b"/>
                </a:tc>
                <a:tc>
                  <a:txBody>
                    <a:bodyPr/>
                    <a:lstStyle/>
                    <a:p>
                      <a:pPr rtl="0" fontAlgn="b"/>
                      <a:r>
                        <a:rPr lang="en-US" sz="1400" b="0" i="0" u="none" strike="noStrike" cap="none" dirty="0">
                          <a:solidFill>
                            <a:schemeClr val="dk1"/>
                          </a:solidFill>
                          <a:effectLst/>
                          <a:latin typeface="+mn-lt"/>
                          <a:ea typeface="+mn-ea"/>
                          <a:cs typeface="+mn-cs"/>
                          <a:sym typeface="Arial"/>
                        </a:rPr>
                        <a:t>On-going</a:t>
                      </a:r>
                    </a:p>
                  </a:txBody>
                  <a:tcPr marL="28575" marR="28575" marT="19050" marB="19050" anchor="b"/>
                </a:tc>
                <a:extLst>
                  <a:ext uri="{0D108BD9-81ED-4DB2-BD59-A6C34878D82A}">
                    <a16:rowId xmlns:a16="http://schemas.microsoft.com/office/drawing/2014/main" val="3485020184"/>
                  </a:ext>
                </a:extLst>
              </a:tr>
              <a:tr h="370840">
                <a:tc>
                  <a:txBody>
                    <a:bodyPr/>
                    <a:lstStyle/>
                    <a:p>
                      <a:pPr rtl="0" fontAlgn="b"/>
                      <a:r>
                        <a:rPr lang="en-US">
                          <a:effectLst/>
                        </a:rPr>
                        <a:t>EUMETSAT</a:t>
                      </a:r>
                    </a:p>
                  </a:txBody>
                  <a:tcPr marL="28575" marR="28575" marT="19050" marB="19050" anchor="b"/>
                </a:tc>
                <a:tc>
                  <a:txBody>
                    <a:bodyPr/>
                    <a:lstStyle/>
                    <a:p>
                      <a:pPr algn="r" rtl="0" fontAlgn="b"/>
                      <a:r>
                        <a:rPr lang="en-US" dirty="0">
                          <a:effectLst/>
                        </a:rPr>
                        <a:t>62</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0%</a:t>
                      </a:r>
                    </a:p>
                  </a:txBody>
                  <a:tcPr marL="28575" marR="28575" marT="19050" marB="19050" anchor="b"/>
                </a:tc>
                <a:tc>
                  <a:txBody>
                    <a:bodyPr/>
                    <a:lstStyle/>
                    <a:p>
                      <a:pPr rtl="0" fontAlgn="b"/>
                      <a:r>
                        <a:rPr lang="en-US" sz="1400" b="0" i="0" u="none" strike="noStrike" cap="none" dirty="0">
                          <a:solidFill>
                            <a:schemeClr val="dk1"/>
                          </a:solidFill>
                          <a:effectLst/>
                          <a:latin typeface="+mn-lt"/>
                          <a:ea typeface="+mn-ea"/>
                          <a:cs typeface="+mn-cs"/>
                          <a:sym typeface="Arial"/>
                        </a:rPr>
                        <a:t>Under Review</a:t>
                      </a:r>
                    </a:p>
                  </a:txBody>
                  <a:tcPr marL="28575" marR="28575" marT="19050" marB="19050" anchor="b"/>
                </a:tc>
                <a:extLst>
                  <a:ext uri="{0D108BD9-81ED-4DB2-BD59-A6C34878D82A}">
                    <a16:rowId xmlns:a16="http://schemas.microsoft.com/office/drawing/2014/main" val="626829365"/>
                  </a:ext>
                </a:extLst>
              </a:tr>
              <a:tr h="370840">
                <a:tc>
                  <a:txBody>
                    <a:bodyPr/>
                    <a:lstStyle/>
                    <a:p>
                      <a:pPr rtl="0" fontAlgn="b"/>
                      <a:r>
                        <a:rPr lang="en-US">
                          <a:effectLst/>
                        </a:rPr>
                        <a:t>INPE</a:t>
                      </a:r>
                    </a:p>
                  </a:txBody>
                  <a:tcPr marL="28575" marR="28575" marT="19050" marB="19050" anchor="b"/>
                </a:tc>
                <a:tc>
                  <a:txBody>
                    <a:bodyPr/>
                    <a:lstStyle/>
                    <a:p>
                      <a:pPr algn="r" rtl="0" fontAlgn="b"/>
                      <a:r>
                        <a:rPr lang="en-US" dirty="0">
                          <a:effectLst/>
                        </a:rPr>
                        <a:t>43</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43</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100%</a:t>
                      </a:r>
                    </a:p>
                  </a:txBody>
                  <a:tcPr marL="28575" marR="28575" marT="19050" marB="19050" anchor="b"/>
                </a:tc>
                <a:tc>
                  <a:txBody>
                    <a:bodyPr/>
                    <a:lstStyle/>
                    <a:p>
                      <a:pPr rtl="0" fontAlgn="b"/>
                      <a:r>
                        <a:rPr lang="en-US" sz="1400" b="0" i="0" u="none" strike="noStrike" cap="none" dirty="0">
                          <a:solidFill>
                            <a:schemeClr val="dk1"/>
                          </a:solidFill>
                          <a:effectLst/>
                          <a:latin typeface="+mn-lt"/>
                          <a:ea typeface="+mn-ea"/>
                          <a:cs typeface="+mn-cs"/>
                          <a:sym typeface="Arial"/>
                        </a:rPr>
                        <a:t>Completed</a:t>
                      </a:r>
                    </a:p>
                  </a:txBody>
                  <a:tcPr marL="28575" marR="28575" marT="19050" marB="19050" anchor="b"/>
                </a:tc>
                <a:extLst>
                  <a:ext uri="{0D108BD9-81ED-4DB2-BD59-A6C34878D82A}">
                    <a16:rowId xmlns:a16="http://schemas.microsoft.com/office/drawing/2014/main" val="4258931238"/>
                  </a:ext>
                </a:extLst>
              </a:tr>
              <a:tr h="370840">
                <a:tc>
                  <a:txBody>
                    <a:bodyPr/>
                    <a:lstStyle/>
                    <a:p>
                      <a:pPr rtl="0" fontAlgn="b"/>
                      <a:r>
                        <a:rPr lang="en-US">
                          <a:effectLst/>
                        </a:rPr>
                        <a:t>ISRO</a:t>
                      </a:r>
                    </a:p>
                  </a:txBody>
                  <a:tcPr marL="28575" marR="28575" marT="19050" marB="19050" anchor="b"/>
                </a:tc>
                <a:tc>
                  <a:txBody>
                    <a:bodyPr/>
                    <a:lstStyle/>
                    <a:p>
                      <a:pPr algn="r" rtl="0" fontAlgn="b"/>
                      <a:r>
                        <a:rPr lang="en-US" dirty="0">
                          <a:effectLst/>
                        </a:rPr>
                        <a:t>34</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34</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100%</a:t>
                      </a:r>
                    </a:p>
                  </a:txBody>
                  <a:tcPr marL="28575" marR="28575" marT="19050" marB="19050" anchor="b"/>
                </a:tc>
                <a:tc>
                  <a:txBody>
                    <a:bodyPr/>
                    <a:lstStyle/>
                    <a:p>
                      <a:pPr rtl="0" fontAlgn="b"/>
                      <a:r>
                        <a:rPr lang="en-US" sz="1400" b="0" i="0" u="none" strike="noStrike" cap="none" dirty="0">
                          <a:solidFill>
                            <a:schemeClr val="dk1"/>
                          </a:solidFill>
                          <a:effectLst/>
                          <a:latin typeface="+mn-lt"/>
                          <a:ea typeface="+mn-ea"/>
                          <a:cs typeface="+mn-cs"/>
                          <a:sym typeface="Arial"/>
                        </a:rPr>
                        <a:t>Completed</a:t>
                      </a:r>
                    </a:p>
                  </a:txBody>
                  <a:tcPr marL="28575" marR="28575" marT="19050" marB="19050" anchor="b"/>
                </a:tc>
                <a:extLst>
                  <a:ext uri="{0D108BD9-81ED-4DB2-BD59-A6C34878D82A}">
                    <a16:rowId xmlns:a16="http://schemas.microsoft.com/office/drawing/2014/main" val="772332028"/>
                  </a:ext>
                </a:extLst>
              </a:tr>
              <a:tr h="370840">
                <a:tc>
                  <a:txBody>
                    <a:bodyPr/>
                    <a:lstStyle/>
                    <a:p>
                      <a:pPr rtl="0" fontAlgn="b"/>
                      <a:r>
                        <a:rPr lang="en-US">
                          <a:effectLst/>
                        </a:rPr>
                        <a:t>JAXA</a:t>
                      </a:r>
                    </a:p>
                  </a:txBody>
                  <a:tcPr marL="28575" marR="28575" marT="19050" marB="19050" anchor="b"/>
                </a:tc>
                <a:tc>
                  <a:txBody>
                    <a:bodyPr/>
                    <a:lstStyle/>
                    <a:p>
                      <a:pPr algn="r" rtl="0" fontAlgn="b"/>
                      <a:r>
                        <a:rPr lang="en-US" dirty="0">
                          <a:effectLst/>
                        </a:rPr>
                        <a:t>340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340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100%</a:t>
                      </a:r>
                    </a:p>
                  </a:txBody>
                  <a:tcPr marL="28575" marR="28575" marT="19050" marB="19050" anchor="b"/>
                </a:tc>
                <a:tc>
                  <a:txBody>
                    <a:bodyPr/>
                    <a:lstStyle/>
                    <a:p>
                      <a:pPr rtl="0" fontAlgn="b"/>
                      <a:r>
                        <a:rPr lang="en-US" sz="1400" b="0" i="0" u="none" strike="noStrike" cap="none" dirty="0">
                          <a:solidFill>
                            <a:schemeClr val="dk1"/>
                          </a:solidFill>
                          <a:effectLst/>
                          <a:latin typeface="+mn-lt"/>
                          <a:ea typeface="+mn-ea"/>
                          <a:cs typeface="+mn-cs"/>
                          <a:sym typeface="Arial"/>
                        </a:rPr>
                        <a:t>Completed</a:t>
                      </a:r>
                    </a:p>
                  </a:txBody>
                  <a:tcPr marL="28575" marR="28575" marT="19050" marB="19050" anchor="b"/>
                </a:tc>
                <a:extLst>
                  <a:ext uri="{0D108BD9-81ED-4DB2-BD59-A6C34878D82A}">
                    <a16:rowId xmlns:a16="http://schemas.microsoft.com/office/drawing/2014/main" val="568072407"/>
                  </a:ext>
                </a:extLst>
              </a:tr>
              <a:tr h="370840">
                <a:tc>
                  <a:txBody>
                    <a:bodyPr/>
                    <a:lstStyle/>
                    <a:p>
                      <a:pPr rtl="0" fontAlgn="b"/>
                      <a:r>
                        <a:rPr lang="en-US">
                          <a:effectLst/>
                        </a:rPr>
                        <a:t>NOAA_NCEI</a:t>
                      </a:r>
                    </a:p>
                  </a:txBody>
                  <a:tcPr marL="28575" marR="28575" marT="19050" marB="19050" anchor="b"/>
                </a:tc>
                <a:tc>
                  <a:txBody>
                    <a:bodyPr/>
                    <a:lstStyle/>
                    <a:p>
                      <a:pPr algn="r" rtl="0" fontAlgn="b"/>
                      <a:r>
                        <a:rPr lang="en-US" dirty="0">
                          <a:effectLst/>
                        </a:rPr>
                        <a:t>5578</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5578</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0%</a:t>
                      </a:r>
                    </a:p>
                  </a:txBody>
                  <a:tcPr marL="28575" marR="28575" marT="19050" marB="19050" anchor="b"/>
                </a:tc>
                <a:tc>
                  <a:txBody>
                    <a:bodyPr/>
                    <a:lstStyle/>
                    <a:p>
                      <a:pPr rtl="0" fontAlgn="b"/>
                      <a:r>
                        <a:rPr lang="en-US" sz="1400" b="0" i="0" u="none" strike="noStrike" cap="none" dirty="0">
                          <a:solidFill>
                            <a:schemeClr val="dk1"/>
                          </a:solidFill>
                          <a:effectLst/>
                          <a:latin typeface="+mn-lt"/>
                          <a:ea typeface="+mn-ea"/>
                          <a:cs typeface="+mn-cs"/>
                          <a:sym typeface="Arial"/>
                        </a:rPr>
                        <a:t>Testing</a:t>
                      </a:r>
                    </a:p>
                  </a:txBody>
                  <a:tcPr marL="28575" marR="28575" marT="19050" marB="19050" anchor="b"/>
                </a:tc>
                <a:extLst>
                  <a:ext uri="{0D108BD9-81ED-4DB2-BD59-A6C34878D82A}">
                    <a16:rowId xmlns:a16="http://schemas.microsoft.com/office/drawing/2014/main" val="3361533256"/>
                  </a:ext>
                </a:extLst>
              </a:tr>
              <a:tr h="370840">
                <a:tc>
                  <a:txBody>
                    <a:bodyPr/>
                    <a:lstStyle/>
                    <a:p>
                      <a:pPr rtl="0" fontAlgn="b"/>
                      <a:r>
                        <a:rPr lang="en-US">
                          <a:effectLst/>
                        </a:rPr>
                        <a:t>USGS_EROS</a:t>
                      </a:r>
                    </a:p>
                  </a:txBody>
                  <a:tcPr marL="28575" marR="28575" marT="19050" marB="19050" anchor="b"/>
                </a:tc>
                <a:tc>
                  <a:txBody>
                    <a:bodyPr/>
                    <a:lstStyle/>
                    <a:p>
                      <a:pPr algn="r" rtl="0" fontAlgn="b"/>
                      <a:r>
                        <a:rPr lang="en-US" dirty="0">
                          <a:effectLst/>
                        </a:rPr>
                        <a:t>142</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13</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129</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9%</a:t>
                      </a:r>
                    </a:p>
                  </a:txBody>
                  <a:tcPr marL="28575" marR="28575" marT="19050" marB="19050" anchor="b"/>
                </a:tc>
                <a:tc>
                  <a:txBody>
                    <a:bodyPr/>
                    <a:lstStyle/>
                    <a:p>
                      <a:pPr rtl="0" fontAlgn="b"/>
                      <a:r>
                        <a:rPr lang="en-US" sz="1400" b="0" i="0" u="none" strike="noStrike" cap="none" dirty="0">
                          <a:solidFill>
                            <a:schemeClr val="dk1"/>
                          </a:solidFill>
                          <a:effectLst/>
                          <a:latin typeface="+mn-lt"/>
                          <a:ea typeface="+mn-ea"/>
                          <a:cs typeface="+mn-cs"/>
                          <a:sym typeface="Arial"/>
                        </a:rPr>
                        <a:t>On-going</a:t>
                      </a:r>
                    </a:p>
                  </a:txBody>
                  <a:tcPr marL="28575" marR="28575" marT="19050" marB="19050" anchor="b"/>
                </a:tc>
                <a:extLst>
                  <a:ext uri="{0D108BD9-81ED-4DB2-BD59-A6C34878D82A}">
                    <a16:rowId xmlns:a16="http://schemas.microsoft.com/office/drawing/2014/main" val="1415120934"/>
                  </a:ext>
                </a:extLst>
              </a:tr>
              <a:tr h="349734">
                <a:tc>
                  <a:txBody>
                    <a:bodyPr/>
                    <a:lstStyle/>
                    <a:p>
                      <a:pPr rtl="0" fontAlgn="b"/>
                      <a:r>
                        <a:rPr lang="en-US" b="1">
                          <a:effectLst/>
                        </a:rPr>
                        <a:t>Total</a:t>
                      </a:r>
                    </a:p>
                  </a:txBody>
                  <a:tcPr marL="28575" marR="28575" marT="19050" marB="19050" anchor="b"/>
                </a:tc>
                <a:tc>
                  <a:txBody>
                    <a:bodyPr/>
                    <a:lstStyle/>
                    <a:p>
                      <a:pPr algn="r" rtl="0" fontAlgn="b"/>
                      <a:r>
                        <a:rPr lang="en-US" dirty="0">
                          <a:effectLst/>
                        </a:rPr>
                        <a:t>26385</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11267</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15056</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b="0" i="0" u="none" strike="noStrike" cap="none" dirty="0">
                          <a:solidFill>
                            <a:schemeClr val="dk1"/>
                          </a:solidFill>
                          <a:effectLst/>
                          <a:latin typeface="+mn-lt"/>
                          <a:ea typeface="+mn-ea"/>
                          <a:cs typeface="+mn-cs"/>
                          <a:sym typeface="Arial"/>
                        </a:rPr>
                        <a:t>42.70%</a:t>
                      </a:r>
                    </a:p>
                  </a:txBody>
                  <a:tcPr marL="28575" marR="28575" marT="19050" marB="19050" anchor="b"/>
                </a:tc>
                <a:tc>
                  <a:txBody>
                    <a:bodyPr/>
                    <a:lstStyle/>
                    <a:p>
                      <a:pPr rtl="0" fontAlgn="b"/>
                      <a:endParaRPr lang="en-US" dirty="0">
                        <a:effectLst/>
                      </a:endParaRPr>
                    </a:p>
                  </a:txBody>
                  <a:tcPr marL="28575" marR="28575" marT="19050" marB="19050" anchor="b"/>
                </a:tc>
                <a:extLst>
                  <a:ext uri="{0D108BD9-81ED-4DB2-BD59-A6C34878D82A}">
                    <a16:rowId xmlns:a16="http://schemas.microsoft.com/office/drawing/2014/main" val="2490632210"/>
                  </a:ext>
                </a:extLst>
              </a:tr>
            </a:tbl>
          </a:graphicData>
        </a:graphic>
      </p:graphicFrame>
      <p:sp>
        <p:nvSpPr>
          <p:cNvPr id="3" name="Title 2">
            <a:extLst>
              <a:ext uri="{FF2B5EF4-FFF2-40B4-BE49-F238E27FC236}">
                <a16:creationId xmlns:a16="http://schemas.microsoft.com/office/drawing/2014/main" id="{3D05DCB4-8F21-4DBD-9116-76EA57B98E21}"/>
              </a:ext>
            </a:extLst>
          </p:cNvPr>
          <p:cNvSpPr>
            <a:spLocks noGrp="1"/>
          </p:cNvSpPr>
          <p:nvPr>
            <p:ph type="title"/>
          </p:nvPr>
        </p:nvSpPr>
        <p:spPr/>
        <p:txBody>
          <a:bodyPr/>
          <a:lstStyle/>
          <a:p>
            <a:r>
              <a:rPr lang="en-US" dirty="0"/>
              <a:t>Transitioned Status</a:t>
            </a:r>
          </a:p>
        </p:txBody>
      </p:sp>
    </p:spTree>
    <p:extLst>
      <p:ext uri="{BB962C8B-B14F-4D97-AF65-F5344CB8AC3E}">
        <p14:creationId xmlns:p14="http://schemas.microsoft.com/office/powerpoint/2010/main" val="1436311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8172" y="2089647"/>
            <a:ext cx="7773988" cy="3114552"/>
          </a:xfrm>
        </p:spPr>
        <p:txBody>
          <a:bodyPr>
            <a:noAutofit/>
          </a:bodyPr>
          <a:lstStyle/>
          <a:p>
            <a:pPr algn="ctr"/>
            <a:r>
              <a:rPr lang="en-US" sz="4400" b="0" dirty="0"/>
              <a:t>VI. Schedule for UMM-C and GCMD/IDN Keywords</a:t>
            </a:r>
            <a:br>
              <a:rPr lang="en-US" sz="4400" dirty="0"/>
            </a:br>
            <a:br>
              <a:rPr lang="en-US" sz="4400" b="0" dirty="0"/>
            </a:br>
            <a:br>
              <a:rPr lang="en-US" sz="4400" b="0" dirty="0"/>
            </a:br>
            <a:br>
              <a:rPr lang="en-US" sz="4400" b="0" dirty="0"/>
            </a:br>
            <a:endParaRPr lang="en-US" sz="4400" b="0" dirty="0"/>
          </a:p>
        </p:txBody>
      </p:sp>
    </p:spTree>
    <p:extLst>
      <p:ext uri="{BB962C8B-B14F-4D97-AF65-F5344CB8AC3E}">
        <p14:creationId xmlns:p14="http://schemas.microsoft.com/office/powerpoint/2010/main" val="1468738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DBA6-DE70-462D-B502-F995EB67293B}"/>
              </a:ext>
            </a:extLst>
          </p:cNvPr>
          <p:cNvSpPr>
            <a:spLocks noGrp="1"/>
          </p:cNvSpPr>
          <p:nvPr>
            <p:ph type="title"/>
          </p:nvPr>
        </p:nvSpPr>
        <p:spPr/>
        <p:txBody>
          <a:bodyPr>
            <a:noAutofit/>
          </a:bodyPr>
          <a:lstStyle/>
          <a:p>
            <a:r>
              <a:rPr lang="en-US" sz="3600" dirty="0"/>
              <a:t>UMM-C: Proposed New Fields (2019)</a:t>
            </a:r>
          </a:p>
        </p:txBody>
      </p:sp>
      <p:graphicFrame>
        <p:nvGraphicFramePr>
          <p:cNvPr id="4" name="Diagram 3">
            <a:extLst>
              <a:ext uri="{FF2B5EF4-FFF2-40B4-BE49-F238E27FC236}">
                <a16:creationId xmlns:a16="http://schemas.microsoft.com/office/drawing/2014/main" id="{858BD99D-1A9E-43C5-A121-C7FF75EB56FB}"/>
              </a:ext>
            </a:extLst>
          </p:cNvPr>
          <p:cNvGraphicFramePr/>
          <p:nvPr>
            <p:extLst>
              <p:ext uri="{D42A27DB-BD31-4B8C-83A1-F6EECF244321}">
                <p14:modId xmlns:p14="http://schemas.microsoft.com/office/powerpoint/2010/main" val="2687199174"/>
              </p:ext>
            </p:extLst>
          </p:nvPr>
        </p:nvGraphicFramePr>
        <p:xfrm>
          <a:off x="787400" y="1493396"/>
          <a:ext cx="7632699" cy="349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2">
            <a:extLst>
              <a:ext uri="{FF2B5EF4-FFF2-40B4-BE49-F238E27FC236}">
                <a16:creationId xmlns:a16="http://schemas.microsoft.com/office/drawing/2014/main" id="{689F245C-95C0-C24C-AB00-5B548479F3EE}"/>
              </a:ext>
            </a:extLst>
          </p:cNvPr>
          <p:cNvSpPr/>
          <p:nvPr/>
        </p:nvSpPr>
        <p:spPr>
          <a:xfrm>
            <a:off x="787399" y="5216577"/>
            <a:ext cx="7632699" cy="80946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More information on UMM: https://</a:t>
            </a:r>
            <a:r>
              <a:rPr lang="en-US" b="1" dirty="0" err="1">
                <a:solidFill>
                  <a:schemeClr val="tx1"/>
                </a:solidFill>
                <a:latin typeface="Arial" panose="020B0604020202020204" pitchFamily="34" charset="0"/>
                <a:cs typeface="Arial" panose="020B0604020202020204" pitchFamily="34" charset="0"/>
              </a:rPr>
              <a:t>earthdata.nasa.gov</a:t>
            </a:r>
            <a:r>
              <a:rPr lang="en-US" b="1" dirty="0">
                <a:solidFill>
                  <a:schemeClr val="tx1"/>
                </a:solidFill>
                <a:latin typeface="Arial" panose="020B0604020202020204" pitchFamily="34" charset="0"/>
                <a:cs typeface="Arial" panose="020B0604020202020204" pitchFamily="34" charset="0"/>
              </a:rPr>
              <a:t>/umm </a:t>
            </a:r>
            <a:endParaRPr lang="en-US" b="1" dirty="0">
              <a:solidFill>
                <a:schemeClr val="tx1"/>
              </a:solidFill>
            </a:endParaRPr>
          </a:p>
          <a:p>
            <a:endParaRPr lang="en-US" dirty="0"/>
          </a:p>
        </p:txBody>
      </p:sp>
    </p:spTree>
    <p:extLst>
      <p:ext uri="{BB962C8B-B14F-4D97-AF65-F5344CB8AC3E}">
        <p14:creationId xmlns:p14="http://schemas.microsoft.com/office/powerpoint/2010/main" val="2415170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DBA6-DE70-462D-B502-F995EB67293B}"/>
              </a:ext>
            </a:extLst>
          </p:cNvPr>
          <p:cNvSpPr>
            <a:spLocks noGrp="1"/>
          </p:cNvSpPr>
          <p:nvPr>
            <p:ph type="title"/>
          </p:nvPr>
        </p:nvSpPr>
        <p:spPr/>
        <p:txBody>
          <a:bodyPr>
            <a:noAutofit/>
          </a:bodyPr>
          <a:lstStyle/>
          <a:p>
            <a:r>
              <a:rPr lang="en-US" sz="3600" dirty="0"/>
              <a:t>Keyword Version 8.7 Proposed Topics (2019)</a:t>
            </a:r>
          </a:p>
        </p:txBody>
      </p:sp>
      <p:graphicFrame>
        <p:nvGraphicFramePr>
          <p:cNvPr id="4" name="Diagram 3">
            <a:extLst>
              <a:ext uri="{FF2B5EF4-FFF2-40B4-BE49-F238E27FC236}">
                <a16:creationId xmlns:a16="http://schemas.microsoft.com/office/drawing/2014/main" id="{858BD99D-1A9E-43C5-A121-C7FF75EB56FB}"/>
              </a:ext>
            </a:extLst>
          </p:cNvPr>
          <p:cNvGraphicFramePr/>
          <p:nvPr>
            <p:extLst/>
          </p:nvPr>
        </p:nvGraphicFramePr>
        <p:xfrm>
          <a:off x="787400" y="1493396"/>
          <a:ext cx="7632699" cy="349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2">
            <a:extLst>
              <a:ext uri="{FF2B5EF4-FFF2-40B4-BE49-F238E27FC236}">
                <a16:creationId xmlns:a16="http://schemas.microsoft.com/office/drawing/2014/main" id="{689F245C-95C0-C24C-AB00-5B548479F3EE}"/>
              </a:ext>
            </a:extLst>
          </p:cNvPr>
          <p:cNvSpPr/>
          <p:nvPr/>
        </p:nvSpPr>
        <p:spPr>
          <a:xfrm>
            <a:off x="787399" y="5216577"/>
            <a:ext cx="7632699" cy="80946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If you are interested in becoming a keyword reviewer, </a:t>
            </a:r>
          </a:p>
          <a:p>
            <a:pPr algn="ctr"/>
            <a:r>
              <a:rPr lang="en-US" sz="1800" b="1" dirty="0">
                <a:solidFill>
                  <a:schemeClr val="tx1"/>
                </a:solidFill>
                <a:latin typeface="Arial" panose="020B0604020202020204" pitchFamily="34" charset="0"/>
                <a:cs typeface="Arial" panose="020B0604020202020204" pitchFamily="34" charset="0"/>
              </a:rPr>
              <a:t>please contact the ESO at </a:t>
            </a:r>
            <a:r>
              <a:rPr lang="en-US" sz="1800" b="1" u="sng" dirty="0" err="1">
                <a:solidFill>
                  <a:schemeClr val="tx1"/>
                </a:solidFill>
                <a:latin typeface="Arial" panose="020B0604020202020204" pitchFamily="34" charset="0"/>
                <a:cs typeface="Arial" panose="020B0604020202020204" pitchFamily="34" charset="0"/>
              </a:rPr>
              <a:t>eso-staff@lists.nasa.gov</a:t>
            </a:r>
            <a:r>
              <a:rPr lang="en-US" b="1" dirty="0">
                <a:solidFill>
                  <a:schemeClr val="tx1"/>
                </a:solidFill>
                <a:latin typeface="Arial" panose="020B0604020202020204" pitchFamily="34" charset="0"/>
                <a:cs typeface="Arial" panose="020B0604020202020204" pitchFamily="34" charset="0"/>
              </a:rPr>
              <a:t>. </a:t>
            </a:r>
            <a:endParaRPr lang="en-US" b="1" dirty="0">
              <a:solidFill>
                <a:schemeClr val="tx1"/>
              </a:solidFill>
            </a:endParaRPr>
          </a:p>
          <a:p>
            <a:pPr algn="ctr"/>
            <a:endParaRPr lang="en-US" dirty="0"/>
          </a:p>
        </p:txBody>
      </p:sp>
    </p:spTree>
    <p:extLst>
      <p:ext uri="{BB962C8B-B14F-4D97-AF65-F5344CB8AC3E}">
        <p14:creationId xmlns:p14="http://schemas.microsoft.com/office/powerpoint/2010/main" val="2470019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8172" y="2089647"/>
            <a:ext cx="7773988" cy="3114552"/>
          </a:xfrm>
        </p:spPr>
        <p:txBody>
          <a:bodyPr>
            <a:noAutofit/>
          </a:bodyPr>
          <a:lstStyle/>
          <a:p>
            <a:pPr algn="ctr"/>
            <a:r>
              <a:rPr lang="en-US" sz="4400" b="0" dirty="0"/>
              <a:t>VII. IDN‘s WGISS/WGCV Joint Session: Collaborative Actions</a:t>
            </a:r>
            <a:br>
              <a:rPr lang="en-US" sz="4400" b="0" dirty="0"/>
            </a:br>
            <a:br>
              <a:rPr lang="en-US" sz="4400" b="0" dirty="0"/>
            </a:br>
            <a:endParaRPr lang="en-US" sz="4400" b="0" dirty="0"/>
          </a:p>
        </p:txBody>
      </p:sp>
    </p:spTree>
    <p:extLst>
      <p:ext uri="{BB962C8B-B14F-4D97-AF65-F5344CB8AC3E}">
        <p14:creationId xmlns:p14="http://schemas.microsoft.com/office/powerpoint/2010/main" val="326159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006" y="2224118"/>
            <a:ext cx="7773988" cy="3114552"/>
          </a:xfrm>
        </p:spPr>
        <p:txBody>
          <a:bodyPr>
            <a:noAutofit/>
          </a:bodyPr>
          <a:lstStyle/>
          <a:p>
            <a:pPr algn="ctr"/>
            <a:r>
              <a:rPr lang="en-US" sz="4400" b="0" dirty="0"/>
              <a:t>I. Overview of NASA’s Vision of Services (UMM-S)</a:t>
            </a:r>
            <a:br>
              <a:rPr lang="en-US" sz="4400" dirty="0"/>
            </a:br>
            <a:br>
              <a:rPr lang="en-US" sz="4400" b="0" dirty="0"/>
            </a:br>
            <a:br>
              <a:rPr lang="en-US" sz="4400" b="0" dirty="0"/>
            </a:br>
            <a:br>
              <a:rPr lang="en-US" sz="4400" b="0" dirty="0"/>
            </a:br>
            <a:br>
              <a:rPr lang="en-US" sz="4400" b="0" dirty="0"/>
            </a:br>
            <a:endParaRPr lang="en-US" sz="4400" b="0" dirty="0"/>
          </a:p>
        </p:txBody>
      </p:sp>
    </p:spTree>
    <p:extLst>
      <p:ext uri="{BB962C8B-B14F-4D97-AF65-F5344CB8AC3E}">
        <p14:creationId xmlns:p14="http://schemas.microsoft.com/office/powerpoint/2010/main" val="2088023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A4593D-A16D-428B-A9C6-CEE89E13B7C0}"/>
              </a:ext>
            </a:extLst>
          </p:cNvPr>
          <p:cNvSpPr>
            <a:spLocks noGrp="1"/>
          </p:cNvSpPr>
          <p:nvPr>
            <p:ph sz="quarter" idx="10"/>
          </p:nvPr>
        </p:nvSpPr>
        <p:spPr/>
        <p:txBody>
          <a:bodyPr/>
          <a:lstStyle/>
          <a:p>
            <a:r>
              <a:rPr lang="en-GB" sz="2400" dirty="0"/>
              <a:t>Quality Indicators in Discovery </a:t>
            </a:r>
            <a:r>
              <a:rPr lang="en-US" sz="2400" dirty="0"/>
              <a:t>Metadata</a:t>
            </a:r>
          </a:p>
          <a:p>
            <a:pPr lvl="1"/>
            <a:r>
              <a:rPr lang="en-CA" sz="2000" dirty="0"/>
              <a:t>Action: WGISS (Michael) to start defining best approach for representing and including QIs for the selected test case in discovery metadata searchable by end users.</a:t>
            </a:r>
          </a:p>
          <a:p>
            <a:pPr lvl="2"/>
            <a:r>
              <a:rPr lang="en-CA" sz="1800" dirty="0">
                <a:solidFill>
                  <a:srgbClr val="0000FF"/>
                </a:solidFill>
              </a:rPr>
              <a:t>WGISS need one specific and one broader example of SST QI to start analysis. Awaiting input from WGCV</a:t>
            </a:r>
            <a:endParaRPr lang="en-US" sz="1800" dirty="0"/>
          </a:p>
          <a:p>
            <a:r>
              <a:rPr lang="en-US" sz="2400" dirty="0"/>
              <a:t>CEOS Data Cubes and CEOS Test Sites Data Access in support to WGCV Activities</a:t>
            </a:r>
          </a:p>
          <a:p>
            <a:pPr lvl="1"/>
            <a:r>
              <a:rPr lang="en-CA" sz="2000" dirty="0"/>
              <a:t>Action: WGISS (Michael) to define how to get this info into the IDN for discover and possibly access by August.</a:t>
            </a:r>
          </a:p>
          <a:p>
            <a:pPr lvl="2"/>
            <a:r>
              <a:rPr lang="en-CA" sz="1800" dirty="0">
                <a:solidFill>
                  <a:srgbClr val="0000FF"/>
                </a:solidFill>
              </a:rPr>
              <a:t>Will be started after receiving initial input by WGCV, completed by end November</a:t>
            </a:r>
          </a:p>
          <a:p>
            <a:pPr marL="508000" lvl="1" indent="0">
              <a:buNone/>
            </a:pPr>
            <a:endParaRPr lang="en-US" sz="2000" dirty="0"/>
          </a:p>
          <a:p>
            <a:endParaRPr lang="en-US" sz="1800" dirty="0"/>
          </a:p>
        </p:txBody>
      </p:sp>
      <p:sp>
        <p:nvSpPr>
          <p:cNvPr id="7" name="Title 6">
            <a:extLst>
              <a:ext uri="{FF2B5EF4-FFF2-40B4-BE49-F238E27FC236}">
                <a16:creationId xmlns:a16="http://schemas.microsoft.com/office/drawing/2014/main" id="{4C4E62E1-9A50-3F41-9848-C8D920E6B4D8}"/>
              </a:ext>
            </a:extLst>
          </p:cNvPr>
          <p:cNvSpPr>
            <a:spLocks noGrp="1"/>
          </p:cNvSpPr>
          <p:nvPr>
            <p:ph type="title"/>
          </p:nvPr>
        </p:nvSpPr>
        <p:spPr/>
        <p:txBody>
          <a:bodyPr/>
          <a:lstStyle/>
          <a:p>
            <a:r>
              <a:rPr lang="en-US" dirty="0"/>
              <a:t>IDN Actions Status</a:t>
            </a:r>
          </a:p>
        </p:txBody>
      </p:sp>
    </p:spTree>
    <p:extLst>
      <p:ext uri="{BB962C8B-B14F-4D97-AF65-F5344CB8AC3E}">
        <p14:creationId xmlns:p14="http://schemas.microsoft.com/office/powerpoint/2010/main" val="3827997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311709"/>
            <a:ext cx="8229600" cy="1143000"/>
          </a:xfrm>
          <a:prstGeom prst="rect">
            <a:avLst/>
          </a:prstGeom>
        </p:spPr>
        <p:txBody>
          <a:bodyPr lIns="91425" tIns="91425" rIns="91425" bIns="91425" anchor="b" anchorCtr="0">
            <a:noAutofit/>
          </a:bodyPr>
          <a:lstStyle/>
          <a:p>
            <a:r>
              <a:rPr lang="en-US" dirty="0"/>
              <a:t>Questions/Discussion</a:t>
            </a:r>
            <a:endParaRPr lang="en" dirty="0"/>
          </a:p>
        </p:txBody>
      </p:sp>
      <p:sp>
        <p:nvSpPr>
          <p:cNvPr id="2" name="Content Placeholder 1"/>
          <p:cNvSpPr>
            <a:spLocks noGrp="1"/>
          </p:cNvSpPr>
          <p:nvPr>
            <p:ph idx="1"/>
          </p:nvPr>
        </p:nvSpPr>
        <p:spPr/>
        <p:txBody>
          <a:bodyPr>
            <a:normAutofit/>
          </a:bodyPr>
          <a:lstStyle/>
          <a:p>
            <a:pPr marL="457200" lvl="1" indent="0">
              <a:buNone/>
            </a:pPr>
            <a:endParaRPr lang="en-US" dirty="0"/>
          </a:p>
          <a:p>
            <a:pPr marL="457200" lvl="1" indent="0">
              <a:buNone/>
            </a:pPr>
            <a:endParaRPr lang="en-US" dirty="0"/>
          </a:p>
          <a:p>
            <a:pPr marL="457200" lvl="1" indent="0" algn="ctr">
              <a:buNone/>
            </a:pPr>
            <a:r>
              <a:rPr lang="en-US" dirty="0"/>
              <a:t>Please Provide feedback to:</a:t>
            </a:r>
          </a:p>
          <a:p>
            <a:pPr marL="457200" lvl="1" indent="0">
              <a:buNone/>
            </a:pPr>
            <a:endParaRPr lang="en-US" dirty="0"/>
          </a:p>
          <a:p>
            <a:pPr marL="457200" lvl="1" indent="0" algn="ctr">
              <a:buNone/>
            </a:pPr>
            <a:r>
              <a:rPr lang="en-US" dirty="0" err="1"/>
              <a:t>gsfc-gcmduso@mail.nasa.gov</a:t>
            </a:r>
            <a:endParaRPr lang="en-US" dirty="0"/>
          </a:p>
          <a:p>
            <a:pPr marL="457200" lvl="1" indent="0" algn="ctr">
              <a:buNone/>
            </a:pPr>
            <a:r>
              <a:rPr lang="en-US" dirty="0"/>
              <a:t>Or</a:t>
            </a:r>
          </a:p>
          <a:p>
            <a:pPr marL="457200" lvl="1" indent="0" algn="ctr">
              <a:buNone/>
            </a:pPr>
            <a:r>
              <a:rPr lang="en-US" dirty="0" err="1"/>
              <a:t>Michael.P.Morahan@nasa.gov</a:t>
            </a:r>
            <a:endParaRPr lang="en-US" dirty="0"/>
          </a:p>
          <a:p>
            <a:pPr marL="457200" lvl="1" indent="0">
              <a:buNone/>
            </a:pPr>
            <a:endParaRPr lang="en-US" dirty="0"/>
          </a:p>
          <a:p>
            <a:pPr marL="457200" lvl="1" indent="0">
              <a:buNone/>
            </a:pPr>
            <a:endParaRPr lang="en-US" dirty="0"/>
          </a:p>
          <a:p>
            <a:endParaRPr lang="en-US" dirty="0"/>
          </a:p>
          <a:p>
            <a:pPr lvl="1"/>
            <a:endParaRPr lang="en-US" dirty="0"/>
          </a:p>
        </p:txBody>
      </p:sp>
    </p:spTree>
    <p:extLst>
      <p:ext uri="{BB962C8B-B14F-4D97-AF65-F5344CB8AC3E}">
        <p14:creationId xmlns:p14="http://schemas.microsoft.com/office/powerpoint/2010/main" val="2887793546"/>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715668"/>
            <a:ext cx="7772400" cy="1362075"/>
          </a:xfrm>
        </p:spPr>
        <p:txBody>
          <a:bodyPr/>
          <a:lstStyle/>
          <a:p>
            <a:r>
              <a:rPr lang="en-US" dirty="0"/>
              <a:t>Backup SLIDES</a:t>
            </a:r>
          </a:p>
        </p:txBody>
      </p:sp>
    </p:spTree>
    <p:extLst>
      <p:ext uri="{BB962C8B-B14F-4D97-AF65-F5344CB8AC3E}">
        <p14:creationId xmlns:p14="http://schemas.microsoft.com/office/powerpoint/2010/main" val="1883062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134319" y="960699"/>
            <a:ext cx="6879339" cy="5385926"/>
          </a:xfrm>
        </p:spPr>
      </p:pic>
      <p:sp>
        <p:nvSpPr>
          <p:cNvPr id="3" name="Title 2"/>
          <p:cNvSpPr>
            <a:spLocks noGrp="1"/>
          </p:cNvSpPr>
          <p:nvPr>
            <p:ph type="title"/>
          </p:nvPr>
        </p:nvSpPr>
        <p:spPr/>
        <p:txBody>
          <a:bodyPr/>
          <a:lstStyle/>
          <a:p>
            <a:r>
              <a:rPr lang="en-US" dirty="0"/>
              <a:t>UMM-S Design (v1.2)</a:t>
            </a:r>
          </a:p>
        </p:txBody>
      </p:sp>
    </p:spTree>
    <p:extLst>
      <p:ext uri="{BB962C8B-B14F-4D97-AF65-F5344CB8AC3E}">
        <p14:creationId xmlns:p14="http://schemas.microsoft.com/office/powerpoint/2010/main" val="1773771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UMM-S Fields</a:t>
            </a:r>
          </a:p>
        </p:txBody>
      </p:sp>
      <p:graphicFrame>
        <p:nvGraphicFramePr>
          <p:cNvPr id="7" name="Content Placeholder 6">
            <a:extLst>
              <a:ext uri="{FF2B5EF4-FFF2-40B4-BE49-F238E27FC236}">
                <a16:creationId xmlns:a16="http://schemas.microsoft.com/office/drawing/2014/main" id="{0FF72BC9-782F-2940-B1B6-FFDA39B76218}"/>
              </a:ext>
            </a:extLst>
          </p:cNvPr>
          <p:cNvGraphicFramePr>
            <a:graphicFrameLocks noGrp="1"/>
          </p:cNvGraphicFramePr>
          <p:nvPr>
            <p:ph sz="quarter" idx="10"/>
            <p:extLst>
              <p:ext uri="{D42A27DB-BD31-4B8C-83A1-F6EECF244321}">
                <p14:modId xmlns:p14="http://schemas.microsoft.com/office/powerpoint/2010/main" val="2409351571"/>
              </p:ext>
            </p:extLst>
          </p:nvPr>
        </p:nvGraphicFramePr>
        <p:xfrm>
          <a:off x="80210" y="994611"/>
          <a:ext cx="9031704" cy="5261815"/>
        </p:xfrm>
        <a:graphic>
          <a:graphicData uri="http://schemas.openxmlformats.org/drawingml/2006/table">
            <a:tbl>
              <a:tblPr firstRow="1" bandRow="1">
                <a:tableStyleId>{69CF1AB2-1976-4502-BF36-3FF5EA218861}</a:tableStyleId>
              </a:tblPr>
              <a:tblGrid>
                <a:gridCol w="1505284">
                  <a:extLst>
                    <a:ext uri="{9D8B030D-6E8A-4147-A177-3AD203B41FA5}">
                      <a16:colId xmlns:a16="http://schemas.microsoft.com/office/drawing/2014/main" val="125861664"/>
                    </a:ext>
                  </a:extLst>
                </a:gridCol>
                <a:gridCol w="1505284">
                  <a:extLst>
                    <a:ext uri="{9D8B030D-6E8A-4147-A177-3AD203B41FA5}">
                      <a16:colId xmlns:a16="http://schemas.microsoft.com/office/drawing/2014/main" val="88139575"/>
                    </a:ext>
                  </a:extLst>
                </a:gridCol>
                <a:gridCol w="1505284">
                  <a:extLst>
                    <a:ext uri="{9D8B030D-6E8A-4147-A177-3AD203B41FA5}">
                      <a16:colId xmlns:a16="http://schemas.microsoft.com/office/drawing/2014/main" val="66486387"/>
                    </a:ext>
                  </a:extLst>
                </a:gridCol>
                <a:gridCol w="1505284">
                  <a:extLst>
                    <a:ext uri="{9D8B030D-6E8A-4147-A177-3AD203B41FA5}">
                      <a16:colId xmlns:a16="http://schemas.microsoft.com/office/drawing/2014/main" val="2082930418"/>
                    </a:ext>
                  </a:extLst>
                </a:gridCol>
                <a:gridCol w="1505284">
                  <a:extLst>
                    <a:ext uri="{9D8B030D-6E8A-4147-A177-3AD203B41FA5}">
                      <a16:colId xmlns:a16="http://schemas.microsoft.com/office/drawing/2014/main" val="2089102526"/>
                    </a:ext>
                  </a:extLst>
                </a:gridCol>
                <a:gridCol w="1505284">
                  <a:extLst>
                    <a:ext uri="{9D8B030D-6E8A-4147-A177-3AD203B41FA5}">
                      <a16:colId xmlns:a16="http://schemas.microsoft.com/office/drawing/2014/main" val="1470793054"/>
                    </a:ext>
                  </a:extLst>
                </a:gridCol>
              </a:tblGrid>
              <a:tr h="404755">
                <a:tc>
                  <a:txBody>
                    <a:bodyPr/>
                    <a:lstStyle/>
                    <a:p>
                      <a:pPr algn="l" fontAlgn="b"/>
                      <a:r>
                        <a:rPr lang="en-US" sz="900" b="1" i="0" u="none" strike="noStrike" dirty="0">
                          <a:solidFill>
                            <a:srgbClr val="000000"/>
                          </a:solidFill>
                          <a:effectLst/>
                          <a:latin typeface="+mn-lt"/>
                        </a:rPr>
                        <a:t>Name [R]</a:t>
                      </a:r>
                    </a:p>
                  </a:txBody>
                  <a:tcPr marL="9525" marR="9525" marT="9525" marB="0" anchor="b"/>
                </a:tc>
                <a:tc>
                  <a:txBody>
                    <a:bodyPr/>
                    <a:lstStyle/>
                    <a:p>
                      <a:pPr algn="l" fontAlgn="b"/>
                      <a:r>
                        <a:rPr lang="en-US" sz="900" b="0" i="0" u="none" strike="noStrike">
                          <a:solidFill>
                            <a:srgbClr val="000000"/>
                          </a:solidFill>
                          <a:effectLst/>
                          <a:latin typeface="+mn-lt"/>
                        </a:rPr>
                        <a:t>ConnectPoint</a:t>
                      </a:r>
                    </a:p>
                  </a:txBody>
                  <a:tcPr marL="9525" marR="9525" marT="9525" marB="0" anchor="b"/>
                </a:tc>
                <a:tc>
                  <a:txBody>
                    <a:bodyPr/>
                    <a:lstStyle/>
                    <a:p>
                      <a:pPr algn="l" fontAlgn="b"/>
                      <a:r>
                        <a:rPr lang="en-US" sz="900" b="0" i="0" u="none" strike="noStrike">
                          <a:solidFill>
                            <a:srgbClr val="000000"/>
                          </a:solidFill>
                          <a:effectLst/>
                          <a:latin typeface="+mn-lt"/>
                        </a:rPr>
                        <a:t>DataResourceSpatialExtent [R]</a:t>
                      </a:r>
                    </a:p>
                  </a:txBody>
                  <a:tcPr marL="9525" marR="9525" marT="9525" marB="0" anchor="b"/>
                </a:tc>
                <a:tc>
                  <a:txBody>
                    <a:bodyPr/>
                    <a:lstStyle/>
                    <a:p>
                      <a:pPr algn="l" fontAlgn="b"/>
                      <a:r>
                        <a:rPr lang="en-US" sz="900" b="0" i="0" u="none" strike="noStrike">
                          <a:solidFill>
                            <a:srgbClr val="000000"/>
                          </a:solidFill>
                          <a:effectLst/>
                          <a:latin typeface="+mn-lt"/>
                        </a:rPr>
                        <a:t>ParameterDescription [R]</a:t>
                      </a:r>
                    </a:p>
                  </a:txBody>
                  <a:tcPr marL="9525" marR="9525" marT="9525" marB="0" anchor="b"/>
                </a:tc>
                <a:tc>
                  <a:txBody>
                    <a:bodyPr/>
                    <a:lstStyle/>
                    <a:p>
                      <a:pPr algn="l" fontAlgn="b"/>
                      <a:r>
                        <a:rPr lang="en-US" sz="900" b="0" i="0" u="none" strike="noStrike">
                          <a:solidFill>
                            <a:srgbClr val="000000"/>
                          </a:solidFill>
                          <a:effectLst/>
                          <a:latin typeface="+mn-lt"/>
                        </a:rPr>
                        <a:t>AncillaryKeywords</a:t>
                      </a:r>
                    </a:p>
                  </a:txBody>
                  <a:tcPr marL="9525" marR="9525" marT="9525" marB="0" anchor="b"/>
                </a:tc>
                <a:tc>
                  <a:txBody>
                    <a:bodyPr/>
                    <a:lstStyle/>
                    <a:p>
                      <a:pPr algn="l" fontAlgn="b"/>
                      <a:r>
                        <a:rPr lang="en-US" sz="900" b="0" i="0" u="none" strike="noStrike">
                          <a:solidFill>
                            <a:srgbClr val="000000"/>
                          </a:solidFill>
                          <a:effectLst/>
                          <a:latin typeface="+mn-lt"/>
                        </a:rPr>
                        <a:t>SupportedOutputProjections</a:t>
                      </a:r>
                    </a:p>
                  </a:txBody>
                  <a:tcPr marL="9525" marR="9525" marT="9525" marB="0" anchor="b"/>
                </a:tc>
                <a:extLst>
                  <a:ext uri="{0D108BD9-81ED-4DB2-BD59-A6C34878D82A}">
                    <a16:rowId xmlns:a16="http://schemas.microsoft.com/office/drawing/2014/main" val="3288378585"/>
                  </a:ext>
                </a:extLst>
              </a:tr>
              <a:tr h="404755">
                <a:tc>
                  <a:txBody>
                    <a:bodyPr/>
                    <a:lstStyle/>
                    <a:p>
                      <a:pPr algn="l" fontAlgn="b"/>
                      <a:r>
                        <a:rPr lang="en-US" sz="900" b="1" i="0" u="none" strike="noStrike" dirty="0" err="1">
                          <a:solidFill>
                            <a:srgbClr val="000000"/>
                          </a:solidFill>
                          <a:effectLst/>
                          <a:latin typeface="+mn-lt"/>
                        </a:rPr>
                        <a:t>LongName</a:t>
                      </a:r>
                      <a:r>
                        <a:rPr lang="en-US" sz="900" b="1" i="0" u="none" strike="noStrike" dirty="0">
                          <a:solidFill>
                            <a:srgbClr val="000000"/>
                          </a:solidFill>
                          <a:effectLst/>
                          <a:latin typeface="+mn-lt"/>
                        </a:rPr>
                        <a:t> [R]</a:t>
                      </a:r>
                    </a:p>
                  </a:txBody>
                  <a:tcPr marL="9525" marR="9525" marT="9525" marB="0" anchor="b"/>
                </a:tc>
                <a:tc>
                  <a:txBody>
                    <a:bodyPr/>
                    <a:lstStyle/>
                    <a:p>
                      <a:pPr algn="l" fontAlgn="b"/>
                      <a:r>
                        <a:rPr lang="en-US" sz="900" b="0" i="0" u="none" strike="noStrike">
                          <a:solidFill>
                            <a:srgbClr val="000000"/>
                          </a:solidFill>
                          <a:effectLst/>
                          <a:latin typeface="+mn-lt"/>
                        </a:rPr>
                        <a:t>ResourceName</a:t>
                      </a:r>
                    </a:p>
                  </a:txBody>
                  <a:tcPr marL="9525" marR="9525" marT="9525" marB="0" anchor="b"/>
                </a:tc>
                <a:tc>
                  <a:txBody>
                    <a:bodyPr/>
                    <a:lstStyle/>
                    <a:p>
                      <a:pPr algn="l" fontAlgn="b"/>
                      <a:r>
                        <a:rPr lang="en-US" sz="900" b="0" i="0" u="none" strike="noStrike">
                          <a:solidFill>
                            <a:srgbClr val="000000"/>
                          </a:solidFill>
                          <a:effectLst/>
                          <a:latin typeface="+mn-lt"/>
                        </a:rPr>
                        <a:t>DataResourceSpatialExtentType [R]</a:t>
                      </a:r>
                    </a:p>
                  </a:txBody>
                  <a:tcPr marL="9525" marR="9525" marT="9525" marB="0" anchor="b"/>
                </a:tc>
                <a:tc>
                  <a:txBody>
                    <a:bodyPr/>
                    <a:lstStyle/>
                    <a:p>
                      <a:pPr algn="l" fontAlgn="b"/>
                      <a:r>
                        <a:rPr lang="en-US" sz="900" b="0" i="0" u="none" strike="noStrike">
                          <a:solidFill>
                            <a:srgbClr val="000000"/>
                          </a:solidFill>
                          <a:effectLst/>
                          <a:latin typeface="+mn-lt"/>
                        </a:rPr>
                        <a:t>ParameterOptionality [R]</a:t>
                      </a:r>
                    </a:p>
                  </a:txBody>
                  <a:tcPr marL="9525" marR="9525" marT="9525" marB="0" anchor="b"/>
                </a:tc>
                <a:tc>
                  <a:txBody>
                    <a:bodyPr/>
                    <a:lstStyle/>
                    <a:p>
                      <a:pPr algn="l" fontAlgn="b"/>
                      <a:r>
                        <a:rPr lang="en-US" sz="900" b="0" i="0" u="none" strike="noStrike">
                          <a:solidFill>
                            <a:srgbClr val="000000"/>
                          </a:solidFill>
                          <a:effectLst/>
                          <a:latin typeface="+mn-lt"/>
                        </a:rPr>
                        <a:t>ServiceOptions</a:t>
                      </a:r>
                    </a:p>
                  </a:txBody>
                  <a:tcPr marL="9525" marR="9525" marT="9525" marB="0" anchor="b"/>
                </a:tc>
                <a:tc>
                  <a:txBody>
                    <a:bodyPr/>
                    <a:lstStyle/>
                    <a:p>
                      <a:pPr algn="l" fontAlgn="b"/>
                      <a:r>
                        <a:rPr lang="en-US" sz="900" b="0" i="0" u="none" strike="noStrike">
                          <a:solidFill>
                            <a:srgbClr val="000000"/>
                          </a:solidFill>
                          <a:effectLst/>
                          <a:latin typeface="+mn-lt"/>
                        </a:rPr>
                        <a:t>ProjectionName</a:t>
                      </a:r>
                    </a:p>
                  </a:txBody>
                  <a:tcPr marL="9525" marR="9525" marT="9525" marB="0" anchor="b"/>
                </a:tc>
                <a:extLst>
                  <a:ext uri="{0D108BD9-81ED-4DB2-BD59-A6C34878D82A}">
                    <a16:rowId xmlns:a16="http://schemas.microsoft.com/office/drawing/2014/main" val="2414129795"/>
                  </a:ext>
                </a:extLst>
              </a:tr>
              <a:tr h="404755">
                <a:tc>
                  <a:txBody>
                    <a:bodyPr/>
                    <a:lstStyle/>
                    <a:p>
                      <a:pPr algn="l" fontAlgn="b"/>
                      <a:r>
                        <a:rPr lang="en-US" sz="900" b="1" i="0" u="none" strike="noStrike">
                          <a:solidFill>
                            <a:srgbClr val="000000"/>
                          </a:solidFill>
                          <a:effectLst/>
                          <a:latin typeface="+mn-lt"/>
                        </a:rPr>
                        <a:t>Type [R]</a:t>
                      </a:r>
                    </a:p>
                  </a:txBody>
                  <a:tcPr marL="9525" marR="9525" marT="9525" marB="0" anchor="b"/>
                </a:tc>
                <a:tc>
                  <a:txBody>
                    <a:bodyPr/>
                    <a:lstStyle/>
                    <a:p>
                      <a:pPr algn="l" fontAlgn="b"/>
                      <a:r>
                        <a:rPr lang="en-US" sz="900" b="0" i="0" u="none" strike="noStrike">
                          <a:solidFill>
                            <a:srgbClr val="000000"/>
                          </a:solidFill>
                          <a:effectLst/>
                          <a:latin typeface="+mn-lt"/>
                        </a:rPr>
                        <a:t>ResourceLinkage [R]</a:t>
                      </a:r>
                    </a:p>
                  </a:txBody>
                  <a:tcPr marL="9525" marR="9525" marT="9525" marB="0" anchor="b"/>
                </a:tc>
                <a:tc>
                  <a:txBody>
                    <a:bodyPr/>
                    <a:lstStyle/>
                    <a:p>
                      <a:pPr algn="l" fontAlgn="b"/>
                      <a:r>
                        <a:rPr lang="en-US" sz="900" b="0" i="0" u="none" strike="noStrike">
                          <a:solidFill>
                            <a:srgbClr val="000000"/>
                          </a:solidFill>
                          <a:effectLst/>
                          <a:latin typeface="+mn-lt"/>
                        </a:rPr>
                        <a:t>SpatialResolution [R]</a:t>
                      </a:r>
                    </a:p>
                  </a:txBody>
                  <a:tcPr marL="9525" marR="9525" marT="9525" marB="0" anchor="b"/>
                </a:tc>
                <a:tc>
                  <a:txBody>
                    <a:bodyPr/>
                    <a:lstStyle/>
                    <a:p>
                      <a:pPr algn="l" fontAlgn="b"/>
                      <a:r>
                        <a:rPr lang="en-US" sz="900" b="0" i="0" u="none" strike="noStrike">
                          <a:solidFill>
                            <a:srgbClr val="000000"/>
                          </a:solidFill>
                          <a:effectLst/>
                          <a:latin typeface="+mn-lt"/>
                        </a:rPr>
                        <a:t>ParameterRepeatability [R]</a:t>
                      </a:r>
                    </a:p>
                  </a:txBody>
                  <a:tcPr marL="9525" marR="9525" marT="9525" marB="0" anchor="b"/>
                </a:tc>
                <a:tc>
                  <a:txBody>
                    <a:bodyPr/>
                    <a:lstStyle/>
                    <a:p>
                      <a:pPr algn="l" fontAlgn="b"/>
                      <a:r>
                        <a:rPr lang="en-US" sz="900" b="0" i="0" u="none" strike="noStrike" dirty="0" err="1">
                          <a:solidFill>
                            <a:srgbClr val="000000"/>
                          </a:solidFill>
                          <a:effectLst/>
                          <a:latin typeface="+mn-lt"/>
                        </a:rPr>
                        <a:t>SubsetTypes</a:t>
                      </a:r>
                      <a:endParaRPr lang="en-US" sz="900" b="0" i="0" u="none" strike="noStrike" dirty="0">
                        <a:solidFill>
                          <a:srgbClr val="000000"/>
                        </a:solidFill>
                        <a:effectLst/>
                        <a:latin typeface="+mn-lt"/>
                      </a:endParaRPr>
                    </a:p>
                  </a:txBody>
                  <a:tcPr marL="9525" marR="9525" marT="9525" marB="0" anchor="b"/>
                </a:tc>
                <a:tc>
                  <a:txBody>
                    <a:bodyPr/>
                    <a:lstStyle/>
                    <a:p>
                      <a:pPr algn="l" fontAlgn="b"/>
                      <a:r>
                        <a:rPr lang="en-US" sz="900" b="0" i="0" u="none" strike="noStrike">
                          <a:solidFill>
                            <a:srgbClr val="000000"/>
                          </a:solidFill>
                          <a:effectLst/>
                          <a:latin typeface="+mn-lt"/>
                        </a:rPr>
                        <a:t>ProjectionLatitudeOfCenter</a:t>
                      </a:r>
                    </a:p>
                  </a:txBody>
                  <a:tcPr marL="9525" marR="9525" marT="9525" marB="0" anchor="b"/>
                </a:tc>
                <a:extLst>
                  <a:ext uri="{0D108BD9-81ED-4DB2-BD59-A6C34878D82A}">
                    <a16:rowId xmlns:a16="http://schemas.microsoft.com/office/drawing/2014/main" val="2220405795"/>
                  </a:ext>
                </a:extLst>
              </a:tr>
              <a:tr h="404755">
                <a:tc>
                  <a:txBody>
                    <a:bodyPr/>
                    <a:lstStyle/>
                    <a:p>
                      <a:pPr algn="l" fontAlgn="b"/>
                      <a:r>
                        <a:rPr lang="en-US" sz="900" b="1" i="0" u="none" strike="noStrike" dirty="0">
                          <a:solidFill>
                            <a:srgbClr val="000000"/>
                          </a:solidFill>
                          <a:effectLst/>
                          <a:latin typeface="+mn-lt"/>
                        </a:rPr>
                        <a:t>Version [R]</a:t>
                      </a:r>
                    </a:p>
                  </a:txBody>
                  <a:tcPr marL="9525" marR="9525" marT="9525" marB="0" anchor="b"/>
                </a:tc>
                <a:tc>
                  <a:txBody>
                    <a:bodyPr/>
                    <a:lstStyle/>
                    <a:p>
                      <a:pPr algn="l" fontAlgn="b"/>
                      <a:r>
                        <a:rPr lang="en-US" sz="900" b="0" i="0" u="none" strike="noStrike">
                          <a:solidFill>
                            <a:srgbClr val="000000"/>
                          </a:solidFill>
                          <a:effectLst/>
                          <a:latin typeface="+mn-lt"/>
                        </a:rPr>
                        <a:t>ResourceDescription</a:t>
                      </a:r>
                    </a:p>
                  </a:txBody>
                  <a:tcPr marL="9525" marR="9525" marT="9525" marB="0" anchor="b"/>
                </a:tc>
                <a:tc>
                  <a:txBody>
                    <a:bodyPr/>
                    <a:lstStyle/>
                    <a:p>
                      <a:pPr algn="l" fontAlgn="b"/>
                      <a:r>
                        <a:rPr lang="en-US" sz="900" b="0" i="0" u="none" strike="noStrike">
                          <a:solidFill>
                            <a:srgbClr val="000000"/>
                          </a:solidFill>
                          <a:effectLst/>
                          <a:latin typeface="+mn-lt"/>
                        </a:rPr>
                        <a:t>SpatialResolutionUnit [R]</a:t>
                      </a:r>
                    </a:p>
                  </a:txBody>
                  <a:tcPr marL="9525" marR="9525" marT="9525" marB="0" anchor="b"/>
                </a:tc>
                <a:tc>
                  <a:txBody>
                    <a:bodyPr/>
                    <a:lstStyle/>
                    <a:p>
                      <a:pPr algn="l" fontAlgn="b"/>
                      <a:r>
                        <a:rPr lang="en-US" sz="900" b="0" i="0" u="none" strike="noStrike">
                          <a:solidFill>
                            <a:srgbClr val="000000"/>
                          </a:solidFill>
                          <a:effectLst/>
                          <a:latin typeface="+mn-lt"/>
                        </a:rPr>
                        <a:t>ScienceKeywords</a:t>
                      </a:r>
                    </a:p>
                  </a:txBody>
                  <a:tcPr marL="9525" marR="9525" marT="9525" marB="0" anchor="b"/>
                </a:tc>
                <a:tc>
                  <a:txBody>
                    <a:bodyPr/>
                    <a:lstStyle/>
                    <a:p>
                      <a:pPr algn="l" fontAlgn="b"/>
                      <a:r>
                        <a:rPr lang="en-US" sz="900" b="0" i="0" u="none" strike="noStrike">
                          <a:solidFill>
                            <a:srgbClr val="000000"/>
                          </a:solidFill>
                          <a:effectLst/>
                          <a:latin typeface="+mn-lt"/>
                        </a:rPr>
                        <a:t>VariableAggregation</a:t>
                      </a:r>
                    </a:p>
                  </a:txBody>
                  <a:tcPr marL="9525" marR="9525" marT="9525" marB="0" anchor="b"/>
                </a:tc>
                <a:tc>
                  <a:txBody>
                    <a:bodyPr/>
                    <a:lstStyle/>
                    <a:p>
                      <a:pPr algn="l" fontAlgn="b"/>
                      <a:r>
                        <a:rPr lang="en-US" sz="900" b="0" i="0" u="none" strike="noStrike">
                          <a:solidFill>
                            <a:srgbClr val="000000"/>
                          </a:solidFill>
                          <a:effectLst/>
                          <a:latin typeface="+mn-lt"/>
                        </a:rPr>
                        <a:t>ProjectionLongitudeOfCenter</a:t>
                      </a:r>
                    </a:p>
                  </a:txBody>
                  <a:tcPr marL="9525" marR="9525" marT="9525" marB="0" anchor="b"/>
                </a:tc>
                <a:extLst>
                  <a:ext uri="{0D108BD9-81ED-4DB2-BD59-A6C34878D82A}">
                    <a16:rowId xmlns:a16="http://schemas.microsoft.com/office/drawing/2014/main" val="1329072749"/>
                  </a:ext>
                </a:extLst>
              </a:tr>
              <a:tr h="404755">
                <a:tc>
                  <a:txBody>
                    <a:bodyPr/>
                    <a:lstStyle/>
                    <a:p>
                      <a:pPr algn="l" fontAlgn="b"/>
                      <a:r>
                        <a:rPr lang="en-US" sz="900" b="1" i="0" u="none" strike="noStrike" dirty="0">
                          <a:solidFill>
                            <a:srgbClr val="000000"/>
                          </a:solidFill>
                          <a:effectLst/>
                          <a:latin typeface="+mn-lt"/>
                        </a:rPr>
                        <a:t>Description [R]</a:t>
                      </a:r>
                    </a:p>
                  </a:txBody>
                  <a:tcPr marL="9525" marR="9525" marT="9525" marB="0" anchor="b"/>
                </a:tc>
                <a:tc>
                  <a:txBody>
                    <a:bodyPr/>
                    <a:lstStyle/>
                    <a:p>
                      <a:pPr algn="l" fontAlgn="b"/>
                      <a:r>
                        <a:rPr lang="en-US" sz="900" b="0" i="0" u="none" strike="noStrike">
                          <a:solidFill>
                            <a:srgbClr val="000000"/>
                          </a:solidFill>
                          <a:effectLst/>
                          <a:latin typeface="+mn-lt"/>
                        </a:rPr>
                        <a:t>OperationChainMetadata</a:t>
                      </a:r>
                    </a:p>
                  </a:txBody>
                  <a:tcPr marL="9525" marR="9525" marT="9525" marB="0" anchor="b"/>
                </a:tc>
                <a:tc>
                  <a:txBody>
                    <a:bodyPr/>
                    <a:lstStyle/>
                    <a:p>
                      <a:pPr algn="l" fontAlgn="b"/>
                      <a:r>
                        <a:rPr lang="en-US" sz="900" b="0" i="0" u="none" strike="noStrike">
                          <a:solidFill>
                            <a:srgbClr val="000000"/>
                          </a:solidFill>
                          <a:effectLst/>
                          <a:latin typeface="+mn-lt"/>
                        </a:rPr>
                        <a:t>DataResourceTemporalExtent [R]</a:t>
                      </a:r>
                    </a:p>
                  </a:txBody>
                  <a:tcPr marL="9525" marR="9525" marT="9525" marB="0" anchor="b"/>
                </a:tc>
                <a:tc>
                  <a:txBody>
                    <a:bodyPr/>
                    <a:lstStyle/>
                    <a:p>
                      <a:pPr algn="l" fontAlgn="b"/>
                      <a:r>
                        <a:rPr lang="en-US" sz="900" b="0" i="0" u="none" strike="noStrike">
                          <a:solidFill>
                            <a:srgbClr val="000000"/>
                          </a:solidFill>
                          <a:effectLst/>
                          <a:latin typeface="+mn-lt"/>
                        </a:rPr>
                        <a:t>ServiceContacts [R]</a:t>
                      </a:r>
                    </a:p>
                  </a:txBody>
                  <a:tcPr marL="9525" marR="9525" marT="9525" marB="0" anchor="b"/>
                </a:tc>
                <a:tc>
                  <a:txBody>
                    <a:bodyPr/>
                    <a:lstStyle/>
                    <a:p>
                      <a:pPr algn="l" fontAlgn="b"/>
                      <a:r>
                        <a:rPr lang="en-US" sz="900" b="0" i="0" u="none" strike="noStrike" dirty="0" err="1">
                          <a:solidFill>
                            <a:srgbClr val="000000"/>
                          </a:solidFill>
                          <a:effectLst/>
                          <a:latin typeface="+mn-lt"/>
                        </a:rPr>
                        <a:t>SupportedInputProjections</a:t>
                      </a:r>
                      <a:endParaRPr lang="en-US" sz="900" b="0" i="0" u="none" strike="noStrike" dirty="0">
                        <a:solidFill>
                          <a:srgbClr val="000000"/>
                        </a:solidFill>
                        <a:effectLst/>
                        <a:latin typeface="+mn-lt"/>
                      </a:endParaRPr>
                    </a:p>
                  </a:txBody>
                  <a:tcPr marL="9525" marR="9525" marT="9525" marB="0" anchor="b"/>
                </a:tc>
                <a:tc>
                  <a:txBody>
                    <a:bodyPr/>
                    <a:lstStyle/>
                    <a:p>
                      <a:pPr algn="l" fontAlgn="b"/>
                      <a:r>
                        <a:rPr lang="en-US" sz="900" b="0" i="0" u="none" strike="noStrike">
                          <a:solidFill>
                            <a:srgbClr val="000000"/>
                          </a:solidFill>
                          <a:effectLst/>
                          <a:latin typeface="+mn-lt"/>
                        </a:rPr>
                        <a:t>ProjectionFalseEasting</a:t>
                      </a:r>
                    </a:p>
                  </a:txBody>
                  <a:tcPr marL="9525" marR="9525" marT="9525" marB="0" anchor="b"/>
                </a:tc>
                <a:extLst>
                  <a:ext uri="{0D108BD9-81ED-4DB2-BD59-A6C34878D82A}">
                    <a16:rowId xmlns:a16="http://schemas.microsoft.com/office/drawing/2014/main" val="2484333568"/>
                  </a:ext>
                </a:extLst>
              </a:tr>
              <a:tr h="404755">
                <a:tc>
                  <a:txBody>
                    <a:bodyPr/>
                    <a:lstStyle/>
                    <a:p>
                      <a:pPr algn="l" fontAlgn="b"/>
                      <a:r>
                        <a:rPr lang="en-US" sz="900" b="1" i="0" u="none" strike="noStrike" dirty="0" err="1">
                          <a:solidFill>
                            <a:srgbClr val="000000"/>
                          </a:solidFill>
                          <a:effectLst/>
                          <a:latin typeface="+mn-lt"/>
                        </a:rPr>
                        <a:t>RelatedURLs</a:t>
                      </a:r>
                      <a:r>
                        <a:rPr lang="en-US" sz="900" b="1" i="0" u="none" strike="noStrike" dirty="0">
                          <a:solidFill>
                            <a:srgbClr val="000000"/>
                          </a:solidFill>
                          <a:effectLst/>
                          <a:latin typeface="+mn-lt"/>
                        </a:rPr>
                        <a:t> [R]</a:t>
                      </a:r>
                    </a:p>
                  </a:txBody>
                  <a:tcPr marL="9525" marR="9525" marT="9525" marB="0" anchor="b"/>
                </a:tc>
                <a:tc>
                  <a:txBody>
                    <a:bodyPr/>
                    <a:lstStyle/>
                    <a:p>
                      <a:pPr algn="l" fontAlgn="b"/>
                      <a:r>
                        <a:rPr lang="en-US" sz="900" b="0" i="0" u="none" strike="noStrike">
                          <a:solidFill>
                            <a:srgbClr val="000000"/>
                          </a:solidFill>
                          <a:effectLst/>
                          <a:latin typeface="+mn-lt"/>
                        </a:rPr>
                        <a:t>OperationChainName [R]</a:t>
                      </a:r>
                    </a:p>
                  </a:txBody>
                  <a:tcPr marL="9525" marR="9525" marT="9525" marB="0" anchor="b"/>
                </a:tc>
                <a:tc>
                  <a:txBody>
                    <a:bodyPr/>
                    <a:lstStyle/>
                    <a:p>
                      <a:pPr algn="l" fontAlgn="b"/>
                      <a:r>
                        <a:rPr lang="en-US" sz="900" b="0" i="0" u="none" strike="noStrike">
                          <a:solidFill>
                            <a:srgbClr val="000000"/>
                          </a:solidFill>
                          <a:effectLst/>
                          <a:latin typeface="+mn-lt"/>
                        </a:rPr>
                        <a:t>DataResourceTemporalExtentType [R]</a:t>
                      </a:r>
                    </a:p>
                  </a:txBody>
                  <a:tcPr marL="9525" marR="9525" marT="9525" marB="0" anchor="b"/>
                </a:tc>
                <a:tc>
                  <a:txBody>
                    <a:bodyPr/>
                    <a:lstStyle/>
                    <a:p>
                      <a:pPr algn="l" fontAlgn="b"/>
                      <a:r>
                        <a:rPr lang="en-US" sz="900" b="0" i="0" u="none" strike="noStrike">
                          <a:solidFill>
                            <a:srgbClr val="000000"/>
                          </a:solidFill>
                          <a:effectLst/>
                          <a:latin typeface="+mn-lt"/>
                        </a:rPr>
                        <a:t>ContactPersons</a:t>
                      </a:r>
                    </a:p>
                  </a:txBody>
                  <a:tcPr marL="9525" marR="9525" marT="9525" marB="0" anchor="b"/>
                </a:tc>
                <a:tc>
                  <a:txBody>
                    <a:bodyPr/>
                    <a:lstStyle/>
                    <a:p>
                      <a:pPr algn="l" fontAlgn="b"/>
                      <a:r>
                        <a:rPr lang="en-US" sz="900" b="0" i="0" u="none" strike="noStrike">
                          <a:solidFill>
                            <a:srgbClr val="000000"/>
                          </a:solidFill>
                          <a:effectLst/>
                          <a:latin typeface="+mn-lt"/>
                        </a:rPr>
                        <a:t>ProjectionName</a:t>
                      </a:r>
                    </a:p>
                  </a:txBody>
                  <a:tcPr marL="9525" marR="9525" marT="9525" marB="0" anchor="b"/>
                </a:tc>
                <a:tc>
                  <a:txBody>
                    <a:bodyPr/>
                    <a:lstStyle/>
                    <a:p>
                      <a:pPr algn="l" fontAlgn="b"/>
                      <a:r>
                        <a:rPr lang="en-US" sz="900" b="0" i="0" u="none" strike="noStrike">
                          <a:solidFill>
                            <a:srgbClr val="000000"/>
                          </a:solidFill>
                          <a:effectLst/>
                          <a:latin typeface="+mn-lt"/>
                        </a:rPr>
                        <a:t>ProjectionFalseNorthing</a:t>
                      </a:r>
                    </a:p>
                  </a:txBody>
                  <a:tcPr marL="9525" marR="9525" marT="9525" marB="0" anchor="b"/>
                </a:tc>
                <a:extLst>
                  <a:ext uri="{0D108BD9-81ED-4DB2-BD59-A6C34878D82A}">
                    <a16:rowId xmlns:a16="http://schemas.microsoft.com/office/drawing/2014/main" val="1596322355"/>
                  </a:ext>
                </a:extLst>
              </a:tr>
              <a:tr h="404755">
                <a:tc>
                  <a:txBody>
                    <a:bodyPr/>
                    <a:lstStyle/>
                    <a:p>
                      <a:pPr algn="l" fontAlgn="b"/>
                      <a:r>
                        <a:rPr lang="en-US" sz="900" b="1" i="0" u="none" strike="noStrike" dirty="0" err="1">
                          <a:solidFill>
                            <a:srgbClr val="000000"/>
                          </a:solidFill>
                          <a:effectLst/>
                          <a:latin typeface="+mn-lt"/>
                        </a:rPr>
                        <a:t>ServiceKeywords</a:t>
                      </a:r>
                      <a:r>
                        <a:rPr lang="en-US" sz="900" b="1" i="0" u="none" strike="noStrike" dirty="0">
                          <a:solidFill>
                            <a:srgbClr val="000000"/>
                          </a:solidFill>
                          <a:effectLst/>
                          <a:latin typeface="+mn-lt"/>
                        </a:rPr>
                        <a:t> [R]</a:t>
                      </a:r>
                    </a:p>
                  </a:txBody>
                  <a:tcPr marL="9525" marR="9525" marT="9525" marB="0" anchor="b"/>
                </a:tc>
                <a:tc>
                  <a:txBody>
                    <a:bodyPr/>
                    <a:lstStyle/>
                    <a:p>
                      <a:pPr algn="l" fontAlgn="b"/>
                      <a:r>
                        <a:rPr lang="en-US" sz="900" b="0" i="0" u="none" strike="noStrike">
                          <a:solidFill>
                            <a:srgbClr val="000000"/>
                          </a:solidFill>
                          <a:effectLst/>
                          <a:latin typeface="+mn-lt"/>
                        </a:rPr>
                        <a:t>OperationChainDescription</a:t>
                      </a:r>
                    </a:p>
                  </a:txBody>
                  <a:tcPr marL="9525" marR="9525" marT="9525" marB="0" anchor="b"/>
                </a:tc>
                <a:tc>
                  <a:txBody>
                    <a:bodyPr/>
                    <a:lstStyle/>
                    <a:p>
                      <a:pPr algn="l" fontAlgn="b"/>
                      <a:r>
                        <a:rPr lang="en-US" sz="900" b="0" i="0" u="none" strike="noStrike">
                          <a:solidFill>
                            <a:srgbClr val="000000"/>
                          </a:solidFill>
                          <a:effectLst/>
                          <a:latin typeface="+mn-lt"/>
                        </a:rPr>
                        <a:t>TemporalResolution [R]</a:t>
                      </a:r>
                    </a:p>
                  </a:txBody>
                  <a:tcPr marL="9525" marR="9525" marT="9525" marB="0" anchor="b"/>
                </a:tc>
                <a:tc>
                  <a:txBody>
                    <a:bodyPr/>
                    <a:lstStyle/>
                    <a:p>
                      <a:pPr algn="l" fontAlgn="b"/>
                      <a:r>
                        <a:rPr lang="en-US" sz="900" b="0" i="0" u="none" strike="noStrike">
                          <a:solidFill>
                            <a:srgbClr val="000000"/>
                          </a:solidFill>
                          <a:effectLst/>
                          <a:latin typeface="+mn-lt"/>
                        </a:rPr>
                        <a:t>ContactGroups</a:t>
                      </a:r>
                    </a:p>
                  </a:txBody>
                  <a:tcPr marL="9525" marR="9525" marT="9525" marB="0" anchor="b"/>
                </a:tc>
                <a:tc>
                  <a:txBody>
                    <a:bodyPr/>
                    <a:lstStyle/>
                    <a:p>
                      <a:pPr algn="l" fontAlgn="b"/>
                      <a:r>
                        <a:rPr lang="en-US" sz="900" b="0" i="0" u="none" strike="noStrike" dirty="0" err="1">
                          <a:solidFill>
                            <a:srgbClr val="000000"/>
                          </a:solidFill>
                          <a:effectLst/>
                          <a:latin typeface="+mn-lt"/>
                        </a:rPr>
                        <a:t>ProjectionLatitudeOfCenter</a:t>
                      </a:r>
                      <a:endParaRPr lang="en-US" sz="900" b="0" i="0" u="none" strike="noStrike" dirty="0">
                        <a:solidFill>
                          <a:srgbClr val="000000"/>
                        </a:solidFill>
                        <a:effectLst/>
                        <a:latin typeface="+mn-lt"/>
                      </a:endParaRPr>
                    </a:p>
                  </a:txBody>
                  <a:tcPr marL="9525" marR="9525" marT="9525" marB="0" anchor="b"/>
                </a:tc>
                <a:tc>
                  <a:txBody>
                    <a:bodyPr/>
                    <a:lstStyle/>
                    <a:p>
                      <a:pPr algn="l" fontAlgn="b"/>
                      <a:r>
                        <a:rPr lang="en-US" sz="900" b="0" i="0" u="none" strike="noStrike">
                          <a:solidFill>
                            <a:srgbClr val="000000"/>
                          </a:solidFill>
                          <a:effectLst/>
                          <a:latin typeface="+mn-lt"/>
                        </a:rPr>
                        <a:t>ProjectionAuthority</a:t>
                      </a:r>
                    </a:p>
                  </a:txBody>
                  <a:tcPr marL="9525" marR="9525" marT="9525" marB="0" anchor="b"/>
                </a:tc>
                <a:extLst>
                  <a:ext uri="{0D108BD9-81ED-4DB2-BD59-A6C34878D82A}">
                    <a16:rowId xmlns:a16="http://schemas.microsoft.com/office/drawing/2014/main" val="2845520609"/>
                  </a:ext>
                </a:extLst>
              </a:tr>
              <a:tr h="404755">
                <a:tc>
                  <a:txBody>
                    <a:bodyPr/>
                    <a:lstStyle/>
                    <a:p>
                      <a:pPr algn="l" fontAlgn="b"/>
                      <a:r>
                        <a:rPr lang="en-US" sz="900" b="1" i="0" u="none" strike="noStrike" dirty="0" err="1">
                          <a:solidFill>
                            <a:srgbClr val="000000"/>
                          </a:solidFill>
                          <a:effectLst/>
                          <a:latin typeface="+mn-lt"/>
                        </a:rPr>
                        <a:t>ServiceOrganizations</a:t>
                      </a:r>
                      <a:r>
                        <a:rPr lang="en-US" sz="900" b="1" i="0" u="none" strike="noStrike" dirty="0">
                          <a:solidFill>
                            <a:srgbClr val="000000"/>
                          </a:solidFill>
                          <a:effectLst/>
                          <a:latin typeface="+mn-lt"/>
                        </a:rPr>
                        <a:t> [R]</a:t>
                      </a:r>
                    </a:p>
                  </a:txBody>
                  <a:tcPr marL="9525" marR="9525" marT="9525" marB="0" anchor="b"/>
                </a:tc>
                <a:tc>
                  <a:txBody>
                    <a:bodyPr/>
                    <a:lstStyle/>
                    <a:p>
                      <a:pPr algn="l" fontAlgn="b"/>
                      <a:r>
                        <a:rPr lang="en-US" sz="900" b="0" i="0" u="none" strike="noStrike">
                          <a:solidFill>
                            <a:srgbClr val="000000"/>
                          </a:solidFill>
                          <a:effectLst/>
                          <a:latin typeface="+mn-lt"/>
                        </a:rPr>
                        <a:t>CoupledResource</a:t>
                      </a:r>
                    </a:p>
                  </a:txBody>
                  <a:tcPr marL="9525" marR="9525" marT="9525" marB="0" anchor="b"/>
                </a:tc>
                <a:tc>
                  <a:txBody>
                    <a:bodyPr/>
                    <a:lstStyle/>
                    <a:p>
                      <a:pPr algn="l" fontAlgn="b"/>
                      <a:r>
                        <a:rPr lang="en-US" sz="900" b="0" i="0" u="none" strike="noStrike">
                          <a:solidFill>
                            <a:srgbClr val="000000"/>
                          </a:solidFill>
                          <a:effectLst/>
                          <a:latin typeface="+mn-lt"/>
                        </a:rPr>
                        <a:t>TemporalResolutionUnit [R]</a:t>
                      </a:r>
                    </a:p>
                  </a:txBody>
                  <a:tcPr marL="9525" marR="9525" marT="9525" marB="0" anchor="b"/>
                </a:tc>
                <a:tc>
                  <a:txBody>
                    <a:bodyPr/>
                    <a:lstStyle/>
                    <a:p>
                      <a:pPr algn="l" fontAlgn="b"/>
                      <a:r>
                        <a:rPr lang="en-US" sz="900" b="0" i="0" u="none" strike="noStrike">
                          <a:solidFill>
                            <a:srgbClr val="000000"/>
                          </a:solidFill>
                          <a:effectLst/>
                          <a:latin typeface="+mn-lt"/>
                        </a:rPr>
                        <a:t>Platforms</a:t>
                      </a:r>
                    </a:p>
                  </a:txBody>
                  <a:tcPr marL="9525" marR="9525" marT="9525" marB="0" anchor="b"/>
                </a:tc>
                <a:tc>
                  <a:txBody>
                    <a:bodyPr/>
                    <a:lstStyle/>
                    <a:p>
                      <a:pPr algn="l" fontAlgn="b"/>
                      <a:r>
                        <a:rPr lang="en-US" sz="900" b="0" i="0" u="none" strike="noStrike">
                          <a:solidFill>
                            <a:srgbClr val="000000"/>
                          </a:solidFill>
                          <a:effectLst/>
                          <a:latin typeface="+mn-lt"/>
                        </a:rPr>
                        <a:t>ProjectionLongitudeOfCenter</a:t>
                      </a:r>
                    </a:p>
                  </a:txBody>
                  <a:tcPr marL="9525" marR="9525" marT="9525" marB="0" anchor="b"/>
                </a:tc>
                <a:tc>
                  <a:txBody>
                    <a:bodyPr/>
                    <a:lstStyle/>
                    <a:p>
                      <a:pPr algn="l" fontAlgn="b"/>
                      <a:r>
                        <a:rPr lang="en-US" sz="900" b="0" i="0" u="none" strike="noStrike">
                          <a:solidFill>
                            <a:srgbClr val="000000"/>
                          </a:solidFill>
                          <a:effectLst/>
                          <a:latin typeface="+mn-lt"/>
                        </a:rPr>
                        <a:t>ProjectionUnit</a:t>
                      </a:r>
                    </a:p>
                  </a:txBody>
                  <a:tcPr marL="9525" marR="9525" marT="9525" marB="0" anchor="b"/>
                </a:tc>
                <a:extLst>
                  <a:ext uri="{0D108BD9-81ED-4DB2-BD59-A6C34878D82A}">
                    <a16:rowId xmlns:a16="http://schemas.microsoft.com/office/drawing/2014/main" val="2666211075"/>
                  </a:ext>
                </a:extLst>
              </a:tr>
              <a:tr h="404755">
                <a:tc>
                  <a:txBody>
                    <a:bodyPr/>
                    <a:lstStyle/>
                    <a:p>
                      <a:pPr algn="l" fontAlgn="b"/>
                      <a:r>
                        <a:rPr lang="en-US" sz="900" b="0" i="0" u="none" strike="noStrike">
                          <a:solidFill>
                            <a:srgbClr val="000000"/>
                          </a:solidFill>
                          <a:effectLst/>
                          <a:latin typeface="+mn-lt"/>
                        </a:rPr>
                        <a:t>OperationMetadata</a:t>
                      </a:r>
                    </a:p>
                  </a:txBody>
                  <a:tcPr marL="9525" marR="9525" marT="9525" marB="0" anchor="b"/>
                </a:tc>
                <a:tc>
                  <a:txBody>
                    <a:bodyPr/>
                    <a:lstStyle/>
                    <a:p>
                      <a:pPr algn="l" fontAlgn="b"/>
                      <a:r>
                        <a:rPr lang="en-US" sz="900" b="0" i="0" u="none" strike="noStrike">
                          <a:solidFill>
                            <a:srgbClr val="000000"/>
                          </a:solidFill>
                          <a:effectLst/>
                          <a:latin typeface="+mn-lt"/>
                        </a:rPr>
                        <a:t>ScopedName</a:t>
                      </a:r>
                    </a:p>
                  </a:txBody>
                  <a:tcPr marL="9525" marR="9525" marT="9525" marB="0" anchor="b"/>
                </a:tc>
                <a:tc>
                  <a:txBody>
                    <a:bodyPr/>
                    <a:lstStyle/>
                    <a:p>
                      <a:pPr algn="l" fontAlgn="b"/>
                      <a:r>
                        <a:rPr lang="en-US" sz="900" b="0" i="0" u="none" strike="noStrike">
                          <a:solidFill>
                            <a:srgbClr val="000000"/>
                          </a:solidFill>
                          <a:effectLst/>
                          <a:latin typeface="+mn-lt"/>
                        </a:rPr>
                        <a:t>RelativePath</a:t>
                      </a:r>
                    </a:p>
                  </a:txBody>
                  <a:tcPr marL="9525" marR="9525" marT="9525" marB="0" anchor="b"/>
                </a:tc>
                <a:tc>
                  <a:txBody>
                    <a:bodyPr/>
                    <a:lstStyle/>
                    <a:p>
                      <a:pPr algn="l" fontAlgn="b"/>
                      <a:r>
                        <a:rPr lang="en-US" sz="900" b="0" i="0" u="none" strike="noStrike">
                          <a:solidFill>
                            <a:srgbClr val="000000"/>
                          </a:solidFill>
                          <a:effectLst/>
                          <a:latin typeface="+mn-lt"/>
                        </a:rPr>
                        <a:t>Instruments</a:t>
                      </a:r>
                    </a:p>
                  </a:txBody>
                  <a:tcPr marL="9525" marR="9525" marT="9525" marB="0" anchor="b"/>
                </a:tc>
                <a:tc>
                  <a:txBody>
                    <a:bodyPr/>
                    <a:lstStyle/>
                    <a:p>
                      <a:pPr algn="l" fontAlgn="b"/>
                      <a:r>
                        <a:rPr lang="en-US" sz="900" b="0" i="0" u="none" strike="noStrike">
                          <a:solidFill>
                            <a:srgbClr val="000000"/>
                          </a:solidFill>
                          <a:effectLst/>
                          <a:latin typeface="+mn-lt"/>
                        </a:rPr>
                        <a:t>ProjectionFalseEasting</a:t>
                      </a:r>
                    </a:p>
                  </a:txBody>
                  <a:tcPr marL="9525" marR="9525" marT="9525" marB="0" anchor="b"/>
                </a:tc>
                <a:tc>
                  <a:txBody>
                    <a:bodyPr/>
                    <a:lstStyle/>
                    <a:p>
                      <a:pPr algn="l" fontAlgn="b"/>
                      <a:r>
                        <a:rPr lang="en-US" sz="900" b="0" i="0" u="none" strike="noStrike">
                          <a:solidFill>
                            <a:srgbClr val="000000"/>
                          </a:solidFill>
                          <a:effectLst/>
                          <a:latin typeface="+mn-lt"/>
                        </a:rPr>
                        <a:t>ProjectionDatumName</a:t>
                      </a:r>
                    </a:p>
                  </a:txBody>
                  <a:tcPr marL="9525" marR="9525" marT="9525" marB="0" anchor="b"/>
                </a:tc>
                <a:extLst>
                  <a:ext uri="{0D108BD9-81ED-4DB2-BD59-A6C34878D82A}">
                    <a16:rowId xmlns:a16="http://schemas.microsoft.com/office/drawing/2014/main" val="2444406713"/>
                  </a:ext>
                </a:extLst>
              </a:tr>
              <a:tr h="404755">
                <a:tc>
                  <a:txBody>
                    <a:bodyPr/>
                    <a:lstStyle/>
                    <a:p>
                      <a:pPr algn="l" fontAlgn="b"/>
                      <a:r>
                        <a:rPr lang="en-US" sz="900" b="0" i="0" u="none" strike="noStrike">
                          <a:solidFill>
                            <a:srgbClr val="000000"/>
                          </a:solidFill>
                          <a:effectLst/>
                          <a:latin typeface="+mn-lt"/>
                        </a:rPr>
                        <a:t>OperationName</a:t>
                      </a:r>
                    </a:p>
                  </a:txBody>
                  <a:tcPr marL="9525" marR="9525" marT="9525" marB="0" anchor="b"/>
                </a:tc>
                <a:tc>
                  <a:txBody>
                    <a:bodyPr/>
                    <a:lstStyle/>
                    <a:p>
                      <a:pPr algn="l" fontAlgn="b"/>
                      <a:r>
                        <a:rPr lang="en-US" sz="900" b="0" i="0" u="none" strike="noStrike">
                          <a:solidFill>
                            <a:srgbClr val="000000"/>
                          </a:solidFill>
                          <a:effectLst/>
                          <a:latin typeface="+mn-lt"/>
                        </a:rPr>
                        <a:t>DataResourceDOI</a:t>
                      </a:r>
                    </a:p>
                  </a:txBody>
                  <a:tcPr marL="9525" marR="9525" marT="9525" marB="0" anchor="b"/>
                </a:tc>
                <a:tc>
                  <a:txBody>
                    <a:bodyPr/>
                    <a:lstStyle/>
                    <a:p>
                      <a:pPr algn="l" fontAlgn="b"/>
                      <a:r>
                        <a:rPr lang="en-US" sz="900" b="0" i="0" u="none" strike="noStrike">
                          <a:solidFill>
                            <a:srgbClr val="000000"/>
                          </a:solidFill>
                          <a:effectLst/>
                          <a:latin typeface="+mn-lt"/>
                        </a:rPr>
                        <a:t>CouplingType</a:t>
                      </a:r>
                    </a:p>
                  </a:txBody>
                  <a:tcPr marL="9525" marR="9525" marT="9525" marB="0" anchor="b"/>
                </a:tc>
                <a:tc>
                  <a:txBody>
                    <a:bodyPr/>
                    <a:lstStyle/>
                    <a:p>
                      <a:pPr algn="l" fontAlgn="b"/>
                      <a:r>
                        <a:rPr lang="en-US" sz="900" b="0" i="0" u="none" strike="noStrike">
                          <a:solidFill>
                            <a:srgbClr val="000000"/>
                          </a:solidFill>
                          <a:effectLst/>
                          <a:latin typeface="+mn-lt"/>
                        </a:rPr>
                        <a:t>ServiceQuality</a:t>
                      </a:r>
                    </a:p>
                  </a:txBody>
                  <a:tcPr marL="9525" marR="9525" marT="9525" marB="0" anchor="b"/>
                </a:tc>
                <a:tc>
                  <a:txBody>
                    <a:bodyPr/>
                    <a:lstStyle/>
                    <a:p>
                      <a:pPr algn="l" fontAlgn="b"/>
                      <a:r>
                        <a:rPr lang="en-US" sz="900" b="0" i="0" u="none" strike="noStrike">
                          <a:solidFill>
                            <a:srgbClr val="000000"/>
                          </a:solidFill>
                          <a:effectLst/>
                          <a:latin typeface="+mn-lt"/>
                        </a:rPr>
                        <a:t>ProjectionFalseNorthing</a:t>
                      </a:r>
                    </a:p>
                  </a:txBody>
                  <a:tcPr marL="9525" marR="9525" marT="9525" marB="0" anchor="b"/>
                </a:tc>
                <a:tc>
                  <a:txBody>
                    <a:bodyPr/>
                    <a:lstStyle/>
                    <a:p>
                      <a:pPr algn="l" fontAlgn="b"/>
                      <a:r>
                        <a:rPr lang="en-US" sz="900" b="0" i="0" u="none" strike="noStrike">
                          <a:solidFill>
                            <a:srgbClr val="000000"/>
                          </a:solidFill>
                          <a:effectLst/>
                          <a:latin typeface="+mn-lt"/>
                        </a:rPr>
                        <a:t>InterpolationTypes</a:t>
                      </a:r>
                    </a:p>
                  </a:txBody>
                  <a:tcPr marL="9525" marR="9525" marT="9525" marB="0" anchor="b"/>
                </a:tc>
                <a:extLst>
                  <a:ext uri="{0D108BD9-81ED-4DB2-BD59-A6C34878D82A}">
                    <a16:rowId xmlns:a16="http://schemas.microsoft.com/office/drawing/2014/main" val="129210556"/>
                  </a:ext>
                </a:extLst>
              </a:tr>
              <a:tr h="404755">
                <a:tc>
                  <a:txBody>
                    <a:bodyPr/>
                    <a:lstStyle/>
                    <a:p>
                      <a:pPr algn="l" fontAlgn="b"/>
                      <a:r>
                        <a:rPr lang="en-US" sz="900" b="0" i="0" u="none" strike="noStrike">
                          <a:solidFill>
                            <a:srgbClr val="000000"/>
                          </a:solidFill>
                          <a:effectLst/>
                          <a:latin typeface="+mn-lt"/>
                        </a:rPr>
                        <a:t>DistributedComputingPlatform</a:t>
                      </a:r>
                    </a:p>
                  </a:txBody>
                  <a:tcPr marL="9525" marR="9525" marT="9525" marB="0" anchor="b"/>
                </a:tc>
                <a:tc>
                  <a:txBody>
                    <a:bodyPr/>
                    <a:lstStyle/>
                    <a:p>
                      <a:pPr algn="l" fontAlgn="b"/>
                      <a:r>
                        <a:rPr lang="en-US" sz="900" b="0" i="0" u="none" strike="noStrike">
                          <a:solidFill>
                            <a:srgbClr val="000000"/>
                          </a:solidFill>
                          <a:effectLst/>
                          <a:latin typeface="+mn-lt"/>
                        </a:rPr>
                        <a:t>DataResource</a:t>
                      </a:r>
                    </a:p>
                  </a:txBody>
                  <a:tcPr marL="9525" marR="9525" marT="9525" marB="0" anchor="b"/>
                </a:tc>
                <a:tc>
                  <a:txBody>
                    <a:bodyPr/>
                    <a:lstStyle/>
                    <a:p>
                      <a:pPr algn="l" fontAlgn="b"/>
                      <a:r>
                        <a:rPr lang="en-US" sz="900" b="0" i="0" u="none" strike="noStrike">
                          <a:solidFill>
                            <a:srgbClr val="000000"/>
                          </a:solidFill>
                          <a:effectLst/>
                          <a:latin typeface="+mn-lt"/>
                        </a:rPr>
                        <a:t>Parameter</a:t>
                      </a:r>
                    </a:p>
                  </a:txBody>
                  <a:tcPr marL="9525" marR="9525" marT="9525" marB="0" anchor="b"/>
                </a:tc>
                <a:tc>
                  <a:txBody>
                    <a:bodyPr/>
                    <a:lstStyle/>
                    <a:p>
                      <a:pPr algn="l" fontAlgn="b"/>
                      <a:r>
                        <a:rPr lang="en-US" sz="900" b="0" i="0" u="none" strike="noStrike">
                          <a:solidFill>
                            <a:srgbClr val="000000"/>
                          </a:solidFill>
                          <a:effectLst/>
                          <a:latin typeface="+mn-lt"/>
                        </a:rPr>
                        <a:t>ServiceCitation [R]</a:t>
                      </a:r>
                    </a:p>
                  </a:txBody>
                  <a:tcPr marL="9525" marR="9525" marT="9525" marB="0" anchor="b"/>
                </a:tc>
                <a:tc>
                  <a:txBody>
                    <a:bodyPr/>
                    <a:lstStyle/>
                    <a:p>
                      <a:pPr algn="l" fontAlgn="b"/>
                      <a:r>
                        <a:rPr lang="en-US" sz="900" b="0" i="0" u="none" strike="noStrike">
                          <a:solidFill>
                            <a:srgbClr val="000000"/>
                          </a:solidFill>
                          <a:effectLst/>
                          <a:latin typeface="+mn-lt"/>
                        </a:rPr>
                        <a:t>ProjectionAuthority</a:t>
                      </a:r>
                    </a:p>
                  </a:txBody>
                  <a:tcPr marL="9525" marR="9525" marT="9525" marB="0" anchor="b"/>
                </a:tc>
                <a:tc>
                  <a:txBody>
                    <a:bodyPr/>
                    <a:lstStyle/>
                    <a:p>
                      <a:pPr algn="l" fontAlgn="b"/>
                      <a:r>
                        <a:rPr lang="en-US" sz="900" b="0" i="0" u="none" strike="noStrike">
                          <a:solidFill>
                            <a:srgbClr val="000000"/>
                          </a:solidFill>
                          <a:effectLst/>
                          <a:latin typeface="+mn-lt"/>
                        </a:rPr>
                        <a:t>SupportedInputFormats</a:t>
                      </a:r>
                    </a:p>
                  </a:txBody>
                  <a:tcPr marL="9525" marR="9525" marT="9525" marB="0" anchor="b"/>
                </a:tc>
                <a:extLst>
                  <a:ext uri="{0D108BD9-81ED-4DB2-BD59-A6C34878D82A}">
                    <a16:rowId xmlns:a16="http://schemas.microsoft.com/office/drawing/2014/main" val="604949249"/>
                  </a:ext>
                </a:extLst>
              </a:tr>
              <a:tr h="404755">
                <a:tc>
                  <a:txBody>
                    <a:bodyPr/>
                    <a:lstStyle/>
                    <a:p>
                      <a:pPr algn="l" fontAlgn="b"/>
                      <a:r>
                        <a:rPr lang="en-US" sz="900" b="0" i="0" u="none" strike="noStrike">
                          <a:solidFill>
                            <a:srgbClr val="000000"/>
                          </a:solidFill>
                          <a:effectLst/>
                          <a:latin typeface="+mn-lt"/>
                        </a:rPr>
                        <a:t>OperationDescription</a:t>
                      </a:r>
                    </a:p>
                  </a:txBody>
                  <a:tcPr marL="9525" marR="9525" marT="9525" marB="0" anchor="b"/>
                </a:tc>
                <a:tc>
                  <a:txBody>
                    <a:bodyPr/>
                    <a:lstStyle/>
                    <a:p>
                      <a:pPr algn="l" fontAlgn="b"/>
                      <a:r>
                        <a:rPr lang="en-US" sz="900" b="0" i="0" u="none" strike="noStrike">
                          <a:solidFill>
                            <a:srgbClr val="000000"/>
                          </a:solidFill>
                          <a:effectLst/>
                          <a:latin typeface="+mn-lt"/>
                        </a:rPr>
                        <a:t>DataResourceIdentifier [R]</a:t>
                      </a:r>
                    </a:p>
                  </a:txBody>
                  <a:tcPr marL="9525" marR="9525" marT="9525" marB="0" anchor="b"/>
                </a:tc>
                <a:tc>
                  <a:txBody>
                    <a:bodyPr/>
                    <a:lstStyle/>
                    <a:p>
                      <a:pPr algn="l" fontAlgn="b"/>
                      <a:r>
                        <a:rPr lang="en-US" sz="900" b="0" i="0" u="none" strike="noStrike">
                          <a:solidFill>
                            <a:srgbClr val="000000"/>
                          </a:solidFill>
                          <a:effectLst/>
                          <a:latin typeface="+mn-lt"/>
                        </a:rPr>
                        <a:t>ParameterName [R]</a:t>
                      </a:r>
                    </a:p>
                  </a:txBody>
                  <a:tcPr marL="9525" marR="9525" marT="9525" marB="0" anchor="b"/>
                </a:tc>
                <a:tc>
                  <a:txBody>
                    <a:bodyPr/>
                    <a:lstStyle/>
                    <a:p>
                      <a:pPr algn="l" fontAlgn="b"/>
                      <a:r>
                        <a:rPr lang="en-US" sz="900" b="0" i="0" u="none" strike="noStrike">
                          <a:solidFill>
                            <a:srgbClr val="000000"/>
                          </a:solidFill>
                          <a:effectLst/>
                          <a:latin typeface="+mn-lt"/>
                        </a:rPr>
                        <a:t>AccessConstraints</a:t>
                      </a:r>
                    </a:p>
                  </a:txBody>
                  <a:tcPr marL="9525" marR="9525" marT="9525" marB="0" anchor="b"/>
                </a:tc>
                <a:tc>
                  <a:txBody>
                    <a:bodyPr/>
                    <a:lstStyle/>
                    <a:p>
                      <a:pPr algn="l" fontAlgn="b"/>
                      <a:r>
                        <a:rPr lang="en-US" sz="900" b="0" i="0" u="none" strike="noStrike">
                          <a:solidFill>
                            <a:srgbClr val="000000"/>
                          </a:solidFill>
                          <a:effectLst/>
                          <a:latin typeface="+mn-lt"/>
                        </a:rPr>
                        <a:t>ProjectionUnit</a:t>
                      </a:r>
                    </a:p>
                  </a:txBody>
                  <a:tcPr marL="9525" marR="9525" marT="9525" marB="0" anchor="b"/>
                </a:tc>
                <a:tc>
                  <a:txBody>
                    <a:bodyPr/>
                    <a:lstStyle/>
                    <a:p>
                      <a:pPr algn="l" fontAlgn="b"/>
                      <a:r>
                        <a:rPr lang="en-US" sz="900" b="0" i="0" u="none" strike="noStrike">
                          <a:solidFill>
                            <a:srgbClr val="000000"/>
                          </a:solidFill>
                          <a:effectLst/>
                          <a:latin typeface="+mn-lt"/>
                        </a:rPr>
                        <a:t>SupportedOutputFormats</a:t>
                      </a:r>
                    </a:p>
                  </a:txBody>
                  <a:tcPr marL="9525" marR="9525" marT="9525" marB="0" anchor="b"/>
                </a:tc>
                <a:extLst>
                  <a:ext uri="{0D108BD9-81ED-4DB2-BD59-A6C34878D82A}">
                    <a16:rowId xmlns:a16="http://schemas.microsoft.com/office/drawing/2014/main" val="3308179548"/>
                  </a:ext>
                </a:extLst>
              </a:tr>
              <a:tr h="404755">
                <a:tc>
                  <a:txBody>
                    <a:bodyPr/>
                    <a:lstStyle/>
                    <a:p>
                      <a:pPr algn="l" fontAlgn="b"/>
                      <a:r>
                        <a:rPr lang="en-US" sz="900" b="0" i="0" u="none" strike="noStrike">
                          <a:solidFill>
                            <a:srgbClr val="000000"/>
                          </a:solidFill>
                          <a:effectLst/>
                          <a:latin typeface="+mn-lt"/>
                        </a:rPr>
                        <a:t>InvocationName</a:t>
                      </a:r>
                    </a:p>
                  </a:txBody>
                  <a:tcPr marL="9525" marR="9525" marT="9525" marB="0" anchor="b"/>
                </a:tc>
                <a:tc>
                  <a:txBody>
                    <a:bodyPr/>
                    <a:lstStyle/>
                    <a:p>
                      <a:pPr algn="l" fontAlgn="b"/>
                      <a:r>
                        <a:rPr lang="en-US" sz="900" b="0" i="0" u="none" strike="noStrike">
                          <a:solidFill>
                            <a:srgbClr val="000000"/>
                          </a:solidFill>
                          <a:effectLst/>
                          <a:latin typeface="+mn-lt"/>
                        </a:rPr>
                        <a:t>DataResourceType [R]</a:t>
                      </a:r>
                    </a:p>
                  </a:txBody>
                  <a:tcPr marL="9525" marR="9525" marT="9525" marB="0" anchor="b"/>
                </a:tc>
                <a:tc>
                  <a:txBody>
                    <a:bodyPr/>
                    <a:lstStyle/>
                    <a:p>
                      <a:pPr algn="l" fontAlgn="b"/>
                      <a:r>
                        <a:rPr lang="en-US" sz="900" b="0" i="0" u="none" strike="noStrike">
                          <a:solidFill>
                            <a:srgbClr val="000000"/>
                          </a:solidFill>
                          <a:effectLst/>
                          <a:latin typeface="+mn-lt"/>
                        </a:rPr>
                        <a:t>ParameterDirection [R]</a:t>
                      </a:r>
                    </a:p>
                  </a:txBody>
                  <a:tcPr marL="9525" marR="9525" marT="9525" marB="0" anchor="b"/>
                </a:tc>
                <a:tc>
                  <a:txBody>
                    <a:bodyPr/>
                    <a:lstStyle/>
                    <a:p>
                      <a:pPr algn="l" fontAlgn="b"/>
                      <a:r>
                        <a:rPr lang="en-US" sz="900" b="0" i="0" u="none" strike="noStrike">
                          <a:solidFill>
                            <a:srgbClr val="000000"/>
                          </a:solidFill>
                          <a:effectLst/>
                          <a:latin typeface="+mn-lt"/>
                        </a:rPr>
                        <a:t>UseConstraints</a:t>
                      </a:r>
                    </a:p>
                  </a:txBody>
                  <a:tcPr marL="9525" marR="9525" marT="9525" marB="0" anchor="b"/>
                </a:tc>
                <a:tc>
                  <a:txBody>
                    <a:bodyPr/>
                    <a:lstStyle/>
                    <a:p>
                      <a:pPr algn="l" fontAlgn="b"/>
                      <a:r>
                        <a:rPr lang="en-US" sz="900" b="0" i="0" u="none" strike="noStrike">
                          <a:solidFill>
                            <a:srgbClr val="000000"/>
                          </a:solidFill>
                          <a:effectLst/>
                          <a:latin typeface="+mn-lt"/>
                        </a:rPr>
                        <a:t>ProjectionDatumName</a:t>
                      </a:r>
                    </a:p>
                  </a:txBody>
                  <a:tcPr marL="9525" marR="9525" marT="9525" marB="0" anchor="b"/>
                </a:tc>
                <a:tc>
                  <a:txBody>
                    <a:bodyPr/>
                    <a:lstStyle/>
                    <a:p>
                      <a:pPr algn="l" fontAlgn="b"/>
                      <a:r>
                        <a:rPr lang="en-US" sz="900" b="0" i="0" u="none" strike="noStrike" dirty="0" err="1">
                          <a:solidFill>
                            <a:srgbClr val="000000"/>
                          </a:solidFill>
                          <a:effectLst/>
                          <a:latin typeface="+mn-lt"/>
                        </a:rPr>
                        <a:t>MaxGranules</a:t>
                      </a:r>
                      <a:endParaRPr lang="en-US" sz="9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861081668"/>
                  </a:ext>
                </a:extLst>
              </a:tr>
            </a:tbl>
          </a:graphicData>
        </a:graphic>
      </p:graphicFrame>
    </p:spTree>
    <p:extLst>
      <p:ext uri="{BB962C8B-B14F-4D97-AF65-F5344CB8AC3E}">
        <p14:creationId xmlns:p14="http://schemas.microsoft.com/office/powerpoint/2010/main" val="2211895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9D580E-C9BF-401E-A512-823CC49A16DD}"/>
              </a:ext>
            </a:extLst>
          </p:cNvPr>
          <p:cNvSpPr>
            <a:spLocks noGrp="1"/>
          </p:cNvSpPr>
          <p:nvPr>
            <p:ph type="title"/>
          </p:nvPr>
        </p:nvSpPr>
        <p:spPr>
          <a:xfrm>
            <a:off x="468630" y="274638"/>
            <a:ext cx="8229600" cy="876068"/>
          </a:xfrm>
        </p:spPr>
        <p:txBody>
          <a:bodyPr/>
          <a:lstStyle/>
          <a:p>
            <a:r>
              <a:rPr lang="en-US" sz="4000" dirty="0"/>
              <a:t>Metadata Management Tool (MMT): Preview Draft Record</a:t>
            </a:r>
          </a:p>
        </p:txBody>
      </p:sp>
      <p:pic>
        <p:nvPicPr>
          <p:cNvPr id="5" name="Picture 4">
            <a:extLst>
              <a:ext uri="{FF2B5EF4-FFF2-40B4-BE49-F238E27FC236}">
                <a16:creationId xmlns:a16="http://schemas.microsoft.com/office/drawing/2014/main" id="{2CB956F6-9EC1-7C4C-8913-C91DA30C0712}"/>
              </a:ext>
            </a:extLst>
          </p:cNvPr>
          <p:cNvPicPr>
            <a:picLocks noChangeAspect="1"/>
          </p:cNvPicPr>
          <p:nvPr/>
        </p:nvPicPr>
        <p:blipFill>
          <a:blip r:embed="rId3"/>
          <a:stretch>
            <a:fillRect/>
          </a:stretch>
        </p:blipFill>
        <p:spPr>
          <a:xfrm>
            <a:off x="125730" y="1612900"/>
            <a:ext cx="4457700" cy="3695700"/>
          </a:xfrm>
          <a:prstGeom prst="rect">
            <a:avLst/>
          </a:prstGeom>
          <a:ln>
            <a:solidFill>
              <a:schemeClr val="accent1">
                <a:lumMod val="75000"/>
              </a:schemeClr>
            </a:solidFill>
          </a:ln>
        </p:spPr>
      </p:pic>
      <p:pic>
        <p:nvPicPr>
          <p:cNvPr id="23" name="Picture 22">
            <a:extLst>
              <a:ext uri="{FF2B5EF4-FFF2-40B4-BE49-F238E27FC236}">
                <a16:creationId xmlns:a16="http://schemas.microsoft.com/office/drawing/2014/main" id="{45DBA653-D411-C146-A3F4-3008A5FE2D98}"/>
              </a:ext>
            </a:extLst>
          </p:cNvPr>
          <p:cNvPicPr>
            <a:picLocks noChangeAspect="1"/>
          </p:cNvPicPr>
          <p:nvPr/>
        </p:nvPicPr>
        <p:blipFill rotWithShape="1">
          <a:blip r:embed="rId4"/>
          <a:srcRect r="7143"/>
          <a:stretch/>
        </p:blipFill>
        <p:spPr>
          <a:xfrm>
            <a:off x="4902200" y="1612900"/>
            <a:ext cx="4127500" cy="3860800"/>
          </a:xfrm>
          <a:prstGeom prst="rect">
            <a:avLst/>
          </a:prstGeom>
          <a:ln>
            <a:solidFill>
              <a:schemeClr val="accent1">
                <a:lumMod val="75000"/>
              </a:schemeClr>
            </a:solidFill>
          </a:ln>
        </p:spPr>
      </p:pic>
      <p:cxnSp>
        <p:nvCxnSpPr>
          <p:cNvPr id="25" name="Curved Connector 24">
            <a:extLst>
              <a:ext uri="{FF2B5EF4-FFF2-40B4-BE49-F238E27FC236}">
                <a16:creationId xmlns:a16="http://schemas.microsoft.com/office/drawing/2014/main" id="{853B8094-7898-4243-8B65-4B101FE98C3C}"/>
              </a:ext>
            </a:extLst>
          </p:cNvPr>
          <p:cNvCxnSpPr>
            <a:stCxn id="5" idx="2"/>
            <a:endCxn id="23" idx="1"/>
          </p:cNvCxnSpPr>
          <p:nvPr/>
        </p:nvCxnSpPr>
        <p:spPr>
          <a:xfrm rot="5400000" flipH="1" flipV="1">
            <a:off x="2745740" y="3152140"/>
            <a:ext cx="1765300" cy="2547620"/>
          </a:xfrm>
          <a:prstGeom prst="curvedConnector4">
            <a:avLst>
              <a:gd name="adj1" fmla="val -12950"/>
              <a:gd name="adj2" fmla="val 67822"/>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05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7" name="Shape 57"/>
          <p:cNvSpPr txBox="1"/>
          <p:nvPr/>
        </p:nvSpPr>
        <p:spPr>
          <a:xfrm>
            <a:off x="473975" y="255361"/>
            <a:ext cx="7769963" cy="1184400"/>
          </a:xfrm>
          <a:prstGeom prst="rect">
            <a:avLst/>
          </a:prstGeom>
          <a:noFill/>
          <a:ln>
            <a:noFill/>
          </a:ln>
        </p:spPr>
        <p:txBody>
          <a:bodyPr spcFirstLastPara="1" wrap="square" lIns="91425" tIns="45700" rIns="91425" bIns="45700" anchor="t" anchorCtr="0">
            <a:noAutofit/>
          </a:bodyPr>
          <a:lstStyle/>
          <a:p>
            <a:pPr algn="ctr"/>
            <a:r>
              <a:rPr lang="en-US" sz="2400" dirty="0">
                <a:solidFill>
                  <a:srgbClr val="34495E"/>
                </a:solidFill>
                <a:latin typeface="Helvetica Neue"/>
              </a:rPr>
              <a:t>This work was supported by NASA/GSFC under Raytheon Co. contract number NNG15HZ39C.</a:t>
            </a:r>
          </a:p>
        </p:txBody>
      </p:sp>
      <p:sp>
        <p:nvSpPr>
          <p:cNvPr id="71" name="Shape 71"/>
          <p:cNvSpPr txBox="1"/>
          <p:nvPr/>
        </p:nvSpPr>
        <p:spPr>
          <a:xfrm>
            <a:off x="3477556" y="2543263"/>
            <a:ext cx="1762800" cy="41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i="1" dirty="0"/>
              <a:t>in partnership with</a:t>
            </a:r>
            <a:endParaRPr i="1" dirty="0"/>
          </a:p>
        </p:txBody>
      </p:sp>
      <p:pic>
        <p:nvPicPr>
          <p:cNvPr id="5" name="Picture 4">
            <a:extLst>
              <a:ext uri="{FF2B5EF4-FFF2-40B4-BE49-F238E27FC236}">
                <a16:creationId xmlns:a16="http://schemas.microsoft.com/office/drawing/2014/main" id="{8750B495-C5DB-9240-8A08-5129F6F454A4}"/>
              </a:ext>
            </a:extLst>
          </p:cNvPr>
          <p:cNvPicPr>
            <a:picLocks noChangeAspect="1"/>
          </p:cNvPicPr>
          <p:nvPr/>
        </p:nvPicPr>
        <p:blipFill>
          <a:blip r:embed="rId3"/>
          <a:stretch>
            <a:fillRect/>
          </a:stretch>
        </p:blipFill>
        <p:spPr>
          <a:xfrm>
            <a:off x="1960468" y="3525080"/>
            <a:ext cx="988957" cy="988957"/>
          </a:xfrm>
          <a:prstGeom prst="rect">
            <a:avLst/>
          </a:prstGeom>
        </p:spPr>
      </p:pic>
      <p:pic>
        <p:nvPicPr>
          <p:cNvPr id="7" name="Picture 6">
            <a:extLst>
              <a:ext uri="{FF2B5EF4-FFF2-40B4-BE49-F238E27FC236}">
                <a16:creationId xmlns:a16="http://schemas.microsoft.com/office/drawing/2014/main" id="{A0A2676D-B050-3A42-8784-22648DF39AC3}"/>
              </a:ext>
            </a:extLst>
          </p:cNvPr>
          <p:cNvPicPr>
            <a:picLocks noChangeAspect="1"/>
          </p:cNvPicPr>
          <p:nvPr/>
        </p:nvPicPr>
        <p:blipFill>
          <a:blip r:embed="rId4"/>
          <a:stretch>
            <a:fillRect/>
          </a:stretch>
        </p:blipFill>
        <p:spPr>
          <a:xfrm>
            <a:off x="3661591" y="3885568"/>
            <a:ext cx="1120060" cy="286395"/>
          </a:xfrm>
          <a:prstGeom prst="rect">
            <a:avLst/>
          </a:prstGeom>
        </p:spPr>
      </p:pic>
      <p:pic>
        <p:nvPicPr>
          <p:cNvPr id="9" name="Picture 8">
            <a:extLst>
              <a:ext uri="{FF2B5EF4-FFF2-40B4-BE49-F238E27FC236}">
                <a16:creationId xmlns:a16="http://schemas.microsoft.com/office/drawing/2014/main" id="{1132AF64-0A1B-844A-9B1A-53C5C7FE350E}"/>
              </a:ext>
            </a:extLst>
          </p:cNvPr>
          <p:cNvPicPr>
            <a:picLocks noChangeAspect="1"/>
          </p:cNvPicPr>
          <p:nvPr/>
        </p:nvPicPr>
        <p:blipFill>
          <a:blip r:embed="rId5"/>
          <a:stretch>
            <a:fillRect/>
          </a:stretch>
        </p:blipFill>
        <p:spPr>
          <a:xfrm>
            <a:off x="5493817" y="3675860"/>
            <a:ext cx="1120060" cy="607490"/>
          </a:xfrm>
          <a:prstGeom prst="rect">
            <a:avLst/>
          </a:prstGeom>
        </p:spPr>
      </p:pic>
      <p:pic>
        <p:nvPicPr>
          <p:cNvPr id="11" name="Picture 10">
            <a:extLst>
              <a:ext uri="{FF2B5EF4-FFF2-40B4-BE49-F238E27FC236}">
                <a16:creationId xmlns:a16="http://schemas.microsoft.com/office/drawing/2014/main" id="{BE7598F4-12B0-F642-A954-D3C9A707A7B0}"/>
              </a:ext>
            </a:extLst>
          </p:cNvPr>
          <p:cNvPicPr>
            <a:picLocks noChangeAspect="1"/>
          </p:cNvPicPr>
          <p:nvPr/>
        </p:nvPicPr>
        <p:blipFill>
          <a:blip r:embed="rId6"/>
          <a:stretch>
            <a:fillRect/>
          </a:stretch>
        </p:blipFill>
        <p:spPr>
          <a:xfrm>
            <a:off x="288644" y="4543238"/>
            <a:ext cx="1120060" cy="1120060"/>
          </a:xfrm>
          <a:prstGeom prst="rect">
            <a:avLst/>
          </a:prstGeom>
        </p:spPr>
      </p:pic>
      <p:pic>
        <p:nvPicPr>
          <p:cNvPr id="13" name="Picture 12">
            <a:extLst>
              <a:ext uri="{FF2B5EF4-FFF2-40B4-BE49-F238E27FC236}">
                <a16:creationId xmlns:a16="http://schemas.microsoft.com/office/drawing/2014/main" id="{9FFA8CD7-54BE-EE40-B280-F8C3D3A5C2DD}"/>
              </a:ext>
            </a:extLst>
          </p:cNvPr>
          <p:cNvPicPr>
            <a:picLocks noChangeAspect="1"/>
          </p:cNvPicPr>
          <p:nvPr/>
        </p:nvPicPr>
        <p:blipFill>
          <a:blip r:embed="rId7"/>
          <a:stretch>
            <a:fillRect/>
          </a:stretch>
        </p:blipFill>
        <p:spPr>
          <a:xfrm>
            <a:off x="2096731" y="4791054"/>
            <a:ext cx="914400" cy="624428"/>
          </a:xfrm>
          <a:prstGeom prst="rect">
            <a:avLst/>
          </a:prstGeom>
        </p:spPr>
      </p:pic>
      <p:pic>
        <p:nvPicPr>
          <p:cNvPr id="15" name="Picture 14">
            <a:extLst>
              <a:ext uri="{FF2B5EF4-FFF2-40B4-BE49-F238E27FC236}">
                <a16:creationId xmlns:a16="http://schemas.microsoft.com/office/drawing/2014/main" id="{998337D5-EBDB-524D-B5E2-1370F1006E37}"/>
              </a:ext>
            </a:extLst>
          </p:cNvPr>
          <p:cNvPicPr>
            <a:picLocks noChangeAspect="1"/>
          </p:cNvPicPr>
          <p:nvPr/>
        </p:nvPicPr>
        <p:blipFill>
          <a:blip r:embed="rId8"/>
          <a:stretch>
            <a:fillRect/>
          </a:stretch>
        </p:blipFill>
        <p:spPr>
          <a:xfrm>
            <a:off x="3699158" y="4960005"/>
            <a:ext cx="1120060" cy="286527"/>
          </a:xfrm>
          <a:prstGeom prst="rect">
            <a:avLst/>
          </a:prstGeom>
        </p:spPr>
      </p:pic>
      <p:pic>
        <p:nvPicPr>
          <p:cNvPr id="17" name="Picture 16">
            <a:extLst>
              <a:ext uri="{FF2B5EF4-FFF2-40B4-BE49-F238E27FC236}">
                <a16:creationId xmlns:a16="http://schemas.microsoft.com/office/drawing/2014/main" id="{A8E732A0-F7F1-2545-A668-EC0268AA240E}"/>
              </a:ext>
            </a:extLst>
          </p:cNvPr>
          <p:cNvPicPr>
            <a:picLocks noChangeAspect="1"/>
          </p:cNvPicPr>
          <p:nvPr/>
        </p:nvPicPr>
        <p:blipFill>
          <a:blip r:embed="rId9"/>
          <a:stretch>
            <a:fillRect/>
          </a:stretch>
        </p:blipFill>
        <p:spPr>
          <a:xfrm>
            <a:off x="5507245" y="4930528"/>
            <a:ext cx="1120060" cy="345480"/>
          </a:xfrm>
          <a:prstGeom prst="rect">
            <a:avLst/>
          </a:prstGeom>
        </p:spPr>
      </p:pic>
      <p:pic>
        <p:nvPicPr>
          <p:cNvPr id="19" name="Picture 18">
            <a:extLst>
              <a:ext uri="{FF2B5EF4-FFF2-40B4-BE49-F238E27FC236}">
                <a16:creationId xmlns:a16="http://schemas.microsoft.com/office/drawing/2014/main" id="{FBD59BF0-9C7F-ED46-A7FB-B75089AE335A}"/>
              </a:ext>
            </a:extLst>
          </p:cNvPr>
          <p:cNvPicPr>
            <a:picLocks noChangeAspect="1"/>
          </p:cNvPicPr>
          <p:nvPr/>
        </p:nvPicPr>
        <p:blipFill>
          <a:blip r:embed="rId10"/>
          <a:stretch>
            <a:fillRect/>
          </a:stretch>
        </p:blipFill>
        <p:spPr>
          <a:xfrm>
            <a:off x="7315332" y="4872455"/>
            <a:ext cx="1120060" cy="461627"/>
          </a:xfrm>
          <a:prstGeom prst="rect">
            <a:avLst/>
          </a:prstGeom>
        </p:spPr>
      </p:pic>
      <p:pic>
        <p:nvPicPr>
          <p:cNvPr id="21" name="Picture 20">
            <a:extLst>
              <a:ext uri="{FF2B5EF4-FFF2-40B4-BE49-F238E27FC236}">
                <a16:creationId xmlns:a16="http://schemas.microsoft.com/office/drawing/2014/main" id="{E7815F51-C6BE-BB40-9D79-5F6500FAE791}"/>
              </a:ext>
            </a:extLst>
          </p:cNvPr>
          <p:cNvPicPr>
            <a:picLocks noChangeAspect="1"/>
          </p:cNvPicPr>
          <p:nvPr/>
        </p:nvPicPr>
        <p:blipFill>
          <a:blip r:embed="rId11"/>
          <a:stretch>
            <a:fillRect/>
          </a:stretch>
        </p:blipFill>
        <p:spPr>
          <a:xfrm>
            <a:off x="2869615" y="5768494"/>
            <a:ext cx="1188720" cy="370817"/>
          </a:xfrm>
          <a:prstGeom prst="rect">
            <a:avLst/>
          </a:prstGeom>
        </p:spPr>
      </p:pic>
      <p:pic>
        <p:nvPicPr>
          <p:cNvPr id="23" name="Picture 22">
            <a:extLst>
              <a:ext uri="{FF2B5EF4-FFF2-40B4-BE49-F238E27FC236}">
                <a16:creationId xmlns:a16="http://schemas.microsoft.com/office/drawing/2014/main" id="{EE76330E-F4E2-1A4D-8424-1D339DE15A71}"/>
              </a:ext>
            </a:extLst>
          </p:cNvPr>
          <p:cNvPicPr>
            <a:picLocks noChangeAspect="1"/>
          </p:cNvPicPr>
          <p:nvPr/>
        </p:nvPicPr>
        <p:blipFill>
          <a:blip r:embed="rId12"/>
          <a:stretch>
            <a:fillRect/>
          </a:stretch>
        </p:blipFill>
        <p:spPr>
          <a:xfrm>
            <a:off x="4637602" y="5841506"/>
            <a:ext cx="1554480" cy="22254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03391" y="1543285"/>
            <a:ext cx="2911130" cy="560264"/>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9047" y="3617314"/>
            <a:ext cx="799255" cy="616968"/>
          </a:xfrm>
          <a:prstGeom prst="rect">
            <a:avLst/>
          </a:prstGeom>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26043" y="3768874"/>
            <a:ext cx="1124712" cy="499872"/>
          </a:xfrm>
          <a:prstGeom prst="rect">
            <a:avLst/>
          </a:prstGeom>
        </p:spPr>
      </p:pic>
    </p:spTree>
    <p:extLst>
      <p:ext uri="{BB962C8B-B14F-4D97-AF65-F5344CB8AC3E}">
        <p14:creationId xmlns:p14="http://schemas.microsoft.com/office/powerpoint/2010/main" val="2730397129"/>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74638"/>
            <a:ext cx="8499443" cy="876068"/>
          </a:xfrm>
        </p:spPr>
        <p:txBody>
          <a:bodyPr/>
          <a:lstStyle/>
          <a:p>
            <a:r>
              <a:rPr lang="en-US" sz="4000" dirty="0"/>
              <a:t>What is the UMM-S? </a:t>
            </a:r>
            <a:r>
              <a:rPr lang="en-US" sz="2800" baseline="50000" dirty="0"/>
              <a:t>(Unified Metadata Model for Services)</a:t>
            </a:r>
          </a:p>
        </p:txBody>
      </p:sp>
      <p:sp>
        <p:nvSpPr>
          <p:cNvPr id="4" name="Content Placeholder 2"/>
          <p:cNvSpPr>
            <a:spLocks noGrp="1"/>
          </p:cNvSpPr>
          <p:nvPr>
            <p:ph idx="4294967295"/>
          </p:nvPr>
        </p:nvSpPr>
        <p:spPr>
          <a:xfrm>
            <a:off x="371471" y="2304636"/>
            <a:ext cx="8229600" cy="1793450"/>
          </a:xfrm>
          <a:prstGeom prst="rect">
            <a:avLst/>
          </a:prstGeom>
        </p:spPr>
        <p:txBody>
          <a:bodyPr>
            <a:normAutofit/>
          </a:bodyPr>
          <a:lstStyle/>
          <a:p>
            <a:pPr marL="25400" indent="0">
              <a:buNone/>
            </a:pPr>
            <a:r>
              <a:rPr lang="en-US" sz="1800" b="1" dirty="0"/>
              <a:t>How to Discover and Utilize a Service?</a:t>
            </a:r>
          </a:p>
          <a:p>
            <a:pPr marL="25400" indent="0">
              <a:buNone/>
            </a:pPr>
            <a:r>
              <a:rPr lang="en-US" sz="1400" dirty="0"/>
              <a:t>In order to locate web services or portals, software or tools, we can use the GCMD client to search and return metadata for services. </a:t>
            </a:r>
            <a:r>
              <a:rPr lang="en-US" sz="1400" dirty="0">
                <a:hlinkClick r:id="rId3"/>
              </a:rPr>
              <a:t>https://gcmd.nasa.gov/</a:t>
            </a:r>
            <a:r>
              <a:rPr lang="en-US" sz="1400" dirty="0"/>
              <a:t> </a:t>
            </a:r>
          </a:p>
          <a:p>
            <a:pPr marL="25400" indent="0">
              <a:buNone/>
            </a:pPr>
            <a:r>
              <a:rPr lang="en-US" sz="1400" dirty="0"/>
              <a:t>In order to discover and transform data, we can use the EDSC client to search and return </a:t>
            </a:r>
            <a:r>
              <a:rPr lang="en-US" sz="1400" i="1" dirty="0"/>
              <a:t>transformed </a:t>
            </a:r>
            <a:r>
              <a:rPr lang="en-US" sz="1400" dirty="0"/>
              <a:t>data via services. </a:t>
            </a:r>
            <a:r>
              <a:rPr lang="en-US" sz="1400" dirty="0">
                <a:hlinkClick r:id="rId4"/>
              </a:rPr>
              <a:t>https://earthdata.nasa.gov/</a:t>
            </a:r>
            <a:r>
              <a:rPr lang="en-US" sz="1400" dirty="0"/>
              <a:t> </a:t>
            </a:r>
          </a:p>
        </p:txBody>
      </p:sp>
      <p:sp>
        <p:nvSpPr>
          <p:cNvPr id="5" name="TextBox 4"/>
          <p:cNvSpPr txBox="1"/>
          <p:nvPr/>
        </p:nvSpPr>
        <p:spPr>
          <a:xfrm>
            <a:off x="363520" y="1150452"/>
            <a:ext cx="8686800" cy="1015663"/>
          </a:xfrm>
          <a:prstGeom prst="rect">
            <a:avLst/>
          </a:prstGeom>
          <a:noFill/>
        </p:spPr>
        <p:txBody>
          <a:bodyPr wrap="square" rtlCol="0">
            <a:spAutoFit/>
          </a:bodyPr>
          <a:lstStyle/>
          <a:p>
            <a:r>
              <a:rPr lang="en-US" sz="1800" b="1" dirty="0">
                <a:solidFill>
                  <a:srgbClr val="393939"/>
                </a:solidFill>
                <a:latin typeface="Helvetica Neue"/>
                <a:ea typeface="Helvetica Neue"/>
                <a:cs typeface="Helvetica Neue"/>
                <a:sym typeface="Helvetica Neue"/>
              </a:rPr>
              <a:t>What is a Service?</a:t>
            </a:r>
          </a:p>
          <a:p>
            <a:r>
              <a:rPr lang="en-US" dirty="0">
                <a:solidFill>
                  <a:srgbClr val="393939"/>
                </a:solidFill>
                <a:latin typeface="Helvetica Neue"/>
                <a:ea typeface="Helvetica Neue"/>
                <a:cs typeface="Helvetica Neue"/>
                <a:sym typeface="Helvetica Neue"/>
              </a:rPr>
              <a:t>We need to recognize SERF legacy for services, but extend NASA web services to include </a:t>
            </a:r>
          </a:p>
          <a:p>
            <a:r>
              <a:rPr lang="en-US" dirty="0">
                <a:solidFill>
                  <a:srgbClr val="393939"/>
                </a:solidFill>
                <a:latin typeface="Helvetica Neue"/>
                <a:ea typeface="Helvetica Neue"/>
                <a:cs typeface="Helvetica Neue"/>
                <a:sym typeface="Helvetica Neue"/>
              </a:rPr>
              <a:t>future support for access of NASA data from the cloud. These services provide a method of transforming </a:t>
            </a:r>
          </a:p>
          <a:p>
            <a:r>
              <a:rPr lang="en-US" dirty="0">
                <a:solidFill>
                  <a:srgbClr val="393939"/>
                </a:solidFill>
                <a:latin typeface="Helvetica Neue"/>
                <a:ea typeface="Helvetica Neue"/>
                <a:cs typeface="Helvetica Neue"/>
                <a:sym typeface="Helvetica Neue"/>
              </a:rPr>
              <a:t>the data (e.g. subsetting, reprojection or reformatting, or a combination of these). </a:t>
            </a:r>
          </a:p>
        </p:txBody>
      </p:sp>
      <p:sp>
        <p:nvSpPr>
          <p:cNvPr id="6" name="Content Placeholder 2"/>
          <p:cNvSpPr txBox="1">
            <a:spLocks/>
          </p:cNvSpPr>
          <p:nvPr/>
        </p:nvSpPr>
        <p:spPr>
          <a:xfrm>
            <a:off x="376990" y="4197187"/>
            <a:ext cx="8229600" cy="6548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lumMod val="85000"/>
                    <a:lumOff val="15000"/>
                  </a:schemeClr>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chemeClr val="tx1">
                    <a:lumMod val="85000"/>
                    <a:lumOff val="15000"/>
                  </a:schemeClr>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t>How to Describe a Service?</a:t>
            </a:r>
          </a:p>
          <a:p>
            <a:pPr marL="0" indent="0">
              <a:buNone/>
            </a:pPr>
            <a:r>
              <a:rPr lang="en-US" sz="1400" dirty="0"/>
              <a:t>Services are described by their attributes, e.g.</a:t>
            </a:r>
          </a:p>
        </p:txBody>
      </p:sp>
      <p:sp>
        <p:nvSpPr>
          <p:cNvPr id="7" name="TextBox 6"/>
          <p:cNvSpPr txBox="1"/>
          <p:nvPr/>
        </p:nvSpPr>
        <p:spPr>
          <a:xfrm>
            <a:off x="4954237" y="4209754"/>
            <a:ext cx="2258952" cy="307777"/>
          </a:xfrm>
          <a:prstGeom prst="rect">
            <a:avLst/>
          </a:prstGeom>
          <a:noFill/>
        </p:spPr>
        <p:txBody>
          <a:bodyPr wrap="none" rtlCol="0">
            <a:spAutoFit/>
          </a:bodyPr>
          <a:lstStyle/>
          <a:p>
            <a:r>
              <a:rPr lang="en-US" sz="1400" b="1" dirty="0"/>
              <a:t>Service Name: </a:t>
            </a:r>
            <a:r>
              <a:rPr lang="en-US" sz="1400" dirty="0"/>
              <a:t>“</a:t>
            </a:r>
            <a:r>
              <a:rPr lang="en-US" dirty="0"/>
              <a:t>SERVIR</a:t>
            </a:r>
            <a:r>
              <a:rPr lang="en-US" sz="1400" dirty="0"/>
              <a:t>”</a:t>
            </a:r>
          </a:p>
        </p:txBody>
      </p:sp>
      <p:sp>
        <p:nvSpPr>
          <p:cNvPr id="8" name="TextBox 7"/>
          <p:cNvSpPr txBox="1"/>
          <p:nvPr/>
        </p:nvSpPr>
        <p:spPr>
          <a:xfrm>
            <a:off x="4954236" y="4454323"/>
            <a:ext cx="3188693" cy="738664"/>
          </a:xfrm>
          <a:prstGeom prst="rect">
            <a:avLst/>
          </a:prstGeom>
          <a:noFill/>
        </p:spPr>
        <p:txBody>
          <a:bodyPr wrap="none" rtlCol="0">
            <a:spAutoFit/>
          </a:bodyPr>
          <a:lstStyle/>
          <a:p>
            <a:r>
              <a:rPr lang="en-US" sz="1400" b="1" dirty="0"/>
              <a:t>Service </a:t>
            </a:r>
            <a:r>
              <a:rPr lang="en-US" b="1" dirty="0"/>
              <a:t>LongName</a:t>
            </a:r>
            <a:r>
              <a:rPr lang="en-US" sz="1400" b="1" dirty="0"/>
              <a:t>: </a:t>
            </a:r>
            <a:r>
              <a:rPr lang="en-US" sz="1400" dirty="0"/>
              <a:t>“</a:t>
            </a:r>
            <a:r>
              <a:rPr lang="en-US" dirty="0"/>
              <a:t>Mesoamerican </a:t>
            </a:r>
          </a:p>
          <a:p>
            <a:r>
              <a:rPr lang="en-US" dirty="0"/>
              <a:t>Visualization and Monitoring </a:t>
            </a:r>
          </a:p>
          <a:p>
            <a:r>
              <a:rPr lang="en-US" dirty="0"/>
              <a:t>System (SERVIR)</a:t>
            </a:r>
            <a:r>
              <a:rPr lang="en-US" sz="1400" dirty="0"/>
              <a:t>”</a:t>
            </a:r>
          </a:p>
        </p:txBody>
      </p:sp>
      <p:sp>
        <p:nvSpPr>
          <p:cNvPr id="9" name="TextBox 8"/>
          <p:cNvSpPr txBox="1"/>
          <p:nvPr/>
        </p:nvSpPr>
        <p:spPr>
          <a:xfrm>
            <a:off x="4954235" y="5166129"/>
            <a:ext cx="2694969" cy="307777"/>
          </a:xfrm>
          <a:prstGeom prst="rect">
            <a:avLst/>
          </a:prstGeom>
          <a:noFill/>
        </p:spPr>
        <p:txBody>
          <a:bodyPr wrap="none" rtlCol="0">
            <a:spAutoFit/>
          </a:bodyPr>
          <a:lstStyle/>
          <a:p>
            <a:r>
              <a:rPr lang="en-US" sz="1400" b="1" dirty="0"/>
              <a:t>Service Type: </a:t>
            </a:r>
            <a:r>
              <a:rPr lang="en-US" sz="1400" dirty="0"/>
              <a:t>“WEB PORTAL”</a:t>
            </a:r>
          </a:p>
        </p:txBody>
      </p:sp>
      <p:sp>
        <p:nvSpPr>
          <p:cNvPr id="11" name="TextBox 10"/>
          <p:cNvSpPr txBox="1"/>
          <p:nvPr/>
        </p:nvSpPr>
        <p:spPr>
          <a:xfrm>
            <a:off x="4954234" y="5759541"/>
            <a:ext cx="3507692" cy="523220"/>
          </a:xfrm>
          <a:prstGeom prst="rect">
            <a:avLst/>
          </a:prstGeom>
          <a:noFill/>
        </p:spPr>
        <p:txBody>
          <a:bodyPr wrap="none" rtlCol="0">
            <a:spAutoFit/>
          </a:bodyPr>
          <a:lstStyle/>
          <a:p>
            <a:r>
              <a:rPr lang="en-US" sz="1400" b="1" dirty="0"/>
              <a:t>Service RelatedURL: </a:t>
            </a:r>
          </a:p>
          <a:p>
            <a:r>
              <a:rPr lang="en-US" sz="1400" dirty="0"/>
              <a:t>“</a:t>
            </a:r>
            <a:r>
              <a:rPr lang="en-US" dirty="0"/>
              <a:t>https://www.servirglobal.net/default.aspx</a:t>
            </a:r>
            <a:r>
              <a:rPr lang="en-US" sz="1400" dirty="0"/>
              <a:t>”</a:t>
            </a:r>
          </a:p>
        </p:txBody>
      </p:sp>
      <p:sp>
        <p:nvSpPr>
          <p:cNvPr id="12" name="TextBox 11"/>
          <p:cNvSpPr txBox="1"/>
          <p:nvPr/>
        </p:nvSpPr>
        <p:spPr>
          <a:xfrm>
            <a:off x="4954234" y="5461603"/>
            <a:ext cx="2005677" cy="307777"/>
          </a:xfrm>
          <a:prstGeom prst="rect">
            <a:avLst/>
          </a:prstGeom>
          <a:noFill/>
        </p:spPr>
        <p:txBody>
          <a:bodyPr wrap="none" rtlCol="0">
            <a:spAutoFit/>
          </a:bodyPr>
          <a:lstStyle/>
          <a:p>
            <a:r>
              <a:rPr lang="en-US" sz="1400" b="1" dirty="0"/>
              <a:t>Service Version: </a:t>
            </a:r>
            <a:r>
              <a:rPr lang="en-US" sz="1400" dirty="0"/>
              <a:t>“1.8”</a:t>
            </a:r>
          </a:p>
        </p:txBody>
      </p:sp>
    </p:spTree>
    <p:extLst>
      <p:ext uri="{BB962C8B-B14F-4D97-AF65-F5344CB8AC3E}">
        <p14:creationId xmlns:p14="http://schemas.microsoft.com/office/powerpoint/2010/main" val="94132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UMM-S Required Fields</a:t>
            </a:r>
          </a:p>
        </p:txBody>
      </p:sp>
      <p:graphicFrame>
        <p:nvGraphicFramePr>
          <p:cNvPr id="5" name="Content Placeholder 4">
            <a:extLst>
              <a:ext uri="{FF2B5EF4-FFF2-40B4-BE49-F238E27FC236}">
                <a16:creationId xmlns:a16="http://schemas.microsoft.com/office/drawing/2014/main" id="{3CA85183-81B4-4745-8C37-DA7F9CBE02FA}"/>
              </a:ext>
            </a:extLst>
          </p:cNvPr>
          <p:cNvGraphicFramePr>
            <a:graphicFrameLocks noGrp="1"/>
          </p:cNvGraphicFramePr>
          <p:nvPr>
            <p:ph sz="quarter" idx="10"/>
            <p:extLst>
              <p:ext uri="{D42A27DB-BD31-4B8C-83A1-F6EECF244321}">
                <p14:modId xmlns:p14="http://schemas.microsoft.com/office/powerpoint/2010/main" val="2648833262"/>
              </p:ext>
            </p:extLst>
          </p:nvPr>
        </p:nvGraphicFramePr>
        <p:xfrm>
          <a:off x="647700" y="1258888"/>
          <a:ext cx="8229600" cy="4901600"/>
        </p:xfrm>
        <a:graphic>
          <a:graphicData uri="http://schemas.openxmlformats.org/drawingml/2006/table">
            <a:tbl>
              <a:tblPr firstRow="1" bandRow="1">
                <a:tableStyleId>{5C22544A-7EE6-4342-B048-85BDC9FD1C3A}</a:tableStyleId>
              </a:tblPr>
              <a:tblGrid>
                <a:gridCol w="2120900">
                  <a:extLst>
                    <a:ext uri="{9D8B030D-6E8A-4147-A177-3AD203B41FA5}">
                      <a16:colId xmlns:a16="http://schemas.microsoft.com/office/drawing/2014/main" val="3357769930"/>
                    </a:ext>
                  </a:extLst>
                </a:gridCol>
                <a:gridCol w="6108700">
                  <a:extLst>
                    <a:ext uri="{9D8B030D-6E8A-4147-A177-3AD203B41FA5}">
                      <a16:colId xmlns:a16="http://schemas.microsoft.com/office/drawing/2014/main" val="3139978072"/>
                    </a:ext>
                  </a:extLst>
                </a:gridCol>
              </a:tblGrid>
              <a:tr h="449968">
                <a:tc>
                  <a:txBody>
                    <a:bodyPr/>
                    <a:lstStyle/>
                    <a:p>
                      <a:r>
                        <a:rPr lang="en-US" dirty="0"/>
                        <a:t>Field Name</a:t>
                      </a:r>
                    </a:p>
                  </a:txBody>
                  <a:tcPr/>
                </a:tc>
                <a:tc>
                  <a:txBody>
                    <a:bodyPr/>
                    <a:lstStyle/>
                    <a:p>
                      <a:r>
                        <a:rPr lang="en-US" dirty="0"/>
                        <a:t>Description</a:t>
                      </a:r>
                    </a:p>
                  </a:txBody>
                  <a:tcPr/>
                </a:tc>
                <a:extLst>
                  <a:ext uri="{0D108BD9-81ED-4DB2-BD59-A6C34878D82A}">
                    <a16:rowId xmlns:a16="http://schemas.microsoft.com/office/drawing/2014/main" val="3806783490"/>
                  </a:ext>
                </a:extLst>
              </a:tr>
              <a:tr h="449968">
                <a:tc>
                  <a:txBody>
                    <a:bodyPr/>
                    <a:lstStyle/>
                    <a:p>
                      <a:r>
                        <a:rPr lang="en-US" dirty="0"/>
                        <a:t>Name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dk1"/>
                          </a:solidFill>
                          <a:effectLst/>
                          <a:latin typeface="+mn-lt"/>
                          <a:ea typeface="+mn-ea"/>
                          <a:cs typeface="+mn-cs"/>
                          <a:sym typeface="Arial"/>
                        </a:rPr>
                        <a:t>The name of the service, software, or tool.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dk1"/>
                          </a:solidFill>
                          <a:effectLst/>
                          <a:latin typeface="+mn-lt"/>
                          <a:ea typeface="+mn-ea"/>
                          <a:cs typeface="+mn-cs"/>
                          <a:sym typeface="Arial"/>
                        </a:rPr>
                        <a:t>(Example: "AIRS_L3_OPENDAP".)</a:t>
                      </a:r>
                    </a:p>
                  </a:txBody>
                  <a:tcPr/>
                </a:tc>
                <a:extLst>
                  <a:ext uri="{0D108BD9-81ED-4DB2-BD59-A6C34878D82A}">
                    <a16:rowId xmlns:a16="http://schemas.microsoft.com/office/drawing/2014/main" val="2522908858"/>
                  </a:ext>
                </a:extLst>
              </a:tr>
              <a:tr h="449968">
                <a:tc>
                  <a:txBody>
                    <a:bodyPr/>
                    <a:lstStyle/>
                    <a:p>
                      <a:r>
                        <a:rPr lang="en-US" dirty="0" err="1"/>
                        <a:t>LongName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dk1"/>
                          </a:solidFill>
                          <a:effectLst/>
                          <a:latin typeface="+mn-lt"/>
                          <a:ea typeface="+mn-ea"/>
                          <a:cs typeface="+mn-cs"/>
                          <a:sym typeface="Arial"/>
                        </a:rPr>
                        <a:t>The long name of the service, software, or tool. It provides a human readable name for the service.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dk1"/>
                          </a:solidFill>
                          <a:effectLst/>
                          <a:latin typeface="+mn-lt"/>
                          <a:ea typeface="+mn-ea"/>
                          <a:cs typeface="+mn-cs"/>
                          <a:sym typeface="Arial"/>
                        </a:rPr>
                        <a:t>(Example: "OPENDAP (Hyrax) framework for AIRS Level 3 data products".)</a:t>
                      </a:r>
                    </a:p>
                  </a:txBody>
                  <a:tcPr/>
                </a:tc>
                <a:extLst>
                  <a:ext uri="{0D108BD9-81ED-4DB2-BD59-A6C34878D82A}">
                    <a16:rowId xmlns:a16="http://schemas.microsoft.com/office/drawing/2014/main" val="3631023554"/>
                  </a:ext>
                </a:extLst>
              </a:tr>
              <a:tr h="449968">
                <a:tc>
                  <a:txBody>
                    <a:bodyPr/>
                    <a:lstStyle/>
                    <a:p>
                      <a:r>
                        <a:rPr lang="en-US" dirty="0"/>
                        <a:t>Type</a:t>
                      </a:r>
                    </a:p>
                  </a:txBody>
                  <a:tcPr/>
                </a:tc>
                <a:tc>
                  <a:txBody>
                    <a:bodyPr/>
                    <a:lstStyle/>
                    <a:p>
                      <a:r>
                        <a:rPr lang="en-US" sz="1000" b="0" i="0" u="none" strike="noStrike" cap="none" dirty="0">
                          <a:solidFill>
                            <a:schemeClr val="dk1"/>
                          </a:solidFill>
                          <a:effectLst/>
                          <a:latin typeface="+mn-lt"/>
                          <a:ea typeface="+mn-ea"/>
                          <a:cs typeface="+mn-cs"/>
                          <a:sym typeface="Arial"/>
                        </a:rPr>
                        <a:t>The type of the service, software, or tool.</a:t>
                      </a:r>
                      <a:r>
                        <a:rPr lang="en-US" sz="1000" dirty="0">
                          <a:effectLst/>
                        </a:rPr>
                        <a:t> </a:t>
                      </a:r>
                    </a:p>
                    <a:p>
                      <a:r>
                        <a:rPr lang="en-US" sz="1000" dirty="0">
                          <a:effectLst/>
                        </a:rPr>
                        <a:t>(Example: </a:t>
                      </a:r>
                      <a:r>
                        <a:rPr lang="en-US" sz="1000" b="0" i="0" u="none" strike="noStrike" cap="none" dirty="0" err="1">
                          <a:solidFill>
                            <a:schemeClr val="dk1"/>
                          </a:solidFill>
                          <a:effectLst/>
                          <a:latin typeface="+mn-lt"/>
                          <a:ea typeface="+mn-ea"/>
                          <a:cs typeface="+mn-cs"/>
                          <a:sym typeface="Arial"/>
                        </a:rPr>
                        <a:t>OPeNDAP</a:t>
                      </a:r>
                      <a:r>
                        <a:rPr lang="en-US" sz="1000" dirty="0">
                          <a:effectLst/>
                        </a:rPr>
                        <a:t>)</a:t>
                      </a:r>
                      <a:endParaRPr lang="en-US" sz="1000" dirty="0"/>
                    </a:p>
                  </a:txBody>
                  <a:tcPr/>
                </a:tc>
                <a:extLst>
                  <a:ext uri="{0D108BD9-81ED-4DB2-BD59-A6C34878D82A}">
                    <a16:rowId xmlns:a16="http://schemas.microsoft.com/office/drawing/2014/main" val="2477732525"/>
                  </a:ext>
                </a:extLst>
              </a:tr>
              <a:tr h="449968">
                <a:tc>
                  <a:txBody>
                    <a:bodyPr/>
                    <a:lstStyle/>
                    <a:p>
                      <a:r>
                        <a:rPr lang="en-US" dirty="0"/>
                        <a:t>Version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dk1"/>
                          </a:solidFill>
                          <a:effectLst/>
                          <a:latin typeface="+mn-lt"/>
                          <a:ea typeface="+mn-ea"/>
                          <a:cs typeface="+mn-cs"/>
                          <a:sym typeface="Arial"/>
                        </a:rPr>
                        <a:t>The edition or version of the service, software, or tool. The version should be defined in the form x, y, and z. where '</a:t>
                      </a:r>
                      <a:r>
                        <a:rPr lang="en-US" sz="1000" b="0" i="0" u="none" strike="noStrike" cap="none" dirty="0" err="1">
                          <a:solidFill>
                            <a:schemeClr val="dk1"/>
                          </a:solidFill>
                          <a:effectLst/>
                          <a:latin typeface="+mn-lt"/>
                          <a:ea typeface="+mn-ea"/>
                          <a:cs typeface="+mn-cs"/>
                          <a:sym typeface="Arial"/>
                        </a:rPr>
                        <a:t>x.y.z</a:t>
                      </a:r>
                      <a:r>
                        <a:rPr lang="en-US" sz="1000" b="0" i="0" u="none" strike="noStrike" cap="none" dirty="0">
                          <a:solidFill>
                            <a:schemeClr val="dk1"/>
                          </a:solidFill>
                          <a:effectLst/>
                          <a:latin typeface="+mn-lt"/>
                          <a:ea typeface="+mn-ea"/>
                          <a:cs typeface="+mn-cs"/>
                          <a:sym typeface="Arial"/>
                        </a:rPr>
                        <a:t>' means '</a:t>
                      </a:r>
                      <a:r>
                        <a:rPr lang="en-US" sz="1000" b="0" i="0" u="none" strike="noStrike" cap="none" dirty="0" err="1">
                          <a:solidFill>
                            <a:schemeClr val="dk1"/>
                          </a:solidFill>
                          <a:effectLst/>
                          <a:latin typeface="+mn-lt"/>
                          <a:ea typeface="+mn-ea"/>
                          <a:cs typeface="+mn-cs"/>
                          <a:sym typeface="Arial"/>
                        </a:rPr>
                        <a:t>major.minor.incremental</a:t>
                      </a:r>
                      <a:r>
                        <a:rPr lang="en-US" sz="1000" b="0" i="0" u="none" strike="noStrike" cap="none" dirty="0">
                          <a:solidFill>
                            <a:schemeClr val="dk1"/>
                          </a:solidFill>
                          <a:effectLst/>
                          <a:latin typeface="+mn-lt"/>
                          <a:ea typeface="+mn-ea"/>
                          <a:cs typeface="+mn-cs"/>
                          <a:sym typeface="Arial"/>
                        </a:rPr>
                        <a:t>' version numbers. Typically, 'x' and 'y' are numbers (0 through 9) and 'z' is a number (0 through 99).</a:t>
                      </a:r>
                    </a:p>
                    <a:p>
                      <a:r>
                        <a:rPr lang="en-US" sz="1000" dirty="0"/>
                        <a:t>(Example: </a:t>
                      </a:r>
                      <a:r>
                        <a:rPr lang="en-US" sz="1000" b="0" i="0" u="none" strike="noStrike" cap="none" dirty="0">
                          <a:solidFill>
                            <a:schemeClr val="dk1"/>
                          </a:solidFill>
                          <a:effectLst/>
                          <a:latin typeface="+mn-lt"/>
                          <a:ea typeface="+mn-ea"/>
                          <a:cs typeface="+mn-cs"/>
                          <a:sym typeface="Arial"/>
                        </a:rPr>
                        <a:t>1.1.1)</a:t>
                      </a:r>
                      <a:r>
                        <a:rPr lang="en-US" sz="1000" dirty="0">
                          <a:effectLst/>
                        </a:rPr>
                        <a:t> </a:t>
                      </a:r>
                      <a:endParaRPr lang="en-US" sz="1000" dirty="0"/>
                    </a:p>
                  </a:txBody>
                  <a:tcPr/>
                </a:tc>
                <a:extLst>
                  <a:ext uri="{0D108BD9-81ED-4DB2-BD59-A6C34878D82A}">
                    <a16:rowId xmlns:a16="http://schemas.microsoft.com/office/drawing/2014/main" val="1963216867"/>
                  </a:ext>
                </a:extLst>
              </a:tr>
              <a:tr h="449968">
                <a:tc>
                  <a:txBody>
                    <a:bodyPr/>
                    <a:lstStyle/>
                    <a:p>
                      <a:r>
                        <a:rPr lang="en-US" dirty="0"/>
                        <a:t>Description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dk1"/>
                          </a:solidFill>
                          <a:effectLst/>
                          <a:latin typeface="+mn-lt"/>
                          <a:ea typeface="+mn-ea"/>
                          <a:cs typeface="+mn-cs"/>
                          <a:sym typeface="Arial"/>
                        </a:rPr>
                        <a:t>A brief description of the service, software, or tool. For example, a description might contain information about what is the service, the purpose of the service, and the parameters (or variables) being invoked, and what are the sources of these data.</a:t>
                      </a:r>
                    </a:p>
                  </a:txBody>
                  <a:tcPr/>
                </a:tc>
                <a:extLst>
                  <a:ext uri="{0D108BD9-81ED-4DB2-BD59-A6C34878D82A}">
                    <a16:rowId xmlns:a16="http://schemas.microsoft.com/office/drawing/2014/main" val="3253019876"/>
                  </a:ext>
                </a:extLst>
              </a:tr>
              <a:tr h="449968">
                <a:tc>
                  <a:txBody>
                    <a:bodyPr/>
                    <a:lstStyle/>
                    <a:p>
                      <a:r>
                        <a:rPr lang="en-US" dirty="0" err="1"/>
                        <a:t>RelatedURLS</a:t>
                      </a:r>
                      <a:endParaRPr lang="en-US" dirty="0"/>
                    </a:p>
                  </a:txBody>
                  <a:tcPr/>
                </a:tc>
                <a:tc>
                  <a:txBody>
                    <a:bodyPr/>
                    <a:lstStyle/>
                    <a:p>
                      <a:r>
                        <a:rPr lang="en-US" sz="1000" b="0" i="0" u="none" strike="noStrike" cap="none" dirty="0">
                          <a:solidFill>
                            <a:schemeClr val="dk1"/>
                          </a:solidFill>
                          <a:effectLst/>
                          <a:latin typeface="+mn-lt"/>
                          <a:ea typeface="+mn-ea"/>
                          <a:cs typeface="+mn-cs"/>
                          <a:sym typeface="Arial"/>
                        </a:rPr>
                        <a:t>This element contains important information about the Uniform Resource Locator (URL) for the service. </a:t>
                      </a:r>
                      <a:endParaRPr lang="en-US" sz="1000" dirty="0"/>
                    </a:p>
                  </a:txBody>
                  <a:tcPr/>
                </a:tc>
                <a:extLst>
                  <a:ext uri="{0D108BD9-81ED-4DB2-BD59-A6C34878D82A}">
                    <a16:rowId xmlns:a16="http://schemas.microsoft.com/office/drawing/2014/main" val="2817447763"/>
                  </a:ext>
                </a:extLst>
              </a:tr>
              <a:tr h="449968">
                <a:tc>
                  <a:txBody>
                    <a:bodyPr/>
                    <a:lstStyle/>
                    <a:p>
                      <a:r>
                        <a:rPr lang="en-US" dirty="0" err="1"/>
                        <a:t>ServiceKeywords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dk1"/>
                          </a:solidFill>
                          <a:effectLst/>
                          <a:latin typeface="+mn-lt"/>
                          <a:ea typeface="+mn-ea"/>
                          <a:cs typeface="+mn-cs"/>
                          <a:sym typeface="Arial"/>
                        </a:rPr>
                        <a:t>Allows for the specification of Earth Science Service keywords that are representative of the service, software, or tool being described. The controlled vocabulary for Service Keywords is maintained in the Keyword Management System (KMS). (Example: "</a:t>
                      </a:r>
                      <a:r>
                        <a:rPr lang="en-US" sz="1000" b="0" i="0" u="none" strike="noStrike" cap="none" dirty="0" err="1">
                          <a:solidFill>
                            <a:schemeClr val="dk1"/>
                          </a:solidFill>
                          <a:effectLst/>
                          <a:latin typeface="+mn-lt"/>
                          <a:ea typeface="+mn-ea"/>
                          <a:cs typeface="+mn-cs"/>
                          <a:sym typeface="Arial"/>
                        </a:rPr>
                        <a:t>ServiceCategory</a:t>
                      </a:r>
                      <a:r>
                        <a:rPr lang="en-US" sz="1000" b="0" i="0" u="none" strike="noStrike" cap="none" dirty="0">
                          <a:solidFill>
                            <a:schemeClr val="dk1"/>
                          </a:solidFill>
                          <a:effectLst/>
                          <a:latin typeface="+mn-lt"/>
                          <a:ea typeface="+mn-ea"/>
                          <a:cs typeface="+mn-cs"/>
                          <a:sym typeface="Arial"/>
                        </a:rPr>
                        <a:t>: Earth Science Services, </a:t>
                      </a:r>
                      <a:r>
                        <a:rPr lang="en-US" sz="1000" b="0" i="0" u="none" strike="noStrike" cap="none" dirty="0" err="1">
                          <a:solidFill>
                            <a:schemeClr val="dk1"/>
                          </a:solidFill>
                          <a:effectLst/>
                          <a:latin typeface="+mn-lt"/>
                          <a:ea typeface="+mn-ea"/>
                          <a:cs typeface="+mn-cs"/>
                          <a:sym typeface="Arial"/>
                        </a:rPr>
                        <a:t>ServiceTopic</a:t>
                      </a:r>
                      <a:r>
                        <a:rPr lang="en-US" sz="1000" b="0" i="0" u="none" strike="noStrike" cap="none" dirty="0">
                          <a:solidFill>
                            <a:schemeClr val="dk1"/>
                          </a:solidFill>
                          <a:effectLst/>
                          <a:latin typeface="+mn-lt"/>
                          <a:ea typeface="+mn-ea"/>
                          <a:cs typeface="+mn-cs"/>
                          <a:sym typeface="Arial"/>
                        </a:rPr>
                        <a:t>: Data Management/Data Handling, </a:t>
                      </a:r>
                      <a:r>
                        <a:rPr lang="en-US" sz="1000" b="0" i="0" u="none" strike="noStrike" cap="none" dirty="0" err="1">
                          <a:solidFill>
                            <a:schemeClr val="dk1"/>
                          </a:solidFill>
                          <a:effectLst/>
                          <a:latin typeface="+mn-lt"/>
                          <a:ea typeface="+mn-ea"/>
                          <a:cs typeface="+mn-cs"/>
                          <a:sym typeface="Arial"/>
                        </a:rPr>
                        <a:t>ServiceTerm</a:t>
                      </a:r>
                      <a:r>
                        <a:rPr lang="en-US" sz="1000" b="0" i="0" u="none" strike="noStrike" cap="none" dirty="0">
                          <a:solidFill>
                            <a:schemeClr val="dk1"/>
                          </a:solidFill>
                          <a:effectLst/>
                          <a:latin typeface="+mn-lt"/>
                          <a:ea typeface="+mn-ea"/>
                          <a:cs typeface="+mn-cs"/>
                          <a:sym typeface="Arial"/>
                        </a:rPr>
                        <a:t>: Data Search and Retrieval".</a:t>
                      </a:r>
                      <a:r>
                        <a:rPr lang="en-US" sz="1000" dirty="0">
                          <a:effectLst/>
                        </a:rPr>
                        <a:t> </a:t>
                      </a:r>
                      <a:r>
                        <a:rPr lang="en-US" sz="1000" b="0" i="0" u="none" strike="noStrike" cap="none" dirty="0">
                          <a:solidFill>
                            <a:schemeClr val="dk1"/>
                          </a:solidFill>
                          <a:effectLst/>
                          <a:latin typeface="+mn-lt"/>
                          <a:ea typeface="+mn-ea"/>
                          <a:cs typeface="+mn-cs"/>
                          <a:sym typeface="Arial"/>
                        </a:rPr>
                        <a:t>)</a:t>
                      </a:r>
                    </a:p>
                  </a:txBody>
                  <a:tcPr/>
                </a:tc>
                <a:extLst>
                  <a:ext uri="{0D108BD9-81ED-4DB2-BD59-A6C34878D82A}">
                    <a16:rowId xmlns:a16="http://schemas.microsoft.com/office/drawing/2014/main" val="1179849396"/>
                  </a:ext>
                </a:extLst>
              </a:tr>
              <a:tr h="449968">
                <a:tc>
                  <a:txBody>
                    <a:bodyPr/>
                    <a:lstStyle/>
                    <a:p>
                      <a:pPr marR="0" algn="l" rtl="0">
                        <a:lnSpc>
                          <a:spcPct val="100000"/>
                        </a:lnSpc>
                        <a:spcBef>
                          <a:spcPts val="0"/>
                        </a:spcBef>
                        <a:spcAft>
                          <a:spcPts val="0"/>
                        </a:spcAft>
                        <a:buClr>
                          <a:srgbClr val="000000"/>
                        </a:buClr>
                        <a:buFont typeface="Arial"/>
                      </a:pPr>
                      <a:r>
                        <a:rPr lang="en-US" sz="1400" b="0" i="0" u="none" strike="noStrike" cap="none" dirty="0" err="1">
                          <a:solidFill>
                            <a:schemeClr val="dk1"/>
                          </a:solidFill>
                          <a:latin typeface="+mn-lt"/>
                          <a:ea typeface="+mn-ea"/>
                          <a:cs typeface="+mn-cs"/>
                          <a:sym typeface="Arial"/>
                        </a:rPr>
                        <a:t>ServiceOrganizations</a:t>
                      </a:r>
                      <a:endParaRPr lang="en-US" sz="1400" b="0" i="0" u="none" strike="noStrike" cap="none" dirty="0">
                        <a:solidFill>
                          <a:schemeClr val="dk1"/>
                        </a:solidFill>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dk1"/>
                          </a:solidFill>
                          <a:effectLst/>
                          <a:latin typeface="+mn-lt"/>
                          <a:ea typeface="+mn-ea"/>
                          <a:cs typeface="+mn-cs"/>
                          <a:sym typeface="Arial"/>
                        </a:rPr>
                        <a:t>The service provider, or organization, or institution responsible for developing, archiving, and/or distributing the service, software, or tool.</a:t>
                      </a:r>
                    </a:p>
                    <a:p>
                      <a:r>
                        <a:rPr lang="en-US" sz="1000" b="0" i="0" u="none" strike="noStrike" cap="none" dirty="0">
                          <a:solidFill>
                            <a:schemeClr val="dk1"/>
                          </a:solidFill>
                          <a:effectLst/>
                          <a:latin typeface="+mn-lt"/>
                          <a:ea typeface="+mn-ea"/>
                          <a:cs typeface="+mn-cs"/>
                          <a:sym typeface="Arial"/>
                        </a:rPr>
                        <a:t>(Example: "Role: SERVICE PROVIDER, </a:t>
                      </a:r>
                      <a:r>
                        <a:rPr lang="en-US" sz="1000" b="0" i="0" u="none" strike="noStrike" cap="none" dirty="0" err="1">
                          <a:solidFill>
                            <a:schemeClr val="dk1"/>
                          </a:solidFill>
                          <a:effectLst/>
                          <a:latin typeface="+mn-lt"/>
                          <a:ea typeface="+mn-ea"/>
                          <a:cs typeface="+mn-cs"/>
                          <a:sym typeface="Arial"/>
                        </a:rPr>
                        <a:t>ShortName</a:t>
                      </a:r>
                      <a:r>
                        <a:rPr lang="en-US" sz="1000" b="0" i="0" u="none" strike="noStrike" cap="none" dirty="0">
                          <a:solidFill>
                            <a:schemeClr val="dk1"/>
                          </a:solidFill>
                          <a:effectLst/>
                          <a:latin typeface="+mn-lt"/>
                          <a:ea typeface="+mn-ea"/>
                          <a:cs typeface="+mn-cs"/>
                          <a:sym typeface="Arial"/>
                        </a:rPr>
                        <a:t>: INPE, </a:t>
                      </a:r>
                      <a:r>
                        <a:rPr lang="en-US" sz="1000" b="0" i="0" u="none" strike="noStrike" cap="none" dirty="0" err="1">
                          <a:solidFill>
                            <a:schemeClr val="dk1"/>
                          </a:solidFill>
                          <a:effectLst/>
                          <a:latin typeface="+mn-lt"/>
                          <a:ea typeface="+mn-ea"/>
                          <a:cs typeface="+mn-cs"/>
                          <a:sym typeface="Arial"/>
                        </a:rPr>
                        <a:t>LongName</a:t>
                      </a:r>
                      <a:r>
                        <a:rPr lang="en-US" sz="1000" b="0" i="0" u="none" strike="noStrike" cap="none" dirty="0">
                          <a:solidFill>
                            <a:schemeClr val="dk1"/>
                          </a:solidFill>
                          <a:effectLst/>
                          <a:latin typeface="+mn-lt"/>
                          <a:ea typeface="+mn-ea"/>
                          <a:cs typeface="+mn-cs"/>
                          <a:sym typeface="Arial"/>
                        </a:rPr>
                        <a:t>:  National Institute for Space Research, Brazil".)</a:t>
                      </a:r>
                      <a:endParaRPr lang="en-US" sz="1000" dirty="0"/>
                    </a:p>
                  </a:txBody>
                  <a:tcPr/>
                </a:tc>
                <a:extLst>
                  <a:ext uri="{0D108BD9-81ED-4DB2-BD59-A6C34878D82A}">
                    <a16:rowId xmlns:a16="http://schemas.microsoft.com/office/drawing/2014/main" val="1168554627"/>
                  </a:ext>
                </a:extLst>
              </a:tr>
            </a:tbl>
          </a:graphicData>
        </a:graphic>
      </p:graphicFrame>
    </p:spTree>
    <p:extLst>
      <p:ext uri="{BB962C8B-B14F-4D97-AF65-F5344CB8AC3E}">
        <p14:creationId xmlns:p14="http://schemas.microsoft.com/office/powerpoint/2010/main" val="277052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F45DB5-8014-F748-8647-514B8A4388B7}"/>
              </a:ext>
            </a:extLst>
          </p:cNvPr>
          <p:cNvSpPr txBox="1"/>
          <p:nvPr/>
        </p:nvSpPr>
        <p:spPr>
          <a:xfrm>
            <a:off x="0" y="749559"/>
            <a:ext cx="4766872" cy="6186309"/>
          </a:xfrm>
          <a:prstGeom prst="rect">
            <a:avLst/>
          </a:prstGeom>
          <a:solidFill>
            <a:schemeClr val="tx2"/>
          </a:solidFill>
        </p:spPr>
        <p:txBody>
          <a:bodyPr wrap="square" rtlCol="0">
            <a:spAutoFit/>
          </a:bodyPr>
          <a:lstStyle/>
          <a:p>
            <a:r>
              <a:rPr lang="en-US" sz="600" dirty="0"/>
              <a:t>[ {</a:t>
            </a:r>
          </a:p>
          <a:p>
            <a:r>
              <a:rPr lang="en-US" sz="600" dirty="0"/>
              <a:t>    "meta" : {</a:t>
            </a:r>
          </a:p>
          <a:p>
            <a:r>
              <a:rPr lang="en-US" sz="600" dirty="0"/>
              <a:t>      "native-id" : "</a:t>
            </a:r>
            <a:r>
              <a:rPr lang="en-US" sz="600" dirty="0" err="1"/>
              <a:t>NOAA_Shoreline_GIS</a:t>
            </a:r>
            <a:r>
              <a:rPr lang="en-US" sz="600" dirty="0"/>
              <a:t>",</a:t>
            </a:r>
          </a:p>
          <a:p>
            <a:r>
              <a:rPr lang="en-US" sz="600" dirty="0"/>
              <a:t>      "provider-id" : "SCIOPS",</a:t>
            </a:r>
          </a:p>
          <a:p>
            <a:r>
              <a:rPr lang="en-US" sz="600" dirty="0"/>
              <a:t>      "concept-type" : "service",</a:t>
            </a:r>
          </a:p>
          <a:p>
            <a:r>
              <a:rPr lang="en-US" sz="600" dirty="0"/>
              <a:t>      "concept-id" : "S1535675684-SCIOPS",</a:t>
            </a:r>
          </a:p>
          <a:p>
            <a:r>
              <a:rPr lang="en-US" sz="600" dirty="0"/>
              <a:t>      "revision-date" : "2018-07-10T19:32:05Z",</a:t>
            </a:r>
          </a:p>
          <a:p>
            <a:r>
              <a:rPr lang="en-US" sz="600" dirty="0"/>
              <a:t>      "user-id" : "</a:t>
            </a:r>
            <a:r>
              <a:rPr lang="en-US" sz="600" dirty="0" err="1"/>
              <a:t>tstevens</a:t>
            </a:r>
            <a:r>
              <a:rPr lang="en-US" sz="600" dirty="0"/>
              <a:t>",</a:t>
            </a:r>
          </a:p>
          <a:p>
            <a:r>
              <a:rPr lang="en-US" sz="600" dirty="0"/>
              <a:t>      "deleted" : false,</a:t>
            </a:r>
          </a:p>
          <a:p>
            <a:r>
              <a:rPr lang="en-US" sz="600" dirty="0"/>
              <a:t>      "revision-id" : 2,</a:t>
            </a:r>
          </a:p>
          <a:p>
            <a:r>
              <a:rPr lang="en-US" sz="600" dirty="0"/>
              <a:t>      "format" : "application/</a:t>
            </a:r>
            <a:r>
              <a:rPr lang="en-US" sz="600" dirty="0" err="1"/>
              <a:t>vnd.nasa.cmr.umm+json</a:t>
            </a:r>
            <a:r>
              <a:rPr lang="en-US" sz="600" dirty="0"/>
              <a:t>"</a:t>
            </a:r>
          </a:p>
          <a:p>
            <a:r>
              <a:rPr lang="en-US" sz="600" dirty="0"/>
              <a:t>    },</a:t>
            </a:r>
          </a:p>
          <a:p>
            <a:r>
              <a:rPr lang="en-US" sz="600" dirty="0"/>
              <a:t>    "umm" : {</a:t>
            </a:r>
          </a:p>
          <a:p>
            <a:r>
              <a:rPr lang="en-US" sz="600" dirty="0"/>
              <a:t>      "</a:t>
            </a:r>
            <a:r>
              <a:rPr lang="en-US" sz="600" dirty="0" err="1"/>
              <a:t>AncillaryKeywords</a:t>
            </a:r>
            <a:r>
              <a:rPr lang="en-US" sz="600" dirty="0"/>
              <a:t>" : [ "GIS", "Hydrologic Data", "Environmental Risk Data", "Shoreline", "Sea", "Vector", "Coast" ],</a:t>
            </a:r>
          </a:p>
          <a:p>
            <a:r>
              <a:rPr lang="en-US" sz="600" dirty="0"/>
              <a:t>      "</a:t>
            </a:r>
            <a:r>
              <a:rPr lang="en-US" sz="600" dirty="0" err="1"/>
              <a:t>RelatedURLs</a:t>
            </a:r>
            <a:r>
              <a:rPr lang="en-US" sz="600" dirty="0"/>
              <a:t>" : [ {</a:t>
            </a:r>
          </a:p>
          <a:p>
            <a:r>
              <a:rPr lang="en-US" sz="600" dirty="0"/>
              <a:t>        "Description" : "Access the NOAA Shoreline Data Explorer.",</a:t>
            </a:r>
          </a:p>
          <a:p>
            <a:r>
              <a:rPr lang="en-US" sz="600" dirty="0"/>
              <a:t>        "</a:t>
            </a:r>
            <a:r>
              <a:rPr lang="en-US" sz="600" dirty="0" err="1"/>
              <a:t>URLContentType</a:t>
            </a:r>
            <a:r>
              <a:rPr lang="en-US" sz="600" dirty="0"/>
              <a:t>" : "</a:t>
            </a:r>
            <a:r>
              <a:rPr lang="en-US" sz="600" dirty="0" err="1"/>
              <a:t>DistributionURL</a:t>
            </a:r>
            <a:r>
              <a:rPr lang="en-US" sz="600" dirty="0"/>
              <a:t>",</a:t>
            </a:r>
          </a:p>
          <a:p>
            <a:r>
              <a:rPr lang="en-US" sz="600" dirty="0"/>
              <a:t>        "Type" : "GET SERVICE",</a:t>
            </a:r>
          </a:p>
          <a:p>
            <a:r>
              <a:rPr lang="en-US" sz="600" dirty="0"/>
              <a:t>        "Subtype" : "ACCESS MAP VIEWER",</a:t>
            </a:r>
          </a:p>
          <a:p>
            <a:r>
              <a:rPr lang="en-US" sz="600" dirty="0"/>
              <a:t>        "URL" : "http://</a:t>
            </a:r>
            <a:r>
              <a:rPr lang="en-US" sz="600" dirty="0" err="1"/>
              <a:t>www.ngs.noaa.gov</a:t>
            </a:r>
            <a:r>
              <a:rPr lang="en-US" sz="600" dirty="0"/>
              <a:t>/</a:t>
            </a:r>
            <a:r>
              <a:rPr lang="en-US" sz="600" dirty="0" err="1"/>
              <a:t>newsys_ims</a:t>
            </a:r>
            <a:r>
              <a:rPr lang="en-US" sz="600" dirty="0"/>
              <a:t>/shoreline/</a:t>
            </a:r>
            <a:r>
              <a:rPr lang="en-US" sz="600" dirty="0" err="1"/>
              <a:t>index.cfm</a:t>
            </a:r>
            <a:r>
              <a:rPr lang="en-US" sz="600" dirty="0"/>
              <a:t>"</a:t>
            </a:r>
          </a:p>
          <a:p>
            <a:r>
              <a:rPr lang="en-US" sz="600" dirty="0"/>
              <a:t>      } ],</a:t>
            </a:r>
          </a:p>
          <a:p>
            <a:r>
              <a:rPr lang="en-US" sz="600" dirty="0"/>
              <a:t>      "Type" : "TOOL",</a:t>
            </a:r>
          </a:p>
          <a:p>
            <a:r>
              <a:rPr lang="en-US" sz="600" dirty="0"/>
              <a:t>      "</a:t>
            </a:r>
            <a:r>
              <a:rPr lang="en-US" sz="600" dirty="0" err="1"/>
              <a:t>ServiceKeywords</a:t>
            </a:r>
            <a:r>
              <a:rPr lang="en-US" sz="600" dirty="0"/>
              <a:t>" : [ {</a:t>
            </a:r>
          </a:p>
          <a:p>
            <a:r>
              <a:rPr lang="en-US" sz="600" dirty="0"/>
              <a:t>        "</a:t>
            </a:r>
            <a:r>
              <a:rPr lang="en-US" sz="600" dirty="0" err="1"/>
              <a:t>ServiceCategory</a:t>
            </a:r>
            <a:r>
              <a:rPr lang="en-US" sz="600" dirty="0"/>
              <a:t>" : "EARTH SCIENCE SERVICES",</a:t>
            </a:r>
          </a:p>
          <a:p>
            <a:r>
              <a:rPr lang="en-US" sz="600" dirty="0"/>
              <a:t>        "</a:t>
            </a:r>
            <a:r>
              <a:rPr lang="en-US" sz="600" dirty="0" err="1"/>
              <a:t>ServiceTopic</a:t>
            </a:r>
            <a:r>
              <a:rPr lang="en-US" sz="600" dirty="0"/>
              <a:t>" : "DATA ANALYSIS AND VISUALIZATION",</a:t>
            </a:r>
          </a:p>
          <a:p>
            <a:r>
              <a:rPr lang="en-US" sz="600" dirty="0"/>
              <a:t>        "</a:t>
            </a:r>
            <a:r>
              <a:rPr lang="en-US" sz="600" dirty="0" err="1"/>
              <a:t>ServiceTerm</a:t>
            </a:r>
            <a:r>
              <a:rPr lang="en-US" sz="600" dirty="0"/>
              <a:t>" : "GEOGRAPHIC INFORMATION SYSTEMS",</a:t>
            </a:r>
          </a:p>
          <a:p>
            <a:r>
              <a:rPr lang="en-US" sz="600" dirty="0"/>
              <a:t>        "</a:t>
            </a:r>
            <a:r>
              <a:rPr lang="en-US" sz="600" dirty="0" err="1"/>
              <a:t>ServiceSpecificTerm</a:t>
            </a:r>
            <a:r>
              <a:rPr lang="en-US" sz="600" dirty="0"/>
              <a:t>" : "WEB-BASED GEOGRAPHIC INFORMATION SYSTEMS"</a:t>
            </a:r>
          </a:p>
          <a:p>
            <a:r>
              <a:rPr lang="en-US" sz="600" dirty="0"/>
              <a:t>      }, {</a:t>
            </a:r>
          </a:p>
          <a:p>
            <a:r>
              <a:rPr lang="en-US" sz="600" dirty="0"/>
              <a:t>        "</a:t>
            </a:r>
            <a:r>
              <a:rPr lang="en-US" sz="600" dirty="0" err="1"/>
              <a:t>ServiceCategory</a:t>
            </a:r>
            <a:r>
              <a:rPr lang="en-US" sz="600" dirty="0"/>
              <a:t>" : "EARTH SCIENCE SERVICES",</a:t>
            </a:r>
          </a:p>
          <a:p>
            <a:r>
              <a:rPr lang="en-US" sz="600" dirty="0"/>
              <a:t>        "</a:t>
            </a:r>
            <a:r>
              <a:rPr lang="en-US" sz="600" dirty="0" err="1"/>
              <a:t>ServiceTopic</a:t>
            </a:r>
            <a:r>
              <a:rPr lang="en-US" sz="600" dirty="0"/>
              <a:t>" : "DATA MANAGEMENT/DATA HANDLING",</a:t>
            </a:r>
          </a:p>
          <a:p>
            <a:r>
              <a:rPr lang="en-US" sz="600" dirty="0"/>
              <a:t>        "</a:t>
            </a:r>
            <a:r>
              <a:rPr lang="en-US" sz="600" dirty="0" err="1"/>
              <a:t>ServiceTerm</a:t>
            </a:r>
            <a:r>
              <a:rPr lang="en-US" sz="600" dirty="0"/>
              <a:t>" : "DATA SEARCH AND RETRIEVAL"</a:t>
            </a:r>
          </a:p>
          <a:p>
            <a:r>
              <a:rPr lang="en-US" sz="600" dirty="0"/>
              <a:t>      }, {</a:t>
            </a:r>
          </a:p>
          <a:p>
            <a:r>
              <a:rPr lang="en-US" sz="600" dirty="0"/>
              <a:t>        "</a:t>
            </a:r>
            <a:r>
              <a:rPr lang="en-US" sz="600" dirty="0" err="1"/>
              <a:t>ServiceCategory</a:t>
            </a:r>
            <a:r>
              <a:rPr lang="en-US" sz="600" dirty="0"/>
              <a:t>" : "EARTH SCIENCE SERVICES",</a:t>
            </a:r>
          </a:p>
          <a:p>
            <a:r>
              <a:rPr lang="en-US" sz="600" dirty="0"/>
              <a:t>        "</a:t>
            </a:r>
            <a:r>
              <a:rPr lang="en-US" sz="600" dirty="0" err="1"/>
              <a:t>ServiceTopic</a:t>
            </a:r>
            <a:r>
              <a:rPr lang="en-US" sz="600" dirty="0"/>
              <a:t>" : "METADATA HANDLING",</a:t>
            </a:r>
          </a:p>
          <a:p>
            <a:r>
              <a:rPr lang="en-US" sz="600" dirty="0"/>
              <a:t>        "</a:t>
            </a:r>
            <a:r>
              <a:rPr lang="en-US" sz="600" dirty="0" err="1"/>
              <a:t>ServiceTerm</a:t>
            </a:r>
            <a:r>
              <a:rPr lang="en-US" sz="600" dirty="0"/>
              <a:t>" : "DATA DISCOVERY"</a:t>
            </a:r>
          </a:p>
          <a:p>
            <a:r>
              <a:rPr lang="en-US" sz="600" dirty="0"/>
              <a:t>      } ],</a:t>
            </a:r>
          </a:p>
          <a:p>
            <a:r>
              <a:rPr lang="en-US" sz="600" dirty="0"/>
              <a:t>      "</a:t>
            </a:r>
            <a:r>
              <a:rPr lang="en-US" sz="600" dirty="0" err="1"/>
              <a:t>ServiceOrganizations</a:t>
            </a:r>
            <a:r>
              <a:rPr lang="en-US" sz="600" dirty="0"/>
              <a:t>" : [ {</a:t>
            </a:r>
          </a:p>
          <a:p>
            <a:r>
              <a:rPr lang="en-US" sz="600" dirty="0"/>
              <a:t>        "Roles" : [ "SERVICE PROVIDER" ],</a:t>
            </a:r>
          </a:p>
          <a:p>
            <a:r>
              <a:rPr lang="en-US" sz="600" dirty="0"/>
              <a:t>        "</a:t>
            </a:r>
            <a:r>
              <a:rPr lang="en-US" sz="600" dirty="0" err="1"/>
              <a:t>ShortName</a:t>
            </a:r>
            <a:r>
              <a:rPr lang="en-US" sz="600" dirty="0"/>
              <a:t>" : "DOC/NOAA/NOS/NGS",</a:t>
            </a:r>
          </a:p>
          <a:p>
            <a:r>
              <a:rPr lang="en-US" sz="600" dirty="0"/>
              <a:t>        "</a:t>
            </a:r>
            <a:r>
              <a:rPr lang="en-US" sz="600" dirty="0" err="1"/>
              <a:t>LongName</a:t>
            </a:r>
            <a:r>
              <a:rPr lang="en-US" sz="600" dirty="0"/>
              <a:t>" : "National Geodetic Survey, National Ocean Service, NOAA, U.S. Department of Commerce",</a:t>
            </a:r>
          </a:p>
          <a:p>
            <a:r>
              <a:rPr lang="en-US" sz="600" dirty="0"/>
              <a:t>"Service "</a:t>
            </a:r>
            <a:r>
              <a:rPr lang="en-US" sz="600" dirty="0" err="1"/>
              <a:t>ContactPersons</a:t>
            </a:r>
            <a:r>
              <a:rPr lang="en-US" sz="600" dirty="0"/>
              <a:t>" : [ {</a:t>
            </a:r>
          </a:p>
          <a:p>
            <a:r>
              <a:rPr lang="en-US" sz="600" dirty="0"/>
              <a:t>          "Roles" : [ "SERVICE PROVIDER" ],</a:t>
            </a:r>
          </a:p>
          <a:p>
            <a:r>
              <a:rPr lang="en-US" sz="600" dirty="0"/>
              <a:t>          "</a:t>
            </a:r>
            <a:r>
              <a:rPr lang="en-US" sz="600" dirty="0" err="1"/>
              <a:t>ContactInformation</a:t>
            </a:r>
            <a:r>
              <a:rPr lang="en-US" sz="600" dirty="0"/>
              <a:t>" : {</a:t>
            </a:r>
          </a:p>
          <a:p>
            <a:r>
              <a:rPr lang="en-US" sz="600" dirty="0"/>
              <a:t>            "</a:t>
            </a:r>
            <a:r>
              <a:rPr lang="en-US" sz="600" dirty="0" err="1"/>
              <a:t>ContactMechanisms</a:t>
            </a:r>
            <a:r>
              <a:rPr lang="en-US" sz="600" dirty="0"/>
              <a:t>" : [ {</a:t>
            </a:r>
          </a:p>
          <a:p>
            <a:r>
              <a:rPr lang="en-US" sz="600" dirty="0"/>
              <a:t>              "Type" : "Email",</a:t>
            </a:r>
          </a:p>
          <a:p>
            <a:r>
              <a:rPr lang="en-US" sz="600" dirty="0"/>
              <a:t>              "Value" : "</a:t>
            </a:r>
            <a:r>
              <a:rPr lang="en-US" sz="600" dirty="0" err="1"/>
              <a:t>ngs.infocenter@noaa.gov</a:t>
            </a:r>
            <a:r>
              <a:rPr lang="en-US" sz="600" dirty="0"/>
              <a:t>"</a:t>
            </a:r>
          </a:p>
          <a:p>
            <a:r>
              <a:rPr lang="en-US" sz="600" dirty="0"/>
              <a:t>            }, {</a:t>
            </a:r>
          </a:p>
          <a:p>
            <a:r>
              <a:rPr lang="en-US" sz="600" dirty="0"/>
              <a:t>              "Type" : "Fax",</a:t>
            </a:r>
          </a:p>
          <a:p>
            <a:r>
              <a:rPr lang="en-US" sz="600" dirty="0"/>
              <a:t>              "Value" : "301-713-4172"</a:t>
            </a:r>
          </a:p>
          <a:p>
            <a:r>
              <a:rPr lang="en-US" sz="600" dirty="0"/>
              <a:t>            }, {</a:t>
            </a:r>
          </a:p>
          <a:p>
            <a:r>
              <a:rPr lang="en-US" sz="600" dirty="0"/>
              <a:t>              "Type" : "Telephone",</a:t>
            </a:r>
          </a:p>
          <a:p>
            <a:r>
              <a:rPr lang="en-US" sz="600" dirty="0"/>
              <a:t>              "Value" : "301-713-3242"</a:t>
            </a:r>
          </a:p>
          <a:p>
            <a:r>
              <a:rPr lang="en-US" sz="600" dirty="0"/>
              <a:t>            } ],</a:t>
            </a:r>
          </a:p>
          <a:p>
            <a:r>
              <a:rPr lang="en-US" sz="600" dirty="0"/>
              <a:t>            "Addresses" : [ {</a:t>
            </a:r>
          </a:p>
          <a:p>
            <a:r>
              <a:rPr lang="en-US" sz="600" dirty="0"/>
              <a:t>              "</a:t>
            </a:r>
            <a:r>
              <a:rPr lang="en-US" sz="600" dirty="0" err="1"/>
              <a:t>StreetAddresses</a:t>
            </a:r>
            <a:r>
              <a:rPr lang="en-US" sz="600" dirty="0"/>
              <a:t>" : [ "National Geodetic Survey, NOAA", "Information Services Branch", "1315 East-West Highway" ],</a:t>
            </a:r>
          </a:p>
          <a:p>
            <a:r>
              <a:rPr lang="en-US" sz="600" dirty="0"/>
              <a:t>              "City" : "Silver Spring",</a:t>
            </a:r>
          </a:p>
          <a:p>
            <a:r>
              <a:rPr lang="en-US" sz="600" dirty="0"/>
              <a:t>              "</a:t>
            </a:r>
            <a:r>
              <a:rPr lang="en-US" sz="600" dirty="0" err="1"/>
              <a:t>StateProvince</a:t>
            </a:r>
            <a:r>
              <a:rPr lang="en-US" sz="600" dirty="0"/>
              <a:t>" : "MD",</a:t>
            </a:r>
          </a:p>
          <a:p>
            <a:r>
              <a:rPr lang="en-US" sz="600" dirty="0"/>
              <a:t>              "</a:t>
            </a:r>
            <a:r>
              <a:rPr lang="en-US" sz="600" dirty="0" err="1"/>
              <a:t>PostalCode</a:t>
            </a:r>
            <a:r>
              <a:rPr lang="en-US" sz="600" dirty="0"/>
              <a:t>" : "20910-3282"</a:t>
            </a:r>
          </a:p>
          <a:p>
            <a:r>
              <a:rPr lang="en-US" sz="600" dirty="0"/>
              <a:t>            } ]</a:t>
            </a:r>
          </a:p>
          <a:p>
            <a:r>
              <a:rPr lang="en-US" sz="600" dirty="0"/>
              <a:t>          },</a:t>
            </a:r>
          </a:p>
          <a:p>
            <a:r>
              <a:rPr lang="en-US" sz="600" dirty="0"/>
              <a:t>          "</a:t>
            </a:r>
            <a:r>
              <a:rPr lang="en-US" sz="600" dirty="0" err="1"/>
              <a:t>FirstName</a:t>
            </a:r>
            <a:r>
              <a:rPr lang="en-US" sz="600" dirty="0"/>
              <a:t>" : "INFORMATION SERVICES BRANCH",</a:t>
            </a:r>
          </a:p>
          <a:p>
            <a:r>
              <a:rPr lang="en-US" sz="600" dirty="0"/>
              <a:t>          "</a:t>
            </a:r>
            <a:r>
              <a:rPr lang="en-US" sz="600" dirty="0" err="1"/>
              <a:t>LastName</a:t>
            </a:r>
            <a:r>
              <a:rPr lang="en-US" sz="600" dirty="0"/>
              <a:t>" : "NATIONAL GEODETIC SURVEY"</a:t>
            </a:r>
          </a:p>
          <a:p>
            <a:r>
              <a:rPr lang="en-US" sz="600" dirty="0"/>
              <a:t>        } ],</a:t>
            </a:r>
          </a:p>
          <a:p>
            <a:endParaRPr lang="en-US" sz="600" dirty="0"/>
          </a:p>
          <a:p>
            <a:endParaRPr lang="en-US" sz="600" dirty="0"/>
          </a:p>
          <a:p>
            <a:endParaRPr lang="en-US" sz="600" dirty="0"/>
          </a:p>
        </p:txBody>
      </p:sp>
      <p:sp>
        <p:nvSpPr>
          <p:cNvPr id="7" name="TextBox 6">
            <a:extLst>
              <a:ext uri="{FF2B5EF4-FFF2-40B4-BE49-F238E27FC236}">
                <a16:creationId xmlns:a16="http://schemas.microsoft.com/office/drawing/2014/main" id="{2398970B-9E0F-BF46-B739-E3B9E4C3D7E9}"/>
              </a:ext>
            </a:extLst>
          </p:cNvPr>
          <p:cNvSpPr txBox="1"/>
          <p:nvPr/>
        </p:nvSpPr>
        <p:spPr>
          <a:xfrm>
            <a:off x="4569501" y="749559"/>
            <a:ext cx="4574499" cy="6186309"/>
          </a:xfrm>
          <a:prstGeom prst="rect">
            <a:avLst/>
          </a:prstGeom>
          <a:solidFill>
            <a:schemeClr val="tx2"/>
          </a:solidFill>
        </p:spPr>
        <p:txBody>
          <a:bodyPr wrap="square" rtlCol="0">
            <a:spAutoFit/>
          </a:bodyPr>
          <a:lstStyle/>
          <a:p>
            <a:r>
              <a:rPr lang="en-US" sz="600" dirty="0">
                <a:latin typeface="+mn-lt"/>
              </a:rPr>
              <a:t>"</a:t>
            </a:r>
            <a:r>
              <a:rPr lang="en-US" sz="600" dirty="0" err="1">
                <a:latin typeface="+mn-lt"/>
              </a:rPr>
              <a:t>ContactInformation</a:t>
            </a:r>
            <a:r>
              <a:rPr lang="en-US" sz="600" dirty="0">
                <a:latin typeface="+mn-lt"/>
              </a:rPr>
              <a:t>" : {</a:t>
            </a:r>
          </a:p>
          <a:p>
            <a:r>
              <a:rPr lang="en-US" sz="600" dirty="0">
                <a:latin typeface="+mn-lt"/>
              </a:rPr>
              <a:t>          "</a:t>
            </a:r>
            <a:r>
              <a:rPr lang="en-US" sz="600" dirty="0" err="1">
                <a:latin typeface="+mn-lt"/>
              </a:rPr>
              <a:t>RelatedUrls</a:t>
            </a:r>
            <a:r>
              <a:rPr lang="en-US" sz="600" dirty="0">
                <a:latin typeface="+mn-lt"/>
              </a:rPr>
              <a:t>" : [ {</a:t>
            </a:r>
          </a:p>
          <a:p>
            <a:r>
              <a:rPr lang="en-US" sz="600" dirty="0">
                <a:latin typeface="+mn-lt"/>
              </a:rPr>
              <a:t>            "</a:t>
            </a:r>
            <a:r>
              <a:rPr lang="en-US" sz="600" dirty="0" err="1">
                <a:latin typeface="+mn-lt"/>
              </a:rPr>
              <a:t>URLContentType</a:t>
            </a:r>
            <a:r>
              <a:rPr lang="en-US" sz="600" dirty="0">
                <a:latin typeface="+mn-lt"/>
              </a:rPr>
              <a:t>" : "</a:t>
            </a:r>
            <a:r>
              <a:rPr lang="en-US" sz="600" dirty="0" err="1">
                <a:latin typeface="+mn-lt"/>
              </a:rPr>
              <a:t>DataCenterURL</a:t>
            </a:r>
            <a:r>
              <a:rPr lang="en-US" sz="600" dirty="0">
                <a:latin typeface="+mn-lt"/>
              </a:rPr>
              <a:t>",</a:t>
            </a:r>
          </a:p>
          <a:p>
            <a:r>
              <a:rPr lang="en-US" sz="600" dirty="0">
                <a:latin typeface="+mn-lt"/>
              </a:rPr>
              <a:t>            "Type" : "HOME PAGE",</a:t>
            </a:r>
          </a:p>
          <a:p>
            <a:r>
              <a:rPr lang="en-US" sz="600" dirty="0">
                <a:latin typeface="+mn-lt"/>
              </a:rPr>
              <a:t>            "URL" : "https://</a:t>
            </a:r>
            <a:r>
              <a:rPr lang="en-US" sz="600" dirty="0" err="1">
                <a:latin typeface="+mn-lt"/>
              </a:rPr>
              <a:t>www.ngs.noaa.gov</a:t>
            </a:r>
            <a:r>
              <a:rPr lang="en-US" sz="600" dirty="0">
                <a:latin typeface="+mn-lt"/>
              </a:rPr>
              <a:t>/"</a:t>
            </a:r>
          </a:p>
          <a:p>
            <a:r>
              <a:rPr lang="en-US" sz="600" dirty="0">
                <a:latin typeface="+mn-lt"/>
              </a:rPr>
              <a:t>          } ]</a:t>
            </a:r>
          </a:p>
          <a:p>
            <a:r>
              <a:rPr lang="en-US" sz="600" dirty="0">
                <a:latin typeface="+mn-lt"/>
              </a:rPr>
              <a:t>        }</a:t>
            </a:r>
          </a:p>
          <a:p>
            <a:r>
              <a:rPr lang="en-US" sz="600" dirty="0">
                <a:latin typeface="+mn-lt"/>
              </a:rPr>
              <a:t>      } ],</a:t>
            </a:r>
          </a:p>
          <a:p>
            <a:r>
              <a:rPr lang="en-US" sz="600" dirty="0">
                <a:latin typeface="+mn-lt"/>
              </a:rPr>
              <a:t>      "</a:t>
            </a:r>
            <a:r>
              <a:rPr lang="en-US" sz="600" dirty="0" err="1">
                <a:latin typeface="+mn-lt"/>
              </a:rPr>
              <a:t>ScienceKeywords</a:t>
            </a:r>
            <a:r>
              <a:rPr lang="en-US" sz="600" dirty="0">
                <a:latin typeface="+mn-lt"/>
              </a:rPr>
              <a:t>" : [ {</a:t>
            </a:r>
          </a:p>
          <a:p>
            <a:r>
              <a:rPr lang="en-US" sz="600" dirty="0">
                <a:latin typeface="+mn-lt"/>
              </a:rPr>
              <a:t>"Category" : "EARTH SCIENCE",</a:t>
            </a:r>
          </a:p>
          <a:p>
            <a:r>
              <a:rPr lang="en-US" sz="600" dirty="0">
                <a:latin typeface="+mn-lt"/>
              </a:rPr>
              <a:t>        "Topic" : "SOLID EARTH",</a:t>
            </a:r>
          </a:p>
          <a:p>
            <a:r>
              <a:rPr lang="en-US" sz="600" dirty="0">
                <a:latin typeface="+mn-lt"/>
              </a:rPr>
              <a:t>        "Term" : "GEOMORPHIC LANDFORMS/PROCESSES",</a:t>
            </a:r>
          </a:p>
          <a:p>
            <a:r>
              <a:rPr lang="en-US" sz="600" dirty="0">
                <a:latin typeface="+mn-lt"/>
              </a:rPr>
              <a:t>        "VariableLevel1" : "COASTAL LANDFORMS"</a:t>
            </a:r>
          </a:p>
          <a:p>
            <a:r>
              <a:rPr lang="en-US" sz="600" dirty="0">
                <a:latin typeface="+mn-lt"/>
              </a:rPr>
              <a:t>      }, {</a:t>
            </a:r>
          </a:p>
          <a:p>
            <a:r>
              <a:rPr lang="en-US" sz="600" dirty="0">
                <a:latin typeface="+mn-lt"/>
              </a:rPr>
              <a:t>        "Category" : "EARTH SCIENCE",</a:t>
            </a:r>
          </a:p>
          <a:p>
            <a:r>
              <a:rPr lang="en-US" sz="600" dirty="0">
                <a:latin typeface="+mn-lt"/>
              </a:rPr>
              <a:t>        "Topic" : "TERRESTRIAL HYDROSPHERE",</a:t>
            </a:r>
          </a:p>
          <a:p>
            <a:r>
              <a:rPr lang="en-US" sz="600" dirty="0">
                <a:latin typeface="+mn-lt"/>
              </a:rPr>
              <a:t>        "Term" : "SURFACE WATER"</a:t>
            </a:r>
          </a:p>
          <a:p>
            <a:r>
              <a:rPr lang="en-US" sz="600" dirty="0">
                <a:latin typeface="+mn-lt"/>
              </a:rPr>
              <a:t>      }, {</a:t>
            </a:r>
          </a:p>
          <a:p>
            <a:r>
              <a:rPr lang="en-US" sz="600" dirty="0">
                <a:latin typeface="+mn-lt"/>
              </a:rPr>
              <a:t>        "Category" : "EARTH SCIENCE",</a:t>
            </a:r>
          </a:p>
          <a:p>
            <a:r>
              <a:rPr lang="en-US" sz="600" dirty="0">
                <a:latin typeface="+mn-lt"/>
              </a:rPr>
              <a:t>        "Topic" : "TERRESTRIAL HYDROSPHERE",</a:t>
            </a:r>
          </a:p>
          <a:p>
            <a:r>
              <a:rPr lang="en-US" sz="600" dirty="0">
                <a:latin typeface="+mn-lt"/>
              </a:rPr>
              <a:t>        "Term" : "SURFACE WATER",</a:t>
            </a:r>
          </a:p>
          <a:p>
            <a:r>
              <a:rPr lang="en-US" sz="600" dirty="0">
                <a:latin typeface="+mn-lt"/>
              </a:rPr>
              <a:t>        "VariableLevel1" : "SURFACE WATER FEATURES",</a:t>
            </a:r>
          </a:p>
          <a:p>
            <a:r>
              <a:rPr lang="en-US" sz="600" dirty="0">
                <a:latin typeface="+mn-lt"/>
              </a:rPr>
              <a:t>        "VariableLevel2" : "LAKES/RESERVOIRS"</a:t>
            </a:r>
          </a:p>
          <a:p>
            <a:r>
              <a:rPr lang="en-US" sz="600" dirty="0">
                <a:latin typeface="+mn-lt"/>
              </a:rPr>
              <a:t>      }, {</a:t>
            </a:r>
          </a:p>
          <a:p>
            <a:r>
              <a:rPr lang="en-US" sz="600" dirty="0">
                <a:latin typeface="+mn-lt"/>
              </a:rPr>
              <a:t>        "Category" : "EARTH SCIENCE",</a:t>
            </a:r>
          </a:p>
          <a:p>
            <a:r>
              <a:rPr lang="en-US" sz="600" dirty="0">
                <a:latin typeface="+mn-lt"/>
              </a:rPr>
              <a:t>        "Topic" : "TERRESTRIAL HYDROSPHERE",</a:t>
            </a:r>
          </a:p>
          <a:p>
            <a:r>
              <a:rPr lang="en-US" sz="600" dirty="0">
                <a:latin typeface="+mn-lt"/>
              </a:rPr>
              <a:t>        "Term" : "SURFACE WATER",</a:t>
            </a:r>
          </a:p>
          <a:p>
            <a:r>
              <a:rPr lang="en-US" sz="600" dirty="0">
                <a:latin typeface="+mn-lt"/>
              </a:rPr>
              <a:t>        "VariableLevel1" : "SURFACE WATER FEATURES",</a:t>
            </a:r>
          </a:p>
          <a:p>
            <a:r>
              <a:rPr lang="en-US" sz="600" dirty="0">
                <a:latin typeface="+mn-lt"/>
              </a:rPr>
              <a:t>        "VariableLevel2" : "RIVERS/STREAMS"</a:t>
            </a:r>
          </a:p>
          <a:p>
            <a:r>
              <a:rPr lang="en-US" sz="600" dirty="0">
                <a:latin typeface="+mn-lt"/>
              </a:rPr>
              <a:t>} ],</a:t>
            </a:r>
          </a:p>
          <a:p>
            <a:r>
              <a:rPr lang="en-US" sz="600" dirty="0">
                <a:latin typeface="+mn-lt"/>
              </a:rPr>
              <a:t>      "Description" : "The NOAA Shoreline Data Explorer system is an online management and sharing system of shoreline data that cartographically depicting the dynamic interface between land and water at the time of survey. The tool provides high-resolution digital shoreline from multi-temporal surveys of our nation's coastline. It provides the following capabilities:\r\n\r\n-View available shoreline project boundaries\r\n-View vector shoreline data\r\n-View and download FGDC compliant metadata\r\n-Make printable maps\r\n-Download vector shoreline shapefiles",</a:t>
            </a:r>
          </a:p>
          <a:p>
            <a:r>
              <a:rPr lang="en-US" sz="600" dirty="0">
                <a:latin typeface="+mn-lt"/>
              </a:rPr>
              <a:t>      "Version" : "NOT PROVIDED",</a:t>
            </a:r>
          </a:p>
          <a:p>
            <a:r>
              <a:rPr lang="en-US" sz="600" dirty="0">
                <a:latin typeface="+mn-lt"/>
              </a:rPr>
              <a:t>      "</a:t>
            </a:r>
            <a:r>
              <a:rPr lang="en-US" sz="600" dirty="0" err="1">
                <a:latin typeface="+mn-lt"/>
              </a:rPr>
              <a:t>UseConstraints</a:t>
            </a:r>
            <a:r>
              <a:rPr lang="en-US" sz="600" dirty="0">
                <a:latin typeface="+mn-lt"/>
              </a:rPr>
              <a:t>" : "The data contained on this site should NOT TO BE USED FOR NAVIGATION.",</a:t>
            </a:r>
          </a:p>
          <a:p>
            <a:r>
              <a:rPr lang="en-US" sz="600" dirty="0">
                <a:latin typeface="+mn-lt"/>
              </a:rPr>
              <a:t>      "Name" : "</a:t>
            </a:r>
            <a:r>
              <a:rPr lang="en-US" sz="600" dirty="0" err="1">
                <a:latin typeface="+mn-lt"/>
              </a:rPr>
              <a:t>NOAA_Shoreline_GIS</a:t>
            </a:r>
            <a:r>
              <a:rPr lang="en-US" sz="600" dirty="0">
                <a:latin typeface="+mn-lt"/>
              </a:rPr>
              <a:t>",</a:t>
            </a:r>
          </a:p>
          <a:p>
            <a:r>
              <a:rPr lang="en-US" sz="600" dirty="0">
                <a:latin typeface="+mn-lt"/>
              </a:rPr>
              <a:t>      "</a:t>
            </a:r>
            <a:r>
              <a:rPr lang="en-US" sz="600" dirty="0" err="1">
                <a:latin typeface="+mn-lt"/>
              </a:rPr>
              <a:t>ContactPersons</a:t>
            </a:r>
            <a:r>
              <a:rPr lang="en-US" sz="600" dirty="0">
                <a:latin typeface="+mn-lt"/>
              </a:rPr>
              <a:t>" : [ {</a:t>
            </a:r>
          </a:p>
          <a:p>
            <a:r>
              <a:rPr lang="en-US" sz="600" dirty="0">
                <a:latin typeface="+mn-lt"/>
              </a:rPr>
              <a:t>        "Roles" : [ "AUTHOR" ],</a:t>
            </a:r>
          </a:p>
          <a:p>
            <a:r>
              <a:rPr lang="en-US" sz="600" dirty="0">
                <a:latin typeface="+mn-lt"/>
              </a:rPr>
              <a:t>        "</a:t>
            </a:r>
            <a:r>
              <a:rPr lang="en-US" sz="600" dirty="0" err="1">
                <a:latin typeface="+mn-lt"/>
              </a:rPr>
              <a:t>ContactInformation</a:t>
            </a:r>
            <a:r>
              <a:rPr lang="en-US" sz="600" dirty="0">
                <a:latin typeface="+mn-lt"/>
              </a:rPr>
              <a:t>" : {</a:t>
            </a:r>
          </a:p>
          <a:p>
            <a:r>
              <a:rPr lang="en-US" sz="600" dirty="0">
                <a:latin typeface="+mn-lt"/>
              </a:rPr>
              <a:t>          "</a:t>
            </a:r>
            <a:r>
              <a:rPr lang="en-US" sz="600" dirty="0" err="1">
                <a:latin typeface="+mn-lt"/>
              </a:rPr>
              <a:t>ContactMechanisms</a:t>
            </a:r>
            <a:r>
              <a:rPr lang="en-US" sz="600" dirty="0">
                <a:latin typeface="+mn-lt"/>
              </a:rPr>
              <a:t>" : [ {</a:t>
            </a:r>
          </a:p>
          <a:p>
            <a:r>
              <a:rPr lang="en-US" sz="600" dirty="0">
                <a:latin typeface="+mn-lt"/>
              </a:rPr>
              <a:t>            "Type" : "Email",</a:t>
            </a:r>
          </a:p>
          <a:p>
            <a:r>
              <a:rPr lang="en-US" sz="600" dirty="0">
                <a:latin typeface="+mn-lt"/>
              </a:rPr>
              <a:t>            "Value" : "</a:t>
            </a:r>
            <a:r>
              <a:rPr lang="en-US" sz="600" dirty="0" err="1">
                <a:latin typeface="+mn-lt"/>
              </a:rPr>
              <a:t>Tyler.B.Stevens@nasa.gov</a:t>
            </a:r>
            <a:r>
              <a:rPr lang="en-US" sz="600" dirty="0">
                <a:latin typeface="+mn-lt"/>
              </a:rPr>
              <a:t>"</a:t>
            </a:r>
          </a:p>
          <a:p>
            <a:r>
              <a:rPr lang="en-US" sz="600" dirty="0">
                <a:latin typeface="+mn-lt"/>
              </a:rPr>
              <a:t>          }, {</a:t>
            </a:r>
          </a:p>
          <a:p>
            <a:r>
              <a:rPr lang="en-US" sz="600" dirty="0">
                <a:latin typeface="+mn-lt"/>
              </a:rPr>
              <a:t>            "Type" : "Telephone",</a:t>
            </a:r>
          </a:p>
          <a:p>
            <a:r>
              <a:rPr lang="en-US" sz="600" dirty="0">
                <a:latin typeface="+mn-lt"/>
              </a:rPr>
              <a:t>            "Value" : "301-851-8113"</a:t>
            </a:r>
          </a:p>
          <a:p>
            <a:r>
              <a:rPr lang="en-US" sz="600" dirty="0">
                <a:latin typeface="+mn-lt"/>
              </a:rPr>
              <a:t>          } ],</a:t>
            </a:r>
          </a:p>
          <a:p>
            <a:r>
              <a:rPr lang="en-US" sz="600" dirty="0">
                <a:latin typeface="+mn-lt"/>
              </a:rPr>
              <a:t>          "Addresses" : [ {</a:t>
            </a:r>
          </a:p>
          <a:p>
            <a:r>
              <a:rPr lang="en-US" sz="600" dirty="0">
                <a:latin typeface="+mn-lt"/>
              </a:rPr>
              <a:t>            "</a:t>
            </a:r>
            <a:r>
              <a:rPr lang="en-US" sz="600" dirty="0" err="1">
                <a:latin typeface="+mn-lt"/>
              </a:rPr>
              <a:t>StreetAddresses</a:t>
            </a:r>
            <a:r>
              <a:rPr lang="en-US" sz="600" dirty="0">
                <a:latin typeface="+mn-lt"/>
              </a:rPr>
              <a:t>" : [ "5700 </a:t>
            </a:r>
            <a:r>
              <a:rPr lang="en-US" sz="600" dirty="0" err="1">
                <a:latin typeface="+mn-lt"/>
              </a:rPr>
              <a:t>Rivertech</a:t>
            </a:r>
            <a:r>
              <a:rPr lang="en-US" sz="600" dirty="0">
                <a:latin typeface="+mn-lt"/>
              </a:rPr>
              <a:t> Court" ],</a:t>
            </a:r>
          </a:p>
          <a:p>
            <a:r>
              <a:rPr lang="en-US" sz="600" dirty="0">
                <a:latin typeface="+mn-lt"/>
              </a:rPr>
              <a:t>            "City" : "Riverdale",</a:t>
            </a:r>
          </a:p>
          <a:p>
            <a:r>
              <a:rPr lang="en-US" sz="600" dirty="0">
                <a:latin typeface="+mn-lt"/>
              </a:rPr>
              <a:t>            "</a:t>
            </a:r>
            <a:r>
              <a:rPr lang="en-US" sz="600" dirty="0" err="1">
                <a:latin typeface="+mn-lt"/>
              </a:rPr>
              <a:t>StateProvince</a:t>
            </a:r>
            <a:r>
              <a:rPr lang="en-US" sz="600" dirty="0">
                <a:latin typeface="+mn-lt"/>
              </a:rPr>
              <a:t>" : "MD",</a:t>
            </a:r>
          </a:p>
          <a:p>
            <a:r>
              <a:rPr lang="en-US" sz="600" dirty="0">
                <a:latin typeface="+mn-lt"/>
              </a:rPr>
              <a:t>            "Country" : "USA",</a:t>
            </a:r>
          </a:p>
          <a:p>
            <a:r>
              <a:rPr lang="en-US" sz="600" dirty="0">
                <a:latin typeface="+mn-lt"/>
              </a:rPr>
              <a:t>            "</a:t>
            </a:r>
            <a:r>
              <a:rPr lang="en-US" sz="600" dirty="0" err="1">
                <a:latin typeface="+mn-lt"/>
              </a:rPr>
              <a:t>PostalCode</a:t>
            </a:r>
            <a:r>
              <a:rPr lang="en-US" sz="600" dirty="0">
                <a:latin typeface="+mn-lt"/>
              </a:rPr>
              <a:t>" : "20737"</a:t>
            </a:r>
          </a:p>
          <a:p>
            <a:r>
              <a:rPr lang="en-US" sz="600" dirty="0">
                <a:latin typeface="+mn-lt"/>
              </a:rPr>
              <a:t>          } ]</a:t>
            </a:r>
          </a:p>
          <a:p>
            <a:r>
              <a:rPr lang="en-US" sz="600" dirty="0">
                <a:latin typeface="+mn-lt"/>
              </a:rPr>
              <a:t>        },</a:t>
            </a:r>
          </a:p>
          <a:p>
            <a:r>
              <a:rPr lang="en-US" sz="600" dirty="0">
                <a:latin typeface="+mn-lt"/>
              </a:rPr>
              <a:t>        "</a:t>
            </a:r>
            <a:r>
              <a:rPr lang="en-US" sz="600" dirty="0" err="1">
                <a:latin typeface="+mn-lt"/>
              </a:rPr>
              <a:t>FirstName</a:t>
            </a:r>
            <a:r>
              <a:rPr lang="en-US" sz="600" dirty="0">
                <a:latin typeface="+mn-lt"/>
              </a:rPr>
              <a:t>" : "TYLER",</a:t>
            </a:r>
          </a:p>
          <a:p>
            <a:r>
              <a:rPr lang="en-US" sz="600" dirty="0">
                <a:latin typeface="+mn-lt"/>
              </a:rPr>
              <a:t>        "</a:t>
            </a:r>
            <a:r>
              <a:rPr lang="en-US" sz="600" dirty="0" err="1">
                <a:latin typeface="+mn-lt"/>
              </a:rPr>
              <a:t>MiddleName</a:t>
            </a:r>
            <a:r>
              <a:rPr lang="en-US" sz="600" dirty="0">
                <a:latin typeface="+mn-lt"/>
              </a:rPr>
              <a:t>" : "B.",</a:t>
            </a:r>
          </a:p>
          <a:p>
            <a:r>
              <a:rPr lang="en-US" sz="600" dirty="0">
                <a:latin typeface="+mn-lt"/>
              </a:rPr>
              <a:t>        "</a:t>
            </a:r>
            <a:r>
              <a:rPr lang="en-US" sz="600" dirty="0" err="1">
                <a:latin typeface="+mn-lt"/>
              </a:rPr>
              <a:t>LastName</a:t>
            </a:r>
            <a:r>
              <a:rPr lang="en-US" sz="600" dirty="0">
                <a:latin typeface="+mn-lt"/>
              </a:rPr>
              <a:t>" : "STEVENS"</a:t>
            </a:r>
          </a:p>
          <a:p>
            <a:r>
              <a:rPr lang="en-US" sz="600" dirty="0">
                <a:latin typeface="+mn-lt"/>
              </a:rPr>
              <a:t>      } ],</a:t>
            </a:r>
          </a:p>
          <a:p>
            <a:r>
              <a:rPr lang="en-US" sz="600" dirty="0">
                <a:latin typeface="+mn-lt"/>
              </a:rPr>
              <a:t>      "</a:t>
            </a:r>
            <a:r>
              <a:rPr lang="en-US" sz="600" dirty="0" err="1">
                <a:latin typeface="+mn-lt"/>
              </a:rPr>
              <a:t>LongName</a:t>
            </a:r>
            <a:r>
              <a:rPr lang="en-US" sz="600" dirty="0">
                <a:latin typeface="+mn-lt"/>
              </a:rPr>
              <a:t>" : "NOAA Shoreline Data Explorer"</a:t>
            </a:r>
          </a:p>
          <a:p>
            <a:r>
              <a:rPr lang="en-US" sz="600" dirty="0">
                <a:latin typeface="+mn-lt"/>
              </a:rPr>
              <a:t>    }</a:t>
            </a:r>
          </a:p>
          <a:p>
            <a:r>
              <a:rPr lang="en-US" sz="600" dirty="0">
                <a:latin typeface="+mn-lt"/>
              </a:rPr>
              <a:t>  } ]</a:t>
            </a:r>
          </a:p>
          <a:p>
            <a:r>
              <a:rPr lang="en-US" sz="600" dirty="0">
                <a:latin typeface="+mn-lt"/>
              </a:rPr>
              <a:t>}</a:t>
            </a:r>
          </a:p>
        </p:txBody>
      </p:sp>
      <p:sp>
        <p:nvSpPr>
          <p:cNvPr id="2" name="Title 1"/>
          <p:cNvSpPr>
            <a:spLocks noGrp="1"/>
          </p:cNvSpPr>
          <p:nvPr>
            <p:ph type="title"/>
          </p:nvPr>
        </p:nvSpPr>
        <p:spPr>
          <a:xfrm>
            <a:off x="457200" y="34798"/>
            <a:ext cx="8686800" cy="876068"/>
          </a:xfrm>
        </p:spPr>
        <p:txBody>
          <a:bodyPr>
            <a:noAutofit/>
          </a:bodyPr>
          <a:lstStyle/>
          <a:p>
            <a:r>
              <a:rPr lang="en-US" sz="3000" dirty="0"/>
              <a:t>Example: </a:t>
            </a:r>
            <a:r>
              <a:rPr lang="en-US" sz="3200" dirty="0" err="1"/>
              <a:t>NOAA_Shoreline_GIS</a:t>
            </a:r>
            <a:r>
              <a:rPr lang="en-US" sz="3200" dirty="0"/>
              <a:t> Service</a:t>
            </a:r>
          </a:p>
        </p:txBody>
      </p:sp>
    </p:spTree>
    <p:extLst>
      <p:ext uri="{BB962C8B-B14F-4D97-AF65-F5344CB8AC3E}">
        <p14:creationId xmlns:p14="http://schemas.microsoft.com/office/powerpoint/2010/main" val="258806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43E283-7F3F-4AB3-B8B0-7C1E6E29A157}"/>
              </a:ext>
            </a:extLst>
          </p:cNvPr>
          <p:cNvSpPr>
            <a:spLocks noGrp="1"/>
          </p:cNvSpPr>
          <p:nvPr>
            <p:ph sz="quarter" idx="10"/>
          </p:nvPr>
        </p:nvSpPr>
        <p:spPr>
          <a:xfrm>
            <a:off x="457200" y="1057228"/>
            <a:ext cx="8461948" cy="5150820"/>
          </a:xfrm>
        </p:spPr>
        <p:txBody>
          <a:bodyPr/>
          <a:lstStyle/>
          <a:p>
            <a:pPr>
              <a:buFont typeface="Arial" panose="020B0604020202020204" pitchFamily="34" charset="0"/>
              <a:buChar char="•"/>
            </a:pPr>
            <a:r>
              <a:rPr lang="en-US" dirty="0"/>
              <a:t>Service records can be search using the CMR SEARCH API</a:t>
            </a:r>
          </a:p>
          <a:p>
            <a:pPr marL="508000" lvl="1" indent="0">
              <a:buNone/>
            </a:pPr>
            <a:r>
              <a:rPr lang="en-US" sz="2400" b="1" u="sng" dirty="0"/>
              <a:t>Search for all</a:t>
            </a:r>
            <a:endParaRPr lang="en-US" sz="1400" dirty="0"/>
          </a:p>
          <a:p>
            <a:pPr marL="508000" lvl="1" indent="0">
              <a:buNone/>
            </a:pPr>
            <a:r>
              <a:rPr lang="en-US" sz="1400" dirty="0"/>
              <a:t>curl ‘https://</a:t>
            </a:r>
            <a:r>
              <a:rPr lang="en-US" sz="1400" dirty="0" err="1"/>
              <a:t>cmr.earthdata.nasa.gov</a:t>
            </a:r>
            <a:r>
              <a:rPr lang="en-US" sz="1400" dirty="0"/>
              <a:t>/search/services’</a:t>
            </a:r>
          </a:p>
          <a:p>
            <a:pPr marL="508000" lvl="1" indent="0">
              <a:buNone/>
            </a:pPr>
            <a:endParaRPr lang="en-US" sz="1400" dirty="0"/>
          </a:p>
          <a:p>
            <a:pPr marL="508000" lvl="1" indent="0">
              <a:buNone/>
            </a:pPr>
            <a:r>
              <a:rPr lang="en-US" sz="2400" b="1" u="sng" dirty="0"/>
              <a:t>Search by Keyword</a:t>
            </a:r>
          </a:p>
          <a:p>
            <a:pPr marL="508000" lvl="1" indent="0">
              <a:buNone/>
            </a:pPr>
            <a:r>
              <a:rPr lang="en-US" sz="1400" dirty="0"/>
              <a:t>curl ‘https://cmr.earthdata.nasa.gov/search/services?keyword=</a:t>
            </a:r>
            <a:r>
              <a:rPr lang="en-US" sz="1400" dirty="0" err="1"/>
              <a:t>OpenDAP&amp;pretty</a:t>
            </a:r>
            <a:r>
              <a:rPr lang="en-US" sz="1400" dirty="0"/>
              <a:t>=true’</a:t>
            </a:r>
          </a:p>
          <a:p>
            <a:pPr marL="508000" lvl="1" indent="0">
              <a:buNone/>
            </a:pPr>
            <a:endParaRPr lang="en-US" sz="1400" dirty="0"/>
          </a:p>
          <a:p>
            <a:pPr marL="508000" lvl="1" indent="0">
              <a:buNone/>
            </a:pPr>
            <a:r>
              <a:rPr lang="en-US" sz="2400" b="1" u="sng" dirty="0"/>
              <a:t>Search for specific service</a:t>
            </a:r>
          </a:p>
          <a:p>
            <a:pPr marL="508000" lvl="1" indent="0">
              <a:buNone/>
            </a:pPr>
            <a:r>
              <a:rPr lang="en-US" sz="1400" dirty="0"/>
              <a:t> curl ‘https://</a:t>
            </a:r>
            <a:r>
              <a:rPr lang="en-US" sz="1400" dirty="0" err="1"/>
              <a:t>cmr.earthdata.nasa.gov</a:t>
            </a:r>
            <a:r>
              <a:rPr lang="en-US" sz="1400" dirty="0"/>
              <a:t>/search/</a:t>
            </a:r>
            <a:r>
              <a:rPr lang="en-US" sz="1400" dirty="0" err="1"/>
              <a:t>services.umm_json?name</a:t>
            </a:r>
            <a:r>
              <a:rPr lang="en-US" sz="1400" dirty="0"/>
              <a:t>=AIRX3STD.006&amp;pretty=true’</a:t>
            </a:r>
          </a:p>
          <a:p>
            <a:pPr marL="508000" lvl="1" indent="0">
              <a:buNone/>
            </a:pPr>
            <a:endParaRPr lang="en-US" sz="1600" dirty="0"/>
          </a:p>
          <a:p>
            <a:pPr marL="508000" lvl="1" indent="0">
              <a:buNone/>
            </a:pPr>
            <a:r>
              <a:rPr lang="en-US" sz="2400" b="1" u="sng" dirty="0"/>
              <a:t>CMR SEARCH API Documentation: </a:t>
            </a:r>
            <a:r>
              <a:rPr lang="en-US" sz="1500" dirty="0"/>
              <a:t>https://</a:t>
            </a:r>
            <a:r>
              <a:rPr lang="en-US" sz="1500" dirty="0" err="1"/>
              <a:t>cmr.earthdata.nasa.gov</a:t>
            </a:r>
            <a:r>
              <a:rPr lang="en-US" sz="1500" dirty="0"/>
              <a:t>/search/site/docs/search/</a:t>
            </a:r>
            <a:r>
              <a:rPr lang="en-US" sz="1500" dirty="0" err="1"/>
              <a:t>api.html#searching-for-services</a:t>
            </a:r>
            <a:endParaRPr lang="en-US" sz="1500" dirty="0"/>
          </a:p>
        </p:txBody>
      </p:sp>
      <p:sp>
        <p:nvSpPr>
          <p:cNvPr id="3" name="Title 2">
            <a:extLst>
              <a:ext uri="{FF2B5EF4-FFF2-40B4-BE49-F238E27FC236}">
                <a16:creationId xmlns:a16="http://schemas.microsoft.com/office/drawing/2014/main" id="{5327609A-1DA3-4A0E-A0E6-E4825A3AAA85}"/>
              </a:ext>
            </a:extLst>
          </p:cNvPr>
          <p:cNvSpPr>
            <a:spLocks noGrp="1"/>
          </p:cNvSpPr>
          <p:nvPr>
            <p:ph type="title"/>
          </p:nvPr>
        </p:nvSpPr>
        <p:spPr/>
        <p:txBody>
          <a:bodyPr/>
          <a:lstStyle/>
          <a:p>
            <a:r>
              <a:rPr lang="en-US" dirty="0"/>
              <a:t>CMR SEARCH API</a:t>
            </a:r>
          </a:p>
        </p:txBody>
      </p:sp>
    </p:spTree>
    <p:extLst>
      <p:ext uri="{BB962C8B-B14F-4D97-AF65-F5344CB8AC3E}">
        <p14:creationId xmlns:p14="http://schemas.microsoft.com/office/powerpoint/2010/main" val="247919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000" dirty="0"/>
              <a:t>RelatedURLs increased cardinality to 1 to N</a:t>
            </a:r>
          </a:p>
          <a:p>
            <a:r>
              <a:rPr lang="en-US" sz="2000" dirty="0"/>
              <a:t>Options class expanded to include supported Input and Output projections, Input and Output formats.</a:t>
            </a:r>
          </a:p>
          <a:p>
            <a:r>
              <a:rPr lang="en-US" sz="2000" dirty="0"/>
              <a:t>ServiceQuality class added</a:t>
            </a:r>
          </a:p>
          <a:p>
            <a:r>
              <a:rPr lang="en-US" sz="2000" dirty="0"/>
              <a:t>Platforms and Instruments classes added</a:t>
            </a:r>
          </a:p>
          <a:p>
            <a:r>
              <a:rPr lang="en-US" sz="2000" dirty="0"/>
              <a:t>Addition of OperationMetadata class to support a wide variety of server-side operations (e.g. GetCapabilities, GetMap, </a:t>
            </a:r>
            <a:r>
              <a:rPr lang="en-US" sz="2000" dirty="0" err="1"/>
              <a:t>GetCoverage</a:t>
            </a:r>
            <a:r>
              <a:rPr lang="en-US" sz="2000" dirty="0"/>
              <a:t>)</a:t>
            </a:r>
          </a:p>
          <a:p>
            <a:r>
              <a:rPr lang="en-US" sz="2000" dirty="0"/>
              <a:t>UMM-S schema 1.2 </a:t>
            </a:r>
            <a:r>
              <a:rPr lang="en-US" sz="2000" dirty="0">
                <a:hlinkClick r:id="rId3"/>
              </a:rPr>
              <a:t>https://git.earthdata.nasa.gov/projects/EMFD/repos/unified-metadata-model/browse/service/v1.2</a:t>
            </a:r>
            <a:endParaRPr lang="en-US" sz="2000" dirty="0"/>
          </a:p>
          <a:p>
            <a:r>
              <a:rPr lang="en-US" sz="2000" dirty="0"/>
              <a:t>UMM-S document: </a:t>
            </a:r>
            <a:r>
              <a:rPr lang="en-US" sz="2000" u="sng" dirty="0">
                <a:solidFill>
                  <a:schemeClr val="accent1">
                    <a:lumMod val="75000"/>
                  </a:schemeClr>
                </a:solidFill>
              </a:rPr>
              <a:t>https://</a:t>
            </a:r>
            <a:r>
              <a:rPr lang="en-US" sz="2000" u="sng" dirty="0" err="1">
                <a:solidFill>
                  <a:schemeClr val="accent1">
                    <a:lumMod val="75000"/>
                  </a:schemeClr>
                </a:solidFill>
              </a:rPr>
              <a:t>wiki.earthdata.nasa.gov</a:t>
            </a:r>
            <a:r>
              <a:rPr lang="en-US" sz="2000" u="sng" dirty="0">
                <a:solidFill>
                  <a:schemeClr val="accent1">
                    <a:lumMod val="75000"/>
                  </a:schemeClr>
                </a:solidFill>
              </a:rPr>
              <a:t>/download/attachments/49448405/UMM-S_V1.2_20180530.docx</a:t>
            </a:r>
          </a:p>
          <a:p>
            <a:endParaRPr lang="en-US" sz="2000" dirty="0"/>
          </a:p>
          <a:p>
            <a:endParaRPr lang="en-US" sz="2000" dirty="0"/>
          </a:p>
        </p:txBody>
      </p:sp>
      <p:sp>
        <p:nvSpPr>
          <p:cNvPr id="3" name="Title 2"/>
          <p:cNvSpPr>
            <a:spLocks noGrp="1"/>
          </p:cNvSpPr>
          <p:nvPr>
            <p:ph type="title"/>
          </p:nvPr>
        </p:nvSpPr>
        <p:spPr/>
        <p:txBody>
          <a:bodyPr/>
          <a:lstStyle/>
          <a:p>
            <a:r>
              <a:rPr lang="en-US" dirty="0"/>
              <a:t>Latest Capabilities and Features</a:t>
            </a:r>
          </a:p>
        </p:txBody>
      </p:sp>
    </p:spTree>
    <p:extLst>
      <p:ext uri="{BB962C8B-B14F-4D97-AF65-F5344CB8AC3E}">
        <p14:creationId xmlns:p14="http://schemas.microsoft.com/office/powerpoint/2010/main" val="418166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654424"/>
            <a:ext cx="7773988" cy="3114552"/>
          </a:xfrm>
        </p:spPr>
        <p:txBody>
          <a:bodyPr>
            <a:noAutofit/>
          </a:bodyPr>
          <a:lstStyle/>
          <a:p>
            <a:pPr algn="ctr"/>
            <a:r>
              <a:rPr lang="en-US" sz="4400" b="0" dirty="0"/>
              <a:t>II. Migration of IDN SERFs to UMM-S</a:t>
            </a:r>
            <a:br>
              <a:rPr lang="en-US" sz="4400" b="0" dirty="0"/>
            </a:br>
            <a:br>
              <a:rPr lang="en-US" sz="4400" b="0" dirty="0"/>
            </a:br>
            <a:br>
              <a:rPr lang="en-US" sz="4400" b="0" dirty="0"/>
            </a:br>
            <a:endParaRPr lang="en-US" sz="4400" b="0" dirty="0"/>
          </a:p>
        </p:txBody>
      </p:sp>
    </p:spTree>
    <p:extLst>
      <p:ext uri="{BB962C8B-B14F-4D97-AF65-F5344CB8AC3E}">
        <p14:creationId xmlns:p14="http://schemas.microsoft.com/office/powerpoint/2010/main" val="3153804776"/>
      </p:ext>
    </p:extLst>
  </p:cSld>
  <p:clrMapOvr>
    <a:masterClrMapping/>
  </p:clrMapOvr>
</p:sld>
</file>

<file path=ppt/theme/theme1.xml><?xml version="1.0" encoding="utf-8"?>
<a:theme xmlns:a="http://schemas.openxmlformats.org/drawingml/2006/main" name="EOSDIS-EED">
  <a:themeElements>
    <a:clrScheme name="EOSDIS">
      <a:dk1>
        <a:srgbClr val="171717"/>
      </a:dk1>
      <a:lt1>
        <a:srgbClr val="FFFFFF"/>
      </a:lt1>
      <a:dk2>
        <a:srgbClr val="1F497D"/>
      </a:dk2>
      <a:lt2>
        <a:srgbClr val="ECF0F1"/>
      </a:lt2>
      <a:accent1>
        <a:srgbClr val="3498DB"/>
      </a:accent1>
      <a:accent2>
        <a:srgbClr val="C0392B"/>
      </a:accent2>
      <a:accent3>
        <a:srgbClr val="2ECC71"/>
      </a:accent3>
      <a:accent4>
        <a:srgbClr val="9B59B6"/>
      </a:accent4>
      <a:accent5>
        <a:srgbClr val="1ABC9C"/>
      </a:accent5>
      <a:accent6>
        <a:srgbClr val="E67E22"/>
      </a:accent6>
      <a:hlink>
        <a:srgbClr val="2980B9"/>
      </a:hlink>
      <a:folHlink>
        <a:srgbClr val="8E44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kc2h1bTwvVXNlck5hbWU+PERhdGVUaW1lPjIvMTYvMjAxOCA4OjQwOjIwIFBNPC9EYXRlVGltZT48TGFiZWxTdHJpbmc+VGhpcyBhcnRpZmFjdCBoYXMgbm8gY2xhc3NpZmljYXRpb24uPC9MYWJlbFN0cmluZz48L2l0ZW0+PGl0ZW0+PHNpc2wgc2lzbFZlcnNpb249IjAiIHBvbGljeT0iY2RlNTNhYzEtYmY1Zi00YWFlLTljZjEtMDc1MDllMjNhNGIwIiBvcmlnaW49InVzZXJTZWxlY3RlZCI+PGVsZW1lbnQgdWlkPSJkZWNlY2JkNi1kYTNiLTQ2ZmUtOGYwMC1mOWQ5ZGVlYTJlZTEiIHZhbHVlPSIiIHhtbG5zPSJodHRwOi8vd3d3LmJvbGRvbmphbWVzLmNvbS8yMDA4LzAxL3NpZS9pbnRlcm5hbC9sYWJlbCIgLz48ZWxlbWVudCB1aWQ9ImJiYmY3YmY0LTRmNGYtNDE4OS05YzVlLTY1MDE1ZGU4YTZhZC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aGl0ajgzMjI8L1VzZXJOYW1lPjxEYXRlVGltZT41LzMwLzIwMTggNjozNToyMyBQTTwvRGF0ZVRpbWU+PExhYmVsU3RyaW5nPk9yaWdpbiBKdXJpc2RpY3Rpb246IFVTICB8IFVucmVzdHJpY3RlZCBDb250ZW50IHwgTm8gbWFya2luZyBhcHBsaWVkIGJ5IHRoZSB0b29sIHwgT3RoZXIgSW5mb3JtYXRpb24gKE5vdCBSZXF1aXJpbmcgYW4gRXhwb3J0IENvbnRyb2wgTWFya2luZykgfCBObyBtYXJraW5nIGFwcGxpZWQgYnkgdGhlIHRvb2w8L0xhYmVsU3RyaW5nPjwvaXRlbT48L2xhYmVsSGlzdG9yeT4=</Value>
</WrappedLabelHistory>
</file>

<file path=customXml/item2.xml><?xml version="1.0" encoding="utf-8"?>
<sisl xmlns:xsi="http://www.w3.org/2001/XMLSchema-instance" xmlns:xsd="http://www.w3.org/2001/XMLSchema" xmlns="http://www.boldonjames.com/2008/01/sie/internal/label" sislVersion="0" policy="cde53ac1-bf5f-4aae-9cf1-07509e23a4b0" origin="userSelected">
  <element uid="dececbd6-da3b-46fe-8f00-f9d9deea2ee1" value=""/>
  <element uid="bbbf7bf4-4f4f-4189-9c5e-65015de8a6ad" value=""/>
  <element uid="bba94c65-ac3d-4f34-b2e1-8de11ef6f01c" value=""/>
  <element uid="bc2b7c01-6db1-4e7d-88d1-fc61674f86fd" value=""/>
  <element uid="92e993a3-af32-4afb-aa19-3a49cdb82c7a" value=""/>
</sisl>
</file>

<file path=customXml/itemProps1.xml><?xml version="1.0" encoding="utf-8"?>
<ds:datastoreItem xmlns:ds="http://schemas.openxmlformats.org/officeDocument/2006/customXml" ds:itemID="{49D24783-1A73-4953-A251-03BC9F51BED6}">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E7002AA6-A893-48C9-B7CD-2EC99857D243}">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11911</TotalTime>
  <Words>3546</Words>
  <Application>Microsoft Macintosh PowerPoint</Application>
  <PresentationFormat>On-screen Show (4:3)</PresentationFormat>
  <Paragraphs>507</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Avenir</vt:lpstr>
      <vt:lpstr>Helvetica Neue</vt:lpstr>
      <vt:lpstr>Source Sans Pro</vt:lpstr>
      <vt:lpstr>Times New Roman</vt:lpstr>
      <vt:lpstr>Verdana</vt:lpstr>
      <vt:lpstr>EOSDIS-EED</vt:lpstr>
      <vt:lpstr>WGISS-46 ACCESS Section: IDN Report</vt:lpstr>
      <vt:lpstr>Outline </vt:lpstr>
      <vt:lpstr>I. Overview of NASA’s Vision of Services (UMM-S)     </vt:lpstr>
      <vt:lpstr>What is the UMM-S? (Unified Metadata Model for Services)</vt:lpstr>
      <vt:lpstr>UMM-S Required Fields</vt:lpstr>
      <vt:lpstr>Example: NOAA_Shoreline_GIS Service</vt:lpstr>
      <vt:lpstr>CMR SEARCH API</vt:lpstr>
      <vt:lpstr>Latest Capabilities and Features</vt:lpstr>
      <vt:lpstr>II. Migration of IDN SERFs to UMM-S   </vt:lpstr>
      <vt:lpstr>What is the SERF? (Service Entry Resource Format)</vt:lpstr>
      <vt:lpstr>Why Migrate to UMM-S in CMR?</vt:lpstr>
      <vt:lpstr>What’s Being Migrated?</vt:lpstr>
      <vt:lpstr>Migration Schedule: Fall 2018</vt:lpstr>
      <vt:lpstr>III. Metadata Management Tool (MMT): Successor to DocBuilder     </vt:lpstr>
      <vt:lpstr>Metadata Management Tool (MMT): Coming Attraction (2019)</vt:lpstr>
      <vt:lpstr>Metadata Management Tool (MMT): Data Flow Diagram</vt:lpstr>
      <vt:lpstr>Metadata Management Tool (MMT): Manage Collections</vt:lpstr>
      <vt:lpstr>Metadata Management Tool (MMT): Draft Collection</vt:lpstr>
      <vt:lpstr>Metadata Management Tool (MMT): Editing Fields</vt:lpstr>
      <vt:lpstr>Metadata Management Tool (MMT)</vt:lpstr>
      <vt:lpstr>IV. DocBuilder-10: Create/Update Dataset Records   </vt:lpstr>
      <vt:lpstr>Create/Update Dataset Records</vt:lpstr>
      <vt:lpstr>V. Transition of DIF-9 to DIF-10   </vt:lpstr>
      <vt:lpstr>DIF-9 to DIF-10 Transition Schedule </vt:lpstr>
      <vt:lpstr>Transitioned Status</vt:lpstr>
      <vt:lpstr>VI. Schedule for UMM-C and GCMD/IDN Keywords    </vt:lpstr>
      <vt:lpstr>UMM-C: Proposed New Fields (2019)</vt:lpstr>
      <vt:lpstr>Keyword Version 8.7 Proposed Topics (2019)</vt:lpstr>
      <vt:lpstr>VII. IDN‘s WGISS/WGCV Joint Session: Collaborative Actions  </vt:lpstr>
      <vt:lpstr>IDN Actions Status</vt:lpstr>
      <vt:lpstr>Questions/Discussion</vt:lpstr>
      <vt:lpstr>Backup SLIDES</vt:lpstr>
      <vt:lpstr>UMM-S Design (v1.2)</vt:lpstr>
      <vt:lpstr>UMM-S Fields</vt:lpstr>
      <vt:lpstr>Metadata Management Tool (MMT): Preview Draft Record</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dc:title>
  <dc:subject>[rtnipcontrolcode:unrestricted|rtnipcontrolcodevm:noipvm|rtnexportcontrolcountry:usa|rtnexportcontrolcode:otherinfo|rtnexportcontrolcodevm:nousecvm|]</dc:subject>
  <dc:creator>Dana Shum</dc:creator>
  <cp:lastModifiedBy>Michael Morahan</cp:lastModifiedBy>
  <cp:revision>262</cp:revision>
  <dcterms:modified xsi:type="dcterms:W3CDTF">2018-10-22T21:30:56Z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796b8ba6-a9b0-4605-9a3e-9cd06ed7a057</vt:lpwstr>
  </property>
  <property fmtid="{D5CDD505-2E9C-101B-9397-08002B2CF9AE}" pid="3" name="bjSaver">
    <vt:lpwstr>U7h71aia8FOFLJNxzT1eRROYUDZl41YD</vt:lpwstr>
  </property>
  <property fmtid="{D5CDD505-2E9C-101B-9397-08002B2CF9AE}" pid="4" name="rtnipcontrolcode">
    <vt:lpwstr>unrestricted</vt:lpwstr>
  </property>
  <property fmtid="{D5CDD505-2E9C-101B-9397-08002B2CF9AE}" pid="5" name="rtnipcontrolcodevm">
    <vt:lpwstr>noipvm</vt:lpwstr>
  </property>
  <property fmtid="{D5CDD505-2E9C-101B-9397-08002B2CF9AE}" pid="6" name="rtnexportcontrolcountry">
    <vt:lpwstr>usa</vt:lpwstr>
  </property>
  <property fmtid="{D5CDD505-2E9C-101B-9397-08002B2CF9AE}" pid="7" name="rtnexportcontrolcode">
    <vt:lpwstr>otherinfo</vt:lpwstr>
  </property>
  <property fmtid="{D5CDD505-2E9C-101B-9397-08002B2CF9AE}" pid="8" name="rtnexportcontrolcodevm">
    <vt:lpwstr>nousecvm</vt:lpwstr>
  </property>
  <property fmtid="{D5CDD505-2E9C-101B-9397-08002B2CF9AE}" pid="9"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10" name="bjDocumentLabelXML-0">
    <vt:lpwstr>ames.com/2008/01/sie/internal/label"&gt;&lt;element uid="dececbd6-da3b-46fe-8f00-f9d9deea2ee1" value="" /&gt;&lt;element uid="bbbf7bf4-4f4f-4189-9c5e-65015de8a6ad" value="" /&gt;&lt;element uid="bba94c65-ac3d-4f34-b2e1-8de11ef6f01c" value="" /&gt;&lt;element uid="bc2b7c01-6db1-4</vt:lpwstr>
  </property>
  <property fmtid="{D5CDD505-2E9C-101B-9397-08002B2CF9AE}" pid="11" name="bjDocumentLabelXML-1">
    <vt:lpwstr>e7d-88d1-fc61674f86fd" value="" /&gt;&lt;element uid="92e993a3-af32-4afb-aa19-3a49cdb82c7a" value="" /&gt;&lt;/sisl&gt;</vt:lpwstr>
  </property>
  <property fmtid="{D5CDD505-2E9C-101B-9397-08002B2CF9AE}" pid="12" name="bjDocumentSecurityLabel">
    <vt:lpwstr>Origin Jurisdiction: US  | Unrestricted Content | No marking applied by the tool | Other Information (Not Requiring an Export Control Marking) | No marking applied by the tool</vt:lpwstr>
  </property>
  <property fmtid="{D5CDD505-2E9C-101B-9397-08002B2CF9AE}" pid="13" name="bjLabelHistoryID">
    <vt:lpwstr>{49D24783-1A73-4953-A251-03BC9F51BED6}</vt:lpwstr>
  </property>
</Properties>
</file>