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0"/>
  </p:notesMasterIdLst>
  <p:handoutMasterIdLst>
    <p:handoutMasterId r:id="rId11"/>
  </p:handoutMasterIdLst>
  <p:sldIdLst>
    <p:sldId id="270" r:id="rId2"/>
    <p:sldId id="290" r:id="rId3"/>
    <p:sldId id="404" r:id="rId4"/>
    <p:sldId id="405" r:id="rId5"/>
    <p:sldId id="406" r:id="rId6"/>
    <p:sldId id="407" r:id="rId7"/>
    <p:sldId id="408" r:id="rId8"/>
    <p:sldId id="40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D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8655" autoAdjust="0"/>
  </p:normalViewPr>
  <p:slideViewPr>
    <p:cSldViewPr snapToGrid="0">
      <p:cViewPr varScale="1">
        <p:scale>
          <a:sx n="73" d="100"/>
          <a:sy n="73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3F38A-24F1-4C26-8935-1D40E4DE1223}" type="datetimeFigureOut">
              <a:rPr lang="en-US" smtClean="0"/>
              <a:t>10/21/2018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3C35C-391F-426B-975A-46F03E23A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8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CDEA45-5117-4F31-8F31-B4DCE512F431}" type="datetimeFigureOut">
              <a:rPr lang="en-US" smtClean="0"/>
              <a:t>10/21/2018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0B4251-1CB2-47DC-A30E-F189D6C14B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2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F852AD-587D-45EC-BFC5-E0BA93343F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70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7924800" y="6618288"/>
            <a:ext cx="1219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9900" y="1103313"/>
            <a:ext cx="8343900" cy="6477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2225" y="5854700"/>
            <a:ext cx="3708400" cy="889000"/>
          </a:xfrm>
        </p:spPr>
        <p:txBody>
          <a:bodyPr/>
          <a:lstStyle>
            <a:lvl1pPr marL="0" indent="0">
              <a:buFont typeface="Wingdings" pitchFamily="-107" charset="2"/>
              <a:buNone/>
              <a:defRPr sz="1600" b="1">
                <a:solidFill>
                  <a:srgbClr val="104A84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65888" y="63039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33D2C-CE13-420B-95DA-B996F42B514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08820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FE138-7094-432B-8354-0461F484D1A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761345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36513"/>
            <a:ext cx="1960563" cy="6391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3613" y="36513"/>
            <a:ext cx="5732462" cy="6391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DFC02-283E-413B-A62A-3021EE57F4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80425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9C0F1-BF59-4B8A-B57D-9A9BD26B9E67}" type="datetime1">
              <a:rPr lang="en-US" smtClean="0">
                <a:solidFill>
                  <a:srgbClr val="000000"/>
                </a:solidFill>
              </a:rPr>
              <a:t>10/21/2018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6A66F-646F-483B-95D8-95EED87ECA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4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680551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9FDAC-D3A3-4025-95C3-ED09F0DD437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9532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613" y="1290638"/>
            <a:ext cx="3846512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2525" y="1290638"/>
            <a:ext cx="3846513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8ABF-CEAC-43C0-8780-BAF8872245B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20820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2A5D0-806E-4DF3-A3BD-59734EA0D6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259174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1B1B5-53DB-4081-B44F-C15D726C433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91738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A0DC-7ADC-4DA1-BD0D-C3E9E3CD573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04865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1C933-9A80-4F81-8068-9B5AF49164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2963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24E0B-62FD-460B-B80A-93DF911C69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4584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3425" y="6503988"/>
            <a:ext cx="190500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609454-2F6F-4568-BB71-ADFB2C553CE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36513"/>
            <a:ext cx="69500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3613" y="1290638"/>
            <a:ext cx="7845425" cy="513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>
            <a:hlinkClick r:id="" action="ppaction://hlinkshowjump?jump=lastslide"/>
          </p:cNvPr>
          <p:cNvSpPr>
            <a:spLocks noChangeArrowheads="1"/>
          </p:cNvSpPr>
          <p:nvPr/>
        </p:nvSpPr>
        <p:spPr bwMode="auto">
          <a:xfrm>
            <a:off x="8932863" y="0"/>
            <a:ext cx="211137" cy="25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152400" y="914400"/>
            <a:ext cx="8915400" cy="77788"/>
            <a:chOff x="281" y="734"/>
            <a:chExt cx="5616" cy="49"/>
          </a:xfrm>
        </p:grpSpPr>
        <p:sp>
          <p:nvSpPr>
            <p:cNvPr id="2" name="Line 7"/>
            <p:cNvSpPr>
              <a:spLocks noChangeShapeType="1"/>
            </p:cNvSpPr>
            <p:nvPr/>
          </p:nvSpPr>
          <p:spPr bwMode="auto">
            <a:xfrm>
              <a:off x="281" y="734"/>
              <a:ext cx="5616" cy="0"/>
            </a:xfrm>
            <a:prstGeom prst="line">
              <a:avLst/>
            </a:prstGeom>
            <a:noFill/>
            <a:ln w="508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281" y="783"/>
              <a:ext cx="5616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031" name="Picture 9" descr="nasa_3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77200" y="66675"/>
            <a:ext cx="10668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4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>
    <p:wipe dir="d"/>
  </p:transition>
  <p:hf hdr="0" ft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9pPr>
    </p:titleStyle>
    <p:bodyStyle>
      <a:lvl1pPr marL="282575" indent="-282575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SzPct val="7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36588" indent="-239713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Font typeface="Times" pitchFamily="29" charset="0"/>
        <a:buChar char="•"/>
        <a:defRPr sz="2000">
          <a:solidFill>
            <a:schemeClr val="tx1"/>
          </a:solidFill>
          <a:latin typeface="+mn-lt"/>
          <a:ea typeface="ＭＳ Ｐゴシック" pitchFamily="-107" charset="-128"/>
        </a:defRPr>
      </a:lvl2pPr>
      <a:lvl3pPr marL="917575" indent="-16668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11" charset="-128"/>
          <a:cs typeface="ヒラギノ角ゴ Pro W3" pitchFamily="-111" charset="-128"/>
        </a:defRPr>
      </a:lvl3pPr>
      <a:lvl4pPr marL="1255713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111" charset="-128"/>
        </a:defRPr>
      </a:lvl4pPr>
      <a:lvl5pPr marL="15938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5pPr>
      <a:lvl6pPr marL="20510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5082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29654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4226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2032" y="344713"/>
            <a:ext cx="8343900" cy="586465"/>
          </a:xfrm>
        </p:spPr>
        <p:txBody>
          <a:bodyPr/>
          <a:lstStyle/>
          <a:p>
            <a:r>
              <a:rPr lang="en-US" altLang="en-US" dirty="0" smtClean="0"/>
              <a:t>ISO 19165-2 Status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65932" y="1135190"/>
            <a:ext cx="7543230" cy="524611"/>
          </a:xfrm>
        </p:spPr>
        <p:txBody>
          <a:bodyPr/>
          <a:lstStyle/>
          <a:p>
            <a:pPr algn="ctr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Presented to the </a:t>
            </a:r>
          </a:p>
          <a:p>
            <a:pPr algn="ctr"/>
            <a:r>
              <a:rPr lang="en-US" dirty="0" smtClean="0"/>
              <a:t>CEOS WGISS  October 22, 2018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62606" y="5614420"/>
            <a:ext cx="5142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Hampapuram (Rama) Ramapriyan </a:t>
            </a:r>
          </a:p>
          <a:p>
            <a:pPr algn="ctr"/>
            <a:r>
              <a:rPr lang="en-US" sz="1600" b="1" dirty="0" smtClean="0"/>
              <a:t>Science Systems and Applications, Inc. &amp;</a:t>
            </a:r>
          </a:p>
          <a:p>
            <a:pPr algn="ctr"/>
            <a:r>
              <a:rPr lang="en-US" sz="1600" b="1" dirty="0" smtClean="0"/>
              <a:t>ESDIS Project, NASA/Goddard Space Flight Center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913911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574" y="0"/>
            <a:ext cx="6950075" cy="854075"/>
          </a:xfrm>
        </p:spPr>
        <p:txBody>
          <a:bodyPr/>
          <a:lstStyle/>
          <a:p>
            <a:r>
              <a:rPr lang="en-US" sz="4400" dirty="0" smtClean="0"/>
              <a:t>Topics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722" y="769564"/>
            <a:ext cx="8469780" cy="4733643"/>
          </a:xfrm>
        </p:spPr>
        <p:txBody>
          <a:bodyPr/>
          <a:lstStyle/>
          <a:p>
            <a:endParaRPr lang="en-US" sz="2800" dirty="0" smtClean="0"/>
          </a:p>
          <a:p>
            <a:pPr marL="457200" indent="-457200">
              <a:spcAft>
                <a:spcPts val="800"/>
              </a:spcAft>
            </a:pPr>
            <a:r>
              <a:rPr lang="en-US" sz="2800" dirty="0" smtClean="0"/>
              <a:t>What is ISO 19165-2?</a:t>
            </a:r>
          </a:p>
          <a:p>
            <a:pPr marL="457200" indent="-457200">
              <a:spcAft>
                <a:spcPts val="800"/>
              </a:spcAft>
            </a:pPr>
            <a:r>
              <a:rPr lang="en-US" sz="2800" dirty="0" smtClean="0"/>
              <a:t>Background</a:t>
            </a:r>
          </a:p>
          <a:p>
            <a:pPr marL="457200" indent="-457200">
              <a:spcAft>
                <a:spcPts val="800"/>
              </a:spcAft>
            </a:pPr>
            <a:r>
              <a:rPr lang="en-US" sz="2800" dirty="0" smtClean="0"/>
              <a:t>Status</a:t>
            </a:r>
          </a:p>
          <a:p>
            <a:pPr marL="457200" indent="-457200">
              <a:spcAft>
                <a:spcPts val="800"/>
              </a:spcAft>
            </a:pPr>
            <a:r>
              <a:rPr lang="en-US" sz="2800" dirty="0" smtClean="0"/>
              <a:t>Next Steps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03238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ISO 19165-2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93252"/>
          </a:xfrm>
        </p:spPr>
        <p:txBody>
          <a:bodyPr/>
          <a:lstStyle/>
          <a:p>
            <a:r>
              <a:rPr lang="en-US" sz="2800" dirty="0" smtClean="0"/>
              <a:t>Title - Geographic </a:t>
            </a:r>
            <a:r>
              <a:rPr lang="en-US" sz="2800" dirty="0"/>
              <a:t>information -- Preservation of digital data and metadata -- Part 2: Content specifications for Earth observation data and derived digital </a:t>
            </a:r>
            <a:r>
              <a:rPr lang="en-US" sz="2800" dirty="0" smtClean="0"/>
              <a:t>products</a:t>
            </a:r>
          </a:p>
          <a:p>
            <a:r>
              <a:rPr lang="en-US" sz="2800" dirty="0" smtClean="0"/>
              <a:t>Proposed as New Work Item Proposal (NWIP) in 2016</a:t>
            </a:r>
          </a:p>
          <a:p>
            <a:r>
              <a:rPr lang="en-US" sz="2800" dirty="0" smtClean="0"/>
              <a:t>NWIP proposal </a:t>
            </a:r>
            <a:r>
              <a:rPr lang="en-US" sz="2800" dirty="0"/>
              <a:t>a</a:t>
            </a:r>
            <a:r>
              <a:rPr lang="en-US" sz="2800" dirty="0" smtClean="0"/>
              <a:t>pproved – August 2017</a:t>
            </a:r>
          </a:p>
          <a:p>
            <a:r>
              <a:rPr lang="en-US" sz="2800" dirty="0" smtClean="0"/>
              <a:t>Development has been in progress </a:t>
            </a:r>
          </a:p>
        </p:txBody>
      </p:sp>
    </p:spTree>
    <p:extLst>
      <p:ext uri="{BB962C8B-B14F-4D97-AF65-F5344CB8AC3E}">
        <p14:creationId xmlns:p14="http://schemas.microsoft.com/office/powerpoint/2010/main" val="19782724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Background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36" y="1171663"/>
            <a:ext cx="8841996" cy="523752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Importance of preservation of data and metadata for reusability, understandability and ideally reproducibility has been recognized by a large number of organizations</a:t>
            </a:r>
          </a:p>
          <a:p>
            <a:r>
              <a:rPr lang="en-US" sz="2400" b="1" dirty="0" smtClean="0"/>
              <a:t>ISO 19165-1 – </a:t>
            </a:r>
            <a:r>
              <a:rPr lang="en-US" sz="2400" b="1" i="1" dirty="0" smtClean="0"/>
              <a:t>Geographic information -- Preservation of digital data and metadata -- Part 1: Fundamentals </a:t>
            </a:r>
            <a:r>
              <a:rPr lang="en-US" sz="2400" b="1" dirty="0" smtClean="0"/>
              <a:t>– most recent standard for this</a:t>
            </a:r>
          </a:p>
          <a:p>
            <a:pPr lvl="1"/>
            <a:r>
              <a:rPr lang="en-US" sz="2400" b="1" dirty="0"/>
              <a:t>Ramapriyan participated in </a:t>
            </a:r>
            <a:r>
              <a:rPr lang="en-US" sz="2400" b="1" dirty="0" smtClean="0"/>
              <a:t>Project Team led by Wolfgang Kresse</a:t>
            </a:r>
            <a:endParaRPr lang="en-US" sz="2400" b="1" dirty="0"/>
          </a:p>
          <a:p>
            <a:pPr lvl="1"/>
            <a:r>
              <a:rPr lang="en-US" sz="2400" b="1" dirty="0" smtClean="0"/>
              <a:t>Quote: “specific </a:t>
            </a:r>
            <a:r>
              <a:rPr lang="en-US" sz="2400" b="1" dirty="0"/>
              <a:t>content items needed to preserve the full provenance and context of the data and associated metadata depend on the needs of the designated </a:t>
            </a:r>
            <a:r>
              <a:rPr lang="en-US" sz="2400" b="1" dirty="0" smtClean="0"/>
              <a:t>user community </a:t>
            </a:r>
            <a:r>
              <a:rPr lang="en-US" sz="2400" b="1" dirty="0"/>
              <a:t>and types of datasets (e.g., maps, remotely sensed data from satellites and airborne instruments, physical samples). </a:t>
            </a:r>
            <a:r>
              <a:rPr lang="en-US" sz="2400" b="1" i="1" dirty="0" smtClean="0">
                <a:solidFill>
                  <a:srgbClr val="00B050"/>
                </a:solidFill>
              </a:rPr>
              <a:t>Follow-up parts to this standard   may be developed detailing content items appropriate to individual disciplines</a:t>
            </a:r>
            <a:r>
              <a:rPr lang="en-US" sz="2400" b="1" i="1" dirty="0" smtClean="0"/>
              <a:t>”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99929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Background (2 of2)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1"/>
            <a:ext cx="8534400" cy="3209487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Basis for ISO 19165-2</a:t>
            </a:r>
          </a:p>
          <a:p>
            <a:pPr lvl="1"/>
            <a:r>
              <a:rPr lang="en-US" sz="2400" b="1" dirty="0" smtClean="0"/>
              <a:t>US – NASA/NOAA/ESIP – Provenance and Context Contents – listing Europe (ESA) – Long-Term Data Preservation (LTDP) Program documents</a:t>
            </a:r>
          </a:p>
          <a:p>
            <a:pPr lvl="1"/>
            <a:r>
              <a:rPr lang="en-US" sz="2400" b="1" dirty="0" smtClean="0">
                <a:solidFill>
                  <a:srgbClr val="00B050"/>
                </a:solidFill>
              </a:rPr>
              <a:t>US – NASA – Earth Science Data Preservation Content Specifications</a:t>
            </a:r>
          </a:p>
          <a:p>
            <a:pPr lvl="1"/>
            <a:r>
              <a:rPr lang="en-US" sz="2400" b="1" dirty="0" smtClean="0">
                <a:solidFill>
                  <a:srgbClr val="00B050"/>
                </a:solidFill>
              </a:rPr>
              <a:t>CEOS/WGISS - </a:t>
            </a:r>
            <a:r>
              <a:rPr lang="en-US" sz="2400" b="1" dirty="0">
                <a:solidFill>
                  <a:srgbClr val="00B050"/>
                </a:solidFill>
              </a:rPr>
              <a:t>Earth Observation Preserved Data Set Content (PDSC</a:t>
            </a:r>
            <a:r>
              <a:rPr lang="en-US" sz="2400" b="1" dirty="0" smtClean="0">
                <a:solidFill>
                  <a:srgbClr val="00B050"/>
                </a:solidFill>
              </a:rPr>
              <a:t>)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336204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Steps in Arriving at ISO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37971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00 – Preliminary</a:t>
            </a:r>
          </a:p>
          <a:p>
            <a:r>
              <a:rPr lang="en-US" b="1" dirty="0">
                <a:solidFill>
                  <a:srgbClr val="00B050"/>
                </a:solidFill>
              </a:rPr>
              <a:t>10 – Proposal – Approval through international balloting; Project Team members (experts from participating member countries) named to form Project Team (PT)</a:t>
            </a:r>
          </a:p>
          <a:p>
            <a:r>
              <a:rPr lang="en-US" b="1" dirty="0">
                <a:solidFill>
                  <a:srgbClr val="00B050"/>
                </a:solidFill>
              </a:rPr>
              <a:t>20 – Preparatory – New project is registered with Technical Committee (TC 211); 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</a:rPr>
              <a:t>20.20 Working Drafts (WD) exchanged with PT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</a:rPr>
              <a:t>20.60 Close Comment Period</a:t>
            </a:r>
          </a:p>
          <a:p>
            <a:pPr lvl="2"/>
            <a:r>
              <a:rPr lang="en-US" sz="1800" dirty="0"/>
              <a:t>20.99 WD approved for registration as Committee Draft (CD)</a:t>
            </a:r>
          </a:p>
          <a:p>
            <a:r>
              <a:rPr lang="en-US" b="1" dirty="0"/>
              <a:t>30 – Committee - CD registered; ballot initiated and closed; comments handled; CD approved for registration as Draft International Standard (DIS)</a:t>
            </a:r>
          </a:p>
          <a:p>
            <a:r>
              <a:rPr lang="en-US" b="1" dirty="0"/>
              <a:t>40 – Enquiry - DIS registered; ballot initiated and closed; comments handled; DIS approved for registration as Final Draft International Standard (FDIS)</a:t>
            </a:r>
          </a:p>
          <a:p>
            <a:r>
              <a:rPr lang="en-US" b="1" dirty="0"/>
              <a:t>50 – Approval – FDIS registered for formal approval; ballot initiated and closed; FDIS approved for publication</a:t>
            </a:r>
          </a:p>
          <a:p>
            <a:r>
              <a:rPr lang="en-US" b="1" dirty="0"/>
              <a:t>60 – Publication – International standard published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77970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1"/>
            <a:ext cx="8534400" cy="46139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00 – Preliminary</a:t>
            </a:r>
          </a:p>
          <a:p>
            <a:r>
              <a:rPr lang="en-US" b="1" dirty="0">
                <a:solidFill>
                  <a:srgbClr val="00B050"/>
                </a:solidFill>
              </a:rPr>
              <a:t>10 – Proposal – Approval through international balloting; Project Team members (experts from participating member countries) named to form Project Team (PT)</a:t>
            </a:r>
          </a:p>
          <a:p>
            <a:r>
              <a:rPr lang="en-US" b="1" dirty="0">
                <a:solidFill>
                  <a:srgbClr val="00B050"/>
                </a:solidFill>
              </a:rPr>
              <a:t>20 – Preparatory – New project is registered with Technical Committee (TC 211); 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</a:rPr>
              <a:t>20.20 Working Drafts (WD) exchanged with PT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</a:rPr>
              <a:t>20.60 Close Comment Period</a:t>
            </a:r>
          </a:p>
          <a:p>
            <a:pPr lvl="2"/>
            <a:r>
              <a:rPr lang="en-US" sz="1800" dirty="0"/>
              <a:t>20.99 WD approved for registration as Committee Draft (CD)</a:t>
            </a:r>
          </a:p>
          <a:p>
            <a:r>
              <a:rPr lang="en-US" b="1" dirty="0" smtClean="0"/>
              <a:t>Items shown in green above have been completed</a:t>
            </a:r>
          </a:p>
          <a:p>
            <a:r>
              <a:rPr lang="en-US" b="1" dirty="0" smtClean="0"/>
              <a:t>Three working drafts exchanged with PT and comments accounted for (May 2018 face-to-face meeting and TC 211 Plenary in Copenhagen, Denmark)</a:t>
            </a:r>
          </a:p>
          <a:p>
            <a:pPr lvl="1"/>
            <a:r>
              <a:rPr lang="en-US" b="1" dirty="0" smtClean="0"/>
              <a:t>Drafts were more broadly circulated (beyond PT) </a:t>
            </a:r>
          </a:p>
          <a:p>
            <a:r>
              <a:rPr lang="en-US" b="1" dirty="0" smtClean="0"/>
              <a:t>Approval for registration as CD to be considered at November 2018 TC 211 Plenary in Wuhan, China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21000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228600"/>
            <a:ext cx="8229600" cy="537210"/>
          </a:xfrm>
        </p:spPr>
        <p:txBody>
          <a:bodyPr>
            <a:normAutofit/>
          </a:bodyPr>
          <a:lstStyle/>
          <a:p>
            <a:r>
              <a:rPr lang="en-US" dirty="0" smtClean="0"/>
              <a:t>Working Draft – V3 – Table of Contents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017127"/>
              </p:ext>
            </p:extLst>
          </p:nvPr>
        </p:nvGraphicFramePr>
        <p:xfrm>
          <a:off x="525780" y="1093470"/>
          <a:ext cx="7852410" cy="5593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34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7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Foreword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Introduction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Scope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Normative references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Conformance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Terms and definitions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Symbols and abbreviated terms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Missions and Stages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6.1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 Concept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6.2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 Definition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6.3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 Implementation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6.4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 Operations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6.5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Post Mission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Preservation </a:t>
                      </a:r>
                      <a:r>
                        <a:rPr lang="en-US" sz="1400" b="1" dirty="0" smtClean="0">
                          <a:effectLst/>
                        </a:rPr>
                        <a:t>Content 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7.1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Mission Concept Stage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7.2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 Definition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7.3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 Implementation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7.4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Mission Operations Stage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7.5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Post Mission Stage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Information Model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9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Bibliography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Annex </a:t>
                      </a:r>
                      <a:r>
                        <a:rPr lang="en-US" sz="1400" b="1" dirty="0" smtClean="0">
                          <a:effectLst/>
                        </a:rPr>
                        <a:t>A</a:t>
                      </a:r>
                      <a:r>
                        <a:rPr lang="en-US" sz="1400" b="1" baseline="0" dirty="0" smtClean="0">
                          <a:effectLst/>
                        </a:rPr>
                        <a:t> </a:t>
                      </a:r>
                      <a:r>
                        <a:rPr lang="en-US" sz="1400" b="1" dirty="0" smtClean="0">
                          <a:effectLst/>
                        </a:rPr>
                        <a:t>(Normative</a:t>
                      </a:r>
                      <a:r>
                        <a:rPr lang="en-US" sz="1400" b="1" dirty="0">
                          <a:effectLst/>
                        </a:rPr>
                        <a:t>)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Abstract Test Suite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Annex B </a:t>
                      </a:r>
                      <a:r>
                        <a:rPr lang="en-US" sz="1400" b="1" dirty="0" smtClean="0">
                          <a:effectLst/>
                        </a:rPr>
                        <a:t>(Informative</a:t>
                      </a:r>
                      <a:r>
                        <a:rPr lang="en-US" sz="1400" b="1" dirty="0">
                          <a:effectLst/>
                        </a:rPr>
                        <a:t>)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Stages and Phases</a:t>
                      </a:r>
                      <a:endParaRPr lang="en-US" sz="28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Annex C </a:t>
                      </a:r>
                      <a:r>
                        <a:rPr lang="en-US" sz="1400" b="1" dirty="0" smtClean="0">
                          <a:effectLst/>
                        </a:rPr>
                        <a:t>(Informative</a:t>
                      </a:r>
                      <a:r>
                        <a:rPr lang="en-US" sz="1400" b="1" dirty="0">
                          <a:effectLst/>
                        </a:rPr>
                        <a:t>)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XML Representation for ISO 19165-2</a:t>
                      </a:r>
                      <a:endParaRPr lang="en-US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934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2918</TotalTime>
  <Words>649</Words>
  <Application>Microsoft Office PowerPoint</Application>
  <PresentationFormat>On-screen Show (4:3)</PresentationFormat>
  <Paragraphs>103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</vt:lpstr>
      <vt:lpstr>Times New Roman</vt:lpstr>
      <vt:lpstr>Wingdings</vt:lpstr>
      <vt:lpstr>ヒラギノ角ゴ Pro W3</vt:lpstr>
      <vt:lpstr>Blank</vt:lpstr>
      <vt:lpstr>ISO 19165-2 Status</vt:lpstr>
      <vt:lpstr>Topics</vt:lpstr>
      <vt:lpstr>ISO 19165-2</vt:lpstr>
      <vt:lpstr>Background (1 of 2)</vt:lpstr>
      <vt:lpstr>Background (2 of2)</vt:lpstr>
      <vt:lpstr>Steps in Arriving at ISO Standard</vt:lpstr>
      <vt:lpstr>Status</vt:lpstr>
      <vt:lpstr>Working Draft – V3 – Table of Contents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Sofinowski, Edwin J. (GSFC-423.0)[COLUMBUS TECHNOLOGIES AND SERVICES INC]</dc:creator>
  <cp:lastModifiedBy>Anne Kennerley</cp:lastModifiedBy>
  <cp:revision>133</cp:revision>
  <cp:lastPrinted>2017-09-20T17:12:17Z</cp:lastPrinted>
  <dcterms:created xsi:type="dcterms:W3CDTF">2015-05-14T12:19:45Z</dcterms:created>
  <dcterms:modified xsi:type="dcterms:W3CDTF">2018-10-22T00:31:52Z</dcterms:modified>
</cp:coreProperties>
</file>