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5037" r:id="rId2"/>
    <p:sldMasterId id="2147485045" r:id="rId3"/>
    <p:sldMasterId id="2147485967" r:id="rId4"/>
    <p:sldMasterId id="2147486148" r:id="rId5"/>
    <p:sldMasterId id="2147486784" r:id="rId6"/>
  </p:sldMasterIdLst>
  <p:notesMasterIdLst>
    <p:notesMasterId r:id="rId66"/>
  </p:notesMasterIdLst>
  <p:handoutMasterIdLst>
    <p:handoutMasterId r:id="rId67"/>
  </p:handoutMasterIdLst>
  <p:sldIdLst>
    <p:sldId id="259" r:id="rId7"/>
    <p:sldId id="260" r:id="rId8"/>
    <p:sldId id="357" r:id="rId9"/>
    <p:sldId id="367" r:id="rId10"/>
    <p:sldId id="358" r:id="rId11"/>
    <p:sldId id="359" r:id="rId12"/>
    <p:sldId id="360" r:id="rId13"/>
    <p:sldId id="361" r:id="rId14"/>
    <p:sldId id="368" r:id="rId15"/>
    <p:sldId id="362" r:id="rId16"/>
    <p:sldId id="363" r:id="rId17"/>
    <p:sldId id="364" r:id="rId18"/>
    <p:sldId id="365" r:id="rId19"/>
    <p:sldId id="370" r:id="rId20"/>
    <p:sldId id="389" r:id="rId21"/>
    <p:sldId id="366" r:id="rId22"/>
    <p:sldId id="377" r:id="rId23"/>
    <p:sldId id="369" r:id="rId24"/>
    <p:sldId id="371" r:id="rId25"/>
    <p:sldId id="382" r:id="rId26"/>
    <p:sldId id="373" r:id="rId27"/>
    <p:sldId id="378" r:id="rId28"/>
    <p:sldId id="379" r:id="rId29"/>
    <p:sldId id="374" r:id="rId30"/>
    <p:sldId id="380" r:id="rId31"/>
    <p:sldId id="383" r:id="rId32"/>
    <p:sldId id="376" r:id="rId33"/>
    <p:sldId id="384" r:id="rId34"/>
    <p:sldId id="388" r:id="rId35"/>
    <p:sldId id="385" r:id="rId36"/>
    <p:sldId id="386" r:id="rId37"/>
    <p:sldId id="387" r:id="rId38"/>
    <p:sldId id="372" r:id="rId39"/>
    <p:sldId id="323" r:id="rId40"/>
    <p:sldId id="348" r:id="rId41"/>
    <p:sldId id="342" r:id="rId42"/>
    <p:sldId id="338" r:id="rId43"/>
    <p:sldId id="349" r:id="rId44"/>
    <p:sldId id="350" r:id="rId45"/>
    <p:sldId id="329" r:id="rId46"/>
    <p:sldId id="331" r:id="rId47"/>
    <p:sldId id="336" r:id="rId48"/>
    <p:sldId id="335" r:id="rId49"/>
    <p:sldId id="332" r:id="rId50"/>
    <p:sldId id="334" r:id="rId51"/>
    <p:sldId id="356" r:id="rId52"/>
    <p:sldId id="354" r:id="rId53"/>
    <p:sldId id="320" r:id="rId54"/>
    <p:sldId id="325" r:id="rId55"/>
    <p:sldId id="351" r:id="rId56"/>
    <p:sldId id="343" r:id="rId57"/>
    <p:sldId id="339" r:id="rId58"/>
    <p:sldId id="353" r:id="rId59"/>
    <p:sldId id="344" r:id="rId60"/>
    <p:sldId id="347" r:id="rId61"/>
    <p:sldId id="352" r:id="rId62"/>
    <p:sldId id="337" r:id="rId63"/>
    <p:sldId id="346" r:id="rId64"/>
    <p:sldId id="355" r:id="rId6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70" d="100"/>
          <a:sy n="70" d="100"/>
        </p:scale>
        <p:origin x="-176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91B69C1-E4B8-694B-A3D4-CE8C1F6FB7A5}" type="datetimeFigureOut">
              <a:rPr lang="en-US"/>
              <a:pPr>
                <a:defRPr/>
              </a:pPr>
              <a:t>16/10/18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C12E478C-DE94-6341-A8D2-412C8EBF2573}" type="slidenum">
              <a:rPr lang="en-US"/>
              <a:pPr>
                <a:defRPr/>
              </a:pPr>
              <a:t>‹#›</a:t>
            </a:fld>
            <a:endParaRPr lang="en-US"/>
          </a:p>
        </p:txBody>
      </p:sp>
    </p:spTree>
    <p:extLst>
      <p:ext uri="{BB962C8B-B14F-4D97-AF65-F5344CB8AC3E}">
        <p14:creationId xmlns:p14="http://schemas.microsoft.com/office/powerpoint/2010/main" val="38531794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3203EB66-3BE9-BD48-88FF-C6B58E2E7B12}" type="datetimeFigureOut">
              <a:rPr lang="en-US"/>
              <a:pPr>
                <a:defRPr/>
              </a:pPr>
              <a:t>16/10/18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0EB484EE-B7FD-7C49-89F5-F1C675E23BAE}" type="slidenum">
              <a:rPr lang="en-US"/>
              <a:pPr>
                <a:defRPr/>
              </a:pPr>
              <a:t>‹#›</a:t>
            </a:fld>
            <a:endParaRPr lang="en-US"/>
          </a:p>
        </p:txBody>
      </p:sp>
    </p:spTree>
    <p:extLst>
      <p:ext uri="{BB962C8B-B14F-4D97-AF65-F5344CB8AC3E}">
        <p14:creationId xmlns:p14="http://schemas.microsoft.com/office/powerpoint/2010/main" val="227196662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pPr>
              <a:defRPr/>
            </a:pPr>
            <a:fld id="{5CD163B6-3951-4262-B8BE-42A320A9797C}" type="slidenum">
              <a:rPr lang="en-GB" smtClean="0">
                <a:solidFill>
                  <a:prstClr val="black"/>
                </a:solidFill>
              </a:rPr>
              <a:pPr>
                <a:defRPr/>
              </a:pPr>
              <a:t>29</a:t>
            </a:fld>
            <a:endParaRPr lang="en-GB">
              <a:solidFill>
                <a:prstClr val="black"/>
              </a:solidFill>
            </a:endParaRPr>
          </a:p>
        </p:txBody>
      </p:sp>
    </p:spTree>
    <p:extLst>
      <p:ext uri="{BB962C8B-B14F-4D97-AF65-F5344CB8AC3E}">
        <p14:creationId xmlns:p14="http://schemas.microsoft.com/office/powerpoint/2010/main" val="860581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 Id="rId3"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1.xml"/><Relationship Id="rId3"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 Id="rId3" Type="http://schemas.openxmlformats.org/officeDocument/2006/relationships/image" Target="../media/image14.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Ref idx="1001">
        <a:schemeClr val="bg2"/>
      </p:bgRef>
    </p:bg>
    <p:spTree>
      <p:nvGrpSpPr>
        <p:cNvPr id="1" name=""/>
        <p:cNvGrpSpPr/>
        <p:nvPr/>
      </p:nvGrpSpPr>
      <p:grpSpPr>
        <a:xfrm>
          <a:off x="0" y="0"/>
          <a:ext cx="0" cy="0"/>
          <a:chOff x="0" y="0"/>
          <a:chExt cx="0" cy="0"/>
        </a:xfrm>
      </p:grpSpPr>
      <p:pic>
        <p:nvPicPr>
          <p:cNvPr id="2" name="Image 4" descr="logooutline.eps"/>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071938" y="3000375"/>
            <a:ext cx="1103312"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957455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5" name="TextBox 5"/>
          <p:cNvSpPr txBox="1">
            <a:spLocks noChangeArrowheads="1"/>
          </p:cNvSpPr>
          <p:nvPr userDrawn="1"/>
        </p:nvSpPr>
        <p:spPr bwMode="auto">
          <a:xfrm>
            <a:off x="8324850" y="6381750"/>
            <a:ext cx="654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a:defRPr/>
            </a:pPr>
            <a:r>
              <a:rPr lang="en-GB" sz="1200" smtClean="0">
                <a:solidFill>
                  <a:srgbClr val="FFFFFF"/>
                </a:solidFill>
                <a:latin typeface="Arial Narrow" charset="0"/>
              </a:rPr>
              <a:t>Slide </a:t>
            </a:r>
            <a:fld id="{B80CFD55-7451-0848-98DD-4DC1F41BC939}" type="slidenum">
              <a:rPr lang="en-GB" sz="1200" smtClean="0">
                <a:solidFill>
                  <a:srgbClr val="FFFFFF"/>
                </a:solidFill>
                <a:latin typeface="Arial Narrow" charset="0"/>
              </a:rPr>
              <a:pPr defTabSz="914400">
                <a:defRPr/>
              </a:pPr>
              <a:t>‹#›</a:t>
            </a:fld>
            <a:endParaRPr lang="en-GB" sz="1200" smtClean="0">
              <a:solidFill>
                <a:srgbClr val="FFFFFF"/>
              </a:solidFill>
              <a:latin typeface="Arial Narrow" charset="0"/>
            </a:endParaRPr>
          </a:p>
        </p:txBody>
      </p:sp>
      <p:sp>
        <p:nvSpPr>
          <p:cNvPr id="2" name="Titre 1"/>
          <p:cNvSpPr>
            <a:spLocks noGrp="1"/>
          </p:cNvSpPr>
          <p:nvPr>
            <p:ph type="title"/>
          </p:nvPr>
        </p:nvSpPr>
        <p:spPr>
          <a:xfrm>
            <a:off x="5556732" y="1705709"/>
            <a:ext cx="3053868" cy="1253808"/>
          </a:xfrm>
        </p:spPr>
        <p:txBody>
          <a:bodyPr anchor="b"/>
          <a:lstStyle>
            <a:lvl1pPr algn="l">
              <a:buNone/>
              <a:defRPr sz="2200" b="1">
                <a:solidFill>
                  <a:schemeClr val="tx1"/>
                </a:solidFill>
              </a:defRPr>
            </a:lvl1pPr>
          </a:lstStyle>
          <a:p>
            <a:r>
              <a:rPr lang="en-US" smtClean="0"/>
              <a:t>Click to edit Master title style</a:t>
            </a:r>
            <a:endParaRPr lang="en-US"/>
          </a:p>
        </p:txBody>
      </p:sp>
      <p:sp>
        <p:nvSpPr>
          <p:cNvPr id="3" name="Espace réservé pour une image  2"/>
          <p:cNvSpPr>
            <a:spLocks noGrp="1"/>
          </p:cNvSpPr>
          <p:nvPr>
            <p:ph type="pic" idx="1"/>
          </p:nvPr>
        </p:nvSpPr>
        <p:spPr>
          <a:xfrm>
            <a:off x="558797" y="802197"/>
            <a:ext cx="4759514" cy="4759515"/>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normAutofit/>
          </a:bodyPr>
          <a:lstStyle>
            <a:lvl1pPr marL="0" indent="0">
              <a:buNone/>
              <a:defRPr sz="3200"/>
            </a:lvl1pPr>
          </a:lstStyle>
          <a:p>
            <a:pPr lvl="0"/>
            <a:r>
              <a:rPr lang="en-US" noProof="0" dirty="0" smtClean="0"/>
              <a:t>Click icon to add picture</a:t>
            </a:r>
            <a:endParaRPr lang="en-US" noProof="0" dirty="0"/>
          </a:p>
        </p:txBody>
      </p:sp>
      <p:sp>
        <p:nvSpPr>
          <p:cNvPr id="4" name="Espace réservé du texte 3"/>
          <p:cNvSpPr>
            <a:spLocks noGrp="1"/>
          </p:cNvSpPr>
          <p:nvPr>
            <p:ph type="body" sz="half" idx="2"/>
          </p:nvPr>
        </p:nvSpPr>
        <p:spPr>
          <a:xfrm>
            <a:off x="5556734" y="2998765"/>
            <a:ext cx="3053866" cy="2663483"/>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Tree>
    <p:extLst>
      <p:ext uri="{BB962C8B-B14F-4D97-AF65-F5344CB8AC3E}">
        <p14:creationId xmlns:p14="http://schemas.microsoft.com/office/powerpoint/2010/main" val="3596833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4" name="TextBox 5"/>
          <p:cNvSpPr txBox="1">
            <a:spLocks noChangeArrowheads="1"/>
          </p:cNvSpPr>
          <p:nvPr userDrawn="1"/>
        </p:nvSpPr>
        <p:spPr bwMode="auto">
          <a:xfrm>
            <a:off x="8324850" y="6381750"/>
            <a:ext cx="654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a:defRPr/>
            </a:pPr>
            <a:r>
              <a:rPr lang="en-GB" sz="1200" smtClean="0">
                <a:solidFill>
                  <a:srgbClr val="FFFFFF"/>
                </a:solidFill>
                <a:latin typeface="Arial Narrow" charset="0"/>
              </a:rPr>
              <a:t>Slide </a:t>
            </a:r>
            <a:fld id="{3C8AD642-610F-DF4A-9125-6E0271EB401B}" type="slidenum">
              <a:rPr lang="en-GB" sz="1200" smtClean="0">
                <a:solidFill>
                  <a:srgbClr val="FFFFFF"/>
                </a:solidFill>
                <a:latin typeface="Arial Narrow" charset="0"/>
              </a:rPr>
              <a:pPr defTabSz="914400">
                <a:defRPr/>
              </a:pPr>
              <a:t>‹#›</a:t>
            </a:fld>
            <a:endParaRPr lang="en-GB" sz="1200" smtClean="0">
              <a:solidFill>
                <a:srgbClr val="FFFFFF"/>
              </a:solidFill>
              <a:latin typeface="Arial Narrow" charset="0"/>
            </a:endParaRPr>
          </a:p>
        </p:txBody>
      </p:sp>
      <p:sp>
        <p:nvSpPr>
          <p:cNvPr id="2" name="Titre 1"/>
          <p:cNvSpPr>
            <a:spLocks noGrp="1"/>
          </p:cNvSpPr>
          <p:nvPr>
            <p:ph type="title"/>
          </p:nvPr>
        </p:nvSpPr>
        <p:spPr/>
        <p:txBody>
          <a:bodyPr/>
          <a:lstStyle/>
          <a:p>
            <a:r>
              <a:rPr lang="en-US" smtClean="0"/>
              <a:t>Click to edit Master title style</a:t>
            </a:r>
            <a:endParaRPr lang="en-US"/>
          </a:p>
        </p:txBody>
      </p:sp>
      <p:sp>
        <p:nvSpPr>
          <p:cNvPr id="3" name="Espace réservé du texte vertica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3339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4" name="TextBox 5"/>
          <p:cNvSpPr txBox="1">
            <a:spLocks noChangeArrowheads="1"/>
          </p:cNvSpPr>
          <p:nvPr userDrawn="1"/>
        </p:nvSpPr>
        <p:spPr bwMode="auto">
          <a:xfrm>
            <a:off x="8324850" y="6381750"/>
            <a:ext cx="654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a:defRPr/>
            </a:pPr>
            <a:r>
              <a:rPr lang="en-GB" sz="1200" smtClean="0">
                <a:solidFill>
                  <a:srgbClr val="FFFFFF"/>
                </a:solidFill>
                <a:latin typeface="Arial Narrow" charset="0"/>
              </a:rPr>
              <a:t>Slide </a:t>
            </a:r>
            <a:fld id="{0754394D-7F1B-5641-B1EC-D3295EB5DF5A}" type="slidenum">
              <a:rPr lang="en-GB" sz="1200" smtClean="0">
                <a:solidFill>
                  <a:srgbClr val="FFFFFF"/>
                </a:solidFill>
                <a:latin typeface="Arial Narrow" charset="0"/>
              </a:rPr>
              <a:pPr defTabSz="914400">
                <a:defRPr/>
              </a:pPr>
              <a:t>‹#›</a:t>
            </a:fld>
            <a:endParaRPr lang="en-GB" sz="1200" smtClean="0">
              <a:solidFill>
                <a:srgbClr val="FFFFFF"/>
              </a:solidFill>
              <a:latin typeface="Arial Narrow" charset="0"/>
            </a:endParaRPr>
          </a:p>
        </p:txBody>
      </p:sp>
      <p:sp>
        <p:nvSpPr>
          <p:cNvPr id="2" name="Titre vertical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Espace réservé du texte vertical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8665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Ref idx="1001">
        <a:schemeClr val="bg2"/>
      </p:bgRef>
    </p:bg>
    <p:spTree>
      <p:nvGrpSpPr>
        <p:cNvPr id="1" name=""/>
        <p:cNvGrpSpPr/>
        <p:nvPr/>
      </p:nvGrpSpPr>
      <p:grpSpPr>
        <a:xfrm>
          <a:off x="0" y="0"/>
          <a:ext cx="0" cy="0"/>
          <a:chOff x="0" y="0"/>
          <a:chExt cx="0" cy="0"/>
        </a:xfrm>
      </p:grpSpPr>
      <p:pic>
        <p:nvPicPr>
          <p:cNvPr id="2" name="Image 2" descr="LOGOfin.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95738" y="2703513"/>
            <a:ext cx="1173162"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365648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a:solidFill>
                  <a:srgbClr val="0055A0"/>
                </a:solidFill>
                <a:latin typeface="Arial"/>
                <a:ea typeface="+mn-ea"/>
                <a:cs typeface="+mn-cs"/>
              </a:defRPr>
            </a:lvl1pPr>
          </a:lstStyle>
          <a:p>
            <a:pPr>
              <a:defRPr/>
            </a:pPr>
            <a:fld id="{041A74CE-CBA0-DE40-9AF8-5300ADEEEC1D}" type="datetimeFigureOut">
              <a:rPr lang="en-US"/>
              <a:pPr>
                <a:defRPr/>
              </a:pPr>
              <a:t>16/10/18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a:solidFill>
                  <a:srgbClr val="0055A0"/>
                </a:solidFill>
                <a:latin typeface="Arial"/>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a:solidFill>
                  <a:srgbClr val="0055A0"/>
                </a:solidFill>
                <a:latin typeface="Arial"/>
                <a:ea typeface="+mn-ea"/>
                <a:cs typeface="+mn-cs"/>
              </a:defRPr>
            </a:lvl1pPr>
          </a:lstStyle>
          <a:p>
            <a:pPr>
              <a:defRPr/>
            </a:pPr>
            <a:fld id="{FC0739C4-3E95-814E-92D7-2780874D0BDF}" type="slidenum">
              <a:rPr lang="en-US"/>
              <a:pPr>
                <a:defRPr/>
              </a:pPr>
              <a:t>‹#›</a:t>
            </a:fld>
            <a:endParaRPr lang="en-US"/>
          </a:p>
        </p:txBody>
      </p:sp>
    </p:spTree>
    <p:extLst>
      <p:ext uri="{BB962C8B-B14F-4D97-AF65-F5344CB8AC3E}">
        <p14:creationId xmlns:p14="http://schemas.microsoft.com/office/powerpoint/2010/main" val="785051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4"/>
          <p:cNvSpPr>
            <a:spLocks noGrp="1"/>
          </p:cNvSpPr>
          <p:nvPr>
            <p:ph type="sldNum" sz="quarter" idx="10"/>
          </p:nvPr>
        </p:nvSpPr>
        <p:spPr>
          <a:xfrm>
            <a:off x="7019925" y="6356350"/>
            <a:ext cx="2133600" cy="365125"/>
          </a:xfrm>
          <a:prstGeom prst="rect">
            <a:avLst/>
          </a:prstGeom>
        </p:spPr>
        <p:txBody>
          <a:bodyPr/>
          <a:lstStyle>
            <a:lvl1pPr defTabSz="457200">
              <a:defRPr>
                <a:ea typeface="ＭＳ Ｐゴシック" charset="0"/>
              </a:defRPr>
            </a:lvl1pPr>
          </a:lstStyle>
          <a:p>
            <a:pPr>
              <a:defRPr/>
            </a:pPr>
            <a:fld id="{05B8C0DB-EEFC-9D47-B9F9-86A2051457B0}" type="slidenum">
              <a:rPr lang="en-US"/>
              <a:pPr>
                <a:defRPr/>
              </a:pPr>
              <a:t>‹#›</a:t>
            </a:fld>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defTabSz="457200">
              <a:defRPr>
                <a:solidFill>
                  <a:prstClr val="white"/>
                </a:solidFill>
                <a:latin typeface="Arial" pitchFamily="34" charset="0"/>
                <a:ea typeface="ＭＳ Ｐゴシック" charset="0"/>
                <a:cs typeface="Arial" pitchFamily="34" charset="0"/>
              </a:defRPr>
            </a:lvl1pPr>
          </a:lstStyle>
          <a:p>
            <a:pPr>
              <a:defRPr/>
            </a:pPr>
            <a:r>
              <a:rPr lang="fr-FR"/>
              <a:t>SA3 - PY3 - June 2013</a:t>
            </a:r>
            <a:endParaRPr lang="en-US"/>
          </a:p>
        </p:txBody>
      </p:sp>
    </p:spTree>
    <p:extLst>
      <p:ext uri="{BB962C8B-B14F-4D97-AF65-F5344CB8AC3E}">
        <p14:creationId xmlns:p14="http://schemas.microsoft.com/office/powerpoint/2010/main" val="1018750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1447800"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Text Box 2"/>
          <p:cNvSpPr txBox="1">
            <a:spLocks noChangeArrowheads="1"/>
          </p:cNvSpPr>
          <p:nvPr/>
        </p:nvSpPr>
        <p:spPr bwMode="auto">
          <a:xfrm>
            <a:off x="0" y="6308725"/>
            <a:ext cx="9144000" cy="549275"/>
          </a:xfrm>
          <a:prstGeom prst="rect">
            <a:avLst/>
          </a:prstGeom>
          <a:solidFill>
            <a:srgbClr val="0067B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defRPr/>
            </a:pPr>
            <a:endParaRPr lang="en-US" sz="1800" smtClean="0">
              <a:solidFill>
                <a:srgbClr val="000000"/>
              </a:solidFill>
              <a:latin typeface="Calibri" charset="0"/>
              <a:cs typeface="Arial" charset="0"/>
            </a:endParaRPr>
          </a:p>
        </p:txBody>
      </p:sp>
      <p:grpSp>
        <p:nvGrpSpPr>
          <p:cNvPr id="6" name="Group 21"/>
          <p:cNvGrpSpPr>
            <a:grpSpLocks/>
          </p:cNvGrpSpPr>
          <p:nvPr/>
        </p:nvGrpSpPr>
        <p:grpSpPr bwMode="auto">
          <a:xfrm>
            <a:off x="0" y="0"/>
            <a:ext cx="9215438" cy="1081088"/>
            <a:chOff x="-1" y="0"/>
            <a:chExt cx="9215439" cy="1081088"/>
          </a:xfrm>
        </p:grpSpPr>
        <p:sp>
          <p:nvSpPr>
            <p:cNvPr id="7"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p:spPr>
          <p:txBody>
            <a:bodyPr wrap="none" anchor="ctr"/>
            <a:lstStyle/>
            <a:p>
              <a:pPr defTabSz="914400"/>
              <a:endParaRPr lang="en-US">
                <a:solidFill>
                  <a:srgbClr val="000000"/>
                </a:solidFill>
                <a:latin typeface="Calibri" charset="0"/>
                <a:cs typeface="Arial" charset="0"/>
              </a:endParaRPr>
            </a:p>
          </p:txBody>
        </p:sp>
        <p:pic>
          <p:nvPicPr>
            <p:cNvPr id="8"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735138"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p:spPr>
          <p:txBody>
            <a:bodyPr wrap="none" anchor="ctr"/>
            <a:lstStyle/>
            <a:p>
              <a:pPr defTabSz="914400"/>
              <a:endParaRPr lang="en-US">
                <a:solidFill>
                  <a:srgbClr val="000000"/>
                </a:solidFill>
                <a:latin typeface="Calibri" charset="0"/>
                <a:cs typeface="Arial" charset="0"/>
              </a:endParaRPr>
            </a:p>
          </p:txBody>
        </p:sp>
        <p:sp>
          <p:nvSpPr>
            <p:cNvPr id="10" name="Freeform 7"/>
            <p:cNvSpPr>
              <a:spLocks noChangeArrowheads="1"/>
            </p:cNvSpPr>
            <p:nvPr/>
          </p:nvSpPr>
          <p:spPr bwMode="auto">
            <a:xfrm>
              <a:off x="1619249" y="0"/>
              <a:ext cx="1800225" cy="979488"/>
            </a:xfrm>
            <a:custGeom>
              <a:avLst/>
              <a:gdLst>
                <a:gd name="T0" fmla="*/ 2147483647 w 5001"/>
                <a:gd name="T1" fmla="*/ 0 h 2721"/>
                <a:gd name="T2" fmla="*/ 2147483647 w 5001"/>
                <a:gd name="T3" fmla="*/ 2147483647 h 2721"/>
                <a:gd name="T4" fmla="*/ 0 w 5001"/>
                <a:gd name="T5" fmla="*/ 2147483647 h 2721"/>
                <a:gd name="T6" fmla="*/ 2147483647 w 5001"/>
                <a:gd name="T7" fmla="*/ 0 h 2721"/>
                <a:gd name="T8" fmla="*/ 2147483647 w 5001"/>
                <a:gd name="T9" fmla="*/ 0 h 27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p:spPr>
          <p:txBody>
            <a:bodyPr wrap="none" anchor="ctr"/>
            <a:lstStyle/>
            <a:p>
              <a:endParaRPr lang="en-US"/>
            </a:p>
          </p:txBody>
        </p:sp>
        <p:sp>
          <p:nvSpPr>
            <p:cNvPr id="11" name="Text Box 12"/>
            <p:cNvSpPr txBox="1">
              <a:spLocks noChangeArrowheads="1"/>
            </p:cNvSpPr>
            <p:nvPr userDrawn="1"/>
          </p:nvSpPr>
          <p:spPr bwMode="auto">
            <a:xfrm>
              <a:off x="6551613" y="503238"/>
              <a:ext cx="26638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ＭＳ Ｐゴシック" charset="0"/>
                </a:defRPr>
              </a:lvl9pPr>
            </a:lstStyle>
            <a:p>
              <a:pPr defTabSz="914400" eaLnBrk="1" hangingPunct="1">
                <a:defRPr/>
              </a:pPr>
              <a:r>
                <a:rPr lang="en-GB" sz="3200" b="1" smtClean="0">
                  <a:solidFill>
                    <a:srgbClr val="FFFFFF"/>
                  </a:solidFill>
                  <a:ea typeface="SimSun" charset="0"/>
                </a:rPr>
                <a:t>EGI-InSPIRE</a:t>
              </a:r>
            </a:p>
          </p:txBody>
        </p:sp>
      </p:gr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3888" y="5713413"/>
            <a:ext cx="781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5640388"/>
            <a:ext cx="1447800"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 name="Rectangle 17"/>
          <p:cNvSpPr>
            <a:spLocks noChangeArrowheads="1"/>
          </p:cNvSpPr>
          <p:nvPr/>
        </p:nvSpPr>
        <p:spPr bwMode="auto">
          <a:xfrm>
            <a:off x="7667625" y="6586538"/>
            <a:ext cx="14478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gn="r" defTabSz="914400">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ea typeface="SimSun" charset="0"/>
                <a:cs typeface="SimSun" charset="0"/>
              </a:rPr>
              <a:t>www.egi.eu</a:t>
            </a:r>
          </a:p>
        </p:txBody>
      </p:sp>
      <p:sp>
        <p:nvSpPr>
          <p:cNvPr id="15" name="Rectangle 18"/>
          <p:cNvSpPr>
            <a:spLocks noChangeArrowheads="1"/>
          </p:cNvSpPr>
          <p:nvPr/>
        </p:nvSpPr>
        <p:spPr bwMode="auto">
          <a:xfrm>
            <a:off x="53975" y="6605588"/>
            <a:ext cx="2286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defTabSz="914400">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ea typeface="SimSun" charset="0"/>
                <a:cs typeface="SimSun" charset="0"/>
              </a:rPr>
              <a:t>EGI-InSPIRE RI-261323</a:t>
            </a:r>
          </a:p>
        </p:txBody>
      </p:sp>
      <p:sp>
        <p:nvSpPr>
          <p:cNvPr id="2" name="Title 1"/>
          <p:cNvSpPr>
            <a:spLocks noGrp="1"/>
          </p:cNvSpPr>
          <p:nvPr>
            <p:ph type="ctrTitle"/>
          </p:nvPr>
        </p:nvSpPr>
        <p:spPr>
          <a:xfrm>
            <a:off x="1619672" y="2130425"/>
            <a:ext cx="7200800" cy="1470025"/>
          </a:xfrm>
        </p:spPr>
        <p:txBody>
          <a:bodyPr/>
          <a:lstStyle>
            <a:lvl1pPr>
              <a:defRPr>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67744" y="3886200"/>
            <a:ext cx="5832648" cy="1343000"/>
          </a:xfrm>
        </p:spPr>
        <p:txBody>
          <a:bodyPr/>
          <a:lstStyle>
            <a:lvl1pPr marL="0" indent="0" algn="ctr">
              <a:buNone/>
              <a:defRPr>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Footer Placeholder 4"/>
          <p:cNvSpPr>
            <a:spLocks noGrp="1"/>
          </p:cNvSpPr>
          <p:nvPr>
            <p:ph type="ftr" sz="quarter" idx="10"/>
          </p:nvPr>
        </p:nvSpPr>
        <p:spPr/>
        <p:txBody>
          <a:bodyPr/>
          <a:lstStyle>
            <a:lvl1pPr defTabSz="457200">
              <a:defRPr>
                <a:solidFill>
                  <a:prstClr val="white"/>
                </a:solidFill>
                <a:latin typeface="Arial" pitchFamily="34" charset="0"/>
                <a:ea typeface="ＭＳ Ｐゴシック" charset="0"/>
                <a:cs typeface="Arial" pitchFamily="34" charset="0"/>
              </a:defRPr>
            </a:lvl1pPr>
          </a:lstStyle>
          <a:p>
            <a:pPr>
              <a:defRPr/>
            </a:pPr>
            <a:r>
              <a:rPr lang="fr-FR"/>
              <a:t>SA3 - PY3 - June 2013</a:t>
            </a:r>
            <a:endParaRPr lang="en-US"/>
          </a:p>
        </p:txBody>
      </p:sp>
      <p:sp>
        <p:nvSpPr>
          <p:cNvPr id="17" name="Slide Number Placeholder 5"/>
          <p:cNvSpPr>
            <a:spLocks noGrp="1"/>
          </p:cNvSpPr>
          <p:nvPr>
            <p:ph type="sldNum" sz="quarter" idx="11"/>
          </p:nvPr>
        </p:nvSpPr>
        <p:spPr>
          <a:xfrm>
            <a:off x="6975475" y="6356350"/>
            <a:ext cx="2133600" cy="365125"/>
          </a:xfrm>
        </p:spPr>
        <p:txBody>
          <a:bodyPr/>
          <a:lstStyle>
            <a:lvl1pPr defTabSz="457200">
              <a:defRPr>
                <a:solidFill>
                  <a:prstClr val="white"/>
                </a:solidFill>
                <a:latin typeface="Arial" pitchFamily="34" charset="0"/>
                <a:ea typeface="ＭＳ Ｐゴシック" charset="0"/>
                <a:cs typeface="Arial" pitchFamily="34" charset="0"/>
              </a:defRPr>
            </a:lvl1pPr>
          </a:lstStyle>
          <a:p>
            <a:pPr>
              <a:defRPr/>
            </a:pPr>
            <a:fld id="{6FE2471D-A7C2-EC4A-BE0A-9206A598C45E}" type="slidenum">
              <a:rPr lang="en-US"/>
              <a:pPr>
                <a:defRPr/>
              </a:pPr>
              <a:t>‹#›</a:t>
            </a:fld>
            <a:endParaRPr lang="en-US" dirty="0"/>
          </a:p>
        </p:txBody>
      </p:sp>
    </p:spTree>
    <p:extLst>
      <p:ext uri="{BB962C8B-B14F-4D97-AF65-F5344CB8AC3E}">
        <p14:creationId xmlns:p14="http://schemas.microsoft.com/office/powerpoint/2010/main" val="2701329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11188" y="1412776"/>
            <a:ext cx="8075612"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p:txBody>
          <a:bodyPr/>
          <a:lstStyle>
            <a:lvl1pPr defTabSz="457200">
              <a:defRPr>
                <a:ea typeface="ＭＳ Ｐゴシック" charset="0"/>
              </a:defRPr>
            </a:lvl1pPr>
          </a:lstStyle>
          <a:p>
            <a:pPr>
              <a:defRPr/>
            </a:pPr>
            <a:fld id="{C84C4927-FCFD-6744-8C1C-47CBD941FCBC}" type="slidenum">
              <a:rPr lang="en-US"/>
              <a:pPr>
                <a:defRPr/>
              </a:pPr>
              <a:t>‹#›</a:t>
            </a:fld>
            <a:endParaRPr lang="en-US" dirty="0"/>
          </a:p>
        </p:txBody>
      </p:sp>
      <p:sp>
        <p:nvSpPr>
          <p:cNvPr id="5" name="Footer Placeholder 4"/>
          <p:cNvSpPr>
            <a:spLocks noGrp="1"/>
          </p:cNvSpPr>
          <p:nvPr>
            <p:ph type="ftr" sz="quarter" idx="11"/>
          </p:nvPr>
        </p:nvSpPr>
        <p:spPr/>
        <p:txBody>
          <a:bodyPr/>
          <a:lstStyle>
            <a:lvl1pPr defTabSz="457200">
              <a:defRPr>
                <a:solidFill>
                  <a:prstClr val="white"/>
                </a:solidFill>
                <a:latin typeface="Arial" pitchFamily="34" charset="0"/>
                <a:ea typeface="ＭＳ Ｐゴシック" charset="0"/>
                <a:cs typeface="Arial" pitchFamily="34" charset="0"/>
              </a:defRPr>
            </a:lvl1pPr>
          </a:lstStyle>
          <a:p>
            <a:pPr>
              <a:defRPr/>
            </a:pPr>
            <a:r>
              <a:rPr lang="fr-FR"/>
              <a:t>SA3 - PY3 - June 2013</a:t>
            </a:r>
            <a:endParaRPr lang="en-US"/>
          </a:p>
        </p:txBody>
      </p:sp>
    </p:spTree>
    <p:extLst>
      <p:ext uri="{BB962C8B-B14F-4D97-AF65-F5344CB8AC3E}">
        <p14:creationId xmlns:p14="http://schemas.microsoft.com/office/powerpoint/2010/main" val="3113663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4"/>
          <p:cNvSpPr>
            <a:spLocks noGrp="1"/>
          </p:cNvSpPr>
          <p:nvPr>
            <p:ph type="sldNum" sz="quarter" idx="10"/>
          </p:nvPr>
        </p:nvSpPr>
        <p:spPr/>
        <p:txBody>
          <a:bodyPr/>
          <a:lstStyle>
            <a:lvl1pPr defTabSz="457200">
              <a:defRPr>
                <a:ea typeface="ＭＳ Ｐゴシック" charset="0"/>
              </a:defRPr>
            </a:lvl1pPr>
          </a:lstStyle>
          <a:p>
            <a:pPr>
              <a:defRPr/>
            </a:pPr>
            <a:fld id="{A2A4C96F-6F58-414C-A2FB-34BDDBCBD195}" type="slidenum">
              <a:rPr lang="en-US"/>
              <a:pPr>
                <a:defRPr/>
              </a:pPr>
              <a:t>‹#›</a:t>
            </a:fld>
            <a:endParaRPr lang="en-US" dirty="0"/>
          </a:p>
        </p:txBody>
      </p:sp>
      <p:sp>
        <p:nvSpPr>
          <p:cNvPr id="4" name="Footer Placeholder 4"/>
          <p:cNvSpPr>
            <a:spLocks noGrp="1"/>
          </p:cNvSpPr>
          <p:nvPr>
            <p:ph type="ftr" sz="quarter" idx="11"/>
          </p:nvPr>
        </p:nvSpPr>
        <p:spPr/>
        <p:txBody>
          <a:bodyPr/>
          <a:lstStyle>
            <a:lvl1pPr defTabSz="457200">
              <a:defRPr>
                <a:solidFill>
                  <a:prstClr val="white"/>
                </a:solidFill>
                <a:latin typeface="Arial" pitchFamily="34" charset="0"/>
                <a:ea typeface="ＭＳ Ｐゴシック" charset="0"/>
                <a:cs typeface="Arial" pitchFamily="34" charset="0"/>
              </a:defRPr>
            </a:lvl1pPr>
          </a:lstStyle>
          <a:p>
            <a:pPr>
              <a:defRPr/>
            </a:pPr>
            <a:r>
              <a:rPr lang="fr-FR"/>
              <a:t>SA3 - PY3 - June 2013</a:t>
            </a:r>
            <a:endParaRPr lang="en-US"/>
          </a:p>
        </p:txBody>
      </p:sp>
    </p:spTree>
    <p:extLst>
      <p:ext uri="{BB962C8B-B14F-4D97-AF65-F5344CB8AC3E}">
        <p14:creationId xmlns:p14="http://schemas.microsoft.com/office/powerpoint/2010/main" val="2291805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l="2513"/>
          <a:stretch>
            <a:fillRect/>
          </a:stretch>
        </p:blipFill>
        <p:spPr bwMode="auto">
          <a:xfrm>
            <a:off x="0" y="546100"/>
            <a:ext cx="182562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5"/>
          <p:cNvGrpSpPr>
            <a:grpSpLocks/>
          </p:cNvGrpSpPr>
          <p:nvPr userDrawn="1"/>
        </p:nvGrpSpPr>
        <p:grpSpPr bwMode="auto">
          <a:xfrm rot="5400000">
            <a:off x="6111875" y="3119438"/>
            <a:ext cx="3213100" cy="2851150"/>
            <a:chOff x="1709777" y="364301"/>
            <a:chExt cx="4683889" cy="4120344"/>
          </a:xfrm>
        </p:grpSpPr>
        <p:pic>
          <p:nvPicPr>
            <p:cNvPr id="6" name="Picture 6" descr="network-structur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V="1">
              <a:off x="1821666" y="364301"/>
              <a:ext cx="4572000" cy="38005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Oval 6"/>
            <p:cNvSpPr/>
            <p:nvPr userDrawn="1"/>
          </p:nvSpPr>
          <p:spPr>
            <a:xfrm>
              <a:off x="1651922" y="3413263"/>
              <a:ext cx="1835141" cy="112873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grpSp>
      <p:pic>
        <p:nvPicPr>
          <p:cNvPr id="8" name="Picture 8"/>
          <p:cNvPicPr>
            <a:picLocks noChangeAspect="1"/>
          </p:cNvPicPr>
          <p:nvPr userDrawn="1"/>
        </p:nvPicPr>
        <p:blipFill>
          <a:blip r:embed="rId4">
            <a:extLst>
              <a:ext uri="{28A0092B-C50C-407E-A947-70E740481C1C}">
                <a14:useLocalDpi xmlns:a14="http://schemas.microsoft.com/office/drawing/2010/main" val="0"/>
              </a:ext>
            </a:extLst>
          </a:blip>
          <a:srcRect r="24615"/>
          <a:stretch>
            <a:fillRect/>
          </a:stretch>
        </p:blipFill>
        <p:spPr bwMode="auto">
          <a:xfrm>
            <a:off x="7761288" y="0"/>
            <a:ext cx="1382712"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txBox="1">
            <a:spLocks/>
          </p:cNvSpPr>
          <p:nvPr userDrawn="1"/>
        </p:nvSpPr>
        <p:spPr>
          <a:xfrm>
            <a:off x="776749" y="6337091"/>
            <a:ext cx="5589637" cy="366969"/>
          </a:xfrm>
          <a:prstGeom prst="rect">
            <a:avLst/>
          </a:prstGeom>
        </p:spPr>
        <p:txBody>
          <a:bodyPr/>
          <a:lstStyle>
            <a:lvl1pPr marL="0" indent="0" algn="l" defTabSz="457200" rtl="0" eaLnBrk="1" latinLnBrk="0" hangingPunct="1">
              <a:spcBef>
                <a:spcPct val="20000"/>
              </a:spcBef>
              <a:buClr>
                <a:schemeClr val="accent1"/>
              </a:buClr>
              <a:buFont typeface="Wingdings" charset="2"/>
              <a:buNone/>
              <a:defRPr sz="2000" b="1" kern="1200">
                <a:solidFill>
                  <a:srgbClr val="FFFFFF"/>
                </a:solidFill>
                <a:latin typeface="News Gothic MT"/>
                <a:ea typeface="+mn-ea"/>
                <a:cs typeface="+mn-cs"/>
              </a:defRPr>
            </a:lvl1pPr>
            <a:lvl2pPr marL="742950" indent="-285750" algn="l" defTabSz="457200" rtl="0" eaLnBrk="1" latinLnBrk="0" hangingPunct="1">
              <a:spcBef>
                <a:spcPct val="20000"/>
              </a:spcBef>
              <a:buClr>
                <a:schemeClr val="accent2"/>
              </a:buClr>
              <a:buFont typeface="Wingdings" charset="2"/>
              <a:buChar char="§"/>
              <a:defRPr sz="2800" kern="1200">
                <a:solidFill>
                  <a:schemeClr val="tx1">
                    <a:lumMod val="75000"/>
                    <a:lumOff val="25000"/>
                  </a:schemeClr>
                </a:solidFill>
                <a:latin typeface="News Gothic MT"/>
                <a:ea typeface="+mn-ea"/>
                <a:cs typeface="+mn-cs"/>
              </a:defRPr>
            </a:lvl2pPr>
            <a:lvl3pPr marL="1143000" indent="-228600" algn="l" defTabSz="457200" rtl="0" eaLnBrk="1" latinLnBrk="0" hangingPunct="1">
              <a:spcBef>
                <a:spcPct val="20000"/>
              </a:spcBef>
              <a:buClr>
                <a:schemeClr val="accent1"/>
              </a:buClr>
              <a:buFont typeface="Wingdings" charset="2"/>
              <a:buChar char="§"/>
              <a:defRPr sz="2400" kern="1200">
                <a:solidFill>
                  <a:schemeClr val="tx1">
                    <a:lumMod val="75000"/>
                    <a:lumOff val="25000"/>
                  </a:schemeClr>
                </a:solidFill>
                <a:latin typeface="News Gothic MT"/>
                <a:ea typeface="+mn-ea"/>
                <a:cs typeface="+mn-cs"/>
              </a:defRPr>
            </a:lvl3pPr>
            <a:lvl4pPr marL="1600200" indent="-228600" algn="l" defTabSz="457200" rtl="0" eaLnBrk="1" latinLnBrk="0" hangingPunct="1">
              <a:spcBef>
                <a:spcPct val="20000"/>
              </a:spcBef>
              <a:buClr>
                <a:schemeClr val="accent2"/>
              </a:buClr>
              <a:buFont typeface="Wingdings" charset="2"/>
              <a:buChar char="§"/>
              <a:defRPr sz="2000" kern="1200">
                <a:solidFill>
                  <a:schemeClr val="tx1">
                    <a:lumMod val="75000"/>
                    <a:lumOff val="25000"/>
                  </a:schemeClr>
                </a:solidFill>
                <a:latin typeface="News Gothic MT"/>
                <a:ea typeface="+mn-ea"/>
                <a:cs typeface="+mn-cs"/>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lumMod val="75000"/>
                    <a:lumOff val="25000"/>
                  </a:schemeClr>
                </a:solidFill>
                <a:latin typeface="News Gothic M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C7C9F"/>
              </a:buClr>
              <a:defRPr/>
            </a:pPr>
            <a:r>
              <a:rPr lang="en-US" b="0" dirty="0" smtClean="0">
                <a:ln w="18415" cmpd="sng">
                  <a:solidFill>
                    <a:srgbClr val="FFFFFF"/>
                  </a:solidFill>
                  <a:prstDash val="solid"/>
                </a:ln>
                <a:solidFill>
                  <a:prstClr val="white">
                    <a:lumMod val="85000"/>
                  </a:prstClr>
                </a:solidFill>
                <a:effectLst>
                  <a:outerShdw blurRad="38100" dist="38100" dir="2700000" algn="tl">
                    <a:srgbClr val="000000">
                      <a:alpha val="43137"/>
                    </a:srgbClr>
                  </a:outerShdw>
                </a:effectLst>
              </a:rPr>
              <a:t>IT-SDC : Support for Distributed Computing</a:t>
            </a:r>
            <a:endParaRPr lang="en-US" b="0" dirty="0">
              <a:ln w="18415" cmpd="sng">
                <a:solidFill>
                  <a:srgbClr val="FFFFFF"/>
                </a:solidFill>
                <a:prstDash val="solid"/>
              </a:ln>
              <a:solidFill>
                <a:prstClr val="white">
                  <a:lumMod val="85000"/>
                </a:prstClr>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552222" y="3886200"/>
            <a:ext cx="5964297"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0400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Diapositive de titre">
    <p:spTree>
      <p:nvGrpSpPr>
        <p:cNvPr id="1" name=""/>
        <p:cNvGrpSpPr/>
        <p:nvPr/>
      </p:nvGrpSpPr>
      <p:grpSpPr>
        <a:xfrm>
          <a:off x="0" y="0"/>
          <a:ext cx="0" cy="0"/>
          <a:chOff x="0" y="0"/>
          <a:chExt cx="0" cy="0"/>
        </a:xfrm>
      </p:grpSpPr>
      <p:pic>
        <p:nvPicPr>
          <p:cNvPr id="2" name="Image 4" descr="logoBadgeWeb.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75" y="2878138"/>
            <a:ext cx="122237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715786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8"/>
          <p:cNvSpPr txBox="1">
            <a:spLocks/>
          </p:cNvSpPr>
          <p:nvPr userDrawn="1"/>
        </p:nvSpPr>
        <p:spPr>
          <a:xfrm>
            <a:off x="776750" y="6337091"/>
            <a:ext cx="1173315" cy="366969"/>
          </a:xfrm>
          <a:prstGeom prst="rect">
            <a:avLst/>
          </a:prstGeom>
        </p:spPr>
        <p:txBody>
          <a:bodyPr/>
          <a:lstStyle>
            <a:lvl1pPr marL="0" indent="0" algn="l" defTabSz="457200" rtl="0" eaLnBrk="1" latinLnBrk="0" hangingPunct="1">
              <a:spcBef>
                <a:spcPct val="20000"/>
              </a:spcBef>
              <a:buClr>
                <a:schemeClr val="accent1"/>
              </a:buClr>
              <a:buFont typeface="Wingdings" charset="2"/>
              <a:buNone/>
              <a:defRPr sz="2000" b="1" kern="1200">
                <a:solidFill>
                  <a:srgbClr val="FFFFFF"/>
                </a:solidFill>
                <a:latin typeface="News Gothic MT"/>
                <a:ea typeface="+mn-ea"/>
                <a:cs typeface="+mn-cs"/>
              </a:defRPr>
            </a:lvl1pPr>
            <a:lvl2pPr marL="742950" indent="-285750" algn="l" defTabSz="457200" rtl="0" eaLnBrk="1" latinLnBrk="0" hangingPunct="1">
              <a:spcBef>
                <a:spcPct val="20000"/>
              </a:spcBef>
              <a:buClr>
                <a:schemeClr val="accent2"/>
              </a:buClr>
              <a:buFont typeface="Wingdings" charset="2"/>
              <a:buChar char="§"/>
              <a:defRPr sz="2800" kern="1200">
                <a:solidFill>
                  <a:schemeClr val="tx1">
                    <a:lumMod val="75000"/>
                    <a:lumOff val="25000"/>
                  </a:schemeClr>
                </a:solidFill>
                <a:latin typeface="News Gothic MT"/>
                <a:ea typeface="+mn-ea"/>
                <a:cs typeface="+mn-cs"/>
              </a:defRPr>
            </a:lvl2pPr>
            <a:lvl3pPr marL="1143000" indent="-228600" algn="l" defTabSz="457200" rtl="0" eaLnBrk="1" latinLnBrk="0" hangingPunct="1">
              <a:spcBef>
                <a:spcPct val="20000"/>
              </a:spcBef>
              <a:buClr>
                <a:schemeClr val="accent1"/>
              </a:buClr>
              <a:buFont typeface="Wingdings" charset="2"/>
              <a:buChar char="§"/>
              <a:defRPr sz="2400" kern="1200">
                <a:solidFill>
                  <a:schemeClr val="tx1">
                    <a:lumMod val="75000"/>
                    <a:lumOff val="25000"/>
                  </a:schemeClr>
                </a:solidFill>
                <a:latin typeface="News Gothic MT"/>
                <a:ea typeface="+mn-ea"/>
                <a:cs typeface="+mn-cs"/>
              </a:defRPr>
            </a:lvl3pPr>
            <a:lvl4pPr marL="1600200" indent="-228600" algn="l" defTabSz="457200" rtl="0" eaLnBrk="1" latinLnBrk="0" hangingPunct="1">
              <a:spcBef>
                <a:spcPct val="20000"/>
              </a:spcBef>
              <a:buClr>
                <a:schemeClr val="accent2"/>
              </a:buClr>
              <a:buFont typeface="Wingdings" charset="2"/>
              <a:buChar char="§"/>
              <a:defRPr sz="2000" kern="1200">
                <a:solidFill>
                  <a:schemeClr val="tx1">
                    <a:lumMod val="75000"/>
                    <a:lumOff val="25000"/>
                  </a:schemeClr>
                </a:solidFill>
                <a:latin typeface="News Gothic MT"/>
                <a:ea typeface="+mn-ea"/>
                <a:cs typeface="+mn-cs"/>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lumMod val="75000"/>
                    <a:lumOff val="25000"/>
                  </a:schemeClr>
                </a:solidFill>
                <a:latin typeface="News Gothic M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C7C9F"/>
              </a:buClr>
              <a:defRPr/>
            </a:pPr>
            <a:r>
              <a:rPr lang="en-US" b="0" dirty="0" smtClean="0">
                <a:ln w="18415" cmpd="sng">
                  <a:solidFill>
                    <a:srgbClr val="FFFFFF"/>
                  </a:solidFill>
                  <a:prstDash val="solid"/>
                </a:ln>
                <a:solidFill>
                  <a:prstClr val="white">
                    <a:lumMod val="85000"/>
                  </a:prstClr>
                </a:solidFill>
                <a:effectLst>
                  <a:outerShdw blurRad="63500" dir="3600000" algn="tl" rotWithShape="0">
                    <a:srgbClr val="000000">
                      <a:alpha val="70000"/>
                    </a:srgbClr>
                  </a:outerShdw>
                </a:effectLst>
              </a:rPr>
              <a:t>IT-SDC</a:t>
            </a:r>
            <a:endParaRPr lang="en-US" b="0" dirty="0">
              <a:ln w="18415" cmpd="sng">
                <a:solidFill>
                  <a:srgbClr val="FFFFFF"/>
                </a:solidFill>
                <a:prstDash val="solid"/>
              </a:ln>
              <a:solidFill>
                <a:prstClr val="white">
                  <a:lumMod val="85000"/>
                </a:prstClr>
              </a:solidFill>
              <a:effectLst>
                <a:outerShdw blurRad="63500" dir="3600000" algn="tl" rotWithShape="0">
                  <a:srgbClr val="000000">
                    <a:alpha val="70000"/>
                  </a:srgbClr>
                </a:outerShdw>
              </a:effectLst>
            </a:endParaRPr>
          </a:p>
        </p:txBody>
      </p:sp>
      <p:sp>
        <p:nvSpPr>
          <p:cNvPr id="5" name="Footer Placeholder 4"/>
          <p:cNvSpPr txBox="1">
            <a:spLocks/>
          </p:cNvSpPr>
          <p:nvPr userDrawn="1"/>
        </p:nvSpPr>
        <p:spPr>
          <a:xfrm>
            <a:off x="5557838" y="6361113"/>
            <a:ext cx="1901825" cy="365125"/>
          </a:xfrm>
          <a:prstGeom prst="rect">
            <a:avLst/>
          </a:prstGeom>
        </p:spPr>
        <p:txBody>
          <a:bodyPr anchor="ctr"/>
          <a:lstStyle>
            <a:defPPr>
              <a:defRPr lang="en-US"/>
            </a:defPPr>
            <a:lvl1pPr marL="0" algn="ctr" defTabSz="457200" rtl="0" eaLnBrk="1" latinLnBrk="0" hangingPunct="1">
              <a:defRPr sz="1200" kern="1200">
                <a:solidFill>
                  <a:srgbClr val="F2F2F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400" dirty="0" smtClean="0">
                <a:latin typeface="Calibri"/>
              </a:rPr>
              <a:t>13</a:t>
            </a:r>
            <a:r>
              <a:rPr lang="en-US" sz="1400" baseline="30000" dirty="0" smtClean="0">
                <a:latin typeface="Calibri"/>
              </a:rPr>
              <a:t>th</a:t>
            </a:r>
            <a:r>
              <a:rPr lang="en-US" sz="1400" dirty="0" smtClean="0">
                <a:latin typeface="Calibri"/>
              </a:rPr>
              <a:t> January 2014</a:t>
            </a:r>
            <a:endParaRPr lang="en-US" sz="1400" dirty="0">
              <a:latin typeface="Calibri"/>
            </a:endParaRPr>
          </a:p>
        </p:txBody>
      </p:sp>
      <p:sp>
        <p:nvSpPr>
          <p:cNvPr id="6" name="Footer Placeholder 4"/>
          <p:cNvSpPr txBox="1">
            <a:spLocks/>
          </p:cNvSpPr>
          <p:nvPr userDrawn="1"/>
        </p:nvSpPr>
        <p:spPr>
          <a:xfrm>
            <a:off x="1839913" y="6361113"/>
            <a:ext cx="3532187" cy="365125"/>
          </a:xfrm>
          <a:prstGeom prst="rect">
            <a:avLst/>
          </a:prstGeom>
        </p:spPr>
        <p:txBody>
          <a:bodyPr anchor="ctr"/>
          <a:lstStyle>
            <a:defPPr>
              <a:defRPr lang="en-US"/>
            </a:defPPr>
            <a:lvl1pPr marL="0" algn="ctr" defTabSz="457200" rtl="0" eaLnBrk="1" latinLnBrk="0" hangingPunct="1">
              <a:defRPr sz="1200" kern="1200">
                <a:solidFill>
                  <a:srgbClr val="F2F2F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400" dirty="0" smtClean="0">
                <a:latin typeface="Calibri"/>
              </a:rPr>
              <a:t>A. Valassi – Objectivity Migration </a:t>
            </a:r>
          </a:p>
        </p:txBody>
      </p:sp>
      <p:sp>
        <p:nvSpPr>
          <p:cNvPr id="7" name="Footer Placeholder 4"/>
          <p:cNvSpPr txBox="1">
            <a:spLocks/>
          </p:cNvSpPr>
          <p:nvPr userDrawn="1"/>
        </p:nvSpPr>
        <p:spPr>
          <a:xfrm>
            <a:off x="7531100" y="6361113"/>
            <a:ext cx="628650" cy="365125"/>
          </a:xfrm>
          <a:prstGeom prst="rect">
            <a:avLst/>
          </a:prstGeom>
        </p:spPr>
        <p:txBody>
          <a:bodyPr anchor="ctr"/>
          <a:lstStyle>
            <a:defPPr>
              <a:defRPr lang="en-US"/>
            </a:defPPr>
            <a:lvl1pPr marL="0" algn="ctr" defTabSz="457200" rtl="0" eaLnBrk="1" latinLnBrk="0" hangingPunct="1">
              <a:defRPr sz="1200" kern="1200">
                <a:solidFill>
                  <a:srgbClr val="F2F2F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875A39E-4666-7C4B-B390-0115739549B1}" type="slidenum">
              <a:rPr lang="en-US" sz="1400" smtClean="0">
                <a:latin typeface="Calibri"/>
              </a:rPr>
              <a:pPr fontAlgn="auto">
                <a:spcBef>
                  <a:spcPts val="0"/>
                </a:spcBef>
                <a:spcAft>
                  <a:spcPts val="0"/>
                </a:spcAft>
                <a:defRPr/>
              </a:pPr>
              <a:t>‹#›</a:t>
            </a:fld>
            <a:endParaRPr lang="en-US" sz="1400" dirty="0" smtClean="0">
              <a:latin typeface="Calibri"/>
            </a:endParaRPr>
          </a:p>
        </p:txBody>
      </p:sp>
      <p:sp>
        <p:nvSpPr>
          <p:cNvPr id="2" name="Title 1"/>
          <p:cNvSpPr>
            <a:spLocks noGrp="1"/>
          </p:cNvSpPr>
          <p:nvPr>
            <p:ph type="title"/>
          </p:nvPr>
        </p:nvSpPr>
        <p:spPr>
          <a:xfrm>
            <a:off x="172800" y="274638"/>
            <a:ext cx="8822024" cy="812562"/>
          </a:xfrm>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idx="1"/>
          </p:nvPr>
        </p:nvSpPr>
        <p:spPr>
          <a:xfrm>
            <a:off x="172800" y="1288800"/>
            <a:ext cx="8822024" cy="4708875"/>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68891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ext Placeholder 8"/>
          <p:cNvSpPr txBox="1">
            <a:spLocks/>
          </p:cNvSpPr>
          <p:nvPr userDrawn="1"/>
        </p:nvSpPr>
        <p:spPr>
          <a:xfrm>
            <a:off x="776750" y="6337091"/>
            <a:ext cx="1173315" cy="366969"/>
          </a:xfrm>
          <a:prstGeom prst="rect">
            <a:avLst/>
          </a:prstGeom>
        </p:spPr>
        <p:txBody>
          <a:bodyPr/>
          <a:lstStyle>
            <a:lvl1pPr marL="0" indent="0" algn="l" defTabSz="457200" rtl="0" eaLnBrk="1" latinLnBrk="0" hangingPunct="1">
              <a:spcBef>
                <a:spcPct val="20000"/>
              </a:spcBef>
              <a:buClr>
                <a:schemeClr val="accent1"/>
              </a:buClr>
              <a:buFont typeface="Wingdings" charset="2"/>
              <a:buNone/>
              <a:defRPr sz="2000" b="1" kern="1200">
                <a:solidFill>
                  <a:srgbClr val="FFFFFF"/>
                </a:solidFill>
                <a:latin typeface="News Gothic MT"/>
                <a:ea typeface="+mn-ea"/>
                <a:cs typeface="+mn-cs"/>
              </a:defRPr>
            </a:lvl1pPr>
            <a:lvl2pPr marL="742950" indent="-285750" algn="l" defTabSz="457200" rtl="0" eaLnBrk="1" latinLnBrk="0" hangingPunct="1">
              <a:spcBef>
                <a:spcPct val="20000"/>
              </a:spcBef>
              <a:buClr>
                <a:schemeClr val="accent2"/>
              </a:buClr>
              <a:buFont typeface="Wingdings" charset="2"/>
              <a:buChar char="§"/>
              <a:defRPr sz="2800" kern="1200">
                <a:solidFill>
                  <a:schemeClr val="tx1">
                    <a:lumMod val="75000"/>
                    <a:lumOff val="25000"/>
                  </a:schemeClr>
                </a:solidFill>
                <a:latin typeface="News Gothic MT"/>
                <a:ea typeface="+mn-ea"/>
                <a:cs typeface="+mn-cs"/>
              </a:defRPr>
            </a:lvl2pPr>
            <a:lvl3pPr marL="1143000" indent="-228600" algn="l" defTabSz="457200" rtl="0" eaLnBrk="1" latinLnBrk="0" hangingPunct="1">
              <a:spcBef>
                <a:spcPct val="20000"/>
              </a:spcBef>
              <a:buClr>
                <a:schemeClr val="accent1"/>
              </a:buClr>
              <a:buFont typeface="Wingdings" charset="2"/>
              <a:buChar char="§"/>
              <a:defRPr sz="2400" kern="1200">
                <a:solidFill>
                  <a:schemeClr val="tx1">
                    <a:lumMod val="75000"/>
                    <a:lumOff val="25000"/>
                  </a:schemeClr>
                </a:solidFill>
                <a:latin typeface="News Gothic MT"/>
                <a:ea typeface="+mn-ea"/>
                <a:cs typeface="+mn-cs"/>
              </a:defRPr>
            </a:lvl3pPr>
            <a:lvl4pPr marL="1600200" indent="-228600" algn="l" defTabSz="457200" rtl="0" eaLnBrk="1" latinLnBrk="0" hangingPunct="1">
              <a:spcBef>
                <a:spcPct val="20000"/>
              </a:spcBef>
              <a:buClr>
                <a:schemeClr val="accent2"/>
              </a:buClr>
              <a:buFont typeface="Wingdings" charset="2"/>
              <a:buChar char="§"/>
              <a:defRPr sz="2000" kern="1200">
                <a:solidFill>
                  <a:schemeClr val="tx1">
                    <a:lumMod val="75000"/>
                    <a:lumOff val="25000"/>
                  </a:schemeClr>
                </a:solidFill>
                <a:latin typeface="News Gothic MT"/>
                <a:ea typeface="+mn-ea"/>
                <a:cs typeface="+mn-cs"/>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lumMod val="75000"/>
                    <a:lumOff val="25000"/>
                  </a:schemeClr>
                </a:solidFill>
                <a:latin typeface="News Gothic M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C7C9F"/>
              </a:buClr>
              <a:defRPr/>
            </a:pPr>
            <a:r>
              <a:rPr lang="en-US" b="0" dirty="0" smtClean="0">
                <a:ln w="18415" cmpd="sng">
                  <a:solidFill>
                    <a:srgbClr val="FFFFFF"/>
                  </a:solidFill>
                  <a:prstDash val="solid"/>
                </a:ln>
                <a:solidFill>
                  <a:prstClr val="white">
                    <a:lumMod val="85000"/>
                  </a:prstClr>
                </a:solidFill>
                <a:effectLst>
                  <a:outerShdw blurRad="63500" dir="3600000" algn="tl" rotWithShape="0">
                    <a:srgbClr val="000000">
                      <a:alpha val="70000"/>
                    </a:srgbClr>
                  </a:outerShdw>
                </a:effectLst>
              </a:rPr>
              <a:t>IT-SDC</a:t>
            </a:r>
            <a:endParaRPr lang="en-US" b="0" dirty="0">
              <a:ln w="18415" cmpd="sng">
                <a:solidFill>
                  <a:srgbClr val="FFFFFF"/>
                </a:solidFill>
                <a:prstDash val="solid"/>
              </a:ln>
              <a:solidFill>
                <a:prstClr val="white">
                  <a:lumMod val="85000"/>
                </a:prstClr>
              </a:solidFill>
              <a:effectLst>
                <a:outerShdw blurRad="63500" dir="3600000" algn="tl" rotWithShape="0">
                  <a:srgbClr val="000000">
                    <a:alpha val="70000"/>
                  </a:srgbClr>
                </a:outerShdw>
              </a:effectLst>
            </a:endParaRPr>
          </a:p>
        </p:txBody>
      </p:sp>
      <p:sp>
        <p:nvSpPr>
          <p:cNvPr id="4" name="Footer Placeholder 4"/>
          <p:cNvSpPr txBox="1">
            <a:spLocks/>
          </p:cNvSpPr>
          <p:nvPr userDrawn="1"/>
        </p:nvSpPr>
        <p:spPr>
          <a:xfrm>
            <a:off x="7531100" y="6361113"/>
            <a:ext cx="628650" cy="365125"/>
          </a:xfrm>
          <a:prstGeom prst="rect">
            <a:avLst/>
          </a:prstGeom>
        </p:spPr>
        <p:txBody>
          <a:bodyPr anchor="ctr"/>
          <a:lstStyle>
            <a:defPPr>
              <a:defRPr lang="en-US"/>
            </a:defPPr>
            <a:lvl1pPr marL="0" algn="ctr" defTabSz="457200" rtl="0" eaLnBrk="1" latinLnBrk="0" hangingPunct="1">
              <a:defRPr sz="1200" kern="1200">
                <a:solidFill>
                  <a:srgbClr val="F2F2F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DCCD3C94-04E8-7246-BB3C-ADEEA28BBFBC}" type="slidenum">
              <a:rPr lang="en-US" sz="1400" smtClean="0">
                <a:latin typeface="Calibri"/>
              </a:rPr>
              <a:pPr fontAlgn="auto">
                <a:spcBef>
                  <a:spcPts val="0"/>
                </a:spcBef>
                <a:spcAft>
                  <a:spcPts val="0"/>
                </a:spcAft>
                <a:defRPr/>
              </a:pPr>
              <a:t>‹#›</a:t>
            </a:fld>
            <a:endParaRPr lang="en-US" sz="1400" dirty="0" smtClean="0">
              <a:latin typeface="Calibri"/>
            </a:endParaRPr>
          </a:p>
        </p:txBody>
      </p:sp>
      <p:sp>
        <p:nvSpPr>
          <p:cNvPr id="5" name="Footer Placeholder 4"/>
          <p:cNvSpPr txBox="1">
            <a:spLocks/>
          </p:cNvSpPr>
          <p:nvPr userDrawn="1"/>
        </p:nvSpPr>
        <p:spPr>
          <a:xfrm>
            <a:off x="1839913" y="6361113"/>
            <a:ext cx="3532187" cy="365125"/>
          </a:xfrm>
          <a:prstGeom prst="rect">
            <a:avLst/>
          </a:prstGeom>
        </p:spPr>
        <p:txBody>
          <a:bodyPr anchor="ctr"/>
          <a:lstStyle>
            <a:defPPr>
              <a:defRPr lang="en-US"/>
            </a:defPPr>
            <a:lvl1pPr marL="0" algn="ctr" defTabSz="457200" rtl="0" eaLnBrk="1" latinLnBrk="0" hangingPunct="1">
              <a:defRPr sz="1200" kern="1200">
                <a:solidFill>
                  <a:srgbClr val="F2F2F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400" dirty="0" smtClean="0">
                <a:latin typeface="Calibri"/>
              </a:rPr>
              <a:t>A. Valassi – Objectivity Migration </a:t>
            </a:r>
          </a:p>
        </p:txBody>
      </p:sp>
      <p:sp>
        <p:nvSpPr>
          <p:cNvPr id="6" name="Footer Placeholder 4"/>
          <p:cNvSpPr txBox="1">
            <a:spLocks/>
          </p:cNvSpPr>
          <p:nvPr userDrawn="1"/>
        </p:nvSpPr>
        <p:spPr>
          <a:xfrm>
            <a:off x="5557838" y="6361113"/>
            <a:ext cx="1901825" cy="365125"/>
          </a:xfrm>
          <a:prstGeom prst="rect">
            <a:avLst/>
          </a:prstGeom>
        </p:spPr>
        <p:txBody>
          <a:bodyPr anchor="ctr"/>
          <a:lstStyle>
            <a:defPPr>
              <a:defRPr lang="en-US"/>
            </a:defPPr>
            <a:lvl1pPr marL="0" algn="ctr" defTabSz="457200" rtl="0" eaLnBrk="1" latinLnBrk="0" hangingPunct="1">
              <a:defRPr sz="1200" kern="1200">
                <a:solidFill>
                  <a:srgbClr val="F2F2F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400" dirty="0" smtClean="0">
                <a:latin typeface="Calibri"/>
              </a:rPr>
              <a:t>13</a:t>
            </a:r>
            <a:r>
              <a:rPr lang="en-US" sz="1400" baseline="30000" dirty="0" smtClean="0">
                <a:latin typeface="Calibri"/>
              </a:rPr>
              <a:t>th</a:t>
            </a:r>
            <a:r>
              <a:rPr lang="en-US" sz="1400" dirty="0" smtClean="0">
                <a:latin typeface="Calibri"/>
              </a:rPr>
              <a:t> January 2014</a:t>
            </a:r>
            <a:endParaRPr lang="en-US" sz="1400" dirty="0">
              <a:latin typeface="Calibri"/>
            </a:endParaRPr>
          </a:p>
        </p:txBody>
      </p:sp>
      <p:sp>
        <p:nvSpPr>
          <p:cNvPr id="2" name="Title 1"/>
          <p:cNvSpPr>
            <a:spLocks noGrp="1"/>
          </p:cNvSpPr>
          <p:nvPr>
            <p:ph type="title"/>
          </p:nvPr>
        </p:nvSpPr>
        <p:spPr>
          <a:xfrm>
            <a:off x="172800" y="44238"/>
            <a:ext cx="8822024" cy="639762"/>
          </a:xfrm>
        </p:spPr>
        <p:txBody>
          <a:bodyPr>
            <a:normAutofit/>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3348556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ext Placeholder 8"/>
          <p:cNvSpPr txBox="1">
            <a:spLocks/>
          </p:cNvSpPr>
          <p:nvPr userDrawn="1"/>
        </p:nvSpPr>
        <p:spPr>
          <a:xfrm>
            <a:off x="776750" y="6337091"/>
            <a:ext cx="1173315" cy="366969"/>
          </a:xfrm>
          <a:prstGeom prst="rect">
            <a:avLst/>
          </a:prstGeom>
        </p:spPr>
        <p:txBody>
          <a:bodyPr/>
          <a:lstStyle>
            <a:lvl1pPr marL="0" indent="0" algn="l" defTabSz="457200" rtl="0" eaLnBrk="1" latinLnBrk="0" hangingPunct="1">
              <a:spcBef>
                <a:spcPct val="20000"/>
              </a:spcBef>
              <a:buClr>
                <a:schemeClr val="accent1"/>
              </a:buClr>
              <a:buFont typeface="Wingdings" charset="2"/>
              <a:buNone/>
              <a:defRPr sz="2000" b="1" kern="1200">
                <a:solidFill>
                  <a:srgbClr val="FFFFFF"/>
                </a:solidFill>
                <a:latin typeface="News Gothic MT"/>
                <a:ea typeface="+mn-ea"/>
                <a:cs typeface="+mn-cs"/>
              </a:defRPr>
            </a:lvl1pPr>
            <a:lvl2pPr marL="742950" indent="-285750" algn="l" defTabSz="457200" rtl="0" eaLnBrk="1" latinLnBrk="0" hangingPunct="1">
              <a:spcBef>
                <a:spcPct val="20000"/>
              </a:spcBef>
              <a:buClr>
                <a:schemeClr val="accent2"/>
              </a:buClr>
              <a:buFont typeface="Wingdings" charset="2"/>
              <a:buChar char="§"/>
              <a:defRPr sz="2800" kern="1200">
                <a:solidFill>
                  <a:schemeClr val="tx1">
                    <a:lumMod val="75000"/>
                    <a:lumOff val="25000"/>
                  </a:schemeClr>
                </a:solidFill>
                <a:latin typeface="News Gothic MT"/>
                <a:ea typeface="+mn-ea"/>
                <a:cs typeface="+mn-cs"/>
              </a:defRPr>
            </a:lvl2pPr>
            <a:lvl3pPr marL="1143000" indent="-228600" algn="l" defTabSz="457200" rtl="0" eaLnBrk="1" latinLnBrk="0" hangingPunct="1">
              <a:spcBef>
                <a:spcPct val="20000"/>
              </a:spcBef>
              <a:buClr>
                <a:schemeClr val="accent1"/>
              </a:buClr>
              <a:buFont typeface="Wingdings" charset="2"/>
              <a:buChar char="§"/>
              <a:defRPr sz="2400" kern="1200">
                <a:solidFill>
                  <a:schemeClr val="tx1">
                    <a:lumMod val="75000"/>
                    <a:lumOff val="25000"/>
                  </a:schemeClr>
                </a:solidFill>
                <a:latin typeface="News Gothic MT"/>
                <a:ea typeface="+mn-ea"/>
                <a:cs typeface="+mn-cs"/>
              </a:defRPr>
            </a:lvl3pPr>
            <a:lvl4pPr marL="1600200" indent="-228600" algn="l" defTabSz="457200" rtl="0" eaLnBrk="1" latinLnBrk="0" hangingPunct="1">
              <a:spcBef>
                <a:spcPct val="20000"/>
              </a:spcBef>
              <a:buClr>
                <a:schemeClr val="accent2"/>
              </a:buClr>
              <a:buFont typeface="Wingdings" charset="2"/>
              <a:buChar char="§"/>
              <a:defRPr sz="2000" kern="1200">
                <a:solidFill>
                  <a:schemeClr val="tx1">
                    <a:lumMod val="75000"/>
                    <a:lumOff val="25000"/>
                  </a:schemeClr>
                </a:solidFill>
                <a:latin typeface="News Gothic MT"/>
                <a:ea typeface="+mn-ea"/>
                <a:cs typeface="+mn-cs"/>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lumMod val="75000"/>
                    <a:lumOff val="25000"/>
                  </a:schemeClr>
                </a:solidFill>
                <a:latin typeface="News Gothic M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C7C9F"/>
              </a:buClr>
              <a:defRPr/>
            </a:pPr>
            <a:r>
              <a:rPr lang="en-US" b="0" dirty="0" smtClean="0">
                <a:ln w="18415" cmpd="sng">
                  <a:solidFill>
                    <a:srgbClr val="FFFFFF"/>
                  </a:solidFill>
                  <a:prstDash val="solid"/>
                </a:ln>
                <a:solidFill>
                  <a:prstClr val="white">
                    <a:lumMod val="85000"/>
                  </a:prstClr>
                </a:solidFill>
                <a:effectLst>
                  <a:outerShdw blurRad="63500" dir="3600000" algn="tl" rotWithShape="0">
                    <a:srgbClr val="000000">
                      <a:alpha val="70000"/>
                    </a:srgbClr>
                  </a:outerShdw>
                </a:effectLst>
              </a:rPr>
              <a:t>IT-SDC</a:t>
            </a:r>
            <a:endParaRPr lang="en-US" b="0" dirty="0">
              <a:ln w="18415" cmpd="sng">
                <a:solidFill>
                  <a:srgbClr val="FFFFFF"/>
                </a:solidFill>
                <a:prstDash val="solid"/>
              </a:ln>
              <a:solidFill>
                <a:prstClr val="white">
                  <a:lumMod val="85000"/>
                </a:prstClr>
              </a:solidFill>
              <a:effectLst>
                <a:outerShdw blurRad="63500" dir="3600000" algn="tl" rotWithShape="0">
                  <a:srgbClr val="000000">
                    <a:alpha val="70000"/>
                  </a:srgbClr>
                </a:outerShdw>
              </a:effectLst>
            </a:endParaRPr>
          </a:p>
        </p:txBody>
      </p:sp>
      <p:sp>
        <p:nvSpPr>
          <p:cNvPr id="3" name="Footer Placeholder 4"/>
          <p:cNvSpPr txBox="1">
            <a:spLocks/>
          </p:cNvSpPr>
          <p:nvPr userDrawn="1"/>
        </p:nvSpPr>
        <p:spPr>
          <a:xfrm>
            <a:off x="7531100" y="6361113"/>
            <a:ext cx="628650" cy="365125"/>
          </a:xfrm>
          <a:prstGeom prst="rect">
            <a:avLst/>
          </a:prstGeom>
        </p:spPr>
        <p:txBody>
          <a:bodyPr anchor="ctr"/>
          <a:lstStyle>
            <a:defPPr>
              <a:defRPr lang="en-US"/>
            </a:defPPr>
            <a:lvl1pPr marL="0" algn="ctr" defTabSz="457200" rtl="0" eaLnBrk="1" latinLnBrk="0" hangingPunct="1">
              <a:defRPr sz="1200" kern="1200">
                <a:solidFill>
                  <a:srgbClr val="F2F2F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E8270F7-FD04-D649-B898-F838F306C238}" type="slidenum">
              <a:rPr lang="en-US" sz="1400" smtClean="0">
                <a:latin typeface="Calibri"/>
              </a:rPr>
              <a:pPr fontAlgn="auto">
                <a:spcBef>
                  <a:spcPts val="0"/>
                </a:spcBef>
                <a:spcAft>
                  <a:spcPts val="0"/>
                </a:spcAft>
                <a:defRPr/>
              </a:pPr>
              <a:t>‹#›</a:t>
            </a:fld>
            <a:endParaRPr lang="en-US" sz="1400" dirty="0" smtClean="0">
              <a:latin typeface="Calibri"/>
            </a:endParaRPr>
          </a:p>
        </p:txBody>
      </p:sp>
      <p:sp>
        <p:nvSpPr>
          <p:cNvPr id="4" name="Footer Placeholder 4"/>
          <p:cNvSpPr txBox="1">
            <a:spLocks/>
          </p:cNvSpPr>
          <p:nvPr userDrawn="1"/>
        </p:nvSpPr>
        <p:spPr>
          <a:xfrm>
            <a:off x="1839913" y="6361113"/>
            <a:ext cx="3532187" cy="365125"/>
          </a:xfrm>
          <a:prstGeom prst="rect">
            <a:avLst/>
          </a:prstGeom>
        </p:spPr>
        <p:txBody>
          <a:bodyPr anchor="ctr"/>
          <a:lstStyle>
            <a:defPPr>
              <a:defRPr lang="en-US"/>
            </a:defPPr>
            <a:lvl1pPr marL="0" algn="ctr" defTabSz="457200" rtl="0" eaLnBrk="1" latinLnBrk="0" hangingPunct="1">
              <a:defRPr sz="1200" kern="1200">
                <a:solidFill>
                  <a:srgbClr val="F2F2F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400" dirty="0" smtClean="0">
                <a:latin typeface="Calibri"/>
              </a:rPr>
              <a:t>A. Valassi – Objectivity Migration </a:t>
            </a:r>
          </a:p>
        </p:txBody>
      </p:sp>
      <p:sp>
        <p:nvSpPr>
          <p:cNvPr id="5" name="Footer Placeholder 4"/>
          <p:cNvSpPr txBox="1">
            <a:spLocks/>
          </p:cNvSpPr>
          <p:nvPr userDrawn="1"/>
        </p:nvSpPr>
        <p:spPr>
          <a:xfrm>
            <a:off x="5557838" y="6361113"/>
            <a:ext cx="1901825" cy="365125"/>
          </a:xfrm>
          <a:prstGeom prst="rect">
            <a:avLst/>
          </a:prstGeom>
        </p:spPr>
        <p:txBody>
          <a:bodyPr anchor="ctr"/>
          <a:lstStyle>
            <a:defPPr>
              <a:defRPr lang="en-US"/>
            </a:defPPr>
            <a:lvl1pPr marL="0" algn="ctr" defTabSz="457200" rtl="0" eaLnBrk="1" latinLnBrk="0" hangingPunct="1">
              <a:defRPr sz="1200" kern="1200">
                <a:solidFill>
                  <a:srgbClr val="F2F2F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400" dirty="0" smtClean="0">
                <a:latin typeface="Calibri"/>
              </a:rPr>
              <a:t>13</a:t>
            </a:r>
            <a:r>
              <a:rPr lang="en-US" sz="1400" baseline="30000" dirty="0" smtClean="0">
                <a:latin typeface="Calibri"/>
              </a:rPr>
              <a:t>th</a:t>
            </a:r>
            <a:r>
              <a:rPr lang="en-US" sz="1400" dirty="0" smtClean="0">
                <a:latin typeface="Calibri"/>
              </a:rPr>
              <a:t> January 2014</a:t>
            </a:r>
            <a:endParaRPr lang="en-US" sz="1400" dirty="0">
              <a:latin typeface="Calibri"/>
            </a:endParaRPr>
          </a:p>
        </p:txBody>
      </p:sp>
    </p:spTree>
    <p:extLst>
      <p:ext uri="{BB962C8B-B14F-4D97-AF65-F5344CB8AC3E}">
        <p14:creationId xmlns:p14="http://schemas.microsoft.com/office/powerpoint/2010/main" val="1273343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1254125"/>
          </a:xfrm>
          <a:prstGeom prst="rect">
            <a:avLst/>
          </a:prstGeom>
          <a:solidFill>
            <a:srgbClr val="00A6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GB" sz="1600" b="1">
              <a:solidFill>
                <a:srgbClr val="000000"/>
              </a:solidFill>
            </a:endParaRPr>
          </a:p>
        </p:txBody>
      </p:sp>
      <p:pic>
        <p:nvPicPr>
          <p:cNvPr id="5" name="Picture 9" descr="DESY-Logo-cyan-RGB_ger"/>
          <p:cNvPicPr>
            <a:picLocks noChangeAspect="1" noChangeArrowheads="1"/>
          </p:cNvPicPr>
          <p:nvPr userDrawn="1"/>
        </p:nvPicPr>
        <p:blipFill>
          <a:blip r:embed="rId2">
            <a:extLst>
              <a:ext uri="{28A0092B-C50C-407E-A947-70E740481C1C}">
                <a14:useLocalDpi xmlns:a14="http://schemas.microsoft.com/office/drawing/2010/main" val="0"/>
              </a:ext>
            </a:extLst>
          </a:blip>
          <a:srcRect l="-3554" t="-4523" r="-13409"/>
          <a:stretch>
            <a:fillRect/>
          </a:stretch>
        </p:blipFill>
        <p:spPr bwMode="auto">
          <a:xfrm>
            <a:off x="7794625" y="5684838"/>
            <a:ext cx="1149350"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6"/>
          <p:cNvSpPr txBox="1">
            <a:spLocks noChangeArrowheads="1"/>
          </p:cNvSpPr>
          <p:nvPr userDrawn="1"/>
        </p:nvSpPr>
        <p:spPr bwMode="auto">
          <a:xfrm>
            <a:off x="2003425" y="2481263"/>
            <a:ext cx="28559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hangingPunct="0">
              <a:spcBef>
                <a:spcPct val="50000"/>
              </a:spcBef>
              <a:defRPr/>
            </a:pPr>
            <a:endParaRPr lang="en-GB" sz="1600">
              <a:solidFill>
                <a:srgbClr val="000000"/>
              </a:solidFill>
            </a:endParaRPr>
          </a:p>
        </p:txBody>
      </p:sp>
      <p:pic>
        <p:nvPicPr>
          <p:cNvPr id="7" name="Picture 21" descr="HG_LOGO_70_ENG_K"/>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2425" y="5949950"/>
            <a:ext cx="14732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35" name="Rectangle 3"/>
          <p:cNvSpPr>
            <a:spLocks noGrp="1" noChangeArrowheads="1"/>
          </p:cNvSpPr>
          <p:nvPr>
            <p:ph type="subTitle" idx="1"/>
          </p:nvPr>
        </p:nvSpPr>
        <p:spPr>
          <a:xfrm>
            <a:off x="292100" y="1363663"/>
            <a:ext cx="8520113" cy="485775"/>
          </a:xfrm>
        </p:spPr>
        <p:txBody>
          <a:bodyPr/>
          <a:lstStyle>
            <a:lvl1pPr marL="0" indent="0">
              <a:buFont typeface="Arial Black" charset="0"/>
              <a:buNone/>
              <a:defRPr b="1">
                <a:solidFill>
                  <a:srgbClr val="F28E00"/>
                </a:solidFill>
              </a:defRPr>
            </a:lvl1pPr>
          </a:lstStyle>
          <a:p>
            <a:pPr lvl="0"/>
            <a:r>
              <a:rPr lang="en-GB" noProof="0" smtClean="0"/>
              <a:t>Click to edit Master subtitle style</a:t>
            </a:r>
          </a:p>
        </p:txBody>
      </p:sp>
      <p:sp>
        <p:nvSpPr>
          <p:cNvPr id="402436" name="Rectangle 4"/>
          <p:cNvSpPr>
            <a:spLocks noGrp="1" noChangeArrowheads="1"/>
          </p:cNvSpPr>
          <p:nvPr>
            <p:ph type="ctrTitle" sz="quarter"/>
          </p:nvPr>
        </p:nvSpPr>
        <p:spPr>
          <a:xfrm>
            <a:off x="282575" y="0"/>
            <a:ext cx="8520113" cy="1266825"/>
          </a:xfrm>
        </p:spPr>
        <p:txBody>
          <a:bodyPr anchor="b"/>
          <a:lstStyle>
            <a:lvl1pPr>
              <a:lnSpc>
                <a:spcPct val="80000"/>
              </a:lnSpc>
              <a:defRPr sz="4000"/>
            </a:lvl1pPr>
          </a:lstStyle>
          <a:p>
            <a:pPr lvl="0"/>
            <a:r>
              <a:rPr lang="en-GB" noProof="0" smtClean="0"/>
              <a:t>Click to edit Master title style</a:t>
            </a:r>
          </a:p>
        </p:txBody>
      </p:sp>
    </p:spTree>
    <p:extLst>
      <p:ext uri="{BB962C8B-B14F-4D97-AF65-F5344CB8AC3E}">
        <p14:creationId xmlns:p14="http://schemas.microsoft.com/office/powerpoint/2010/main" val="12552318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578116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4146588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282575" y="977900"/>
            <a:ext cx="4183063" cy="4792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18038" y="977900"/>
            <a:ext cx="4184650" cy="4792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010420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68155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Tree>
    <p:extLst>
      <p:ext uri="{BB962C8B-B14F-4D97-AF65-F5344CB8AC3E}">
        <p14:creationId xmlns:p14="http://schemas.microsoft.com/office/powerpoint/2010/main" val="2561288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849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4" name="TextBox 5"/>
          <p:cNvSpPr txBox="1">
            <a:spLocks noChangeArrowheads="1"/>
          </p:cNvSpPr>
          <p:nvPr userDrawn="1"/>
        </p:nvSpPr>
        <p:spPr bwMode="auto">
          <a:xfrm>
            <a:off x="8324850" y="6381750"/>
            <a:ext cx="654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a:defRPr/>
            </a:pPr>
            <a:r>
              <a:rPr lang="en-GB" sz="1200" smtClean="0">
                <a:solidFill>
                  <a:srgbClr val="FFFFFF"/>
                </a:solidFill>
                <a:latin typeface="Arial Narrow" charset="0"/>
              </a:rPr>
              <a:t>Slide </a:t>
            </a:r>
            <a:fld id="{2031F9F1-3661-4A45-80EF-ABCFECC58018}" type="slidenum">
              <a:rPr lang="en-GB" sz="1200" smtClean="0">
                <a:solidFill>
                  <a:srgbClr val="FFFFFF"/>
                </a:solidFill>
                <a:latin typeface="Arial Narrow" charset="0"/>
              </a:rPr>
              <a:pPr defTabSz="914400">
                <a:defRPr/>
              </a:pPr>
              <a:t>‹#›</a:t>
            </a:fld>
            <a:endParaRPr lang="en-GB" sz="1200" smtClean="0">
              <a:solidFill>
                <a:srgbClr val="FFFFFF"/>
              </a:solidFill>
              <a:latin typeface="Arial Narrow" charset="0"/>
            </a:endParaRPr>
          </a:p>
        </p:txBody>
      </p:sp>
      <p:sp>
        <p:nvSpPr>
          <p:cNvPr id="2" name="Titre 1"/>
          <p:cNvSpPr>
            <a:spLocks noGrp="1"/>
          </p:cNvSpPr>
          <p:nvPr>
            <p:ph type="title"/>
          </p:nvPr>
        </p:nvSpPr>
        <p:spPr/>
        <p:txBody>
          <a:bodyPr/>
          <a:lstStyle>
            <a:lvl1pPr algn="l">
              <a:defRPr/>
            </a:lvl1pPr>
          </a:lstStyle>
          <a:p>
            <a:r>
              <a:rPr lang="en-US" smtClean="0"/>
              <a:t>Click to edit Master title style</a:t>
            </a:r>
            <a:endParaRPr lang="en-US"/>
          </a:p>
        </p:txBody>
      </p:sp>
      <p:sp>
        <p:nvSpPr>
          <p:cNvPr id="3" name="Espace réservé du contenu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051899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37242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2940642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970544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0200" y="103188"/>
            <a:ext cx="2132013" cy="566737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282575" y="103188"/>
            <a:ext cx="6245225" cy="566737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987554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8F6FCD34-5798-8149-9986-33E7F816AAAA}" type="datetimeFigureOut">
              <a:rPr lang="en-US"/>
              <a:pPr>
                <a:defRPr/>
              </a:pPr>
              <a:t>16/10/18</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6BF07076-F197-4A42-A90F-7D9C89EE3F04}" type="slidenum">
              <a:rPr lang="en-US"/>
              <a:pPr>
                <a:defRPr/>
              </a:pPr>
              <a:t>‹#›</a:t>
            </a:fld>
            <a:endParaRPr lang="en-US"/>
          </a:p>
        </p:txBody>
      </p:sp>
    </p:spTree>
    <p:extLst>
      <p:ext uri="{BB962C8B-B14F-4D97-AF65-F5344CB8AC3E}">
        <p14:creationId xmlns:p14="http://schemas.microsoft.com/office/powerpoint/2010/main" val="3701672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A33C5280-E0E7-CA4D-A2B1-D54334B4847F}" type="datetimeFigureOut">
              <a:rPr lang="en-US"/>
              <a:pPr>
                <a:defRPr/>
              </a:pPr>
              <a:t>16/10/18</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DB99F0CF-387D-7F43-AA90-EEC0B45FD097}" type="slidenum">
              <a:rPr lang="en-US"/>
              <a:pPr>
                <a:defRPr/>
              </a:pPr>
              <a:t>‹#›</a:t>
            </a:fld>
            <a:endParaRPr lang="en-US"/>
          </a:p>
        </p:txBody>
      </p:sp>
    </p:spTree>
    <p:extLst>
      <p:ext uri="{BB962C8B-B14F-4D97-AF65-F5344CB8AC3E}">
        <p14:creationId xmlns:p14="http://schemas.microsoft.com/office/powerpoint/2010/main" val="40990418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DBFC5B21-44EA-2F4D-B2A0-6F985FD4CA70}" type="datetimeFigureOut">
              <a:rPr lang="en-US"/>
              <a:pPr>
                <a:defRPr/>
              </a:pPr>
              <a:t>16/10/18</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6FC827A1-9D4F-214C-84D7-3F344F170224}" type="slidenum">
              <a:rPr lang="en-US"/>
              <a:pPr>
                <a:defRPr/>
              </a:pPr>
              <a:t>‹#›</a:t>
            </a:fld>
            <a:endParaRPr lang="en-US"/>
          </a:p>
        </p:txBody>
      </p:sp>
    </p:spTree>
    <p:extLst>
      <p:ext uri="{BB962C8B-B14F-4D97-AF65-F5344CB8AC3E}">
        <p14:creationId xmlns:p14="http://schemas.microsoft.com/office/powerpoint/2010/main" val="133668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C50A71C9-A592-5D40-9A01-253DDC8DFC11}" type="datetimeFigureOut">
              <a:rPr lang="en-US"/>
              <a:pPr>
                <a:defRPr/>
              </a:pPr>
              <a:t>16/10/18</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4DF32AC9-E0F7-764E-BF33-9765F27301B1}" type="slidenum">
              <a:rPr lang="en-US"/>
              <a:pPr>
                <a:defRPr/>
              </a:pPr>
              <a:t>‹#›</a:t>
            </a:fld>
            <a:endParaRPr lang="en-US"/>
          </a:p>
        </p:txBody>
      </p:sp>
    </p:spTree>
    <p:extLst>
      <p:ext uri="{BB962C8B-B14F-4D97-AF65-F5344CB8AC3E}">
        <p14:creationId xmlns:p14="http://schemas.microsoft.com/office/powerpoint/2010/main" val="19309682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2D89379F-EBA2-094B-B71A-1DA7DBD62FFB}" type="datetimeFigureOut">
              <a:rPr lang="en-US"/>
              <a:pPr>
                <a:defRPr/>
              </a:pPr>
              <a:t>16/10/18</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D3CD1A47-714B-6345-8568-7705F0BB177C}" type="slidenum">
              <a:rPr lang="en-US"/>
              <a:pPr>
                <a:defRPr/>
              </a:pPr>
              <a:t>‹#›</a:t>
            </a:fld>
            <a:endParaRPr lang="en-US"/>
          </a:p>
        </p:txBody>
      </p:sp>
    </p:spTree>
    <p:extLst>
      <p:ext uri="{BB962C8B-B14F-4D97-AF65-F5344CB8AC3E}">
        <p14:creationId xmlns:p14="http://schemas.microsoft.com/office/powerpoint/2010/main" val="2497761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CCB9B1BD-AEB4-5C4A-9E9A-24DBCE22C83A}" type="datetimeFigureOut">
              <a:rPr lang="en-US"/>
              <a:pPr>
                <a:defRPr/>
              </a:pPr>
              <a:t>16/10/18</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4BF59216-AF8E-C04B-8E48-C9D23CD0DFD7}" type="slidenum">
              <a:rPr lang="en-US"/>
              <a:pPr>
                <a:defRPr/>
              </a:pPr>
              <a:t>‹#›</a:t>
            </a:fld>
            <a:endParaRPr lang="en-US"/>
          </a:p>
        </p:txBody>
      </p:sp>
    </p:spTree>
    <p:extLst>
      <p:ext uri="{BB962C8B-B14F-4D97-AF65-F5344CB8AC3E}">
        <p14:creationId xmlns:p14="http://schemas.microsoft.com/office/powerpoint/2010/main" val="3203759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4" name="TextBox 5"/>
          <p:cNvSpPr txBox="1">
            <a:spLocks noChangeArrowheads="1"/>
          </p:cNvSpPr>
          <p:nvPr userDrawn="1"/>
        </p:nvSpPr>
        <p:spPr bwMode="auto">
          <a:xfrm>
            <a:off x="8324850" y="6381750"/>
            <a:ext cx="654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a:defRPr/>
            </a:pPr>
            <a:r>
              <a:rPr lang="en-GB" sz="1200" smtClean="0">
                <a:solidFill>
                  <a:srgbClr val="FFFFFF"/>
                </a:solidFill>
                <a:latin typeface="Arial Narrow" charset="0"/>
              </a:rPr>
              <a:t>Slide </a:t>
            </a:r>
            <a:fld id="{DD14064D-36CF-854D-B092-922CD1C7F1EB}" type="slidenum">
              <a:rPr lang="en-GB" sz="1200" smtClean="0">
                <a:solidFill>
                  <a:srgbClr val="FFFFFF"/>
                </a:solidFill>
                <a:latin typeface="Arial Narrow" charset="0"/>
              </a:rPr>
              <a:pPr defTabSz="914400">
                <a:defRPr/>
              </a:pPr>
              <a:t>‹#›</a:t>
            </a:fld>
            <a:endParaRPr lang="en-GB" sz="1200" smtClean="0">
              <a:solidFill>
                <a:srgbClr val="FFFFFF"/>
              </a:solidFill>
              <a:latin typeface="Arial Narrow" charset="0"/>
            </a:endParaRPr>
          </a:p>
        </p:txBody>
      </p:sp>
      <p:sp>
        <p:nvSpPr>
          <p:cNvPr id="2" name="Titre 1"/>
          <p:cNvSpPr>
            <a:spLocks noGrp="1"/>
          </p:cNvSpPr>
          <p:nvPr>
            <p:ph type="title"/>
          </p:nvPr>
        </p:nvSpPr>
        <p:spPr>
          <a:xfrm>
            <a:off x="431800" y="2515821"/>
            <a:ext cx="8265984" cy="1826363"/>
          </a:xfrm>
        </p:spPr>
        <p:txBody>
          <a:bodyPr tIns="0" bIns="0" anchor="t"/>
          <a:lstStyle>
            <a:lvl1pPr algn="l">
              <a:buNone/>
              <a:defRPr kumimoji="0" lang="en-US" sz="4600" b="1" kern="1200" cap="none" spc="0" baseline="0" dirty="0">
                <a:ln w="12700">
                  <a:solidFill>
                    <a:schemeClr val="tx2">
                      <a:satMod val="155000"/>
                    </a:schemeClr>
                  </a:solidFill>
                  <a:prstDash val="solid"/>
                </a:ln>
                <a:solidFill>
                  <a:schemeClr val="tx1"/>
                </a:solidFill>
                <a:effectLst/>
                <a:latin typeface="+mj-lt"/>
                <a:ea typeface="+mj-ea"/>
                <a:cs typeface="+mj-cs"/>
              </a:defRPr>
            </a:lvl1pPr>
          </a:lstStyle>
          <a:p>
            <a:r>
              <a:rPr lang="en-US" smtClean="0"/>
              <a:t>Click to edit Master title style</a:t>
            </a:r>
            <a:endParaRPr lang="en-US" dirty="0"/>
          </a:p>
        </p:txBody>
      </p:sp>
      <p:sp>
        <p:nvSpPr>
          <p:cNvPr id="3" name="Espace réservé du texte 2"/>
          <p:cNvSpPr>
            <a:spLocks noGrp="1"/>
          </p:cNvSpPr>
          <p:nvPr>
            <p:ph type="body" idx="1"/>
          </p:nvPr>
        </p:nvSpPr>
        <p:spPr>
          <a:xfrm>
            <a:off x="431800" y="1329869"/>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Tree>
    <p:extLst>
      <p:ext uri="{BB962C8B-B14F-4D97-AF65-F5344CB8AC3E}">
        <p14:creationId xmlns:p14="http://schemas.microsoft.com/office/powerpoint/2010/main" val="1968968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9CC3C264-A00E-E34F-BD6A-9BA8B7B51EBB}" type="datetimeFigureOut">
              <a:rPr lang="en-US"/>
              <a:pPr>
                <a:defRPr/>
              </a:pPr>
              <a:t>16/10/18</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EAA644B5-C1BE-2940-9DD7-506F1233ECB0}" type="slidenum">
              <a:rPr lang="en-US"/>
              <a:pPr>
                <a:defRPr/>
              </a:pPr>
              <a:t>‹#›</a:t>
            </a:fld>
            <a:endParaRPr lang="en-US"/>
          </a:p>
        </p:txBody>
      </p:sp>
    </p:spTree>
    <p:extLst>
      <p:ext uri="{BB962C8B-B14F-4D97-AF65-F5344CB8AC3E}">
        <p14:creationId xmlns:p14="http://schemas.microsoft.com/office/powerpoint/2010/main" val="3802138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46FD3965-D62E-174C-9DAC-F0912C29A21B}" type="datetimeFigureOut">
              <a:rPr lang="en-US"/>
              <a:pPr>
                <a:defRPr/>
              </a:pPr>
              <a:t>16/10/18</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78C3F6EC-41D6-0241-850B-AAA9F837A323}" type="slidenum">
              <a:rPr lang="en-US"/>
              <a:pPr>
                <a:defRPr/>
              </a:pPr>
              <a:t>‹#›</a:t>
            </a:fld>
            <a:endParaRPr lang="en-US"/>
          </a:p>
        </p:txBody>
      </p:sp>
    </p:spTree>
    <p:extLst>
      <p:ext uri="{BB962C8B-B14F-4D97-AF65-F5344CB8AC3E}">
        <p14:creationId xmlns:p14="http://schemas.microsoft.com/office/powerpoint/2010/main" val="5539010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3B04EAC2-8894-4247-9F96-87357F660C39}" type="datetimeFigureOut">
              <a:rPr lang="en-US"/>
              <a:pPr>
                <a:defRPr/>
              </a:pPr>
              <a:t>16/10/18</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EABAB2FA-E4C4-8442-9FFE-283DF6A1B041}" type="slidenum">
              <a:rPr lang="en-US"/>
              <a:pPr>
                <a:defRPr/>
              </a:pPr>
              <a:t>‹#›</a:t>
            </a:fld>
            <a:endParaRPr lang="en-US"/>
          </a:p>
        </p:txBody>
      </p:sp>
    </p:spTree>
    <p:extLst>
      <p:ext uri="{BB962C8B-B14F-4D97-AF65-F5344CB8AC3E}">
        <p14:creationId xmlns:p14="http://schemas.microsoft.com/office/powerpoint/2010/main" val="3773849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F0D4B79C-9D4B-E549-A3CA-D7151AC37A5D}" type="datetimeFigureOut">
              <a:rPr lang="en-US"/>
              <a:pPr>
                <a:defRPr/>
              </a:pPr>
              <a:t>16/10/18</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79392F8E-88BB-C845-B8CA-390B6ADB6F4A}" type="slidenum">
              <a:rPr lang="en-US"/>
              <a:pPr>
                <a:defRPr/>
              </a:pPr>
              <a:t>‹#›</a:t>
            </a:fld>
            <a:endParaRPr lang="en-US"/>
          </a:p>
        </p:txBody>
      </p:sp>
    </p:spTree>
    <p:extLst>
      <p:ext uri="{BB962C8B-B14F-4D97-AF65-F5344CB8AC3E}">
        <p14:creationId xmlns:p14="http://schemas.microsoft.com/office/powerpoint/2010/main" val="4046098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6D43C388-03A7-914D-8C47-CDE194ED2E97}" type="datetimeFigureOut">
              <a:rPr lang="en-US"/>
              <a:pPr>
                <a:defRPr/>
              </a:pPr>
              <a:t>16/10/18</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D296BF90-1639-0645-B5DC-8BD52576C5FA}" type="slidenum">
              <a:rPr lang="en-US"/>
              <a:pPr>
                <a:defRPr/>
              </a:pPr>
              <a:t>‹#›</a:t>
            </a:fld>
            <a:endParaRPr lang="en-US"/>
          </a:p>
        </p:txBody>
      </p:sp>
    </p:spTree>
    <p:extLst>
      <p:ext uri="{BB962C8B-B14F-4D97-AF65-F5344CB8AC3E}">
        <p14:creationId xmlns:p14="http://schemas.microsoft.com/office/powerpoint/2010/main" val="18587275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fontAlgn="auto">
              <a:spcBef>
                <a:spcPts val="0"/>
              </a:spcBef>
              <a:spcAft>
                <a:spcPts val="0"/>
              </a:spcAft>
              <a:defRPr/>
            </a:pPr>
            <a:endParaRPr lang="en-US">
              <a:solidFill>
                <a:srgbClr val="FFFFFF"/>
              </a:solidFill>
              <a:latin typeface="Verdana"/>
              <a:ea typeface="+mn-ea"/>
              <a:cs typeface="Arial" charset="0"/>
            </a:endParaRPr>
          </a:p>
        </p:txBody>
      </p:sp>
      <p:pic>
        <p:nvPicPr>
          <p:cNvPr id="3086"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en-US" noProof="0" smtClean="0"/>
              <a:t>Click to edit Master title style</a:t>
            </a:r>
            <a:endParaRPr lang="en-GB" noProof="0" smtClean="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en-US" noProof="0" smtClean="0"/>
              <a:t>Click to edit Master subtitle style</a:t>
            </a:r>
            <a:endParaRPr lang="en-GB" noProof="0" smtClean="0"/>
          </a:p>
        </p:txBody>
      </p:sp>
      <p:sp>
        <p:nvSpPr>
          <p:cNvPr id="3078" name="Rectangle 6"/>
          <p:cNvSpPr>
            <a:spLocks noGrp="1" noChangeArrowheads="1"/>
          </p:cNvSpPr>
          <p:nvPr>
            <p:ph type="dt" sz="half" idx="2"/>
          </p:nvPr>
        </p:nvSpPr>
        <p:spPr/>
        <p:txBody>
          <a:bodyPr/>
          <a:lstStyle>
            <a:lvl1pPr>
              <a:defRPr sz="1200" b="1">
                <a:solidFill>
                  <a:schemeClr val="bg1"/>
                </a:solidFill>
                <a:latin typeface="+mn-lt"/>
              </a:defRPr>
            </a:lvl1pPr>
          </a:lstStyle>
          <a:p>
            <a:endParaRPr lang="en-GB">
              <a:solidFill>
                <a:srgbClr val="FFFFFF"/>
              </a:solidFill>
              <a:latin typeface="Verdana"/>
            </a:endParaRPr>
          </a:p>
        </p:txBody>
      </p:sp>
      <p:sp>
        <p:nvSpPr>
          <p:cNvPr id="7" name="Rectangle 6"/>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Verdana"/>
            </a:endParaRPr>
          </a:p>
        </p:txBody>
      </p:sp>
      <p:sp>
        <p:nvSpPr>
          <p:cNvPr id="10" name="Slide Number Placeholder 6"/>
          <p:cNvSpPr txBox="1">
            <a:spLocks/>
          </p:cNvSpPr>
          <p:nvPr userDrawn="1"/>
        </p:nvSpPr>
        <p:spPr bwMode="auto">
          <a:xfrm>
            <a:off x="3491880" y="6381328"/>
            <a:ext cx="21336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defTabSz="914400"/>
            <a:fld id="{8A87AEA0-9CAD-4034-9CC9-561F15602780}" type="slidenum">
              <a:rPr lang="en-GB" smtClean="0">
                <a:solidFill>
                  <a:srgbClr val="000000"/>
                </a:solidFill>
              </a:rPr>
              <a:pPr defTabSz="914400"/>
              <a:t>‹#›</a:t>
            </a:fld>
            <a:endParaRPr lang="en-GB">
              <a:solidFill>
                <a:srgbClr val="000000"/>
              </a:solidFill>
            </a:endParaRPr>
          </a:p>
        </p:txBody>
      </p:sp>
    </p:spTree>
    <p:extLst>
      <p:ext uri="{BB962C8B-B14F-4D97-AF65-F5344CB8AC3E}">
        <p14:creationId xmlns:p14="http://schemas.microsoft.com/office/powerpoint/2010/main" val="2307762352"/>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8" name="Slide Number Placeholder 6"/>
          <p:cNvSpPr txBox="1">
            <a:spLocks/>
          </p:cNvSpPr>
          <p:nvPr userDrawn="1"/>
        </p:nvSpPr>
        <p:spPr bwMode="auto">
          <a:xfrm>
            <a:off x="3491880" y="6381328"/>
            <a:ext cx="21336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defTabSz="914400"/>
            <a:fld id="{8A87AEA0-9CAD-4034-9CC9-561F15602780}" type="slidenum">
              <a:rPr lang="en-GB" smtClean="0">
                <a:solidFill>
                  <a:srgbClr val="000000"/>
                </a:solidFill>
              </a:rPr>
              <a:pPr defTabSz="914400"/>
              <a:t>‹#›</a:t>
            </a:fld>
            <a:endParaRPr lang="en-GB">
              <a:solidFill>
                <a:srgbClr val="000000"/>
              </a:solidFill>
            </a:endParaRPr>
          </a:p>
        </p:txBody>
      </p:sp>
    </p:spTree>
    <p:extLst>
      <p:ext uri="{BB962C8B-B14F-4D97-AF65-F5344CB8AC3E}">
        <p14:creationId xmlns:p14="http://schemas.microsoft.com/office/powerpoint/2010/main" val="3962415097"/>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8" name="Slide Number Placeholder 6"/>
          <p:cNvSpPr txBox="1">
            <a:spLocks/>
          </p:cNvSpPr>
          <p:nvPr userDrawn="1"/>
        </p:nvSpPr>
        <p:spPr bwMode="auto">
          <a:xfrm>
            <a:off x="3491880" y="6381328"/>
            <a:ext cx="21336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defTabSz="914400"/>
            <a:fld id="{8A87AEA0-9CAD-4034-9CC9-561F15602780}" type="slidenum">
              <a:rPr lang="en-GB" smtClean="0">
                <a:solidFill>
                  <a:srgbClr val="000000"/>
                </a:solidFill>
              </a:rPr>
              <a:pPr defTabSz="914400"/>
              <a:t>‹#›</a:t>
            </a:fld>
            <a:endParaRPr lang="en-GB">
              <a:solidFill>
                <a:srgbClr val="000000"/>
              </a:solidFill>
            </a:endParaRPr>
          </a:p>
        </p:txBody>
      </p:sp>
    </p:spTree>
    <p:extLst>
      <p:ext uri="{BB962C8B-B14F-4D97-AF65-F5344CB8AC3E}">
        <p14:creationId xmlns:p14="http://schemas.microsoft.com/office/powerpoint/2010/main" val="4024674188"/>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9" name="Slide Number Placeholder 6"/>
          <p:cNvSpPr txBox="1">
            <a:spLocks/>
          </p:cNvSpPr>
          <p:nvPr userDrawn="1"/>
        </p:nvSpPr>
        <p:spPr bwMode="auto">
          <a:xfrm>
            <a:off x="3491880" y="6381328"/>
            <a:ext cx="21336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defTabSz="914400"/>
            <a:fld id="{8A87AEA0-9CAD-4034-9CC9-561F15602780}" type="slidenum">
              <a:rPr lang="en-GB" smtClean="0">
                <a:solidFill>
                  <a:srgbClr val="000000"/>
                </a:solidFill>
              </a:rPr>
              <a:pPr defTabSz="914400"/>
              <a:t>‹#›</a:t>
            </a:fld>
            <a:endParaRPr lang="en-GB">
              <a:solidFill>
                <a:srgbClr val="000000"/>
              </a:solidFill>
            </a:endParaRPr>
          </a:p>
        </p:txBody>
      </p:sp>
    </p:spTree>
    <p:extLst>
      <p:ext uri="{BB962C8B-B14F-4D97-AF65-F5344CB8AC3E}">
        <p14:creationId xmlns:p14="http://schemas.microsoft.com/office/powerpoint/2010/main" val="3820497184"/>
      </p:ext>
    </p:extLst>
  </p:cSld>
  <p:clrMapOvr>
    <a:masterClrMapping/>
  </p:clrMapOvr>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11" name="Slide Number Placeholder 6"/>
          <p:cNvSpPr txBox="1">
            <a:spLocks/>
          </p:cNvSpPr>
          <p:nvPr userDrawn="1"/>
        </p:nvSpPr>
        <p:spPr bwMode="auto">
          <a:xfrm>
            <a:off x="3491880" y="6381328"/>
            <a:ext cx="21336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defTabSz="914400"/>
            <a:fld id="{8A87AEA0-9CAD-4034-9CC9-561F15602780}" type="slidenum">
              <a:rPr lang="en-GB" smtClean="0">
                <a:solidFill>
                  <a:srgbClr val="000000"/>
                </a:solidFill>
              </a:rPr>
              <a:pPr defTabSz="914400"/>
              <a:t>‹#›</a:t>
            </a:fld>
            <a:endParaRPr lang="en-GB">
              <a:solidFill>
                <a:srgbClr val="000000"/>
              </a:solidFill>
            </a:endParaRPr>
          </a:p>
        </p:txBody>
      </p:sp>
    </p:spTree>
    <p:extLst>
      <p:ext uri="{BB962C8B-B14F-4D97-AF65-F5344CB8AC3E}">
        <p14:creationId xmlns:p14="http://schemas.microsoft.com/office/powerpoint/2010/main" val="3685324710"/>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TextBox 5"/>
          <p:cNvSpPr txBox="1">
            <a:spLocks noChangeArrowheads="1"/>
          </p:cNvSpPr>
          <p:nvPr userDrawn="1"/>
        </p:nvSpPr>
        <p:spPr bwMode="auto">
          <a:xfrm>
            <a:off x="8324850" y="6381750"/>
            <a:ext cx="654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a:defRPr/>
            </a:pPr>
            <a:r>
              <a:rPr lang="en-GB" sz="1200" smtClean="0">
                <a:solidFill>
                  <a:srgbClr val="FFFFFF"/>
                </a:solidFill>
                <a:latin typeface="Arial Narrow" charset="0"/>
              </a:rPr>
              <a:t>Slide </a:t>
            </a:r>
            <a:fld id="{8DCFD917-E1D5-BB48-8F1B-ACD00F6010A7}" type="slidenum">
              <a:rPr lang="en-GB" sz="1200" smtClean="0">
                <a:solidFill>
                  <a:srgbClr val="FFFFFF"/>
                </a:solidFill>
                <a:latin typeface="Arial Narrow" charset="0"/>
              </a:rPr>
              <a:pPr defTabSz="914400">
                <a:defRPr/>
              </a:pPr>
              <a:t>‹#›</a:t>
            </a:fld>
            <a:endParaRPr lang="en-GB" sz="1200" smtClean="0">
              <a:solidFill>
                <a:srgbClr val="FFFFFF"/>
              </a:solidFill>
              <a:latin typeface="Arial Narrow" charset="0"/>
            </a:endParaRPr>
          </a:p>
        </p:txBody>
      </p:sp>
      <p:sp>
        <p:nvSpPr>
          <p:cNvPr id="2" name="Titre 1"/>
          <p:cNvSpPr>
            <a:spLocks noGrp="1"/>
          </p:cNvSpPr>
          <p:nvPr>
            <p:ph type="title"/>
          </p:nvPr>
        </p:nvSpPr>
        <p:spPr>
          <a:xfrm>
            <a:off x="457200" y="274639"/>
            <a:ext cx="7467600" cy="1143000"/>
          </a:xfrm>
        </p:spPr>
        <p:txBody>
          <a:bodyPr/>
          <a:lstStyle/>
          <a:p>
            <a:r>
              <a:rPr lang="en-US" smtClean="0"/>
              <a:t>Click to edit Master title style</a:t>
            </a:r>
            <a:endParaRPr lang="en-US"/>
          </a:p>
        </p:txBody>
      </p:sp>
      <p:sp>
        <p:nvSpPr>
          <p:cNvPr id="3" name="Espace réservé du contenu 2"/>
          <p:cNvSpPr>
            <a:spLocks noGrp="1"/>
          </p:cNvSpPr>
          <p:nvPr>
            <p:ph sz="half" idx="1"/>
          </p:nvPr>
        </p:nvSpPr>
        <p:spPr>
          <a:xfrm>
            <a:off x="457200" y="1600201"/>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Espace réservé du contenu 3"/>
          <p:cNvSpPr>
            <a:spLocks noGrp="1"/>
          </p:cNvSpPr>
          <p:nvPr>
            <p:ph sz="half" idx="2"/>
          </p:nvPr>
        </p:nvSpPr>
        <p:spPr>
          <a:xfrm>
            <a:off x="4267200" y="1600201"/>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00375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7" name="Slide Number Placeholder 6"/>
          <p:cNvSpPr txBox="1">
            <a:spLocks/>
          </p:cNvSpPr>
          <p:nvPr userDrawn="1"/>
        </p:nvSpPr>
        <p:spPr bwMode="auto">
          <a:xfrm>
            <a:off x="3491880" y="6381328"/>
            <a:ext cx="21336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defTabSz="914400"/>
            <a:fld id="{8A87AEA0-9CAD-4034-9CC9-561F15602780}" type="slidenum">
              <a:rPr lang="en-GB" smtClean="0">
                <a:solidFill>
                  <a:srgbClr val="000000"/>
                </a:solidFill>
              </a:rPr>
              <a:pPr defTabSz="914400"/>
              <a:t>‹#›</a:t>
            </a:fld>
            <a:endParaRPr lang="en-GB">
              <a:solidFill>
                <a:srgbClr val="000000"/>
              </a:solidFill>
            </a:endParaRPr>
          </a:p>
        </p:txBody>
      </p:sp>
    </p:spTree>
    <p:extLst>
      <p:ext uri="{BB962C8B-B14F-4D97-AF65-F5344CB8AC3E}">
        <p14:creationId xmlns:p14="http://schemas.microsoft.com/office/powerpoint/2010/main" val="4100380264"/>
      </p:ext>
    </p:extLst>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Tree>
    <p:extLst>
      <p:ext uri="{BB962C8B-B14F-4D97-AF65-F5344CB8AC3E}">
        <p14:creationId xmlns:p14="http://schemas.microsoft.com/office/powerpoint/2010/main" val="1603202873"/>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9" name="Slide Number Placeholder 6"/>
          <p:cNvSpPr txBox="1">
            <a:spLocks/>
          </p:cNvSpPr>
          <p:nvPr userDrawn="1"/>
        </p:nvSpPr>
        <p:spPr bwMode="auto">
          <a:xfrm>
            <a:off x="3491880" y="6381328"/>
            <a:ext cx="21336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defTabSz="914400"/>
            <a:fld id="{8A87AEA0-9CAD-4034-9CC9-561F15602780}" type="slidenum">
              <a:rPr lang="en-GB" smtClean="0">
                <a:solidFill>
                  <a:srgbClr val="000000"/>
                </a:solidFill>
              </a:rPr>
              <a:pPr defTabSz="914400"/>
              <a:t>‹#›</a:t>
            </a:fld>
            <a:endParaRPr lang="en-GB">
              <a:solidFill>
                <a:srgbClr val="000000"/>
              </a:solidFill>
            </a:endParaRPr>
          </a:p>
        </p:txBody>
      </p:sp>
    </p:spTree>
    <p:extLst>
      <p:ext uri="{BB962C8B-B14F-4D97-AF65-F5344CB8AC3E}">
        <p14:creationId xmlns:p14="http://schemas.microsoft.com/office/powerpoint/2010/main" val="3147156470"/>
      </p:ext>
    </p:extLst>
  </p:cSld>
  <p:clrMapOvr>
    <a:masterClrMapping/>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9" name="Slide Number Placeholder 6"/>
          <p:cNvSpPr txBox="1">
            <a:spLocks/>
          </p:cNvSpPr>
          <p:nvPr userDrawn="1"/>
        </p:nvSpPr>
        <p:spPr bwMode="auto">
          <a:xfrm>
            <a:off x="3491880" y="6381328"/>
            <a:ext cx="21336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defTabSz="914400"/>
            <a:fld id="{8A87AEA0-9CAD-4034-9CC9-561F15602780}" type="slidenum">
              <a:rPr lang="en-GB" smtClean="0">
                <a:solidFill>
                  <a:srgbClr val="000000"/>
                </a:solidFill>
              </a:rPr>
              <a:pPr defTabSz="914400"/>
              <a:t>‹#›</a:t>
            </a:fld>
            <a:endParaRPr lang="en-GB">
              <a:solidFill>
                <a:srgbClr val="000000"/>
              </a:solidFill>
            </a:endParaRPr>
          </a:p>
        </p:txBody>
      </p:sp>
    </p:spTree>
    <p:extLst>
      <p:ext uri="{BB962C8B-B14F-4D97-AF65-F5344CB8AC3E}">
        <p14:creationId xmlns:p14="http://schemas.microsoft.com/office/powerpoint/2010/main" val="2863071399"/>
      </p:ext>
    </p:extLst>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8" name="Slide Number Placeholder 6"/>
          <p:cNvSpPr txBox="1">
            <a:spLocks/>
          </p:cNvSpPr>
          <p:nvPr userDrawn="1"/>
        </p:nvSpPr>
        <p:spPr bwMode="auto">
          <a:xfrm>
            <a:off x="3491880" y="6381328"/>
            <a:ext cx="21336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defTabSz="914400"/>
            <a:fld id="{8A87AEA0-9CAD-4034-9CC9-561F15602780}" type="slidenum">
              <a:rPr lang="en-GB" smtClean="0">
                <a:solidFill>
                  <a:srgbClr val="000000"/>
                </a:solidFill>
              </a:rPr>
              <a:pPr defTabSz="914400"/>
              <a:t>‹#›</a:t>
            </a:fld>
            <a:endParaRPr lang="en-GB">
              <a:solidFill>
                <a:srgbClr val="000000"/>
              </a:solidFill>
            </a:endParaRPr>
          </a:p>
        </p:txBody>
      </p:sp>
    </p:spTree>
    <p:extLst>
      <p:ext uri="{BB962C8B-B14F-4D97-AF65-F5344CB8AC3E}">
        <p14:creationId xmlns:p14="http://schemas.microsoft.com/office/powerpoint/2010/main" val="1448006427"/>
      </p:ext>
    </p:extLst>
  </p:cSld>
  <p:clrMapOvr>
    <a:masterClrMapping/>
  </p:clrMapOvr>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8" name="Slide Number Placeholder 6"/>
          <p:cNvSpPr txBox="1">
            <a:spLocks/>
          </p:cNvSpPr>
          <p:nvPr userDrawn="1"/>
        </p:nvSpPr>
        <p:spPr bwMode="auto">
          <a:xfrm>
            <a:off x="3491880" y="6381328"/>
            <a:ext cx="21336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defTabSz="914400"/>
            <a:fld id="{8A87AEA0-9CAD-4034-9CC9-561F15602780}" type="slidenum">
              <a:rPr lang="en-GB" smtClean="0">
                <a:solidFill>
                  <a:srgbClr val="000000"/>
                </a:solidFill>
              </a:rPr>
              <a:pPr defTabSz="914400"/>
              <a:t>‹#›</a:t>
            </a:fld>
            <a:endParaRPr lang="en-GB">
              <a:solidFill>
                <a:srgbClr val="000000"/>
              </a:solidFill>
            </a:endParaRPr>
          </a:p>
        </p:txBody>
      </p:sp>
    </p:spTree>
    <p:extLst>
      <p:ext uri="{BB962C8B-B14F-4D97-AF65-F5344CB8AC3E}">
        <p14:creationId xmlns:p14="http://schemas.microsoft.com/office/powerpoint/2010/main" val="2483157356"/>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8324850" y="6381750"/>
            <a:ext cx="654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a:defRPr/>
            </a:pPr>
            <a:r>
              <a:rPr lang="en-GB" sz="1200" smtClean="0">
                <a:solidFill>
                  <a:srgbClr val="FFFFFF"/>
                </a:solidFill>
                <a:latin typeface="Arial Narrow" charset="0"/>
              </a:rPr>
              <a:t>Slide </a:t>
            </a:r>
            <a:fld id="{85B6DBF8-39D1-684C-A755-68AF9DFD2414}" type="slidenum">
              <a:rPr lang="en-GB" sz="1200" smtClean="0">
                <a:solidFill>
                  <a:srgbClr val="FFFFFF"/>
                </a:solidFill>
                <a:latin typeface="Arial Narrow" charset="0"/>
              </a:rPr>
              <a:pPr defTabSz="914400">
                <a:defRPr/>
              </a:pPr>
              <a:t>‹#›</a:t>
            </a:fld>
            <a:endParaRPr lang="en-GB" sz="1200" smtClean="0">
              <a:solidFill>
                <a:srgbClr val="FFFFFF"/>
              </a:solidFill>
              <a:latin typeface="Arial Narrow" charset="0"/>
            </a:endParaRPr>
          </a:p>
        </p:txBody>
      </p:sp>
      <p:sp>
        <p:nvSpPr>
          <p:cNvPr id="2" name="Titre 1"/>
          <p:cNvSpPr>
            <a:spLocks noGrp="1"/>
          </p:cNvSpPr>
          <p:nvPr>
            <p:ph type="title"/>
          </p:nvPr>
        </p:nvSpPr>
        <p:spPr>
          <a:xfrm>
            <a:off x="457200" y="273056"/>
            <a:ext cx="8229600" cy="893977"/>
          </a:xfrm>
        </p:spPr>
        <p:txBody>
          <a:bodyPr/>
          <a:lstStyle>
            <a:lvl1pPr>
              <a:defRPr/>
            </a:lvl1pPr>
          </a:lstStyle>
          <a:p>
            <a:r>
              <a:rPr lang="en-US" smtClean="0"/>
              <a:t>Click to edit Master title style</a:t>
            </a:r>
            <a:endParaRPr lang="en-US"/>
          </a:p>
        </p:txBody>
      </p:sp>
      <p:sp>
        <p:nvSpPr>
          <p:cNvPr id="3" name="Espace réservé du texte 2"/>
          <p:cNvSpPr>
            <a:spLocks noGrp="1"/>
          </p:cNvSpPr>
          <p:nvPr>
            <p:ph type="body" idx="1"/>
          </p:nvPr>
        </p:nvSpPr>
        <p:spPr>
          <a:xfrm>
            <a:off x="457200" y="5101967"/>
            <a:ext cx="4040188" cy="838200"/>
          </a:xfrm>
        </p:spPr>
        <p:txBody>
          <a:bodyPr/>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Espace réservé du texte 3"/>
          <p:cNvSpPr>
            <a:spLocks noGrp="1"/>
          </p:cNvSpPr>
          <p:nvPr>
            <p:ph type="body" sz="half" idx="3"/>
          </p:nvPr>
        </p:nvSpPr>
        <p:spPr>
          <a:xfrm>
            <a:off x="4645033" y="5101967"/>
            <a:ext cx="4041775" cy="838200"/>
          </a:xfrm>
        </p:spPr>
        <p:txBody>
          <a:bodyPr/>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Espace réservé du contenu 4"/>
          <p:cNvSpPr>
            <a:spLocks noGrp="1"/>
          </p:cNvSpPr>
          <p:nvPr>
            <p:ph sz="quarter" idx="2"/>
          </p:nvPr>
        </p:nvSpPr>
        <p:spPr>
          <a:xfrm>
            <a:off x="457200" y="1269782"/>
            <a:ext cx="4040188" cy="3686655"/>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Espace réservé du contenu 5"/>
          <p:cNvSpPr>
            <a:spLocks noGrp="1"/>
          </p:cNvSpPr>
          <p:nvPr>
            <p:ph sz="quarter" idx="4"/>
          </p:nvPr>
        </p:nvSpPr>
        <p:spPr>
          <a:xfrm>
            <a:off x="4645033" y="1269782"/>
            <a:ext cx="4041775" cy="3686655"/>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1153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 name="TextBox 5"/>
          <p:cNvSpPr txBox="1">
            <a:spLocks noChangeArrowheads="1"/>
          </p:cNvSpPr>
          <p:nvPr userDrawn="1"/>
        </p:nvSpPr>
        <p:spPr bwMode="auto">
          <a:xfrm>
            <a:off x="8324850" y="6381750"/>
            <a:ext cx="654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a:defRPr/>
            </a:pPr>
            <a:r>
              <a:rPr lang="en-GB" sz="1200" smtClean="0">
                <a:solidFill>
                  <a:srgbClr val="FFFFFF"/>
                </a:solidFill>
                <a:latin typeface="Arial Narrow" charset="0"/>
              </a:rPr>
              <a:t>Slide </a:t>
            </a:r>
            <a:fld id="{B060EB4E-9F3B-4947-A16C-4E573840B4F9}" type="slidenum">
              <a:rPr lang="en-GB" sz="1200" smtClean="0">
                <a:solidFill>
                  <a:srgbClr val="FFFFFF"/>
                </a:solidFill>
                <a:latin typeface="Arial Narrow" charset="0"/>
              </a:rPr>
              <a:pPr defTabSz="914400">
                <a:defRPr/>
              </a:pPr>
              <a:t>‹#›</a:t>
            </a:fld>
            <a:endParaRPr lang="en-GB" sz="1200" smtClean="0">
              <a:solidFill>
                <a:srgbClr val="FFFFFF"/>
              </a:solidFill>
              <a:latin typeface="Arial Narrow" charset="0"/>
            </a:endParaRPr>
          </a:p>
        </p:txBody>
      </p:sp>
      <p:sp>
        <p:nvSpPr>
          <p:cNvPr id="2" name="Titre 1"/>
          <p:cNvSpPr>
            <a:spLocks noGrp="1"/>
          </p:cNvSpPr>
          <p:nvPr>
            <p:ph type="title"/>
          </p:nvPr>
        </p:nvSpPr>
        <p:spPr>
          <a:xfrm>
            <a:off x="457200" y="274320"/>
            <a:ext cx="7470648" cy="1143000"/>
          </a:xfrm>
        </p:spPr>
        <p:txBody>
          <a:bodyPr/>
          <a:lstStyle>
            <a:lvl1pPr algn="l">
              <a:defRPr sz="4600"/>
            </a:lvl1pPr>
          </a:lstStyle>
          <a:p>
            <a:r>
              <a:rPr lang="en-US" smtClean="0"/>
              <a:t>Click to edit Master title style</a:t>
            </a:r>
            <a:endParaRPr lang="en-US"/>
          </a:p>
        </p:txBody>
      </p:sp>
    </p:spTree>
    <p:extLst>
      <p:ext uri="{BB962C8B-B14F-4D97-AF65-F5344CB8AC3E}">
        <p14:creationId xmlns:p14="http://schemas.microsoft.com/office/powerpoint/2010/main" val="1388455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Box 5"/>
          <p:cNvSpPr txBox="1">
            <a:spLocks noChangeArrowheads="1"/>
          </p:cNvSpPr>
          <p:nvPr userDrawn="1"/>
        </p:nvSpPr>
        <p:spPr bwMode="auto">
          <a:xfrm>
            <a:off x="8324850" y="6381750"/>
            <a:ext cx="654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a:defRPr/>
            </a:pPr>
            <a:r>
              <a:rPr lang="en-GB" sz="1200" smtClean="0">
                <a:solidFill>
                  <a:srgbClr val="FFFFFF"/>
                </a:solidFill>
                <a:latin typeface="Arial Narrow" charset="0"/>
              </a:rPr>
              <a:t>Slide </a:t>
            </a:r>
            <a:fld id="{75BD0282-CED9-6045-AC91-A0D298044ACC}" type="slidenum">
              <a:rPr lang="en-GB" sz="1200" smtClean="0">
                <a:solidFill>
                  <a:srgbClr val="FFFFFF"/>
                </a:solidFill>
                <a:latin typeface="Arial Narrow" charset="0"/>
              </a:rPr>
              <a:pPr defTabSz="914400">
                <a:defRPr/>
              </a:pPr>
              <a:t>‹#›</a:t>
            </a:fld>
            <a:endParaRPr lang="en-GB" sz="1200" smtClean="0">
              <a:solidFill>
                <a:srgbClr val="FFFFFF"/>
              </a:solidFill>
              <a:latin typeface="Arial Narrow" charset="0"/>
            </a:endParaRPr>
          </a:p>
        </p:txBody>
      </p:sp>
    </p:spTree>
    <p:extLst>
      <p:ext uri="{BB962C8B-B14F-4D97-AF65-F5344CB8AC3E}">
        <p14:creationId xmlns:p14="http://schemas.microsoft.com/office/powerpoint/2010/main" val="3453049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5" name="TextBox 5"/>
          <p:cNvSpPr txBox="1">
            <a:spLocks noChangeArrowheads="1"/>
          </p:cNvSpPr>
          <p:nvPr userDrawn="1"/>
        </p:nvSpPr>
        <p:spPr bwMode="auto">
          <a:xfrm>
            <a:off x="8324850" y="6381750"/>
            <a:ext cx="654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a:defRPr/>
            </a:pPr>
            <a:r>
              <a:rPr lang="en-GB" sz="1200" smtClean="0">
                <a:solidFill>
                  <a:srgbClr val="FFFFFF"/>
                </a:solidFill>
                <a:latin typeface="Arial Narrow" charset="0"/>
              </a:rPr>
              <a:t>Slide </a:t>
            </a:r>
            <a:fld id="{FD9E785F-8DB1-394D-93F2-B60D2C565EFF}" type="slidenum">
              <a:rPr lang="en-GB" sz="1200" smtClean="0">
                <a:solidFill>
                  <a:srgbClr val="FFFFFF"/>
                </a:solidFill>
                <a:latin typeface="Arial Narrow" charset="0"/>
              </a:rPr>
              <a:pPr defTabSz="914400">
                <a:defRPr/>
              </a:pPr>
              <a:t>‹#›</a:t>
            </a:fld>
            <a:endParaRPr lang="en-GB" sz="1200" smtClean="0">
              <a:solidFill>
                <a:srgbClr val="FFFFFF"/>
              </a:solidFill>
              <a:latin typeface="Arial Narrow" charset="0"/>
            </a:endParaRPr>
          </a:p>
        </p:txBody>
      </p:sp>
      <p:sp>
        <p:nvSpPr>
          <p:cNvPr id="2" name="Titre 1"/>
          <p:cNvSpPr>
            <a:spLocks noGrp="1"/>
          </p:cNvSpPr>
          <p:nvPr>
            <p:ph type="title"/>
          </p:nvPr>
        </p:nvSpPr>
        <p:spPr>
          <a:xfrm>
            <a:off x="457200" y="1185529"/>
            <a:ext cx="3200400" cy="730251"/>
          </a:xfrm>
        </p:spPr>
        <p:txBody>
          <a:bodyPr tIns="0" bIns="0" anchor="t"/>
          <a:lstStyle>
            <a:lvl1pPr algn="l">
              <a:buNone/>
              <a:defRPr sz="1800" b="1">
                <a:solidFill>
                  <a:schemeClr val="tx1"/>
                </a:solidFill>
              </a:defRPr>
            </a:lvl1pPr>
          </a:lstStyle>
          <a:p>
            <a:r>
              <a:rPr lang="en-US" smtClean="0"/>
              <a:t>Click to edit Master title style</a:t>
            </a:r>
            <a:endParaRPr lang="en-US" dirty="0"/>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57973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theme" Target="../theme/theme2.xml"/><Relationship Id="rId5" Type="http://schemas.openxmlformats.org/officeDocument/2006/relationships/image" Target="../media/image5.jpeg"/><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theme" Target="../theme/theme3.xml"/><Relationship Id="rId6" Type="http://schemas.openxmlformats.org/officeDocument/2006/relationships/image" Target="../media/image1.emf"/><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4.xml"/><Relationship Id="rId13" Type="http://schemas.openxmlformats.org/officeDocument/2006/relationships/image" Target="../media/image1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5.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6.xml"/><Relationship Id="rId13" Type="http://schemas.openxmlformats.org/officeDocument/2006/relationships/image" Target="../media/image15.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8"/>
          <p:cNvSpPr>
            <a:spLocks noGrp="1"/>
          </p:cNvSpPr>
          <p:nvPr>
            <p:ph type="title"/>
          </p:nvPr>
        </p:nvSpPr>
        <p:spPr bwMode="auto">
          <a:xfrm>
            <a:off x="457200" y="233363"/>
            <a:ext cx="82264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45720" tIns="45720" rIns="45720" bIns="45720" numCol="1" anchor="ctr" anchorCtr="0" compatLnSpc="1">
            <a:prstTxWarp prst="textNoShape">
              <a:avLst/>
            </a:prstTxWarp>
          </a:bodyPr>
          <a:lstStyle/>
          <a:p>
            <a:pPr lvl="0"/>
            <a:r>
              <a:rPr lang="fr-CH"/>
              <a:t>Cliquez et modifiez le titre</a:t>
            </a:r>
            <a:endParaRPr lang="en-US"/>
          </a:p>
        </p:txBody>
      </p:sp>
      <p:sp>
        <p:nvSpPr>
          <p:cNvPr id="1027" name="Espace réservé du texte 29"/>
          <p:cNvSpPr>
            <a:spLocks noGrp="1"/>
          </p:cNvSpPr>
          <p:nvPr>
            <p:ph type="body" idx="1"/>
          </p:nvPr>
        </p:nvSpPr>
        <p:spPr bwMode="auto">
          <a:xfrm>
            <a:off x="457200" y="1325563"/>
            <a:ext cx="822642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a:p>
        </p:txBody>
      </p:sp>
      <p:pic>
        <p:nvPicPr>
          <p:cNvPr id="1028" name="Image 4" descr="bande-01.eps"/>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0" y="6157913"/>
            <a:ext cx="91440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750" r:id="rId1"/>
    <p:sldLayoutId id="2147486751" r:id="rId2"/>
    <p:sldLayoutId id="2147486752" r:id="rId3"/>
    <p:sldLayoutId id="2147486753" r:id="rId4"/>
    <p:sldLayoutId id="2147486754" r:id="rId5"/>
    <p:sldLayoutId id="2147486755" r:id="rId6"/>
    <p:sldLayoutId id="2147486756" r:id="rId7"/>
    <p:sldLayoutId id="2147486757" r:id="rId8"/>
    <p:sldLayoutId id="2147486758" r:id="rId9"/>
    <p:sldLayoutId id="2147486759" r:id="rId10"/>
    <p:sldLayoutId id="2147486760" r:id="rId11"/>
    <p:sldLayoutId id="2147486761" r:id="rId12"/>
    <p:sldLayoutId id="2147486762" r:id="rId13"/>
    <p:sldLayoutId id="2147486763" r:id="rId14"/>
    <p:sldLayoutId id="2147486764" r:id="rId15"/>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600" kern="1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4600">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4600">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4600">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4600">
          <a:solidFill>
            <a:schemeClr val="tx1"/>
          </a:solidFill>
          <a:latin typeface="Arial" charset="0"/>
          <a:ea typeface="ＭＳ Ｐゴシック" charset="0"/>
          <a:cs typeface="ＭＳ Ｐゴシック" charset="0"/>
        </a:defRPr>
      </a:lvl5pPr>
      <a:lvl6pPr marL="457200" algn="l" rtl="0" fontAlgn="base">
        <a:spcBef>
          <a:spcPct val="0"/>
        </a:spcBef>
        <a:spcAft>
          <a:spcPct val="0"/>
        </a:spcAft>
        <a:defRPr sz="4600">
          <a:solidFill>
            <a:schemeClr val="tx1"/>
          </a:solidFill>
          <a:latin typeface="Arial" charset="0"/>
          <a:ea typeface="ＭＳ Ｐゴシック" charset="0"/>
          <a:cs typeface="ＭＳ Ｐゴシック" charset="0"/>
        </a:defRPr>
      </a:lvl6pPr>
      <a:lvl7pPr marL="914400" algn="l" rtl="0" fontAlgn="base">
        <a:spcBef>
          <a:spcPct val="0"/>
        </a:spcBef>
        <a:spcAft>
          <a:spcPct val="0"/>
        </a:spcAft>
        <a:defRPr sz="4600">
          <a:solidFill>
            <a:schemeClr val="tx1"/>
          </a:solidFill>
          <a:latin typeface="Arial" charset="0"/>
          <a:ea typeface="ＭＳ Ｐゴシック" charset="0"/>
          <a:cs typeface="ＭＳ Ｐゴシック" charset="0"/>
        </a:defRPr>
      </a:lvl7pPr>
      <a:lvl8pPr marL="1371600" algn="l" rtl="0" fontAlgn="base">
        <a:spcBef>
          <a:spcPct val="0"/>
        </a:spcBef>
        <a:spcAft>
          <a:spcPct val="0"/>
        </a:spcAft>
        <a:defRPr sz="4600">
          <a:solidFill>
            <a:schemeClr val="tx1"/>
          </a:solidFill>
          <a:latin typeface="Arial" charset="0"/>
          <a:ea typeface="ＭＳ Ｐゴシック" charset="0"/>
          <a:cs typeface="ＭＳ Ｐゴシック" charset="0"/>
        </a:defRPr>
      </a:lvl8pPr>
      <a:lvl9pPr marL="1828800" algn="l" rtl="0" fontAlgn="base">
        <a:spcBef>
          <a:spcPct val="0"/>
        </a:spcBef>
        <a:spcAft>
          <a:spcPct val="0"/>
        </a:spcAft>
        <a:defRPr sz="4600">
          <a:solidFill>
            <a:schemeClr val="tx1"/>
          </a:solidFill>
          <a:latin typeface="Arial" charset="0"/>
          <a:ea typeface="ＭＳ Ｐゴシック" charset="0"/>
          <a:cs typeface="ＭＳ Ｐゴシック" charset="0"/>
        </a:defRPr>
      </a:lvl9pPr>
    </p:titleStyle>
    <p:bodyStyle>
      <a:lvl1pPr marL="493713" indent="-457200" algn="l" rtl="0" eaLnBrk="0" fontAlgn="base" hangingPunct="0">
        <a:spcBef>
          <a:spcPct val="20000"/>
        </a:spcBef>
        <a:spcAft>
          <a:spcPct val="0"/>
        </a:spcAft>
        <a:buClr>
          <a:schemeClr val="accent1"/>
        </a:buClr>
        <a:buSzPct val="80000"/>
        <a:buFont typeface="Arial" charset="0"/>
        <a:buChar char="•"/>
        <a:defRPr sz="3000" kern="1200">
          <a:solidFill>
            <a:schemeClr val="tx1"/>
          </a:solidFill>
          <a:latin typeface="+mn-lt"/>
          <a:ea typeface="ＭＳ Ｐゴシック" charset="0"/>
          <a:cs typeface="ＭＳ Ｐゴシック" charset="0"/>
        </a:defRPr>
      </a:lvl1pPr>
      <a:lvl2pPr marL="904875" indent="-457200" algn="l" rtl="0" eaLnBrk="0" fontAlgn="base" hangingPunct="0">
        <a:spcBef>
          <a:spcPct val="20000"/>
        </a:spcBef>
        <a:spcAft>
          <a:spcPct val="0"/>
        </a:spcAft>
        <a:buClr>
          <a:schemeClr val="accent1"/>
        </a:buClr>
        <a:buSzPct val="90000"/>
        <a:buFont typeface="Arial" charset="0"/>
        <a:buChar char="•"/>
        <a:defRPr sz="2600" kern="1200">
          <a:solidFill>
            <a:schemeClr val="tx1"/>
          </a:solidFill>
          <a:latin typeface="+mn-lt"/>
          <a:ea typeface="ＭＳ Ｐゴシック" charset="0"/>
          <a:cs typeface="+mn-cs"/>
        </a:defRPr>
      </a:lvl2pPr>
      <a:lvl3pPr marL="1092200" indent="-342900"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ＭＳ Ｐゴシック" charset="0"/>
          <a:cs typeface="+mn-cs"/>
        </a:defRPr>
      </a:lvl3pPr>
      <a:lvl4pPr marL="1384300" indent="-342900" algn="l" rtl="0" eaLnBrk="0" fontAlgn="base" hangingPunct="0">
        <a:spcBef>
          <a:spcPct val="20000"/>
        </a:spcBef>
        <a:spcAft>
          <a:spcPct val="0"/>
        </a:spcAft>
        <a:buClr>
          <a:srgbClr val="969696"/>
        </a:buClr>
        <a:buSzPct val="90000"/>
        <a:buFont typeface="Arial" charset="0"/>
        <a:buChar char="•"/>
        <a:defRPr sz="2000" kern="1200">
          <a:solidFill>
            <a:schemeClr val="tx1"/>
          </a:solidFill>
          <a:latin typeface="+mn-lt"/>
          <a:ea typeface="ＭＳ Ｐゴシック" charset="0"/>
          <a:cs typeface="+mn-cs"/>
        </a:defRPr>
      </a:lvl4pPr>
      <a:lvl5pPr marL="1649413" indent="-342900" algn="l" rtl="0" eaLnBrk="0" fontAlgn="base" hangingPunct="0">
        <a:spcBef>
          <a:spcPct val="20000"/>
        </a:spcBef>
        <a:spcAft>
          <a:spcPct val="0"/>
        </a:spcAft>
        <a:buClr>
          <a:srgbClr val="808080"/>
        </a:buClr>
        <a:buSzPct val="100000"/>
        <a:buFont typeface="Arial" charset="0"/>
        <a:buChar char="•"/>
        <a:defRPr sz="2000" kern="1200">
          <a:solidFill>
            <a:schemeClr val="tx1"/>
          </a:solidFill>
          <a:latin typeface="+mn-lt"/>
          <a:ea typeface="ＭＳ Ｐゴシック" charset="0"/>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0" y="6308725"/>
            <a:ext cx="9144000" cy="549275"/>
          </a:xfrm>
          <a:prstGeom prst="rect">
            <a:avLst/>
          </a:prstGeom>
          <a:solidFill>
            <a:srgbClr val="0067B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defRPr/>
            </a:pPr>
            <a:endParaRPr lang="en-US" sz="1800" smtClean="0">
              <a:solidFill>
                <a:srgbClr val="000000"/>
              </a:solidFill>
              <a:latin typeface="Calibri" charset="0"/>
              <a:cs typeface="Arial" charset="0"/>
            </a:endParaRPr>
          </a:p>
        </p:txBody>
      </p:sp>
      <p:grpSp>
        <p:nvGrpSpPr>
          <p:cNvPr id="17411" name="Group 12"/>
          <p:cNvGrpSpPr>
            <a:grpSpLocks/>
          </p:cNvGrpSpPr>
          <p:nvPr/>
        </p:nvGrpSpPr>
        <p:grpSpPr bwMode="auto">
          <a:xfrm>
            <a:off x="0" y="0"/>
            <a:ext cx="9144000" cy="1044575"/>
            <a:chOff x="-1" y="0"/>
            <a:chExt cx="9144001" cy="1044575"/>
          </a:xfrm>
        </p:grpSpPr>
        <p:sp>
          <p:nvSpPr>
            <p:cNvPr id="17419"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p:spPr>
          <p:txBody>
            <a:bodyPr wrap="none" anchor="ctr"/>
            <a:lstStyle/>
            <a:p>
              <a:pPr defTabSz="914400"/>
              <a:endParaRPr lang="en-US">
                <a:solidFill>
                  <a:srgbClr val="000000"/>
                </a:solidFill>
                <a:latin typeface="Calibri" charset="0"/>
                <a:cs typeface="Arial" charset="0"/>
              </a:endParaRPr>
            </a:p>
          </p:txBody>
        </p:sp>
        <p:pic>
          <p:nvPicPr>
            <p:cNvPr id="17420" name="Picture 5"/>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0"/>
              <a:ext cx="1735138"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421"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p:spPr>
          <p:txBody>
            <a:bodyPr wrap="none" anchor="ctr"/>
            <a:lstStyle/>
            <a:p>
              <a:pPr defTabSz="914400"/>
              <a:endParaRPr lang="en-US">
                <a:solidFill>
                  <a:srgbClr val="000000"/>
                </a:solidFill>
                <a:latin typeface="Calibri" charset="0"/>
                <a:cs typeface="Arial" charset="0"/>
              </a:endParaRPr>
            </a:p>
          </p:txBody>
        </p:sp>
        <p:sp>
          <p:nvSpPr>
            <p:cNvPr id="17422" name="Freeform 7"/>
            <p:cNvSpPr>
              <a:spLocks noChangeArrowheads="1"/>
            </p:cNvSpPr>
            <p:nvPr/>
          </p:nvSpPr>
          <p:spPr bwMode="auto">
            <a:xfrm>
              <a:off x="1619249" y="0"/>
              <a:ext cx="1800225" cy="979488"/>
            </a:xfrm>
            <a:custGeom>
              <a:avLst/>
              <a:gdLst>
                <a:gd name="T0" fmla="*/ 2147483647 w 5001"/>
                <a:gd name="T1" fmla="*/ 0 h 2721"/>
                <a:gd name="T2" fmla="*/ 2147483647 w 5001"/>
                <a:gd name="T3" fmla="*/ 2147483647 h 2721"/>
                <a:gd name="T4" fmla="*/ 0 w 5001"/>
                <a:gd name="T5" fmla="*/ 2147483647 h 2721"/>
                <a:gd name="T6" fmla="*/ 2147483647 w 5001"/>
                <a:gd name="T7" fmla="*/ 0 h 2721"/>
                <a:gd name="T8" fmla="*/ 2147483647 w 5001"/>
                <a:gd name="T9" fmla="*/ 0 h 27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p:spPr>
          <p:txBody>
            <a:bodyPr wrap="none" anchor="ctr"/>
            <a:lstStyle/>
            <a:p>
              <a:endParaRPr lang="en-US"/>
            </a:p>
          </p:txBody>
        </p:sp>
      </p:grpSp>
      <p:sp>
        <p:nvSpPr>
          <p:cNvPr id="17412" name="Title Placeholder 1"/>
          <p:cNvSpPr>
            <a:spLocks noGrp="1"/>
          </p:cNvSpPr>
          <p:nvPr>
            <p:ph type="title"/>
          </p:nvPr>
        </p:nvSpPr>
        <p:spPr bwMode="auto">
          <a:xfrm>
            <a:off x="2124075" y="115888"/>
            <a:ext cx="6840538"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3" name="Text Placeholder 2"/>
          <p:cNvSpPr>
            <a:spLocks noGrp="1"/>
          </p:cNvSpPr>
          <p:nvPr>
            <p:ph type="body" idx="1"/>
          </p:nvPr>
        </p:nvSpPr>
        <p:spPr bwMode="auto">
          <a:xfrm>
            <a:off x="611188" y="1600200"/>
            <a:ext cx="807561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913" y="6376988"/>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a:solidFill>
                  <a:prstClr val="white"/>
                </a:solidFill>
                <a:latin typeface="Arial" pitchFamily="34" charset="0"/>
                <a:ea typeface="+mn-ea"/>
                <a:cs typeface="Arial" pitchFamily="34"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white"/>
                </a:solidFill>
                <a:latin typeface="Arial" pitchFamily="34" charset="0"/>
                <a:ea typeface="+mn-ea"/>
                <a:cs typeface="Arial" pitchFamily="34" charset="0"/>
              </a:defRPr>
            </a:lvl1pPr>
          </a:lstStyle>
          <a:p>
            <a:pPr>
              <a:defRPr/>
            </a:pPr>
            <a:r>
              <a:rPr lang="fr-FR"/>
              <a:t>SA3 - PY3 - June 2013</a:t>
            </a:r>
            <a:endParaRPr lang="en-US"/>
          </a:p>
        </p:txBody>
      </p:sp>
      <p:sp>
        <p:nvSpPr>
          <p:cNvPr id="6" name="Slide Number Placeholder 5"/>
          <p:cNvSpPr>
            <a:spLocks noGrp="1"/>
          </p:cNvSpPr>
          <p:nvPr>
            <p:ph type="sldNum" sz="quarter" idx="4"/>
          </p:nvPr>
        </p:nvSpPr>
        <p:spPr>
          <a:xfrm>
            <a:off x="7019925"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a:solidFill>
                  <a:prstClr val="white"/>
                </a:solidFill>
                <a:latin typeface="Arial" pitchFamily="34" charset="0"/>
                <a:ea typeface="+mn-ea"/>
                <a:cs typeface="Arial" pitchFamily="34" charset="0"/>
              </a:defRPr>
            </a:lvl1pPr>
          </a:lstStyle>
          <a:p>
            <a:pPr>
              <a:defRPr/>
            </a:pPr>
            <a:fld id="{992DD0F8-A4C9-8A46-A9BB-6270E386F0A2}" type="slidenum">
              <a:rPr lang="en-US"/>
              <a:pPr>
                <a:defRPr/>
              </a:pPr>
              <a:t>‹#›</a:t>
            </a:fld>
            <a:endParaRPr lang="en-US" dirty="0"/>
          </a:p>
        </p:txBody>
      </p:sp>
      <p:sp>
        <p:nvSpPr>
          <p:cNvPr id="17417" name="Rectangle 17"/>
          <p:cNvSpPr>
            <a:spLocks noChangeArrowheads="1"/>
          </p:cNvSpPr>
          <p:nvPr/>
        </p:nvSpPr>
        <p:spPr bwMode="auto">
          <a:xfrm>
            <a:off x="7667625" y="6586538"/>
            <a:ext cx="14478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gn="r" defTabSz="914400">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ea typeface="SimSun" charset="0"/>
                <a:cs typeface="SimSun" charset="0"/>
              </a:rPr>
              <a:t>www.egi.eu</a:t>
            </a:r>
          </a:p>
        </p:txBody>
      </p:sp>
      <p:sp>
        <p:nvSpPr>
          <p:cNvPr id="17418" name="Rectangle 18"/>
          <p:cNvSpPr>
            <a:spLocks noChangeArrowheads="1"/>
          </p:cNvSpPr>
          <p:nvPr/>
        </p:nvSpPr>
        <p:spPr bwMode="auto">
          <a:xfrm>
            <a:off x="53975" y="6605588"/>
            <a:ext cx="2286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defTabSz="914400">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ea typeface="SimSun" charset="0"/>
                <a:cs typeface="SimSun" charset="0"/>
              </a:rPr>
              <a:t>EGI-InSPIRE RI-261323</a:t>
            </a:r>
          </a:p>
        </p:txBody>
      </p:sp>
    </p:spTree>
  </p:cSld>
  <p:clrMap bg1="lt1" tx1="dk1" bg2="lt2" tx2="dk2" accent1="accent1" accent2="accent2" accent3="accent3" accent4="accent4" accent5="accent5" accent6="accent6" hlink="hlink" folHlink="folHlink"/>
  <p:sldLayoutIdLst>
    <p:sldLayoutId id="2147486765" r:id="rId1"/>
    <p:sldLayoutId id="2147486766" r:id="rId2"/>
    <p:sldLayoutId id="2147486767" r:id="rId3"/>
  </p:sldLayoutIdLst>
  <p:hf hdr="0" dt="0"/>
  <p:txStyles>
    <p:titleStyle>
      <a:lvl1pPr algn="ctr" rtl="0" eaLnBrk="0" fontAlgn="base" hangingPunct="0">
        <a:spcBef>
          <a:spcPct val="0"/>
        </a:spcBef>
        <a:spcAft>
          <a:spcPct val="0"/>
        </a:spcAft>
        <a:defRPr sz="4400" kern="1200">
          <a:solidFill>
            <a:schemeClr val="bg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4400">
          <a:solidFill>
            <a:schemeClr val="bg1"/>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bg1"/>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bg1"/>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bg1"/>
          </a:solidFill>
          <a:latin typeface="Arial" pitchFamily="34" charset="0"/>
          <a:ea typeface="ＭＳ Ｐゴシック" charset="0"/>
          <a:cs typeface="Arial" pitchFamily="34" charset="0"/>
        </a:defRPr>
      </a:lvl5pPr>
      <a:lvl6pPr marL="457200" algn="ctr" rtl="0" eaLnBrk="1" fontAlgn="base" hangingPunct="1">
        <a:spcBef>
          <a:spcPct val="0"/>
        </a:spcBef>
        <a:spcAft>
          <a:spcPct val="0"/>
        </a:spcAft>
        <a:defRPr sz="4400">
          <a:solidFill>
            <a:schemeClr val="bg1"/>
          </a:solidFill>
          <a:latin typeface="Arial" pitchFamily="34" charset="0"/>
          <a:cs typeface="Arial" pitchFamily="34" charset="0"/>
        </a:defRPr>
      </a:lvl6pPr>
      <a:lvl7pPr marL="914400" algn="ctr" rtl="0" eaLnBrk="1" fontAlgn="base" hangingPunct="1">
        <a:spcBef>
          <a:spcPct val="0"/>
        </a:spcBef>
        <a:spcAft>
          <a:spcPct val="0"/>
        </a:spcAft>
        <a:defRPr sz="4400">
          <a:solidFill>
            <a:schemeClr val="bg1"/>
          </a:solidFill>
          <a:latin typeface="Arial" pitchFamily="34" charset="0"/>
          <a:cs typeface="Arial" pitchFamily="34" charset="0"/>
        </a:defRPr>
      </a:lvl7pPr>
      <a:lvl8pPr marL="1371600" algn="ctr" rtl="0" eaLnBrk="1" fontAlgn="base" hangingPunct="1">
        <a:spcBef>
          <a:spcPct val="0"/>
        </a:spcBef>
        <a:spcAft>
          <a:spcPct val="0"/>
        </a:spcAft>
        <a:defRPr sz="4400">
          <a:solidFill>
            <a:schemeClr val="bg1"/>
          </a:solidFill>
          <a:latin typeface="Arial" pitchFamily="34" charset="0"/>
          <a:cs typeface="Arial" pitchFamily="34" charset="0"/>
        </a:defRPr>
      </a:lvl8pPr>
      <a:lvl9pPr marL="1828800" algn="ctr" rtl="0" eaLnBrk="1" fontAlgn="base" hangingPunct="1">
        <a:spcBef>
          <a:spcPct val="0"/>
        </a:spcBef>
        <a:spcAft>
          <a:spcPct val="0"/>
        </a:spcAft>
        <a:defRPr sz="4400">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ＭＳ Ｐゴシック" charset="0"/>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ＭＳ Ｐゴシック" charset="0"/>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ＭＳ Ｐゴシック"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 4" descr="bande-01.eps"/>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6157663"/>
            <a:ext cx="9144000" cy="707202"/>
          </a:xfrm>
          <a:prstGeom prst="rect">
            <a:avLst/>
          </a:prstGeom>
        </p:spPr>
      </p:pic>
      <p:sp>
        <p:nvSpPr>
          <p:cNvPr id="2150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8" name="Text Placeholder 2"/>
          <p:cNvSpPr>
            <a:spLocks noGrp="1"/>
          </p:cNvSpPr>
          <p:nvPr>
            <p:ph type="body" idx="1"/>
          </p:nvPr>
        </p:nvSpPr>
        <p:spPr bwMode="auto">
          <a:xfrm>
            <a:off x="457200" y="1535113"/>
            <a:ext cx="8229600"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768" r:id="rId1"/>
    <p:sldLayoutId id="2147486769" r:id="rId2"/>
    <p:sldLayoutId id="2147486770" r:id="rId3"/>
    <p:sldLayoutId id="2147486771" r:id="rId4"/>
  </p:sldLayoutIdLst>
  <p:hf hdr="0"/>
  <p:txStyles>
    <p:titleStyle>
      <a:lvl1pPr algn="ctr" defTabSz="457200" rtl="0" eaLnBrk="0" fontAlgn="base" hangingPunct="0">
        <a:spcBef>
          <a:spcPct val="0"/>
        </a:spcBef>
        <a:spcAft>
          <a:spcPct val="0"/>
        </a:spcAft>
        <a:defRPr sz="3200" b="1" kern="1200">
          <a:solidFill>
            <a:schemeClr val="accent1"/>
          </a:solidFill>
          <a:latin typeface="News Gothic MT"/>
          <a:ea typeface="ＭＳ Ｐゴシック" charset="0"/>
          <a:cs typeface="ＭＳ Ｐゴシック" charset="0"/>
        </a:defRPr>
      </a:lvl1pPr>
      <a:lvl2pPr algn="ctr" defTabSz="457200" rtl="0" eaLnBrk="0" fontAlgn="base" hangingPunct="0">
        <a:spcBef>
          <a:spcPct val="0"/>
        </a:spcBef>
        <a:spcAft>
          <a:spcPct val="0"/>
        </a:spcAft>
        <a:defRPr sz="3200" b="1">
          <a:solidFill>
            <a:schemeClr val="accent1"/>
          </a:solidFill>
          <a:latin typeface="News Gothic MT"/>
          <a:ea typeface="ＭＳ Ｐゴシック" charset="0"/>
          <a:cs typeface="ＭＳ Ｐゴシック" charset="0"/>
        </a:defRPr>
      </a:lvl2pPr>
      <a:lvl3pPr algn="ctr" defTabSz="457200" rtl="0" eaLnBrk="0" fontAlgn="base" hangingPunct="0">
        <a:spcBef>
          <a:spcPct val="0"/>
        </a:spcBef>
        <a:spcAft>
          <a:spcPct val="0"/>
        </a:spcAft>
        <a:defRPr sz="3200" b="1">
          <a:solidFill>
            <a:schemeClr val="accent1"/>
          </a:solidFill>
          <a:latin typeface="News Gothic MT"/>
          <a:ea typeface="ＭＳ Ｐゴシック" charset="0"/>
          <a:cs typeface="ＭＳ Ｐゴシック" charset="0"/>
        </a:defRPr>
      </a:lvl3pPr>
      <a:lvl4pPr algn="ctr" defTabSz="457200" rtl="0" eaLnBrk="0" fontAlgn="base" hangingPunct="0">
        <a:spcBef>
          <a:spcPct val="0"/>
        </a:spcBef>
        <a:spcAft>
          <a:spcPct val="0"/>
        </a:spcAft>
        <a:defRPr sz="3200" b="1">
          <a:solidFill>
            <a:schemeClr val="accent1"/>
          </a:solidFill>
          <a:latin typeface="News Gothic MT"/>
          <a:ea typeface="ＭＳ Ｐゴシック" charset="0"/>
          <a:cs typeface="ＭＳ Ｐゴシック" charset="0"/>
        </a:defRPr>
      </a:lvl4pPr>
      <a:lvl5pPr algn="ctr" defTabSz="457200" rtl="0" eaLnBrk="0" fontAlgn="base" hangingPunct="0">
        <a:spcBef>
          <a:spcPct val="0"/>
        </a:spcBef>
        <a:spcAft>
          <a:spcPct val="0"/>
        </a:spcAft>
        <a:defRPr sz="3200" b="1">
          <a:solidFill>
            <a:schemeClr val="accent1"/>
          </a:solidFill>
          <a:latin typeface="News Gothic MT"/>
          <a:ea typeface="ＭＳ Ｐゴシック" charset="0"/>
          <a:cs typeface="ＭＳ Ｐゴシック" charset="0"/>
        </a:defRPr>
      </a:lvl5pPr>
      <a:lvl6pPr marL="457200" algn="ctr" defTabSz="457200" rtl="0" fontAlgn="base">
        <a:spcBef>
          <a:spcPct val="0"/>
        </a:spcBef>
        <a:spcAft>
          <a:spcPct val="0"/>
        </a:spcAft>
        <a:defRPr sz="3200" b="1">
          <a:solidFill>
            <a:schemeClr val="accent1"/>
          </a:solidFill>
          <a:latin typeface="News Gothic MT"/>
        </a:defRPr>
      </a:lvl6pPr>
      <a:lvl7pPr marL="914400" algn="ctr" defTabSz="457200" rtl="0" fontAlgn="base">
        <a:spcBef>
          <a:spcPct val="0"/>
        </a:spcBef>
        <a:spcAft>
          <a:spcPct val="0"/>
        </a:spcAft>
        <a:defRPr sz="3200" b="1">
          <a:solidFill>
            <a:schemeClr val="accent1"/>
          </a:solidFill>
          <a:latin typeface="News Gothic MT"/>
        </a:defRPr>
      </a:lvl7pPr>
      <a:lvl8pPr marL="1371600" algn="ctr" defTabSz="457200" rtl="0" fontAlgn="base">
        <a:spcBef>
          <a:spcPct val="0"/>
        </a:spcBef>
        <a:spcAft>
          <a:spcPct val="0"/>
        </a:spcAft>
        <a:defRPr sz="3200" b="1">
          <a:solidFill>
            <a:schemeClr val="accent1"/>
          </a:solidFill>
          <a:latin typeface="News Gothic MT"/>
        </a:defRPr>
      </a:lvl8pPr>
      <a:lvl9pPr marL="1828800" algn="ctr" defTabSz="457200" rtl="0" fontAlgn="base">
        <a:spcBef>
          <a:spcPct val="0"/>
        </a:spcBef>
        <a:spcAft>
          <a:spcPct val="0"/>
        </a:spcAft>
        <a:defRPr sz="3200" b="1">
          <a:solidFill>
            <a:schemeClr val="accent1"/>
          </a:solidFill>
          <a:latin typeface="News Gothic MT"/>
        </a:defRPr>
      </a:lvl9pPr>
    </p:titleStyle>
    <p:bodyStyle>
      <a:lvl1pPr marL="342900" indent="-342900" algn="l" defTabSz="457200" rtl="0" eaLnBrk="0" fontAlgn="base" hangingPunct="0">
        <a:spcBef>
          <a:spcPct val="20000"/>
        </a:spcBef>
        <a:spcAft>
          <a:spcPct val="0"/>
        </a:spcAft>
        <a:buClr>
          <a:schemeClr val="accent1"/>
        </a:buClr>
        <a:buFont typeface="Wingdings" charset="0"/>
        <a:buChar char="§"/>
        <a:defRPr sz="3200" kern="1200">
          <a:solidFill>
            <a:srgbClr val="404040"/>
          </a:solidFill>
          <a:latin typeface="News Gothic M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2"/>
        </a:buClr>
        <a:buFont typeface="Wingdings" charset="0"/>
        <a:buChar char="§"/>
        <a:defRPr sz="2800" kern="1200">
          <a:solidFill>
            <a:srgbClr val="404040"/>
          </a:solidFill>
          <a:latin typeface="News Gothic MT"/>
          <a:ea typeface="ＭＳ Ｐゴシック" charset="0"/>
          <a:cs typeface="+mn-cs"/>
        </a:defRPr>
      </a:lvl2pPr>
      <a:lvl3pPr marL="1143000" indent="-228600" algn="l" defTabSz="457200" rtl="0" eaLnBrk="0" fontAlgn="base" hangingPunct="0">
        <a:spcBef>
          <a:spcPct val="20000"/>
        </a:spcBef>
        <a:spcAft>
          <a:spcPct val="0"/>
        </a:spcAft>
        <a:buClr>
          <a:schemeClr val="accent1"/>
        </a:buClr>
        <a:buFont typeface="Wingdings" charset="0"/>
        <a:buChar char="§"/>
        <a:defRPr sz="2400" kern="1200">
          <a:solidFill>
            <a:srgbClr val="404040"/>
          </a:solidFill>
          <a:latin typeface="News Gothic MT"/>
          <a:ea typeface="ＭＳ Ｐゴシック" charset="0"/>
          <a:cs typeface="+mn-cs"/>
        </a:defRPr>
      </a:lvl3pPr>
      <a:lvl4pPr marL="1600200" indent="-228600" algn="l" defTabSz="457200" rtl="0" eaLnBrk="0" fontAlgn="base" hangingPunct="0">
        <a:spcBef>
          <a:spcPct val="20000"/>
        </a:spcBef>
        <a:spcAft>
          <a:spcPct val="0"/>
        </a:spcAft>
        <a:buClr>
          <a:schemeClr val="accent2"/>
        </a:buClr>
        <a:buFont typeface="Wingdings" charset="0"/>
        <a:buChar char="§"/>
        <a:defRPr sz="2000" kern="1200">
          <a:solidFill>
            <a:srgbClr val="404040"/>
          </a:solidFill>
          <a:latin typeface="News Gothic MT"/>
          <a:ea typeface="ＭＳ Ｐゴシック" charset="0"/>
          <a:cs typeface="+mn-cs"/>
        </a:defRPr>
      </a:lvl4pPr>
      <a:lvl5pPr marL="2057400" indent="-228600" algn="l" defTabSz="457200" rtl="0" eaLnBrk="0" fontAlgn="base" hangingPunct="0">
        <a:spcBef>
          <a:spcPct val="20000"/>
        </a:spcBef>
        <a:spcAft>
          <a:spcPct val="0"/>
        </a:spcAft>
        <a:buClr>
          <a:schemeClr val="accent1"/>
        </a:buClr>
        <a:buFont typeface="Wingdings" charset="0"/>
        <a:buChar char="§"/>
        <a:defRPr sz="2000" kern="1200">
          <a:solidFill>
            <a:srgbClr val="404040"/>
          </a:solidFill>
          <a:latin typeface="News Gothic M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1410" name="Rectangle 2"/>
          <p:cNvSpPr>
            <a:spLocks noChangeArrowheads="1"/>
          </p:cNvSpPr>
          <p:nvPr/>
        </p:nvSpPr>
        <p:spPr bwMode="auto">
          <a:xfrm>
            <a:off x="0" y="0"/>
            <a:ext cx="9144000" cy="744538"/>
          </a:xfrm>
          <a:prstGeom prst="rect">
            <a:avLst/>
          </a:prstGeom>
          <a:solidFill>
            <a:srgbClr val="00A6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GB" sz="1600" b="1">
              <a:solidFill>
                <a:srgbClr val="000000"/>
              </a:solidFill>
            </a:endParaRPr>
          </a:p>
        </p:txBody>
      </p:sp>
      <p:sp>
        <p:nvSpPr>
          <p:cNvPr id="401411" name="Rectangle 3"/>
          <p:cNvSpPr>
            <a:spLocks noGrp="1" noChangeArrowheads="1"/>
          </p:cNvSpPr>
          <p:nvPr>
            <p:ph type="body" idx="1"/>
          </p:nvPr>
        </p:nvSpPr>
        <p:spPr bwMode="auto">
          <a:xfrm>
            <a:off x="282575" y="977900"/>
            <a:ext cx="8520113"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01412" name="Rectangle 4"/>
          <p:cNvSpPr>
            <a:spLocks noGrp="1" noChangeArrowheads="1"/>
          </p:cNvSpPr>
          <p:nvPr>
            <p:ph type="title"/>
          </p:nvPr>
        </p:nvSpPr>
        <p:spPr bwMode="auto">
          <a:xfrm>
            <a:off x="292100" y="103188"/>
            <a:ext cx="8520113"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1413" name="Rectangle 5"/>
          <p:cNvSpPr>
            <a:spLocks noChangeArrowheads="1"/>
          </p:cNvSpPr>
          <p:nvPr/>
        </p:nvSpPr>
        <p:spPr bwMode="auto">
          <a:xfrm>
            <a:off x="282575" y="6280150"/>
            <a:ext cx="75930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Ins="0" anchor="ctr"/>
          <a:lstStyle/>
          <a:p>
            <a:pPr algn="r" defTabSz="914400">
              <a:defRPr/>
            </a:pPr>
            <a:r>
              <a:rPr lang="en-GB" sz="900" b="1" dirty="0">
                <a:solidFill>
                  <a:srgbClr val="808080"/>
                </a:solidFill>
              </a:rPr>
              <a:t>David South </a:t>
            </a:r>
            <a:r>
              <a:rPr lang="en-GB" sz="900" dirty="0">
                <a:solidFill>
                  <a:srgbClr val="808080"/>
                </a:solidFill>
              </a:rPr>
              <a:t> |  Data Preservation and Long Term Analysis in HEP  |  CHEP 2012, May 21-25 2012  |  </a:t>
            </a:r>
            <a:r>
              <a:rPr lang="en-GB" sz="900" b="1" dirty="0">
                <a:solidFill>
                  <a:srgbClr val="808080"/>
                </a:solidFill>
              </a:rPr>
              <a:t>Page </a:t>
            </a:r>
            <a:fld id="{5C7AD349-EC04-8C49-A7E8-FA0A4BBC83C0}" type="slidenum">
              <a:rPr lang="en-GB" sz="900" b="1">
                <a:solidFill>
                  <a:srgbClr val="808080"/>
                </a:solidFill>
              </a:rPr>
              <a:pPr algn="r" defTabSz="914400">
                <a:defRPr/>
              </a:pPr>
              <a:t>‹#›</a:t>
            </a:fld>
            <a:endParaRPr lang="en-GB" sz="900" b="1" dirty="0">
              <a:solidFill>
                <a:srgbClr val="808080"/>
              </a:solidFill>
            </a:endParaRPr>
          </a:p>
        </p:txBody>
      </p:sp>
      <p:pic>
        <p:nvPicPr>
          <p:cNvPr id="26630" name="Picture 10" descr="DESY-Logo-cyan-RGB_ger"/>
          <p:cNvPicPr>
            <a:picLocks noChangeAspect="1" noChangeArrowheads="1"/>
          </p:cNvPicPr>
          <p:nvPr userDrawn="1"/>
        </p:nvPicPr>
        <p:blipFill>
          <a:blip r:embed="rId13" cstate="print">
            <a:extLst>
              <a:ext uri="{28A0092B-C50C-407E-A947-70E740481C1C}">
                <a14:useLocalDpi xmlns:a14="http://schemas.microsoft.com/office/drawing/2010/main"/>
              </a:ext>
            </a:extLst>
          </a:blip>
          <a:srcRect l="-9424" t="-7854" r="-18587" b="-12566"/>
          <a:stretch>
            <a:fillRect/>
          </a:stretch>
        </p:blipFill>
        <p:spPr bwMode="auto">
          <a:xfrm>
            <a:off x="8035925" y="6099175"/>
            <a:ext cx="7762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772" r:id="rId1"/>
    <p:sldLayoutId id="2147486740" r:id="rId2"/>
    <p:sldLayoutId id="2147486741" r:id="rId3"/>
    <p:sldLayoutId id="2147486742" r:id="rId4"/>
    <p:sldLayoutId id="2147486743" r:id="rId5"/>
    <p:sldLayoutId id="2147486744" r:id="rId6"/>
    <p:sldLayoutId id="2147486745" r:id="rId7"/>
    <p:sldLayoutId id="2147486746" r:id="rId8"/>
    <p:sldLayoutId id="2147486747" r:id="rId9"/>
    <p:sldLayoutId id="2147486748" r:id="rId10"/>
    <p:sldLayoutId id="2147486749" r:id="rId11"/>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2400" b="1">
          <a:solidFill>
            <a:schemeClr val="bg1"/>
          </a:solidFill>
          <a:latin typeface="+mj-lt"/>
          <a:ea typeface="+mj-ea"/>
          <a:cs typeface="ＭＳ Ｐゴシック" charset="0"/>
        </a:defRPr>
      </a:lvl1pPr>
      <a:lvl2pPr algn="l"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5pPr>
      <a:lvl6pPr marL="457200" algn="l" rtl="0" fontAlgn="base">
        <a:spcBef>
          <a:spcPct val="0"/>
        </a:spcBef>
        <a:spcAft>
          <a:spcPct val="0"/>
        </a:spcAft>
        <a:defRPr sz="2400" b="1">
          <a:solidFill>
            <a:schemeClr val="bg1"/>
          </a:solidFill>
          <a:latin typeface="Arial" charset="0"/>
          <a:ea typeface="ＭＳ Ｐゴシック" charset="0"/>
        </a:defRPr>
      </a:lvl6pPr>
      <a:lvl7pPr marL="914400" algn="l" rtl="0" fontAlgn="base">
        <a:spcBef>
          <a:spcPct val="0"/>
        </a:spcBef>
        <a:spcAft>
          <a:spcPct val="0"/>
        </a:spcAft>
        <a:defRPr sz="2400" b="1">
          <a:solidFill>
            <a:schemeClr val="bg1"/>
          </a:solidFill>
          <a:latin typeface="Arial" charset="0"/>
          <a:ea typeface="ＭＳ Ｐゴシック" charset="0"/>
        </a:defRPr>
      </a:lvl7pPr>
      <a:lvl8pPr marL="1371600" algn="l" rtl="0" fontAlgn="base">
        <a:spcBef>
          <a:spcPct val="0"/>
        </a:spcBef>
        <a:spcAft>
          <a:spcPct val="0"/>
        </a:spcAft>
        <a:defRPr sz="2400" b="1">
          <a:solidFill>
            <a:schemeClr val="bg1"/>
          </a:solidFill>
          <a:latin typeface="Arial" charset="0"/>
          <a:ea typeface="ＭＳ Ｐゴシック" charset="0"/>
        </a:defRPr>
      </a:lvl8pPr>
      <a:lvl9pPr marL="1828800" algn="l" rtl="0" fontAlgn="base">
        <a:spcBef>
          <a:spcPct val="0"/>
        </a:spcBef>
        <a:spcAft>
          <a:spcPct val="0"/>
        </a:spcAft>
        <a:defRPr sz="2400" b="1">
          <a:solidFill>
            <a:schemeClr val="bg1"/>
          </a:solidFill>
          <a:latin typeface="Arial" charset="0"/>
          <a:ea typeface="ＭＳ Ｐゴシック" charset="0"/>
        </a:defRPr>
      </a:lvl9pPr>
    </p:titleStyle>
    <p:bodyStyle>
      <a:lvl1pPr marL="265113" indent="-265113" algn="l" rtl="0" eaLnBrk="0" fontAlgn="base" hangingPunct="0">
        <a:spcBef>
          <a:spcPct val="0"/>
        </a:spcBef>
        <a:spcAft>
          <a:spcPct val="50000"/>
        </a:spcAft>
        <a:buClr>
          <a:srgbClr val="F28E00"/>
        </a:buClr>
        <a:buFont typeface="Arial Black" charset="0"/>
        <a:buChar char="&gt;"/>
        <a:defRPr sz="2000">
          <a:solidFill>
            <a:schemeClr val="tx1"/>
          </a:solidFill>
          <a:latin typeface="+mn-lt"/>
          <a:ea typeface="+mn-ea"/>
          <a:cs typeface="ＭＳ Ｐゴシック" charset="0"/>
        </a:defRPr>
      </a:lvl1pPr>
      <a:lvl2pPr marL="628650" indent="-184150" algn="l" rtl="0" eaLnBrk="0" fontAlgn="base" hangingPunct="0">
        <a:spcBef>
          <a:spcPct val="0"/>
        </a:spcBef>
        <a:spcAft>
          <a:spcPct val="50000"/>
        </a:spcAft>
        <a:buClr>
          <a:schemeClr val="bg2"/>
        </a:buClr>
        <a:buFont typeface="Wingdings" charset="0"/>
        <a:buChar char="§"/>
        <a:defRPr sz="1600">
          <a:solidFill>
            <a:schemeClr val="tx1"/>
          </a:solidFill>
          <a:latin typeface="+mn-lt"/>
          <a:ea typeface="+mn-ea"/>
        </a:defRPr>
      </a:lvl2pPr>
      <a:lvl3pPr marL="1236663" indent="-228600" algn="l" rtl="0" eaLnBrk="0" fontAlgn="base" hangingPunct="0">
        <a:spcBef>
          <a:spcPct val="0"/>
        </a:spcBef>
        <a:spcAft>
          <a:spcPct val="0"/>
        </a:spcAft>
        <a:buClr>
          <a:srgbClr val="FF9900"/>
        </a:buClr>
        <a:buFont typeface="Arial Black" charset="0"/>
        <a:defRPr sz="1200">
          <a:solidFill>
            <a:schemeClr val="tx1"/>
          </a:solidFill>
          <a:latin typeface="+mn-lt"/>
          <a:ea typeface="+mn-ea"/>
        </a:defRPr>
      </a:lvl3pPr>
      <a:lvl4pPr marL="1644650" indent="-228600" algn="l" rtl="0" eaLnBrk="0" fontAlgn="base" hangingPunct="0">
        <a:spcBef>
          <a:spcPct val="0"/>
        </a:spcBef>
        <a:spcAft>
          <a:spcPct val="0"/>
        </a:spcAft>
        <a:buFont typeface="Wingdings" charset="0"/>
        <a:buChar char="§"/>
        <a:defRPr sz="1400">
          <a:solidFill>
            <a:schemeClr val="tx1"/>
          </a:solidFill>
          <a:latin typeface="+mn-lt"/>
          <a:ea typeface="+mn-ea"/>
        </a:defRPr>
      </a:lvl4pPr>
      <a:lvl5pPr marL="2057400" indent="-228600" algn="l" rtl="0" eaLnBrk="0" fontAlgn="base" hangingPunct="0">
        <a:spcBef>
          <a:spcPct val="20000"/>
        </a:spcBef>
        <a:spcAft>
          <a:spcPct val="0"/>
        </a:spcAft>
        <a:defRPr sz="2000">
          <a:solidFill>
            <a:schemeClr val="tx1"/>
          </a:solidFill>
          <a:latin typeface="+mn-lt"/>
          <a:ea typeface="+mn-ea"/>
        </a:defRPr>
      </a:lvl5pPr>
      <a:lvl6pPr marL="2514600" indent="-228600" algn="l" rtl="0" fontAlgn="base">
        <a:spcBef>
          <a:spcPct val="20000"/>
        </a:spcBef>
        <a:spcAft>
          <a:spcPct val="0"/>
        </a:spcAft>
        <a:defRPr sz="2000">
          <a:solidFill>
            <a:schemeClr val="tx1"/>
          </a:solidFill>
          <a:latin typeface="+mn-lt"/>
          <a:ea typeface="+mn-ea"/>
        </a:defRPr>
      </a:lvl6pPr>
      <a:lvl7pPr marL="2971800" indent="-228600" algn="l" rtl="0" fontAlgn="base">
        <a:spcBef>
          <a:spcPct val="20000"/>
        </a:spcBef>
        <a:spcAft>
          <a:spcPct val="0"/>
        </a:spcAft>
        <a:defRPr sz="2000">
          <a:solidFill>
            <a:schemeClr val="tx1"/>
          </a:solidFill>
          <a:latin typeface="+mn-lt"/>
          <a:ea typeface="+mn-ea"/>
        </a:defRPr>
      </a:lvl7pPr>
      <a:lvl8pPr marL="3429000" indent="-228600" algn="l" rtl="0" fontAlgn="base">
        <a:spcBef>
          <a:spcPct val="20000"/>
        </a:spcBef>
        <a:spcAft>
          <a:spcPct val="0"/>
        </a:spcAft>
        <a:defRPr sz="2000">
          <a:solidFill>
            <a:schemeClr val="tx1"/>
          </a:solidFill>
          <a:latin typeface="+mn-lt"/>
          <a:ea typeface="+mn-ea"/>
        </a:defRPr>
      </a:lvl8pPr>
      <a:lvl9pPr marL="3886200" indent="-228600" algn="l"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a:solidFill>
                  <a:prstClr val="black">
                    <a:tint val="75000"/>
                  </a:prstClr>
                </a:solidFill>
                <a:latin typeface="Calibri"/>
                <a:ea typeface="+mn-ea"/>
                <a:cs typeface="+mn-cs"/>
              </a:defRPr>
            </a:lvl1pPr>
          </a:lstStyle>
          <a:p>
            <a:pPr>
              <a:defRPr/>
            </a:pPr>
            <a:fld id="{E198BB05-B6F1-FC45-9447-23F68A268267}" type="datetimeFigureOut">
              <a:rPr lang="en-US"/>
              <a:pPr>
                <a:defRPr/>
              </a:pPr>
              <a:t>16/10/18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a:solidFill>
                  <a:prstClr val="black">
                    <a:tint val="75000"/>
                  </a:prstClr>
                </a:solidFill>
                <a:latin typeface="Calibri"/>
                <a:ea typeface="+mn-ea"/>
                <a:cs typeface="+mn-cs"/>
              </a:defRPr>
            </a:lvl1pPr>
          </a:lstStyle>
          <a:p>
            <a:pPr>
              <a:defRPr/>
            </a:pPr>
            <a:fld id="{55FA46F9-E90A-244D-A00B-71DC4FAE05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73" r:id="rId1"/>
    <p:sldLayoutId id="2147486774" r:id="rId2"/>
    <p:sldLayoutId id="2147486775" r:id="rId3"/>
    <p:sldLayoutId id="2147486776" r:id="rId4"/>
    <p:sldLayoutId id="2147486777" r:id="rId5"/>
    <p:sldLayoutId id="2147486778" r:id="rId6"/>
    <p:sldLayoutId id="2147486779" r:id="rId7"/>
    <p:sldLayoutId id="2147486780" r:id="rId8"/>
    <p:sldLayoutId id="2147486781" r:id="rId9"/>
    <p:sldLayoutId id="2147486782" r:id="rId10"/>
    <p:sldLayoutId id="214748678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smtClean="0"/>
              <a:t>Second level</a:t>
            </a:r>
            <a:endParaRPr lang="en-GB" smtClean="0"/>
          </a:p>
          <a:p>
            <a:pPr lvl="1"/>
            <a:r>
              <a:rPr lang="en-GB" smtClean="0"/>
              <a:t>Third level</a:t>
            </a:r>
          </a:p>
          <a:p>
            <a:pPr lvl="2"/>
            <a:r>
              <a:rPr lang="en-GB"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pPr defTabSz="914400"/>
            <a:endParaRPr lang="en-GB">
              <a:solidFill>
                <a:srgbClr val="000000"/>
              </a:solidFill>
              <a:ea typeface="+mn-ea"/>
              <a:cs typeface="Arial" charset="0"/>
            </a:endParaRPr>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Verdana"/>
            </a:endParaRPr>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Verdana"/>
            </a:endParaRPr>
          </a:p>
        </p:txBody>
      </p:sp>
      <p:pic>
        <p:nvPicPr>
          <p:cNvPr id="1041" name="Picture 17" descr="LOGO CE_Vertical_EN_NEG_quadri_H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6"/>
          <p:cNvSpPr txBox="1">
            <a:spLocks/>
          </p:cNvSpPr>
          <p:nvPr userDrawn="1"/>
        </p:nvSpPr>
        <p:spPr bwMode="auto">
          <a:xfrm>
            <a:off x="3491880" y="6381328"/>
            <a:ext cx="21336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defTabSz="914400"/>
            <a:fld id="{8A87AEA0-9CAD-4034-9CC9-561F15602780}" type="slidenum">
              <a:rPr lang="en-GB" smtClean="0">
                <a:solidFill>
                  <a:srgbClr val="000000"/>
                </a:solidFill>
              </a:rPr>
              <a:pPr defTabSz="914400"/>
              <a:t>‹#›</a:t>
            </a:fld>
            <a:endParaRPr lang="en-GB">
              <a:solidFill>
                <a:srgbClr val="000000"/>
              </a:solidFill>
            </a:endParaRPr>
          </a:p>
        </p:txBody>
      </p:sp>
    </p:spTree>
    <p:extLst>
      <p:ext uri="{BB962C8B-B14F-4D97-AF65-F5344CB8AC3E}">
        <p14:creationId xmlns:p14="http://schemas.microsoft.com/office/powerpoint/2010/main" val="1664472605"/>
      </p:ext>
    </p:extLst>
  </p:cSld>
  <p:clrMap bg1="lt1" tx1="dk1" bg2="lt2" tx2="dk2" accent1="accent1" accent2="accent2" accent3="accent3" accent4="accent4" accent5="accent5" accent6="accent6" hlink="hlink" folHlink="folHlink"/>
  <p:sldLayoutIdLst>
    <p:sldLayoutId id="2147486785" r:id="rId1"/>
    <p:sldLayoutId id="2147486786" r:id="rId2"/>
    <p:sldLayoutId id="2147486787" r:id="rId3"/>
    <p:sldLayoutId id="2147486788" r:id="rId4"/>
    <p:sldLayoutId id="2147486789" r:id="rId5"/>
    <p:sldLayoutId id="2147486790" r:id="rId6"/>
    <p:sldLayoutId id="2147486791" r:id="rId7"/>
    <p:sldLayoutId id="2147486792" r:id="rId8"/>
    <p:sldLayoutId id="2147486793" r:id="rId9"/>
    <p:sldLayoutId id="2147486794" r:id="rId10"/>
    <p:sldLayoutId id="2147486795" r:id="rId11"/>
  </p:sldLayoutIdLst>
  <p:timing>
    <p:tnLst>
      <p:par>
        <p:cTn xmlns:p14="http://schemas.microsoft.com/office/powerpoint/2010/main" id="1" dur="indefinite" restart="never" nodeType="tmRoot"/>
      </p:par>
    </p:tnLst>
  </p:timing>
  <p:hf sldNum="0" hdr="0" ftr="0" dt="0"/>
  <p:txStyles>
    <p:title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cdsweb.cern.ch/record/840543/files/lhcc-2005-024.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7.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png"/><Relationship Id="rId3"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 Id="rId3"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43.xml.rels><?xml version="1.0" encoding="UTF-8" standalone="yes"?>
<Relationships xmlns="http://schemas.openxmlformats.org/package/2006/relationships"><Relationship Id="rId11" Type="http://schemas.openxmlformats.org/officeDocument/2006/relationships/image" Target="../media/image51.gif"/><Relationship Id="rId12" Type="http://schemas.openxmlformats.org/officeDocument/2006/relationships/image" Target="../media/image52.jpeg"/><Relationship Id="rId13" Type="http://schemas.openxmlformats.org/officeDocument/2006/relationships/image" Target="../media/image53.jpeg"/><Relationship Id="rId14" Type="http://schemas.openxmlformats.org/officeDocument/2006/relationships/image" Target="../media/image54.jpeg"/><Relationship Id="rId15" Type="http://schemas.openxmlformats.org/officeDocument/2006/relationships/image" Target="../media/image55.png"/><Relationship Id="rId16" Type="http://schemas.openxmlformats.org/officeDocument/2006/relationships/image" Target="../media/image56.jpeg"/><Relationship Id="rId17" Type="http://schemas.openxmlformats.org/officeDocument/2006/relationships/image" Target="../media/image57.png"/><Relationship Id="rId18" Type="http://schemas.openxmlformats.org/officeDocument/2006/relationships/image" Target="../media/image58.png"/><Relationship Id="rId19" Type="http://schemas.openxmlformats.org/officeDocument/2006/relationships/image" Target="../media/image59.png"/><Relationship Id="rId1" Type="http://schemas.openxmlformats.org/officeDocument/2006/relationships/slideLayout" Target="../slideLayouts/slideLayout24.xml"/><Relationship Id="rId2" Type="http://schemas.openxmlformats.org/officeDocument/2006/relationships/image" Target="../media/image42.jpe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jpeg"/><Relationship Id="rId9" Type="http://schemas.openxmlformats.org/officeDocument/2006/relationships/image" Target="../media/image49.png"/><Relationship Id="rId10"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image" Target="../media/image6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6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hepdata.cedar.ac.uk/" TargetMode="External"/><Relationship Id="rId4" Type="http://schemas.openxmlformats.org/officeDocument/2006/relationships/image" Target="../media/image68.png"/><Relationship Id="rId1" Type="http://schemas.openxmlformats.org/officeDocument/2006/relationships/slideLayout" Target="../slideLayouts/slideLayout3.xml"/><Relationship Id="rId2" Type="http://schemas.openxmlformats.org/officeDocument/2006/relationships/hyperlink" Target="http://cms.web.cern.ch/news/triggering-and-data-acquisition"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11" Type="http://schemas.openxmlformats.org/officeDocument/2006/relationships/image" Target="../media/image77.png"/><Relationship Id="rId12" Type="http://schemas.openxmlformats.org/officeDocument/2006/relationships/image" Target="../media/image78.png"/><Relationship Id="rId1" Type="http://schemas.openxmlformats.org/officeDocument/2006/relationships/slideLayout" Target="../slideLayouts/slideLayout39.xml"/><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65.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75.png"/><Relationship Id="rId10"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cds.cern.ch/record/2195937/files/iPRES2016-CERN_July3.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50900"/>
            <a:ext cx="9144000" cy="514350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US">
                <a:latin typeface="Arial" charset="0"/>
              </a:rPr>
              <a:t>2. How did we get here?</a:t>
            </a:r>
          </a:p>
        </p:txBody>
      </p:sp>
      <p:pic>
        <p:nvPicPr>
          <p:cNvPr id="52226"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atin typeface="Arial" charset="0"/>
              </a:rPr>
              <a:t>2. The LEP Era</a:t>
            </a:r>
          </a:p>
        </p:txBody>
      </p:sp>
      <p:sp>
        <p:nvSpPr>
          <p:cNvPr id="3" name="Content Placeholder 2"/>
          <p:cNvSpPr>
            <a:spLocks noGrp="1"/>
          </p:cNvSpPr>
          <p:nvPr>
            <p:ph idx="1"/>
          </p:nvPr>
        </p:nvSpPr>
        <p:spPr>
          <a:xfrm>
            <a:off x="228600" y="1325563"/>
            <a:ext cx="8693150" cy="4667250"/>
          </a:xfrm>
        </p:spPr>
        <p:txBody>
          <a:bodyPr>
            <a:normAutofit fontScale="92500" lnSpcReduction="20000"/>
          </a:bodyPr>
          <a:lstStyle/>
          <a:p>
            <a:pPr>
              <a:buClrTx/>
              <a:defRPr/>
            </a:pPr>
            <a:r>
              <a:rPr lang="en-US" dirty="0" smtClean="0"/>
              <a:t>Prior to LEP (1989-2000), experiments tended to be relatively short-lived</a:t>
            </a:r>
          </a:p>
          <a:p>
            <a:pPr>
              <a:buClrTx/>
              <a:defRPr/>
            </a:pPr>
            <a:r>
              <a:rPr lang="en-US" dirty="0" smtClean="0"/>
              <a:t>LEP required a degree of planning that was previously unknown (but predictions wrong…)</a:t>
            </a:r>
          </a:p>
          <a:p>
            <a:pPr>
              <a:buClrTx/>
              <a:defRPr/>
            </a:pPr>
            <a:r>
              <a:rPr lang="en-US" dirty="0" smtClean="0"/>
              <a:t>And it faced almost constant migrations (operating systems, computer hardware), as well as paradigms </a:t>
            </a:r>
            <a:endParaRPr lang="en-US" dirty="0"/>
          </a:p>
          <a:p>
            <a:pPr lvl="1">
              <a:buClrTx/>
              <a:defRPr/>
            </a:pPr>
            <a:r>
              <a:rPr lang="en-US" dirty="0" smtClean="0"/>
              <a:t>Mainframe – clusters – farms – grids – clouds – ?</a:t>
            </a:r>
          </a:p>
          <a:p>
            <a:pPr>
              <a:buClrTx/>
              <a:buFont typeface="Wingdings" charset="2"/>
              <a:buChar char="Ø"/>
              <a:defRPr/>
            </a:pPr>
            <a:r>
              <a:rPr lang="en-US" b="1" dirty="0" smtClean="0">
                <a:solidFill>
                  <a:srgbClr val="FF0000"/>
                </a:solidFill>
              </a:rPr>
              <a:t>IMHO this need for regular migration is one reason why the data is still usable today</a:t>
            </a:r>
          </a:p>
          <a:p>
            <a:pPr lvl="1">
              <a:buClrTx/>
              <a:defRPr/>
            </a:pPr>
            <a:endParaRPr lang="en-US" dirty="0" smtClean="0"/>
          </a:p>
          <a:p>
            <a:pPr>
              <a:buClrTx/>
              <a:defRPr/>
            </a:pPr>
            <a:r>
              <a:rPr lang="en-US" dirty="0" smtClean="0"/>
              <a:t>Another is the IBM 3480 cartridge… </a:t>
            </a:r>
            <a:r>
              <a:rPr lang="en-US" b="1" dirty="0" smtClean="0">
                <a:solidFill>
                  <a:srgbClr val="008000"/>
                </a:solidFill>
              </a:rPr>
              <a:t>and people…</a:t>
            </a:r>
            <a:endParaRPr lang="en-US" b="1" dirty="0">
              <a:solidFill>
                <a:srgbClr val="008000"/>
              </a:solidFill>
            </a:endParaRPr>
          </a:p>
        </p:txBody>
      </p:sp>
      <p:pic>
        <p:nvPicPr>
          <p:cNvPr id="2" name="Picture 1"/>
          <p:cNvPicPr>
            <a:picLocks noChangeAspect="1"/>
          </p:cNvPicPr>
          <p:nvPr/>
        </p:nvPicPr>
        <p:blipFill>
          <a:blip r:embed="rId2"/>
          <a:stretch>
            <a:fillRect/>
          </a:stretch>
        </p:blipFill>
        <p:spPr>
          <a:xfrm>
            <a:off x="8002070" y="94047"/>
            <a:ext cx="1032690" cy="111983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US">
                <a:latin typeface="Arial" charset="0"/>
              </a:rPr>
              <a:t>2. LEP Tape Management</a:t>
            </a:r>
          </a:p>
        </p:txBody>
      </p:sp>
      <p:sp>
        <p:nvSpPr>
          <p:cNvPr id="3" name="Content Placeholder 2"/>
          <p:cNvSpPr>
            <a:spLocks noGrp="1"/>
          </p:cNvSpPr>
          <p:nvPr>
            <p:ph idx="1"/>
          </p:nvPr>
        </p:nvSpPr>
        <p:spPr/>
        <p:txBody>
          <a:bodyPr>
            <a:normAutofit fontScale="92500" lnSpcReduction="20000"/>
          </a:bodyPr>
          <a:lstStyle/>
          <a:p>
            <a:pPr>
              <a:buClrTx/>
              <a:defRPr/>
            </a:pPr>
            <a:r>
              <a:rPr lang="en-US" dirty="0" smtClean="0"/>
              <a:t>Experiments bought and managed their tapes: data was referred to by VSN+FSEQ</a:t>
            </a:r>
          </a:p>
          <a:p>
            <a:pPr>
              <a:buClrTx/>
              <a:defRPr/>
            </a:pPr>
            <a:r>
              <a:rPr lang="en-US" b="1" dirty="0" smtClean="0">
                <a:solidFill>
                  <a:srgbClr val="008000"/>
                </a:solidFill>
              </a:rPr>
              <a:t>My contribution: introduction of a platform-independent naming scheme (file catalog) + the F and A in F.A.I.R. (maybe)</a:t>
            </a:r>
          </a:p>
          <a:p>
            <a:pPr>
              <a:buClrTx/>
              <a:defRPr/>
            </a:pPr>
            <a:r>
              <a:rPr lang="en-US" b="1" i="1" dirty="0">
                <a:solidFill>
                  <a:srgbClr val="660066"/>
                </a:solidFill>
              </a:rPr>
              <a:t>//catalogue/experiment/dir1/dir2/.../</a:t>
            </a:r>
            <a:r>
              <a:rPr lang="en-US" b="1" i="1" dirty="0" err="1">
                <a:solidFill>
                  <a:srgbClr val="660066"/>
                </a:solidFill>
              </a:rPr>
              <a:t>dirn</a:t>
            </a:r>
            <a:r>
              <a:rPr lang="en-US" b="1" i="1" dirty="0">
                <a:solidFill>
                  <a:srgbClr val="660066"/>
                </a:solidFill>
              </a:rPr>
              <a:t>/filename</a:t>
            </a:r>
            <a:endParaRPr lang="en-US" b="1" i="1" dirty="0" smtClean="0">
              <a:solidFill>
                <a:srgbClr val="660066"/>
              </a:solidFill>
            </a:endParaRPr>
          </a:p>
          <a:p>
            <a:pPr>
              <a:buClrTx/>
              <a:defRPr/>
            </a:pPr>
            <a:r>
              <a:rPr lang="en-US" dirty="0" smtClean="0"/>
              <a:t>This started the journey to “managed storage” where now all data is in robots</a:t>
            </a:r>
          </a:p>
          <a:p>
            <a:pPr>
              <a:buClrTx/>
              <a:defRPr/>
            </a:pPr>
            <a:r>
              <a:rPr lang="en-US" dirty="0" smtClean="0"/>
              <a:t>Multiple copies of LEP data: 2 tape + 1 disk at CERN alone (extra copies at outside labs)</a:t>
            </a:r>
          </a:p>
          <a:p>
            <a:pPr>
              <a:buClrTx/>
              <a:buFont typeface="Wingdings" charset="2"/>
              <a:buChar char="Ø"/>
              <a:defRPr/>
            </a:pPr>
            <a:r>
              <a:rPr lang="en-US" b="1" dirty="0" smtClean="0">
                <a:solidFill>
                  <a:srgbClr val="FF0000"/>
                </a:solidFill>
              </a:rPr>
              <a:t>Migrating the data forward…</a:t>
            </a:r>
            <a:endParaRPr lang="en-US" b="1" dirty="0">
              <a:solidFill>
                <a:srgbClr val="FF0000"/>
              </a:solidFill>
            </a:endParaRPr>
          </a:p>
        </p:txBody>
      </p:sp>
      <p:pic>
        <p:nvPicPr>
          <p:cNvPr id="4" name="Picture 3" descr="C:\Users\shirley\Desktop\www\3480invault.gif"/>
          <p:cNvPicPr/>
          <p:nvPr/>
        </p:nvPicPr>
        <p:blipFill>
          <a:blip r:embed="rId2">
            <a:extLst>
              <a:ext uri="{28A0092B-C50C-407E-A947-70E740481C1C}">
                <a14:useLocalDpi xmlns:a14="http://schemas.microsoft.com/office/drawing/2010/main" val="0"/>
              </a:ext>
            </a:extLst>
          </a:blip>
          <a:srcRect/>
          <a:stretch>
            <a:fillRect/>
          </a:stretch>
        </p:blipFill>
        <p:spPr bwMode="auto">
          <a:xfrm>
            <a:off x="7783572" y="109240"/>
            <a:ext cx="1260000" cy="12600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a:latin typeface="Arial" charset="0"/>
              </a:rPr>
              <a:t>2. LEP Software</a:t>
            </a:r>
          </a:p>
        </p:txBody>
      </p:sp>
      <p:sp>
        <p:nvSpPr>
          <p:cNvPr id="3" name="Content Placeholder 2"/>
          <p:cNvSpPr>
            <a:spLocks noGrp="1"/>
          </p:cNvSpPr>
          <p:nvPr>
            <p:ph idx="1"/>
          </p:nvPr>
        </p:nvSpPr>
        <p:spPr>
          <a:xfrm>
            <a:off x="234950" y="1325563"/>
            <a:ext cx="8674100" cy="4667250"/>
          </a:xfrm>
        </p:spPr>
        <p:txBody>
          <a:bodyPr>
            <a:normAutofit lnSpcReduction="10000"/>
          </a:bodyPr>
          <a:lstStyle/>
          <a:p>
            <a:pPr>
              <a:buClrTx/>
              <a:defRPr/>
            </a:pPr>
            <a:r>
              <a:rPr lang="en-US" dirty="0" smtClean="0"/>
              <a:t>Software designed in an era of very heterogeneous computers &amp; operating systems</a:t>
            </a:r>
          </a:p>
          <a:p>
            <a:pPr>
              <a:buClrTx/>
              <a:defRPr/>
            </a:pPr>
            <a:r>
              <a:rPr lang="en-US" b="1" dirty="0" smtClean="0">
                <a:solidFill>
                  <a:srgbClr val="FF0000"/>
                </a:solidFill>
              </a:rPr>
              <a:t>*NEW* </a:t>
            </a:r>
            <a:r>
              <a:rPr lang="en-US" dirty="0" smtClean="0"/>
              <a:t>Key decisions on machine independent data formats (e.g. IEEE floating point) &amp; </a:t>
            </a:r>
            <a:br>
              <a:rPr lang="en-US" dirty="0" smtClean="0"/>
            </a:br>
            <a:r>
              <a:rPr lang="en-US" dirty="0" smtClean="0"/>
              <a:t>self-describing (to an extent) data</a:t>
            </a:r>
          </a:p>
          <a:p>
            <a:pPr>
              <a:buClrTx/>
              <a:defRPr/>
            </a:pPr>
            <a:r>
              <a:rPr lang="en-US" dirty="0" smtClean="0"/>
              <a:t>Many migrations helped weed out bugs in code and ended up with 64 bit code for Unix / Linux</a:t>
            </a:r>
          </a:p>
          <a:p>
            <a:pPr>
              <a:buClrTx/>
              <a:defRPr/>
            </a:pPr>
            <a:r>
              <a:rPr lang="en-US" dirty="0" smtClean="0"/>
              <a:t>Relatively(?) easy to port forward &amp; validate</a:t>
            </a:r>
          </a:p>
          <a:p>
            <a:pPr>
              <a:buClrTx/>
              <a:defRPr/>
            </a:pPr>
            <a:r>
              <a:rPr lang="en-US" b="1" dirty="0" smtClean="0">
                <a:solidFill>
                  <a:srgbClr val="008000"/>
                </a:solidFill>
              </a:rPr>
              <a:t>Try doing that with legacy mainframe code</a:t>
            </a:r>
          </a:p>
          <a:p>
            <a:pPr>
              <a:buClrTx/>
              <a:buFont typeface="Wingdings" charset="2"/>
              <a:buChar char="Ø"/>
              <a:defRPr/>
            </a:pPr>
            <a:r>
              <a:rPr lang="en-US" b="1" dirty="0" smtClean="0">
                <a:solidFill>
                  <a:srgbClr val="FF0000"/>
                </a:solidFill>
              </a:rPr>
              <a:t>Porting the software forward… </a:t>
            </a:r>
            <a:endParaRPr lang="en-US" b="1" dirty="0">
              <a:solidFill>
                <a:srgbClr val="FF0000"/>
              </a:solidFill>
            </a:endParaRPr>
          </a:p>
        </p:txBody>
      </p:sp>
      <p:pic>
        <p:nvPicPr>
          <p:cNvPr id="2" name="Picture 1"/>
          <p:cNvPicPr>
            <a:picLocks noChangeAspect="1"/>
          </p:cNvPicPr>
          <p:nvPr/>
        </p:nvPicPr>
        <p:blipFill>
          <a:blip r:embed="rId2"/>
          <a:stretch>
            <a:fillRect/>
          </a:stretch>
        </p:blipFill>
        <p:spPr>
          <a:xfrm>
            <a:off x="7361651" y="233363"/>
            <a:ext cx="1547399" cy="138234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a:latin typeface="Arial" charset="0"/>
              </a:rPr>
              <a:t>2. LEP Documentation</a:t>
            </a:r>
          </a:p>
        </p:txBody>
      </p:sp>
      <p:pic>
        <p:nvPicPr>
          <p:cNvPr id="2" name="Picture 1"/>
          <p:cNvPicPr>
            <a:picLocks noChangeAspect="1"/>
          </p:cNvPicPr>
          <p:nvPr/>
        </p:nvPicPr>
        <p:blipFill>
          <a:blip r:embed="rId2"/>
          <a:stretch>
            <a:fillRect/>
          </a:stretch>
        </p:blipFill>
        <p:spPr>
          <a:xfrm>
            <a:off x="7952037" y="0"/>
            <a:ext cx="1191963" cy="1688059"/>
          </a:xfrm>
          <a:prstGeom prst="rect">
            <a:avLst/>
          </a:prstGeom>
        </p:spPr>
      </p:pic>
      <p:sp>
        <p:nvSpPr>
          <p:cNvPr id="3" name="Content Placeholder 2"/>
          <p:cNvSpPr>
            <a:spLocks noGrp="1"/>
          </p:cNvSpPr>
          <p:nvPr>
            <p:ph idx="1"/>
          </p:nvPr>
        </p:nvSpPr>
        <p:spPr>
          <a:xfrm>
            <a:off x="130175" y="1432583"/>
            <a:ext cx="8856663" cy="4667250"/>
          </a:xfrm>
        </p:spPr>
        <p:txBody>
          <a:bodyPr>
            <a:normAutofit fontScale="92500"/>
          </a:bodyPr>
          <a:lstStyle/>
          <a:p>
            <a:pPr>
              <a:buClrTx/>
              <a:defRPr/>
            </a:pPr>
            <a:r>
              <a:rPr lang="en-US" dirty="0" smtClean="0"/>
              <a:t>Major effort in mid-1990s to re-format and bring up to date CERN Program Library documentation</a:t>
            </a:r>
          </a:p>
          <a:p>
            <a:pPr lvl="1">
              <a:buClrTx/>
              <a:defRPr/>
            </a:pPr>
            <a:r>
              <a:rPr lang="en-US" dirty="0" err="1" smtClean="0"/>
              <a:t>LaTeX</a:t>
            </a:r>
            <a:r>
              <a:rPr lang="en-US" dirty="0" smtClean="0"/>
              <a:t> source, Postscript and HTML Output</a:t>
            </a:r>
          </a:p>
          <a:p>
            <a:pPr>
              <a:buClrTx/>
              <a:defRPr/>
            </a:pPr>
            <a:r>
              <a:rPr lang="en-US" dirty="0" smtClean="0"/>
              <a:t>Re-done in ~2015 to produce consistent PDF, PDF/A and HTML – and capture much missing meta-data – and store in a Digital Library</a:t>
            </a:r>
          </a:p>
          <a:p>
            <a:pPr lvl="1">
              <a:buClrTx/>
              <a:defRPr/>
            </a:pPr>
            <a:r>
              <a:rPr lang="en-US" dirty="0" smtClean="0"/>
              <a:t>DOIs – we did not go as far as ORCID IDs</a:t>
            </a:r>
          </a:p>
          <a:p>
            <a:pPr>
              <a:buClrTx/>
              <a:defRPr/>
            </a:pPr>
            <a:r>
              <a:rPr lang="en-US" b="1" dirty="0" smtClean="0">
                <a:solidFill>
                  <a:srgbClr val="0000FF"/>
                </a:solidFill>
              </a:rPr>
              <a:t>Experts are needed to validate output!</a:t>
            </a:r>
          </a:p>
          <a:p>
            <a:pPr>
              <a:buClrTx/>
              <a:buFont typeface="Wingdings" charset="2"/>
              <a:buChar char="Ø"/>
              <a:defRPr/>
            </a:pPr>
            <a:r>
              <a:rPr lang="en-US" b="1" dirty="0" smtClean="0">
                <a:solidFill>
                  <a:srgbClr val="FF0000"/>
                </a:solidFill>
              </a:rPr>
              <a:t>No automatic conversion of document formats</a:t>
            </a:r>
            <a:endParaRPr lang="en-US"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PV2018 Proceedings</a:t>
            </a:r>
            <a:endParaRPr lang="en-US" dirty="0"/>
          </a:p>
        </p:txBody>
      </p:sp>
      <p:sp>
        <p:nvSpPr>
          <p:cNvPr id="3" name="Content Placeholder 2"/>
          <p:cNvSpPr>
            <a:spLocks noGrp="1"/>
          </p:cNvSpPr>
          <p:nvPr>
            <p:ph idx="1"/>
          </p:nvPr>
        </p:nvSpPr>
        <p:spPr>
          <a:xfrm>
            <a:off x="209325" y="1283692"/>
            <a:ext cx="8749771" cy="4667250"/>
          </a:xfrm>
        </p:spPr>
        <p:txBody>
          <a:bodyPr>
            <a:normAutofit fontScale="92500" lnSpcReduction="10000"/>
          </a:bodyPr>
          <a:lstStyle/>
          <a:p>
            <a:pPr>
              <a:buClrTx/>
            </a:pPr>
            <a:r>
              <a:rPr lang="en-US" dirty="0" smtClean="0"/>
              <a:t>I submitted an abstract</a:t>
            </a:r>
            <a:r>
              <a:rPr lang="en-US" dirty="0"/>
              <a:t>, based on “Collaborative Long-Term Data Preservation: From Hundreds of PB to Tens of </a:t>
            </a:r>
            <a:r>
              <a:rPr lang="en-US" dirty="0" smtClean="0"/>
              <a:t>EB” to PV</a:t>
            </a:r>
          </a:p>
          <a:p>
            <a:pPr>
              <a:buClrTx/>
            </a:pPr>
            <a:r>
              <a:rPr lang="en-US" dirty="0" smtClean="0"/>
              <a:t>Somehow, the 4-page paper got “extracted” from the conference proceedings and fed into the CERN Document Server CDS</a:t>
            </a:r>
          </a:p>
          <a:p>
            <a:pPr>
              <a:buClrTx/>
            </a:pPr>
            <a:r>
              <a:rPr lang="en-US" dirty="0" smtClean="0"/>
              <a:t>It looks like it was </a:t>
            </a:r>
            <a:r>
              <a:rPr lang="en-US" b="1" dirty="0" smtClean="0">
                <a:solidFill>
                  <a:srgbClr val="008000"/>
                </a:solidFill>
              </a:rPr>
              <a:t>printed</a:t>
            </a:r>
            <a:r>
              <a:rPr lang="en-US" dirty="0" smtClean="0"/>
              <a:t> &amp; then </a:t>
            </a:r>
            <a:r>
              <a:rPr lang="en-US" b="1" dirty="0" smtClean="0">
                <a:solidFill>
                  <a:srgbClr val="660066"/>
                </a:solidFill>
              </a:rPr>
              <a:t>scanned</a:t>
            </a:r>
            <a:r>
              <a:rPr lang="en-US" dirty="0" smtClean="0"/>
              <a:t> on the lowest resolution scanner left in the world</a:t>
            </a:r>
          </a:p>
          <a:p>
            <a:pPr>
              <a:buClrTx/>
            </a:pPr>
            <a:r>
              <a:rPr lang="en-US" dirty="0" smtClean="0"/>
              <a:t>The abstract was re-typed? OCR-</a:t>
            </a:r>
            <a:r>
              <a:rPr lang="en-US" dirty="0" err="1" smtClean="0"/>
              <a:t>ed</a:t>
            </a:r>
            <a:r>
              <a:rPr lang="en-US" dirty="0" smtClean="0"/>
              <a:t>?</a:t>
            </a:r>
          </a:p>
          <a:p>
            <a:pPr>
              <a:buClrTx/>
            </a:pPr>
            <a:r>
              <a:rPr lang="en-US" b="1" dirty="0" smtClean="0">
                <a:solidFill>
                  <a:srgbClr val="FF0000"/>
                </a:solidFill>
              </a:rPr>
              <a:t>DPHEP</a:t>
            </a:r>
            <a:r>
              <a:rPr lang="en-US" dirty="0" smtClean="0"/>
              <a:t> was changed to </a:t>
            </a:r>
            <a:r>
              <a:rPr lang="en-US" b="1" dirty="0" smtClean="0">
                <a:solidFill>
                  <a:srgbClr val="FF0000"/>
                </a:solidFill>
              </a:rPr>
              <a:t>DPI-IEP</a:t>
            </a:r>
            <a:r>
              <a:rPr lang="en-US" dirty="0" smtClean="0"/>
              <a:t>, even though the HEP acronym was defined in the same sentence</a:t>
            </a:r>
            <a:endParaRPr lang="en-US" dirty="0"/>
          </a:p>
        </p:txBody>
      </p:sp>
      <p:sp>
        <p:nvSpPr>
          <p:cNvPr id="4" name="TextBox 3"/>
          <p:cNvSpPr txBox="1"/>
          <p:nvPr/>
        </p:nvSpPr>
        <p:spPr>
          <a:xfrm>
            <a:off x="2386303" y="6336364"/>
            <a:ext cx="4526299" cy="369332"/>
          </a:xfrm>
          <a:prstGeom prst="rect">
            <a:avLst/>
          </a:prstGeom>
          <a:noFill/>
        </p:spPr>
        <p:txBody>
          <a:bodyPr wrap="none" rtlCol="0">
            <a:spAutoFit/>
          </a:bodyPr>
          <a:lstStyle/>
          <a:p>
            <a:r>
              <a:rPr lang="en-US" dirty="0" smtClean="0">
                <a:solidFill>
                  <a:schemeClr val="bg1"/>
                </a:solidFill>
              </a:rPr>
              <a:t>“Automatic” is no substitute for intelligence</a:t>
            </a:r>
            <a:endParaRPr lang="en-US" dirty="0">
              <a:solidFill>
                <a:schemeClr val="bg1"/>
              </a:solidFill>
            </a:endParaRPr>
          </a:p>
        </p:txBody>
      </p:sp>
    </p:spTree>
    <p:extLst>
      <p:ext uri="{BB962C8B-B14F-4D97-AF65-F5344CB8AC3E}">
        <p14:creationId xmlns:p14="http://schemas.microsoft.com/office/powerpoint/2010/main" val="14951165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r>
              <a:rPr lang="en-US">
                <a:latin typeface="Arial" charset="0"/>
              </a:rPr>
              <a:t>2. LEP Summary</a:t>
            </a:r>
          </a:p>
        </p:txBody>
      </p:sp>
      <p:sp>
        <p:nvSpPr>
          <p:cNvPr id="3" name="Content Placeholder 2"/>
          <p:cNvSpPr>
            <a:spLocks noGrp="1"/>
          </p:cNvSpPr>
          <p:nvPr>
            <p:ph idx="1"/>
          </p:nvPr>
        </p:nvSpPr>
        <p:spPr>
          <a:xfrm>
            <a:off x="130758" y="1325563"/>
            <a:ext cx="8453437" cy="4667250"/>
          </a:xfrm>
        </p:spPr>
        <p:txBody>
          <a:bodyPr>
            <a:normAutofit fontScale="85000" lnSpcReduction="20000"/>
          </a:bodyPr>
          <a:lstStyle/>
          <a:p>
            <a:pPr>
              <a:buClrTx/>
              <a:defRPr/>
            </a:pPr>
            <a:r>
              <a:rPr lang="en-US" dirty="0" smtClean="0"/>
              <a:t>Started with mainframes, user-managed </a:t>
            </a:r>
            <a:br>
              <a:rPr lang="en-US" dirty="0" smtClean="0"/>
            </a:br>
            <a:r>
              <a:rPr lang="en-US" dirty="0" smtClean="0"/>
              <a:t>tapes and “unaffordable computing / storage”</a:t>
            </a:r>
          </a:p>
          <a:p>
            <a:pPr>
              <a:buClrTx/>
              <a:defRPr/>
            </a:pPr>
            <a:r>
              <a:rPr lang="en-US" dirty="0" smtClean="0"/>
              <a:t>Profited from RISC and then PC revolutions</a:t>
            </a:r>
          </a:p>
          <a:p>
            <a:pPr>
              <a:buClrTx/>
              <a:defRPr/>
            </a:pPr>
            <a:r>
              <a:rPr lang="en-US" dirty="0" smtClean="0"/>
              <a:t>Data preservation was not considered from the start – several unsuccessful attempts all doomed to failure for reasons including:</a:t>
            </a:r>
          </a:p>
          <a:p>
            <a:pPr lvl="1">
              <a:buClrTx/>
              <a:buFont typeface="Wingdings" charset="2"/>
              <a:buChar char="§"/>
              <a:defRPr/>
            </a:pPr>
            <a:r>
              <a:rPr lang="en-US" b="1" dirty="0" smtClean="0">
                <a:solidFill>
                  <a:srgbClr val="008000"/>
                </a:solidFill>
              </a:rPr>
              <a:t>Bit preservation “as a service” not available</a:t>
            </a:r>
          </a:p>
          <a:p>
            <a:pPr lvl="1">
              <a:buClrTx/>
              <a:buFont typeface="Wingdings" charset="2"/>
              <a:buChar char="§"/>
              <a:defRPr/>
            </a:pPr>
            <a:r>
              <a:rPr lang="en-US" b="1" dirty="0" smtClean="0">
                <a:solidFill>
                  <a:srgbClr val="008000"/>
                </a:solidFill>
              </a:rPr>
              <a:t>Incomplete understanding of preservation</a:t>
            </a:r>
          </a:p>
          <a:p>
            <a:pPr lvl="1">
              <a:buClrTx/>
              <a:buFont typeface="Wingdings" charset="2"/>
              <a:buChar char="§"/>
              <a:defRPr/>
            </a:pPr>
            <a:r>
              <a:rPr lang="en-US" b="1" dirty="0" smtClean="0">
                <a:solidFill>
                  <a:srgbClr val="008000"/>
                </a:solidFill>
              </a:rPr>
              <a:t>“Long-term” support &amp; funding lacking</a:t>
            </a:r>
          </a:p>
          <a:p>
            <a:pPr>
              <a:buClrTx/>
              <a:defRPr/>
            </a:pPr>
            <a:r>
              <a:rPr lang="en-US" dirty="0" smtClean="0"/>
              <a:t>Despite this, the data from all 4 experiments is still available and that from 3 fully usable!</a:t>
            </a:r>
          </a:p>
          <a:p>
            <a:pPr>
              <a:buClrTx/>
              <a:buFont typeface="Wingdings" charset="2"/>
              <a:buChar char="Ø"/>
              <a:defRPr/>
            </a:pPr>
            <a:r>
              <a:rPr lang="en-US" b="1" dirty="0" smtClean="0">
                <a:solidFill>
                  <a:srgbClr val="FF0000"/>
                </a:solidFill>
              </a:rPr>
              <a:t>“Last gasp” data preservation – at the end, or even after, the end of data taking </a:t>
            </a:r>
            <a:endParaRPr lang="en-US" b="1" dirty="0">
              <a:solidFill>
                <a:srgbClr val="FF0000"/>
              </a:solidFill>
            </a:endParaRPr>
          </a:p>
        </p:txBody>
      </p:sp>
      <p:pic>
        <p:nvPicPr>
          <p:cNvPr id="4" name="Picture 3"/>
          <p:cNvPicPr>
            <a:picLocks noChangeAspect="1"/>
          </p:cNvPicPr>
          <p:nvPr/>
        </p:nvPicPr>
        <p:blipFill>
          <a:blip r:embed="rId2"/>
          <a:stretch>
            <a:fillRect/>
          </a:stretch>
        </p:blipFill>
        <p:spPr>
          <a:xfrm>
            <a:off x="7387408" y="-14856"/>
            <a:ext cx="1756592" cy="2322475"/>
          </a:xfrm>
          <a:prstGeom prst="rect">
            <a:avLst/>
          </a:prstGeom>
          <a:ln>
            <a:solidFill>
              <a:schemeClr val="accent6"/>
            </a:solidFill>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US">
                <a:latin typeface="Arial" charset="0"/>
              </a:rPr>
              <a:t>2. LEP Era: Tape Archive</a:t>
            </a:r>
          </a:p>
        </p:txBody>
      </p:sp>
      <p:pic>
        <p:nvPicPr>
          <p:cNvPr id="58370" name="Picture 2" descr="C:\Users\shirley\Desktop\www\Track37\img013.gif"/>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t="12177" b="1217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r>
              <a:rPr lang="en-US">
                <a:latin typeface="Arial" charset="0"/>
              </a:rPr>
              <a:t>2. Preparing for the LHC</a:t>
            </a:r>
          </a:p>
        </p:txBody>
      </p:sp>
      <p:sp>
        <p:nvSpPr>
          <p:cNvPr id="3" name="Content Placeholder 2"/>
          <p:cNvSpPr>
            <a:spLocks noGrp="1"/>
          </p:cNvSpPr>
          <p:nvPr>
            <p:ph idx="1"/>
          </p:nvPr>
        </p:nvSpPr>
        <p:spPr/>
        <p:txBody>
          <a:bodyPr>
            <a:normAutofit lnSpcReduction="10000"/>
          </a:bodyPr>
          <a:lstStyle/>
          <a:p>
            <a:pPr>
              <a:buClrTx/>
              <a:defRPr/>
            </a:pPr>
            <a:r>
              <a:rPr lang="en-US" dirty="0" smtClean="0"/>
              <a:t>Computing R&amp;D projects started in the mid-90s – (others much earlier)</a:t>
            </a:r>
          </a:p>
          <a:p>
            <a:pPr>
              <a:buClrTx/>
              <a:defRPr/>
            </a:pPr>
            <a:r>
              <a:rPr lang="en-US" dirty="0" smtClean="0"/>
              <a:t>No explicit focus on preservation at this stage, rather on Mass Storage Systems, Data Formats and I/O systems</a:t>
            </a:r>
          </a:p>
          <a:p>
            <a:pPr>
              <a:buClrTx/>
              <a:defRPr/>
            </a:pPr>
            <a:r>
              <a:rPr lang="en-US" dirty="0" smtClean="0"/>
              <a:t>This included IBM’s HPSS, Objectivity/DB and a major move from Fortran to C++</a:t>
            </a:r>
          </a:p>
          <a:p>
            <a:pPr>
              <a:buClrTx/>
              <a:defRPr/>
            </a:pPr>
            <a:r>
              <a:rPr lang="en-US" dirty="0" smtClean="0"/>
              <a:t>C++ has remained, but both HPSS and Objectivity/DB were replaced:</a:t>
            </a:r>
          </a:p>
          <a:p>
            <a:pPr>
              <a:buClrTx/>
              <a:buFont typeface="Wingdings" charset="2"/>
              <a:buChar char="Ø"/>
              <a:defRPr/>
            </a:pPr>
            <a:r>
              <a:rPr lang="en-US" b="1" dirty="0" smtClean="0">
                <a:solidFill>
                  <a:srgbClr val="FF0000"/>
                </a:solidFill>
              </a:rPr>
              <a:t>Major data migrations requiring new s/w</a:t>
            </a:r>
            <a:endParaRPr lang="en-US" b="1" dirty="0">
              <a:solidFill>
                <a:srgbClr val="FF0000"/>
              </a:solidFill>
            </a:endParaRPr>
          </a:p>
        </p:txBody>
      </p:sp>
      <p:sp>
        <p:nvSpPr>
          <p:cNvPr id="2" name="TextBox 1"/>
          <p:cNvSpPr txBox="1"/>
          <p:nvPr/>
        </p:nvSpPr>
        <p:spPr>
          <a:xfrm>
            <a:off x="1032668" y="6350321"/>
            <a:ext cx="7254698" cy="369332"/>
          </a:xfrm>
          <a:prstGeom prst="rect">
            <a:avLst/>
          </a:prstGeom>
          <a:noFill/>
        </p:spPr>
        <p:txBody>
          <a:bodyPr wrap="none" rtlCol="0">
            <a:spAutoFit/>
          </a:bodyPr>
          <a:lstStyle/>
          <a:p>
            <a:r>
              <a:rPr lang="en-US" dirty="0" smtClean="0">
                <a:solidFill>
                  <a:schemeClr val="bg1"/>
                </a:solidFill>
              </a:rPr>
              <a:t>But where are the documents and presentations from these projects?</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r>
              <a:rPr lang="en-US" dirty="0">
                <a:latin typeface="Arial" charset="0"/>
              </a:rPr>
              <a:t>2. Enter the Grid </a:t>
            </a:r>
            <a:r>
              <a:rPr lang="en-US" dirty="0" smtClean="0">
                <a:latin typeface="Arial" charset="0"/>
              </a:rPr>
              <a:t>(A Y2K Bug?)</a:t>
            </a:r>
            <a:endParaRPr lang="en-US" dirty="0">
              <a:latin typeface="Arial" charset="0"/>
            </a:endParaRPr>
          </a:p>
        </p:txBody>
      </p:sp>
      <p:sp>
        <p:nvSpPr>
          <p:cNvPr id="60418" name="Content Placeholder 2"/>
          <p:cNvSpPr>
            <a:spLocks noGrp="1"/>
          </p:cNvSpPr>
          <p:nvPr>
            <p:ph idx="1"/>
          </p:nvPr>
        </p:nvSpPr>
        <p:spPr>
          <a:xfrm>
            <a:off x="216186" y="1173163"/>
            <a:ext cx="8467439" cy="4819650"/>
          </a:xfrm>
        </p:spPr>
        <p:txBody>
          <a:bodyPr>
            <a:normAutofit fontScale="70000" lnSpcReduction="20000"/>
          </a:bodyPr>
          <a:lstStyle/>
          <a:p>
            <a:pPr>
              <a:buClrTx/>
            </a:pPr>
            <a:r>
              <a:rPr lang="en-US" dirty="0" smtClean="0">
                <a:latin typeface="Arial" charset="0"/>
              </a:rPr>
              <a:t>(W)LCG based on a hierarchical model of O(1) Tier0s, O(10) Tier1s and O(100) Tier2s</a:t>
            </a:r>
          </a:p>
          <a:p>
            <a:pPr lvl="1">
              <a:buClrTx/>
            </a:pPr>
            <a:r>
              <a:rPr lang="en-US" dirty="0" smtClean="0">
                <a:latin typeface="Arial" charset="0"/>
              </a:rPr>
              <a:t>Sum of resources at each level ~constant</a:t>
            </a:r>
          </a:p>
          <a:p>
            <a:pPr lvl="1">
              <a:buClrTx/>
            </a:pPr>
            <a:r>
              <a:rPr lang="en-US" dirty="0" smtClean="0">
                <a:latin typeface="Arial" charset="0"/>
              </a:rPr>
              <a:t>Service levels decrease with increasing Tier #</a:t>
            </a:r>
          </a:p>
          <a:p>
            <a:pPr>
              <a:buClrTx/>
            </a:pPr>
            <a:endParaRPr lang="en-US" b="1" dirty="0" smtClean="0">
              <a:solidFill>
                <a:srgbClr val="FF0000"/>
              </a:solidFill>
              <a:latin typeface="Arial" charset="0"/>
            </a:endParaRPr>
          </a:p>
          <a:p>
            <a:pPr>
              <a:buClrTx/>
            </a:pPr>
            <a:r>
              <a:rPr lang="en-US" b="1" dirty="0" smtClean="0">
                <a:solidFill>
                  <a:srgbClr val="FF0000"/>
                </a:solidFill>
                <a:latin typeface="Arial" charset="0"/>
              </a:rPr>
              <a:t>“</a:t>
            </a:r>
            <a:r>
              <a:rPr lang="en-US" b="1" dirty="0">
                <a:solidFill>
                  <a:srgbClr val="FF0000"/>
                </a:solidFill>
                <a:latin typeface="Arial" charset="0"/>
              </a:rPr>
              <a:t>Data </a:t>
            </a:r>
            <a:r>
              <a:rPr lang="en-US" b="1" dirty="0" err="1">
                <a:solidFill>
                  <a:srgbClr val="FF0000"/>
                </a:solidFill>
                <a:latin typeface="Arial" charset="0"/>
              </a:rPr>
              <a:t>curation</a:t>
            </a:r>
            <a:r>
              <a:rPr lang="en-US" b="1" dirty="0">
                <a:solidFill>
                  <a:srgbClr val="FF0000"/>
                </a:solidFill>
                <a:latin typeface="Arial" charset="0"/>
              </a:rPr>
              <a:t>” – a responsibility of the Tier0 and Tier1 </a:t>
            </a:r>
            <a:r>
              <a:rPr lang="en-US" b="1" dirty="0" err="1" smtClean="0">
                <a:solidFill>
                  <a:srgbClr val="FF0000"/>
                </a:solidFill>
                <a:latin typeface="Arial" charset="0"/>
              </a:rPr>
              <a:t>centres</a:t>
            </a:r>
            <a:r>
              <a:rPr lang="en-US" b="1" dirty="0" smtClean="0">
                <a:solidFill>
                  <a:srgbClr val="FF0000"/>
                </a:solidFill>
                <a:latin typeface="Arial" charset="0"/>
              </a:rPr>
              <a:t> (</a:t>
            </a:r>
            <a:r>
              <a:rPr lang="en-US" b="1" dirty="0" smtClean="0">
                <a:solidFill>
                  <a:srgbClr val="FF0000"/>
                </a:solidFill>
                <a:latin typeface="Arial" charset="0"/>
                <a:hlinkClick r:id="rId2"/>
              </a:rPr>
              <a:t>LCG TDR 2005</a:t>
            </a:r>
            <a:r>
              <a:rPr lang="en-US" b="1" dirty="0" smtClean="0">
                <a:solidFill>
                  <a:srgbClr val="FF0000"/>
                </a:solidFill>
                <a:latin typeface="Arial" charset="0"/>
              </a:rPr>
              <a:t>)</a:t>
            </a:r>
          </a:p>
          <a:p>
            <a:pPr lvl="1">
              <a:buClrTx/>
            </a:pPr>
            <a:r>
              <a:rPr lang="en-US" i="1" dirty="0" smtClean="0"/>
              <a:t>“A </a:t>
            </a:r>
            <a:r>
              <a:rPr lang="en-US" i="1" dirty="0"/>
              <a:t>Tier-1 is responsible for the storing and general </a:t>
            </a:r>
            <a:r>
              <a:rPr lang="en-US" i="1" dirty="0" err="1"/>
              <a:t>curation</a:t>
            </a:r>
            <a:r>
              <a:rPr lang="en-US" i="1" dirty="0"/>
              <a:t> of archived data through the life of the experiments it supports. </a:t>
            </a:r>
            <a:endParaRPr lang="en-US" i="1" dirty="0" smtClean="0"/>
          </a:p>
          <a:p>
            <a:pPr lvl="1">
              <a:buClrTx/>
            </a:pPr>
            <a:r>
              <a:rPr lang="en-US" i="1" dirty="0" smtClean="0"/>
              <a:t>This </a:t>
            </a:r>
            <a:r>
              <a:rPr lang="en-US" i="1" dirty="0"/>
              <a:t>implies the need to retain capabilities in the technology in which the data is originally recorded or to migrate the data to new storage technologies as they are adopted at that site in the future</a:t>
            </a:r>
            <a:r>
              <a:rPr lang="en-US" i="1" dirty="0" smtClean="0"/>
              <a:t>.</a:t>
            </a:r>
            <a:r>
              <a:rPr lang="en-US" dirty="0" smtClean="0"/>
              <a:t>”</a:t>
            </a:r>
          </a:p>
          <a:p>
            <a:pPr>
              <a:buClrTx/>
              <a:buFont typeface="Wingdings" charset="2"/>
              <a:buChar char="Ø"/>
            </a:pPr>
            <a:endParaRPr lang="en-US" b="1" dirty="0" smtClean="0">
              <a:solidFill>
                <a:srgbClr val="FF0000"/>
              </a:solidFill>
              <a:latin typeface="Arial" charset="0"/>
            </a:endParaRPr>
          </a:p>
          <a:p>
            <a:pPr>
              <a:buClrTx/>
              <a:buFont typeface="Wingdings" charset="2"/>
              <a:buChar char="Ø"/>
            </a:pPr>
            <a:r>
              <a:rPr lang="en-US" b="1" dirty="0" smtClean="0">
                <a:solidFill>
                  <a:srgbClr val="FF0000"/>
                </a:solidFill>
                <a:latin typeface="Arial" charset="0"/>
              </a:rPr>
              <a:t>This was the first time (AFAIK) data preservation was considered prior to data taking</a:t>
            </a:r>
          </a:p>
          <a:p>
            <a:pPr lvl="1">
              <a:buClrTx/>
            </a:pPr>
            <a:r>
              <a:rPr lang="en-US" dirty="0" smtClean="0">
                <a:latin typeface="Arial" charset="0"/>
              </a:rPr>
              <a:t>Although clearly not thought out in much detail, nor </a:t>
            </a:r>
            <a:r>
              <a:rPr lang="en-US" dirty="0" err="1" smtClean="0">
                <a:latin typeface="Arial" charset="0"/>
              </a:rPr>
              <a:t>costed</a:t>
            </a:r>
            <a:endParaRPr lang="en-US"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3"/>
          <p:cNvSpPr>
            <a:spLocks noGrp="1"/>
          </p:cNvSpPr>
          <p:nvPr>
            <p:ph type="ctrTitle"/>
          </p:nvPr>
        </p:nvSpPr>
        <p:spPr>
          <a:xfrm>
            <a:off x="388938" y="1963738"/>
            <a:ext cx="8426450" cy="1470025"/>
          </a:xfrm>
          <a:extLst/>
        </p:spPr>
        <p:txBody>
          <a:bodyPr>
            <a:normAutofit fontScale="90000"/>
          </a:bodyPr>
          <a:lstStyle/>
          <a:p>
            <a:pPr algn="ctr" eaLnBrk="1" hangingPunct="1">
              <a:defRPr/>
            </a:pPr>
            <a:r>
              <a:rPr lang="en-GB" sz="6000" dirty="0" smtClean="0">
                <a:latin typeface="Arial" charset="0"/>
              </a:rPr>
              <a:t>Data Preservation </a:t>
            </a:r>
            <a:br>
              <a:rPr lang="en-GB" sz="6000" dirty="0" smtClean="0">
                <a:latin typeface="Arial" charset="0"/>
              </a:rPr>
            </a:br>
            <a:r>
              <a:rPr lang="en-GB" sz="6000" dirty="0" smtClean="0">
                <a:latin typeface="Arial" charset="0"/>
              </a:rPr>
              <a:t>(and more) at CERN</a:t>
            </a:r>
            <a:br>
              <a:rPr lang="en-GB" sz="6000" dirty="0" smtClean="0">
                <a:latin typeface="Arial" charset="0"/>
              </a:rPr>
            </a:br>
            <a:r>
              <a:rPr lang="en-GB" sz="4400" dirty="0" smtClean="0">
                <a:solidFill>
                  <a:srgbClr val="FF0000"/>
                </a:solidFill>
                <a:latin typeface="Arial" charset="0"/>
              </a:rPr>
              <a:t>LEP (1989-2000), LHC(2009-40+)</a:t>
            </a:r>
            <a:endParaRPr lang="en-GB" sz="2700" b="1" dirty="0">
              <a:solidFill>
                <a:srgbClr val="FF0000"/>
              </a:solidFill>
              <a:latin typeface="Arial" charset="0"/>
            </a:endParaRPr>
          </a:p>
        </p:txBody>
      </p:sp>
      <p:sp>
        <p:nvSpPr>
          <p:cNvPr id="5" name="Subtitle 4"/>
          <p:cNvSpPr>
            <a:spLocks noGrp="1"/>
          </p:cNvSpPr>
          <p:nvPr>
            <p:ph type="subTitle" idx="1"/>
          </p:nvPr>
        </p:nvSpPr>
        <p:spPr>
          <a:xfrm>
            <a:off x="836613" y="3963988"/>
            <a:ext cx="7380287" cy="2038350"/>
          </a:xfrm>
        </p:spPr>
        <p:txBody>
          <a:bodyPr>
            <a:normAutofit/>
          </a:bodyPr>
          <a:lstStyle/>
          <a:p>
            <a:pPr eaLnBrk="1" fontAlgn="auto" hangingPunct="1">
              <a:spcAft>
                <a:spcPts val="0"/>
              </a:spcAft>
              <a:defRPr/>
            </a:pPr>
            <a:endParaRPr lang="en-US" dirty="0" smtClean="0">
              <a:solidFill>
                <a:srgbClr val="008000"/>
              </a:solidFill>
            </a:endParaRPr>
          </a:p>
          <a:p>
            <a:pPr eaLnBrk="1" fontAlgn="auto" hangingPunct="1">
              <a:spcAft>
                <a:spcPts val="0"/>
              </a:spcAft>
              <a:defRPr/>
            </a:pPr>
            <a:r>
              <a:rPr lang="en-US" dirty="0" smtClean="0">
                <a:solidFill>
                  <a:srgbClr val="008000"/>
                </a:solidFill>
              </a:rPr>
              <a:t>CEOS WGISS-46</a:t>
            </a:r>
          </a:p>
          <a:p>
            <a:pPr eaLnBrk="1" fontAlgn="auto" hangingPunct="1">
              <a:spcAft>
                <a:spcPts val="0"/>
              </a:spcAft>
              <a:defRPr/>
            </a:pPr>
            <a:r>
              <a:rPr lang="en-US" dirty="0"/>
              <a:t>https://</a:t>
            </a:r>
            <a:r>
              <a:rPr lang="en-US" dirty="0" err="1"/>
              <a:t>indico.cern.ch</a:t>
            </a:r>
            <a:r>
              <a:rPr lang="en-US" dirty="0"/>
              <a:t>/event/763278/</a:t>
            </a:r>
            <a:endParaRPr lang="en-US" dirty="0" smtClean="0"/>
          </a:p>
        </p:txBody>
      </p:sp>
      <p:sp>
        <p:nvSpPr>
          <p:cNvPr id="44035" name="TextBox 1"/>
          <p:cNvSpPr txBox="1">
            <a:spLocks noChangeArrowheads="1"/>
          </p:cNvSpPr>
          <p:nvPr/>
        </p:nvSpPr>
        <p:spPr bwMode="auto">
          <a:xfrm>
            <a:off x="3454400" y="5670550"/>
            <a:ext cx="2509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Jamie.Shiers@cern.ch </a:t>
            </a:r>
          </a:p>
        </p:txBody>
      </p:sp>
      <p:grpSp>
        <p:nvGrpSpPr>
          <p:cNvPr id="44036" name="Group 7"/>
          <p:cNvGrpSpPr>
            <a:grpSpLocks/>
          </p:cNvGrpSpPr>
          <p:nvPr/>
        </p:nvGrpSpPr>
        <p:grpSpPr bwMode="auto">
          <a:xfrm>
            <a:off x="212725" y="195263"/>
            <a:ext cx="8931275" cy="841375"/>
            <a:chOff x="417725" y="3125059"/>
            <a:chExt cx="8642730" cy="840488"/>
          </a:xfrm>
        </p:grpSpPr>
        <p:pic>
          <p:nvPicPr>
            <p:cNvPr id="44037" name="Picture 8"/>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7725" y="3125059"/>
              <a:ext cx="1654708" cy="84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Box 9"/>
            <p:cNvSpPr txBox="1">
              <a:spLocks noChangeArrowheads="1"/>
            </p:cNvSpPr>
            <p:nvPr/>
          </p:nvSpPr>
          <p:spPr bwMode="auto">
            <a:xfrm>
              <a:off x="2254977" y="3229430"/>
              <a:ext cx="68054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American Typewriter" charset="0"/>
                  <a:cs typeface="American Typewriter" charset="0"/>
                </a:rPr>
                <a:t>International Collaboration for </a:t>
              </a:r>
              <a:r>
                <a:rPr lang="en-US" sz="2000" b="1">
                  <a:solidFill>
                    <a:srgbClr val="008000"/>
                  </a:solidFill>
                  <a:latin typeface="American Typewriter" charset="0"/>
                  <a:cs typeface="American Typewriter" charset="0"/>
                </a:rPr>
                <a:t>Data Preservation </a:t>
              </a:r>
              <a:r>
                <a:rPr lang="en-US" sz="2000">
                  <a:latin typeface="American Typewriter" charset="0"/>
                  <a:cs typeface="American Typewriter" charset="0"/>
                </a:rPr>
                <a:t>and </a:t>
              </a:r>
            </a:p>
            <a:p>
              <a:pPr eaLnBrk="1" hangingPunct="1"/>
              <a:r>
                <a:rPr lang="en-US" sz="2000" b="1">
                  <a:solidFill>
                    <a:srgbClr val="FF0000"/>
                  </a:solidFill>
                  <a:latin typeface="American Typewriter" charset="0"/>
                  <a:cs typeface="American Typewriter" charset="0"/>
                </a:rPr>
                <a:t>Long Term Analysis </a:t>
              </a:r>
              <a:r>
                <a:rPr lang="en-US" sz="2000">
                  <a:latin typeface="American Typewriter" charset="0"/>
                  <a:cs typeface="American Typewriter" charset="0"/>
                </a:rPr>
                <a:t>in High Energy Physics</a:t>
              </a:r>
            </a:p>
          </p:txBody>
        </p:sp>
      </p:grpSp>
      <p:sp>
        <p:nvSpPr>
          <p:cNvPr id="2" name="TextBox 1"/>
          <p:cNvSpPr txBox="1"/>
          <p:nvPr/>
        </p:nvSpPr>
        <p:spPr>
          <a:xfrm>
            <a:off x="2874728" y="6252622"/>
            <a:ext cx="3571861" cy="461665"/>
          </a:xfrm>
          <a:prstGeom prst="rect">
            <a:avLst/>
          </a:prstGeom>
          <a:noFill/>
        </p:spPr>
        <p:txBody>
          <a:bodyPr wrap="none" rtlCol="0">
            <a:spAutoFit/>
          </a:bodyPr>
          <a:lstStyle/>
          <a:p>
            <a:r>
              <a:rPr lang="en-US" sz="2400" b="1" dirty="0" smtClean="0">
                <a:solidFill>
                  <a:schemeClr val="bg1"/>
                </a:solidFill>
              </a:rPr>
              <a:t>30 years in 30 minutes!</a:t>
            </a:r>
            <a:endParaRPr lang="en-US" sz="2400"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defRPr/>
            </a:pPr>
            <a:fld id="{05B8C0DB-EEFC-9D47-B9F9-86A2051457B0}" type="slidenum">
              <a:rPr lang="en-US" smtClean="0"/>
              <a:pPr>
                <a:defRPr/>
              </a:pPr>
              <a:t>20</a:t>
            </a:fld>
            <a:endParaRPr lang="en-US" dirty="0"/>
          </a:p>
        </p:txBody>
      </p:sp>
      <p:pic>
        <p:nvPicPr>
          <p:cNvPr id="4" name="Picture 3"/>
          <p:cNvPicPr>
            <a:picLocks noChangeAspect="1"/>
          </p:cNvPicPr>
          <p:nvPr/>
        </p:nvPicPr>
        <p:blipFill>
          <a:blip r:embed="rId2"/>
          <a:stretch>
            <a:fillRect/>
          </a:stretch>
        </p:blipFill>
        <p:spPr>
          <a:xfrm>
            <a:off x="0" y="17700"/>
            <a:ext cx="9144000" cy="5767754"/>
          </a:xfrm>
          <a:prstGeom prst="rect">
            <a:avLst/>
          </a:prstGeom>
        </p:spPr>
      </p:pic>
    </p:spTree>
    <p:extLst>
      <p:ext uri="{BB962C8B-B14F-4D97-AF65-F5344CB8AC3E}">
        <p14:creationId xmlns:p14="http://schemas.microsoft.com/office/powerpoint/2010/main" val="308555104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r>
              <a:rPr lang="en-US">
                <a:latin typeface="Arial" charset="0"/>
              </a:rPr>
              <a:t>2. The DPHEP Blueprint</a:t>
            </a:r>
          </a:p>
        </p:txBody>
      </p:sp>
      <p:sp>
        <p:nvSpPr>
          <p:cNvPr id="61442" name="Content Placeholder 2"/>
          <p:cNvSpPr>
            <a:spLocks noGrp="1"/>
          </p:cNvSpPr>
          <p:nvPr>
            <p:ph idx="1"/>
          </p:nvPr>
        </p:nvSpPr>
        <p:spPr>
          <a:xfrm>
            <a:off x="273050" y="1325563"/>
            <a:ext cx="8656638" cy="4667250"/>
          </a:xfrm>
        </p:spPr>
        <p:txBody>
          <a:bodyPr/>
          <a:lstStyle/>
          <a:p>
            <a:pPr>
              <a:buClrTx/>
            </a:pPr>
            <a:r>
              <a:rPr lang="en-US" dirty="0">
                <a:latin typeface="Arial" charset="0"/>
              </a:rPr>
              <a:t>Towards the end of “the </a:t>
            </a:r>
            <a:r>
              <a:rPr lang="en-US" dirty="0" err="1">
                <a:latin typeface="Arial" charset="0"/>
              </a:rPr>
              <a:t>noughties</a:t>
            </a:r>
            <a:r>
              <a:rPr lang="en-US" dirty="0">
                <a:latin typeface="Arial" charset="0"/>
              </a:rPr>
              <a:t>” (2000 decade), a number of Collider experiments were coming to an end worldwide</a:t>
            </a:r>
          </a:p>
          <a:p>
            <a:pPr>
              <a:buClrTx/>
            </a:pPr>
            <a:r>
              <a:rPr lang="en-US" dirty="0">
                <a:latin typeface="Arial" charset="0"/>
              </a:rPr>
              <a:t>Together, formed the DPHEP Study Group that produced a Blueprint document outlining the motivation for LTDP in HEP as well as major issues (funding, support)</a:t>
            </a:r>
          </a:p>
          <a:p>
            <a:pPr>
              <a:buClrTx/>
              <a:buFont typeface="Wingdings" charset="2"/>
              <a:buChar char="Ø"/>
            </a:pPr>
            <a:r>
              <a:rPr lang="en-US" b="1" dirty="0">
                <a:solidFill>
                  <a:srgbClr val="FF0000"/>
                </a:solidFill>
                <a:latin typeface="Arial" charset="0"/>
              </a:rPr>
              <a:t>Fed into the 2012 ESPP update and resulted in LTDP being a part of the current strategy</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r>
              <a:rPr lang="en-US">
                <a:latin typeface="Arial" charset="0"/>
              </a:rPr>
              <a:t>The DPHEP Blueprint</a:t>
            </a:r>
          </a:p>
        </p:txBody>
      </p:sp>
      <p:sp>
        <p:nvSpPr>
          <p:cNvPr id="62466" name="Content Placeholder 2"/>
          <p:cNvSpPr>
            <a:spLocks noGrp="1"/>
          </p:cNvSpPr>
          <p:nvPr>
            <p:ph idx="1"/>
          </p:nvPr>
        </p:nvSpPr>
        <p:spPr>
          <a:xfrm>
            <a:off x="254000" y="1325563"/>
            <a:ext cx="8686800" cy="4667250"/>
          </a:xfrm>
        </p:spPr>
        <p:txBody>
          <a:bodyPr/>
          <a:lstStyle/>
          <a:p>
            <a:pPr>
              <a:buClrTx/>
            </a:pPr>
            <a:r>
              <a:rPr lang="en-US" b="1">
                <a:solidFill>
                  <a:srgbClr val="008000"/>
                </a:solidFill>
                <a:latin typeface="Arial" charset="0"/>
              </a:rPr>
              <a:t>Comprehensive review of the HEP situation </a:t>
            </a:r>
          </a:p>
          <a:p>
            <a:pPr>
              <a:buClrTx/>
            </a:pPr>
            <a:r>
              <a:rPr lang="en-US" b="1">
                <a:solidFill>
                  <a:srgbClr val="008000"/>
                </a:solidFill>
                <a:latin typeface="Arial" charset="0"/>
              </a:rPr>
              <a:t>Action plan proposed for the next 3 years</a:t>
            </a:r>
          </a:p>
          <a:p>
            <a:pPr>
              <a:buClrTx/>
            </a:pPr>
            <a:endParaRPr lang="en-US">
              <a:latin typeface="Arial" charset="0"/>
            </a:endParaRPr>
          </a:p>
          <a:p>
            <a:pPr>
              <a:buClrTx/>
            </a:pPr>
            <a:r>
              <a:rPr lang="en-US" b="1">
                <a:solidFill>
                  <a:srgbClr val="660066"/>
                </a:solidFill>
                <a:latin typeface="Arial" charset="0"/>
              </a:rPr>
              <a:t>A cry for help: </a:t>
            </a:r>
          </a:p>
          <a:p>
            <a:pPr marL="1306513" lvl="4" indent="0">
              <a:buClrTx/>
              <a:buFont typeface="Arial" charset="0"/>
              <a:buNone/>
            </a:pPr>
            <a:endParaRPr lang="en-US" b="1" i="1">
              <a:solidFill>
                <a:srgbClr val="FF0000"/>
              </a:solidFill>
              <a:latin typeface="Arial" charset="0"/>
            </a:endParaRPr>
          </a:p>
          <a:p>
            <a:pPr lvl="1">
              <a:buClrTx/>
              <a:buFont typeface="Wingdings" charset="0"/>
              <a:buChar char="Ø"/>
            </a:pPr>
            <a:r>
              <a:rPr lang="en-US" b="1" i="1">
                <a:solidFill>
                  <a:srgbClr val="FF0000"/>
                </a:solidFill>
                <a:latin typeface="Arial" charset="0"/>
              </a:rPr>
              <a:t>Urgent action is needed for LTDP in HEP</a:t>
            </a:r>
          </a:p>
          <a:p>
            <a:pPr lvl="1">
              <a:buClrTx/>
              <a:buFont typeface="Wingdings" charset="0"/>
              <a:buChar char="Ø"/>
            </a:pPr>
            <a:r>
              <a:rPr lang="en-GB" b="1" i="1">
                <a:solidFill>
                  <a:srgbClr val="FF0000"/>
                </a:solidFill>
                <a:latin typeface="Arial" charset="0"/>
              </a:rPr>
              <a:t>The preservation of the full capacity to do analysis is recommended such that new scientific output is made possible using the archived data</a:t>
            </a:r>
            <a:endParaRPr lang="en-US" b="1" i="1">
              <a:solidFill>
                <a:srgbClr val="FF0000"/>
              </a:solidFill>
              <a:latin typeface="Arial" charset="0"/>
            </a:endParaRPr>
          </a:p>
        </p:txBody>
      </p:sp>
      <p:pic>
        <p:nvPicPr>
          <p:cNvPr id="62467"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flipH="1">
            <a:off x="7607300" y="254000"/>
            <a:ext cx="860425"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00438" y="2609850"/>
            <a:ext cx="12763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en-US">
                <a:latin typeface="Arial" charset="0"/>
              </a:rPr>
              <a:t>2013 ESPP on LTDP</a:t>
            </a:r>
          </a:p>
        </p:txBody>
      </p:sp>
      <p:sp>
        <p:nvSpPr>
          <p:cNvPr id="50178" name="Content Placeholder 2"/>
          <p:cNvSpPr>
            <a:spLocks noGrp="1"/>
          </p:cNvSpPr>
          <p:nvPr>
            <p:ph idx="1"/>
          </p:nvPr>
        </p:nvSpPr>
        <p:spPr/>
        <p:txBody>
          <a:bodyPr/>
          <a:lstStyle/>
          <a:p>
            <a:pPr marL="36513" indent="0">
              <a:buClrTx/>
              <a:buFont typeface="Arial" charset="0"/>
              <a:buNone/>
              <a:defRPr/>
            </a:pPr>
            <a:endParaRPr lang="en-US" b="1" i="1" dirty="0">
              <a:latin typeface="Arial" charset="0"/>
            </a:endParaRPr>
          </a:p>
          <a:p>
            <a:pPr>
              <a:buClrTx/>
              <a:defRPr/>
            </a:pPr>
            <a:r>
              <a:rPr lang="en-US" b="1" i="1" dirty="0">
                <a:latin typeface="Arial" charset="0"/>
              </a:rPr>
              <a:t>…</a:t>
            </a:r>
            <a:r>
              <a:rPr lang="en-US" b="1" i="1" dirty="0">
                <a:solidFill>
                  <a:srgbClr val="FF0000"/>
                </a:solidFill>
                <a:latin typeface="Arial" charset="0"/>
              </a:rPr>
              <a:t>data preservation</a:t>
            </a:r>
            <a:r>
              <a:rPr lang="en-US" i="1" dirty="0">
                <a:solidFill>
                  <a:srgbClr val="FF0000"/>
                </a:solidFill>
                <a:latin typeface="Arial" charset="0"/>
              </a:rPr>
              <a:t> </a:t>
            </a:r>
            <a:r>
              <a:rPr lang="en-US" i="1" dirty="0">
                <a:latin typeface="Arial" charset="0"/>
              </a:rPr>
              <a:t>and distributed data-intensive computing </a:t>
            </a:r>
            <a:r>
              <a:rPr lang="en-US" b="1" i="1" dirty="0">
                <a:solidFill>
                  <a:srgbClr val="FF0000"/>
                </a:solidFill>
                <a:latin typeface="Arial" charset="0"/>
              </a:rPr>
              <a:t>should be maintained and further developed</a:t>
            </a:r>
            <a:r>
              <a:rPr lang="en-US" i="1" dirty="0">
                <a:latin typeface="Arial" charset="0"/>
              </a:rPr>
              <a:t>.</a:t>
            </a:r>
            <a:r>
              <a:rPr lang="en-US" dirty="0">
                <a:latin typeface="Arial" charset="0"/>
              </a:rPr>
              <a:t> </a:t>
            </a:r>
          </a:p>
          <a:p>
            <a:pPr>
              <a:buClrTx/>
              <a:defRPr/>
            </a:pPr>
            <a:endParaRPr lang="en-US" dirty="0">
              <a:latin typeface="Arial" charset="0"/>
            </a:endParaRPr>
          </a:p>
          <a:p>
            <a:pPr>
              <a:buClrTx/>
              <a:buFont typeface="Wingdings" charset="0"/>
              <a:buChar char="q"/>
              <a:defRPr/>
            </a:pPr>
            <a:r>
              <a:rPr lang="en-US" b="1" dirty="0">
                <a:solidFill>
                  <a:srgbClr val="008000"/>
                </a:solidFill>
                <a:latin typeface="Arial" charset="0"/>
              </a:rPr>
              <a:t>Well – at least it got a mention</a:t>
            </a:r>
            <a:r>
              <a:rPr lang="en-US" b="1" dirty="0" smtClean="0">
                <a:solidFill>
                  <a:srgbClr val="008000"/>
                </a:solidFill>
                <a:latin typeface="Arial" charset="0"/>
              </a:rPr>
              <a:t>!</a:t>
            </a:r>
          </a:p>
          <a:p>
            <a:pPr marL="36513" indent="0">
              <a:buClrTx/>
              <a:buFont typeface="Arial" charset="0"/>
              <a:buNone/>
              <a:defRPr/>
            </a:pPr>
            <a:endParaRPr lang="en-US" b="1" dirty="0" smtClean="0">
              <a:solidFill>
                <a:srgbClr val="008000"/>
              </a:solidFill>
              <a:latin typeface="Arial" charset="0"/>
            </a:endParaRPr>
          </a:p>
          <a:p>
            <a:pPr>
              <a:buClrTx/>
              <a:buFont typeface="Wingdings" charset="2"/>
              <a:buChar char="Ø"/>
              <a:defRPr/>
            </a:pPr>
            <a:r>
              <a:rPr lang="en-US" b="1" dirty="0" smtClean="0">
                <a:solidFill>
                  <a:srgbClr val="008000"/>
                </a:solidFill>
                <a:latin typeface="Arial" charset="0"/>
              </a:rPr>
              <a:t>Hope to have something a bit more concrete next time! (2030 vision?)</a:t>
            </a:r>
            <a:endParaRPr lang="en-US" b="1" dirty="0">
              <a:solidFill>
                <a:srgbClr val="008000"/>
              </a:solidFill>
              <a:latin typeface="Arial" charset="0"/>
            </a:endParaRPr>
          </a:p>
        </p:txBody>
      </p:sp>
      <p:pic>
        <p:nvPicPr>
          <p:cNvPr id="6349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669088" y="233363"/>
            <a:ext cx="20145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sz="3600">
                <a:latin typeface="Arial" charset="0"/>
              </a:rPr>
              <a:t>2. From Study Group to Collaboration</a:t>
            </a:r>
          </a:p>
        </p:txBody>
      </p:sp>
      <p:sp>
        <p:nvSpPr>
          <p:cNvPr id="64514" name="Content Placeholder 2"/>
          <p:cNvSpPr>
            <a:spLocks noGrp="1"/>
          </p:cNvSpPr>
          <p:nvPr>
            <p:ph idx="1"/>
          </p:nvPr>
        </p:nvSpPr>
        <p:spPr>
          <a:xfrm>
            <a:off x="297256" y="1325562"/>
            <a:ext cx="8593401" cy="4807965"/>
          </a:xfrm>
        </p:spPr>
        <p:txBody>
          <a:bodyPr>
            <a:normAutofit fontScale="70000" lnSpcReduction="20000"/>
          </a:bodyPr>
          <a:lstStyle/>
          <a:p>
            <a:pPr>
              <a:buClrTx/>
            </a:pPr>
            <a:r>
              <a:rPr lang="en-US" b="1" dirty="0" smtClean="0">
                <a:solidFill>
                  <a:srgbClr val="660066"/>
                </a:solidFill>
                <a:latin typeface="Arial" charset="0"/>
              </a:rPr>
              <a:t>Primary goal </a:t>
            </a:r>
            <a:r>
              <a:rPr lang="en-US" dirty="0" smtClean="0">
                <a:latin typeface="Arial" charset="0"/>
              </a:rPr>
              <a:t>was to </a:t>
            </a:r>
            <a:r>
              <a:rPr lang="en-US" b="1" dirty="0" smtClean="0">
                <a:solidFill>
                  <a:srgbClr val="800000"/>
                </a:solidFill>
                <a:latin typeface="Arial" charset="0"/>
              </a:rPr>
              <a:t>deliver solutions </a:t>
            </a:r>
            <a:r>
              <a:rPr lang="en-US" dirty="0" smtClean="0">
                <a:latin typeface="Arial" charset="0"/>
              </a:rPr>
              <a:t>to the issues outlined in the Blueprint</a:t>
            </a:r>
          </a:p>
          <a:p>
            <a:pPr marL="962025" lvl="1" indent="-514350">
              <a:buClrTx/>
              <a:buFont typeface="+mj-lt"/>
              <a:buAutoNum type="arabicPeriod"/>
            </a:pPr>
            <a:endParaRPr lang="en-US" dirty="0" smtClean="0">
              <a:latin typeface="Arial" charset="0"/>
            </a:endParaRPr>
          </a:p>
          <a:p>
            <a:pPr marL="962025" lvl="1" indent="-514350">
              <a:buClrTx/>
              <a:buFont typeface="+mj-lt"/>
              <a:buAutoNum type="arabicPeriod"/>
            </a:pPr>
            <a:r>
              <a:rPr lang="en-US" dirty="0" smtClean="0">
                <a:latin typeface="Arial" charset="0"/>
              </a:rPr>
              <a:t>Preparing a 2020 Vision (shown many times)</a:t>
            </a:r>
          </a:p>
          <a:p>
            <a:pPr marL="962025" lvl="1" indent="-514350">
              <a:buClrTx/>
              <a:buFont typeface="+mj-lt"/>
              <a:buAutoNum type="arabicPeriod"/>
            </a:pPr>
            <a:r>
              <a:rPr lang="en-US" dirty="0" smtClean="0">
                <a:latin typeface="Arial" charset="0"/>
              </a:rPr>
              <a:t>Understanding the Full Costs of </a:t>
            </a:r>
            <a:r>
              <a:rPr lang="en-US" dirty="0" err="1" smtClean="0">
                <a:latin typeface="Arial" charset="0"/>
              </a:rPr>
              <a:t>Curation</a:t>
            </a:r>
            <a:endParaRPr lang="en-US" dirty="0" smtClean="0">
              <a:latin typeface="Arial" charset="0"/>
            </a:endParaRPr>
          </a:p>
          <a:p>
            <a:pPr marL="962025" lvl="1" indent="-514350">
              <a:buClrTx/>
              <a:buFont typeface="+mj-lt"/>
              <a:buAutoNum type="arabicPeriod"/>
            </a:pPr>
            <a:r>
              <a:rPr lang="en-US" dirty="0" smtClean="0">
                <a:latin typeface="Arial" charset="0"/>
              </a:rPr>
              <a:t>Agreeing HEP-wide on the core services on which LTDP depends</a:t>
            </a:r>
          </a:p>
          <a:p>
            <a:pPr marL="447675" lvl="1" indent="0">
              <a:buClrTx/>
              <a:buNone/>
            </a:pPr>
            <a:endParaRPr lang="en-US" dirty="0" smtClean="0">
              <a:latin typeface="Arial" charset="0"/>
            </a:endParaRPr>
          </a:p>
          <a:p>
            <a:pPr marL="1149350" lvl="2" indent="-514350">
              <a:buClrTx/>
              <a:buFont typeface="+mj-lt"/>
              <a:buAutoNum type="alphaLcPeriod"/>
            </a:pPr>
            <a:r>
              <a:rPr lang="en-US" dirty="0" smtClean="0">
                <a:latin typeface="Arial" charset="0"/>
              </a:rPr>
              <a:t>“Bit </a:t>
            </a:r>
            <a:r>
              <a:rPr lang="en-US" b="1" dirty="0" smtClean="0">
                <a:solidFill>
                  <a:srgbClr val="0000FF"/>
                </a:solidFill>
                <a:latin typeface="Arial" charset="0"/>
              </a:rPr>
              <a:t>preservation</a:t>
            </a:r>
            <a:r>
              <a:rPr lang="en-US" dirty="0" smtClean="0">
                <a:latin typeface="Arial" charset="0"/>
              </a:rPr>
              <a:t>” (of the data) </a:t>
            </a:r>
            <a:r>
              <a:rPr lang="en-US" b="1" dirty="0" smtClean="0">
                <a:solidFill>
                  <a:srgbClr val="FF0000"/>
                </a:solidFill>
                <a:latin typeface="Arial" charset="0"/>
              </a:rPr>
              <a:t>(?? TDRs ??)</a:t>
            </a:r>
          </a:p>
          <a:p>
            <a:pPr marL="1149350" lvl="2" indent="-514350">
              <a:buClrTx/>
              <a:buFont typeface="+mj-lt"/>
              <a:buAutoNum type="alphaLcPeriod"/>
            </a:pPr>
            <a:r>
              <a:rPr lang="en-US" dirty="0" smtClean="0">
                <a:latin typeface="Arial" charset="0"/>
              </a:rPr>
              <a:t>Documentation </a:t>
            </a:r>
            <a:r>
              <a:rPr lang="en-US" b="1" dirty="0" smtClean="0">
                <a:solidFill>
                  <a:srgbClr val="0000FF"/>
                </a:solidFill>
                <a:latin typeface="Arial" charset="0"/>
              </a:rPr>
              <a:t>preservation</a:t>
            </a:r>
            <a:r>
              <a:rPr lang="en-US" dirty="0" smtClean="0">
                <a:latin typeface="Arial" charset="0"/>
              </a:rPr>
              <a:t> (more complex than just a few PDFs)</a:t>
            </a:r>
          </a:p>
          <a:p>
            <a:pPr marL="1149350" lvl="2" indent="-514350">
              <a:buClrTx/>
              <a:buFont typeface="+mj-lt"/>
              <a:buAutoNum type="alphaLcPeriod"/>
            </a:pPr>
            <a:r>
              <a:rPr lang="en-US" b="1" dirty="0" smtClean="0">
                <a:solidFill>
                  <a:srgbClr val="0000FF"/>
                </a:solidFill>
                <a:latin typeface="Arial" charset="0"/>
              </a:rPr>
              <a:t>Preservation </a:t>
            </a:r>
            <a:r>
              <a:rPr lang="en-US" dirty="0" smtClean="0">
                <a:latin typeface="Arial" charset="0"/>
              </a:rPr>
              <a:t>of software + </a:t>
            </a:r>
            <a:r>
              <a:rPr lang="en-US" b="1" u="sng" dirty="0" smtClean="0">
                <a:solidFill>
                  <a:srgbClr val="000090"/>
                </a:solidFill>
                <a:latin typeface="Arial" charset="0"/>
              </a:rPr>
              <a:t>environment in which it runs</a:t>
            </a:r>
            <a:r>
              <a:rPr lang="en-US" dirty="0" smtClean="0">
                <a:latin typeface="Arial" charset="0"/>
              </a:rPr>
              <a:t/>
            </a:r>
            <a:br>
              <a:rPr lang="en-US" dirty="0" smtClean="0">
                <a:latin typeface="Arial" charset="0"/>
              </a:rPr>
            </a:br>
            <a:r>
              <a:rPr lang="en-US" dirty="0" smtClean="0">
                <a:latin typeface="Arial" charset="0"/>
              </a:rPr>
              <a:t/>
            </a:r>
            <a:br>
              <a:rPr lang="en-US" dirty="0" smtClean="0">
                <a:latin typeface="Arial" charset="0"/>
              </a:rPr>
            </a:br>
            <a:r>
              <a:rPr lang="en-US" b="1" dirty="0" smtClean="0">
                <a:solidFill>
                  <a:srgbClr val="FF0000"/>
                </a:solidFill>
                <a:latin typeface="Arial" charset="0"/>
              </a:rPr>
              <a:t>VERY DIFFERENT to porting s/w forward…</a:t>
            </a:r>
          </a:p>
          <a:p>
            <a:pPr lvl="1">
              <a:buClrTx/>
            </a:pPr>
            <a:endParaRPr lang="en-US" dirty="0" smtClean="0">
              <a:latin typeface="Arial" charset="0"/>
            </a:endParaRPr>
          </a:p>
          <a:p>
            <a:pPr lvl="1">
              <a:buClrTx/>
            </a:pPr>
            <a:r>
              <a:rPr lang="en-US" dirty="0" smtClean="0">
                <a:latin typeface="Arial" charset="0"/>
              </a:rPr>
              <a:t>Such services in production since 2015 at CERN, outside and in EOSC*</a:t>
            </a:r>
          </a:p>
          <a:p>
            <a:pPr lvl="1">
              <a:buClrTx/>
            </a:pPr>
            <a:r>
              <a:rPr lang="en-US" b="1" dirty="0" smtClean="0">
                <a:solidFill>
                  <a:srgbClr val="FF0000"/>
                </a:solidFill>
                <a:latin typeface="Arial" charset="0"/>
              </a:rPr>
              <a:t>Although I don’t believe in generic TDRs… See later…</a:t>
            </a:r>
          </a:p>
          <a:p>
            <a:pPr>
              <a:buClrTx/>
            </a:pPr>
            <a:endParaRPr lang="en-US" b="1" dirty="0" smtClean="0">
              <a:solidFill>
                <a:srgbClr val="FF0000"/>
              </a:solidFill>
              <a:latin typeface="Arial" charset="0"/>
            </a:endParaRPr>
          </a:p>
          <a:p>
            <a:pPr>
              <a:buClrTx/>
              <a:buFont typeface="Wingdings" charset="2"/>
              <a:buChar char="Ø"/>
            </a:pPr>
            <a:r>
              <a:rPr lang="en-US" b="1" dirty="0" smtClean="0">
                <a:solidFill>
                  <a:srgbClr val="008000"/>
                </a:solidFill>
                <a:latin typeface="Arial" charset="0"/>
              </a:rPr>
              <a:t>See </a:t>
            </a:r>
            <a:r>
              <a:rPr lang="en-US" b="1" dirty="0">
                <a:solidFill>
                  <a:srgbClr val="008000"/>
                </a:solidFill>
                <a:latin typeface="Arial" charset="0"/>
              </a:rPr>
              <a:t>https://</a:t>
            </a:r>
            <a:r>
              <a:rPr lang="en-US" b="1" dirty="0" err="1">
                <a:solidFill>
                  <a:srgbClr val="008000"/>
                </a:solidFill>
                <a:latin typeface="Arial" charset="0"/>
              </a:rPr>
              <a:t>indico.cern.ch</a:t>
            </a:r>
            <a:r>
              <a:rPr lang="en-US" b="1" dirty="0">
                <a:solidFill>
                  <a:srgbClr val="008000"/>
                </a:solidFill>
                <a:latin typeface="Arial" charset="0"/>
              </a:rPr>
              <a:t>/category/4458/</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674533"/>
            <a:ext cx="9144000" cy="694267"/>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228600" y="1325563"/>
            <a:ext cx="8729663" cy="4854575"/>
          </a:xfrm>
        </p:spPr>
        <p:txBody>
          <a:bodyPr>
            <a:normAutofit fontScale="92500" lnSpcReduction="20000"/>
          </a:bodyPr>
          <a:lstStyle/>
          <a:p>
            <a:pPr>
              <a:buClrTx/>
              <a:buFont typeface="Wingdings" charset="2"/>
              <a:buChar char="Ø"/>
              <a:defRPr/>
            </a:pPr>
            <a:r>
              <a:rPr lang="en-US" dirty="0" smtClean="0"/>
              <a:t>Built on 3 preservation "pillars": </a:t>
            </a:r>
          </a:p>
          <a:p>
            <a:pPr marL="962025" lvl="1" indent="-514350">
              <a:buClrTx/>
              <a:buFont typeface="+mj-lt"/>
              <a:buAutoNum type="arabicPeriod"/>
              <a:defRPr/>
            </a:pPr>
            <a:r>
              <a:rPr lang="en-US" b="1" dirty="0">
                <a:solidFill>
                  <a:srgbClr val="008000"/>
                </a:solidFill>
              </a:rPr>
              <a:t>T</a:t>
            </a:r>
            <a:r>
              <a:rPr lang="en-US" b="1" dirty="0" smtClean="0">
                <a:solidFill>
                  <a:srgbClr val="008000"/>
                </a:solidFill>
              </a:rPr>
              <a:t>he data itself </a:t>
            </a:r>
            <a:r>
              <a:rPr lang="en-US" dirty="0" smtClean="0"/>
              <a:t>("</a:t>
            </a:r>
            <a:r>
              <a:rPr lang="en-US" b="1" dirty="0" smtClean="0">
                <a:solidFill>
                  <a:srgbClr val="660066"/>
                </a:solidFill>
              </a:rPr>
              <a:t>bits</a:t>
            </a:r>
            <a:r>
              <a:rPr lang="en-US" dirty="0" smtClean="0"/>
              <a:t>” – state of the art bit preservation); </a:t>
            </a:r>
          </a:p>
          <a:p>
            <a:pPr marL="962025" lvl="1" indent="-514350">
              <a:buClrTx/>
              <a:buFont typeface="+mj-lt"/>
              <a:buAutoNum type="arabicPeriod"/>
              <a:defRPr/>
            </a:pPr>
            <a:r>
              <a:rPr lang="en-US" b="1" dirty="0">
                <a:solidFill>
                  <a:srgbClr val="0000FF"/>
                </a:solidFill>
              </a:rPr>
              <a:t>D</a:t>
            </a:r>
            <a:r>
              <a:rPr lang="en-US" b="1" dirty="0" smtClean="0">
                <a:solidFill>
                  <a:srgbClr val="0000FF"/>
                </a:solidFill>
              </a:rPr>
              <a:t>ocumentation</a:t>
            </a:r>
            <a:r>
              <a:rPr lang="en-US" dirty="0" smtClean="0"/>
              <a:t> (services like </a:t>
            </a:r>
            <a:r>
              <a:rPr lang="en-US" dirty="0" err="1" smtClean="0"/>
              <a:t>Zenodo</a:t>
            </a:r>
            <a:r>
              <a:rPr lang="en-US" dirty="0" smtClean="0"/>
              <a:t>, B2SHARE); </a:t>
            </a:r>
          </a:p>
          <a:p>
            <a:pPr marL="447675" lvl="1" indent="0">
              <a:buClrTx/>
              <a:buFont typeface="Arial" charset="0"/>
              <a:buNone/>
              <a:defRPr/>
            </a:pPr>
            <a:endParaRPr lang="en-US" dirty="0"/>
          </a:p>
          <a:p>
            <a:pPr marL="447675" lvl="1" indent="0">
              <a:buClrTx/>
              <a:buFont typeface="Arial" charset="0"/>
              <a:buNone/>
              <a:defRPr/>
            </a:pPr>
            <a:r>
              <a:rPr lang="en-US" b="1" i="1" dirty="0" smtClean="0">
                <a:solidFill>
                  <a:srgbClr val="000090"/>
                </a:solidFill>
              </a:rPr>
              <a:t>together with the necessary</a:t>
            </a:r>
          </a:p>
          <a:p>
            <a:pPr marL="447675" lvl="1" indent="0">
              <a:buClrTx/>
              <a:buFont typeface="Arial" charset="0"/>
              <a:buNone/>
              <a:defRPr/>
            </a:pPr>
            <a:r>
              <a:rPr lang="en-US" dirty="0" smtClean="0"/>
              <a:t> </a:t>
            </a:r>
          </a:p>
          <a:p>
            <a:pPr marL="962025" lvl="1" indent="-514350">
              <a:buClrTx/>
              <a:buFont typeface="+mj-lt"/>
              <a:buAutoNum type="arabicPeriod" startAt="3"/>
              <a:defRPr/>
            </a:pPr>
            <a:r>
              <a:rPr lang="en-US" b="1" dirty="0">
                <a:solidFill>
                  <a:srgbClr val="800000"/>
                </a:solidFill>
              </a:rPr>
              <a:t>S</a:t>
            </a:r>
            <a:r>
              <a:rPr lang="en-US" b="1" dirty="0" smtClean="0">
                <a:solidFill>
                  <a:srgbClr val="800000"/>
                </a:solidFill>
              </a:rPr>
              <a:t>oftware + </a:t>
            </a:r>
            <a:r>
              <a:rPr lang="en-US" b="1" u="sng" dirty="0" smtClean="0">
                <a:solidFill>
                  <a:srgbClr val="800000"/>
                </a:solidFill>
              </a:rPr>
              <a:t>environment</a:t>
            </a:r>
            <a:r>
              <a:rPr lang="en-US" b="1" dirty="0" smtClean="0">
                <a:solidFill>
                  <a:srgbClr val="800000"/>
                </a:solidFill>
              </a:rPr>
              <a:t> (</a:t>
            </a:r>
            <a:r>
              <a:rPr lang="en-US" b="1" dirty="0" err="1" smtClean="0">
                <a:solidFill>
                  <a:srgbClr val="800000"/>
                </a:solidFill>
              </a:rPr>
              <a:t>CernVM</a:t>
            </a:r>
            <a:r>
              <a:rPr lang="en-US" b="1" dirty="0" smtClean="0">
                <a:solidFill>
                  <a:srgbClr val="800000"/>
                </a:solidFill>
              </a:rPr>
              <a:t> / CVMFS)</a:t>
            </a:r>
          </a:p>
          <a:p>
            <a:pPr>
              <a:buClrTx/>
              <a:defRPr/>
            </a:pPr>
            <a:endParaRPr lang="en-US" dirty="0" smtClean="0"/>
          </a:p>
          <a:p>
            <a:pPr>
              <a:buClrTx/>
              <a:defRPr/>
            </a:pPr>
            <a:r>
              <a:rPr lang="en-US" dirty="0" smtClean="0"/>
              <a:t>Services for all 3 areas </a:t>
            </a:r>
            <a:r>
              <a:rPr lang="en-US" b="1" dirty="0" smtClean="0">
                <a:solidFill>
                  <a:srgbClr val="FF0000"/>
                </a:solidFill>
              </a:rPr>
              <a:t>exist</a:t>
            </a:r>
            <a:r>
              <a:rPr lang="en-US" dirty="0" smtClean="0"/>
              <a:t> and are </a:t>
            </a:r>
            <a:r>
              <a:rPr lang="en-US" b="1" dirty="0" smtClean="0">
                <a:solidFill>
                  <a:srgbClr val="FF0000"/>
                </a:solidFill>
              </a:rPr>
              <a:t>mature</a:t>
            </a:r>
            <a:r>
              <a:rPr lang="en-US" dirty="0" smtClean="0"/>
              <a:t> but </a:t>
            </a:r>
            <a:r>
              <a:rPr lang="en-US" b="1" u="sng" dirty="0" smtClean="0">
                <a:solidFill>
                  <a:srgbClr val="FF0000"/>
                </a:solidFill>
              </a:rPr>
              <a:t>change</a:t>
            </a:r>
            <a:r>
              <a:rPr lang="en-US" dirty="0" smtClean="0"/>
              <a:t> on fully independent timescales</a:t>
            </a:r>
          </a:p>
          <a:p>
            <a:pPr>
              <a:buClrTx/>
              <a:buFont typeface="Wingdings" charset="2"/>
              <a:buChar char="Ø"/>
              <a:defRPr/>
            </a:pPr>
            <a:r>
              <a:rPr lang="en-US" dirty="0"/>
              <a:t>W</a:t>
            </a:r>
            <a:r>
              <a:rPr lang="en-US" dirty="0" smtClean="0"/>
              <a:t>e need flexible (not static) bridges between them</a:t>
            </a:r>
          </a:p>
        </p:txBody>
      </p:sp>
      <p:sp>
        <p:nvSpPr>
          <p:cNvPr id="65541" name="Title 1"/>
          <p:cNvSpPr>
            <a:spLocks noGrp="1"/>
          </p:cNvSpPr>
          <p:nvPr>
            <p:ph type="title"/>
          </p:nvPr>
        </p:nvSpPr>
        <p:spPr/>
        <p:txBody>
          <a:bodyPr/>
          <a:lstStyle/>
          <a:p>
            <a:r>
              <a:rPr lang="en-US" sz="3600">
                <a:latin typeface="Arial" charset="0"/>
              </a:rPr>
              <a:t>LTDP in HEP (iPRES 2016 paper)</a:t>
            </a:r>
          </a:p>
        </p:txBody>
      </p:sp>
      <p:sp>
        <p:nvSpPr>
          <p:cNvPr id="65542" name="TextBox 3"/>
          <p:cNvSpPr txBox="1">
            <a:spLocks noChangeArrowheads="1"/>
          </p:cNvSpPr>
          <p:nvPr/>
        </p:nvSpPr>
        <p:spPr bwMode="auto">
          <a:xfrm>
            <a:off x="738188" y="6315075"/>
            <a:ext cx="7739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See https://cds.cern.ch/record/2195937/files/iPRES2016-CERN_July3.pdf</a:t>
            </a:r>
          </a:p>
        </p:txBody>
      </p:sp>
      <p:pic>
        <p:nvPicPr>
          <p:cNvPr id="6554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317875" y="134938"/>
            <a:ext cx="578802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67190"/>
            <a:ext cx="9144000" cy="5148072"/>
          </a:xfrm>
          <a:prstGeom prst="rect">
            <a:avLst/>
          </a:prstGeom>
        </p:spPr>
      </p:pic>
    </p:spTree>
    <p:extLst>
      <p:ext uri="{BB962C8B-B14F-4D97-AF65-F5344CB8AC3E}">
        <p14:creationId xmlns:p14="http://schemas.microsoft.com/office/powerpoint/2010/main" val="71896123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a:latin typeface="Arial" charset="0"/>
              </a:rPr>
              <a:t>3. Future Directions</a:t>
            </a:r>
          </a:p>
        </p:txBody>
      </p:sp>
      <p:sp>
        <p:nvSpPr>
          <p:cNvPr id="3" name="Content Placeholder 2"/>
          <p:cNvSpPr>
            <a:spLocks noGrp="1"/>
          </p:cNvSpPr>
          <p:nvPr>
            <p:ph idx="1"/>
          </p:nvPr>
        </p:nvSpPr>
        <p:spPr>
          <a:xfrm>
            <a:off x="276224" y="1325563"/>
            <a:ext cx="8749997" cy="4667250"/>
          </a:xfrm>
        </p:spPr>
        <p:txBody>
          <a:bodyPr>
            <a:normAutofit fontScale="92500" lnSpcReduction="10000"/>
          </a:bodyPr>
          <a:lstStyle/>
          <a:p>
            <a:pPr marL="550863" indent="-514350">
              <a:buClrTx/>
              <a:buFont typeface="+mj-lt"/>
              <a:buAutoNum type="arabicPeriod"/>
              <a:defRPr/>
            </a:pPr>
            <a:r>
              <a:rPr lang="en-US" dirty="0" smtClean="0">
                <a:solidFill>
                  <a:srgbClr val="FF0000"/>
                </a:solidFill>
              </a:rPr>
              <a:t>“Analysis preservation” and reproducibility of results are top priorities for Data Producers</a:t>
            </a:r>
          </a:p>
          <a:p>
            <a:pPr marL="550863" indent="-514350">
              <a:buClrTx/>
              <a:buFont typeface="+mj-lt"/>
              <a:buAutoNum type="arabicPeriod"/>
              <a:defRPr/>
            </a:pPr>
            <a:r>
              <a:rPr lang="en-US" dirty="0" smtClean="0">
                <a:solidFill>
                  <a:srgbClr val="FF0000"/>
                </a:solidFill>
              </a:rPr>
              <a:t>Solving the Open Data funding / resource problem</a:t>
            </a:r>
          </a:p>
          <a:p>
            <a:pPr marL="550863" indent="-514350">
              <a:buClrTx/>
              <a:buFont typeface="+mj-lt"/>
              <a:buAutoNum type="arabicPeriod"/>
              <a:defRPr/>
            </a:pPr>
            <a:r>
              <a:rPr lang="en-US" dirty="0" smtClean="0">
                <a:solidFill>
                  <a:srgbClr val="FF0000"/>
                </a:solidFill>
              </a:rPr>
              <a:t>Data Preservation for non-CERN experiments</a:t>
            </a:r>
          </a:p>
          <a:p>
            <a:pPr marL="550863" indent="-514350">
              <a:buClrTx/>
              <a:buFont typeface="+mj-lt"/>
              <a:buAutoNum type="arabicPeriod"/>
              <a:defRPr/>
            </a:pPr>
            <a:r>
              <a:rPr lang="en-US" dirty="0" smtClean="0">
                <a:solidFill>
                  <a:srgbClr val="0000FF"/>
                </a:solidFill>
              </a:rPr>
              <a:t>Completing ISO 16363 certification seen as important for CERN, possibly also ESFRIs + ?</a:t>
            </a:r>
          </a:p>
          <a:p>
            <a:pPr marL="550863" indent="-514350">
              <a:buClrTx/>
              <a:buFont typeface="+mj-lt"/>
              <a:buAutoNum type="arabicPeriod"/>
              <a:defRPr/>
            </a:pPr>
            <a:r>
              <a:rPr lang="en-US" dirty="0" smtClean="0">
                <a:solidFill>
                  <a:srgbClr val="0000FF"/>
                </a:solidFill>
              </a:rPr>
              <a:t>Tape alternatives? Concerns over size of Enterprise Tape market (we are a small player)</a:t>
            </a:r>
          </a:p>
          <a:p>
            <a:pPr marL="550863" indent="-514350">
              <a:buClrTx/>
              <a:buFont typeface="+mj-lt"/>
              <a:buAutoNum type="arabicPeriod"/>
              <a:defRPr/>
            </a:pPr>
            <a:r>
              <a:rPr lang="en-US" dirty="0" smtClean="0">
                <a:solidFill>
                  <a:srgbClr val="0000FF"/>
                </a:solidFill>
              </a:rPr>
              <a:t>Use of commercial or other Cloud </a:t>
            </a:r>
            <a:r>
              <a:rPr lang="en-US" dirty="0" err="1" smtClean="0">
                <a:solidFill>
                  <a:srgbClr val="0000FF"/>
                </a:solidFill>
              </a:rPr>
              <a:t>Backends</a:t>
            </a:r>
            <a:r>
              <a:rPr lang="en-US" dirty="0" smtClean="0">
                <a:solidFill>
                  <a:srgbClr val="0000FF"/>
                </a:solidFill>
              </a:rPr>
              <a:t>?</a:t>
            </a:r>
          </a:p>
          <a:p>
            <a:pPr marL="550863" indent="-514350">
              <a:buClrTx/>
              <a:buFont typeface="+mj-lt"/>
              <a:buAutoNum type="arabicPeriod"/>
              <a:defRPr/>
            </a:pPr>
            <a:r>
              <a:rPr lang="en-US" dirty="0" smtClean="0">
                <a:solidFill>
                  <a:srgbClr val="008000"/>
                </a:solidFill>
              </a:rPr>
              <a:t>PV2020 and “</a:t>
            </a:r>
            <a:r>
              <a:rPr lang="en-US" dirty="0" err="1" smtClean="0">
                <a:solidFill>
                  <a:srgbClr val="008000"/>
                </a:solidFill>
              </a:rPr>
              <a:t>EIROforum</a:t>
            </a:r>
            <a:r>
              <a:rPr lang="en-US" dirty="0" smtClean="0">
                <a:solidFill>
                  <a:srgbClr val="008000"/>
                </a:solidFill>
              </a:rPr>
              <a:t>” meetings</a:t>
            </a:r>
            <a:endParaRPr lang="en-US" dirty="0">
              <a:solidFill>
                <a:srgbClr val="008000"/>
              </a:solidFill>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dirty="0">
                <a:latin typeface="Arial" charset="0"/>
              </a:rPr>
              <a:t>3. Future </a:t>
            </a:r>
            <a:r>
              <a:rPr lang="en-US" dirty="0" smtClean="0">
                <a:latin typeface="Arial" charset="0"/>
              </a:rPr>
              <a:t>Directions (I)</a:t>
            </a:r>
            <a:endParaRPr lang="en-US" dirty="0">
              <a:latin typeface="Arial" charset="0"/>
            </a:endParaRPr>
          </a:p>
        </p:txBody>
      </p:sp>
      <p:sp>
        <p:nvSpPr>
          <p:cNvPr id="3" name="Content Placeholder 2"/>
          <p:cNvSpPr>
            <a:spLocks noGrp="1"/>
          </p:cNvSpPr>
          <p:nvPr>
            <p:ph idx="1"/>
          </p:nvPr>
        </p:nvSpPr>
        <p:spPr>
          <a:xfrm>
            <a:off x="166981" y="1241820"/>
            <a:ext cx="8749997" cy="4787495"/>
          </a:xfrm>
        </p:spPr>
        <p:txBody>
          <a:bodyPr>
            <a:normAutofit lnSpcReduction="10000"/>
          </a:bodyPr>
          <a:lstStyle/>
          <a:p>
            <a:pPr marL="550863" indent="-514350">
              <a:buClrTx/>
              <a:buFont typeface="+mj-lt"/>
              <a:buAutoNum type="arabicPeriod"/>
              <a:defRPr/>
            </a:pPr>
            <a:r>
              <a:rPr lang="en-US" dirty="0" smtClean="0">
                <a:solidFill>
                  <a:srgbClr val="FF0000"/>
                </a:solidFill>
              </a:rPr>
              <a:t>“Analysis preservation” and reproducibility of results are top priorities for Data Producers</a:t>
            </a:r>
          </a:p>
          <a:p>
            <a:pPr lvl="1">
              <a:buClrTx/>
              <a:defRPr/>
            </a:pPr>
            <a:r>
              <a:rPr lang="en-US" sz="2200" dirty="0" smtClean="0">
                <a:solidFill>
                  <a:srgbClr val="000090"/>
                </a:solidFill>
              </a:rPr>
              <a:t>This could be highly complex but experiments “agree” on what information must be captured; prototyping how to do it</a:t>
            </a:r>
          </a:p>
          <a:p>
            <a:pPr lvl="1">
              <a:buClrTx/>
              <a:defRPr/>
            </a:pPr>
            <a:r>
              <a:rPr lang="en-US" sz="2200" dirty="0" smtClean="0">
                <a:solidFill>
                  <a:srgbClr val="008000"/>
                </a:solidFill>
              </a:rPr>
              <a:t>Possible RIA project (January 2019) in this area</a:t>
            </a:r>
          </a:p>
          <a:p>
            <a:pPr marL="550863" indent="-514350">
              <a:buClrTx/>
              <a:buFont typeface="+mj-lt"/>
              <a:buAutoNum type="arabicPeriod"/>
              <a:defRPr/>
            </a:pPr>
            <a:r>
              <a:rPr lang="en-US" dirty="0" smtClean="0">
                <a:solidFill>
                  <a:srgbClr val="FF0000"/>
                </a:solidFill>
              </a:rPr>
              <a:t>Solving the Open Data funding / resource problem</a:t>
            </a:r>
          </a:p>
          <a:p>
            <a:pPr lvl="1">
              <a:buClrTx/>
              <a:defRPr/>
            </a:pPr>
            <a:r>
              <a:rPr lang="en-US" sz="2200" dirty="0" smtClean="0">
                <a:solidFill>
                  <a:srgbClr val="000090"/>
                </a:solidFill>
              </a:rPr>
              <a:t>My proposed solution: define what resources possible and cache only recent / “featured” / requested data (NOT ALL!)</a:t>
            </a:r>
            <a:endParaRPr lang="en-US" dirty="0" smtClean="0">
              <a:solidFill>
                <a:srgbClr val="000090"/>
              </a:solidFill>
            </a:endParaRPr>
          </a:p>
          <a:p>
            <a:pPr marL="550863" indent="-514350">
              <a:buClrTx/>
              <a:buFont typeface="+mj-lt"/>
              <a:buAutoNum type="arabicPeriod"/>
              <a:defRPr/>
            </a:pPr>
            <a:r>
              <a:rPr lang="en-US" dirty="0" smtClean="0">
                <a:solidFill>
                  <a:srgbClr val="FF0000"/>
                </a:solidFill>
              </a:rPr>
              <a:t>Data Preservation for non-CERN experiments</a:t>
            </a:r>
          </a:p>
          <a:p>
            <a:pPr lvl="1">
              <a:buClrTx/>
              <a:defRPr/>
            </a:pPr>
            <a:r>
              <a:rPr lang="en-US" sz="2200" dirty="0" smtClean="0">
                <a:solidFill>
                  <a:srgbClr val="000090"/>
                </a:solidFill>
              </a:rPr>
              <a:t>By example: WLCG / HSF workshop at JLAB March 2019</a:t>
            </a:r>
          </a:p>
          <a:p>
            <a:pPr lvl="1">
              <a:buClrTx/>
              <a:defRPr/>
            </a:pPr>
            <a:r>
              <a:rPr lang="en-US" sz="2200" dirty="0" smtClean="0">
                <a:solidFill>
                  <a:srgbClr val="000090"/>
                </a:solidFill>
              </a:rPr>
              <a:t>Ingest &amp; preservation of 2PB </a:t>
            </a:r>
            <a:r>
              <a:rPr lang="en-US" sz="2200" dirty="0" err="1" smtClean="0">
                <a:solidFill>
                  <a:srgbClr val="000090"/>
                </a:solidFill>
              </a:rPr>
              <a:t>BaBar</a:t>
            </a:r>
            <a:r>
              <a:rPr lang="en-US" sz="2200" dirty="0" smtClean="0">
                <a:solidFill>
                  <a:srgbClr val="000090"/>
                </a:solidFill>
              </a:rPr>
              <a:t> data (SLAC)</a:t>
            </a:r>
          </a:p>
        </p:txBody>
      </p:sp>
    </p:spTree>
    <p:extLst>
      <p:ext uri="{BB962C8B-B14F-4D97-AF65-F5344CB8AC3E}">
        <p14:creationId xmlns:p14="http://schemas.microsoft.com/office/powerpoint/2010/main" val="336835248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19" y="1412776"/>
            <a:ext cx="1476375" cy="433388"/>
          </a:xfrm>
        </p:spPr>
        <p:txBody>
          <a:bodyPr lIns="80147" tIns="40074" rIns="80147" bIns="40074"/>
          <a:lstStyle/>
          <a:p>
            <a:pPr marL="0" indent="0" defTabSz="449263" eaLnBrk="0" hangingPunct="0">
              <a:spcBef>
                <a:spcPts val="0"/>
              </a:spcBef>
              <a:buClr>
                <a:srgbClr val="000000"/>
              </a:buClr>
              <a:buSzPct val="100000"/>
              <a:buNone/>
            </a:pPr>
            <a:r>
              <a:rPr lang="en-GB" sz="1600" b="1" i="0" dirty="0" smtClean="0">
                <a:solidFill>
                  <a:srgbClr val="0070C0"/>
                </a:solidFill>
                <a:latin typeface="Verdana" pitchFamily="34" charset="0"/>
                <a:ea typeface="Verdana" pitchFamily="34" charset="0"/>
                <a:cs typeface="Verdana" pitchFamily="34" charset="0"/>
              </a:rPr>
              <a:t>Title</a:t>
            </a:r>
            <a:r>
              <a:rPr lang="en-GB" sz="1600" b="1" i="0" dirty="0">
                <a:solidFill>
                  <a:srgbClr val="0070C0"/>
                </a:solidFill>
                <a:latin typeface="Verdana" pitchFamily="34" charset="0"/>
                <a:ea typeface="Verdana" pitchFamily="34" charset="0"/>
                <a:cs typeface="Verdana" pitchFamily="34" charset="0"/>
              </a:rPr>
              <a:t>: </a:t>
            </a:r>
          </a:p>
        </p:txBody>
      </p:sp>
      <p:sp>
        <p:nvSpPr>
          <p:cNvPr id="8" name="Content Placeholder 2"/>
          <p:cNvSpPr txBox="1">
            <a:spLocks/>
          </p:cNvSpPr>
          <p:nvPr/>
        </p:nvSpPr>
        <p:spPr bwMode="auto">
          <a:xfrm>
            <a:off x="4647" y="979388"/>
            <a:ext cx="6408712"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47" tIns="40074" rIns="80147" bIns="40074" numCol="1" anchor="t" anchorCtr="0" compatLnSpc="1">
            <a:prstTxWarp prst="textNoShape">
              <a:avLst/>
            </a:prstTxWarp>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defTabSz="449263" eaLnBrk="0" hangingPunct="0">
              <a:spcBef>
                <a:spcPts val="0"/>
              </a:spcBef>
              <a:buClr>
                <a:srgbClr val="000000"/>
              </a:buClr>
              <a:buSzPct val="100000"/>
              <a:buFontTx/>
              <a:buNone/>
            </a:pPr>
            <a:r>
              <a:rPr lang="en-GB" sz="2000" b="1" i="0" kern="0" dirty="0">
                <a:solidFill>
                  <a:srgbClr val="002060"/>
                </a:solidFill>
                <a:latin typeface="Verdana" pitchFamily="34" charset="0"/>
                <a:ea typeface="Verdana" pitchFamily="34" charset="0"/>
                <a:cs typeface="Verdana" pitchFamily="34" charset="0"/>
              </a:rPr>
              <a:t>Topic: </a:t>
            </a:r>
            <a:r>
              <a:rPr lang="en-GB" sz="2000" b="1" i="0" kern="0" dirty="0" smtClean="0">
                <a:solidFill>
                  <a:srgbClr val="002060"/>
                </a:solidFill>
                <a:latin typeface="Verdana" pitchFamily="34" charset="0"/>
                <a:ea typeface="Verdana" pitchFamily="34" charset="0"/>
                <a:cs typeface="Verdana" pitchFamily="34" charset="0"/>
              </a:rPr>
              <a:t>INFRAEOSC-02-2019</a:t>
            </a:r>
            <a:endParaRPr lang="en-GB" sz="2000" b="1" i="0" kern="0" dirty="0">
              <a:solidFill>
                <a:srgbClr val="002060"/>
              </a:solidFill>
              <a:latin typeface="Verdana" pitchFamily="34" charset="0"/>
              <a:ea typeface="Verdana" pitchFamily="34" charset="0"/>
              <a:cs typeface="Verdana" pitchFamily="34" charset="0"/>
            </a:endParaRPr>
          </a:p>
        </p:txBody>
      </p:sp>
      <p:sp>
        <p:nvSpPr>
          <p:cNvPr id="9" name="Content Placeholder 2"/>
          <p:cNvSpPr txBox="1">
            <a:spLocks/>
          </p:cNvSpPr>
          <p:nvPr/>
        </p:nvSpPr>
        <p:spPr bwMode="auto">
          <a:xfrm>
            <a:off x="1480303" y="1412776"/>
            <a:ext cx="7124145"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47" tIns="40074" rIns="80147" bIns="40074" numCol="1" anchor="t" anchorCtr="0" compatLnSpc="1">
            <a:prstTxWarp prst="textNoShape">
              <a:avLst/>
            </a:prstTxWarp>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defTabSz="449263" eaLnBrk="0" hangingPunct="0">
              <a:spcBef>
                <a:spcPts val="0"/>
              </a:spcBef>
              <a:buClr>
                <a:srgbClr val="000000"/>
              </a:buClr>
              <a:buSzPct val="100000"/>
              <a:buFontTx/>
              <a:buNone/>
            </a:pPr>
            <a:r>
              <a:rPr lang="en-GB" sz="1600" b="1" i="0" kern="0" dirty="0" smtClean="0">
                <a:solidFill>
                  <a:srgbClr val="0070C0"/>
                </a:solidFill>
                <a:latin typeface="Tahoma" panose="020B0604030504040204" pitchFamily="34" charset="0"/>
                <a:ea typeface="Tahoma" panose="020B0604030504040204" pitchFamily="34" charset="0"/>
                <a:cs typeface="Tahoma" panose="020B0604030504040204" pitchFamily="34" charset="0"/>
              </a:rPr>
              <a:t>Prototyping </a:t>
            </a:r>
            <a:r>
              <a:rPr lang="en-GB" sz="1600" b="1" i="0" kern="0" dirty="0">
                <a:solidFill>
                  <a:srgbClr val="0070C0"/>
                </a:solidFill>
                <a:latin typeface="Tahoma" panose="020B0604030504040204" pitchFamily="34" charset="0"/>
                <a:ea typeface="Tahoma" panose="020B0604030504040204" pitchFamily="34" charset="0"/>
                <a:cs typeface="Tahoma" panose="020B0604030504040204" pitchFamily="34" charset="0"/>
              </a:rPr>
              <a:t>new innovative services </a:t>
            </a:r>
          </a:p>
        </p:txBody>
      </p:sp>
      <p:sp>
        <p:nvSpPr>
          <p:cNvPr id="10" name="Content Placeholder 2"/>
          <p:cNvSpPr txBox="1">
            <a:spLocks/>
          </p:cNvSpPr>
          <p:nvPr/>
        </p:nvSpPr>
        <p:spPr bwMode="auto">
          <a:xfrm>
            <a:off x="1514608" y="2822478"/>
            <a:ext cx="7370011" cy="285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47" tIns="40074" rIns="80147" bIns="40074" numCol="1" anchor="t" anchorCtr="0" compatLnSpc="1">
            <a:prstTxWarp prst="textNoShape">
              <a:avLst/>
            </a:prstTxWarp>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algn="just" defTabSz="449263" eaLnBrk="0" hangingPunct="0">
              <a:spcBef>
                <a:spcPts val="0"/>
              </a:spcBef>
              <a:spcAft>
                <a:spcPts val="600"/>
              </a:spcAft>
              <a:buClr>
                <a:srgbClr val="000000"/>
              </a:buClr>
              <a:buSzPct val="100000"/>
              <a:buFont typeface="Wingdings" panose="05000000000000000000" pitchFamily="2" charset="2"/>
              <a:buChar char="§"/>
            </a:pPr>
            <a:r>
              <a:rPr lang="en-GB" sz="1050" i="0" kern="0" dirty="0" smtClean="0">
                <a:solidFill>
                  <a:srgbClr val="002060"/>
                </a:solidFill>
                <a:latin typeface="Verdana" pitchFamily="34" charset="0"/>
                <a:ea typeface="Verdana" pitchFamily="34" charset="0"/>
                <a:cs typeface="Verdana" pitchFamily="34" charset="0"/>
              </a:rPr>
              <a:t>Actions </a:t>
            </a:r>
            <a:r>
              <a:rPr lang="en-GB" sz="1050" i="0" kern="0" dirty="0">
                <a:solidFill>
                  <a:srgbClr val="002060"/>
                </a:solidFill>
                <a:latin typeface="Verdana" pitchFamily="34" charset="0"/>
                <a:ea typeface="Verdana" pitchFamily="34" charset="0"/>
                <a:cs typeface="Verdana" pitchFamily="34" charset="0"/>
              </a:rPr>
              <a:t>that </a:t>
            </a:r>
            <a:r>
              <a:rPr lang="en-GB" sz="1050" b="1" i="0" kern="0" dirty="0">
                <a:solidFill>
                  <a:srgbClr val="002060"/>
                </a:solidFill>
                <a:latin typeface="Verdana" pitchFamily="34" charset="0"/>
                <a:ea typeface="Verdana" pitchFamily="34" charset="0"/>
                <a:cs typeface="Verdana" pitchFamily="34" charset="0"/>
              </a:rPr>
              <a:t>target gaps in the service offering of the EOSC hub </a:t>
            </a:r>
            <a:r>
              <a:rPr lang="en-GB" sz="1050" i="0" kern="0" dirty="0">
                <a:solidFill>
                  <a:srgbClr val="002060"/>
                </a:solidFill>
                <a:latin typeface="Verdana" pitchFamily="34" charset="0"/>
                <a:ea typeface="Verdana" pitchFamily="34" charset="0"/>
                <a:cs typeface="Verdana" pitchFamily="34" charset="0"/>
              </a:rPr>
              <a:t>and develop innovative services that address relevant aspects of the research data cycle (</a:t>
            </a:r>
            <a:r>
              <a:rPr lang="en-GB" sz="1050" b="1" i="0" kern="0" dirty="0">
                <a:solidFill>
                  <a:srgbClr val="FF0000"/>
                </a:solidFill>
                <a:latin typeface="Verdana" pitchFamily="34" charset="0"/>
                <a:ea typeface="Verdana" pitchFamily="34" charset="0"/>
                <a:cs typeface="Verdana" pitchFamily="34" charset="0"/>
              </a:rPr>
              <a:t>from inception to publication, curation, preservation and reuse</a:t>
            </a:r>
            <a:r>
              <a:rPr lang="en-GB" sz="1050" i="0" kern="0" dirty="0">
                <a:solidFill>
                  <a:srgbClr val="002060"/>
                </a:solidFill>
                <a:latin typeface="Verdana" pitchFamily="34" charset="0"/>
                <a:ea typeface="Verdana" pitchFamily="34" charset="0"/>
                <a:cs typeface="Verdana" pitchFamily="34" charset="0"/>
              </a:rPr>
              <a:t>), </a:t>
            </a:r>
            <a:r>
              <a:rPr lang="en-GB" sz="1050" i="0" kern="0" dirty="0" smtClean="0">
                <a:solidFill>
                  <a:srgbClr val="002060"/>
                </a:solidFill>
                <a:latin typeface="Verdana" pitchFamily="34" charset="0"/>
                <a:ea typeface="Verdana" pitchFamily="34" charset="0"/>
                <a:cs typeface="Verdana" pitchFamily="34" charset="0"/>
              </a:rPr>
              <a:t>e.g. allowing </a:t>
            </a:r>
            <a:r>
              <a:rPr lang="en-GB" sz="1050" i="0" kern="0" dirty="0">
                <a:solidFill>
                  <a:srgbClr val="002060"/>
                </a:solidFill>
                <a:latin typeface="Verdana" pitchFamily="34" charset="0"/>
                <a:ea typeface="Verdana" pitchFamily="34" charset="0"/>
                <a:cs typeface="Verdana" pitchFamily="34" charset="0"/>
              </a:rPr>
              <a:t>implementation of new scientific data-related developments and intelligent linking and discovering of all research </a:t>
            </a:r>
            <a:r>
              <a:rPr lang="en-GB" sz="1050" i="0" kern="0" dirty="0" smtClean="0">
                <a:solidFill>
                  <a:srgbClr val="002060"/>
                </a:solidFill>
                <a:latin typeface="Verdana" pitchFamily="34" charset="0"/>
                <a:ea typeface="Verdana" pitchFamily="34" charset="0"/>
                <a:cs typeface="Verdana" pitchFamily="34" charset="0"/>
              </a:rPr>
              <a:t>artefacts.</a:t>
            </a:r>
          </a:p>
          <a:p>
            <a:pPr algn="just" defTabSz="449263" eaLnBrk="0" hangingPunct="0">
              <a:spcBef>
                <a:spcPts val="0"/>
              </a:spcBef>
              <a:spcAft>
                <a:spcPts val="600"/>
              </a:spcAft>
              <a:buClr>
                <a:srgbClr val="000000"/>
              </a:buClr>
              <a:buSzPct val="100000"/>
              <a:buFont typeface="Wingdings" panose="05000000000000000000" pitchFamily="2" charset="2"/>
              <a:buChar char="§"/>
            </a:pPr>
            <a:r>
              <a:rPr lang="en-GB" sz="1050" i="0" kern="0" dirty="0" smtClean="0">
                <a:solidFill>
                  <a:srgbClr val="002060"/>
                </a:solidFill>
                <a:latin typeface="Verdana" pitchFamily="34" charset="0"/>
                <a:ea typeface="Verdana" pitchFamily="34" charset="0"/>
                <a:cs typeface="Verdana" pitchFamily="34" charset="0"/>
              </a:rPr>
              <a:t>By </a:t>
            </a:r>
            <a:r>
              <a:rPr lang="en-GB" sz="1050" i="0" kern="0" dirty="0">
                <a:solidFill>
                  <a:srgbClr val="002060"/>
                </a:solidFill>
                <a:latin typeface="Verdana" pitchFamily="34" charset="0"/>
                <a:ea typeface="Verdana" pitchFamily="34" charset="0"/>
                <a:cs typeface="Verdana" pitchFamily="34" charset="0"/>
              </a:rPr>
              <a:t>the end of the project </a:t>
            </a:r>
            <a:r>
              <a:rPr lang="en-GB" sz="1050" i="0" kern="0" dirty="0" smtClean="0">
                <a:solidFill>
                  <a:srgbClr val="002060"/>
                </a:solidFill>
                <a:latin typeface="Verdana" pitchFamily="34" charset="0"/>
                <a:ea typeface="Verdana" pitchFamily="34" charset="0"/>
                <a:cs typeface="Verdana" pitchFamily="34" charset="0"/>
              </a:rPr>
              <a:t>the services </a:t>
            </a:r>
            <a:r>
              <a:rPr lang="en-GB" sz="1050" i="0" kern="0" dirty="0">
                <a:solidFill>
                  <a:srgbClr val="002060"/>
                </a:solidFill>
                <a:latin typeface="Verdana" pitchFamily="34" charset="0"/>
                <a:ea typeface="Verdana" pitchFamily="34" charset="0"/>
                <a:cs typeface="Verdana" pitchFamily="34" charset="0"/>
              </a:rPr>
              <a:t>should be leveraged to </a:t>
            </a:r>
            <a:r>
              <a:rPr lang="en-GB" sz="1050" b="1" i="0" kern="0" dirty="0">
                <a:solidFill>
                  <a:srgbClr val="002060"/>
                </a:solidFill>
                <a:latin typeface="Verdana" pitchFamily="34" charset="0"/>
                <a:ea typeface="Verdana" pitchFamily="34" charset="0"/>
                <a:cs typeface="Verdana" pitchFamily="34" charset="0"/>
              </a:rPr>
              <a:t>foster interdisciplinary research</a:t>
            </a:r>
            <a:r>
              <a:rPr lang="en-GB" sz="1050" i="0" kern="0" dirty="0">
                <a:solidFill>
                  <a:srgbClr val="002060"/>
                </a:solidFill>
                <a:latin typeface="Verdana" pitchFamily="34" charset="0"/>
                <a:ea typeface="Verdana" pitchFamily="34" charset="0"/>
                <a:cs typeface="Verdana" pitchFamily="34" charset="0"/>
              </a:rPr>
              <a:t>, serving a wider remit of research needs, as well as new users like industry and the public sector. </a:t>
            </a:r>
            <a:endParaRPr lang="en-GB" sz="1050" i="0" kern="0" dirty="0" smtClean="0">
              <a:solidFill>
                <a:srgbClr val="002060"/>
              </a:solidFill>
              <a:latin typeface="Verdana" pitchFamily="34" charset="0"/>
              <a:ea typeface="Verdana" pitchFamily="34" charset="0"/>
              <a:cs typeface="Verdana" pitchFamily="34" charset="0"/>
            </a:endParaRPr>
          </a:p>
          <a:p>
            <a:pPr algn="just" defTabSz="449263" eaLnBrk="0" hangingPunct="0">
              <a:spcBef>
                <a:spcPts val="0"/>
              </a:spcBef>
              <a:spcAft>
                <a:spcPts val="600"/>
              </a:spcAft>
              <a:buClr>
                <a:srgbClr val="000000"/>
              </a:buClr>
              <a:buSzPct val="100000"/>
              <a:buFont typeface="Wingdings" panose="05000000000000000000" pitchFamily="2" charset="2"/>
              <a:buChar char="§"/>
            </a:pPr>
            <a:r>
              <a:rPr lang="en-GB" sz="1050" i="0" kern="0" dirty="0" smtClean="0">
                <a:solidFill>
                  <a:srgbClr val="002060"/>
                </a:solidFill>
                <a:latin typeface="Verdana" pitchFamily="34" charset="0"/>
                <a:ea typeface="Verdana" pitchFamily="34" charset="0"/>
                <a:cs typeface="Verdana" pitchFamily="34" charset="0"/>
              </a:rPr>
              <a:t>The </a:t>
            </a:r>
            <a:r>
              <a:rPr lang="en-GB" sz="1050" i="0" kern="0" dirty="0">
                <a:solidFill>
                  <a:srgbClr val="002060"/>
                </a:solidFill>
                <a:latin typeface="Verdana" pitchFamily="34" charset="0"/>
                <a:ea typeface="Verdana" pitchFamily="34" charset="0"/>
                <a:cs typeface="Verdana" pitchFamily="34" charset="0"/>
              </a:rPr>
              <a:t>services should be based on systems and technologies that have reached </a:t>
            </a:r>
            <a:r>
              <a:rPr lang="en-GB" sz="1050" b="1" i="0" kern="0" dirty="0">
                <a:solidFill>
                  <a:srgbClr val="002060"/>
                </a:solidFill>
                <a:latin typeface="Verdana" pitchFamily="34" charset="0"/>
                <a:ea typeface="Verdana" pitchFamily="34" charset="0"/>
                <a:cs typeface="Verdana" pitchFamily="34" charset="0"/>
              </a:rPr>
              <a:t>TRL 6 b</a:t>
            </a:r>
            <a:r>
              <a:rPr lang="en-GB" sz="1050" i="0" kern="0" dirty="0">
                <a:solidFill>
                  <a:srgbClr val="002060"/>
                </a:solidFill>
                <a:latin typeface="Verdana" pitchFamily="34" charset="0"/>
                <a:ea typeface="Verdana" pitchFamily="34" charset="0"/>
                <a:cs typeface="Verdana" pitchFamily="34" charset="0"/>
              </a:rPr>
              <a:t>efore the start of the project and will be brought to </a:t>
            </a:r>
            <a:r>
              <a:rPr lang="en-GB" sz="1050" b="1" i="0" kern="0" dirty="0">
                <a:solidFill>
                  <a:srgbClr val="002060"/>
                </a:solidFill>
                <a:latin typeface="Verdana" pitchFamily="34" charset="0"/>
                <a:ea typeface="Verdana" pitchFamily="34" charset="0"/>
                <a:cs typeface="Verdana" pitchFamily="34" charset="0"/>
              </a:rPr>
              <a:t>at least TRL 8 by the end </a:t>
            </a:r>
            <a:r>
              <a:rPr lang="en-GB" sz="1050" i="0" kern="0" dirty="0">
                <a:solidFill>
                  <a:srgbClr val="002060"/>
                </a:solidFill>
                <a:latin typeface="Verdana" pitchFamily="34" charset="0"/>
                <a:ea typeface="Verdana" pitchFamily="34" charset="0"/>
                <a:cs typeface="Verdana" pitchFamily="34" charset="0"/>
              </a:rPr>
              <a:t>of the project. </a:t>
            </a:r>
            <a:endParaRPr lang="en-GB" sz="1050" i="0" kern="0" dirty="0" smtClean="0">
              <a:solidFill>
                <a:srgbClr val="002060"/>
              </a:solidFill>
              <a:latin typeface="Verdana" pitchFamily="34" charset="0"/>
              <a:ea typeface="Verdana" pitchFamily="34" charset="0"/>
              <a:cs typeface="Verdana" pitchFamily="34" charset="0"/>
            </a:endParaRPr>
          </a:p>
          <a:p>
            <a:pPr algn="just" defTabSz="449263" eaLnBrk="0" hangingPunct="0">
              <a:spcBef>
                <a:spcPts val="0"/>
              </a:spcBef>
              <a:spcAft>
                <a:spcPts val="600"/>
              </a:spcAft>
              <a:buClr>
                <a:srgbClr val="000000"/>
              </a:buClr>
              <a:buSzPct val="100000"/>
              <a:buFont typeface="Wingdings" panose="05000000000000000000" pitchFamily="2" charset="2"/>
              <a:buChar char="§"/>
            </a:pPr>
            <a:r>
              <a:rPr lang="en-GB" sz="1050" i="0" kern="0" dirty="0" smtClean="0">
                <a:solidFill>
                  <a:srgbClr val="002060"/>
                </a:solidFill>
                <a:latin typeface="Verdana" pitchFamily="34" charset="0"/>
                <a:ea typeface="Verdana" pitchFamily="34" charset="0"/>
                <a:cs typeface="Verdana" pitchFamily="34" charset="0"/>
              </a:rPr>
              <a:t>Proposals </a:t>
            </a:r>
            <a:r>
              <a:rPr lang="en-GB" sz="1050" i="0" kern="0" dirty="0">
                <a:solidFill>
                  <a:srgbClr val="002060"/>
                </a:solidFill>
                <a:latin typeface="Verdana" pitchFamily="34" charset="0"/>
                <a:ea typeface="Verdana" pitchFamily="34" charset="0"/>
                <a:cs typeface="Verdana" pitchFamily="34" charset="0"/>
              </a:rPr>
              <a:t>should demonstrate how the resulting services </a:t>
            </a:r>
            <a:r>
              <a:rPr lang="en-GB" sz="1050" b="1" i="0" kern="0" dirty="0">
                <a:solidFill>
                  <a:srgbClr val="002060"/>
                </a:solidFill>
                <a:latin typeface="Verdana" pitchFamily="34" charset="0"/>
                <a:ea typeface="Verdana" pitchFamily="34" charset="0"/>
                <a:cs typeface="Verdana" pitchFamily="34" charset="0"/>
              </a:rPr>
              <a:t>complement, enrich and could potentially be integrated into the EOSC hub. </a:t>
            </a:r>
            <a:endParaRPr lang="en-GB" sz="1050" b="1" i="0" kern="0" dirty="0" smtClean="0">
              <a:solidFill>
                <a:srgbClr val="002060"/>
              </a:solidFill>
              <a:latin typeface="Verdana" pitchFamily="34" charset="0"/>
              <a:ea typeface="Verdana" pitchFamily="34" charset="0"/>
              <a:cs typeface="Verdana" pitchFamily="34" charset="0"/>
            </a:endParaRPr>
          </a:p>
          <a:p>
            <a:pPr algn="just" defTabSz="449263" eaLnBrk="0" hangingPunct="0">
              <a:spcBef>
                <a:spcPts val="0"/>
              </a:spcBef>
              <a:spcAft>
                <a:spcPts val="600"/>
              </a:spcAft>
              <a:buClr>
                <a:srgbClr val="000000"/>
              </a:buClr>
              <a:buSzPct val="100000"/>
              <a:buFont typeface="Wingdings" panose="05000000000000000000" pitchFamily="2" charset="2"/>
              <a:buChar char="§"/>
            </a:pPr>
            <a:r>
              <a:rPr lang="en-GB" sz="1050" i="0" kern="0" dirty="0" smtClean="0">
                <a:solidFill>
                  <a:srgbClr val="002060"/>
                </a:solidFill>
                <a:latin typeface="Verdana" pitchFamily="34" charset="0"/>
                <a:ea typeface="Verdana" pitchFamily="34" charset="0"/>
                <a:cs typeface="Verdana" pitchFamily="34" charset="0"/>
              </a:rPr>
              <a:t>Proposals </a:t>
            </a:r>
            <a:r>
              <a:rPr lang="en-GB" sz="1050" i="0" kern="0" dirty="0">
                <a:solidFill>
                  <a:srgbClr val="002060"/>
                </a:solidFill>
                <a:latin typeface="Verdana" pitchFamily="34" charset="0"/>
                <a:ea typeface="Verdana" pitchFamily="34" charset="0"/>
                <a:cs typeface="Verdana" pitchFamily="34" charset="0"/>
              </a:rPr>
              <a:t>retained for funding under this topic should take due consideration of any accessibility requirements set under the projects funded under EINFRA-12-2017 topic that may be available at the time the call will be </a:t>
            </a:r>
            <a:r>
              <a:rPr lang="en-GB" sz="1050" i="0" kern="0" dirty="0" smtClean="0">
                <a:solidFill>
                  <a:srgbClr val="002060"/>
                </a:solidFill>
                <a:latin typeface="Verdana" pitchFamily="34" charset="0"/>
                <a:ea typeface="Verdana" pitchFamily="34" charset="0"/>
                <a:cs typeface="Verdana" pitchFamily="34" charset="0"/>
              </a:rPr>
              <a:t>open.</a:t>
            </a:r>
          </a:p>
          <a:p>
            <a:pPr algn="just" defTabSz="449263" eaLnBrk="0" hangingPunct="0">
              <a:spcBef>
                <a:spcPts val="0"/>
              </a:spcBef>
              <a:spcAft>
                <a:spcPts val="600"/>
              </a:spcAft>
              <a:buClr>
                <a:srgbClr val="000000"/>
              </a:buClr>
              <a:buSzPct val="100000"/>
              <a:buFont typeface="Wingdings" panose="05000000000000000000" pitchFamily="2" charset="2"/>
              <a:buChar char="§"/>
            </a:pPr>
            <a:r>
              <a:rPr lang="en-GB" sz="1050" i="0" kern="0" dirty="0" smtClean="0">
                <a:solidFill>
                  <a:srgbClr val="002060"/>
                </a:solidFill>
                <a:latin typeface="Verdana" pitchFamily="34" charset="0"/>
                <a:ea typeface="Verdana" pitchFamily="34" charset="0"/>
                <a:cs typeface="Verdana" pitchFamily="34" charset="0"/>
              </a:rPr>
              <a:t>Consortia </a:t>
            </a:r>
            <a:r>
              <a:rPr lang="en-GB" sz="1050" i="0" kern="0" dirty="0">
                <a:solidFill>
                  <a:srgbClr val="002060"/>
                </a:solidFill>
                <a:latin typeface="Verdana" pitchFamily="34" charset="0"/>
                <a:ea typeface="Verdana" pitchFamily="34" charset="0"/>
                <a:cs typeface="Verdana" pitchFamily="34" charset="0"/>
              </a:rPr>
              <a:t>are encouraged to include </a:t>
            </a:r>
            <a:r>
              <a:rPr lang="en-GB" sz="1050" b="1" i="0" kern="0" dirty="0" smtClean="0">
                <a:solidFill>
                  <a:srgbClr val="002060"/>
                </a:solidFill>
                <a:latin typeface="Verdana" pitchFamily="34" charset="0"/>
                <a:ea typeface="Verdana" pitchFamily="34" charset="0"/>
                <a:cs typeface="Verdana" pitchFamily="34" charset="0"/>
              </a:rPr>
              <a:t>SMEs</a:t>
            </a:r>
            <a:endParaRPr lang="en-GB" sz="1050" b="1" i="0" kern="0" dirty="0">
              <a:solidFill>
                <a:srgbClr val="002060"/>
              </a:solidFill>
              <a:latin typeface="Verdana" pitchFamily="34" charset="0"/>
              <a:ea typeface="Verdana" pitchFamily="34" charset="0"/>
              <a:cs typeface="Verdana" pitchFamily="34" charset="0"/>
            </a:endParaRPr>
          </a:p>
        </p:txBody>
      </p:sp>
      <p:sp>
        <p:nvSpPr>
          <p:cNvPr id="13" name="Content Placeholder 2"/>
          <p:cNvSpPr txBox="1">
            <a:spLocks/>
          </p:cNvSpPr>
          <p:nvPr/>
        </p:nvSpPr>
        <p:spPr>
          <a:xfrm>
            <a:off x="0" y="6093297"/>
            <a:ext cx="2267198" cy="432047"/>
          </a:xfrm>
          <a:prstGeom prst="rect">
            <a:avLst/>
          </a:prstGeom>
        </p:spPr>
        <p:txBody>
          <a:bodyPr lIns="80147" tIns="40074" rIns="80147" bIns="40074"/>
          <a:lstStyle>
            <a:lvl1pPr marL="0" indent="0" algn="l" defTabSz="449263" rtl="0" eaLnBrk="0" fontAlgn="base" hangingPunct="0">
              <a:spcBef>
                <a:spcPts val="0"/>
              </a:spcBef>
              <a:spcAft>
                <a:spcPct val="0"/>
              </a:spcAft>
              <a:buClr>
                <a:srgbClr val="000000"/>
              </a:buClr>
              <a:buSzPct val="100000"/>
              <a:buFont typeface="Times New Roman" pitchFamily="18" charset="0"/>
              <a:defRPr sz="2000">
                <a:solidFill>
                  <a:srgbClr val="0070C0"/>
                </a:solidFill>
                <a:latin typeface="Verdana" pitchFamily="34" charset="0"/>
                <a:ea typeface="Verdana" pitchFamily="34" charset="0"/>
                <a:cs typeface="Verdana" pitchFamily="34" charset="0"/>
              </a:defRPr>
            </a:lvl1pPr>
            <a:lvl2pPr marL="0" indent="0" algn="l" defTabSz="449263" rtl="0" eaLnBrk="0" fontAlgn="base" hangingPunct="0">
              <a:spcBef>
                <a:spcPts val="0"/>
              </a:spcBef>
              <a:spcAft>
                <a:spcPct val="0"/>
              </a:spcAft>
              <a:buClr>
                <a:srgbClr val="000000"/>
              </a:buClr>
              <a:buSzPct val="100000"/>
              <a:buFont typeface="Times New Roman" pitchFamily="18" charset="0"/>
              <a:defRPr sz="1800">
                <a:solidFill>
                  <a:srgbClr val="0070C0"/>
                </a:solidFill>
                <a:latin typeface="Verdana" pitchFamily="34" charset="0"/>
                <a:ea typeface="Verdana" pitchFamily="34" charset="0"/>
                <a:cs typeface="Verdana" pitchFamily="34" charset="0"/>
              </a:defRPr>
            </a:lvl2pPr>
            <a:lvl3pPr marL="1141413" indent="-227013" algn="l" defTabSz="449263" rtl="0" eaLnBrk="0" fontAlgn="base" hangingPunct="0">
              <a:spcBef>
                <a:spcPts val="6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3pPr>
            <a:lvl4pPr marL="1598613" indent="-227013" algn="l" defTabSz="449263" rtl="0" eaLnBrk="0" fontAlgn="base" hangingPunct="0">
              <a:spcBef>
                <a:spcPts val="5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4pPr>
            <a:lvl5pPr marL="2055813" indent="-227013"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Verdana" pitchFamily="34" charset="0"/>
                <a:ea typeface="Verdana" pitchFamily="34" charset="0"/>
                <a:cs typeface="Verdana" pitchFamily="34" charset="0"/>
              </a:defRPr>
            </a:lvl5pPr>
            <a:lvl6pPr marL="2457290"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6pPr>
            <a:lvl7pPr marL="2858025"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7pPr>
            <a:lvl8pPr marL="3258761"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8pPr>
            <a:lvl9pPr marL="3659497"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9pPr>
          </a:lstStyle>
          <a:p>
            <a:r>
              <a:rPr lang="en-GB" sz="1200" b="1" kern="0" dirty="0" smtClean="0"/>
              <a:t>Submission opening:</a:t>
            </a:r>
            <a:endParaRPr lang="en-GB" sz="1200" b="1" kern="0" dirty="0"/>
          </a:p>
        </p:txBody>
      </p:sp>
      <p:sp>
        <p:nvSpPr>
          <p:cNvPr id="14" name="Content Placeholder 2"/>
          <p:cNvSpPr txBox="1">
            <a:spLocks/>
          </p:cNvSpPr>
          <p:nvPr/>
        </p:nvSpPr>
        <p:spPr>
          <a:xfrm>
            <a:off x="-14192" y="6381329"/>
            <a:ext cx="2281389" cy="432047"/>
          </a:xfrm>
          <a:prstGeom prst="rect">
            <a:avLst/>
          </a:prstGeom>
        </p:spPr>
        <p:txBody>
          <a:bodyPr lIns="80147" tIns="40074" rIns="80147" bIns="40074"/>
          <a:lstStyle>
            <a:lvl1pPr marL="0" indent="0" algn="l" defTabSz="449263" rtl="0" eaLnBrk="0" fontAlgn="base" hangingPunct="0">
              <a:spcBef>
                <a:spcPts val="0"/>
              </a:spcBef>
              <a:spcAft>
                <a:spcPct val="0"/>
              </a:spcAft>
              <a:buClr>
                <a:srgbClr val="000000"/>
              </a:buClr>
              <a:buSzPct val="100000"/>
              <a:buFont typeface="Times New Roman" pitchFamily="18" charset="0"/>
              <a:defRPr sz="2000">
                <a:solidFill>
                  <a:srgbClr val="0070C0"/>
                </a:solidFill>
                <a:latin typeface="Verdana" pitchFamily="34" charset="0"/>
                <a:ea typeface="Verdana" pitchFamily="34" charset="0"/>
                <a:cs typeface="Verdana" pitchFamily="34" charset="0"/>
              </a:defRPr>
            </a:lvl1pPr>
            <a:lvl2pPr marL="0" indent="0" algn="l" defTabSz="449263" rtl="0" eaLnBrk="0" fontAlgn="base" hangingPunct="0">
              <a:spcBef>
                <a:spcPts val="0"/>
              </a:spcBef>
              <a:spcAft>
                <a:spcPct val="0"/>
              </a:spcAft>
              <a:buClr>
                <a:srgbClr val="000000"/>
              </a:buClr>
              <a:buSzPct val="100000"/>
              <a:buFont typeface="Times New Roman" pitchFamily="18" charset="0"/>
              <a:defRPr sz="1800">
                <a:solidFill>
                  <a:srgbClr val="0070C0"/>
                </a:solidFill>
                <a:latin typeface="Verdana" pitchFamily="34" charset="0"/>
                <a:ea typeface="Verdana" pitchFamily="34" charset="0"/>
                <a:cs typeface="Verdana" pitchFamily="34" charset="0"/>
              </a:defRPr>
            </a:lvl2pPr>
            <a:lvl3pPr marL="1141413" indent="-227013" algn="l" defTabSz="449263" rtl="0" eaLnBrk="0" fontAlgn="base" hangingPunct="0">
              <a:spcBef>
                <a:spcPts val="6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3pPr>
            <a:lvl4pPr marL="1598613" indent="-227013" algn="l" defTabSz="449263" rtl="0" eaLnBrk="0" fontAlgn="base" hangingPunct="0">
              <a:spcBef>
                <a:spcPts val="5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4pPr>
            <a:lvl5pPr marL="2055813" indent="-227013"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Verdana" pitchFamily="34" charset="0"/>
                <a:ea typeface="Verdana" pitchFamily="34" charset="0"/>
                <a:cs typeface="Verdana" pitchFamily="34" charset="0"/>
              </a:defRPr>
            </a:lvl5pPr>
            <a:lvl6pPr marL="2457290"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6pPr>
            <a:lvl7pPr marL="2858025"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7pPr>
            <a:lvl8pPr marL="3258761"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8pPr>
            <a:lvl9pPr marL="3659497"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9pPr>
          </a:lstStyle>
          <a:p>
            <a:r>
              <a:rPr lang="en-GB" sz="1200" b="1" kern="0" dirty="0" smtClean="0"/>
              <a:t>Submission deadline:</a:t>
            </a:r>
            <a:endParaRPr lang="en-GB" sz="1200" b="1" kern="0" dirty="0"/>
          </a:p>
        </p:txBody>
      </p:sp>
      <p:sp>
        <p:nvSpPr>
          <p:cNvPr id="15" name="Content Placeholder 2"/>
          <p:cNvSpPr txBox="1">
            <a:spLocks/>
          </p:cNvSpPr>
          <p:nvPr/>
        </p:nvSpPr>
        <p:spPr>
          <a:xfrm>
            <a:off x="5890639" y="5810052"/>
            <a:ext cx="1368152" cy="432047"/>
          </a:xfrm>
          <a:prstGeom prst="rect">
            <a:avLst/>
          </a:prstGeom>
        </p:spPr>
        <p:txBody>
          <a:bodyPr lIns="80147" tIns="40074" rIns="80147" bIns="40074"/>
          <a:lstStyle>
            <a:lvl1pPr marL="0" indent="0" algn="l" defTabSz="449263" rtl="0" eaLnBrk="0" fontAlgn="base" hangingPunct="0">
              <a:spcBef>
                <a:spcPts val="0"/>
              </a:spcBef>
              <a:spcAft>
                <a:spcPct val="0"/>
              </a:spcAft>
              <a:buClr>
                <a:srgbClr val="000000"/>
              </a:buClr>
              <a:buSzPct val="100000"/>
              <a:buFont typeface="Times New Roman" pitchFamily="18" charset="0"/>
              <a:defRPr sz="2000">
                <a:solidFill>
                  <a:srgbClr val="0070C0"/>
                </a:solidFill>
                <a:latin typeface="Verdana" pitchFamily="34" charset="0"/>
                <a:ea typeface="Verdana" pitchFamily="34" charset="0"/>
                <a:cs typeface="Verdana" pitchFamily="34" charset="0"/>
              </a:defRPr>
            </a:lvl1pPr>
            <a:lvl2pPr marL="0" indent="0" algn="l" defTabSz="449263" rtl="0" eaLnBrk="0" fontAlgn="base" hangingPunct="0">
              <a:spcBef>
                <a:spcPts val="0"/>
              </a:spcBef>
              <a:spcAft>
                <a:spcPct val="0"/>
              </a:spcAft>
              <a:buClr>
                <a:srgbClr val="000000"/>
              </a:buClr>
              <a:buSzPct val="100000"/>
              <a:buFont typeface="Times New Roman" pitchFamily="18" charset="0"/>
              <a:defRPr sz="1800">
                <a:solidFill>
                  <a:srgbClr val="0070C0"/>
                </a:solidFill>
                <a:latin typeface="Verdana" pitchFamily="34" charset="0"/>
                <a:ea typeface="Verdana" pitchFamily="34" charset="0"/>
                <a:cs typeface="Verdana" pitchFamily="34" charset="0"/>
              </a:defRPr>
            </a:lvl2pPr>
            <a:lvl3pPr marL="1141413" indent="-227013" algn="l" defTabSz="449263" rtl="0" eaLnBrk="0" fontAlgn="base" hangingPunct="0">
              <a:spcBef>
                <a:spcPts val="6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3pPr>
            <a:lvl4pPr marL="1598613" indent="-227013" algn="l" defTabSz="449263" rtl="0" eaLnBrk="0" fontAlgn="base" hangingPunct="0">
              <a:spcBef>
                <a:spcPts val="5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4pPr>
            <a:lvl5pPr marL="2055813" indent="-227013"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Verdana" pitchFamily="34" charset="0"/>
                <a:ea typeface="Verdana" pitchFamily="34" charset="0"/>
                <a:cs typeface="Verdana" pitchFamily="34" charset="0"/>
              </a:defRPr>
            </a:lvl5pPr>
            <a:lvl6pPr marL="2457290"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6pPr>
            <a:lvl7pPr marL="2858025"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7pPr>
            <a:lvl8pPr marL="3258761"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8pPr>
            <a:lvl9pPr marL="3659497"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9pPr>
          </a:lstStyle>
          <a:p>
            <a:pPr algn="r"/>
            <a:r>
              <a:rPr lang="en-GB" sz="1200" b="1" kern="0" dirty="0"/>
              <a:t>Budget:</a:t>
            </a:r>
          </a:p>
        </p:txBody>
      </p:sp>
      <p:sp>
        <p:nvSpPr>
          <p:cNvPr id="16" name="Content Placeholder 2"/>
          <p:cNvSpPr txBox="1">
            <a:spLocks/>
          </p:cNvSpPr>
          <p:nvPr/>
        </p:nvSpPr>
        <p:spPr>
          <a:xfrm>
            <a:off x="5148064" y="6242099"/>
            <a:ext cx="2592288" cy="432047"/>
          </a:xfrm>
          <a:prstGeom prst="rect">
            <a:avLst/>
          </a:prstGeom>
        </p:spPr>
        <p:txBody>
          <a:bodyPr lIns="80147" tIns="40074" rIns="80147" bIns="40074"/>
          <a:lstStyle>
            <a:lvl1pPr marL="0" indent="0" algn="l" defTabSz="449263" rtl="0" eaLnBrk="0" fontAlgn="base" hangingPunct="0">
              <a:spcBef>
                <a:spcPts val="0"/>
              </a:spcBef>
              <a:spcAft>
                <a:spcPct val="0"/>
              </a:spcAft>
              <a:buClr>
                <a:srgbClr val="000000"/>
              </a:buClr>
              <a:buSzPct val="100000"/>
              <a:buFont typeface="Times New Roman" pitchFamily="18" charset="0"/>
              <a:defRPr sz="2000">
                <a:solidFill>
                  <a:srgbClr val="0070C0"/>
                </a:solidFill>
                <a:latin typeface="Verdana" pitchFamily="34" charset="0"/>
                <a:ea typeface="Verdana" pitchFamily="34" charset="0"/>
                <a:cs typeface="Verdana" pitchFamily="34" charset="0"/>
              </a:defRPr>
            </a:lvl1pPr>
            <a:lvl2pPr marL="0" indent="0" algn="l" defTabSz="449263" rtl="0" eaLnBrk="0" fontAlgn="base" hangingPunct="0">
              <a:spcBef>
                <a:spcPts val="0"/>
              </a:spcBef>
              <a:spcAft>
                <a:spcPct val="0"/>
              </a:spcAft>
              <a:buClr>
                <a:srgbClr val="000000"/>
              </a:buClr>
              <a:buSzPct val="100000"/>
              <a:buFont typeface="Times New Roman" pitchFamily="18" charset="0"/>
              <a:defRPr sz="1800">
                <a:solidFill>
                  <a:srgbClr val="0070C0"/>
                </a:solidFill>
                <a:latin typeface="Verdana" pitchFamily="34" charset="0"/>
                <a:ea typeface="Verdana" pitchFamily="34" charset="0"/>
                <a:cs typeface="Verdana" pitchFamily="34" charset="0"/>
              </a:defRPr>
            </a:lvl2pPr>
            <a:lvl3pPr marL="1141413" indent="-227013" algn="l" defTabSz="449263" rtl="0" eaLnBrk="0" fontAlgn="base" hangingPunct="0">
              <a:spcBef>
                <a:spcPts val="6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3pPr>
            <a:lvl4pPr marL="1598613" indent="-227013" algn="l" defTabSz="449263" rtl="0" eaLnBrk="0" fontAlgn="base" hangingPunct="0">
              <a:spcBef>
                <a:spcPts val="5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4pPr>
            <a:lvl5pPr marL="2055813" indent="-227013"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Verdana" pitchFamily="34" charset="0"/>
                <a:ea typeface="Verdana" pitchFamily="34" charset="0"/>
                <a:cs typeface="Verdana" pitchFamily="34" charset="0"/>
              </a:defRPr>
            </a:lvl5pPr>
            <a:lvl6pPr marL="2457290"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6pPr>
            <a:lvl7pPr marL="2858025"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7pPr>
            <a:lvl8pPr marL="3258761"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8pPr>
            <a:lvl9pPr marL="3659497"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9pPr>
          </a:lstStyle>
          <a:p>
            <a:r>
              <a:rPr lang="en-GB" sz="1200" b="1" kern="0" dirty="0" smtClean="0"/>
              <a:t>Suggested contribution requested per proposal:</a:t>
            </a:r>
            <a:endParaRPr lang="en-GB" sz="1200" b="1" kern="0" dirty="0"/>
          </a:p>
        </p:txBody>
      </p:sp>
      <p:sp>
        <p:nvSpPr>
          <p:cNvPr id="17" name="Content Placeholder 2"/>
          <p:cNvSpPr txBox="1">
            <a:spLocks/>
          </p:cNvSpPr>
          <p:nvPr/>
        </p:nvSpPr>
        <p:spPr>
          <a:xfrm>
            <a:off x="2241695" y="6093298"/>
            <a:ext cx="1763142" cy="290424"/>
          </a:xfrm>
          <a:prstGeom prst="rect">
            <a:avLst/>
          </a:prstGeom>
        </p:spPr>
        <p:txBody>
          <a:bodyPr lIns="80147" tIns="40074" rIns="80147" bIns="40074"/>
          <a:lstStyle>
            <a:lvl1pPr marL="0" indent="0" algn="l" defTabSz="449263" rtl="0" eaLnBrk="0" fontAlgn="base" hangingPunct="0">
              <a:spcBef>
                <a:spcPts val="0"/>
              </a:spcBef>
              <a:spcAft>
                <a:spcPct val="0"/>
              </a:spcAft>
              <a:buClr>
                <a:srgbClr val="000000"/>
              </a:buClr>
              <a:buSzPct val="100000"/>
              <a:buFont typeface="Times New Roman" pitchFamily="18" charset="0"/>
              <a:defRPr sz="2000">
                <a:solidFill>
                  <a:srgbClr val="0070C0"/>
                </a:solidFill>
                <a:latin typeface="Verdana" pitchFamily="34" charset="0"/>
                <a:ea typeface="Verdana" pitchFamily="34" charset="0"/>
                <a:cs typeface="Verdana" pitchFamily="34" charset="0"/>
              </a:defRPr>
            </a:lvl1pPr>
            <a:lvl2pPr marL="0" indent="0" algn="l" defTabSz="449263" rtl="0" eaLnBrk="0" fontAlgn="base" hangingPunct="0">
              <a:spcBef>
                <a:spcPts val="0"/>
              </a:spcBef>
              <a:spcAft>
                <a:spcPct val="0"/>
              </a:spcAft>
              <a:buClr>
                <a:srgbClr val="000000"/>
              </a:buClr>
              <a:buSzPct val="100000"/>
              <a:buFont typeface="Times New Roman" pitchFamily="18" charset="0"/>
              <a:defRPr sz="1800">
                <a:solidFill>
                  <a:srgbClr val="0070C0"/>
                </a:solidFill>
                <a:latin typeface="Verdana" pitchFamily="34" charset="0"/>
                <a:ea typeface="Verdana" pitchFamily="34" charset="0"/>
                <a:cs typeface="Verdana" pitchFamily="34" charset="0"/>
              </a:defRPr>
            </a:lvl2pPr>
            <a:lvl3pPr marL="1141413" indent="-227013" algn="l" defTabSz="449263" rtl="0" eaLnBrk="0" fontAlgn="base" hangingPunct="0">
              <a:spcBef>
                <a:spcPts val="6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3pPr>
            <a:lvl4pPr marL="1598613" indent="-227013" algn="l" defTabSz="449263" rtl="0" eaLnBrk="0" fontAlgn="base" hangingPunct="0">
              <a:spcBef>
                <a:spcPts val="5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4pPr>
            <a:lvl5pPr marL="2055813" indent="-227013"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Verdana" pitchFamily="34" charset="0"/>
                <a:ea typeface="Verdana" pitchFamily="34" charset="0"/>
                <a:cs typeface="Verdana" pitchFamily="34" charset="0"/>
              </a:defRPr>
            </a:lvl5pPr>
            <a:lvl6pPr marL="2457290"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6pPr>
            <a:lvl7pPr marL="2858025"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7pPr>
            <a:lvl8pPr marL="3258761"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8pPr>
            <a:lvl9pPr marL="3659497"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9pPr>
          </a:lstStyle>
          <a:p>
            <a:r>
              <a:rPr lang="en-GB" sz="1200" b="1" kern="0" dirty="0" smtClean="0">
                <a:solidFill>
                  <a:srgbClr val="002060"/>
                </a:solidFill>
              </a:rPr>
              <a:t>16/10/2018</a:t>
            </a:r>
            <a:endParaRPr lang="en-GB" sz="1200" b="1" kern="0" dirty="0">
              <a:solidFill>
                <a:srgbClr val="002060"/>
              </a:solidFill>
            </a:endParaRPr>
          </a:p>
        </p:txBody>
      </p:sp>
      <p:sp>
        <p:nvSpPr>
          <p:cNvPr id="18" name="Content Placeholder 2"/>
          <p:cNvSpPr txBox="1">
            <a:spLocks/>
          </p:cNvSpPr>
          <p:nvPr/>
        </p:nvSpPr>
        <p:spPr>
          <a:xfrm>
            <a:off x="2241695" y="6383722"/>
            <a:ext cx="1763142" cy="290424"/>
          </a:xfrm>
          <a:prstGeom prst="rect">
            <a:avLst/>
          </a:prstGeom>
        </p:spPr>
        <p:txBody>
          <a:bodyPr lIns="80147" tIns="40074" rIns="80147" bIns="40074"/>
          <a:lstStyle>
            <a:lvl1pPr marL="0" indent="0" algn="l" defTabSz="449263" rtl="0" eaLnBrk="0" fontAlgn="base" hangingPunct="0">
              <a:spcBef>
                <a:spcPts val="0"/>
              </a:spcBef>
              <a:spcAft>
                <a:spcPct val="0"/>
              </a:spcAft>
              <a:buClr>
                <a:srgbClr val="000000"/>
              </a:buClr>
              <a:buSzPct val="100000"/>
              <a:buFont typeface="Times New Roman" pitchFamily="18" charset="0"/>
              <a:defRPr sz="2000">
                <a:solidFill>
                  <a:srgbClr val="0070C0"/>
                </a:solidFill>
                <a:latin typeface="Verdana" pitchFamily="34" charset="0"/>
                <a:ea typeface="Verdana" pitchFamily="34" charset="0"/>
                <a:cs typeface="Verdana" pitchFamily="34" charset="0"/>
              </a:defRPr>
            </a:lvl1pPr>
            <a:lvl2pPr marL="0" indent="0" algn="l" defTabSz="449263" rtl="0" eaLnBrk="0" fontAlgn="base" hangingPunct="0">
              <a:spcBef>
                <a:spcPts val="0"/>
              </a:spcBef>
              <a:spcAft>
                <a:spcPct val="0"/>
              </a:spcAft>
              <a:buClr>
                <a:srgbClr val="000000"/>
              </a:buClr>
              <a:buSzPct val="100000"/>
              <a:buFont typeface="Times New Roman" pitchFamily="18" charset="0"/>
              <a:defRPr sz="1800">
                <a:solidFill>
                  <a:srgbClr val="0070C0"/>
                </a:solidFill>
                <a:latin typeface="Verdana" pitchFamily="34" charset="0"/>
                <a:ea typeface="Verdana" pitchFamily="34" charset="0"/>
                <a:cs typeface="Verdana" pitchFamily="34" charset="0"/>
              </a:defRPr>
            </a:lvl2pPr>
            <a:lvl3pPr marL="1141413" indent="-227013" algn="l" defTabSz="449263" rtl="0" eaLnBrk="0" fontAlgn="base" hangingPunct="0">
              <a:spcBef>
                <a:spcPts val="6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3pPr>
            <a:lvl4pPr marL="1598613" indent="-227013" algn="l" defTabSz="449263" rtl="0" eaLnBrk="0" fontAlgn="base" hangingPunct="0">
              <a:spcBef>
                <a:spcPts val="5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4pPr>
            <a:lvl5pPr marL="2055813" indent="-227013"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Verdana" pitchFamily="34" charset="0"/>
                <a:ea typeface="Verdana" pitchFamily="34" charset="0"/>
                <a:cs typeface="Verdana" pitchFamily="34" charset="0"/>
              </a:defRPr>
            </a:lvl5pPr>
            <a:lvl6pPr marL="2457290"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6pPr>
            <a:lvl7pPr marL="2858025"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7pPr>
            <a:lvl8pPr marL="3258761"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8pPr>
            <a:lvl9pPr marL="3659497"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9pPr>
          </a:lstStyle>
          <a:p>
            <a:r>
              <a:rPr lang="en-GB" sz="1200" b="1" kern="0" dirty="0" smtClean="0">
                <a:solidFill>
                  <a:srgbClr val="002060"/>
                </a:solidFill>
              </a:rPr>
              <a:t>29/01/2019</a:t>
            </a:r>
            <a:endParaRPr lang="en-GB" sz="1200" b="1" kern="0" dirty="0">
              <a:solidFill>
                <a:srgbClr val="002060"/>
              </a:solidFill>
            </a:endParaRPr>
          </a:p>
        </p:txBody>
      </p:sp>
      <p:sp>
        <p:nvSpPr>
          <p:cNvPr id="19" name="Content Placeholder 2"/>
          <p:cNvSpPr txBox="1">
            <a:spLocks/>
          </p:cNvSpPr>
          <p:nvPr/>
        </p:nvSpPr>
        <p:spPr>
          <a:xfrm>
            <a:off x="546" y="5733256"/>
            <a:ext cx="2267198" cy="432047"/>
          </a:xfrm>
          <a:prstGeom prst="rect">
            <a:avLst/>
          </a:prstGeom>
        </p:spPr>
        <p:txBody>
          <a:bodyPr lIns="80147" tIns="40074" rIns="80147" bIns="40074"/>
          <a:lstStyle>
            <a:lvl1pPr marL="0" indent="0" algn="l" defTabSz="449263" rtl="0" eaLnBrk="0" fontAlgn="base" hangingPunct="0">
              <a:spcBef>
                <a:spcPts val="0"/>
              </a:spcBef>
              <a:spcAft>
                <a:spcPct val="0"/>
              </a:spcAft>
              <a:buClr>
                <a:srgbClr val="000000"/>
              </a:buClr>
              <a:buSzPct val="100000"/>
              <a:buFont typeface="Times New Roman" pitchFamily="18" charset="0"/>
              <a:defRPr sz="2000">
                <a:solidFill>
                  <a:srgbClr val="0070C0"/>
                </a:solidFill>
                <a:latin typeface="Verdana" pitchFamily="34" charset="0"/>
                <a:ea typeface="Verdana" pitchFamily="34" charset="0"/>
                <a:cs typeface="Verdana" pitchFamily="34" charset="0"/>
              </a:defRPr>
            </a:lvl1pPr>
            <a:lvl2pPr marL="0" indent="0" algn="l" defTabSz="449263" rtl="0" eaLnBrk="0" fontAlgn="base" hangingPunct="0">
              <a:spcBef>
                <a:spcPts val="0"/>
              </a:spcBef>
              <a:spcAft>
                <a:spcPct val="0"/>
              </a:spcAft>
              <a:buClr>
                <a:srgbClr val="000000"/>
              </a:buClr>
              <a:buSzPct val="100000"/>
              <a:buFont typeface="Times New Roman" pitchFamily="18" charset="0"/>
              <a:defRPr sz="1800">
                <a:solidFill>
                  <a:srgbClr val="0070C0"/>
                </a:solidFill>
                <a:latin typeface="Verdana" pitchFamily="34" charset="0"/>
                <a:ea typeface="Verdana" pitchFamily="34" charset="0"/>
                <a:cs typeface="Verdana" pitchFamily="34" charset="0"/>
              </a:defRPr>
            </a:lvl2pPr>
            <a:lvl3pPr marL="1141413" indent="-227013" algn="l" defTabSz="449263" rtl="0" eaLnBrk="0" fontAlgn="base" hangingPunct="0">
              <a:spcBef>
                <a:spcPts val="6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3pPr>
            <a:lvl4pPr marL="1598613" indent="-227013" algn="l" defTabSz="449263" rtl="0" eaLnBrk="0" fontAlgn="base" hangingPunct="0">
              <a:spcBef>
                <a:spcPts val="5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4pPr>
            <a:lvl5pPr marL="2055813" indent="-227013"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Verdana" pitchFamily="34" charset="0"/>
                <a:ea typeface="Verdana" pitchFamily="34" charset="0"/>
                <a:cs typeface="Verdana" pitchFamily="34" charset="0"/>
              </a:defRPr>
            </a:lvl5pPr>
            <a:lvl6pPr marL="2457290"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6pPr>
            <a:lvl7pPr marL="2858025"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7pPr>
            <a:lvl8pPr marL="3258761"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8pPr>
            <a:lvl9pPr marL="3659497"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9pPr>
          </a:lstStyle>
          <a:p>
            <a:r>
              <a:rPr lang="en-GB" sz="1200" b="1" kern="0" dirty="0" smtClean="0"/>
              <a:t>Type of Action:</a:t>
            </a:r>
            <a:endParaRPr lang="en-GB" sz="1200" b="1" kern="0" dirty="0"/>
          </a:p>
        </p:txBody>
      </p:sp>
      <p:sp>
        <p:nvSpPr>
          <p:cNvPr id="20" name="Content Placeholder 2"/>
          <p:cNvSpPr txBox="1">
            <a:spLocks/>
          </p:cNvSpPr>
          <p:nvPr/>
        </p:nvSpPr>
        <p:spPr>
          <a:xfrm>
            <a:off x="2232794" y="5733256"/>
            <a:ext cx="1763142" cy="290424"/>
          </a:xfrm>
          <a:prstGeom prst="rect">
            <a:avLst/>
          </a:prstGeom>
        </p:spPr>
        <p:txBody>
          <a:bodyPr lIns="80147" tIns="40074" rIns="80147" bIns="40074"/>
          <a:lstStyle>
            <a:lvl1pPr marL="0" indent="0" algn="l" defTabSz="449263" rtl="0" eaLnBrk="0" fontAlgn="base" hangingPunct="0">
              <a:spcBef>
                <a:spcPts val="0"/>
              </a:spcBef>
              <a:spcAft>
                <a:spcPct val="0"/>
              </a:spcAft>
              <a:buClr>
                <a:srgbClr val="000000"/>
              </a:buClr>
              <a:buSzPct val="100000"/>
              <a:buFont typeface="Times New Roman" pitchFamily="18" charset="0"/>
              <a:defRPr sz="2000">
                <a:solidFill>
                  <a:srgbClr val="0070C0"/>
                </a:solidFill>
                <a:latin typeface="Verdana" pitchFamily="34" charset="0"/>
                <a:ea typeface="Verdana" pitchFamily="34" charset="0"/>
                <a:cs typeface="Verdana" pitchFamily="34" charset="0"/>
              </a:defRPr>
            </a:lvl1pPr>
            <a:lvl2pPr marL="0" indent="0" algn="l" defTabSz="449263" rtl="0" eaLnBrk="0" fontAlgn="base" hangingPunct="0">
              <a:spcBef>
                <a:spcPts val="0"/>
              </a:spcBef>
              <a:spcAft>
                <a:spcPct val="0"/>
              </a:spcAft>
              <a:buClr>
                <a:srgbClr val="000000"/>
              </a:buClr>
              <a:buSzPct val="100000"/>
              <a:buFont typeface="Times New Roman" pitchFamily="18" charset="0"/>
              <a:defRPr sz="1800">
                <a:solidFill>
                  <a:srgbClr val="0070C0"/>
                </a:solidFill>
                <a:latin typeface="Verdana" pitchFamily="34" charset="0"/>
                <a:ea typeface="Verdana" pitchFamily="34" charset="0"/>
                <a:cs typeface="Verdana" pitchFamily="34" charset="0"/>
              </a:defRPr>
            </a:lvl2pPr>
            <a:lvl3pPr marL="1141413" indent="-227013" algn="l" defTabSz="449263" rtl="0" eaLnBrk="0" fontAlgn="base" hangingPunct="0">
              <a:spcBef>
                <a:spcPts val="6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3pPr>
            <a:lvl4pPr marL="1598613" indent="-227013" algn="l" defTabSz="449263" rtl="0" eaLnBrk="0" fontAlgn="base" hangingPunct="0">
              <a:spcBef>
                <a:spcPts val="5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4pPr>
            <a:lvl5pPr marL="2055813" indent="-227013"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Verdana" pitchFamily="34" charset="0"/>
                <a:ea typeface="Verdana" pitchFamily="34" charset="0"/>
                <a:cs typeface="Verdana" pitchFamily="34" charset="0"/>
              </a:defRPr>
            </a:lvl5pPr>
            <a:lvl6pPr marL="2457290"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6pPr>
            <a:lvl7pPr marL="2858025"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7pPr>
            <a:lvl8pPr marL="3258761"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8pPr>
            <a:lvl9pPr marL="3659497"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9pPr>
          </a:lstStyle>
          <a:p>
            <a:r>
              <a:rPr lang="en-GB" sz="1200" b="1" kern="0" dirty="0" smtClean="0">
                <a:solidFill>
                  <a:srgbClr val="002060"/>
                </a:solidFill>
              </a:rPr>
              <a:t>RIA</a:t>
            </a:r>
            <a:endParaRPr lang="en-GB" sz="1200" b="1" kern="0" dirty="0">
              <a:solidFill>
                <a:srgbClr val="002060"/>
              </a:solidFill>
            </a:endParaRPr>
          </a:p>
        </p:txBody>
      </p:sp>
      <p:sp>
        <p:nvSpPr>
          <p:cNvPr id="21" name="Content Placeholder 2"/>
          <p:cNvSpPr txBox="1">
            <a:spLocks/>
          </p:cNvSpPr>
          <p:nvPr/>
        </p:nvSpPr>
        <p:spPr>
          <a:xfrm>
            <a:off x="7344308" y="5805264"/>
            <a:ext cx="828092" cy="290424"/>
          </a:xfrm>
          <a:prstGeom prst="rect">
            <a:avLst/>
          </a:prstGeom>
        </p:spPr>
        <p:txBody>
          <a:bodyPr lIns="80147" tIns="40074" rIns="80147" bIns="40074"/>
          <a:lstStyle>
            <a:lvl1pPr marL="0" indent="0" algn="l" defTabSz="449263" rtl="0" eaLnBrk="0" fontAlgn="base" hangingPunct="0">
              <a:spcBef>
                <a:spcPts val="0"/>
              </a:spcBef>
              <a:spcAft>
                <a:spcPct val="0"/>
              </a:spcAft>
              <a:buClr>
                <a:srgbClr val="000000"/>
              </a:buClr>
              <a:buSzPct val="100000"/>
              <a:buFont typeface="Times New Roman" pitchFamily="18" charset="0"/>
              <a:defRPr sz="2000">
                <a:solidFill>
                  <a:srgbClr val="0070C0"/>
                </a:solidFill>
                <a:latin typeface="Verdana" pitchFamily="34" charset="0"/>
                <a:ea typeface="Verdana" pitchFamily="34" charset="0"/>
                <a:cs typeface="Verdana" pitchFamily="34" charset="0"/>
              </a:defRPr>
            </a:lvl1pPr>
            <a:lvl2pPr marL="0" indent="0" algn="l" defTabSz="449263" rtl="0" eaLnBrk="0" fontAlgn="base" hangingPunct="0">
              <a:spcBef>
                <a:spcPts val="0"/>
              </a:spcBef>
              <a:spcAft>
                <a:spcPct val="0"/>
              </a:spcAft>
              <a:buClr>
                <a:srgbClr val="000000"/>
              </a:buClr>
              <a:buSzPct val="100000"/>
              <a:buFont typeface="Times New Roman" pitchFamily="18" charset="0"/>
              <a:defRPr sz="1800">
                <a:solidFill>
                  <a:srgbClr val="0070C0"/>
                </a:solidFill>
                <a:latin typeface="Verdana" pitchFamily="34" charset="0"/>
                <a:ea typeface="Verdana" pitchFamily="34" charset="0"/>
                <a:cs typeface="Verdana" pitchFamily="34" charset="0"/>
              </a:defRPr>
            </a:lvl2pPr>
            <a:lvl3pPr marL="1141413" indent="-227013" algn="l" defTabSz="449263" rtl="0" eaLnBrk="0" fontAlgn="base" hangingPunct="0">
              <a:spcBef>
                <a:spcPts val="6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3pPr>
            <a:lvl4pPr marL="1598613" indent="-227013" algn="l" defTabSz="449263" rtl="0" eaLnBrk="0" fontAlgn="base" hangingPunct="0">
              <a:spcBef>
                <a:spcPts val="5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4pPr>
            <a:lvl5pPr marL="2055813" indent="-227013"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Verdana" pitchFamily="34" charset="0"/>
                <a:ea typeface="Verdana" pitchFamily="34" charset="0"/>
                <a:cs typeface="Verdana" pitchFamily="34" charset="0"/>
              </a:defRPr>
            </a:lvl5pPr>
            <a:lvl6pPr marL="2457290"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6pPr>
            <a:lvl7pPr marL="2858025"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7pPr>
            <a:lvl8pPr marL="3258761"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8pPr>
            <a:lvl9pPr marL="3659497"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9pPr>
          </a:lstStyle>
          <a:p>
            <a:r>
              <a:rPr lang="en-GB" sz="1200" b="1" kern="0" dirty="0" smtClean="0">
                <a:solidFill>
                  <a:srgbClr val="002060"/>
                </a:solidFill>
              </a:rPr>
              <a:t>€28.5M</a:t>
            </a:r>
            <a:endParaRPr lang="en-GB" sz="1200" b="1" kern="0" dirty="0">
              <a:solidFill>
                <a:srgbClr val="002060"/>
              </a:solidFill>
            </a:endParaRPr>
          </a:p>
        </p:txBody>
      </p:sp>
      <p:cxnSp>
        <p:nvCxnSpPr>
          <p:cNvPr id="27" name="Straight Connector 26"/>
          <p:cNvCxnSpPr/>
          <p:nvPr/>
        </p:nvCxnSpPr>
        <p:spPr bwMode="auto">
          <a:xfrm>
            <a:off x="99722" y="1844824"/>
            <a:ext cx="9158192" cy="0"/>
          </a:xfrm>
          <a:prstGeom prst="line">
            <a:avLst/>
          </a:prstGeom>
          <a:noFill/>
          <a:ln w="9525" cap="flat" cmpd="sng" algn="ctr">
            <a:solidFill>
              <a:srgbClr val="DEA9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p:cNvCxnSpPr/>
          <p:nvPr/>
        </p:nvCxnSpPr>
        <p:spPr bwMode="auto">
          <a:xfrm>
            <a:off x="-36512" y="5718198"/>
            <a:ext cx="9180512" cy="0"/>
          </a:xfrm>
          <a:prstGeom prst="line">
            <a:avLst/>
          </a:prstGeom>
          <a:noFill/>
          <a:ln w="9525" cap="flat" cmpd="sng" algn="ctr">
            <a:solidFill>
              <a:srgbClr val="DEA9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Content Placeholder 2"/>
          <p:cNvSpPr txBox="1">
            <a:spLocks/>
          </p:cNvSpPr>
          <p:nvPr/>
        </p:nvSpPr>
        <p:spPr bwMode="auto">
          <a:xfrm>
            <a:off x="1487546" y="1958382"/>
            <a:ext cx="7128793"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47" tIns="40074" rIns="80147" bIns="40074" numCol="1" anchor="t" anchorCtr="0" compatLnSpc="1">
            <a:prstTxWarp prst="textNoShape">
              <a:avLst/>
            </a:prstTxWarp>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defTabSz="449263" eaLnBrk="0" hangingPunct="0">
              <a:spcBef>
                <a:spcPts val="0"/>
              </a:spcBef>
              <a:spcAft>
                <a:spcPts val="200"/>
              </a:spcAft>
              <a:buClr>
                <a:srgbClr val="000000"/>
              </a:buClr>
              <a:buSzPct val="100000"/>
              <a:buFontTx/>
              <a:buNone/>
            </a:pPr>
            <a:r>
              <a:rPr lang="en-GB" sz="1050" i="0" kern="0" dirty="0">
                <a:solidFill>
                  <a:srgbClr val="002060"/>
                </a:solidFill>
                <a:latin typeface="Verdana" pitchFamily="34" charset="0"/>
                <a:ea typeface="Verdana" pitchFamily="34" charset="0"/>
                <a:cs typeface="Verdana" pitchFamily="34" charset="0"/>
              </a:rPr>
              <a:t>Develop an agile, fit-for-purpose and sustainable service offering accessible through the EOSC hub that can satisfy the evolving needs of the scientific community by stimulating the design and prototyping of novel innovative digital services. Innovative models of collaboration that genuinely include incentive mechanisms for a user oriented open science approach should be considered.</a:t>
            </a:r>
          </a:p>
        </p:txBody>
      </p:sp>
      <p:sp>
        <p:nvSpPr>
          <p:cNvPr id="25" name="Content Placeholder 2"/>
          <p:cNvSpPr txBox="1">
            <a:spLocks/>
          </p:cNvSpPr>
          <p:nvPr/>
        </p:nvSpPr>
        <p:spPr>
          <a:xfrm>
            <a:off x="7257303" y="6314107"/>
            <a:ext cx="966097" cy="288030"/>
          </a:xfrm>
          <a:prstGeom prst="rect">
            <a:avLst/>
          </a:prstGeom>
        </p:spPr>
        <p:txBody>
          <a:bodyPr lIns="80147" tIns="40074" rIns="80147" bIns="40074"/>
          <a:lstStyle>
            <a:lvl1pPr marL="0" indent="0" algn="l" defTabSz="449263" rtl="0" eaLnBrk="0" fontAlgn="base" hangingPunct="0">
              <a:spcBef>
                <a:spcPts val="0"/>
              </a:spcBef>
              <a:spcAft>
                <a:spcPct val="0"/>
              </a:spcAft>
              <a:buClr>
                <a:srgbClr val="000000"/>
              </a:buClr>
              <a:buSzPct val="100000"/>
              <a:buFont typeface="Times New Roman" pitchFamily="18" charset="0"/>
              <a:defRPr sz="2000">
                <a:solidFill>
                  <a:srgbClr val="0070C0"/>
                </a:solidFill>
                <a:latin typeface="Verdana" pitchFamily="34" charset="0"/>
                <a:ea typeface="Verdana" pitchFamily="34" charset="0"/>
                <a:cs typeface="Verdana" pitchFamily="34" charset="0"/>
              </a:defRPr>
            </a:lvl1pPr>
            <a:lvl2pPr marL="0" indent="0" algn="l" defTabSz="449263" rtl="0" eaLnBrk="0" fontAlgn="base" hangingPunct="0">
              <a:spcBef>
                <a:spcPts val="0"/>
              </a:spcBef>
              <a:spcAft>
                <a:spcPct val="0"/>
              </a:spcAft>
              <a:buClr>
                <a:srgbClr val="000000"/>
              </a:buClr>
              <a:buSzPct val="100000"/>
              <a:buFont typeface="Times New Roman" pitchFamily="18" charset="0"/>
              <a:defRPr sz="1800">
                <a:solidFill>
                  <a:srgbClr val="0070C0"/>
                </a:solidFill>
                <a:latin typeface="Verdana" pitchFamily="34" charset="0"/>
                <a:ea typeface="Verdana" pitchFamily="34" charset="0"/>
                <a:cs typeface="Verdana" pitchFamily="34" charset="0"/>
              </a:defRPr>
            </a:lvl2pPr>
            <a:lvl3pPr marL="1141413" indent="-227013" algn="l" defTabSz="449263" rtl="0" eaLnBrk="0" fontAlgn="base" hangingPunct="0">
              <a:spcBef>
                <a:spcPts val="6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3pPr>
            <a:lvl4pPr marL="1598613" indent="-227013" algn="l" defTabSz="449263" rtl="0" eaLnBrk="0" fontAlgn="base" hangingPunct="0">
              <a:spcBef>
                <a:spcPts val="5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4pPr>
            <a:lvl5pPr marL="2055813" indent="-227013"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Verdana" pitchFamily="34" charset="0"/>
                <a:ea typeface="Verdana" pitchFamily="34" charset="0"/>
                <a:cs typeface="Verdana" pitchFamily="34" charset="0"/>
              </a:defRPr>
            </a:lvl5pPr>
            <a:lvl6pPr marL="2457290"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6pPr>
            <a:lvl7pPr marL="2858025"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7pPr>
            <a:lvl8pPr marL="3258761"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8pPr>
            <a:lvl9pPr marL="3659497"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9pPr>
          </a:lstStyle>
          <a:p>
            <a:pPr algn="ctr"/>
            <a:r>
              <a:rPr lang="en-GB" sz="1200" b="1" kern="0" dirty="0" smtClean="0">
                <a:solidFill>
                  <a:srgbClr val="002060"/>
                </a:solidFill>
              </a:rPr>
              <a:t>€5-6M</a:t>
            </a:r>
            <a:endParaRPr lang="en-GB" sz="1200" b="1" kern="0" dirty="0">
              <a:solidFill>
                <a:srgbClr val="002060"/>
              </a:solidFill>
            </a:endParaRPr>
          </a:p>
        </p:txBody>
      </p:sp>
      <p:sp>
        <p:nvSpPr>
          <p:cNvPr id="24" name="Content Placeholder 2"/>
          <p:cNvSpPr txBox="1">
            <a:spLocks/>
          </p:cNvSpPr>
          <p:nvPr/>
        </p:nvSpPr>
        <p:spPr>
          <a:xfrm>
            <a:off x="6127" y="2060848"/>
            <a:ext cx="1691680" cy="432047"/>
          </a:xfrm>
          <a:prstGeom prst="rect">
            <a:avLst/>
          </a:prstGeom>
        </p:spPr>
        <p:txBody>
          <a:bodyPr lIns="80147" tIns="40074" rIns="80147" bIns="40074"/>
          <a:lstStyle>
            <a:lvl1pPr marL="0" indent="0" algn="l" defTabSz="449263" rtl="0" eaLnBrk="0" fontAlgn="base" hangingPunct="0">
              <a:spcBef>
                <a:spcPts val="0"/>
              </a:spcBef>
              <a:spcAft>
                <a:spcPct val="0"/>
              </a:spcAft>
              <a:buClr>
                <a:srgbClr val="000000"/>
              </a:buClr>
              <a:buSzPct val="100000"/>
              <a:buFont typeface="Times New Roman" pitchFamily="18" charset="0"/>
              <a:defRPr sz="2000">
                <a:solidFill>
                  <a:srgbClr val="0070C0"/>
                </a:solidFill>
                <a:latin typeface="Verdana" pitchFamily="34" charset="0"/>
                <a:ea typeface="Verdana" pitchFamily="34" charset="0"/>
                <a:cs typeface="Verdana" pitchFamily="34" charset="0"/>
              </a:defRPr>
            </a:lvl1pPr>
            <a:lvl2pPr marL="0" indent="0" algn="l" defTabSz="449263" rtl="0" eaLnBrk="0" fontAlgn="base" hangingPunct="0">
              <a:spcBef>
                <a:spcPts val="0"/>
              </a:spcBef>
              <a:spcAft>
                <a:spcPct val="0"/>
              </a:spcAft>
              <a:buClr>
                <a:srgbClr val="000000"/>
              </a:buClr>
              <a:buSzPct val="100000"/>
              <a:buFont typeface="Times New Roman" pitchFamily="18" charset="0"/>
              <a:defRPr sz="1800">
                <a:solidFill>
                  <a:srgbClr val="0070C0"/>
                </a:solidFill>
                <a:latin typeface="Verdana" pitchFamily="34" charset="0"/>
                <a:ea typeface="Verdana" pitchFamily="34" charset="0"/>
                <a:cs typeface="Verdana" pitchFamily="34" charset="0"/>
              </a:defRPr>
            </a:lvl2pPr>
            <a:lvl3pPr marL="1141413" indent="-227013" algn="l" defTabSz="449263" rtl="0" eaLnBrk="0" fontAlgn="base" hangingPunct="0">
              <a:spcBef>
                <a:spcPts val="6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3pPr>
            <a:lvl4pPr marL="1598613" indent="-227013" algn="l" defTabSz="449263" rtl="0" eaLnBrk="0" fontAlgn="base" hangingPunct="0">
              <a:spcBef>
                <a:spcPts val="5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4pPr>
            <a:lvl5pPr marL="2055813" indent="-227013"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Verdana" pitchFamily="34" charset="0"/>
                <a:ea typeface="Verdana" pitchFamily="34" charset="0"/>
                <a:cs typeface="Verdana" pitchFamily="34" charset="0"/>
              </a:defRPr>
            </a:lvl5pPr>
            <a:lvl6pPr marL="2457290"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6pPr>
            <a:lvl7pPr marL="2858025"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7pPr>
            <a:lvl8pPr marL="3258761"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8pPr>
            <a:lvl9pPr marL="3659497"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9pPr>
          </a:lstStyle>
          <a:p>
            <a:r>
              <a:rPr lang="en-GB" sz="1600" b="1" kern="0" dirty="0" smtClean="0"/>
              <a:t>Challenge: </a:t>
            </a:r>
            <a:endParaRPr lang="en-GB" sz="1600" b="1" kern="0" dirty="0"/>
          </a:p>
        </p:txBody>
      </p:sp>
      <p:sp>
        <p:nvSpPr>
          <p:cNvPr id="29" name="Content Placeholder 2"/>
          <p:cNvSpPr txBox="1">
            <a:spLocks/>
          </p:cNvSpPr>
          <p:nvPr/>
        </p:nvSpPr>
        <p:spPr>
          <a:xfrm>
            <a:off x="-7887" y="2916188"/>
            <a:ext cx="1475656" cy="432047"/>
          </a:xfrm>
          <a:prstGeom prst="rect">
            <a:avLst/>
          </a:prstGeom>
        </p:spPr>
        <p:txBody>
          <a:bodyPr lIns="80147" tIns="40074" rIns="80147" bIns="40074"/>
          <a:lstStyle>
            <a:lvl1pPr marL="0" indent="0" algn="l" defTabSz="449263" rtl="0" eaLnBrk="0" fontAlgn="base" hangingPunct="0">
              <a:spcBef>
                <a:spcPts val="0"/>
              </a:spcBef>
              <a:spcAft>
                <a:spcPct val="0"/>
              </a:spcAft>
              <a:buClr>
                <a:srgbClr val="000000"/>
              </a:buClr>
              <a:buSzPct val="100000"/>
              <a:buFont typeface="Times New Roman" pitchFamily="18" charset="0"/>
              <a:defRPr sz="2000">
                <a:solidFill>
                  <a:srgbClr val="0070C0"/>
                </a:solidFill>
                <a:latin typeface="Verdana" pitchFamily="34" charset="0"/>
                <a:ea typeface="Verdana" pitchFamily="34" charset="0"/>
                <a:cs typeface="Verdana" pitchFamily="34" charset="0"/>
              </a:defRPr>
            </a:lvl1pPr>
            <a:lvl2pPr marL="0" indent="0" algn="l" defTabSz="449263" rtl="0" eaLnBrk="0" fontAlgn="base" hangingPunct="0">
              <a:spcBef>
                <a:spcPts val="0"/>
              </a:spcBef>
              <a:spcAft>
                <a:spcPct val="0"/>
              </a:spcAft>
              <a:buClr>
                <a:srgbClr val="000000"/>
              </a:buClr>
              <a:buSzPct val="100000"/>
              <a:buFont typeface="Times New Roman" pitchFamily="18" charset="0"/>
              <a:defRPr sz="1800">
                <a:solidFill>
                  <a:srgbClr val="0070C0"/>
                </a:solidFill>
                <a:latin typeface="Verdana" pitchFamily="34" charset="0"/>
                <a:ea typeface="Verdana" pitchFamily="34" charset="0"/>
                <a:cs typeface="Verdana" pitchFamily="34" charset="0"/>
              </a:defRPr>
            </a:lvl2pPr>
            <a:lvl3pPr marL="1141413" indent="-227013" algn="l" defTabSz="449263" rtl="0" eaLnBrk="0" fontAlgn="base" hangingPunct="0">
              <a:spcBef>
                <a:spcPts val="6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3pPr>
            <a:lvl4pPr marL="1598613" indent="-227013" algn="l" defTabSz="449263" rtl="0" eaLnBrk="0" fontAlgn="base" hangingPunct="0">
              <a:spcBef>
                <a:spcPts val="500"/>
              </a:spcBef>
              <a:spcAft>
                <a:spcPct val="0"/>
              </a:spcAft>
              <a:buClr>
                <a:srgbClr val="000000"/>
              </a:buClr>
              <a:buSzPct val="100000"/>
              <a:buFont typeface="Times New Roman" pitchFamily="18" charset="0"/>
              <a:defRPr sz="2000">
                <a:solidFill>
                  <a:schemeClr val="bg2">
                    <a:lumMod val="50000"/>
                  </a:schemeClr>
                </a:solidFill>
                <a:latin typeface="Verdana" pitchFamily="34" charset="0"/>
                <a:ea typeface="Verdana" pitchFamily="34" charset="0"/>
                <a:cs typeface="Verdana" pitchFamily="34" charset="0"/>
              </a:defRPr>
            </a:lvl4pPr>
            <a:lvl5pPr marL="2055813" indent="-227013"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Verdana" pitchFamily="34" charset="0"/>
                <a:ea typeface="Verdana" pitchFamily="34" charset="0"/>
                <a:cs typeface="Verdana" pitchFamily="34" charset="0"/>
              </a:defRPr>
            </a:lvl5pPr>
            <a:lvl6pPr marL="2457290"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6pPr>
            <a:lvl7pPr marL="2858025"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7pPr>
            <a:lvl8pPr marL="3258761"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8pPr>
            <a:lvl9pPr marL="3659497" indent="-228197" algn="l" defTabSz="449437" rtl="0" eaLnBrk="1" fontAlgn="base" hangingPunct="1">
              <a:spcBef>
                <a:spcPts val="504"/>
              </a:spcBef>
              <a:spcAft>
                <a:spcPct val="0"/>
              </a:spcAft>
              <a:buClr>
                <a:srgbClr val="000000"/>
              </a:buClr>
              <a:buSzPct val="100000"/>
              <a:buFont typeface="Times New Roman" pitchFamily="18" charset="0"/>
              <a:defRPr sz="2000">
                <a:solidFill>
                  <a:srgbClr val="000000"/>
                </a:solidFill>
                <a:latin typeface="+mn-lt"/>
              </a:defRPr>
            </a:lvl9pPr>
          </a:lstStyle>
          <a:p>
            <a:r>
              <a:rPr lang="en-GB" sz="1600" b="1" kern="0" dirty="0" smtClean="0"/>
              <a:t>Scope: </a:t>
            </a:r>
            <a:endParaRPr lang="en-GB" sz="1600" b="1" kern="0" dirty="0"/>
          </a:p>
        </p:txBody>
      </p:sp>
    </p:spTree>
    <p:extLst>
      <p:ext uri="{BB962C8B-B14F-4D97-AF65-F5344CB8AC3E}">
        <p14:creationId xmlns:p14="http://schemas.microsoft.com/office/powerpoint/2010/main" val="423988176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a:latin typeface="Arial" charset="0"/>
              </a:rPr>
              <a:t>Suggested topics…</a:t>
            </a:r>
          </a:p>
        </p:txBody>
      </p:sp>
      <p:sp>
        <p:nvSpPr>
          <p:cNvPr id="3" name="Content Placeholder 2"/>
          <p:cNvSpPr>
            <a:spLocks noGrp="1"/>
          </p:cNvSpPr>
          <p:nvPr>
            <p:ph idx="1"/>
          </p:nvPr>
        </p:nvSpPr>
        <p:spPr/>
        <p:txBody>
          <a:bodyPr>
            <a:normAutofit lnSpcReduction="10000"/>
          </a:bodyPr>
          <a:lstStyle/>
          <a:p>
            <a:pPr>
              <a:buClrTx/>
              <a:defRPr/>
            </a:pPr>
            <a:r>
              <a:rPr lang="en-US" dirty="0"/>
              <a:t>Archive Infrastructure and technology</a:t>
            </a:r>
          </a:p>
          <a:p>
            <a:pPr>
              <a:buClrTx/>
              <a:defRPr/>
            </a:pPr>
            <a:r>
              <a:rPr lang="en-US" dirty="0"/>
              <a:t>Monitoring tools</a:t>
            </a:r>
          </a:p>
          <a:p>
            <a:pPr>
              <a:buClrTx/>
              <a:defRPr/>
            </a:pPr>
            <a:r>
              <a:rPr lang="en-US" dirty="0"/>
              <a:t>Archive volume, missions, coverage</a:t>
            </a:r>
          </a:p>
          <a:p>
            <a:pPr>
              <a:buClrTx/>
              <a:defRPr/>
            </a:pPr>
            <a:r>
              <a:rPr lang="en-US" dirty="0"/>
              <a:t>Archiving flows and processes</a:t>
            </a:r>
          </a:p>
          <a:p>
            <a:pPr>
              <a:buClrTx/>
              <a:defRPr/>
            </a:pPr>
            <a:r>
              <a:rPr lang="en-US" dirty="0"/>
              <a:t>Data format/packaging for long term archive</a:t>
            </a:r>
          </a:p>
          <a:p>
            <a:pPr>
              <a:buClrTx/>
              <a:defRPr/>
            </a:pPr>
            <a:r>
              <a:rPr lang="en-US" dirty="0"/>
              <a:t>Management of the relevant associated knowledge</a:t>
            </a:r>
          </a:p>
          <a:p>
            <a:pPr>
              <a:buClrTx/>
              <a:defRPr/>
            </a:pPr>
            <a:r>
              <a:rPr lang="en-US" dirty="0"/>
              <a:t>Volume and Trend</a:t>
            </a:r>
          </a:p>
          <a:p>
            <a:pPr>
              <a:buClrTx/>
              <a:defRPr/>
            </a:pPr>
            <a:r>
              <a:rPr lang="en-US" dirty="0"/>
              <a:t>AOB</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dirty="0">
                <a:latin typeface="Arial" charset="0"/>
              </a:rPr>
              <a:t>3. Future </a:t>
            </a:r>
            <a:r>
              <a:rPr lang="en-US" dirty="0" smtClean="0">
                <a:latin typeface="Arial" charset="0"/>
              </a:rPr>
              <a:t>Directions (II)</a:t>
            </a:r>
            <a:endParaRPr lang="en-US" dirty="0">
              <a:latin typeface="Arial" charset="0"/>
            </a:endParaRPr>
          </a:p>
        </p:txBody>
      </p:sp>
      <p:sp>
        <p:nvSpPr>
          <p:cNvPr id="3" name="Content Placeholder 2"/>
          <p:cNvSpPr>
            <a:spLocks noGrp="1"/>
          </p:cNvSpPr>
          <p:nvPr>
            <p:ph idx="1"/>
          </p:nvPr>
        </p:nvSpPr>
        <p:spPr>
          <a:xfrm>
            <a:off x="177520" y="1311908"/>
            <a:ext cx="8848701" cy="4805332"/>
          </a:xfrm>
        </p:spPr>
        <p:txBody>
          <a:bodyPr>
            <a:normAutofit fontScale="70000" lnSpcReduction="20000"/>
          </a:bodyPr>
          <a:lstStyle/>
          <a:p>
            <a:pPr marL="550863" indent="-514350">
              <a:buClrTx/>
              <a:buFont typeface="+mj-lt"/>
              <a:buAutoNum type="arabicPeriod" startAt="4"/>
              <a:defRPr/>
            </a:pPr>
            <a:r>
              <a:rPr lang="en-US" dirty="0" smtClean="0">
                <a:solidFill>
                  <a:srgbClr val="0000FF"/>
                </a:solidFill>
              </a:rPr>
              <a:t>Completing ISO 16363 certification seen as important for CERN, possibly also ESFRIs + ?</a:t>
            </a:r>
          </a:p>
          <a:p>
            <a:pPr lvl="1">
              <a:buClrTx/>
              <a:defRPr/>
            </a:pPr>
            <a:r>
              <a:rPr lang="en-US" dirty="0" smtClean="0">
                <a:solidFill>
                  <a:srgbClr val="0000FF"/>
                </a:solidFill>
              </a:rPr>
              <a:t>Self-certification drafted; Stage 1 “off-site” audit performed; planning formal on-site audit</a:t>
            </a:r>
          </a:p>
          <a:p>
            <a:pPr lvl="1">
              <a:buClrTx/>
              <a:defRPr/>
            </a:pPr>
            <a:r>
              <a:rPr lang="en-US" dirty="0" smtClean="0">
                <a:solidFill>
                  <a:srgbClr val="0000FF"/>
                </a:solidFill>
              </a:rPr>
              <a:t>N.B. covers all LTDP activities at CERN – not just scientific data</a:t>
            </a:r>
          </a:p>
          <a:p>
            <a:pPr lvl="1">
              <a:buClrTx/>
              <a:defRPr/>
            </a:pPr>
            <a:r>
              <a:rPr lang="en-US" dirty="0" smtClean="0">
                <a:solidFill>
                  <a:srgbClr val="0000FF"/>
                </a:solidFill>
              </a:rPr>
              <a:t>Certification of some ESFRIs as part of ESCAPE project </a:t>
            </a:r>
          </a:p>
          <a:p>
            <a:pPr marL="550863" indent="-514350">
              <a:buClrTx/>
              <a:buFont typeface="+mj-lt"/>
              <a:buAutoNum type="arabicPeriod" startAt="4"/>
              <a:defRPr/>
            </a:pPr>
            <a:endParaRPr lang="en-US" dirty="0" smtClean="0">
              <a:solidFill>
                <a:srgbClr val="0000FF"/>
              </a:solidFill>
            </a:endParaRPr>
          </a:p>
          <a:p>
            <a:pPr marL="550863" indent="-514350">
              <a:buClrTx/>
              <a:buFont typeface="+mj-lt"/>
              <a:buAutoNum type="arabicPeriod" startAt="4"/>
              <a:defRPr/>
            </a:pPr>
            <a:r>
              <a:rPr lang="en-US" dirty="0" smtClean="0">
                <a:solidFill>
                  <a:srgbClr val="0000FF"/>
                </a:solidFill>
              </a:rPr>
              <a:t>Tape alternatives? Concerns over size of Enterprise Tape market (we are a small player)</a:t>
            </a:r>
          </a:p>
          <a:p>
            <a:pPr lvl="1">
              <a:buClrTx/>
              <a:defRPr/>
            </a:pPr>
            <a:r>
              <a:rPr lang="en-US" dirty="0" smtClean="0">
                <a:solidFill>
                  <a:srgbClr val="0000FF"/>
                </a:solidFill>
              </a:rPr>
              <a:t>Possible topic for </a:t>
            </a:r>
            <a:r>
              <a:rPr lang="en-US" dirty="0" err="1" smtClean="0">
                <a:solidFill>
                  <a:srgbClr val="0000FF"/>
                </a:solidFill>
              </a:rPr>
              <a:t>EIROForum</a:t>
            </a:r>
            <a:r>
              <a:rPr lang="en-US" dirty="0" smtClean="0">
                <a:solidFill>
                  <a:srgbClr val="0000FF"/>
                </a:solidFill>
              </a:rPr>
              <a:t>+ TWG meetings</a:t>
            </a:r>
          </a:p>
          <a:p>
            <a:pPr lvl="1">
              <a:buClrTx/>
              <a:defRPr/>
            </a:pPr>
            <a:r>
              <a:rPr lang="en-US" dirty="0" smtClean="0">
                <a:solidFill>
                  <a:srgbClr val="0000FF"/>
                </a:solidFill>
              </a:rPr>
              <a:t>CERN is following this internally, with Tier1s and big players such as Internet giants</a:t>
            </a:r>
          </a:p>
          <a:p>
            <a:pPr marL="550863" indent="-514350">
              <a:buClrTx/>
              <a:buFont typeface="+mj-lt"/>
              <a:buAutoNum type="arabicPeriod" startAt="4"/>
              <a:defRPr/>
            </a:pPr>
            <a:endParaRPr lang="en-US" dirty="0" smtClean="0">
              <a:solidFill>
                <a:srgbClr val="0000FF"/>
              </a:solidFill>
            </a:endParaRPr>
          </a:p>
          <a:p>
            <a:pPr marL="550863" indent="-514350">
              <a:buClrTx/>
              <a:buFont typeface="+mj-lt"/>
              <a:buAutoNum type="arabicPeriod" startAt="4"/>
              <a:defRPr/>
            </a:pPr>
            <a:r>
              <a:rPr lang="en-US" dirty="0" smtClean="0">
                <a:solidFill>
                  <a:srgbClr val="0000FF"/>
                </a:solidFill>
              </a:rPr>
              <a:t>Use of commercial or other Cloud </a:t>
            </a:r>
            <a:r>
              <a:rPr lang="en-US" dirty="0" err="1" smtClean="0">
                <a:solidFill>
                  <a:srgbClr val="0000FF"/>
                </a:solidFill>
              </a:rPr>
              <a:t>Backends</a:t>
            </a:r>
            <a:r>
              <a:rPr lang="en-US" dirty="0" smtClean="0">
                <a:solidFill>
                  <a:srgbClr val="0000FF"/>
                </a:solidFill>
              </a:rPr>
              <a:t>?</a:t>
            </a:r>
          </a:p>
          <a:p>
            <a:pPr lvl="1">
              <a:buClrTx/>
              <a:defRPr/>
            </a:pPr>
            <a:r>
              <a:rPr lang="en-US" dirty="0" smtClean="0">
                <a:solidFill>
                  <a:srgbClr val="0000FF"/>
                </a:solidFill>
              </a:rPr>
              <a:t>H2020 PCP ARCHIVER project (January 2019) will prototype this at </a:t>
            </a:r>
            <a:br>
              <a:rPr lang="en-US" dirty="0" smtClean="0">
                <a:solidFill>
                  <a:srgbClr val="0000FF"/>
                </a:solidFill>
              </a:rPr>
            </a:br>
            <a:r>
              <a:rPr lang="en-US" dirty="0" smtClean="0">
                <a:solidFill>
                  <a:srgbClr val="0000FF"/>
                </a:solidFill>
              </a:rPr>
              <a:t>100TB – 1PB level </a:t>
            </a:r>
          </a:p>
          <a:p>
            <a:pPr lvl="1">
              <a:buClrTx/>
              <a:defRPr/>
            </a:pPr>
            <a:r>
              <a:rPr lang="en-US" dirty="0" smtClean="0">
                <a:solidFill>
                  <a:srgbClr val="0000FF"/>
                </a:solidFill>
              </a:rPr>
              <a:t>Can we agree on common Use Cases and interface(s)?</a:t>
            </a:r>
          </a:p>
        </p:txBody>
      </p:sp>
    </p:spTree>
    <p:extLst>
      <p:ext uri="{BB962C8B-B14F-4D97-AF65-F5344CB8AC3E}">
        <p14:creationId xmlns:p14="http://schemas.microsoft.com/office/powerpoint/2010/main" val="309395357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dirty="0">
                <a:latin typeface="Arial" charset="0"/>
              </a:rPr>
              <a:t>3. Future </a:t>
            </a:r>
            <a:r>
              <a:rPr lang="en-US" dirty="0" smtClean="0">
                <a:latin typeface="Arial" charset="0"/>
              </a:rPr>
              <a:t>Directions (III)</a:t>
            </a:r>
            <a:endParaRPr lang="en-US" dirty="0">
              <a:latin typeface="Arial" charset="0"/>
            </a:endParaRPr>
          </a:p>
        </p:txBody>
      </p:sp>
      <p:sp>
        <p:nvSpPr>
          <p:cNvPr id="3" name="Content Placeholder 2"/>
          <p:cNvSpPr>
            <a:spLocks noGrp="1"/>
          </p:cNvSpPr>
          <p:nvPr>
            <p:ph idx="1"/>
          </p:nvPr>
        </p:nvSpPr>
        <p:spPr>
          <a:xfrm>
            <a:off x="276224" y="1325563"/>
            <a:ext cx="8749997" cy="4667250"/>
          </a:xfrm>
        </p:spPr>
        <p:txBody>
          <a:bodyPr>
            <a:normAutofit/>
          </a:bodyPr>
          <a:lstStyle/>
          <a:p>
            <a:pPr marL="550863" indent="-514350">
              <a:buClrTx/>
              <a:buFont typeface="+mj-lt"/>
              <a:buAutoNum type="arabicPeriod" startAt="7"/>
              <a:defRPr/>
            </a:pPr>
            <a:r>
              <a:rPr lang="en-US" dirty="0" smtClean="0">
                <a:solidFill>
                  <a:srgbClr val="008000"/>
                </a:solidFill>
              </a:rPr>
              <a:t>PV2020 and “</a:t>
            </a:r>
            <a:r>
              <a:rPr lang="en-US" dirty="0" err="1" smtClean="0">
                <a:solidFill>
                  <a:srgbClr val="008000"/>
                </a:solidFill>
              </a:rPr>
              <a:t>EIROforum</a:t>
            </a:r>
            <a:r>
              <a:rPr lang="en-US" dirty="0" smtClean="0">
                <a:solidFill>
                  <a:srgbClr val="008000"/>
                </a:solidFill>
              </a:rPr>
              <a:t>” meetings</a:t>
            </a:r>
          </a:p>
          <a:p>
            <a:pPr lvl="1">
              <a:buClrTx/>
              <a:defRPr/>
            </a:pPr>
            <a:endParaRPr lang="en-US" dirty="0" smtClean="0">
              <a:solidFill>
                <a:srgbClr val="008000"/>
              </a:solidFill>
            </a:endParaRPr>
          </a:p>
          <a:p>
            <a:pPr lvl="1">
              <a:buClrTx/>
              <a:defRPr/>
            </a:pPr>
            <a:r>
              <a:rPr lang="en-US" dirty="0" smtClean="0">
                <a:solidFill>
                  <a:srgbClr val="008000"/>
                </a:solidFill>
              </a:rPr>
              <a:t>Have discussed holding short, focused technical meetings with </a:t>
            </a:r>
            <a:r>
              <a:rPr lang="en-US" dirty="0" err="1" smtClean="0">
                <a:solidFill>
                  <a:srgbClr val="008000"/>
                </a:solidFill>
              </a:rPr>
              <a:t>EIROforum</a:t>
            </a:r>
            <a:r>
              <a:rPr lang="en-US" dirty="0" smtClean="0">
                <a:solidFill>
                  <a:srgbClr val="008000"/>
                </a:solidFill>
              </a:rPr>
              <a:t> (and other) members</a:t>
            </a:r>
          </a:p>
          <a:p>
            <a:pPr lvl="1">
              <a:buClrTx/>
              <a:defRPr/>
            </a:pPr>
            <a:r>
              <a:rPr lang="en-US" dirty="0" smtClean="0">
                <a:solidFill>
                  <a:srgbClr val="008000"/>
                </a:solidFill>
              </a:rPr>
              <a:t>Tapes and tape alternatives is a possible 1</a:t>
            </a:r>
            <a:r>
              <a:rPr lang="en-US" baseline="30000" dirty="0" smtClean="0">
                <a:solidFill>
                  <a:srgbClr val="008000"/>
                </a:solidFill>
              </a:rPr>
              <a:t>st</a:t>
            </a:r>
            <a:r>
              <a:rPr lang="en-US" dirty="0" smtClean="0">
                <a:solidFill>
                  <a:srgbClr val="008000"/>
                </a:solidFill>
              </a:rPr>
              <a:t> topic</a:t>
            </a:r>
          </a:p>
          <a:p>
            <a:pPr lvl="1">
              <a:buClrTx/>
              <a:defRPr/>
            </a:pPr>
            <a:r>
              <a:rPr lang="en-US" dirty="0" smtClean="0">
                <a:solidFill>
                  <a:srgbClr val="008000"/>
                </a:solidFill>
              </a:rPr>
              <a:t>Interest?</a:t>
            </a:r>
          </a:p>
          <a:p>
            <a:pPr lvl="1">
              <a:buClrTx/>
              <a:defRPr/>
            </a:pPr>
            <a:endParaRPr lang="en-US" dirty="0" smtClean="0">
              <a:solidFill>
                <a:srgbClr val="008000"/>
              </a:solidFill>
            </a:endParaRPr>
          </a:p>
          <a:p>
            <a:pPr lvl="1">
              <a:buClrTx/>
              <a:defRPr/>
            </a:pPr>
            <a:r>
              <a:rPr lang="en-US" dirty="0" smtClean="0">
                <a:solidFill>
                  <a:srgbClr val="008000"/>
                </a:solidFill>
              </a:rPr>
              <a:t>PV2020 tentative dates and timeline established</a:t>
            </a:r>
          </a:p>
          <a:p>
            <a:pPr lvl="1">
              <a:buClrTx/>
              <a:defRPr/>
            </a:pPr>
            <a:r>
              <a:rPr lang="en-US" dirty="0" smtClean="0">
                <a:solidFill>
                  <a:srgbClr val="008000"/>
                </a:solidFill>
              </a:rPr>
              <a:t>Still much to do – including discussing with Esther!</a:t>
            </a:r>
            <a:endParaRPr lang="en-US" dirty="0">
              <a:solidFill>
                <a:srgbClr val="008000"/>
              </a:solidFill>
            </a:endParaRPr>
          </a:p>
        </p:txBody>
      </p:sp>
    </p:spTree>
    <p:extLst>
      <p:ext uri="{BB962C8B-B14F-4D97-AF65-F5344CB8AC3E}">
        <p14:creationId xmlns:p14="http://schemas.microsoft.com/office/powerpoint/2010/main" val="226157083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a:buClrTx/>
            </a:pPr>
            <a:r>
              <a:rPr lang="en-US" dirty="0" smtClean="0"/>
              <a:t>Sustainable data preservation is a reality at CERN: </a:t>
            </a:r>
            <a:r>
              <a:rPr lang="en-US" b="1" dirty="0" smtClean="0">
                <a:solidFill>
                  <a:srgbClr val="FF0000"/>
                </a:solidFill>
              </a:rPr>
              <a:t>300PB</a:t>
            </a:r>
            <a:r>
              <a:rPr lang="en-US" dirty="0" smtClean="0"/>
              <a:t> with an outlook to </a:t>
            </a:r>
            <a:r>
              <a:rPr lang="en-US" b="1" dirty="0" smtClean="0">
                <a:solidFill>
                  <a:srgbClr val="FF0000"/>
                </a:solidFill>
              </a:rPr>
              <a:t>10EB</a:t>
            </a:r>
          </a:p>
          <a:p>
            <a:pPr>
              <a:buClrTx/>
            </a:pPr>
            <a:r>
              <a:rPr lang="en-US" dirty="0" smtClean="0"/>
              <a:t>Now addressing “next level” concerns, including reproducibility of results, </a:t>
            </a:r>
            <a:br>
              <a:rPr lang="en-US" dirty="0" smtClean="0"/>
            </a:br>
            <a:r>
              <a:rPr lang="en-US" b="1" dirty="0" smtClean="0">
                <a:solidFill>
                  <a:srgbClr val="008000"/>
                </a:solidFill>
              </a:rPr>
              <a:t>Open Data at multi-PB </a:t>
            </a:r>
            <a:r>
              <a:rPr lang="en-US" dirty="0" smtClean="0"/>
              <a:t>level, potential use of (commercial) cloud storage etc.</a:t>
            </a:r>
          </a:p>
          <a:p>
            <a:pPr>
              <a:buClrTx/>
            </a:pPr>
            <a:r>
              <a:rPr lang="en-US" dirty="0" smtClean="0"/>
              <a:t>Hopefully, we can strengthen our links, arrange regular technical meetings …</a:t>
            </a:r>
          </a:p>
          <a:p>
            <a:pPr>
              <a:buClrTx/>
              <a:buFont typeface="Wingdings" charset="2"/>
              <a:buChar char="Ø"/>
            </a:pPr>
            <a:r>
              <a:rPr lang="en-US" b="1" dirty="0" smtClean="0">
                <a:solidFill>
                  <a:srgbClr val="FF0000"/>
                </a:solidFill>
              </a:rPr>
              <a:t>And make PV2020 “Simply the Best!”</a:t>
            </a:r>
            <a:endParaRPr lang="en-US" b="1" dirty="0">
              <a:solidFill>
                <a:srgbClr val="FF0000"/>
              </a:solidFill>
            </a:endParaRPr>
          </a:p>
        </p:txBody>
      </p:sp>
    </p:spTree>
    <p:extLst>
      <p:ext uri="{BB962C8B-B14F-4D97-AF65-F5344CB8AC3E}">
        <p14:creationId xmlns:p14="http://schemas.microsoft.com/office/powerpoint/2010/main" val="256037404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994"/>
            <a:ext cx="9144000" cy="5669280"/>
          </a:xfrm>
          <a:prstGeom prst="rect">
            <a:avLst/>
          </a:prstGeom>
        </p:spPr>
      </p:pic>
      <p:sp>
        <p:nvSpPr>
          <p:cNvPr id="3" name="TextBox 2"/>
          <p:cNvSpPr txBox="1"/>
          <p:nvPr/>
        </p:nvSpPr>
        <p:spPr>
          <a:xfrm>
            <a:off x="1549004" y="5959531"/>
            <a:ext cx="6184280" cy="646331"/>
          </a:xfrm>
          <a:prstGeom prst="rect">
            <a:avLst/>
          </a:prstGeom>
          <a:solidFill>
            <a:schemeClr val="tx1"/>
          </a:solidFill>
        </p:spPr>
        <p:txBody>
          <a:bodyPr wrap="none" rtlCol="0">
            <a:spAutoFit/>
          </a:bodyPr>
          <a:lstStyle/>
          <a:p>
            <a:r>
              <a:rPr lang="en-US" b="1" dirty="0" smtClean="0">
                <a:solidFill>
                  <a:srgbClr val="FF0000"/>
                </a:solidFill>
              </a:rPr>
              <a:t>LEP Experiments: ALEPH, DELPHI, L3, OPAL (</a:t>
            </a:r>
            <a:r>
              <a:rPr lang="en-US" b="1" dirty="0" err="1" smtClean="0">
                <a:solidFill>
                  <a:srgbClr val="FF0000"/>
                </a:solidFill>
              </a:rPr>
              <a:t>e</a:t>
            </a:r>
            <a:r>
              <a:rPr lang="en-US" b="1" baseline="30000" dirty="0" err="1" smtClean="0">
                <a:solidFill>
                  <a:srgbClr val="FF0000"/>
                </a:solidFill>
              </a:rPr>
              <a:t>+</a:t>
            </a:r>
            <a:r>
              <a:rPr lang="en-US" b="1" dirty="0" err="1" smtClean="0">
                <a:solidFill>
                  <a:srgbClr val="FF0000"/>
                </a:solidFill>
              </a:rPr>
              <a:t>e</a:t>
            </a:r>
            <a:r>
              <a:rPr lang="en-US" b="1" baseline="30000" dirty="0" smtClean="0">
                <a:solidFill>
                  <a:srgbClr val="FF0000"/>
                </a:solidFill>
              </a:rPr>
              <a:t>-</a:t>
            </a:r>
            <a:r>
              <a:rPr lang="en-US" b="1" dirty="0" smtClean="0">
                <a:solidFill>
                  <a:srgbClr val="FF0000"/>
                </a:solidFill>
              </a:rPr>
              <a:t>)</a:t>
            </a:r>
          </a:p>
          <a:p>
            <a:r>
              <a:rPr lang="en-US" b="1" dirty="0" smtClean="0">
                <a:solidFill>
                  <a:schemeClr val="accent6">
                    <a:lumMod val="50000"/>
                  </a:schemeClr>
                </a:solidFill>
              </a:rPr>
              <a:t>LHC Experiments: ALICE, ATLAS, CMS, </a:t>
            </a:r>
            <a:r>
              <a:rPr lang="en-US" b="1" dirty="0" err="1" smtClean="0">
                <a:solidFill>
                  <a:schemeClr val="accent6">
                    <a:lumMod val="50000"/>
                  </a:schemeClr>
                </a:solidFill>
              </a:rPr>
              <a:t>LHCb</a:t>
            </a:r>
            <a:r>
              <a:rPr lang="en-US" b="1" dirty="0" smtClean="0">
                <a:solidFill>
                  <a:schemeClr val="accent6">
                    <a:lumMod val="50000"/>
                  </a:schemeClr>
                </a:solidFill>
              </a:rPr>
              <a:t> (</a:t>
            </a:r>
            <a:r>
              <a:rPr lang="en-US" b="1" dirty="0" err="1" smtClean="0">
                <a:solidFill>
                  <a:schemeClr val="accent6">
                    <a:lumMod val="50000"/>
                  </a:schemeClr>
                </a:solidFill>
              </a:rPr>
              <a:t>pp</a:t>
            </a:r>
            <a:r>
              <a:rPr lang="en-US" b="1" dirty="0" smtClean="0">
                <a:solidFill>
                  <a:schemeClr val="accent6">
                    <a:lumMod val="50000"/>
                  </a:schemeClr>
                </a:solidFill>
              </a:rPr>
              <a:t> + HI)</a:t>
            </a:r>
            <a:endParaRPr lang="en-US" b="1" dirty="0">
              <a:solidFill>
                <a:schemeClr val="accent6">
                  <a:lumMod val="50000"/>
                </a:schemeClr>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a:latin typeface="Arial" charset="0"/>
              </a:rPr>
              <a:t>Overview</a:t>
            </a:r>
          </a:p>
        </p:txBody>
      </p:sp>
      <p:sp>
        <p:nvSpPr>
          <p:cNvPr id="3" name="Content Placeholder 2"/>
          <p:cNvSpPr>
            <a:spLocks noGrp="1"/>
          </p:cNvSpPr>
          <p:nvPr>
            <p:ph idx="1"/>
          </p:nvPr>
        </p:nvSpPr>
        <p:spPr>
          <a:xfrm>
            <a:off x="338138" y="1325563"/>
            <a:ext cx="8480425" cy="4854575"/>
          </a:xfrm>
        </p:spPr>
        <p:txBody>
          <a:bodyPr>
            <a:normAutofit fontScale="85000" lnSpcReduction="20000"/>
          </a:bodyPr>
          <a:lstStyle/>
          <a:p>
            <a:pPr>
              <a:buClrTx/>
              <a:defRPr/>
            </a:pPr>
            <a:r>
              <a:rPr lang="en-US" dirty="0" smtClean="0"/>
              <a:t>2012 DPHEP “Blueprint” published &amp; input to European Strategy of Particle Physics update</a:t>
            </a:r>
          </a:p>
          <a:p>
            <a:pPr lvl="1">
              <a:buClrTx/>
              <a:defRPr/>
            </a:pPr>
            <a:r>
              <a:rPr lang="en-US" dirty="0" smtClean="0">
                <a:solidFill>
                  <a:srgbClr val="0000FF"/>
                </a:solidFill>
              </a:rPr>
              <a:t>Strategy adopted by CERN Council May 2013</a:t>
            </a:r>
          </a:p>
          <a:p>
            <a:pPr>
              <a:buClrTx/>
              <a:defRPr/>
            </a:pPr>
            <a:r>
              <a:rPr lang="en-US" dirty="0" smtClean="0"/>
              <a:t>2018: a new strategy update has been launched with input due December 2018</a:t>
            </a:r>
          </a:p>
          <a:p>
            <a:pPr lvl="1">
              <a:buClrTx/>
              <a:defRPr/>
            </a:pPr>
            <a:r>
              <a:rPr lang="en-US" dirty="0" smtClean="0">
                <a:solidFill>
                  <a:srgbClr val="0000FF"/>
                </a:solidFill>
              </a:rPr>
              <a:t>To be adopted in (May?) 2020</a:t>
            </a:r>
          </a:p>
          <a:p>
            <a:pPr lvl="1">
              <a:buClrTx/>
              <a:defRPr/>
            </a:pPr>
            <a:endParaRPr lang="en-US" dirty="0" smtClean="0"/>
          </a:p>
          <a:p>
            <a:pPr marL="550863" indent="-514350">
              <a:buClrTx/>
              <a:buFont typeface="+mj-lt"/>
              <a:buAutoNum type="arabicPeriod"/>
              <a:defRPr/>
            </a:pPr>
            <a:r>
              <a:rPr lang="en-US" b="1" dirty="0" smtClean="0">
                <a:solidFill>
                  <a:srgbClr val="FF0000"/>
                </a:solidFill>
              </a:rPr>
              <a:t>What was the situation in 2012/13?</a:t>
            </a:r>
          </a:p>
          <a:p>
            <a:pPr marL="550863" indent="-514350">
              <a:buClrTx/>
              <a:buFont typeface="+mj-lt"/>
              <a:buAutoNum type="arabicPeriod"/>
              <a:defRPr/>
            </a:pPr>
            <a:r>
              <a:rPr lang="en-US" b="1" dirty="0" smtClean="0">
                <a:solidFill>
                  <a:srgbClr val="FF0000"/>
                </a:solidFill>
              </a:rPr>
              <a:t>What have we achieved since then?</a:t>
            </a:r>
          </a:p>
          <a:p>
            <a:pPr marL="550863" indent="-514350">
              <a:buClrTx/>
              <a:buFont typeface="+mj-lt"/>
              <a:buAutoNum type="arabicPeriod"/>
              <a:defRPr/>
            </a:pPr>
            <a:r>
              <a:rPr lang="en-US" b="1" dirty="0" smtClean="0">
                <a:solidFill>
                  <a:srgbClr val="FF0000"/>
                </a:solidFill>
              </a:rPr>
              <a:t>Outstanding issues &amp; future directions</a:t>
            </a:r>
          </a:p>
          <a:p>
            <a:pPr marL="36513" indent="0">
              <a:buClrTx/>
              <a:buFont typeface="Arial" charset="0"/>
              <a:buNone/>
              <a:defRPr/>
            </a:pPr>
            <a:endParaRPr lang="en-US" b="1" dirty="0" smtClean="0">
              <a:solidFill>
                <a:srgbClr val="FF0000"/>
              </a:solidFill>
            </a:endParaRPr>
          </a:p>
          <a:p>
            <a:pPr marL="36513" indent="0">
              <a:buClrTx/>
              <a:buFont typeface="Arial" charset="0"/>
              <a:buNone/>
              <a:defRPr/>
            </a:pPr>
            <a:r>
              <a:rPr lang="en-US" b="1" dirty="0" smtClean="0">
                <a:solidFill>
                  <a:srgbClr val="008000"/>
                </a:solidFill>
              </a:rPr>
              <a:t>During this period the world about us has changed considerably (4C, FAIR DMPs, EOSC*, etc.)</a:t>
            </a:r>
          </a:p>
          <a:p>
            <a:pPr>
              <a:buClrTx/>
              <a:defRPr/>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r>
              <a:rPr lang="en-US">
                <a:latin typeface="Arial" charset="0"/>
              </a:rPr>
              <a:t>Definitions</a:t>
            </a:r>
          </a:p>
        </p:txBody>
      </p:sp>
      <p:sp>
        <p:nvSpPr>
          <p:cNvPr id="3" name="Content Placeholder 2"/>
          <p:cNvSpPr>
            <a:spLocks noGrp="1"/>
          </p:cNvSpPr>
          <p:nvPr>
            <p:ph idx="1"/>
          </p:nvPr>
        </p:nvSpPr>
        <p:spPr>
          <a:xfrm>
            <a:off x="355600" y="1257300"/>
            <a:ext cx="8534400" cy="4667250"/>
          </a:xfrm>
        </p:spPr>
        <p:txBody>
          <a:bodyPr>
            <a:normAutofit fontScale="92500" lnSpcReduction="20000"/>
          </a:bodyPr>
          <a:lstStyle/>
          <a:p>
            <a:pPr>
              <a:buClrTx/>
              <a:defRPr/>
            </a:pPr>
            <a:r>
              <a:rPr lang="en-US" dirty="0" smtClean="0"/>
              <a:t>“Long-term” in HEP means “a few decades”</a:t>
            </a:r>
          </a:p>
          <a:p>
            <a:pPr lvl="1">
              <a:buClrTx/>
              <a:defRPr/>
            </a:pPr>
            <a:r>
              <a:rPr lang="en-US" b="1" dirty="0" smtClean="0">
                <a:solidFill>
                  <a:srgbClr val="008000"/>
                </a:solidFill>
              </a:rPr>
              <a:t>LEP started in 1989 – data alive until 2030?</a:t>
            </a:r>
          </a:p>
          <a:p>
            <a:pPr lvl="2">
              <a:buClrTx/>
              <a:defRPr/>
            </a:pPr>
            <a:r>
              <a:rPr lang="en-US" b="1" dirty="0">
                <a:solidFill>
                  <a:srgbClr val="000090"/>
                </a:solidFill>
              </a:rPr>
              <a:t>~</a:t>
            </a:r>
            <a:r>
              <a:rPr lang="en-US" b="1" dirty="0" smtClean="0">
                <a:solidFill>
                  <a:srgbClr val="000090"/>
                </a:solidFill>
              </a:rPr>
              <a:t>100TB </a:t>
            </a:r>
            <a:r>
              <a:rPr lang="en-US" dirty="0" smtClean="0"/>
              <a:t>per experiment (ALEPH, DELPHI, L3, OPAL)</a:t>
            </a:r>
          </a:p>
          <a:p>
            <a:pPr lvl="1">
              <a:buClrTx/>
              <a:defRPr/>
            </a:pPr>
            <a:r>
              <a:rPr lang="en-US" b="1" dirty="0" smtClean="0">
                <a:solidFill>
                  <a:srgbClr val="0000FF"/>
                </a:solidFill>
              </a:rPr>
              <a:t>LHC started in 2009 – upgrades until 2035+</a:t>
            </a:r>
          </a:p>
          <a:p>
            <a:pPr lvl="2">
              <a:buClrTx/>
              <a:defRPr/>
            </a:pPr>
            <a:r>
              <a:rPr lang="en-US" dirty="0" smtClean="0"/>
              <a:t>Also 4 main experiments (ALICE, ATLAS, CMS, </a:t>
            </a:r>
            <a:r>
              <a:rPr lang="en-US" dirty="0" err="1" smtClean="0"/>
              <a:t>LHCb</a:t>
            </a:r>
            <a:r>
              <a:rPr lang="en-US" dirty="0" smtClean="0"/>
              <a:t>)</a:t>
            </a:r>
          </a:p>
          <a:p>
            <a:pPr lvl="2">
              <a:buClrTx/>
              <a:defRPr/>
            </a:pPr>
            <a:r>
              <a:rPr lang="en-US" dirty="0" smtClean="0"/>
              <a:t>Already in excess of </a:t>
            </a:r>
            <a:r>
              <a:rPr lang="en-US" b="1" dirty="0" smtClean="0">
                <a:solidFill>
                  <a:srgbClr val="660066"/>
                </a:solidFill>
              </a:rPr>
              <a:t>200PB </a:t>
            </a:r>
          </a:p>
          <a:p>
            <a:pPr lvl="1">
              <a:buClrTx/>
              <a:defRPr/>
            </a:pPr>
            <a:endParaRPr lang="en-US" dirty="0" smtClean="0"/>
          </a:p>
          <a:p>
            <a:pPr>
              <a:buClrTx/>
              <a:defRPr/>
            </a:pPr>
            <a:r>
              <a:rPr lang="en-US" dirty="0" smtClean="0"/>
              <a:t>“Collaborative” means</a:t>
            </a:r>
          </a:p>
          <a:p>
            <a:pPr marL="962025" lvl="1" indent="-514350">
              <a:buClrTx/>
              <a:buFont typeface="+mj-lt"/>
              <a:buAutoNum type="arabicPeriod"/>
              <a:defRPr/>
            </a:pPr>
            <a:r>
              <a:rPr lang="en-US" dirty="0" smtClean="0">
                <a:solidFill>
                  <a:srgbClr val="FF0000"/>
                </a:solidFill>
              </a:rPr>
              <a:t>Across all HEP institutes and experiments</a:t>
            </a:r>
          </a:p>
          <a:p>
            <a:pPr marL="962025" lvl="1" indent="-514350">
              <a:buClrTx/>
              <a:buFont typeface="+mj-lt"/>
              <a:buAutoNum type="arabicPeriod"/>
              <a:defRPr/>
            </a:pPr>
            <a:r>
              <a:rPr lang="en-US" dirty="0" smtClean="0">
                <a:solidFill>
                  <a:srgbClr val="008000"/>
                </a:solidFill>
              </a:rPr>
              <a:t>Together with other disciplines / institutes </a:t>
            </a:r>
            <a:br>
              <a:rPr lang="en-US" dirty="0" smtClean="0">
                <a:solidFill>
                  <a:srgbClr val="008000"/>
                </a:solidFill>
              </a:rPr>
            </a:br>
            <a:r>
              <a:rPr lang="en-US" dirty="0" smtClean="0">
                <a:solidFill>
                  <a:srgbClr val="008000"/>
                </a:solidFill>
              </a:rPr>
              <a:t>(and in particular ESFRIs and </a:t>
            </a:r>
            <a:r>
              <a:rPr lang="en-US" dirty="0" err="1" smtClean="0">
                <a:solidFill>
                  <a:srgbClr val="008000"/>
                </a:solidFill>
              </a:rPr>
              <a:t>EIROForum</a:t>
            </a:r>
            <a:r>
              <a:rPr lang="en-US" dirty="0" smtClean="0">
                <a:solidFill>
                  <a:srgbClr val="008000"/>
                </a:solidFill>
              </a:rPr>
              <a:t>)</a:t>
            </a:r>
          </a:p>
          <a:p>
            <a:pPr marL="962025" lvl="1" indent="-514350">
              <a:buClrTx/>
              <a:buFont typeface="+mj-lt"/>
              <a:buAutoNum type="arabicPeriod"/>
              <a:defRPr/>
            </a:pPr>
            <a:r>
              <a:rPr lang="en-US" dirty="0" smtClean="0">
                <a:solidFill>
                  <a:srgbClr val="0000FF"/>
                </a:solidFill>
              </a:rPr>
              <a:t>With Funding Agencies, Policy Makers, </a:t>
            </a:r>
            <a:br>
              <a:rPr lang="en-US" dirty="0" smtClean="0">
                <a:solidFill>
                  <a:srgbClr val="0000FF"/>
                </a:solidFill>
              </a:rPr>
            </a:br>
            <a:r>
              <a:rPr lang="en-US" dirty="0" smtClean="0">
                <a:solidFill>
                  <a:srgbClr val="0000FF"/>
                </a:solidFill>
              </a:rPr>
              <a:t>EOSC &amp; other projects and also Industry</a:t>
            </a:r>
            <a:endParaRPr lang="en-US"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pPr eaLnBrk="1" hangingPunct="1"/>
            <a:r>
              <a:rPr lang="en-US">
                <a:latin typeface="Arial" charset="0"/>
              </a:rPr>
              <a:t>LEP / (HL-)LHC Timeline</a:t>
            </a:r>
          </a:p>
        </p:txBody>
      </p:sp>
      <p:pic>
        <p:nvPicPr>
          <p:cNvPr id="7065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1104900"/>
            <a:ext cx="8091488"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Footer Placeholder 6"/>
          <p:cNvSpPr>
            <a:spLocks noGrp="1"/>
          </p:cNvSpPr>
          <p:nvPr>
            <p:ph type="ftr" sz="quarter" idx="11"/>
          </p:nvPr>
        </p:nvSpPr>
        <p:spPr bwMode="auto">
          <a:xfrm>
            <a:off x="1701800" y="6356350"/>
            <a:ext cx="59626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400" b="1">
                <a:solidFill>
                  <a:srgbClr val="FFFFFF"/>
                </a:solidFill>
                <a:cs typeface="Arial" charset="0"/>
              </a:rPr>
              <a:t>e-IRG presentation on long-term sustainability: user view</a:t>
            </a:r>
            <a:endParaRPr lang="en-US" sz="1400" b="1">
              <a:solidFill>
                <a:srgbClr val="FFFFFF"/>
              </a:solidFill>
              <a:cs typeface="Arial" charset="0"/>
            </a:endParaRPr>
          </a:p>
        </p:txBody>
      </p:sp>
      <p:sp>
        <p:nvSpPr>
          <p:cNvPr id="70660" name="Slide Number Placeholder 7"/>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82E453-DEF2-4649-AAC6-FD0792D428D4}" type="slidenum">
              <a:rPr lang="en-US" sz="1200">
                <a:solidFill>
                  <a:srgbClr val="FFFFFF"/>
                </a:solidFill>
                <a:cs typeface="Arial" charset="0"/>
              </a:rPr>
              <a:pPr eaLnBrk="1" hangingPunct="1"/>
              <a:t>36</a:t>
            </a:fld>
            <a:endParaRPr lang="en-US" sz="1200">
              <a:solidFill>
                <a:srgbClr val="FFFFFF"/>
              </a:solidFill>
              <a:cs typeface="Arial" charset="0"/>
            </a:endParaRPr>
          </a:p>
        </p:txBody>
      </p:sp>
      <p:sp>
        <p:nvSpPr>
          <p:cNvPr id="70661" name="Content Placeholder 2"/>
          <p:cNvSpPr txBox="1">
            <a:spLocks/>
          </p:cNvSpPr>
          <p:nvPr/>
        </p:nvSpPr>
        <p:spPr bwMode="auto">
          <a:xfrm>
            <a:off x="239713" y="4459288"/>
            <a:ext cx="8724900" cy="1519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en-US" sz="2800">
                <a:cs typeface="Arial" charset="0"/>
              </a:rPr>
              <a:t>Robust, stable services over </a:t>
            </a:r>
            <a:r>
              <a:rPr lang="en-US" sz="2800" b="1">
                <a:solidFill>
                  <a:srgbClr val="FF0000"/>
                </a:solidFill>
                <a:cs typeface="Arial" charset="0"/>
              </a:rPr>
              <a:t>several decades</a:t>
            </a:r>
          </a:p>
          <a:p>
            <a:pPr eaLnBrk="1" hangingPunct="1">
              <a:spcBef>
                <a:spcPct val="20000"/>
              </a:spcBef>
              <a:buFont typeface="Arial" charset="0"/>
              <a:buChar char="•"/>
            </a:pPr>
            <a:r>
              <a:rPr lang="en-US" sz="2800">
                <a:cs typeface="Arial" charset="0"/>
              </a:rPr>
              <a:t>Data preservation and re-use over </a:t>
            </a:r>
            <a:r>
              <a:rPr lang="en-US" sz="2800" b="1">
                <a:solidFill>
                  <a:srgbClr val="0000FF"/>
                </a:solidFill>
                <a:cs typeface="Arial" charset="0"/>
              </a:rPr>
              <a:t>similar periods</a:t>
            </a:r>
          </a:p>
          <a:p>
            <a:pPr eaLnBrk="1" hangingPunct="1">
              <a:spcBef>
                <a:spcPct val="20000"/>
              </a:spcBef>
              <a:buFont typeface="Arial" charset="0"/>
              <a:buChar char="•"/>
            </a:pPr>
            <a:r>
              <a:rPr lang="en-US" sz="2800">
                <a:cs typeface="Arial" charset="0"/>
              </a:rPr>
              <a:t>“Transparent” and </a:t>
            </a:r>
            <a:r>
              <a:rPr lang="en-US" sz="2800" u="sng">
                <a:cs typeface="Arial" charset="0"/>
              </a:rPr>
              <a:t>supported</a:t>
            </a:r>
            <a:r>
              <a:rPr lang="en-US" sz="2800">
                <a:cs typeface="Arial" charset="0"/>
              </a:rPr>
              <a:t> </a:t>
            </a:r>
            <a:r>
              <a:rPr lang="en-US" sz="2800" b="1">
                <a:solidFill>
                  <a:srgbClr val="008000"/>
                </a:solidFill>
                <a:cs typeface="Arial" charset="0"/>
              </a:rPr>
              <a:t>migrations</a:t>
            </a:r>
          </a:p>
        </p:txBody>
      </p:sp>
      <p:sp>
        <p:nvSpPr>
          <p:cNvPr id="70662" name="TextBox 2"/>
          <p:cNvSpPr txBox="1">
            <a:spLocks noChangeArrowheads="1"/>
          </p:cNvSpPr>
          <p:nvPr/>
        </p:nvSpPr>
        <p:spPr bwMode="auto">
          <a:xfrm>
            <a:off x="4191000" y="2003425"/>
            <a:ext cx="4953000" cy="646113"/>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Database / data management support,</a:t>
            </a:r>
          </a:p>
          <a:p>
            <a:pPr eaLnBrk="1" hangingPunct="1"/>
            <a:r>
              <a:rPr lang="en-US" sz="1800"/>
              <a:t>CERN Program Library, Distributed Computing</a:t>
            </a:r>
          </a:p>
        </p:txBody>
      </p:sp>
      <p:sp>
        <p:nvSpPr>
          <p:cNvPr id="9" name="TextBox 8"/>
          <p:cNvSpPr txBox="1"/>
          <p:nvPr/>
        </p:nvSpPr>
        <p:spPr>
          <a:xfrm>
            <a:off x="6135688" y="2847975"/>
            <a:ext cx="3005137" cy="646113"/>
          </a:xfrm>
          <a:prstGeom prst="rect">
            <a:avLst/>
          </a:prstGeom>
          <a:solidFill>
            <a:schemeClr val="accent6">
              <a:lumMod val="60000"/>
              <a:lumOff val="40000"/>
            </a:schemeClr>
          </a:solidFill>
          <a:ln>
            <a:solidFill>
              <a:schemeClr val="tx1"/>
            </a:solidFill>
          </a:ln>
        </p:spPr>
        <p:txBody>
          <a:bodyPr wrap="none">
            <a:spAutoFit/>
          </a:bodyPr>
          <a:lstStyle/>
          <a:p>
            <a:pPr>
              <a:defRPr/>
            </a:pPr>
            <a:r>
              <a:rPr lang="en-US" dirty="0"/>
              <a:t>DM R&amp;D, DBs, WLCG, EGI</a:t>
            </a:r>
          </a:p>
          <a:p>
            <a:pPr>
              <a:defRPr/>
            </a:pPr>
            <a:r>
              <a:rPr lang="en-US" u="sng" dirty="0"/>
              <a:t>Major Data Migrations(!)</a:t>
            </a:r>
          </a:p>
        </p:txBody>
      </p:sp>
      <p:sp>
        <p:nvSpPr>
          <p:cNvPr id="10" name="TextBox 9"/>
          <p:cNvSpPr txBox="1"/>
          <p:nvPr/>
        </p:nvSpPr>
        <p:spPr>
          <a:xfrm>
            <a:off x="7021513" y="3621088"/>
            <a:ext cx="2122487" cy="646112"/>
          </a:xfrm>
          <a:prstGeom prst="rect">
            <a:avLst/>
          </a:prstGeom>
          <a:solidFill>
            <a:schemeClr val="accent3">
              <a:lumMod val="60000"/>
              <a:lumOff val="40000"/>
            </a:schemeClr>
          </a:solidFill>
          <a:ln>
            <a:solidFill>
              <a:schemeClr val="tx1"/>
            </a:solidFill>
          </a:ln>
        </p:spPr>
        <p:txBody>
          <a:bodyPr>
            <a:spAutoFit/>
          </a:bodyPr>
          <a:lstStyle/>
          <a:p>
            <a:pPr>
              <a:defRPr/>
            </a:pPr>
            <a:r>
              <a:rPr lang="en-US" i="1" dirty="0"/>
              <a:t>ESFRI roadmap as</a:t>
            </a:r>
            <a:br>
              <a:rPr lang="en-US" i="1" dirty="0"/>
            </a:br>
            <a:r>
              <a:rPr lang="en-US" i="1" dirty="0"/>
              <a:t>“landmark project”</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r>
              <a:rPr lang="en-US">
                <a:latin typeface="Arial" charset="0"/>
              </a:rPr>
              <a:t>What does DPHEP do?</a:t>
            </a:r>
          </a:p>
        </p:txBody>
      </p:sp>
      <p:sp>
        <p:nvSpPr>
          <p:cNvPr id="3" name="Content Placeholder 2"/>
          <p:cNvSpPr>
            <a:spLocks noGrp="1"/>
          </p:cNvSpPr>
          <p:nvPr>
            <p:ph idx="1"/>
          </p:nvPr>
        </p:nvSpPr>
        <p:spPr>
          <a:xfrm>
            <a:off x="274638" y="1304925"/>
            <a:ext cx="8408987" cy="4960938"/>
          </a:xfrm>
        </p:spPr>
        <p:txBody>
          <a:bodyPr>
            <a:normAutofit fontScale="70000" lnSpcReduction="20000"/>
          </a:bodyPr>
          <a:lstStyle/>
          <a:p>
            <a:pPr marL="493776" fontAlgn="auto">
              <a:spcAft>
                <a:spcPts val="0"/>
              </a:spcAft>
              <a:buClrTx/>
              <a:buFont typeface="Arial"/>
              <a:buChar char="•"/>
              <a:defRPr/>
            </a:pPr>
            <a:r>
              <a:rPr lang="en-US" dirty="0" smtClean="0">
                <a:ea typeface="+mn-ea"/>
                <a:cs typeface="+mn-cs"/>
              </a:rPr>
              <a:t>DPHEP is </a:t>
            </a:r>
            <a:r>
              <a:rPr lang="en-US" b="1" dirty="0">
                <a:solidFill>
                  <a:srgbClr val="FF0000"/>
                </a:solidFill>
                <a:ea typeface="+mn-ea"/>
                <a:cs typeface="+mn-cs"/>
              </a:rPr>
              <a:t>a Collaboration </a:t>
            </a:r>
            <a:r>
              <a:rPr lang="en-US" dirty="0">
                <a:ea typeface="+mn-ea"/>
                <a:cs typeface="+mn-cs"/>
              </a:rPr>
              <a:t>with signatures from the main HEP </a:t>
            </a:r>
            <a:r>
              <a:rPr lang="en-US" dirty="0" smtClean="0">
                <a:ea typeface="+mn-ea"/>
                <a:cs typeface="+mn-cs"/>
              </a:rPr>
              <a:t>laboratories </a:t>
            </a:r>
            <a:r>
              <a:rPr lang="en-US" dirty="0">
                <a:ea typeface="+mn-ea"/>
                <a:cs typeface="+mn-cs"/>
              </a:rPr>
              <a:t>and some funding agencies </a:t>
            </a:r>
            <a:r>
              <a:rPr lang="en-US" b="1" dirty="0">
                <a:solidFill>
                  <a:srgbClr val="008000"/>
                </a:solidFill>
                <a:ea typeface="+mn-ea"/>
                <a:cs typeface="+mn-cs"/>
              </a:rPr>
              <a:t>worldwide</a:t>
            </a:r>
            <a:r>
              <a:rPr lang="en-US" dirty="0">
                <a:ea typeface="+mn-ea"/>
                <a:cs typeface="+mn-cs"/>
              </a:rPr>
              <a:t>. </a:t>
            </a:r>
            <a:endParaRPr lang="en-US" dirty="0" smtClean="0">
              <a:ea typeface="+mn-ea"/>
              <a:cs typeface="+mn-cs"/>
            </a:endParaRPr>
          </a:p>
          <a:p>
            <a:pPr marL="493776" fontAlgn="auto">
              <a:spcAft>
                <a:spcPts val="0"/>
              </a:spcAft>
              <a:buClrTx/>
              <a:buFont typeface="Arial"/>
              <a:buChar char="•"/>
              <a:defRPr/>
            </a:pPr>
            <a:endParaRPr lang="en-US" dirty="0" smtClean="0">
              <a:ea typeface="+mn-ea"/>
              <a:cs typeface="+mn-cs"/>
            </a:endParaRPr>
          </a:p>
          <a:p>
            <a:pPr marL="493776" fontAlgn="auto">
              <a:spcAft>
                <a:spcPts val="0"/>
              </a:spcAft>
              <a:buClrTx/>
              <a:buFont typeface="Arial"/>
              <a:buChar char="•"/>
              <a:defRPr/>
            </a:pPr>
            <a:r>
              <a:rPr lang="en-US" dirty="0" smtClean="0">
                <a:ea typeface="+mn-ea"/>
                <a:cs typeface="+mn-cs"/>
              </a:rPr>
              <a:t>It </a:t>
            </a:r>
            <a:r>
              <a:rPr lang="en-US" dirty="0">
                <a:ea typeface="+mn-ea"/>
                <a:cs typeface="+mn-cs"/>
              </a:rPr>
              <a:t>has established a "</a:t>
            </a:r>
            <a:r>
              <a:rPr lang="en-US" b="1" dirty="0">
                <a:solidFill>
                  <a:srgbClr val="0000FF"/>
                </a:solidFill>
                <a:ea typeface="+mn-ea"/>
                <a:cs typeface="+mn-cs"/>
              </a:rPr>
              <a:t>2020 vision</a:t>
            </a:r>
            <a:r>
              <a:rPr lang="en-US" dirty="0">
                <a:ea typeface="+mn-ea"/>
                <a:cs typeface="+mn-cs"/>
              </a:rPr>
              <a:t>", whereby: </a:t>
            </a:r>
            <a:endParaRPr lang="en-US" dirty="0" smtClean="0">
              <a:ea typeface="+mn-ea"/>
              <a:cs typeface="+mn-cs"/>
            </a:endParaRPr>
          </a:p>
          <a:p>
            <a:pPr marL="905256" lvl="1" fontAlgn="auto">
              <a:spcAft>
                <a:spcPts val="0"/>
              </a:spcAft>
              <a:buClrTx/>
              <a:buFont typeface="Arial"/>
              <a:buChar char="•"/>
              <a:defRPr/>
            </a:pPr>
            <a:r>
              <a:rPr lang="en-US" dirty="0" smtClean="0">
                <a:ea typeface="+mn-ea"/>
              </a:rPr>
              <a:t>All </a:t>
            </a:r>
            <a:r>
              <a:rPr lang="en-US" dirty="0">
                <a:ea typeface="+mn-ea"/>
              </a:rPr>
              <a:t>archived data – e.g. that described in DPHEP Blueprint, including LHC data – should be easily </a:t>
            </a:r>
            <a:r>
              <a:rPr lang="en-US" b="1" dirty="0">
                <a:solidFill>
                  <a:srgbClr val="FF0000"/>
                </a:solidFill>
                <a:ea typeface="+mn-ea"/>
              </a:rPr>
              <a:t>findable</a:t>
            </a:r>
            <a:r>
              <a:rPr lang="en-US" dirty="0">
                <a:ea typeface="+mn-ea"/>
              </a:rPr>
              <a:t> and fully usable by the </a:t>
            </a:r>
            <a:r>
              <a:rPr lang="en-US" b="1" dirty="0">
                <a:solidFill>
                  <a:srgbClr val="008000"/>
                </a:solidFill>
                <a:ea typeface="+mn-ea"/>
              </a:rPr>
              <a:t>designated communities</a:t>
            </a:r>
            <a:r>
              <a:rPr lang="en-US" dirty="0">
                <a:ea typeface="+mn-ea"/>
              </a:rPr>
              <a:t> with clear (Open) access policies and possibilities to annotate further; </a:t>
            </a:r>
            <a:endParaRPr lang="en-US" dirty="0" smtClean="0">
              <a:ea typeface="+mn-ea"/>
            </a:endParaRPr>
          </a:p>
          <a:p>
            <a:pPr marL="905256" lvl="1" fontAlgn="auto">
              <a:spcAft>
                <a:spcPts val="0"/>
              </a:spcAft>
              <a:buClrTx/>
              <a:buFont typeface="Arial"/>
              <a:buChar char="•"/>
              <a:defRPr/>
            </a:pPr>
            <a:endParaRPr lang="en-US" dirty="0" smtClean="0">
              <a:ea typeface="+mn-ea"/>
            </a:endParaRPr>
          </a:p>
          <a:p>
            <a:pPr marL="905256" lvl="1" fontAlgn="auto">
              <a:spcAft>
                <a:spcPts val="0"/>
              </a:spcAft>
              <a:buClrTx/>
              <a:buFont typeface="Arial"/>
              <a:buChar char="•"/>
              <a:defRPr/>
            </a:pPr>
            <a:r>
              <a:rPr lang="en-US" dirty="0" smtClean="0">
                <a:ea typeface="+mn-ea"/>
              </a:rPr>
              <a:t>Best </a:t>
            </a:r>
            <a:r>
              <a:rPr lang="en-US" dirty="0">
                <a:ea typeface="+mn-ea"/>
              </a:rPr>
              <a:t>practices, tools and services should be well run-in, </a:t>
            </a:r>
            <a:r>
              <a:rPr lang="en-US" b="1" dirty="0">
                <a:solidFill>
                  <a:srgbClr val="660066"/>
                </a:solidFill>
                <a:ea typeface="+mn-ea"/>
              </a:rPr>
              <a:t>fully documented</a:t>
            </a:r>
            <a:r>
              <a:rPr lang="en-US" dirty="0">
                <a:ea typeface="+mn-ea"/>
              </a:rPr>
              <a:t> and </a:t>
            </a:r>
            <a:r>
              <a:rPr lang="en-US" b="1" dirty="0">
                <a:solidFill>
                  <a:srgbClr val="FF6600"/>
                </a:solidFill>
                <a:ea typeface="+mn-ea"/>
              </a:rPr>
              <a:t>sustainable</a:t>
            </a:r>
            <a:r>
              <a:rPr lang="en-US" dirty="0">
                <a:ea typeface="+mn-ea"/>
              </a:rPr>
              <a:t>; built in common with other disciplines, based on </a:t>
            </a:r>
            <a:r>
              <a:rPr lang="en-US" dirty="0" smtClean="0">
                <a:ea typeface="+mn-ea"/>
              </a:rPr>
              <a:t>standards; </a:t>
            </a:r>
          </a:p>
          <a:p>
            <a:pPr marL="905256" lvl="1" fontAlgn="auto">
              <a:spcAft>
                <a:spcPts val="0"/>
              </a:spcAft>
              <a:buClrTx/>
              <a:buFont typeface="Arial"/>
              <a:buChar char="•"/>
              <a:defRPr/>
            </a:pPr>
            <a:endParaRPr lang="en-US" dirty="0" smtClean="0">
              <a:ea typeface="+mn-ea"/>
            </a:endParaRPr>
          </a:p>
          <a:p>
            <a:pPr marL="905256" lvl="1" fontAlgn="auto">
              <a:spcAft>
                <a:spcPts val="0"/>
              </a:spcAft>
              <a:buClrTx/>
              <a:buFont typeface="Arial"/>
              <a:buChar char="•"/>
              <a:defRPr/>
            </a:pPr>
            <a:r>
              <a:rPr lang="en-US" dirty="0" smtClean="0">
                <a:ea typeface="+mn-ea"/>
              </a:rPr>
              <a:t>There </a:t>
            </a:r>
            <a:r>
              <a:rPr lang="en-US" dirty="0">
                <a:ea typeface="+mn-ea"/>
              </a:rPr>
              <a:t>should be a DPHEP </a:t>
            </a:r>
            <a:r>
              <a:rPr lang="en-US" b="1" dirty="0">
                <a:solidFill>
                  <a:srgbClr val="800000"/>
                </a:solidFill>
                <a:ea typeface="+mn-ea"/>
              </a:rPr>
              <a:t>portal</a:t>
            </a:r>
            <a:r>
              <a:rPr lang="en-US" dirty="0">
                <a:ea typeface="+mn-ea"/>
              </a:rPr>
              <a:t>, through which data / tools accessed; </a:t>
            </a:r>
            <a:endParaRPr lang="en-US" dirty="0" smtClean="0">
              <a:ea typeface="+mn-ea"/>
            </a:endParaRPr>
          </a:p>
          <a:p>
            <a:pPr marL="905256" lvl="1" fontAlgn="auto">
              <a:spcAft>
                <a:spcPts val="0"/>
              </a:spcAft>
              <a:buClrTx/>
              <a:buFont typeface="Arial"/>
              <a:buChar char="•"/>
              <a:defRPr/>
            </a:pPr>
            <a:endParaRPr lang="en-US" dirty="0" smtClean="0">
              <a:ea typeface="+mn-ea"/>
            </a:endParaRPr>
          </a:p>
          <a:p>
            <a:pPr marL="905256" lvl="1" fontAlgn="auto">
              <a:spcAft>
                <a:spcPts val="0"/>
              </a:spcAft>
              <a:buClrTx/>
              <a:buFont typeface="Arial"/>
              <a:buChar char="•"/>
              <a:defRPr/>
            </a:pPr>
            <a:r>
              <a:rPr lang="en-US" dirty="0" smtClean="0">
                <a:ea typeface="+mn-ea"/>
              </a:rPr>
              <a:t>Clear </a:t>
            </a:r>
            <a:r>
              <a:rPr lang="en-US" b="1" dirty="0">
                <a:solidFill>
                  <a:srgbClr val="000090"/>
                </a:solidFill>
                <a:ea typeface="+mn-ea"/>
              </a:rPr>
              <a:t>targets &amp; metrics </a:t>
            </a:r>
            <a:r>
              <a:rPr lang="en-US" dirty="0">
                <a:ea typeface="+mn-ea"/>
              </a:rPr>
              <a:t>to measure the above should be agreed between </a:t>
            </a:r>
            <a:r>
              <a:rPr lang="en-US" u="sng" dirty="0">
                <a:solidFill>
                  <a:schemeClr val="accent6"/>
                </a:solidFill>
                <a:ea typeface="+mn-ea"/>
              </a:rPr>
              <a:t>Funding Agencies, Service Providers and the Experiments</a:t>
            </a:r>
            <a:r>
              <a:rPr lang="en-US" dirty="0">
                <a:ea typeface="+mn-ea"/>
              </a:rPr>
              <a:t>. </a:t>
            </a:r>
          </a:p>
        </p:txBody>
      </p:sp>
      <p:pic>
        <p:nvPicPr>
          <p:cNvPr id="7168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29475" y="0"/>
            <a:ext cx="19145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1"/>
          <p:cNvSpPr txBox="1">
            <a:spLocks noChangeArrowheads="1"/>
          </p:cNvSpPr>
          <p:nvPr/>
        </p:nvSpPr>
        <p:spPr bwMode="auto">
          <a:xfrm>
            <a:off x="2471738" y="6332538"/>
            <a:ext cx="4470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rPr>
              <a:t>Data Preservation in High Energy Physics</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r>
              <a:rPr lang="en-US">
                <a:latin typeface="Arial" charset="0"/>
              </a:rPr>
              <a:t>The DPHEP Blueprint</a:t>
            </a:r>
          </a:p>
        </p:txBody>
      </p:sp>
      <p:sp>
        <p:nvSpPr>
          <p:cNvPr id="72706" name="Content Placeholder 2"/>
          <p:cNvSpPr>
            <a:spLocks noGrp="1"/>
          </p:cNvSpPr>
          <p:nvPr>
            <p:ph idx="1"/>
          </p:nvPr>
        </p:nvSpPr>
        <p:spPr>
          <a:xfrm>
            <a:off x="254000" y="1325563"/>
            <a:ext cx="8686800" cy="4667250"/>
          </a:xfrm>
        </p:spPr>
        <p:txBody>
          <a:bodyPr/>
          <a:lstStyle/>
          <a:p>
            <a:pPr>
              <a:buClrTx/>
            </a:pPr>
            <a:r>
              <a:rPr lang="en-US" b="1">
                <a:solidFill>
                  <a:srgbClr val="008000"/>
                </a:solidFill>
                <a:latin typeface="Arial" charset="0"/>
              </a:rPr>
              <a:t>Comprehensive review of the HEP situation </a:t>
            </a:r>
          </a:p>
          <a:p>
            <a:pPr>
              <a:buClrTx/>
            </a:pPr>
            <a:r>
              <a:rPr lang="en-US" b="1">
                <a:solidFill>
                  <a:srgbClr val="008000"/>
                </a:solidFill>
                <a:latin typeface="Arial" charset="0"/>
              </a:rPr>
              <a:t>Action plan proposed for the next 3 years</a:t>
            </a:r>
          </a:p>
          <a:p>
            <a:pPr>
              <a:buClrTx/>
            </a:pPr>
            <a:endParaRPr lang="en-US">
              <a:latin typeface="Arial" charset="0"/>
            </a:endParaRPr>
          </a:p>
          <a:p>
            <a:pPr>
              <a:buClrTx/>
            </a:pPr>
            <a:r>
              <a:rPr lang="en-US" b="1">
                <a:solidFill>
                  <a:srgbClr val="660066"/>
                </a:solidFill>
                <a:latin typeface="Arial" charset="0"/>
              </a:rPr>
              <a:t>A cry for help: </a:t>
            </a:r>
          </a:p>
          <a:p>
            <a:pPr marL="1306513" lvl="4" indent="0">
              <a:buClrTx/>
              <a:buFont typeface="Arial" charset="0"/>
              <a:buNone/>
            </a:pPr>
            <a:endParaRPr lang="en-US" b="1" i="1">
              <a:solidFill>
                <a:srgbClr val="FF0000"/>
              </a:solidFill>
              <a:latin typeface="Arial" charset="0"/>
            </a:endParaRPr>
          </a:p>
          <a:p>
            <a:pPr lvl="1">
              <a:buClrTx/>
              <a:buFont typeface="Wingdings" charset="0"/>
              <a:buChar char="Ø"/>
            </a:pPr>
            <a:r>
              <a:rPr lang="en-US" b="1" i="1">
                <a:solidFill>
                  <a:srgbClr val="FF0000"/>
                </a:solidFill>
                <a:latin typeface="Arial" charset="0"/>
              </a:rPr>
              <a:t>Urgent action is needed for LTDP in HEP</a:t>
            </a:r>
          </a:p>
          <a:p>
            <a:pPr lvl="1">
              <a:buClrTx/>
              <a:buFont typeface="Wingdings" charset="0"/>
              <a:buChar char="Ø"/>
            </a:pPr>
            <a:r>
              <a:rPr lang="en-GB" b="1" i="1">
                <a:solidFill>
                  <a:srgbClr val="FF0000"/>
                </a:solidFill>
                <a:latin typeface="Arial" charset="0"/>
              </a:rPr>
              <a:t>The preservation of the full capacity to do analysis is recommended such that new scientific output is made possible using the archived data</a:t>
            </a:r>
            <a:endParaRPr lang="en-US" b="1" i="1">
              <a:solidFill>
                <a:srgbClr val="FF0000"/>
              </a:solidFill>
              <a:latin typeface="Arial" charset="0"/>
            </a:endParaRPr>
          </a:p>
        </p:txBody>
      </p:sp>
      <p:pic>
        <p:nvPicPr>
          <p:cNvPr id="72707"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flipH="1">
            <a:off x="7607300" y="254000"/>
            <a:ext cx="860425"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00438" y="2609850"/>
            <a:ext cx="12763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r>
              <a:rPr lang="en-US">
                <a:latin typeface="Arial" charset="0"/>
              </a:rPr>
              <a:t>2013 ESPP on LTDP</a:t>
            </a:r>
          </a:p>
        </p:txBody>
      </p:sp>
      <p:sp>
        <p:nvSpPr>
          <p:cNvPr id="50178" name="Content Placeholder 2"/>
          <p:cNvSpPr>
            <a:spLocks noGrp="1"/>
          </p:cNvSpPr>
          <p:nvPr>
            <p:ph idx="1"/>
          </p:nvPr>
        </p:nvSpPr>
        <p:spPr/>
        <p:txBody>
          <a:bodyPr/>
          <a:lstStyle/>
          <a:p>
            <a:pPr marL="36513" indent="0">
              <a:buClrTx/>
              <a:buFont typeface="Arial" charset="0"/>
              <a:buNone/>
              <a:defRPr/>
            </a:pPr>
            <a:endParaRPr lang="en-US" b="1" i="1" dirty="0">
              <a:latin typeface="Arial" charset="0"/>
            </a:endParaRPr>
          </a:p>
          <a:p>
            <a:pPr>
              <a:buClrTx/>
              <a:defRPr/>
            </a:pPr>
            <a:r>
              <a:rPr lang="en-US" b="1" i="1" dirty="0">
                <a:latin typeface="Arial" charset="0"/>
              </a:rPr>
              <a:t>…</a:t>
            </a:r>
            <a:r>
              <a:rPr lang="en-US" b="1" i="1" dirty="0">
                <a:solidFill>
                  <a:srgbClr val="FF0000"/>
                </a:solidFill>
                <a:latin typeface="Arial" charset="0"/>
              </a:rPr>
              <a:t>data preservation</a:t>
            </a:r>
            <a:r>
              <a:rPr lang="en-US" i="1" dirty="0">
                <a:solidFill>
                  <a:srgbClr val="FF0000"/>
                </a:solidFill>
                <a:latin typeface="Arial" charset="0"/>
              </a:rPr>
              <a:t> </a:t>
            </a:r>
            <a:r>
              <a:rPr lang="en-US" i="1" dirty="0">
                <a:latin typeface="Arial" charset="0"/>
              </a:rPr>
              <a:t>and distributed data-intensive computing </a:t>
            </a:r>
            <a:r>
              <a:rPr lang="en-US" b="1" i="1" dirty="0">
                <a:solidFill>
                  <a:srgbClr val="FF0000"/>
                </a:solidFill>
                <a:latin typeface="Arial" charset="0"/>
              </a:rPr>
              <a:t>should be maintained and further developed</a:t>
            </a:r>
            <a:r>
              <a:rPr lang="en-US" i="1" dirty="0">
                <a:latin typeface="Arial" charset="0"/>
              </a:rPr>
              <a:t>.</a:t>
            </a:r>
            <a:r>
              <a:rPr lang="en-US" dirty="0">
                <a:latin typeface="Arial" charset="0"/>
              </a:rPr>
              <a:t> </a:t>
            </a:r>
          </a:p>
          <a:p>
            <a:pPr>
              <a:buClrTx/>
              <a:defRPr/>
            </a:pPr>
            <a:endParaRPr lang="en-US" dirty="0">
              <a:latin typeface="Arial" charset="0"/>
            </a:endParaRPr>
          </a:p>
          <a:p>
            <a:pPr>
              <a:buClrTx/>
              <a:buFont typeface="Wingdings" charset="0"/>
              <a:buChar char="q"/>
              <a:defRPr/>
            </a:pPr>
            <a:r>
              <a:rPr lang="en-US" b="1" dirty="0">
                <a:solidFill>
                  <a:srgbClr val="008000"/>
                </a:solidFill>
                <a:latin typeface="Arial" charset="0"/>
              </a:rPr>
              <a:t>Well – at least it got a mention</a:t>
            </a:r>
            <a:r>
              <a:rPr lang="en-US" b="1" dirty="0" smtClean="0">
                <a:solidFill>
                  <a:srgbClr val="008000"/>
                </a:solidFill>
                <a:latin typeface="Arial" charset="0"/>
              </a:rPr>
              <a:t>!</a:t>
            </a:r>
          </a:p>
          <a:p>
            <a:pPr marL="36513" indent="0">
              <a:buClrTx/>
              <a:buFont typeface="Arial" charset="0"/>
              <a:buNone/>
              <a:defRPr/>
            </a:pPr>
            <a:endParaRPr lang="en-US" b="1" dirty="0" smtClean="0">
              <a:solidFill>
                <a:srgbClr val="008000"/>
              </a:solidFill>
              <a:latin typeface="Arial" charset="0"/>
            </a:endParaRPr>
          </a:p>
          <a:p>
            <a:pPr>
              <a:buClrTx/>
              <a:buFont typeface="Wingdings" charset="2"/>
              <a:buChar char="Ø"/>
              <a:defRPr/>
            </a:pPr>
            <a:r>
              <a:rPr lang="en-US" b="1" dirty="0" smtClean="0">
                <a:solidFill>
                  <a:srgbClr val="008000"/>
                </a:solidFill>
                <a:latin typeface="Arial" charset="0"/>
              </a:rPr>
              <a:t>Hope to have something a bit more concrete next time! (2030 vision?)</a:t>
            </a:r>
            <a:endParaRPr lang="en-US" b="1" dirty="0">
              <a:solidFill>
                <a:srgbClr val="008000"/>
              </a:solidFill>
              <a:latin typeface="Arial" charset="0"/>
            </a:endParaRPr>
          </a:p>
        </p:txBody>
      </p:sp>
      <p:pic>
        <p:nvPicPr>
          <p:cNvPr id="7373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669088" y="233363"/>
            <a:ext cx="20145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9050"/>
            <a:ext cx="9144000" cy="940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13500" y="3532188"/>
            <a:ext cx="2730500"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674533"/>
            <a:ext cx="9144000" cy="694267"/>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228600" y="1325563"/>
            <a:ext cx="8729663" cy="4854575"/>
          </a:xfrm>
        </p:spPr>
        <p:txBody>
          <a:bodyPr>
            <a:normAutofit fontScale="92500" lnSpcReduction="20000"/>
          </a:bodyPr>
          <a:lstStyle/>
          <a:p>
            <a:pPr>
              <a:buClrTx/>
              <a:buFont typeface="Wingdings" charset="2"/>
              <a:buChar char="Ø"/>
              <a:defRPr/>
            </a:pPr>
            <a:r>
              <a:rPr lang="en-US" dirty="0" smtClean="0"/>
              <a:t>Built on 3 "pillars": </a:t>
            </a:r>
          </a:p>
          <a:p>
            <a:pPr marL="962025" lvl="1" indent="-514350">
              <a:buClrTx/>
              <a:buFont typeface="+mj-lt"/>
              <a:buAutoNum type="arabicPeriod"/>
              <a:defRPr/>
            </a:pPr>
            <a:r>
              <a:rPr lang="en-US" b="1" dirty="0">
                <a:solidFill>
                  <a:srgbClr val="008000"/>
                </a:solidFill>
              </a:rPr>
              <a:t>T</a:t>
            </a:r>
            <a:r>
              <a:rPr lang="en-US" b="1" dirty="0" smtClean="0">
                <a:solidFill>
                  <a:srgbClr val="008000"/>
                </a:solidFill>
              </a:rPr>
              <a:t>he data itself </a:t>
            </a:r>
            <a:r>
              <a:rPr lang="en-US" dirty="0" smtClean="0"/>
              <a:t>("</a:t>
            </a:r>
            <a:r>
              <a:rPr lang="en-US" b="1" dirty="0" smtClean="0">
                <a:solidFill>
                  <a:srgbClr val="660066"/>
                </a:solidFill>
              </a:rPr>
              <a:t>bits</a:t>
            </a:r>
            <a:r>
              <a:rPr lang="en-US" dirty="0" smtClean="0"/>
              <a:t>” – state of the art bit preservation); </a:t>
            </a:r>
          </a:p>
          <a:p>
            <a:pPr marL="962025" lvl="1" indent="-514350">
              <a:buClrTx/>
              <a:buFont typeface="+mj-lt"/>
              <a:buAutoNum type="arabicPeriod"/>
              <a:defRPr/>
            </a:pPr>
            <a:r>
              <a:rPr lang="en-US" b="1" dirty="0">
                <a:solidFill>
                  <a:srgbClr val="0000FF"/>
                </a:solidFill>
              </a:rPr>
              <a:t>D</a:t>
            </a:r>
            <a:r>
              <a:rPr lang="en-US" b="1" dirty="0" smtClean="0">
                <a:solidFill>
                  <a:srgbClr val="0000FF"/>
                </a:solidFill>
              </a:rPr>
              <a:t>ocumentation</a:t>
            </a:r>
            <a:r>
              <a:rPr lang="en-US" dirty="0" smtClean="0"/>
              <a:t> (services like </a:t>
            </a:r>
            <a:r>
              <a:rPr lang="en-US" dirty="0" err="1" smtClean="0"/>
              <a:t>Zenodo</a:t>
            </a:r>
            <a:r>
              <a:rPr lang="en-US" dirty="0" smtClean="0"/>
              <a:t>, B2SHARE); </a:t>
            </a:r>
          </a:p>
          <a:p>
            <a:pPr marL="447675" lvl="1" indent="0">
              <a:buClrTx/>
              <a:buFont typeface="Arial" charset="0"/>
              <a:buNone/>
              <a:defRPr/>
            </a:pPr>
            <a:endParaRPr lang="en-US" dirty="0"/>
          </a:p>
          <a:p>
            <a:pPr marL="447675" lvl="1" indent="0">
              <a:buClrTx/>
              <a:buFont typeface="Arial" charset="0"/>
              <a:buNone/>
              <a:defRPr/>
            </a:pPr>
            <a:r>
              <a:rPr lang="en-US" b="1" i="1" dirty="0" smtClean="0">
                <a:solidFill>
                  <a:srgbClr val="000090"/>
                </a:solidFill>
              </a:rPr>
              <a:t>together with the necessary</a:t>
            </a:r>
          </a:p>
          <a:p>
            <a:pPr marL="447675" lvl="1" indent="0">
              <a:buClrTx/>
              <a:buFont typeface="Arial" charset="0"/>
              <a:buNone/>
              <a:defRPr/>
            </a:pPr>
            <a:r>
              <a:rPr lang="en-US" dirty="0" smtClean="0"/>
              <a:t> </a:t>
            </a:r>
          </a:p>
          <a:p>
            <a:pPr marL="962025" lvl="1" indent="-514350">
              <a:buClrTx/>
              <a:buFont typeface="+mj-lt"/>
              <a:buAutoNum type="arabicPeriod" startAt="3"/>
              <a:defRPr/>
            </a:pPr>
            <a:r>
              <a:rPr lang="en-US" b="1" dirty="0">
                <a:solidFill>
                  <a:srgbClr val="800000"/>
                </a:solidFill>
              </a:rPr>
              <a:t>S</a:t>
            </a:r>
            <a:r>
              <a:rPr lang="en-US" b="1" dirty="0" smtClean="0">
                <a:solidFill>
                  <a:srgbClr val="800000"/>
                </a:solidFill>
              </a:rPr>
              <a:t>oftware + </a:t>
            </a:r>
            <a:r>
              <a:rPr lang="en-US" b="1" u="sng" dirty="0" smtClean="0">
                <a:solidFill>
                  <a:srgbClr val="800000"/>
                </a:solidFill>
              </a:rPr>
              <a:t>environment</a:t>
            </a:r>
            <a:r>
              <a:rPr lang="en-US" b="1" dirty="0" smtClean="0">
                <a:solidFill>
                  <a:srgbClr val="800000"/>
                </a:solidFill>
              </a:rPr>
              <a:t> (</a:t>
            </a:r>
            <a:r>
              <a:rPr lang="en-US" b="1" dirty="0" err="1" smtClean="0">
                <a:solidFill>
                  <a:srgbClr val="800000"/>
                </a:solidFill>
              </a:rPr>
              <a:t>CernVM</a:t>
            </a:r>
            <a:r>
              <a:rPr lang="en-US" b="1" dirty="0" smtClean="0">
                <a:solidFill>
                  <a:srgbClr val="800000"/>
                </a:solidFill>
              </a:rPr>
              <a:t> / CVMFS)</a:t>
            </a:r>
          </a:p>
          <a:p>
            <a:pPr>
              <a:buClrTx/>
              <a:defRPr/>
            </a:pPr>
            <a:endParaRPr lang="en-US" dirty="0" smtClean="0"/>
          </a:p>
          <a:p>
            <a:pPr>
              <a:buClrTx/>
              <a:defRPr/>
            </a:pPr>
            <a:r>
              <a:rPr lang="en-US" dirty="0" smtClean="0"/>
              <a:t>Services for all 3 areas </a:t>
            </a:r>
            <a:r>
              <a:rPr lang="en-US" b="1" dirty="0" smtClean="0">
                <a:solidFill>
                  <a:srgbClr val="FF0000"/>
                </a:solidFill>
              </a:rPr>
              <a:t>exist</a:t>
            </a:r>
            <a:r>
              <a:rPr lang="en-US" dirty="0" smtClean="0"/>
              <a:t> and are </a:t>
            </a:r>
            <a:r>
              <a:rPr lang="en-US" b="1" dirty="0" smtClean="0">
                <a:solidFill>
                  <a:srgbClr val="FF0000"/>
                </a:solidFill>
              </a:rPr>
              <a:t>mature</a:t>
            </a:r>
            <a:r>
              <a:rPr lang="en-US" dirty="0" smtClean="0"/>
              <a:t> but </a:t>
            </a:r>
            <a:r>
              <a:rPr lang="en-US" b="1" u="sng" dirty="0" smtClean="0">
                <a:solidFill>
                  <a:srgbClr val="FF0000"/>
                </a:solidFill>
              </a:rPr>
              <a:t>change</a:t>
            </a:r>
            <a:r>
              <a:rPr lang="en-US" dirty="0" smtClean="0"/>
              <a:t> on fully independent timescales</a:t>
            </a:r>
          </a:p>
          <a:p>
            <a:pPr>
              <a:buClrTx/>
              <a:buFont typeface="Wingdings" charset="2"/>
              <a:buChar char="Ø"/>
              <a:defRPr/>
            </a:pPr>
            <a:r>
              <a:rPr lang="en-US" dirty="0"/>
              <a:t>W</a:t>
            </a:r>
            <a:r>
              <a:rPr lang="en-US" dirty="0" smtClean="0"/>
              <a:t>e need flexible (not static) bridges between them</a:t>
            </a:r>
          </a:p>
        </p:txBody>
      </p:sp>
      <p:sp>
        <p:nvSpPr>
          <p:cNvPr id="74757" name="Title 1"/>
          <p:cNvSpPr>
            <a:spLocks noGrp="1"/>
          </p:cNvSpPr>
          <p:nvPr>
            <p:ph type="title"/>
          </p:nvPr>
        </p:nvSpPr>
        <p:spPr/>
        <p:txBody>
          <a:bodyPr/>
          <a:lstStyle/>
          <a:p>
            <a:r>
              <a:rPr lang="en-US" sz="3600">
                <a:latin typeface="Arial" charset="0"/>
              </a:rPr>
              <a:t>LTDP in HEP (iPRES 2016 paper)</a:t>
            </a:r>
          </a:p>
        </p:txBody>
      </p:sp>
      <p:sp>
        <p:nvSpPr>
          <p:cNvPr id="74758" name="TextBox 3"/>
          <p:cNvSpPr txBox="1">
            <a:spLocks noChangeArrowheads="1"/>
          </p:cNvSpPr>
          <p:nvPr/>
        </p:nvSpPr>
        <p:spPr bwMode="auto">
          <a:xfrm>
            <a:off x="738188" y="6315075"/>
            <a:ext cx="7739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See https://cds.cern.ch/record/2195937/files/iPRES2016-CERN_July3.pdf</a:t>
            </a:r>
          </a:p>
        </p:txBody>
      </p:sp>
      <p:pic>
        <p:nvPicPr>
          <p:cNvPr id="7475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317875" y="134938"/>
            <a:ext cx="578802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r>
              <a:rPr lang="en-US">
                <a:latin typeface="Arial" charset="0"/>
              </a:rPr>
              <a:t>Bit Preservation: Steps Include</a:t>
            </a:r>
          </a:p>
        </p:txBody>
      </p:sp>
      <p:sp>
        <p:nvSpPr>
          <p:cNvPr id="3" name="Content Placeholder 2"/>
          <p:cNvSpPr>
            <a:spLocks noGrp="1"/>
          </p:cNvSpPr>
          <p:nvPr>
            <p:ph idx="1"/>
          </p:nvPr>
        </p:nvSpPr>
        <p:spPr>
          <a:xfrm>
            <a:off x="457200" y="1325563"/>
            <a:ext cx="8432800" cy="4667250"/>
          </a:xfrm>
        </p:spPr>
        <p:txBody>
          <a:bodyPr>
            <a:normAutofit fontScale="77500" lnSpcReduction="20000"/>
          </a:bodyPr>
          <a:lstStyle/>
          <a:p>
            <a:pPr marL="493776" fontAlgn="auto">
              <a:spcAft>
                <a:spcPts val="0"/>
              </a:spcAft>
              <a:buClrTx/>
              <a:buFont typeface="Arial"/>
              <a:buChar char="•"/>
              <a:defRPr/>
            </a:pPr>
            <a:r>
              <a:rPr lang="en-US" dirty="0" smtClean="0">
                <a:ea typeface="+mn-ea"/>
                <a:cs typeface="+mn-cs"/>
              </a:rPr>
              <a:t>Regular media </a:t>
            </a:r>
            <a:r>
              <a:rPr lang="en-US" b="1" dirty="0" smtClean="0">
                <a:solidFill>
                  <a:srgbClr val="660066"/>
                </a:solidFill>
                <a:ea typeface="+mn-ea"/>
                <a:cs typeface="+mn-cs"/>
              </a:rPr>
              <a:t>verification</a:t>
            </a:r>
          </a:p>
          <a:p>
            <a:pPr marL="905256" lvl="1" fontAlgn="auto">
              <a:spcAft>
                <a:spcPts val="0"/>
              </a:spcAft>
              <a:buClrTx/>
              <a:buFont typeface="Arial"/>
              <a:buChar char="•"/>
              <a:defRPr/>
            </a:pPr>
            <a:r>
              <a:rPr lang="en-US" dirty="0" smtClean="0">
                <a:ea typeface="+mn-ea"/>
              </a:rPr>
              <a:t>When tape written, filled, every 2 years…</a:t>
            </a:r>
          </a:p>
          <a:p>
            <a:pPr marL="493776" fontAlgn="auto">
              <a:spcAft>
                <a:spcPts val="0"/>
              </a:spcAft>
              <a:buClrTx/>
              <a:buFont typeface="Arial"/>
              <a:buChar char="•"/>
              <a:defRPr/>
            </a:pPr>
            <a:r>
              <a:rPr lang="en-US" dirty="0" smtClean="0">
                <a:ea typeface="+mn-ea"/>
                <a:cs typeface="+mn-cs"/>
              </a:rPr>
              <a:t>Controlled media </a:t>
            </a:r>
            <a:r>
              <a:rPr lang="en-US" b="1" dirty="0" smtClean="0">
                <a:solidFill>
                  <a:srgbClr val="FF0000"/>
                </a:solidFill>
                <a:ea typeface="+mn-ea"/>
                <a:cs typeface="+mn-cs"/>
              </a:rPr>
              <a:t>lifecycle</a:t>
            </a:r>
          </a:p>
          <a:p>
            <a:pPr marL="905256" lvl="1" fontAlgn="auto">
              <a:spcAft>
                <a:spcPts val="0"/>
              </a:spcAft>
              <a:buClrTx/>
              <a:buFont typeface="Arial"/>
              <a:buChar char="•"/>
              <a:defRPr/>
            </a:pPr>
            <a:r>
              <a:rPr lang="en-US" dirty="0" smtClean="0">
                <a:ea typeface="+mn-ea"/>
              </a:rPr>
              <a:t>Media kept for 2 max. 2 drive generations</a:t>
            </a:r>
          </a:p>
          <a:p>
            <a:pPr marL="493776" fontAlgn="auto">
              <a:spcAft>
                <a:spcPts val="0"/>
              </a:spcAft>
              <a:buClrTx/>
              <a:buFont typeface="Arial"/>
              <a:buChar char="•"/>
              <a:defRPr/>
            </a:pPr>
            <a:r>
              <a:rPr lang="en-US" b="1" dirty="0" smtClean="0">
                <a:solidFill>
                  <a:srgbClr val="0000FF"/>
                </a:solidFill>
                <a:ea typeface="+mn-ea"/>
                <a:cs typeface="+mn-cs"/>
              </a:rPr>
              <a:t>Reducing</a:t>
            </a:r>
            <a:r>
              <a:rPr lang="en-US" dirty="0" smtClean="0">
                <a:ea typeface="+mn-ea"/>
                <a:cs typeface="+mn-cs"/>
              </a:rPr>
              <a:t> tape mounts</a:t>
            </a:r>
          </a:p>
          <a:p>
            <a:pPr marL="905256" lvl="1" fontAlgn="auto">
              <a:spcAft>
                <a:spcPts val="0"/>
              </a:spcAft>
              <a:buClrTx/>
              <a:buFont typeface="Arial"/>
              <a:buChar char="•"/>
              <a:defRPr/>
            </a:pPr>
            <a:r>
              <a:rPr lang="en-US" dirty="0" smtClean="0">
                <a:ea typeface="+mn-ea"/>
              </a:rPr>
              <a:t>Reduces media wear-out &amp; increases efficiency</a:t>
            </a:r>
          </a:p>
          <a:p>
            <a:pPr marL="493776" fontAlgn="auto">
              <a:spcAft>
                <a:spcPts val="0"/>
              </a:spcAft>
              <a:buClrTx/>
              <a:buFont typeface="Arial"/>
              <a:buChar char="•"/>
              <a:defRPr/>
            </a:pPr>
            <a:r>
              <a:rPr lang="en-US" dirty="0" smtClean="0">
                <a:ea typeface="+mn-ea"/>
                <a:cs typeface="+mn-cs"/>
              </a:rPr>
              <a:t>Data </a:t>
            </a:r>
            <a:r>
              <a:rPr lang="en-US" b="1" dirty="0" smtClean="0">
                <a:solidFill>
                  <a:srgbClr val="800000"/>
                </a:solidFill>
                <a:ea typeface="+mn-ea"/>
                <a:cs typeface="+mn-cs"/>
              </a:rPr>
              <a:t>Redundancy</a:t>
            </a:r>
          </a:p>
          <a:p>
            <a:pPr marL="905256" lvl="1" fontAlgn="auto">
              <a:spcAft>
                <a:spcPts val="0"/>
              </a:spcAft>
              <a:buClrTx/>
              <a:buFont typeface="Arial"/>
              <a:buChar char="•"/>
              <a:defRPr/>
            </a:pPr>
            <a:r>
              <a:rPr lang="en-US" dirty="0" smtClean="0">
                <a:ea typeface="+mn-ea"/>
              </a:rPr>
              <a:t>For “smaller” communities, a 2</a:t>
            </a:r>
            <a:r>
              <a:rPr lang="en-US" baseline="30000" dirty="0" smtClean="0">
                <a:ea typeface="+mn-ea"/>
              </a:rPr>
              <a:t>nd</a:t>
            </a:r>
            <a:r>
              <a:rPr lang="en-US" dirty="0" smtClean="0">
                <a:ea typeface="+mn-ea"/>
              </a:rPr>
              <a:t> copy can be created: separate library in a different building (e.g. LEP – </a:t>
            </a:r>
            <a:r>
              <a:rPr lang="en-US" b="1" dirty="0" smtClean="0">
                <a:solidFill>
                  <a:srgbClr val="008000"/>
                </a:solidFill>
                <a:ea typeface="+mn-ea"/>
              </a:rPr>
              <a:t>3 copies at CERN</a:t>
            </a:r>
            <a:r>
              <a:rPr lang="en-US" dirty="0" smtClean="0">
                <a:ea typeface="+mn-ea"/>
              </a:rPr>
              <a:t>!)</a:t>
            </a:r>
          </a:p>
          <a:p>
            <a:pPr marL="493776" fontAlgn="auto">
              <a:spcAft>
                <a:spcPts val="0"/>
              </a:spcAft>
              <a:buClrTx/>
              <a:buFont typeface="Arial"/>
              <a:buChar char="•"/>
              <a:defRPr/>
            </a:pPr>
            <a:r>
              <a:rPr lang="en-US" b="1" dirty="0" smtClean="0">
                <a:solidFill>
                  <a:schemeClr val="accent1">
                    <a:lumMod val="10000"/>
                  </a:schemeClr>
                </a:solidFill>
                <a:ea typeface="+mn-ea"/>
                <a:cs typeface="+mn-cs"/>
              </a:rPr>
              <a:t>Protecting</a:t>
            </a:r>
            <a:r>
              <a:rPr lang="en-US" dirty="0" smtClean="0">
                <a:ea typeface="+mn-ea"/>
                <a:cs typeface="+mn-cs"/>
              </a:rPr>
              <a:t> the physical link</a:t>
            </a:r>
          </a:p>
          <a:p>
            <a:pPr marL="905256" lvl="1" fontAlgn="auto">
              <a:spcAft>
                <a:spcPts val="0"/>
              </a:spcAft>
              <a:buClrTx/>
              <a:buFont typeface="Arial"/>
              <a:buChar char="•"/>
              <a:defRPr/>
            </a:pPr>
            <a:r>
              <a:rPr lang="en-US" dirty="0" smtClean="0">
                <a:ea typeface="+mn-ea"/>
              </a:rPr>
              <a:t>Between disk caches and tape servers</a:t>
            </a:r>
          </a:p>
          <a:p>
            <a:pPr marL="493776" fontAlgn="auto">
              <a:spcAft>
                <a:spcPts val="0"/>
              </a:spcAft>
              <a:buClrTx/>
              <a:buFont typeface="Arial"/>
              <a:buChar char="•"/>
              <a:defRPr/>
            </a:pPr>
            <a:r>
              <a:rPr lang="en-US" dirty="0" smtClean="0">
                <a:ea typeface="+mn-ea"/>
                <a:cs typeface="+mn-cs"/>
              </a:rPr>
              <a:t>Protecting the </a:t>
            </a:r>
            <a:r>
              <a:rPr lang="en-US" b="1" dirty="0" smtClean="0">
                <a:solidFill>
                  <a:srgbClr val="FF6600"/>
                </a:solidFill>
                <a:ea typeface="+mn-ea"/>
                <a:cs typeface="+mn-cs"/>
              </a:rPr>
              <a:t>environment</a:t>
            </a:r>
          </a:p>
          <a:p>
            <a:pPr marL="905256" lvl="1" fontAlgn="auto">
              <a:spcAft>
                <a:spcPts val="0"/>
              </a:spcAft>
              <a:buClrTx/>
              <a:buFont typeface="Arial"/>
              <a:buChar char="•"/>
              <a:defRPr/>
            </a:pPr>
            <a:r>
              <a:rPr lang="en-US" dirty="0" smtClean="0">
                <a:ea typeface="+mn-ea"/>
              </a:rPr>
              <a:t>Dust sensors! (Don’t let users touch tapes)</a:t>
            </a:r>
          </a:p>
          <a:p>
            <a:pPr marL="36576" indent="0" fontAlgn="auto">
              <a:spcAft>
                <a:spcPts val="0"/>
              </a:spcAft>
              <a:buFont typeface="Arial"/>
              <a:buNone/>
              <a:defRPr/>
            </a:pPr>
            <a:r>
              <a:rPr lang="en-US" b="1" dirty="0" smtClean="0">
                <a:solidFill>
                  <a:srgbClr val="FF0000"/>
                </a:solidFill>
                <a:ea typeface="+mn-ea"/>
                <a:cs typeface="+mn-cs"/>
              </a:rPr>
              <a:t>Constant improvement: reduction in bit-loss rate: 5 x 10</a:t>
            </a:r>
            <a:r>
              <a:rPr lang="en-US" b="1" baseline="30000" dirty="0" smtClean="0">
                <a:solidFill>
                  <a:srgbClr val="FF0000"/>
                </a:solidFill>
                <a:ea typeface="+mn-ea"/>
                <a:cs typeface="+mn-cs"/>
              </a:rPr>
              <a:t>-16</a:t>
            </a:r>
            <a:endParaRPr lang="en-US" b="1" dirty="0">
              <a:solidFill>
                <a:srgbClr val="FF0000"/>
              </a:solidFill>
              <a:ea typeface="+mn-ea"/>
              <a:cs typeface="+mn-cs"/>
            </a:endParaRPr>
          </a:p>
        </p:txBody>
      </p:sp>
      <p:grpSp>
        <p:nvGrpSpPr>
          <p:cNvPr id="75779" name="Group 4"/>
          <p:cNvGrpSpPr>
            <a:grpSpLocks/>
          </p:cNvGrpSpPr>
          <p:nvPr/>
        </p:nvGrpSpPr>
        <p:grpSpPr bwMode="auto">
          <a:xfrm>
            <a:off x="6440488" y="1457325"/>
            <a:ext cx="2703512" cy="1109663"/>
            <a:chOff x="6549628" y="1539887"/>
            <a:chExt cx="5250144" cy="2737377"/>
          </a:xfrm>
        </p:grpSpPr>
        <p:pic>
          <p:nvPicPr>
            <p:cNvPr id="75781"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49628" y="1540737"/>
              <a:ext cx="3133125" cy="273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p:cNvPicPr>
              <a:picLocks noChangeAspect="1"/>
            </p:cNvPicPr>
            <p:nvPr/>
          </p:nvPicPr>
          <p:blipFill>
            <a:blip r:embed="rId3" cstate="print">
              <a:extLst>
                <a:ext uri="{28A0092B-C50C-407E-A947-70E740481C1C}">
                  <a14:useLocalDpi xmlns:a14="http://schemas.microsoft.com/office/drawing/2010/main"/>
                </a:ext>
              </a:extLst>
            </a:blip>
            <a:srcRect l="17210"/>
            <a:stretch>
              <a:fillRect/>
            </a:stretch>
          </p:blipFill>
          <p:spPr bwMode="auto">
            <a:xfrm>
              <a:off x="9217116" y="1539887"/>
              <a:ext cx="2582656" cy="2735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triped Right Arrow 7"/>
            <p:cNvSpPr/>
            <p:nvPr/>
          </p:nvSpPr>
          <p:spPr>
            <a:xfrm>
              <a:off x="9095814" y="3329543"/>
              <a:ext cx="586936" cy="484632"/>
            </a:xfrm>
            <a:prstGeom prst="stripedRightArrow">
              <a:avLst/>
            </a:prstGeom>
            <a:solidFill>
              <a:srgbClr val="FFFF00"/>
            </a:solidFill>
            <a:ln>
              <a:solidFill>
                <a:schemeClr val="accent6"/>
              </a:solidFill>
            </a:ln>
            <a:effectLst>
              <a:glow rad="70000">
                <a:schemeClr val="accent1">
                  <a:tint val="30000"/>
                  <a:shade val="95000"/>
                  <a:satMod val="300000"/>
                  <a:alpha val="50000"/>
                </a:schemeClr>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5780" name="TextBox 1"/>
          <p:cNvSpPr txBox="1">
            <a:spLocks noChangeArrowheads="1"/>
          </p:cNvSpPr>
          <p:nvPr/>
        </p:nvSpPr>
        <p:spPr bwMode="auto">
          <a:xfrm>
            <a:off x="812800" y="6316663"/>
            <a:ext cx="7621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Not efficient for “everyone” to (re-)implement this. Outsource? (To VTDR)</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a:latin typeface="Arial" charset="0"/>
              </a:rPr>
              <a:t>Documentation - Some Issues</a:t>
            </a:r>
          </a:p>
        </p:txBody>
      </p:sp>
      <p:sp>
        <p:nvSpPr>
          <p:cNvPr id="3" name="Content Placeholder 2"/>
          <p:cNvSpPr>
            <a:spLocks noGrp="1"/>
          </p:cNvSpPr>
          <p:nvPr>
            <p:ph idx="1"/>
          </p:nvPr>
        </p:nvSpPr>
        <p:spPr>
          <a:xfrm>
            <a:off x="342900" y="1325563"/>
            <a:ext cx="8497888" cy="4667250"/>
          </a:xfrm>
        </p:spPr>
        <p:txBody>
          <a:bodyPr>
            <a:normAutofit fontScale="92500" lnSpcReduction="10000"/>
          </a:bodyPr>
          <a:lstStyle/>
          <a:p>
            <a:pPr>
              <a:buClrTx/>
              <a:defRPr/>
            </a:pPr>
            <a:r>
              <a:rPr lang="en-US" b="1" dirty="0" smtClean="0">
                <a:solidFill>
                  <a:srgbClr val="008000"/>
                </a:solidFill>
              </a:rPr>
              <a:t>Some preservation systems claim to do automatic format conversion (of documents)</a:t>
            </a:r>
          </a:p>
          <a:p>
            <a:pPr>
              <a:buClrTx/>
              <a:defRPr/>
            </a:pPr>
            <a:r>
              <a:rPr lang="en-US" b="1" dirty="0" smtClean="0">
                <a:solidFill>
                  <a:srgbClr val="660066"/>
                </a:solidFill>
              </a:rPr>
              <a:t>IMHO this is not realistic for e.g. scientific documentation</a:t>
            </a:r>
          </a:p>
          <a:p>
            <a:pPr lvl="1">
              <a:buClrTx/>
              <a:defRPr/>
            </a:pPr>
            <a:r>
              <a:rPr lang="en-US" dirty="0" smtClean="0"/>
              <a:t>Maybe for basic "ASCII text”</a:t>
            </a:r>
          </a:p>
          <a:p>
            <a:pPr lvl="2">
              <a:buClrTx/>
              <a:buFont typeface="Wingdings" charset="2"/>
              <a:buChar char="§"/>
              <a:defRPr/>
            </a:pPr>
            <a:r>
              <a:rPr lang="en-US" dirty="0" smtClean="0"/>
              <a:t>but see e.g. Kindle format books</a:t>
            </a:r>
          </a:p>
          <a:p>
            <a:pPr lvl="1">
              <a:buClrTx/>
              <a:defRPr/>
            </a:pPr>
            <a:r>
              <a:rPr lang="en-US" dirty="0" smtClean="0"/>
              <a:t>1018 and 10</a:t>
            </a:r>
            <a:r>
              <a:rPr lang="en-US" baseline="30000" dirty="0" smtClean="0"/>
              <a:t>18</a:t>
            </a:r>
            <a:r>
              <a:rPr lang="en-US" dirty="0" smtClean="0"/>
              <a:t> are not the same – let alone formulae for Bessel functions of the 3rd kind!</a:t>
            </a:r>
          </a:p>
          <a:p>
            <a:pPr>
              <a:buClrTx/>
              <a:buFont typeface="Wingdings" charset="2"/>
              <a:buChar char="Ø"/>
              <a:defRPr/>
            </a:pPr>
            <a:r>
              <a:rPr lang="en-US" b="1" dirty="0" smtClean="0">
                <a:solidFill>
                  <a:srgbClr val="FF0000"/>
                </a:solidFill>
              </a:rPr>
              <a:t>2016 re-formatting of CERNLIB docs required detailed </a:t>
            </a:r>
            <a:r>
              <a:rPr lang="en-US" b="1" u="sng" dirty="0" smtClean="0">
                <a:solidFill>
                  <a:srgbClr val="FF0000"/>
                </a:solidFill>
              </a:rPr>
              <a:t>mathematical</a:t>
            </a:r>
            <a:r>
              <a:rPr lang="en-US" b="1" dirty="0" smtClean="0">
                <a:solidFill>
                  <a:srgbClr val="FF0000"/>
                </a:solidFill>
              </a:rPr>
              <a:t> knowledge in addition to reprocessing </a:t>
            </a:r>
            <a:r>
              <a:rPr lang="en-US" b="1" dirty="0" err="1" smtClean="0">
                <a:solidFill>
                  <a:srgbClr val="FF0000"/>
                </a:solidFill>
              </a:rPr>
              <a:t>LaTeX</a:t>
            </a:r>
            <a:r>
              <a:rPr lang="en-US" b="1" dirty="0" smtClean="0">
                <a:solidFill>
                  <a:srgbClr val="FF0000"/>
                </a:solidFill>
              </a:rPr>
              <a:t> into PDF!</a:t>
            </a:r>
            <a:endParaRPr lang="en-US" b="1" dirty="0">
              <a:solidFill>
                <a:srgbClr val="FF0000"/>
              </a:solidFill>
            </a:endParaRPr>
          </a:p>
        </p:txBody>
      </p:sp>
      <p:pic>
        <p:nvPicPr>
          <p:cNvPr id="7680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348538" y="5754688"/>
            <a:ext cx="1492250"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What is HEP data?</a:t>
            </a:r>
            <a:endParaRPr lang="en-GB" dirty="0"/>
          </a:p>
        </p:txBody>
      </p:sp>
      <p:grpSp>
        <p:nvGrpSpPr>
          <p:cNvPr id="77826" name="Group 2"/>
          <p:cNvGrpSpPr>
            <a:grpSpLocks/>
          </p:cNvGrpSpPr>
          <p:nvPr/>
        </p:nvGrpSpPr>
        <p:grpSpPr bwMode="auto">
          <a:xfrm>
            <a:off x="120650" y="798513"/>
            <a:ext cx="3762375" cy="2139950"/>
            <a:chOff x="120949" y="798285"/>
            <a:chExt cx="3761621" cy="2140857"/>
          </a:xfrm>
        </p:grpSpPr>
        <p:sp>
          <p:nvSpPr>
            <p:cNvPr id="20" name="Rectangle 19"/>
            <p:cNvSpPr/>
            <p:nvPr/>
          </p:nvSpPr>
          <p:spPr bwMode="auto">
            <a:xfrm>
              <a:off x="120949" y="798285"/>
              <a:ext cx="3682262" cy="2140857"/>
            </a:xfrm>
            <a:prstGeom prst="rect">
              <a:avLst/>
            </a:prstGeom>
            <a:solidFill>
              <a:srgbClr val="C8EFFF"/>
            </a:solidFill>
            <a:ln w="9525" cap="flat" cmpd="sng" algn="ctr">
              <a:noFill/>
              <a:prstDash val="solid"/>
              <a:round/>
              <a:headEnd type="none" w="med" len="med"/>
              <a:tailEnd type="none" w="med" len="med"/>
            </a:ln>
            <a:effectLst/>
            <a:extLst/>
          </p:spPr>
          <p:txBody>
            <a:bodyPr/>
            <a:lstStyle/>
            <a:p>
              <a:pPr defTabSz="914400" eaLnBrk="0" hangingPunct="0">
                <a:defRPr/>
              </a:pPr>
              <a:endParaRPr lang="en-GB" sz="2400">
                <a:ln>
                  <a:solidFill>
                    <a:srgbClr val="FFFFFF"/>
                  </a:solidFill>
                </a:ln>
                <a:solidFill>
                  <a:srgbClr val="000000"/>
                </a:solidFill>
              </a:endParaRPr>
            </a:p>
          </p:txBody>
        </p:sp>
        <p:pic>
          <p:nvPicPr>
            <p:cNvPr id="77860" name="Picture 15" descr="tape_robot_20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047" y="836613"/>
              <a:ext cx="1465493" cy="202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61" name="TextBox 11"/>
            <p:cNvSpPr txBox="1">
              <a:spLocks noChangeArrowheads="1"/>
            </p:cNvSpPr>
            <p:nvPr/>
          </p:nvSpPr>
          <p:spPr bwMode="auto">
            <a:xfrm>
              <a:off x="1628221" y="834574"/>
              <a:ext cx="2254349" cy="206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GB" sz="1600" b="1">
                  <a:solidFill>
                    <a:srgbClr val="000080"/>
                  </a:solidFill>
                </a:rPr>
                <a:t>Digital information</a:t>
              </a:r>
            </a:p>
            <a:p>
              <a:pPr defTabSz="914400"/>
              <a:r>
                <a:rPr lang="en-GB" sz="1400" b="1">
                  <a:solidFill>
                    <a:srgbClr val="000000"/>
                  </a:solidFill>
                </a:rPr>
                <a:t>The data themselves, volume estimates for preservation data of the </a:t>
              </a:r>
            </a:p>
            <a:p>
              <a:pPr defTabSz="914400"/>
              <a:r>
                <a:rPr lang="en-GB" sz="1400" b="1">
                  <a:solidFill>
                    <a:srgbClr val="000000"/>
                  </a:solidFill>
                </a:rPr>
                <a:t>order of </a:t>
              </a:r>
              <a:r>
                <a:rPr lang="en-GB" sz="1400" b="1">
                  <a:solidFill>
                    <a:srgbClr val="FF0000"/>
                  </a:solidFill>
                </a:rPr>
                <a:t>a few to 10 PB</a:t>
              </a:r>
            </a:p>
            <a:p>
              <a:pPr defTabSz="914400"/>
              <a:r>
                <a:rPr lang="en-GB" sz="1400" b="1">
                  <a:solidFill>
                    <a:srgbClr val="FF0000"/>
                  </a:solidFill>
                </a:rPr>
                <a:t>(to 10 EB for LHC)</a:t>
              </a:r>
              <a:endParaRPr lang="en-GB" sz="1400" b="1">
                <a:solidFill>
                  <a:srgbClr val="000000"/>
                </a:solidFill>
              </a:endParaRPr>
            </a:p>
            <a:p>
              <a:pPr defTabSz="914400"/>
              <a:r>
                <a:rPr lang="en-GB" sz="1400" b="1">
                  <a:solidFill>
                    <a:srgbClr val="000000"/>
                  </a:solidFill>
                </a:rPr>
                <a:t>Other digital sources such as databases to also be considered </a:t>
              </a:r>
            </a:p>
          </p:txBody>
        </p:sp>
      </p:grpSp>
      <p:grpSp>
        <p:nvGrpSpPr>
          <p:cNvPr id="77827" name="Group 46"/>
          <p:cNvGrpSpPr>
            <a:grpSpLocks/>
          </p:cNvGrpSpPr>
          <p:nvPr/>
        </p:nvGrpSpPr>
        <p:grpSpPr bwMode="auto">
          <a:xfrm>
            <a:off x="5902325" y="4160838"/>
            <a:ext cx="3144838" cy="1922462"/>
            <a:chOff x="5757332" y="4160763"/>
            <a:chExt cx="3144761" cy="1923142"/>
          </a:xfrm>
        </p:grpSpPr>
        <p:sp>
          <p:nvSpPr>
            <p:cNvPr id="77856" name="Rectangle 23"/>
            <p:cNvSpPr>
              <a:spLocks noChangeArrowheads="1"/>
            </p:cNvSpPr>
            <p:nvPr/>
          </p:nvSpPr>
          <p:spPr bwMode="auto">
            <a:xfrm>
              <a:off x="5757332" y="4184953"/>
              <a:ext cx="3144761" cy="1898952"/>
            </a:xfrm>
            <a:prstGeom prst="rect">
              <a:avLst/>
            </a:prstGeom>
            <a:solidFill>
              <a:srgbClr val="C8E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GB" sz="2400">
                <a:solidFill>
                  <a:srgbClr val="000000"/>
                </a:solidFill>
              </a:endParaRPr>
            </a:p>
          </p:txBody>
        </p:sp>
        <p:sp>
          <p:nvSpPr>
            <p:cNvPr id="77857" name="TextBox 17"/>
            <p:cNvSpPr txBox="1">
              <a:spLocks noChangeArrowheads="1"/>
            </p:cNvSpPr>
            <p:nvPr/>
          </p:nvSpPr>
          <p:spPr bwMode="auto">
            <a:xfrm>
              <a:off x="6180666" y="4160763"/>
              <a:ext cx="22485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GB" sz="1600" b="1">
                  <a:solidFill>
                    <a:srgbClr val="000080"/>
                  </a:solidFill>
                </a:rPr>
                <a:t>Expertise and people</a:t>
              </a:r>
            </a:p>
          </p:txBody>
        </p:sp>
        <p:pic>
          <p:nvPicPr>
            <p:cNvPr id="77858" name="Picture 18" descr="1000fb-1_7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88478" y="4541838"/>
              <a:ext cx="3028950" cy="14719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77828" name="Group 48"/>
          <p:cNvGrpSpPr>
            <a:grpSpLocks/>
          </p:cNvGrpSpPr>
          <p:nvPr/>
        </p:nvGrpSpPr>
        <p:grpSpPr bwMode="auto">
          <a:xfrm>
            <a:off x="3084513" y="3722688"/>
            <a:ext cx="2511425" cy="2590800"/>
            <a:chOff x="3011714" y="3722911"/>
            <a:chExt cx="2510972" cy="2590800"/>
          </a:xfrm>
        </p:grpSpPr>
        <p:sp>
          <p:nvSpPr>
            <p:cNvPr id="77851" name="Rectangle 36"/>
            <p:cNvSpPr>
              <a:spLocks noChangeArrowheads="1"/>
            </p:cNvSpPr>
            <p:nvPr/>
          </p:nvSpPr>
          <p:spPr bwMode="auto">
            <a:xfrm>
              <a:off x="3011714" y="3722911"/>
              <a:ext cx="2510972" cy="2590800"/>
            </a:xfrm>
            <a:prstGeom prst="rect">
              <a:avLst/>
            </a:prstGeom>
            <a:solidFill>
              <a:srgbClr val="C8E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GB" sz="2400">
                <a:solidFill>
                  <a:srgbClr val="000000"/>
                </a:solidFill>
              </a:endParaRPr>
            </a:p>
          </p:txBody>
        </p:sp>
        <p:sp>
          <p:nvSpPr>
            <p:cNvPr id="77852" name="TextBox 15"/>
            <p:cNvSpPr txBox="1">
              <a:spLocks noChangeArrowheads="1"/>
            </p:cNvSpPr>
            <p:nvPr/>
          </p:nvSpPr>
          <p:spPr bwMode="auto">
            <a:xfrm>
              <a:off x="3072189" y="3773711"/>
              <a:ext cx="21408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GB" sz="1600" b="1">
                  <a:solidFill>
                    <a:srgbClr val="000080"/>
                  </a:solidFill>
                </a:rPr>
                <a:t>Documentation</a:t>
              </a:r>
            </a:p>
            <a:p>
              <a:pPr defTabSz="914400"/>
              <a:r>
                <a:rPr lang="en-US" sz="1400" b="1">
                  <a:solidFill>
                    <a:srgbClr val="000000"/>
                  </a:solidFill>
                </a:rPr>
                <a:t>Internal publications, notes, manuals, slides</a:t>
              </a:r>
              <a:endParaRPr lang="en-GB" sz="1400" b="1">
                <a:solidFill>
                  <a:srgbClr val="000000"/>
                </a:solidFill>
              </a:endParaRPr>
            </a:p>
          </p:txBody>
        </p:sp>
        <p:pic>
          <p:nvPicPr>
            <p:cNvPr id="77853" name="Picture 8" descr="Picture 33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073450" y="4559902"/>
              <a:ext cx="1040670" cy="16754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7854" name="Picture 37" descr="slide.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222814" y="4596186"/>
              <a:ext cx="1232138" cy="9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5" name="Picture 38" descr="400px-CMS_Slice.gif"/>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4221236" y="5595619"/>
              <a:ext cx="1242014" cy="63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7829" name="Group 49"/>
          <p:cNvGrpSpPr>
            <a:grpSpLocks/>
          </p:cNvGrpSpPr>
          <p:nvPr/>
        </p:nvGrpSpPr>
        <p:grpSpPr bwMode="auto">
          <a:xfrm>
            <a:off x="120650" y="3079750"/>
            <a:ext cx="2625725" cy="3246438"/>
            <a:chOff x="157237" y="3079448"/>
            <a:chExt cx="2624667" cy="3246362"/>
          </a:xfrm>
        </p:grpSpPr>
        <p:sp>
          <p:nvSpPr>
            <p:cNvPr id="77843" name="Rectangle 20"/>
            <p:cNvSpPr>
              <a:spLocks noChangeArrowheads="1"/>
            </p:cNvSpPr>
            <p:nvPr/>
          </p:nvSpPr>
          <p:spPr bwMode="auto">
            <a:xfrm>
              <a:off x="157237" y="3079448"/>
              <a:ext cx="2624667" cy="3246362"/>
            </a:xfrm>
            <a:prstGeom prst="rect">
              <a:avLst/>
            </a:prstGeom>
            <a:solidFill>
              <a:srgbClr val="C8E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GB" sz="2400">
                <a:solidFill>
                  <a:srgbClr val="000000"/>
                </a:solidFill>
              </a:endParaRPr>
            </a:p>
          </p:txBody>
        </p:sp>
        <p:pic>
          <p:nvPicPr>
            <p:cNvPr id="77844" name="Picture 11" descr="Picture 3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72891" y="4653486"/>
              <a:ext cx="2524349" cy="4277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7845" name="Picture 19" descr="inspire_logo"/>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59184" y="3531809"/>
              <a:ext cx="2317100" cy="5442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7846" name="TextBox 8"/>
            <p:cNvSpPr txBox="1">
              <a:spLocks noChangeArrowheads="1"/>
            </p:cNvSpPr>
            <p:nvPr/>
          </p:nvSpPr>
          <p:spPr bwMode="auto">
            <a:xfrm>
              <a:off x="205620" y="3120571"/>
              <a:ext cx="14045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sz="1600" b="1">
                  <a:solidFill>
                    <a:srgbClr val="000080"/>
                  </a:solidFill>
                </a:rPr>
                <a:t>Publications </a:t>
              </a:r>
              <a:endParaRPr lang="en-GB" sz="1600" b="1">
                <a:solidFill>
                  <a:srgbClr val="000080"/>
                </a:solidFill>
              </a:endParaRPr>
            </a:p>
          </p:txBody>
        </p:sp>
        <p:pic>
          <p:nvPicPr>
            <p:cNvPr id="77847" name="Picture 10" descr="Picture 23"/>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97150" y="4175650"/>
              <a:ext cx="2468809" cy="3963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7848" name="Picture 12" descr="arxiv.pn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1632860" y="3146163"/>
              <a:ext cx="882951" cy="30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9" name="Picture 40" descr="physics-letters-b.gif"/>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35426" y="5128381"/>
              <a:ext cx="775607" cy="103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0" name="Picture 41" descr="cda_displayimage.jpg"/>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1464125" y="5119308"/>
              <a:ext cx="772591" cy="102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830" name="Rectangle 35"/>
          <p:cNvSpPr>
            <a:spLocks noChangeArrowheads="1"/>
          </p:cNvSpPr>
          <p:nvPr/>
        </p:nvSpPr>
        <p:spPr bwMode="auto">
          <a:xfrm>
            <a:off x="3902075" y="812800"/>
            <a:ext cx="2762250" cy="2816225"/>
          </a:xfrm>
          <a:prstGeom prst="rect">
            <a:avLst/>
          </a:prstGeom>
          <a:solidFill>
            <a:srgbClr val="C8E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GB" sz="2400">
              <a:solidFill>
                <a:srgbClr val="000000"/>
              </a:solidFill>
            </a:endParaRPr>
          </a:p>
        </p:txBody>
      </p:sp>
      <p:sp>
        <p:nvSpPr>
          <p:cNvPr id="77831" name="TextBox 14"/>
          <p:cNvSpPr txBox="1">
            <a:spLocks noChangeArrowheads="1"/>
          </p:cNvSpPr>
          <p:nvPr/>
        </p:nvSpPr>
        <p:spPr bwMode="auto">
          <a:xfrm>
            <a:off x="3894138" y="822325"/>
            <a:ext cx="156051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GB" sz="1600" b="1">
                <a:solidFill>
                  <a:srgbClr val="000080"/>
                </a:solidFill>
              </a:rPr>
              <a:t>Software</a:t>
            </a:r>
          </a:p>
          <a:p>
            <a:pPr defTabSz="914400"/>
            <a:r>
              <a:rPr lang="en-US" sz="1400" b="1">
                <a:solidFill>
                  <a:srgbClr val="000000"/>
                </a:solidFill>
              </a:rPr>
              <a:t>Simulation, reconstruction, analysis, user, in addition to any external dependencies</a:t>
            </a:r>
            <a:endParaRPr lang="en-GB" sz="1400" b="1">
              <a:solidFill>
                <a:srgbClr val="000000"/>
              </a:solidFill>
            </a:endParaRPr>
          </a:p>
        </p:txBody>
      </p:sp>
      <p:pic>
        <p:nvPicPr>
          <p:cNvPr id="77832" name="Picture 16" descr="babarcollabo"/>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967163" y="2541588"/>
            <a:ext cx="119697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39" descr="opal-det.jpg"/>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273675" y="868363"/>
            <a:ext cx="1366838"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43" descr="cernlib2.png"/>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bwMode="auto">
          <a:xfrm>
            <a:off x="5229225" y="2987675"/>
            <a:ext cx="1401763"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835" name="Group 47"/>
          <p:cNvGrpSpPr>
            <a:grpSpLocks/>
          </p:cNvGrpSpPr>
          <p:nvPr/>
        </p:nvGrpSpPr>
        <p:grpSpPr bwMode="auto">
          <a:xfrm>
            <a:off x="6810375" y="804863"/>
            <a:ext cx="2273300" cy="3175000"/>
            <a:chOff x="6688665" y="841828"/>
            <a:chExt cx="2273904" cy="3173791"/>
          </a:xfrm>
        </p:grpSpPr>
        <p:sp>
          <p:nvSpPr>
            <p:cNvPr id="77838" name="Rectangle 34"/>
            <p:cNvSpPr>
              <a:spLocks noChangeArrowheads="1"/>
            </p:cNvSpPr>
            <p:nvPr/>
          </p:nvSpPr>
          <p:spPr bwMode="auto">
            <a:xfrm>
              <a:off x="6688665" y="841828"/>
              <a:ext cx="2220685" cy="3173791"/>
            </a:xfrm>
            <a:prstGeom prst="rect">
              <a:avLst/>
            </a:prstGeom>
            <a:solidFill>
              <a:srgbClr val="C8E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GB" sz="2400">
                <a:solidFill>
                  <a:srgbClr val="000000"/>
                </a:solidFill>
              </a:endParaRPr>
            </a:p>
          </p:txBody>
        </p:sp>
        <p:sp>
          <p:nvSpPr>
            <p:cNvPr id="77839" name="TextBox 16"/>
            <p:cNvSpPr txBox="1">
              <a:spLocks noChangeArrowheads="1"/>
            </p:cNvSpPr>
            <p:nvPr/>
          </p:nvSpPr>
          <p:spPr bwMode="auto">
            <a:xfrm>
              <a:off x="6724950" y="846667"/>
              <a:ext cx="22376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GB" sz="1600" b="1">
                  <a:solidFill>
                    <a:srgbClr val="000080"/>
                  </a:solidFill>
                </a:rPr>
                <a:t>Meta information</a:t>
              </a:r>
            </a:p>
            <a:p>
              <a:pPr defTabSz="914400"/>
              <a:r>
                <a:rPr lang="en-US" sz="1400" b="1">
                  <a:solidFill>
                    <a:srgbClr val="000000"/>
                  </a:solidFill>
                </a:rPr>
                <a:t>Hyper-news, messages, wikis, user forums..</a:t>
              </a:r>
            </a:p>
            <a:p>
              <a:pPr defTabSz="914400"/>
              <a:endParaRPr lang="en-GB" sz="1600" b="1">
                <a:solidFill>
                  <a:srgbClr val="000000"/>
                </a:solidFill>
              </a:endParaRPr>
            </a:p>
          </p:txBody>
        </p:sp>
        <p:pic>
          <p:nvPicPr>
            <p:cNvPr id="77840" name="Picture 13" descr="atlasNews"/>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826272" y="2854467"/>
              <a:ext cx="1979059" cy="10039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7841" name="Picture 29" descr="twiki.png"/>
            <p:cNvPicPr>
              <a:picLocks noChangeAspect="1"/>
            </p:cNvPicPr>
            <p:nvPr/>
          </p:nvPicPr>
          <p:blipFill>
            <a:blip r:embed="rId17" cstate="print">
              <a:extLst>
                <a:ext uri="{28A0092B-C50C-407E-A947-70E740481C1C}">
                  <a14:useLocalDpi xmlns:a14="http://schemas.microsoft.com/office/drawing/2010/main"/>
                </a:ext>
              </a:extLst>
            </a:blip>
            <a:srcRect/>
            <a:stretch>
              <a:fillRect/>
            </a:stretch>
          </p:blipFill>
          <p:spPr bwMode="auto">
            <a:xfrm>
              <a:off x="6777657" y="1657043"/>
              <a:ext cx="2015763" cy="715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2" name="Picture 44" descr="slacNews.png"/>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bwMode="auto">
            <a:xfrm>
              <a:off x="6833809" y="2470876"/>
              <a:ext cx="1947333" cy="29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7836" name="Picture 51" descr="rootlogo.gif"/>
          <p:cNvPicPr>
            <a:picLocks noChangeAspect="1"/>
          </p:cNvPicPr>
          <p:nvPr/>
        </p:nvPicPr>
        <p:blipFill>
          <a:blip r:embed="rId19" cstate="print">
            <a:extLst>
              <a:ext uri="{28A0092B-C50C-407E-A947-70E740481C1C}">
                <a14:useLocalDpi xmlns:a14="http://schemas.microsoft.com/office/drawing/2010/main"/>
              </a:ext>
            </a:extLst>
          </a:blip>
          <a:srcRect/>
          <a:stretch>
            <a:fillRect/>
          </a:stretch>
        </p:blipFill>
        <p:spPr bwMode="auto">
          <a:xfrm>
            <a:off x="5372100" y="2262188"/>
            <a:ext cx="11477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7" name="Oval 2"/>
          <p:cNvSpPr>
            <a:spLocks noChangeArrowheads="1"/>
          </p:cNvSpPr>
          <p:nvPr/>
        </p:nvSpPr>
        <p:spPr bwMode="auto">
          <a:xfrm>
            <a:off x="5302250" y="3822700"/>
            <a:ext cx="3973513" cy="278923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hangingPunct="0"/>
            <a:endParaRPr lang="en-US" sz="240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05867" y="3860800"/>
            <a:ext cx="4077758" cy="5080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852" name="Title 1"/>
          <p:cNvSpPr>
            <a:spLocks noGrp="1"/>
          </p:cNvSpPr>
          <p:nvPr>
            <p:ph type="title"/>
          </p:nvPr>
        </p:nvSpPr>
        <p:spPr/>
        <p:txBody>
          <a:bodyPr/>
          <a:lstStyle/>
          <a:p>
            <a:r>
              <a:rPr lang="en-US">
                <a:latin typeface="Arial" charset="0"/>
              </a:rPr>
              <a:t>Software Preservation</a:t>
            </a:r>
          </a:p>
        </p:txBody>
      </p:sp>
      <p:sp>
        <p:nvSpPr>
          <p:cNvPr id="3" name="Content Placeholder 2"/>
          <p:cNvSpPr>
            <a:spLocks noGrp="1"/>
          </p:cNvSpPr>
          <p:nvPr>
            <p:ph idx="1"/>
          </p:nvPr>
        </p:nvSpPr>
        <p:spPr>
          <a:xfrm>
            <a:off x="296863" y="1325563"/>
            <a:ext cx="8636000" cy="4667250"/>
          </a:xfrm>
        </p:spPr>
        <p:txBody>
          <a:bodyPr>
            <a:normAutofit/>
          </a:bodyPr>
          <a:lstStyle/>
          <a:p>
            <a:pPr marL="493776" fontAlgn="auto">
              <a:spcAft>
                <a:spcPts val="0"/>
              </a:spcAft>
              <a:buClrTx/>
              <a:buFont typeface="Arial"/>
              <a:buChar char="•"/>
              <a:defRPr/>
            </a:pPr>
            <a:r>
              <a:rPr lang="en-US" dirty="0" smtClean="0">
                <a:ea typeface="+mn-ea"/>
                <a:cs typeface="+mn-cs"/>
              </a:rPr>
              <a:t>Today HEP s/w is O(10</a:t>
            </a:r>
            <a:r>
              <a:rPr lang="en-US" baseline="30000" dirty="0" smtClean="0">
                <a:ea typeface="+mn-ea"/>
                <a:cs typeface="+mn-cs"/>
              </a:rPr>
              <a:t>7</a:t>
            </a:r>
            <a:r>
              <a:rPr lang="en-US" dirty="0" smtClean="0">
                <a:ea typeface="+mn-ea"/>
                <a:cs typeface="+mn-cs"/>
              </a:rPr>
              <a:t>) lines of code, 10s to 100s of modules and many languages! </a:t>
            </a:r>
            <a:br>
              <a:rPr lang="en-US" dirty="0" smtClean="0">
                <a:ea typeface="+mn-ea"/>
                <a:cs typeface="+mn-cs"/>
              </a:rPr>
            </a:br>
            <a:r>
              <a:rPr lang="en-US" dirty="0" smtClean="0">
                <a:ea typeface="+mn-ea"/>
                <a:cs typeface="+mn-cs"/>
              </a:rPr>
              <a:t>(</a:t>
            </a:r>
            <a:r>
              <a:rPr lang="en-US" b="1" dirty="0" smtClean="0">
                <a:solidFill>
                  <a:srgbClr val="008000"/>
                </a:solidFill>
                <a:ea typeface="+mn-ea"/>
                <a:cs typeface="+mn-cs"/>
              </a:rPr>
              <a:t>“</a:t>
            </a:r>
            <a:r>
              <a:rPr lang="en-US" b="1" dirty="0">
                <a:solidFill>
                  <a:srgbClr val="008000"/>
                </a:solidFill>
                <a:ea typeface="+mn-ea"/>
                <a:cs typeface="+mn-cs"/>
              </a:rPr>
              <a:t>B</a:t>
            </a:r>
            <a:r>
              <a:rPr lang="en-US" b="1" dirty="0" smtClean="0">
                <a:solidFill>
                  <a:srgbClr val="008000"/>
                </a:solidFill>
                <a:ea typeface="+mn-ea"/>
                <a:cs typeface="+mn-cs"/>
              </a:rPr>
              <a:t>espoke” per experiment AND analysis</a:t>
            </a:r>
            <a:r>
              <a:rPr lang="en-US" dirty="0" smtClean="0">
                <a:ea typeface="+mn-ea"/>
                <a:cs typeface="+mn-cs"/>
              </a:rPr>
              <a:t>)</a:t>
            </a:r>
          </a:p>
          <a:p>
            <a:pPr marL="493776" fontAlgn="auto">
              <a:spcAft>
                <a:spcPts val="0"/>
              </a:spcAft>
              <a:buClrTx/>
              <a:buFont typeface="Wingdings" charset="2"/>
              <a:buChar char="Ø"/>
              <a:defRPr/>
            </a:pPr>
            <a:r>
              <a:rPr lang="en-US" b="1" dirty="0" smtClean="0">
                <a:solidFill>
                  <a:srgbClr val="0000FF"/>
                </a:solidFill>
                <a:ea typeface="+mn-ea"/>
                <a:cs typeface="+mn-cs"/>
              </a:rPr>
              <a:t>Versioning </a:t>
            </a:r>
            <a:r>
              <a:rPr lang="en-US" b="1" dirty="0" err="1" smtClean="0">
                <a:solidFill>
                  <a:srgbClr val="0000FF"/>
                </a:solidFill>
                <a:ea typeface="+mn-ea"/>
                <a:cs typeface="+mn-cs"/>
              </a:rPr>
              <a:t>filesystems</a:t>
            </a:r>
            <a:r>
              <a:rPr lang="en-US" b="1" dirty="0" smtClean="0">
                <a:solidFill>
                  <a:srgbClr val="0000FF"/>
                </a:solidFill>
                <a:ea typeface="+mn-ea"/>
                <a:cs typeface="+mn-cs"/>
              </a:rPr>
              <a:t> and </a:t>
            </a:r>
            <a:r>
              <a:rPr lang="en-US" b="1" dirty="0" err="1" smtClean="0">
                <a:solidFill>
                  <a:srgbClr val="0000FF"/>
                </a:solidFill>
                <a:ea typeface="+mn-ea"/>
                <a:cs typeface="+mn-cs"/>
              </a:rPr>
              <a:t>virtualisation</a:t>
            </a:r>
            <a:r>
              <a:rPr lang="en-US" b="1" dirty="0" smtClean="0">
                <a:solidFill>
                  <a:srgbClr val="0000FF"/>
                </a:solidFill>
                <a:ea typeface="+mn-ea"/>
                <a:cs typeface="+mn-cs"/>
              </a:rPr>
              <a:t> </a:t>
            </a:r>
            <a:r>
              <a:rPr lang="en-US" dirty="0" smtClean="0">
                <a:ea typeface="+mn-ea"/>
                <a:cs typeface="+mn-cs"/>
              </a:rPr>
              <a:t>widely adopted in HEP: also in EGI &amp; EOSC! </a:t>
            </a:r>
            <a:endParaRPr lang="en-US" dirty="0">
              <a:ea typeface="+mn-ea"/>
              <a:cs typeface="+mn-cs"/>
            </a:endParaRPr>
          </a:p>
          <a:p>
            <a:pPr marL="493776" fontAlgn="auto">
              <a:spcAft>
                <a:spcPts val="0"/>
              </a:spcAft>
              <a:buClrTx/>
              <a:buFont typeface="Arial"/>
              <a:buChar char="•"/>
              <a:defRPr/>
            </a:pPr>
            <a:r>
              <a:rPr lang="en-US" dirty="0" smtClean="0">
                <a:ea typeface="+mn-ea"/>
                <a:cs typeface="+mn-cs"/>
              </a:rPr>
              <a:t>Capture and preserve software + environment for </a:t>
            </a:r>
            <a:r>
              <a:rPr lang="en-US" b="1" u="sng" dirty="0" smtClean="0">
                <a:solidFill>
                  <a:srgbClr val="000090"/>
                </a:solidFill>
                <a:ea typeface="+mn-ea"/>
                <a:cs typeface="+mn-cs"/>
              </a:rPr>
              <a:t>each set</a:t>
            </a:r>
            <a:r>
              <a:rPr lang="en-US" b="1" dirty="0" smtClean="0">
                <a:ea typeface="+mn-ea"/>
                <a:cs typeface="+mn-cs"/>
              </a:rPr>
              <a:t> </a:t>
            </a:r>
            <a:r>
              <a:rPr lang="en-US" dirty="0" smtClean="0">
                <a:ea typeface="+mn-ea"/>
                <a:cs typeface="+mn-cs"/>
              </a:rPr>
              <a:t>of preserved data </a:t>
            </a:r>
          </a:p>
          <a:p>
            <a:pPr marL="493776" fontAlgn="auto">
              <a:spcAft>
                <a:spcPts val="0"/>
              </a:spcAft>
              <a:buClrTx/>
              <a:buFont typeface="Wingdings" charset="2"/>
              <a:buChar char="Ø"/>
              <a:defRPr/>
            </a:pPr>
            <a:r>
              <a:rPr lang="en-US" dirty="0" smtClean="0">
                <a:ea typeface="+mn-ea"/>
                <a:cs typeface="+mn-cs"/>
              </a:rPr>
              <a:t>Believe we can </a:t>
            </a:r>
            <a:r>
              <a:rPr lang="en-US" dirty="0" err="1" smtClean="0">
                <a:ea typeface="+mn-ea"/>
                <a:cs typeface="+mn-cs"/>
              </a:rPr>
              <a:t>analyse</a:t>
            </a:r>
            <a:r>
              <a:rPr lang="en-US" dirty="0" smtClean="0">
                <a:ea typeface="+mn-ea"/>
                <a:cs typeface="+mn-cs"/>
              </a:rPr>
              <a:t> LEP data </a:t>
            </a:r>
            <a:r>
              <a:rPr lang="en-US" b="1" dirty="0" smtClean="0">
                <a:solidFill>
                  <a:srgbClr val="FF0000"/>
                </a:solidFill>
                <a:ea typeface="+mn-ea"/>
                <a:cs typeface="+mn-cs"/>
              </a:rPr>
              <a:t>~30 years </a:t>
            </a:r>
            <a:r>
              <a:rPr lang="en-US" dirty="0" smtClean="0">
                <a:ea typeface="+mn-ea"/>
                <a:cs typeface="+mn-cs"/>
              </a:rPr>
              <a:t>after data taking ended! (i.e. until ~2030)</a:t>
            </a:r>
          </a:p>
        </p:txBody>
      </p:sp>
      <p:pic>
        <p:nvPicPr>
          <p:cNvPr id="7885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067550" y="336550"/>
            <a:ext cx="18367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TextBox 3"/>
          <p:cNvSpPr txBox="1">
            <a:spLocks noChangeArrowheads="1"/>
          </p:cNvSpPr>
          <p:nvPr/>
        </p:nvSpPr>
        <p:spPr bwMode="auto">
          <a:xfrm>
            <a:off x="830263" y="6299200"/>
            <a:ext cx="7583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chemeClr val="bg1"/>
                </a:solidFill>
              </a:rPr>
              <a:t>Simulation of physics processes and detectors are common apps</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r>
              <a:rPr lang="en-US">
                <a:latin typeface="Arial" charset="0"/>
              </a:rPr>
              <a:t>F.A.I.R. Data Management</a:t>
            </a:r>
          </a:p>
        </p:txBody>
      </p:sp>
      <p:sp>
        <p:nvSpPr>
          <p:cNvPr id="3" name="Content Placeholder 2"/>
          <p:cNvSpPr>
            <a:spLocks noGrp="1"/>
          </p:cNvSpPr>
          <p:nvPr>
            <p:ph idx="1"/>
          </p:nvPr>
        </p:nvSpPr>
        <p:spPr>
          <a:xfrm>
            <a:off x="179388" y="1325563"/>
            <a:ext cx="8807450" cy="4667250"/>
          </a:xfrm>
        </p:spPr>
        <p:txBody>
          <a:bodyPr>
            <a:normAutofit fontScale="92500"/>
          </a:bodyPr>
          <a:lstStyle/>
          <a:p>
            <a:pPr>
              <a:buClrTx/>
              <a:defRPr/>
            </a:pPr>
            <a:r>
              <a:rPr lang="en-US" dirty="0" smtClean="0"/>
              <a:t>Increasing emphasis on FAIR DMPs, including preservation, sharing, reproducibility etc.</a:t>
            </a:r>
          </a:p>
          <a:p>
            <a:pPr lvl="1">
              <a:buClrTx/>
              <a:buFont typeface="Wingdings" charset="2"/>
              <a:buChar char="Ø"/>
              <a:defRPr/>
            </a:pPr>
            <a:r>
              <a:rPr lang="en-US" b="1" dirty="0" smtClean="0">
                <a:solidFill>
                  <a:srgbClr val="008000"/>
                </a:solidFill>
              </a:rPr>
              <a:t>FAIR now includes also s/w but not yet </a:t>
            </a:r>
            <a:r>
              <a:rPr lang="en-US" b="1" u="sng" dirty="0" smtClean="0">
                <a:solidFill>
                  <a:srgbClr val="FF0000"/>
                </a:solidFill>
              </a:rPr>
              <a:t>build systems, verification procedures &amp; environment</a:t>
            </a:r>
          </a:p>
          <a:p>
            <a:pPr>
              <a:buClrTx/>
              <a:defRPr/>
            </a:pPr>
            <a:r>
              <a:rPr lang="en-US" dirty="0" smtClean="0"/>
              <a:t>IMHO not yet fully understood (some claim otherwise) - we see (</a:t>
            </a:r>
            <a:r>
              <a:rPr lang="en-US" dirty="0" err="1" smtClean="0"/>
              <a:t>ir</a:t>
            </a:r>
            <a:r>
              <a:rPr lang="en-US" dirty="0" smtClean="0"/>
              <a:t>)regular changes on how we </a:t>
            </a:r>
            <a:r>
              <a:rPr lang="en-US" b="1" dirty="0" smtClean="0">
                <a:solidFill>
                  <a:srgbClr val="008000"/>
                </a:solidFill>
              </a:rPr>
              <a:t>find</a:t>
            </a:r>
            <a:r>
              <a:rPr lang="en-US" dirty="0" smtClean="0"/>
              <a:t> data and what protocol(s) we use to </a:t>
            </a:r>
            <a:r>
              <a:rPr lang="en-US" b="1" dirty="0" smtClean="0">
                <a:solidFill>
                  <a:srgbClr val="FF0000"/>
                </a:solidFill>
              </a:rPr>
              <a:t>access</a:t>
            </a:r>
            <a:r>
              <a:rPr lang="en-US" dirty="0" smtClean="0"/>
              <a:t> it</a:t>
            </a:r>
          </a:p>
          <a:p>
            <a:pPr>
              <a:buClrTx/>
              <a:defRPr/>
            </a:pPr>
            <a:r>
              <a:rPr lang="en-US" b="1" dirty="0" smtClean="0">
                <a:solidFill>
                  <a:srgbClr val="0000FF"/>
                </a:solidFill>
              </a:rPr>
              <a:t>This can be a problem over periods &lt; 1 decade</a:t>
            </a:r>
          </a:p>
          <a:p>
            <a:pPr>
              <a:buClrTx/>
              <a:buFont typeface="Wingdings" charset="2"/>
              <a:buChar char="Ø"/>
              <a:defRPr/>
            </a:pPr>
            <a:r>
              <a:rPr lang="en-US" b="1" dirty="0" smtClean="0">
                <a:solidFill>
                  <a:srgbClr val="660066"/>
                </a:solidFill>
              </a:rPr>
              <a:t>Only solution we know of: find the effort to migrate (problem for legacy projects /  data)</a:t>
            </a:r>
            <a:endParaRPr lang="en-US" b="1" dirty="0">
              <a:solidFill>
                <a:srgbClr val="660066"/>
              </a:solidFill>
            </a:endParaRPr>
          </a:p>
        </p:txBody>
      </p:sp>
      <p:sp>
        <p:nvSpPr>
          <p:cNvPr id="79875" name="TextBox 1"/>
          <p:cNvSpPr txBox="1">
            <a:spLocks noChangeArrowheads="1"/>
          </p:cNvSpPr>
          <p:nvPr/>
        </p:nvSpPr>
        <p:spPr bwMode="auto">
          <a:xfrm>
            <a:off x="1846263" y="6350000"/>
            <a:ext cx="5810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rPr>
              <a:t>FAIR = Findable, Accessible, Inter-operable, Re-usable</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r>
              <a:rPr lang="en-US">
                <a:latin typeface="Arial" charset="0"/>
              </a:rPr>
              <a:t>Collaboration</a:t>
            </a:r>
          </a:p>
        </p:txBody>
      </p:sp>
      <p:sp>
        <p:nvSpPr>
          <p:cNvPr id="3" name="Content Placeholder 2"/>
          <p:cNvSpPr>
            <a:spLocks noGrp="1"/>
          </p:cNvSpPr>
          <p:nvPr>
            <p:ph idx="1"/>
          </p:nvPr>
        </p:nvSpPr>
        <p:spPr>
          <a:xfrm>
            <a:off x="457200" y="1325563"/>
            <a:ext cx="8374063" cy="4832350"/>
          </a:xfrm>
        </p:spPr>
        <p:txBody>
          <a:bodyPr>
            <a:normAutofit fontScale="77500" lnSpcReduction="20000"/>
          </a:bodyPr>
          <a:lstStyle/>
          <a:p>
            <a:pPr marL="550863" indent="-514350">
              <a:buClrTx/>
              <a:buFont typeface="+mj-lt"/>
              <a:buAutoNum type="arabicPeriod"/>
              <a:defRPr/>
            </a:pPr>
            <a:r>
              <a:rPr lang="en-US" b="1" dirty="0" smtClean="0">
                <a:solidFill>
                  <a:srgbClr val="FF0000"/>
                </a:solidFill>
              </a:rPr>
              <a:t>Through technology:</a:t>
            </a:r>
          </a:p>
          <a:p>
            <a:pPr lvl="1">
              <a:buClrTx/>
              <a:defRPr/>
            </a:pPr>
            <a:r>
              <a:rPr lang="en-US" dirty="0" smtClean="0"/>
              <a:t>Large Tape Users’ Group</a:t>
            </a:r>
          </a:p>
          <a:p>
            <a:pPr lvl="1">
              <a:buClrTx/>
              <a:defRPr/>
            </a:pPr>
            <a:r>
              <a:rPr lang="en-US" dirty="0" err="1" smtClean="0"/>
              <a:t>Invenio</a:t>
            </a:r>
            <a:r>
              <a:rPr lang="en-US" dirty="0" smtClean="0"/>
              <a:t> </a:t>
            </a:r>
            <a:r>
              <a:rPr lang="en-US" dirty="0" smtClean="0">
                <a:sym typeface="Wingdings"/>
              </a:rPr>
              <a:t> </a:t>
            </a:r>
            <a:r>
              <a:rPr lang="en-US" dirty="0" err="1" smtClean="0">
                <a:sym typeface="Wingdings"/>
              </a:rPr>
              <a:t>Zenodo</a:t>
            </a:r>
            <a:r>
              <a:rPr lang="en-US" dirty="0" smtClean="0">
                <a:sym typeface="Wingdings"/>
              </a:rPr>
              <a:t>  B2SHARE (INSPIREHEP)</a:t>
            </a:r>
          </a:p>
          <a:p>
            <a:pPr lvl="1">
              <a:buClrTx/>
              <a:defRPr/>
            </a:pPr>
            <a:r>
              <a:rPr lang="en-US" dirty="0" smtClean="0">
                <a:sym typeface="Wingdings"/>
              </a:rPr>
              <a:t>CVMFS / </a:t>
            </a:r>
            <a:r>
              <a:rPr lang="en-US" dirty="0" err="1" smtClean="0">
                <a:sym typeface="Wingdings"/>
              </a:rPr>
              <a:t>CernVM</a:t>
            </a:r>
            <a:endParaRPr lang="en-US" dirty="0" smtClean="0">
              <a:sym typeface="Wingdings"/>
            </a:endParaRPr>
          </a:p>
          <a:p>
            <a:pPr marL="550863" indent="-514350">
              <a:buClrTx/>
              <a:buFont typeface="+mj-lt"/>
              <a:buAutoNum type="arabicPeriod"/>
              <a:defRPr/>
            </a:pPr>
            <a:r>
              <a:rPr lang="en-US" b="1" dirty="0" smtClean="0">
                <a:solidFill>
                  <a:srgbClr val="008000"/>
                </a:solidFill>
                <a:sym typeface="Wingdings"/>
              </a:rPr>
              <a:t>Through projects:</a:t>
            </a:r>
          </a:p>
          <a:p>
            <a:pPr lvl="1">
              <a:buClrTx/>
              <a:defRPr/>
            </a:pPr>
            <a:r>
              <a:rPr lang="en-US" dirty="0" smtClean="0">
                <a:sym typeface="Wingdings"/>
              </a:rPr>
              <a:t>e*, E* and H*</a:t>
            </a:r>
          </a:p>
          <a:p>
            <a:pPr marL="550863" indent="-514350">
              <a:buClrTx/>
              <a:buFont typeface="+mj-lt"/>
              <a:buAutoNum type="arabicPeriod"/>
              <a:defRPr/>
            </a:pPr>
            <a:r>
              <a:rPr lang="en-US" b="1" dirty="0" smtClean="0">
                <a:solidFill>
                  <a:srgbClr val="0000FF"/>
                </a:solidFill>
                <a:sym typeface="Wingdings"/>
              </a:rPr>
              <a:t>Through services:</a:t>
            </a:r>
          </a:p>
          <a:p>
            <a:pPr lvl="1">
              <a:buClrTx/>
              <a:defRPr/>
            </a:pPr>
            <a:r>
              <a:rPr lang="en-US" dirty="0" smtClean="0">
                <a:sym typeface="Wingdings"/>
              </a:rPr>
              <a:t>Obi-wan </a:t>
            </a:r>
            <a:r>
              <a:rPr lang="en-US" dirty="0" err="1" smtClean="0">
                <a:sym typeface="Wingdings"/>
              </a:rPr>
              <a:t>Zenodo</a:t>
            </a:r>
            <a:endParaRPr lang="en-US" dirty="0" smtClean="0">
              <a:sym typeface="Wingdings"/>
            </a:endParaRPr>
          </a:p>
          <a:p>
            <a:pPr lvl="1">
              <a:buClrTx/>
              <a:defRPr/>
            </a:pPr>
            <a:r>
              <a:rPr lang="en-US" dirty="0" smtClean="0">
                <a:sym typeface="Wingdings"/>
              </a:rPr>
              <a:t>CVMFS repository for “lost” experiments</a:t>
            </a:r>
          </a:p>
          <a:p>
            <a:pPr lvl="1">
              <a:buClrTx/>
              <a:defRPr/>
            </a:pPr>
            <a:r>
              <a:rPr lang="en-US" dirty="0" smtClean="0">
                <a:sym typeface="Wingdings"/>
              </a:rPr>
              <a:t>Possible hosting of 2PB of </a:t>
            </a:r>
            <a:r>
              <a:rPr lang="en-US" dirty="0" err="1" smtClean="0">
                <a:sym typeface="Wingdings"/>
              </a:rPr>
              <a:t>BaBar@SLAC</a:t>
            </a:r>
            <a:r>
              <a:rPr lang="en-US" dirty="0" smtClean="0">
                <a:sym typeface="Wingdings"/>
              </a:rPr>
              <a:t> data</a:t>
            </a:r>
          </a:p>
          <a:p>
            <a:pPr lvl="1">
              <a:buClrTx/>
              <a:defRPr/>
            </a:pPr>
            <a:r>
              <a:rPr lang="en-US" dirty="0" smtClean="0">
                <a:sym typeface="Wingdings"/>
              </a:rPr>
              <a:t>70 TB of OPERA data (CERN “</a:t>
            </a:r>
            <a:r>
              <a:rPr lang="en-US" dirty="0" err="1" smtClean="0">
                <a:sym typeface="Wingdings"/>
              </a:rPr>
              <a:t>recognised</a:t>
            </a:r>
            <a:r>
              <a:rPr lang="en-US" dirty="0" smtClean="0">
                <a:sym typeface="Wingdings"/>
              </a:rPr>
              <a:t>” </a:t>
            </a:r>
            <a:r>
              <a:rPr lang="en-US" dirty="0" err="1" smtClean="0">
                <a:sym typeface="Wingdings"/>
              </a:rPr>
              <a:t>expt</a:t>
            </a:r>
            <a:r>
              <a:rPr lang="en-US" dirty="0" smtClean="0">
                <a:sym typeface="Wingdings"/>
              </a:rPr>
              <a:t>)</a:t>
            </a:r>
          </a:p>
          <a:p>
            <a:pPr marL="550863" indent="-514350">
              <a:buClrTx/>
              <a:buFont typeface="+mj-lt"/>
              <a:buAutoNum type="arabicPeriod"/>
              <a:defRPr/>
            </a:pPr>
            <a:r>
              <a:rPr lang="en-US" b="1" dirty="0" smtClean="0">
                <a:solidFill>
                  <a:srgbClr val="660066"/>
                </a:solidFill>
                <a:sym typeface="Wingdings"/>
              </a:rPr>
              <a:t>Through workshops &amp; conferences:</a:t>
            </a:r>
          </a:p>
          <a:p>
            <a:pPr lvl="1">
              <a:buClrTx/>
              <a:defRPr/>
            </a:pPr>
            <a:r>
              <a:rPr lang="en-US" dirty="0">
                <a:sym typeface="Wingdings"/>
              </a:rPr>
              <a:t>e</a:t>
            </a:r>
            <a:r>
              <a:rPr lang="en-US" dirty="0" smtClean="0">
                <a:sym typeface="Wingdings"/>
              </a:rPr>
              <a:t>.g. </a:t>
            </a:r>
            <a:r>
              <a:rPr lang="en-US" dirty="0" err="1" smtClean="0">
                <a:sym typeface="Wingdings"/>
              </a:rPr>
              <a:t>EIROForum</a:t>
            </a:r>
            <a:r>
              <a:rPr lang="en-US" dirty="0" smtClean="0">
                <a:sym typeface="Wingdings"/>
              </a:rPr>
              <a:t> technical WG on LTDP </a:t>
            </a:r>
          </a:p>
          <a:p>
            <a:pPr lvl="1">
              <a:buClrTx/>
              <a:defRPr/>
            </a:pPr>
            <a:r>
              <a:rPr lang="en-US" dirty="0" smtClean="0">
                <a:sym typeface="Wingdings"/>
              </a:rPr>
              <a:t>More on Thursday… (?)</a:t>
            </a:r>
            <a:br>
              <a:rPr lang="en-US" dirty="0" smtClean="0">
                <a:sym typeface="Wingdings"/>
              </a:rPr>
            </a:br>
            <a:endParaRPr lang="en-US" dirty="0"/>
          </a:p>
        </p:txBody>
      </p:sp>
      <p:pic>
        <p:nvPicPr>
          <p:cNvPr id="80899"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73938" y="3586163"/>
            <a:ext cx="1770062"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21350" y="796925"/>
            <a:ext cx="342265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978650" y="1944688"/>
            <a:ext cx="2165350"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9"/>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58063" y="4965700"/>
            <a:ext cx="1785937"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https://lh6.googleusercontent.com/t9wXZKasx0_VhnebZYQkYnhrx98UhmOhC6RjCr74yubXrIXiyJf9fKQg84muMDL84pFMaKrt8aYTGsvoklV5YFaZbKk66Xa6t7RIHWrTyAlSHiQJPPjeHLjLiNp-tFghKFP5nzeDF5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28575"/>
            <a:ext cx="6667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rtlCol="0">
            <a:normAutofit/>
          </a:bodyPr>
          <a:lstStyle/>
          <a:p>
            <a:pPr eaLnBrk="1" fontAlgn="auto" hangingPunct="1">
              <a:spcAft>
                <a:spcPts val="0"/>
              </a:spcAft>
              <a:defRPr/>
            </a:pPr>
            <a:r>
              <a:rPr lang="en-US" sz="3600" i="1" cap="small" dirty="0" smtClean="0">
                <a:ea typeface="+mj-ea"/>
                <a:cs typeface="+mj-cs"/>
              </a:rPr>
              <a:t>BaBar</a:t>
            </a:r>
            <a:r>
              <a:rPr lang="en-US" sz="3600" dirty="0" smtClean="0">
                <a:ea typeface="+mj-ea"/>
                <a:cs typeface="+mj-cs"/>
              </a:rPr>
              <a:t> needs </a:t>
            </a:r>
            <a:r>
              <a:rPr lang="en-US" sz="3600" dirty="0">
                <a:ea typeface="+mj-ea"/>
                <a:cs typeface="+mj-cs"/>
              </a:rPr>
              <a:t>Help</a:t>
            </a:r>
            <a:r>
              <a:rPr lang="en-US" sz="3600" dirty="0" smtClean="0">
                <a:ea typeface="+mj-ea"/>
                <a:cs typeface="+mj-cs"/>
              </a:rPr>
              <a:t>!</a:t>
            </a:r>
            <a:r>
              <a:rPr lang="en-US" sz="3600" dirty="0">
                <a:ea typeface="+mj-ea"/>
                <a:cs typeface="+mj-cs"/>
              </a:rPr>
              <a:t> </a:t>
            </a:r>
            <a:r>
              <a:rPr lang="en-US" sz="3600" dirty="0" smtClean="0">
                <a:ea typeface="+mj-ea"/>
                <a:cs typeface="+mj-cs"/>
              </a:rPr>
              <a:t>        </a:t>
            </a:r>
            <a:r>
              <a:rPr lang="en-US" sz="3600" i="1" cap="small" dirty="0" smtClean="0">
                <a:ea typeface="+mj-ea"/>
                <a:cs typeface="+mj-cs"/>
              </a:rPr>
              <a:t>BaBar</a:t>
            </a:r>
            <a:r>
              <a:rPr lang="en-US" sz="3600" dirty="0" smtClean="0">
                <a:ea typeface="+mj-ea"/>
                <a:cs typeface="+mj-cs"/>
              </a:rPr>
              <a:t> in Numbers</a:t>
            </a:r>
            <a:endParaRPr lang="en-US" sz="3600" dirty="0">
              <a:ea typeface="+mj-ea"/>
              <a:cs typeface="+mj-cs"/>
            </a:endParaRPr>
          </a:p>
        </p:txBody>
      </p:sp>
      <p:sp>
        <p:nvSpPr>
          <p:cNvPr id="5" name="Content Placeholder 4"/>
          <p:cNvSpPr>
            <a:spLocks noGrp="1"/>
          </p:cNvSpPr>
          <p:nvPr>
            <p:ph sz="half" idx="1"/>
          </p:nvPr>
        </p:nvSpPr>
        <p:spPr>
          <a:xfrm>
            <a:off x="228600" y="1219200"/>
            <a:ext cx="4419600" cy="5334000"/>
          </a:xfrm>
        </p:spPr>
        <p:txBody>
          <a:bodyPr rtlCol="0">
            <a:noAutofit/>
          </a:bodyPr>
          <a:lstStyle/>
          <a:p>
            <a:pPr eaLnBrk="1" fontAlgn="auto" hangingPunct="1">
              <a:spcAft>
                <a:spcPts val="0"/>
              </a:spcAft>
              <a:buFont typeface="Arial" pitchFamily="34" charset="0"/>
              <a:buChar char="•"/>
              <a:defRPr/>
            </a:pPr>
            <a:r>
              <a:rPr lang="en-US" sz="1600" i="1" cap="small" dirty="0" smtClean="0">
                <a:solidFill>
                  <a:schemeClr val="tx1">
                    <a:lumMod val="75000"/>
                    <a:lumOff val="25000"/>
                  </a:schemeClr>
                </a:solidFill>
                <a:ea typeface="+mn-ea"/>
                <a:cs typeface="+mn-cs"/>
              </a:rPr>
              <a:t>BaBar</a:t>
            </a:r>
            <a:r>
              <a:rPr lang="en-US" sz="1600" dirty="0" smtClean="0">
                <a:solidFill>
                  <a:schemeClr val="tx1">
                    <a:lumMod val="75000"/>
                    <a:lumOff val="25000"/>
                  </a:schemeClr>
                </a:solidFill>
                <a:ea typeface="+mn-ea"/>
                <a:cs typeface="+mn-cs"/>
              </a:rPr>
              <a:t> </a:t>
            </a:r>
            <a:r>
              <a:rPr lang="en-US" sz="1600" dirty="0">
                <a:solidFill>
                  <a:schemeClr val="tx1">
                    <a:lumMod val="75000"/>
                    <a:lumOff val="25000"/>
                  </a:schemeClr>
                </a:solidFill>
                <a:ea typeface="+mn-ea"/>
                <a:cs typeface="+mn-cs"/>
              </a:rPr>
              <a:t>data actively being analyzed and high impact papers published (see slide 2). Expect this to continue to at least through 2021. </a:t>
            </a:r>
          </a:p>
          <a:p>
            <a:pPr eaLnBrk="1" fontAlgn="auto" hangingPunct="1">
              <a:spcAft>
                <a:spcPts val="0"/>
              </a:spcAft>
              <a:buFont typeface="Arial" pitchFamily="34" charset="0"/>
              <a:buChar char="•"/>
              <a:defRPr/>
            </a:pPr>
            <a:r>
              <a:rPr lang="en-US" sz="1600" dirty="0" smtClean="0">
                <a:solidFill>
                  <a:schemeClr val="tx1">
                    <a:lumMod val="75000"/>
                    <a:lumOff val="25000"/>
                  </a:schemeClr>
                </a:solidFill>
                <a:ea typeface="+mn-ea"/>
                <a:cs typeface="+mn-cs"/>
              </a:rPr>
              <a:t>SLAC </a:t>
            </a:r>
            <a:r>
              <a:rPr lang="en-US" sz="1600" dirty="0">
                <a:solidFill>
                  <a:schemeClr val="tx1">
                    <a:lumMod val="75000"/>
                    <a:lumOff val="25000"/>
                  </a:schemeClr>
                </a:solidFill>
                <a:ea typeface="+mn-ea"/>
                <a:cs typeface="+mn-cs"/>
              </a:rPr>
              <a:t>management plans to </a:t>
            </a:r>
            <a:r>
              <a:rPr lang="en-US" sz="1600" b="1" dirty="0">
                <a:solidFill>
                  <a:srgbClr val="FF0000"/>
                </a:solidFill>
                <a:ea typeface="+mn-ea"/>
                <a:cs typeface="+mn-cs"/>
              </a:rPr>
              <a:t>stop</a:t>
            </a:r>
            <a:r>
              <a:rPr lang="en-US" sz="1600" dirty="0">
                <a:solidFill>
                  <a:schemeClr val="tx1">
                    <a:lumMod val="75000"/>
                    <a:lumOff val="25000"/>
                  </a:schemeClr>
                </a:solidFill>
                <a:ea typeface="+mn-ea"/>
                <a:cs typeface="+mn-cs"/>
              </a:rPr>
              <a:t> hosting </a:t>
            </a:r>
            <a:r>
              <a:rPr lang="en-US" sz="1600" i="1" cap="small" dirty="0" smtClean="0">
                <a:solidFill>
                  <a:schemeClr val="tx1">
                    <a:lumMod val="75000"/>
                    <a:lumOff val="25000"/>
                  </a:schemeClr>
                </a:solidFill>
                <a:ea typeface="+mn-ea"/>
                <a:cs typeface="+mn-cs"/>
              </a:rPr>
              <a:t>BaBar</a:t>
            </a:r>
            <a:r>
              <a:rPr lang="en-US" sz="1600" dirty="0" smtClean="0">
                <a:solidFill>
                  <a:schemeClr val="tx1">
                    <a:lumMod val="75000"/>
                    <a:lumOff val="25000"/>
                  </a:schemeClr>
                </a:solidFill>
                <a:ea typeface="+mn-ea"/>
                <a:cs typeface="+mn-cs"/>
              </a:rPr>
              <a:t> </a:t>
            </a:r>
            <a:r>
              <a:rPr lang="en-US" sz="1600" dirty="0">
                <a:solidFill>
                  <a:schemeClr val="tx1">
                    <a:lumMod val="75000"/>
                    <a:lumOff val="25000"/>
                  </a:schemeClr>
                </a:solidFill>
                <a:ea typeface="+mn-ea"/>
                <a:cs typeface="+mn-cs"/>
              </a:rPr>
              <a:t>computing in February 2020 at which time the tapes with </a:t>
            </a:r>
            <a:r>
              <a:rPr lang="en-US" sz="1600" b="1" dirty="0">
                <a:solidFill>
                  <a:srgbClr val="FF0000"/>
                </a:solidFill>
                <a:ea typeface="+mn-ea"/>
                <a:cs typeface="+mn-cs"/>
              </a:rPr>
              <a:t>data will be ejected</a:t>
            </a:r>
            <a:r>
              <a:rPr lang="en-US" sz="1600" dirty="0" smtClean="0">
                <a:solidFill>
                  <a:schemeClr val="tx1">
                    <a:lumMod val="75000"/>
                    <a:lumOff val="25000"/>
                  </a:schemeClr>
                </a:solidFill>
                <a:ea typeface="+mn-ea"/>
                <a:cs typeface="+mn-cs"/>
              </a:rPr>
              <a:t>.</a:t>
            </a:r>
          </a:p>
          <a:p>
            <a:pPr eaLnBrk="1" fontAlgn="auto" hangingPunct="1">
              <a:spcAft>
                <a:spcPts val="0"/>
              </a:spcAft>
              <a:buFont typeface="Arial" pitchFamily="34" charset="0"/>
              <a:buChar char="•"/>
              <a:defRPr/>
            </a:pPr>
            <a:r>
              <a:rPr lang="en-US" sz="1600" dirty="0" smtClean="0">
                <a:solidFill>
                  <a:schemeClr val="tx1">
                    <a:lumMod val="75000"/>
                    <a:lumOff val="25000"/>
                  </a:schemeClr>
                </a:solidFill>
                <a:ea typeface="+mn-ea"/>
                <a:cs typeface="+mn-cs"/>
              </a:rPr>
              <a:t>DOE </a:t>
            </a:r>
            <a:r>
              <a:rPr lang="en-US" sz="1600" dirty="0">
                <a:solidFill>
                  <a:schemeClr val="tx1">
                    <a:lumMod val="75000"/>
                    <a:lumOff val="25000"/>
                  </a:schemeClr>
                </a:solidFill>
                <a:ea typeface="+mn-ea"/>
                <a:cs typeface="+mn-cs"/>
              </a:rPr>
              <a:t>support ended in 2017, now running on international common funds (OCF). </a:t>
            </a:r>
            <a:endParaRPr lang="en-US" sz="1600" dirty="0" smtClean="0">
              <a:solidFill>
                <a:schemeClr val="tx1">
                  <a:lumMod val="75000"/>
                  <a:lumOff val="25000"/>
                </a:schemeClr>
              </a:solidFill>
              <a:ea typeface="+mn-ea"/>
              <a:cs typeface="+mn-cs"/>
            </a:endParaRPr>
          </a:p>
          <a:p>
            <a:pPr eaLnBrk="1" fontAlgn="auto" hangingPunct="1">
              <a:spcAft>
                <a:spcPts val="0"/>
              </a:spcAft>
              <a:buFont typeface="Arial" pitchFamily="34" charset="0"/>
              <a:buChar char="•"/>
              <a:defRPr/>
            </a:pPr>
            <a:r>
              <a:rPr lang="en-US" sz="1600" dirty="0" smtClean="0">
                <a:solidFill>
                  <a:schemeClr val="tx1">
                    <a:lumMod val="75000"/>
                    <a:lumOff val="25000"/>
                  </a:schemeClr>
                </a:solidFill>
                <a:ea typeface="+mn-ea"/>
                <a:cs typeface="+mn-cs"/>
              </a:rPr>
              <a:t>Looking </a:t>
            </a:r>
            <a:r>
              <a:rPr lang="en-US" sz="1600" dirty="0">
                <a:solidFill>
                  <a:schemeClr val="tx1">
                    <a:lumMod val="75000"/>
                    <a:lumOff val="25000"/>
                  </a:schemeClr>
                </a:solidFill>
                <a:ea typeface="+mn-ea"/>
                <a:cs typeface="+mn-cs"/>
              </a:rPr>
              <a:t>for possibility of support and long term </a:t>
            </a:r>
            <a:r>
              <a:rPr lang="en-US" sz="1600" dirty="0" smtClean="0">
                <a:solidFill>
                  <a:schemeClr val="tx1">
                    <a:lumMod val="75000"/>
                    <a:lumOff val="25000"/>
                  </a:schemeClr>
                </a:solidFill>
                <a:ea typeface="+mn-ea"/>
                <a:cs typeface="+mn-cs"/>
              </a:rPr>
              <a:t>data </a:t>
            </a:r>
            <a:r>
              <a:rPr lang="en-US" sz="1600" dirty="0">
                <a:solidFill>
                  <a:schemeClr val="tx1">
                    <a:lumMod val="75000"/>
                    <a:lumOff val="25000"/>
                  </a:schemeClr>
                </a:solidFill>
                <a:ea typeface="+mn-ea"/>
                <a:cs typeface="+mn-cs"/>
              </a:rPr>
              <a:t>preservation at</a:t>
            </a:r>
            <a:endParaRPr lang="en-US" sz="1600" dirty="0" smtClean="0">
              <a:solidFill>
                <a:schemeClr val="tx1">
                  <a:lumMod val="75000"/>
                  <a:lumOff val="25000"/>
                </a:schemeClr>
              </a:solidFill>
              <a:ea typeface="+mn-ea"/>
              <a:cs typeface="+mn-cs"/>
            </a:endParaRPr>
          </a:p>
          <a:p>
            <a:pPr lvl="1" eaLnBrk="1" hangingPunct="1">
              <a:spcAft>
                <a:spcPts val="0"/>
              </a:spcAft>
              <a:buFont typeface="Arial" pitchFamily="34" charset="0"/>
              <a:buChar char="–"/>
              <a:defRPr/>
            </a:pPr>
            <a:r>
              <a:rPr lang="en-US" sz="1400" dirty="0">
                <a:solidFill>
                  <a:schemeClr val="tx1">
                    <a:lumMod val="75000"/>
                    <a:lumOff val="25000"/>
                  </a:schemeClr>
                </a:solidFill>
                <a:ea typeface="+mn-ea"/>
              </a:rPr>
              <a:t>CERN, </a:t>
            </a:r>
          </a:p>
          <a:p>
            <a:pPr lvl="1" eaLnBrk="1" hangingPunct="1">
              <a:spcAft>
                <a:spcPts val="0"/>
              </a:spcAft>
              <a:buFont typeface="Arial" pitchFamily="34" charset="0"/>
              <a:buChar char="–"/>
              <a:defRPr/>
            </a:pPr>
            <a:r>
              <a:rPr lang="en-US" sz="1400" dirty="0" err="1">
                <a:solidFill>
                  <a:schemeClr val="tx1">
                    <a:lumMod val="75000"/>
                    <a:lumOff val="25000"/>
                  </a:schemeClr>
                </a:solidFill>
                <a:ea typeface="+mn-ea"/>
              </a:rPr>
              <a:t>GridKa</a:t>
            </a:r>
            <a:r>
              <a:rPr lang="en-US" sz="1400" dirty="0">
                <a:solidFill>
                  <a:schemeClr val="tx1">
                    <a:lumMod val="75000"/>
                    <a:lumOff val="25000"/>
                  </a:schemeClr>
                </a:solidFill>
                <a:ea typeface="+mn-ea"/>
              </a:rPr>
              <a:t> </a:t>
            </a:r>
            <a:r>
              <a:rPr lang="en-US" sz="1400" dirty="0" smtClean="0">
                <a:solidFill>
                  <a:schemeClr val="tx1">
                    <a:lumMod val="75000"/>
                    <a:lumOff val="25000"/>
                  </a:schemeClr>
                </a:solidFill>
                <a:ea typeface="+mn-ea"/>
              </a:rPr>
              <a:t>(</a:t>
            </a:r>
            <a:r>
              <a:rPr lang="en-US" sz="1400" i="1" cap="small" dirty="0" smtClean="0">
                <a:solidFill>
                  <a:schemeClr val="tx1">
                    <a:lumMod val="75000"/>
                    <a:lumOff val="25000"/>
                  </a:schemeClr>
                </a:solidFill>
                <a:ea typeface="+mn-ea"/>
              </a:rPr>
              <a:t>BaBar</a:t>
            </a:r>
            <a:r>
              <a:rPr lang="en-US" sz="1400" dirty="0" smtClean="0">
                <a:solidFill>
                  <a:schemeClr val="tx1">
                    <a:lumMod val="75000"/>
                    <a:lumOff val="25000"/>
                  </a:schemeClr>
                </a:solidFill>
                <a:ea typeface="+mn-ea"/>
              </a:rPr>
              <a:t> site </a:t>
            </a:r>
            <a:r>
              <a:rPr lang="en-US" sz="1400" dirty="0">
                <a:solidFill>
                  <a:schemeClr val="tx1">
                    <a:lumMod val="75000"/>
                    <a:lumOff val="25000"/>
                  </a:schemeClr>
                </a:solidFill>
                <a:ea typeface="+mn-ea"/>
              </a:rPr>
              <a:t>for analysis and </a:t>
            </a:r>
            <a:r>
              <a:rPr lang="en-US" sz="1400" dirty="0" err="1">
                <a:solidFill>
                  <a:schemeClr val="tx1">
                    <a:lumMod val="75000"/>
                    <a:lumOff val="25000"/>
                  </a:schemeClr>
                </a:solidFill>
                <a:ea typeface="+mn-ea"/>
              </a:rPr>
              <a:t>XRootD</a:t>
            </a:r>
            <a:r>
              <a:rPr lang="en-US" sz="1400" dirty="0">
                <a:solidFill>
                  <a:schemeClr val="tx1">
                    <a:lumMod val="75000"/>
                    <a:lumOff val="25000"/>
                  </a:schemeClr>
                </a:solidFill>
                <a:ea typeface="+mn-ea"/>
              </a:rPr>
              <a:t> federated dataset main redirector),</a:t>
            </a:r>
          </a:p>
          <a:p>
            <a:pPr lvl="1" eaLnBrk="1" hangingPunct="1">
              <a:spcAft>
                <a:spcPts val="0"/>
              </a:spcAft>
              <a:buFont typeface="Arial" pitchFamily="34" charset="0"/>
              <a:buChar char="–"/>
              <a:defRPr/>
            </a:pPr>
            <a:r>
              <a:rPr lang="en-US" sz="1400" dirty="0">
                <a:solidFill>
                  <a:schemeClr val="tx1">
                    <a:lumMod val="75000"/>
                    <a:lumOff val="25000"/>
                  </a:schemeClr>
                </a:solidFill>
                <a:ea typeface="+mn-ea"/>
              </a:rPr>
              <a:t>University of Victoria (</a:t>
            </a:r>
            <a:r>
              <a:rPr lang="en-US" sz="1400" i="1" dirty="0">
                <a:solidFill>
                  <a:schemeClr val="tx1">
                    <a:lumMod val="75000"/>
                    <a:lumOff val="25000"/>
                  </a:schemeClr>
                </a:solidFill>
                <a:ea typeface="+mn-ea"/>
              </a:rPr>
              <a:t>BABAR</a:t>
            </a:r>
            <a:r>
              <a:rPr lang="en-US" sz="1400" dirty="0">
                <a:solidFill>
                  <a:schemeClr val="tx1">
                    <a:lumMod val="75000"/>
                    <a:lumOff val="25000"/>
                  </a:schemeClr>
                </a:solidFill>
                <a:ea typeface="+mn-ea"/>
              </a:rPr>
              <a:t> site for analysis, documentation, and tools support).</a:t>
            </a:r>
          </a:p>
          <a:p>
            <a:pPr eaLnBrk="1" fontAlgn="auto" hangingPunct="1">
              <a:spcAft>
                <a:spcPts val="0"/>
              </a:spcAft>
              <a:buFont typeface="Arial" pitchFamily="34" charset="0"/>
              <a:buChar char="•"/>
              <a:defRPr/>
            </a:pPr>
            <a:r>
              <a:rPr lang="en-US" sz="1600" i="1" cap="small" dirty="0" smtClean="0">
                <a:solidFill>
                  <a:schemeClr val="tx1">
                    <a:lumMod val="75000"/>
                    <a:lumOff val="25000"/>
                  </a:schemeClr>
                </a:solidFill>
                <a:ea typeface="+mn-ea"/>
                <a:cs typeface="+mn-cs"/>
              </a:rPr>
              <a:t>BaBar</a:t>
            </a:r>
            <a:r>
              <a:rPr lang="en-US" sz="1600" dirty="0" smtClean="0">
                <a:solidFill>
                  <a:schemeClr val="tx1">
                    <a:lumMod val="75000"/>
                    <a:lumOff val="25000"/>
                  </a:schemeClr>
                </a:solidFill>
                <a:ea typeface="+mn-ea"/>
                <a:cs typeface="+mn-cs"/>
              </a:rPr>
              <a:t> lightweight </a:t>
            </a:r>
            <a:r>
              <a:rPr lang="en-US" sz="1600" dirty="0">
                <a:solidFill>
                  <a:schemeClr val="tx1">
                    <a:lumMod val="75000"/>
                    <a:lumOff val="25000"/>
                  </a:schemeClr>
                </a:solidFill>
                <a:ea typeface="+mn-ea"/>
                <a:cs typeface="+mn-cs"/>
              </a:rPr>
              <a:t>VMs come with the latest software release and </a:t>
            </a:r>
            <a:r>
              <a:rPr lang="en-US" sz="1600" dirty="0" err="1">
                <a:solidFill>
                  <a:schemeClr val="tx1">
                    <a:lumMod val="75000"/>
                    <a:lumOff val="25000"/>
                  </a:schemeClr>
                </a:solidFill>
                <a:ea typeface="+mn-ea"/>
                <a:cs typeface="+mn-cs"/>
              </a:rPr>
              <a:t>xrootd</a:t>
            </a:r>
            <a:r>
              <a:rPr lang="en-US" sz="1600" dirty="0">
                <a:solidFill>
                  <a:schemeClr val="tx1">
                    <a:lumMod val="75000"/>
                    <a:lumOff val="25000"/>
                  </a:schemeClr>
                </a:solidFill>
                <a:ea typeface="+mn-ea"/>
                <a:cs typeface="+mn-cs"/>
              </a:rPr>
              <a:t> client included, running under the most common virtual machine players. Just add the data via the </a:t>
            </a:r>
            <a:r>
              <a:rPr lang="en-US" sz="1600" dirty="0" err="1">
                <a:solidFill>
                  <a:schemeClr val="tx1">
                    <a:lumMod val="75000"/>
                    <a:lumOff val="25000"/>
                  </a:schemeClr>
                </a:solidFill>
                <a:ea typeface="+mn-ea"/>
                <a:cs typeface="+mn-cs"/>
              </a:rPr>
              <a:t>GridKa</a:t>
            </a:r>
            <a:r>
              <a:rPr lang="en-US" sz="1600" dirty="0">
                <a:solidFill>
                  <a:schemeClr val="tx1">
                    <a:lumMod val="75000"/>
                    <a:lumOff val="25000"/>
                  </a:schemeClr>
                </a:solidFill>
                <a:ea typeface="+mn-ea"/>
                <a:cs typeface="+mn-cs"/>
              </a:rPr>
              <a:t> main </a:t>
            </a:r>
            <a:r>
              <a:rPr lang="en-US" sz="1600" dirty="0" err="1">
                <a:solidFill>
                  <a:schemeClr val="tx1">
                    <a:lumMod val="75000"/>
                    <a:lumOff val="25000"/>
                  </a:schemeClr>
                </a:solidFill>
                <a:ea typeface="+mn-ea"/>
                <a:cs typeface="+mn-cs"/>
              </a:rPr>
              <a:t>XRootD</a:t>
            </a:r>
            <a:r>
              <a:rPr lang="en-US" sz="1600" dirty="0">
                <a:solidFill>
                  <a:schemeClr val="tx1">
                    <a:lumMod val="75000"/>
                    <a:lumOff val="25000"/>
                  </a:schemeClr>
                </a:solidFill>
                <a:ea typeface="+mn-ea"/>
                <a:cs typeface="+mn-cs"/>
              </a:rPr>
              <a:t> redirector</a:t>
            </a:r>
            <a:r>
              <a:rPr lang="en-US" sz="1600" dirty="0" smtClean="0">
                <a:solidFill>
                  <a:schemeClr val="tx1">
                    <a:lumMod val="75000"/>
                    <a:lumOff val="25000"/>
                  </a:schemeClr>
                </a:solidFill>
                <a:ea typeface="+mn-ea"/>
                <a:cs typeface="+mn-cs"/>
              </a:rPr>
              <a:t>.</a:t>
            </a:r>
          </a:p>
        </p:txBody>
      </p:sp>
      <p:sp>
        <p:nvSpPr>
          <p:cNvPr id="6" name="Content Placeholder 5"/>
          <p:cNvSpPr>
            <a:spLocks noGrp="1"/>
          </p:cNvSpPr>
          <p:nvPr>
            <p:ph sz="half" idx="2"/>
          </p:nvPr>
        </p:nvSpPr>
        <p:spPr>
          <a:xfrm>
            <a:off x="4876800" y="1371600"/>
            <a:ext cx="4038600" cy="2111375"/>
          </a:xfrm>
          <a:solidFill>
            <a:schemeClr val="accent3">
              <a:lumMod val="40000"/>
              <a:lumOff val="60000"/>
            </a:schemeClr>
          </a:solidFill>
        </p:spPr>
        <p:txBody>
          <a:bodyPr rtlCol="0">
            <a:normAutofit fontScale="55000" lnSpcReduction="20000"/>
          </a:bodyPr>
          <a:lstStyle/>
          <a:p>
            <a:pPr eaLnBrk="1" hangingPunct="1">
              <a:spcAft>
                <a:spcPts val="0"/>
              </a:spcAft>
              <a:buFont typeface="Arial" pitchFamily="34" charset="0"/>
              <a:buChar char="•"/>
              <a:defRPr/>
            </a:pPr>
            <a:r>
              <a:rPr lang="en-US" b="1" dirty="0">
                <a:solidFill>
                  <a:srgbClr val="FF0000"/>
                </a:solidFill>
                <a:ea typeface="+mn-ea"/>
                <a:cs typeface="+mn-cs"/>
              </a:rPr>
              <a:t>2PB of data on T10k-D tapes</a:t>
            </a:r>
          </a:p>
          <a:p>
            <a:pPr lvl="1" eaLnBrk="1" hangingPunct="1">
              <a:spcAft>
                <a:spcPts val="0"/>
              </a:spcAft>
              <a:buFont typeface="Arial" pitchFamily="34" charset="0"/>
              <a:buChar char="–"/>
              <a:defRPr/>
            </a:pPr>
            <a:r>
              <a:rPr lang="en-US" dirty="0">
                <a:solidFill>
                  <a:schemeClr val="tx1">
                    <a:lumMod val="75000"/>
                    <a:lumOff val="25000"/>
                  </a:schemeClr>
                </a:solidFill>
                <a:ea typeface="+mn-ea"/>
              </a:rPr>
              <a:t>raw, processed, Monte Carlo</a:t>
            </a:r>
          </a:p>
          <a:p>
            <a:pPr lvl="1" eaLnBrk="1" hangingPunct="1">
              <a:spcAft>
                <a:spcPts val="0"/>
              </a:spcAft>
              <a:buFont typeface="Arial" pitchFamily="34" charset="0"/>
              <a:buChar char="–"/>
              <a:defRPr/>
            </a:pPr>
            <a:r>
              <a:rPr lang="en-US" b="1" dirty="0">
                <a:solidFill>
                  <a:schemeClr val="tx1">
                    <a:lumMod val="75000"/>
                    <a:lumOff val="25000"/>
                  </a:schemeClr>
                </a:solidFill>
                <a:ea typeface="+mn-ea"/>
              </a:rPr>
              <a:t>Unique dataset at the Y(3S) resonance</a:t>
            </a:r>
            <a:r>
              <a:rPr lang="en-US" dirty="0">
                <a:solidFill>
                  <a:schemeClr val="tx1">
                    <a:lumMod val="75000"/>
                    <a:lumOff val="25000"/>
                  </a:schemeClr>
                </a:solidFill>
                <a:ea typeface="+mn-ea"/>
              </a:rPr>
              <a:t> </a:t>
            </a:r>
            <a:r>
              <a:rPr lang="en-US" dirty="0" smtClean="0">
                <a:solidFill>
                  <a:schemeClr val="tx1">
                    <a:lumMod val="75000"/>
                    <a:lumOff val="25000"/>
                  </a:schemeClr>
                </a:solidFill>
                <a:ea typeface="+mn-ea"/>
              </a:rPr>
              <a:t/>
            </a:r>
            <a:br>
              <a:rPr lang="en-US" dirty="0" smtClean="0">
                <a:solidFill>
                  <a:schemeClr val="tx1">
                    <a:lumMod val="75000"/>
                    <a:lumOff val="25000"/>
                  </a:schemeClr>
                </a:solidFill>
                <a:ea typeface="+mn-ea"/>
              </a:rPr>
            </a:br>
            <a:r>
              <a:rPr lang="en-US" dirty="0" smtClean="0">
                <a:solidFill>
                  <a:schemeClr val="tx1">
                    <a:lumMod val="75000"/>
                    <a:lumOff val="25000"/>
                  </a:schemeClr>
                </a:solidFill>
                <a:ea typeface="+mn-ea"/>
              </a:rPr>
              <a:t>(</a:t>
            </a:r>
            <a:r>
              <a:rPr lang="en-US" dirty="0">
                <a:solidFill>
                  <a:schemeClr val="tx1">
                    <a:lumMod val="75000"/>
                    <a:lumOff val="25000"/>
                  </a:schemeClr>
                </a:solidFill>
                <a:ea typeface="+mn-ea"/>
              </a:rPr>
              <a:t>no plan </a:t>
            </a:r>
            <a:r>
              <a:rPr lang="en-US" dirty="0" smtClean="0">
                <a:solidFill>
                  <a:schemeClr val="tx1">
                    <a:lumMod val="75000"/>
                    <a:lumOff val="25000"/>
                  </a:schemeClr>
                </a:solidFill>
                <a:ea typeface="+mn-ea"/>
              </a:rPr>
              <a:t>(yet?) to </a:t>
            </a:r>
            <a:r>
              <a:rPr lang="en-US" dirty="0">
                <a:solidFill>
                  <a:schemeClr val="tx1">
                    <a:lumMod val="75000"/>
                    <a:lumOff val="25000"/>
                  </a:schemeClr>
                </a:solidFill>
                <a:ea typeface="+mn-ea"/>
              </a:rPr>
              <a:t>run at the Y(3S) @ Belle II</a:t>
            </a:r>
            <a:r>
              <a:rPr lang="en-US" dirty="0" smtClean="0">
                <a:solidFill>
                  <a:schemeClr val="tx1">
                    <a:lumMod val="75000"/>
                    <a:lumOff val="25000"/>
                  </a:schemeClr>
                </a:solidFill>
                <a:ea typeface="+mn-ea"/>
              </a:rPr>
              <a:t>)</a:t>
            </a:r>
          </a:p>
          <a:p>
            <a:pPr lvl="1" eaLnBrk="1" hangingPunct="1">
              <a:spcAft>
                <a:spcPts val="0"/>
              </a:spcAft>
              <a:buFont typeface="Arial" pitchFamily="34" charset="0"/>
              <a:buChar char="–"/>
              <a:defRPr/>
            </a:pPr>
            <a:endParaRPr lang="en-US" dirty="0">
              <a:solidFill>
                <a:schemeClr val="tx1">
                  <a:lumMod val="75000"/>
                  <a:lumOff val="25000"/>
                </a:schemeClr>
              </a:solidFill>
              <a:ea typeface="+mn-ea"/>
            </a:endParaRPr>
          </a:p>
          <a:p>
            <a:pPr eaLnBrk="1" hangingPunct="1">
              <a:spcAft>
                <a:spcPts val="0"/>
              </a:spcAft>
              <a:buFont typeface="Arial" pitchFamily="34" charset="0"/>
              <a:buChar char="•"/>
              <a:defRPr/>
            </a:pPr>
            <a:r>
              <a:rPr lang="en-US" dirty="0">
                <a:solidFill>
                  <a:schemeClr val="tx1">
                    <a:lumMod val="75000"/>
                    <a:lumOff val="25000"/>
                  </a:schemeClr>
                </a:solidFill>
                <a:ea typeface="+mn-ea"/>
                <a:cs typeface="+mn-cs"/>
              </a:rPr>
              <a:t>Full environment enclosed in VMs (SL5,SL6</a:t>
            </a:r>
            <a:r>
              <a:rPr lang="en-US" dirty="0" smtClean="0">
                <a:solidFill>
                  <a:schemeClr val="tx1">
                    <a:lumMod val="75000"/>
                    <a:lumOff val="25000"/>
                  </a:schemeClr>
                </a:solidFill>
                <a:ea typeface="+mn-ea"/>
                <a:cs typeface="+mn-cs"/>
              </a:rPr>
              <a:t>)</a:t>
            </a:r>
          </a:p>
          <a:p>
            <a:pPr eaLnBrk="1" hangingPunct="1">
              <a:spcAft>
                <a:spcPts val="0"/>
              </a:spcAft>
              <a:buFont typeface="Arial" pitchFamily="34" charset="0"/>
              <a:buChar char="•"/>
              <a:defRPr/>
            </a:pPr>
            <a:endParaRPr lang="en-US" dirty="0">
              <a:solidFill>
                <a:schemeClr val="tx1">
                  <a:lumMod val="75000"/>
                  <a:lumOff val="25000"/>
                </a:schemeClr>
              </a:solidFill>
              <a:ea typeface="+mn-ea"/>
              <a:cs typeface="+mn-cs"/>
            </a:endParaRPr>
          </a:p>
          <a:p>
            <a:pPr eaLnBrk="1" hangingPunct="1">
              <a:spcAft>
                <a:spcPts val="0"/>
              </a:spcAft>
              <a:buFont typeface="Arial" pitchFamily="34" charset="0"/>
              <a:buChar char="•"/>
              <a:defRPr/>
            </a:pPr>
            <a:r>
              <a:rPr lang="en-US" dirty="0">
                <a:solidFill>
                  <a:schemeClr val="tx1">
                    <a:lumMod val="75000"/>
                    <a:lumOff val="25000"/>
                  </a:schemeClr>
                </a:solidFill>
                <a:ea typeface="+mn-ea"/>
                <a:cs typeface="+mn-cs"/>
              </a:rPr>
              <a:t>~1TB of documentation, repositories, and dataset information (DBs, </a:t>
            </a:r>
            <a:r>
              <a:rPr lang="en-US" dirty="0" err="1">
                <a:solidFill>
                  <a:schemeClr val="tx1">
                    <a:lumMod val="75000"/>
                    <a:lumOff val="25000"/>
                  </a:schemeClr>
                </a:solidFill>
                <a:ea typeface="+mn-ea"/>
                <a:cs typeface="+mn-cs"/>
              </a:rPr>
              <a:t>cvs</a:t>
            </a:r>
            <a:r>
              <a:rPr lang="en-US" dirty="0">
                <a:solidFill>
                  <a:schemeClr val="tx1">
                    <a:lumMod val="75000"/>
                    <a:lumOff val="25000"/>
                  </a:schemeClr>
                </a:solidFill>
                <a:ea typeface="+mn-ea"/>
                <a:cs typeface="+mn-cs"/>
              </a:rPr>
              <a:t>, wiki, html)</a:t>
            </a:r>
          </a:p>
          <a:p>
            <a:pPr lvl="1" eaLnBrk="1" hangingPunct="1">
              <a:spcAft>
                <a:spcPts val="0"/>
              </a:spcAft>
              <a:buFont typeface="Arial" pitchFamily="34" charset="0"/>
              <a:buChar char="–"/>
              <a:defRPr/>
            </a:pPr>
            <a:r>
              <a:rPr lang="en-US" dirty="0">
                <a:solidFill>
                  <a:schemeClr val="tx1">
                    <a:lumMod val="75000"/>
                    <a:lumOff val="25000"/>
                  </a:schemeClr>
                </a:solidFill>
                <a:ea typeface="+mn-ea"/>
              </a:rPr>
              <a:t>Internal documents archived on INSPIRE</a:t>
            </a:r>
          </a:p>
          <a:p>
            <a:pPr marL="0" indent="0" eaLnBrk="1" fontAlgn="auto" hangingPunct="1">
              <a:spcAft>
                <a:spcPts val="0"/>
              </a:spcAft>
              <a:buFont typeface="Arial" pitchFamily="34" charset="0"/>
              <a:buNone/>
              <a:defRPr/>
            </a:pPr>
            <a:endParaRPr lang="en-US" dirty="0">
              <a:solidFill>
                <a:schemeClr val="tx1">
                  <a:lumMod val="75000"/>
                  <a:lumOff val="25000"/>
                </a:schemeClr>
              </a:solidFill>
              <a:ea typeface="+mn-ea"/>
              <a:cs typeface="+mn-cs"/>
            </a:endParaRPr>
          </a:p>
        </p:txBody>
      </p:sp>
      <p:sp>
        <p:nvSpPr>
          <p:cNvPr id="8" name="Content Placeholder 5"/>
          <p:cNvSpPr txBox="1">
            <a:spLocks/>
          </p:cNvSpPr>
          <p:nvPr/>
        </p:nvSpPr>
        <p:spPr>
          <a:xfrm>
            <a:off x="4876800" y="3733800"/>
            <a:ext cx="4038600" cy="2667000"/>
          </a:xfrm>
          <a:prstGeom prst="rect">
            <a:avLst/>
          </a:prstGeom>
          <a:solidFill>
            <a:schemeClr val="accent6">
              <a:lumMod val="40000"/>
              <a:lumOff val="60000"/>
            </a:schemeClr>
          </a:solidFill>
        </p:spPr>
        <p:txBody>
          <a:bodyPr>
            <a:normAutofit fontScale="55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Aft>
                <a:spcPts val="0"/>
              </a:spcAft>
              <a:defRPr/>
            </a:pPr>
            <a:r>
              <a:rPr lang="en-US" dirty="0">
                <a:solidFill>
                  <a:prstClr val="black">
                    <a:lumMod val="75000"/>
                    <a:lumOff val="25000"/>
                  </a:prstClr>
                </a:solidFill>
                <a:latin typeface="Calibri"/>
              </a:rPr>
              <a:t>574 papers,  ~10 papers/year past 3 years </a:t>
            </a:r>
          </a:p>
          <a:p>
            <a:pPr>
              <a:spcAft>
                <a:spcPts val="0"/>
              </a:spcAft>
              <a:defRPr/>
            </a:pPr>
            <a:r>
              <a:rPr lang="en-US" dirty="0">
                <a:solidFill>
                  <a:prstClr val="black">
                    <a:lumMod val="75000"/>
                    <a:lumOff val="25000"/>
                  </a:prstClr>
                </a:solidFill>
                <a:latin typeface="Calibri"/>
              </a:rPr>
              <a:t>231 members (semi-frozen author list)</a:t>
            </a:r>
          </a:p>
          <a:p>
            <a:pPr lvl="1">
              <a:spcAft>
                <a:spcPts val="0"/>
              </a:spcAft>
              <a:defRPr/>
            </a:pPr>
            <a:r>
              <a:rPr lang="en-US" dirty="0">
                <a:solidFill>
                  <a:prstClr val="black">
                    <a:lumMod val="75000"/>
                    <a:lumOff val="25000"/>
                  </a:prstClr>
                </a:solidFill>
                <a:latin typeface="Calibri"/>
              </a:rPr>
              <a:t>Including PhD students in Canada, Germany, Israel, Italy, Russia, US </a:t>
            </a:r>
          </a:p>
          <a:p>
            <a:pPr lvl="1">
              <a:spcAft>
                <a:spcPts val="0"/>
              </a:spcAft>
              <a:defRPr/>
            </a:pPr>
            <a:r>
              <a:rPr lang="en-US" dirty="0">
                <a:solidFill>
                  <a:prstClr val="black">
                    <a:lumMod val="75000"/>
                    <a:lumOff val="25000"/>
                  </a:prstClr>
                </a:solidFill>
                <a:latin typeface="Calibri"/>
              </a:rPr>
              <a:t>Associated theorists mine data to test new ideas</a:t>
            </a:r>
          </a:p>
          <a:p>
            <a:pPr>
              <a:spcAft>
                <a:spcPts val="0"/>
              </a:spcAft>
              <a:defRPr/>
            </a:pPr>
            <a:r>
              <a:rPr lang="en-US" dirty="0">
                <a:solidFill>
                  <a:prstClr val="black">
                    <a:lumMod val="75000"/>
                    <a:lumOff val="25000"/>
                  </a:prstClr>
                </a:solidFill>
                <a:latin typeface="Calibri"/>
              </a:rPr>
              <a:t>~20 analyses on track, ~10 more in the pipeline</a:t>
            </a:r>
          </a:p>
          <a:p>
            <a:pPr lvl="1">
              <a:spcAft>
                <a:spcPts val="0"/>
              </a:spcAft>
              <a:defRPr/>
            </a:pPr>
            <a:r>
              <a:rPr lang="en-US" dirty="0">
                <a:solidFill>
                  <a:prstClr val="black">
                    <a:lumMod val="75000"/>
                    <a:lumOff val="25000"/>
                  </a:prstClr>
                </a:solidFill>
                <a:latin typeface="Calibri"/>
              </a:rPr>
              <a:t>Continue to have new analyses every year including joint </a:t>
            </a:r>
            <a:r>
              <a:rPr lang="en-US" i="1" cap="small" dirty="0" smtClean="0">
                <a:solidFill>
                  <a:prstClr val="black">
                    <a:lumMod val="75000"/>
                    <a:lumOff val="25000"/>
                  </a:prstClr>
                </a:solidFill>
                <a:latin typeface="Calibri"/>
              </a:rPr>
              <a:t>BaBar</a:t>
            </a:r>
            <a:r>
              <a:rPr lang="en-US" dirty="0" smtClean="0">
                <a:solidFill>
                  <a:prstClr val="black">
                    <a:lumMod val="75000"/>
                    <a:lumOff val="25000"/>
                  </a:prstClr>
                </a:solidFill>
                <a:latin typeface="Calibri"/>
              </a:rPr>
              <a:t> -</a:t>
            </a:r>
            <a:r>
              <a:rPr lang="en-US" dirty="0">
                <a:solidFill>
                  <a:prstClr val="black">
                    <a:lumMod val="75000"/>
                    <a:lumOff val="25000"/>
                  </a:prstClr>
                </a:solidFill>
                <a:latin typeface="Calibri"/>
              </a:rPr>
              <a:t>Belle analyses</a:t>
            </a:r>
          </a:p>
          <a:p>
            <a:pPr>
              <a:spcAft>
                <a:spcPts val="0"/>
              </a:spcAft>
              <a:defRPr/>
            </a:pPr>
            <a:r>
              <a:rPr lang="en-US" b="1" dirty="0">
                <a:solidFill>
                  <a:prstClr val="black">
                    <a:lumMod val="75000"/>
                    <a:lumOff val="25000"/>
                  </a:prstClr>
                </a:solidFill>
                <a:latin typeface="Calibri"/>
              </a:rPr>
              <a:t>Students analyze </a:t>
            </a:r>
            <a:r>
              <a:rPr lang="en-US" b="1" i="1" cap="small" dirty="0" smtClean="0">
                <a:solidFill>
                  <a:prstClr val="black">
                    <a:lumMod val="75000"/>
                    <a:lumOff val="25000"/>
                  </a:prstClr>
                </a:solidFill>
                <a:latin typeface="Calibri"/>
              </a:rPr>
              <a:t>BaBar</a:t>
            </a:r>
            <a:r>
              <a:rPr lang="en-US" dirty="0" smtClean="0">
                <a:solidFill>
                  <a:prstClr val="black">
                    <a:lumMod val="75000"/>
                    <a:lumOff val="25000"/>
                  </a:prstClr>
                </a:solidFill>
                <a:latin typeface="Calibri"/>
              </a:rPr>
              <a:t> </a:t>
            </a:r>
            <a:r>
              <a:rPr lang="en-US" b="1" dirty="0" smtClean="0">
                <a:solidFill>
                  <a:prstClr val="black">
                    <a:lumMod val="75000"/>
                    <a:lumOff val="25000"/>
                  </a:prstClr>
                </a:solidFill>
                <a:latin typeface="Calibri"/>
              </a:rPr>
              <a:t>data </a:t>
            </a:r>
            <a:r>
              <a:rPr lang="en-US" b="1" dirty="0">
                <a:solidFill>
                  <a:prstClr val="black">
                    <a:lumMod val="75000"/>
                    <a:lumOff val="25000"/>
                  </a:prstClr>
                </a:solidFill>
                <a:latin typeface="Calibri"/>
              </a:rPr>
              <a:t>while working on Belle II and other experiments in construction/commissioning phase</a:t>
            </a:r>
            <a:endParaRPr lang="en-US" sz="3200" b="1" dirty="0">
              <a:solidFill>
                <a:prstClr val="black">
                  <a:lumMod val="75000"/>
                  <a:lumOff val="25000"/>
                </a:prstClr>
              </a:solidFill>
              <a:latin typeface="Calibri"/>
            </a:endParaRPr>
          </a:p>
          <a:p>
            <a:pPr marL="0" indent="0" fontAlgn="auto">
              <a:spcAft>
                <a:spcPts val="0"/>
              </a:spcAft>
              <a:buFont typeface="Arial" pitchFamily="34" charset="0"/>
              <a:buNone/>
              <a:defRPr/>
            </a:pPr>
            <a:endParaRPr lang="en-US" dirty="0">
              <a:solidFill>
                <a:prstClr val="black">
                  <a:lumMod val="75000"/>
                  <a:lumOff val="25000"/>
                </a:prstClr>
              </a:solidFill>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normAutofit fontScale="90000"/>
          </a:bodyPr>
          <a:lstStyle/>
          <a:p>
            <a:pPr>
              <a:defRPr/>
            </a:pPr>
            <a:r>
              <a:rPr lang="en-US" dirty="0" smtClean="0">
                <a:latin typeface="Arial" charset="0"/>
              </a:rPr>
              <a:t>ISO 16363 certification of CERN</a:t>
            </a:r>
            <a:endParaRPr lang="en-US" dirty="0">
              <a:latin typeface="Arial" charset="0"/>
            </a:endParaRPr>
          </a:p>
        </p:txBody>
      </p:sp>
      <p:sp>
        <p:nvSpPr>
          <p:cNvPr id="3" name="Content Placeholder 2"/>
          <p:cNvSpPr>
            <a:spLocks noGrp="1"/>
          </p:cNvSpPr>
          <p:nvPr>
            <p:ph idx="1"/>
          </p:nvPr>
        </p:nvSpPr>
        <p:spPr>
          <a:xfrm>
            <a:off x="304800" y="1209675"/>
            <a:ext cx="8567738" cy="4894263"/>
          </a:xfrm>
        </p:spPr>
        <p:txBody>
          <a:bodyPr>
            <a:normAutofit fontScale="77500" lnSpcReduction="20000"/>
          </a:bodyPr>
          <a:lstStyle/>
          <a:p>
            <a:pPr>
              <a:buClrTx/>
              <a:defRPr/>
            </a:pPr>
            <a:r>
              <a:rPr lang="en-US" dirty="0" smtClean="0"/>
              <a:t>ISO 16363 follows OAIS</a:t>
            </a:r>
            <a:r>
              <a:rPr lang="en-US" dirty="0"/>
              <a:t> </a:t>
            </a:r>
            <a:r>
              <a:rPr lang="en-US" dirty="0" smtClean="0"/>
              <a:t>breakdown:</a:t>
            </a:r>
          </a:p>
          <a:p>
            <a:pPr marL="1149350" lvl="2" indent="-514350">
              <a:buClrTx/>
              <a:buFont typeface="+mj-lt"/>
              <a:buAutoNum type="arabicPeriod" startAt="3"/>
              <a:defRPr/>
            </a:pPr>
            <a:r>
              <a:rPr lang="en-US" b="1" dirty="0" err="1">
                <a:solidFill>
                  <a:srgbClr val="FF0000"/>
                </a:solidFill>
              </a:rPr>
              <a:t>Organisational</a:t>
            </a:r>
            <a:r>
              <a:rPr lang="en-US" b="1" dirty="0">
                <a:solidFill>
                  <a:srgbClr val="FF0000"/>
                </a:solidFill>
              </a:rPr>
              <a:t> Infrastructure;</a:t>
            </a:r>
          </a:p>
          <a:p>
            <a:pPr marL="1149350" lvl="2" indent="-514350">
              <a:buClrTx/>
              <a:buFont typeface="+mj-lt"/>
              <a:buAutoNum type="arabicPeriod" startAt="3"/>
              <a:defRPr/>
            </a:pPr>
            <a:r>
              <a:rPr lang="en-US" b="1" dirty="0">
                <a:solidFill>
                  <a:srgbClr val="FF0000"/>
                </a:solidFill>
              </a:rPr>
              <a:t>Digital Object Management;</a:t>
            </a:r>
          </a:p>
          <a:p>
            <a:pPr marL="1149350" lvl="2" indent="-514350">
              <a:buClrTx/>
              <a:buFont typeface="+mj-lt"/>
              <a:buAutoNum type="arabicPeriod" startAt="3"/>
              <a:defRPr/>
            </a:pPr>
            <a:r>
              <a:rPr lang="en-US" b="1" dirty="0">
                <a:solidFill>
                  <a:srgbClr val="FF0000"/>
                </a:solidFill>
              </a:rPr>
              <a:t>Infrastructure and Security Risk Management</a:t>
            </a:r>
            <a:r>
              <a:rPr lang="en-US" b="1" dirty="0" smtClean="0">
                <a:solidFill>
                  <a:srgbClr val="FF0000"/>
                </a:solidFill>
              </a:rPr>
              <a:t>.</a:t>
            </a:r>
          </a:p>
          <a:p>
            <a:pPr marL="1149350" lvl="2" indent="-514350">
              <a:buClrTx/>
              <a:buFont typeface="+mj-lt"/>
              <a:buAutoNum type="arabicPeriod" startAt="3"/>
              <a:defRPr/>
            </a:pPr>
            <a:endParaRPr lang="en-US" b="1" dirty="0" smtClean="0">
              <a:solidFill>
                <a:srgbClr val="FF0000"/>
              </a:solidFill>
            </a:endParaRPr>
          </a:p>
          <a:p>
            <a:pPr>
              <a:buClrTx/>
              <a:defRPr/>
            </a:pPr>
            <a:r>
              <a:rPr lang="en-US" dirty="0" smtClean="0"/>
              <a:t>Many of the elements in 3) and 5) covered by existing (and documented) CERN practices</a:t>
            </a:r>
          </a:p>
          <a:p>
            <a:pPr lvl="1">
              <a:buClrTx/>
              <a:defRPr/>
            </a:pPr>
            <a:r>
              <a:rPr lang="en-US" b="1" dirty="0" smtClean="0">
                <a:solidFill>
                  <a:srgbClr val="660066"/>
                </a:solidFill>
              </a:rPr>
              <a:t>Some “weak” areas – being addressed – include disaster preparedness / recovery (together with </a:t>
            </a:r>
            <a:r>
              <a:rPr lang="en-US" b="1" dirty="0" err="1" smtClean="0">
                <a:solidFill>
                  <a:srgbClr val="660066"/>
                </a:solidFill>
              </a:rPr>
              <a:t>EIROForum</a:t>
            </a:r>
            <a:r>
              <a:rPr lang="en-US" b="1" dirty="0" smtClean="0">
                <a:solidFill>
                  <a:srgbClr val="660066"/>
                </a:solidFill>
              </a:rPr>
              <a:t>)</a:t>
            </a:r>
          </a:p>
          <a:p>
            <a:pPr marL="447675" lvl="1" indent="0">
              <a:buClrTx/>
              <a:buFont typeface="Arial" charset="0"/>
              <a:buNone/>
              <a:defRPr/>
            </a:pPr>
            <a:endParaRPr lang="en-US" b="1" dirty="0" smtClean="0">
              <a:solidFill>
                <a:srgbClr val="660066"/>
              </a:solidFill>
            </a:endParaRPr>
          </a:p>
          <a:p>
            <a:pPr>
              <a:buClrTx/>
              <a:buFont typeface="Wingdings" charset="2"/>
              <a:buChar char="Ø"/>
              <a:defRPr/>
            </a:pPr>
            <a:r>
              <a:rPr lang="en-US" b="1" dirty="0" smtClean="0">
                <a:solidFill>
                  <a:schemeClr val="accent6">
                    <a:lumMod val="50000"/>
                  </a:schemeClr>
                </a:solidFill>
              </a:rPr>
              <a:t>On-going “stage 1” external audit to high-light those areas requiring attention</a:t>
            </a:r>
          </a:p>
          <a:p>
            <a:pPr lvl="1">
              <a:buClrTx/>
              <a:defRPr/>
            </a:pPr>
            <a:r>
              <a:rPr lang="en-US" b="1" dirty="0" smtClean="0">
                <a:solidFill>
                  <a:srgbClr val="008000"/>
                </a:solidFill>
              </a:rPr>
              <a:t>May just be a question of documentation, </a:t>
            </a:r>
            <a:br>
              <a:rPr lang="en-US" b="1" dirty="0" smtClean="0">
                <a:solidFill>
                  <a:srgbClr val="008000"/>
                </a:solidFill>
              </a:rPr>
            </a:br>
            <a:r>
              <a:rPr lang="en-US" b="1" dirty="0" smtClean="0">
                <a:solidFill>
                  <a:srgbClr val="008000"/>
                </a:solidFill>
              </a:rPr>
              <a:t>e.g. CERN is not going to change its financial practices </a:t>
            </a:r>
            <a:br>
              <a:rPr lang="en-US" b="1" dirty="0" smtClean="0">
                <a:solidFill>
                  <a:srgbClr val="008000"/>
                </a:solidFill>
              </a:rPr>
            </a:br>
            <a:r>
              <a:rPr lang="en-US" b="1" dirty="0" smtClean="0">
                <a:solidFill>
                  <a:srgbClr val="008000"/>
                </a:solidFill>
              </a:rPr>
              <a:t>(MTP </a:t>
            </a:r>
            <a:r>
              <a:rPr lang="en-US" b="1" dirty="0" err="1" smtClean="0">
                <a:solidFill>
                  <a:srgbClr val="008000"/>
                </a:solidFill>
              </a:rPr>
              <a:t>etc</a:t>
            </a:r>
            <a:r>
              <a:rPr lang="en-US" b="1" dirty="0" smtClean="0">
                <a:solidFill>
                  <a:srgbClr val="008000"/>
                </a:solidFill>
              </a:rPr>
              <a:t>) as a result of ISO 16363!</a:t>
            </a:r>
            <a:endParaRPr lang="en-US" b="1" dirty="0">
              <a:solidFill>
                <a:srgbClr val="008000"/>
              </a:solidFill>
            </a:endParaRPr>
          </a:p>
        </p:txBody>
      </p:sp>
      <p:pic>
        <p:nvPicPr>
          <p:cNvPr id="82947" name="Picture 3"/>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493000" y="1209675"/>
            <a:ext cx="92075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lstStyle/>
          <a:p>
            <a:r>
              <a:rPr lang="en-US">
                <a:latin typeface="Arial" charset="0"/>
              </a:rPr>
              <a:t>Who does it benefit?</a:t>
            </a:r>
          </a:p>
        </p:txBody>
      </p:sp>
      <p:sp>
        <p:nvSpPr>
          <p:cNvPr id="3" name="Content Placeholder 2"/>
          <p:cNvSpPr>
            <a:spLocks noGrp="1"/>
          </p:cNvSpPr>
          <p:nvPr>
            <p:ph idx="1"/>
          </p:nvPr>
        </p:nvSpPr>
        <p:spPr>
          <a:xfrm>
            <a:off x="203200" y="1257300"/>
            <a:ext cx="8686800" cy="4814888"/>
          </a:xfrm>
        </p:spPr>
        <p:txBody>
          <a:bodyPr>
            <a:normAutofit fontScale="85000" lnSpcReduction="20000"/>
          </a:bodyPr>
          <a:lstStyle/>
          <a:p>
            <a:pPr>
              <a:buClrTx/>
              <a:defRPr/>
            </a:pPr>
            <a:r>
              <a:rPr lang="en-US" b="1" dirty="0" smtClean="0">
                <a:solidFill>
                  <a:srgbClr val="008000"/>
                </a:solidFill>
              </a:rPr>
              <a:t>Funding agencies</a:t>
            </a:r>
            <a:r>
              <a:rPr lang="en-US" dirty="0" smtClean="0"/>
              <a:t>, who can better judge if the money they are providing will be used according to their requirements </a:t>
            </a:r>
          </a:p>
          <a:p>
            <a:pPr lvl="1">
              <a:buClrTx/>
              <a:defRPr/>
            </a:pPr>
            <a:r>
              <a:rPr lang="en-US" dirty="0" smtClean="0"/>
              <a:t>e.g</a:t>
            </a:r>
            <a:r>
              <a:rPr lang="en-US" b="1" dirty="0" smtClean="0">
                <a:solidFill>
                  <a:srgbClr val="660066"/>
                </a:solidFill>
              </a:rPr>
              <a:t>. FAIR DMPs which call for preservation &amp; re-use</a:t>
            </a:r>
          </a:p>
          <a:p>
            <a:pPr>
              <a:buClrTx/>
              <a:defRPr/>
            </a:pPr>
            <a:r>
              <a:rPr lang="en-US" b="1" dirty="0" smtClean="0">
                <a:solidFill>
                  <a:srgbClr val="660066"/>
                </a:solidFill>
              </a:rPr>
              <a:t>Data users</a:t>
            </a:r>
            <a:r>
              <a:rPr lang="en-US" dirty="0" smtClean="0"/>
              <a:t> to be able to determine the “trustworthiness” of the data (</a:t>
            </a:r>
            <a:r>
              <a:rPr lang="en-US" b="1" dirty="0" smtClean="0">
                <a:solidFill>
                  <a:srgbClr val="FF0000"/>
                </a:solidFill>
              </a:rPr>
              <a:t>user surveys</a:t>
            </a:r>
            <a:r>
              <a:rPr lang="en-US" dirty="0" smtClean="0"/>
              <a:t>)</a:t>
            </a:r>
          </a:p>
          <a:p>
            <a:pPr>
              <a:buClrTx/>
              <a:defRPr/>
            </a:pPr>
            <a:r>
              <a:rPr lang="en-US" b="1" dirty="0" smtClean="0">
                <a:solidFill>
                  <a:srgbClr val="000090"/>
                </a:solidFill>
              </a:rPr>
              <a:t>Producers</a:t>
            </a:r>
            <a:r>
              <a:rPr lang="en-US" dirty="0" smtClean="0"/>
              <a:t> (e.g. LHC experiments) to understand how and what a repository does to preserve their data</a:t>
            </a:r>
          </a:p>
          <a:p>
            <a:pPr>
              <a:buClrTx/>
              <a:buFont typeface="Wingdings" charset="2"/>
              <a:buChar char="Ø"/>
              <a:defRPr/>
            </a:pPr>
            <a:r>
              <a:rPr lang="en-US" b="1" dirty="0" smtClean="0">
                <a:solidFill>
                  <a:srgbClr val="FF0000"/>
                </a:solidFill>
              </a:rPr>
              <a:t>The data of most CERN experiments already lost!</a:t>
            </a:r>
          </a:p>
          <a:p>
            <a:pPr lvl="1">
              <a:buClrTx/>
              <a:defRPr/>
            </a:pPr>
            <a:r>
              <a:rPr lang="en-US" b="1" u="sng" dirty="0" smtClean="0">
                <a:solidFill>
                  <a:schemeClr val="accent6"/>
                </a:solidFill>
              </a:rPr>
              <a:t>By number of experiments, not by volume</a:t>
            </a:r>
          </a:p>
          <a:p>
            <a:pPr lvl="2">
              <a:buClrTx/>
              <a:defRPr/>
            </a:pPr>
            <a:r>
              <a:rPr lang="en-US" dirty="0" smtClean="0"/>
              <a:t>CERN </a:t>
            </a:r>
            <a:r>
              <a:rPr lang="en-US" dirty="0" err="1" smtClean="0"/>
              <a:t>Greybook</a:t>
            </a:r>
            <a:r>
              <a:rPr lang="en-US" dirty="0" smtClean="0"/>
              <a:t>: 776 completed experiments, ~20 active</a:t>
            </a:r>
          </a:p>
          <a:p>
            <a:pPr lvl="2">
              <a:buClrTx/>
              <a:defRPr/>
            </a:pPr>
            <a:r>
              <a:rPr lang="en-US" dirty="0" smtClean="0"/>
              <a:t>“Preserved”: LEP(4), LHC(4)</a:t>
            </a:r>
          </a:p>
          <a:p>
            <a:pPr lvl="2">
              <a:buClrTx/>
              <a:buFont typeface="Wingdings" charset="2"/>
              <a:buChar char="Ø"/>
              <a:defRPr/>
            </a:pPr>
            <a:r>
              <a:rPr lang="en-US" b="1" dirty="0" smtClean="0">
                <a:solidFill>
                  <a:srgbClr val="FF0000"/>
                </a:solidFill>
              </a:rPr>
              <a:t>O(10) </a:t>
            </a:r>
            <a:r>
              <a:rPr lang="en-US" b="1" dirty="0" err="1" smtClean="0">
                <a:solidFill>
                  <a:srgbClr val="FF0000"/>
                </a:solidFill>
              </a:rPr>
              <a:t>vs</a:t>
            </a:r>
            <a:r>
              <a:rPr lang="en-US" b="1" dirty="0" smtClean="0">
                <a:solidFill>
                  <a:srgbClr val="FF0000"/>
                </a:solidFill>
              </a:rPr>
              <a:t> O(1000)</a:t>
            </a:r>
            <a:endParaRPr lang="en-US"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r>
              <a:rPr lang="en-US">
                <a:latin typeface="Arial" charset="0"/>
              </a:rPr>
              <a:t>Overview</a:t>
            </a:r>
          </a:p>
        </p:txBody>
      </p:sp>
      <p:sp>
        <p:nvSpPr>
          <p:cNvPr id="47106" name="Content Placeholder 2"/>
          <p:cNvSpPr>
            <a:spLocks noGrp="1"/>
          </p:cNvSpPr>
          <p:nvPr>
            <p:ph idx="1"/>
          </p:nvPr>
        </p:nvSpPr>
        <p:spPr/>
        <p:txBody>
          <a:bodyPr/>
          <a:lstStyle/>
          <a:p>
            <a:pPr marL="550863" indent="-514350">
              <a:buClrTx/>
              <a:buFont typeface="Arial" charset="0"/>
              <a:buAutoNum type="arabicPeriod"/>
            </a:pPr>
            <a:r>
              <a:rPr lang="en-US" dirty="0">
                <a:latin typeface="Arial" charset="0"/>
              </a:rPr>
              <a:t>Current state of Long-Term (multi-decade) Data Preservation at CERN</a:t>
            </a:r>
          </a:p>
          <a:p>
            <a:pPr lvl="1">
              <a:buClrTx/>
            </a:pPr>
            <a:r>
              <a:rPr lang="en-US" dirty="0">
                <a:latin typeface="Arial" charset="0"/>
              </a:rPr>
              <a:t>What data (“missions”) this covers</a:t>
            </a:r>
          </a:p>
          <a:p>
            <a:pPr lvl="1">
              <a:buClrTx/>
            </a:pPr>
            <a:r>
              <a:rPr lang="en-US" dirty="0">
                <a:latin typeface="Arial" charset="0"/>
              </a:rPr>
              <a:t>The main services involved including costs</a:t>
            </a:r>
          </a:p>
          <a:p>
            <a:pPr marL="550863" indent="-514350">
              <a:buClrTx/>
              <a:buFont typeface="Arial" charset="0"/>
              <a:buAutoNum type="arabicPeriod"/>
            </a:pPr>
            <a:r>
              <a:rPr lang="en-US" dirty="0">
                <a:latin typeface="Arial" charset="0"/>
              </a:rPr>
              <a:t>How we got here (it was not (at) all planned) </a:t>
            </a:r>
          </a:p>
          <a:p>
            <a:pPr lvl="1">
              <a:buClrTx/>
            </a:pPr>
            <a:r>
              <a:rPr lang="en-US" dirty="0">
                <a:latin typeface="Arial" charset="0"/>
              </a:rPr>
              <a:t>Some key milestones &amp; contributing factors</a:t>
            </a:r>
          </a:p>
          <a:p>
            <a:pPr lvl="1">
              <a:buClrTx/>
            </a:pPr>
            <a:r>
              <a:rPr lang="en-US" dirty="0">
                <a:latin typeface="Arial" charset="0"/>
              </a:rPr>
              <a:t>Major migrations &amp; some dead-ends</a:t>
            </a:r>
          </a:p>
          <a:p>
            <a:pPr marL="550863" indent="-514350">
              <a:buClrTx/>
              <a:buFont typeface="Arial" charset="0"/>
              <a:buAutoNum type="arabicPeriod"/>
            </a:pPr>
            <a:r>
              <a:rPr lang="en-US" dirty="0">
                <a:latin typeface="Arial" charset="0"/>
              </a:rPr>
              <a:t>Where we expect to go in the coming years</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lstStyle/>
          <a:p>
            <a:r>
              <a:rPr lang="en-US">
                <a:latin typeface="Arial" charset="0"/>
              </a:rPr>
              <a:t>HEP Community White Paper</a:t>
            </a:r>
          </a:p>
        </p:txBody>
      </p:sp>
      <p:sp>
        <p:nvSpPr>
          <p:cNvPr id="3" name="Content Placeholder 2"/>
          <p:cNvSpPr>
            <a:spLocks noGrp="1"/>
          </p:cNvSpPr>
          <p:nvPr>
            <p:ph idx="1"/>
          </p:nvPr>
        </p:nvSpPr>
        <p:spPr>
          <a:xfrm>
            <a:off x="271463" y="1325563"/>
            <a:ext cx="8567737" cy="4667250"/>
          </a:xfrm>
        </p:spPr>
        <p:txBody>
          <a:bodyPr>
            <a:normAutofit fontScale="92500" lnSpcReduction="20000"/>
          </a:bodyPr>
          <a:lstStyle/>
          <a:p>
            <a:pPr>
              <a:buClrTx/>
              <a:defRPr/>
            </a:pPr>
            <a:r>
              <a:rPr lang="en-GB" dirty="0"/>
              <a:t>F</a:t>
            </a:r>
            <a:r>
              <a:rPr lang="en-GB" dirty="0" smtClean="0"/>
              <a:t>ocuses </a:t>
            </a:r>
            <a:r>
              <a:rPr lang="en-GB" dirty="0"/>
              <a:t>on the challenges of the next decade or so</a:t>
            </a:r>
            <a:r>
              <a:rPr lang="en-US" dirty="0" smtClean="0"/>
              <a:t> (LHC Run3, HL-LHC Run4)</a:t>
            </a:r>
          </a:p>
          <a:p>
            <a:pPr lvl="1">
              <a:buClrTx/>
              <a:buFont typeface="Wingdings" charset="2"/>
              <a:buChar char="Ø"/>
              <a:defRPr/>
            </a:pPr>
            <a:r>
              <a:rPr lang="en-US" b="1" dirty="0" smtClean="0">
                <a:solidFill>
                  <a:srgbClr val="FF0000"/>
                </a:solidFill>
              </a:rPr>
              <a:t>Massive increase in data rates and computational needs – way beyond technology predictions</a:t>
            </a:r>
          </a:p>
          <a:p>
            <a:pPr>
              <a:buClrTx/>
              <a:defRPr/>
            </a:pPr>
            <a:r>
              <a:rPr lang="en-GB" b="1" i="1" dirty="0" smtClean="0">
                <a:solidFill>
                  <a:srgbClr val="008000"/>
                </a:solidFill>
              </a:rPr>
              <a:t>“bit </a:t>
            </a:r>
            <a:r>
              <a:rPr lang="en-GB" b="1" i="1" dirty="0">
                <a:solidFill>
                  <a:srgbClr val="008000"/>
                </a:solidFill>
              </a:rPr>
              <a:t>preservation with an acceptably low error rate can now be considered a solved </a:t>
            </a:r>
            <a:r>
              <a:rPr lang="en-GB" b="1" i="1" dirty="0" smtClean="0">
                <a:solidFill>
                  <a:srgbClr val="008000"/>
                </a:solidFill>
              </a:rPr>
              <a:t>problem”</a:t>
            </a:r>
          </a:p>
          <a:p>
            <a:pPr>
              <a:buClrTx/>
              <a:defRPr/>
            </a:pPr>
            <a:r>
              <a:rPr lang="en-GB" dirty="0" smtClean="0"/>
              <a:t>Main areas of work now:</a:t>
            </a:r>
          </a:p>
          <a:p>
            <a:pPr lvl="1">
              <a:buClrTx/>
              <a:defRPr/>
            </a:pPr>
            <a:r>
              <a:rPr lang="en-GB" dirty="0" smtClean="0"/>
              <a:t>Analysis capture (incl. workflows) and reproducibility</a:t>
            </a:r>
          </a:p>
          <a:p>
            <a:pPr lvl="1">
              <a:buClrTx/>
              <a:defRPr/>
            </a:pPr>
            <a:r>
              <a:rPr lang="en-GB" dirty="0" smtClean="0"/>
              <a:t>“Open Data”</a:t>
            </a:r>
            <a:r>
              <a:rPr lang="en-US" dirty="0" smtClean="0"/>
              <a:t> at </a:t>
            </a:r>
            <a:r>
              <a:rPr lang="en-US" b="1" dirty="0" smtClean="0">
                <a:solidFill>
                  <a:srgbClr val="0000FF"/>
                </a:solidFill>
              </a:rPr>
              <a:t>multi-PB </a:t>
            </a:r>
            <a:r>
              <a:rPr lang="en-US" dirty="0" smtClean="0"/>
              <a:t>scale and beyond</a:t>
            </a:r>
          </a:p>
          <a:p>
            <a:pPr lvl="1">
              <a:buClrTx/>
              <a:defRPr/>
            </a:pPr>
            <a:r>
              <a:rPr lang="en-US" dirty="0" smtClean="0"/>
              <a:t>Trying to do this in collaboration with others (e.g. RDA)</a:t>
            </a:r>
          </a:p>
          <a:p>
            <a:pPr>
              <a:buClrTx/>
              <a:buFont typeface="Wingdings" charset="2"/>
              <a:buChar char="Ø"/>
              <a:defRPr/>
            </a:pPr>
            <a:r>
              <a:rPr lang="en-US" b="1" dirty="0" smtClean="0">
                <a:solidFill>
                  <a:srgbClr val="000090"/>
                </a:solidFill>
              </a:rPr>
              <a:t>Does “Open Data” mean zero or low latency?</a:t>
            </a:r>
          </a:p>
          <a:p>
            <a:pPr lvl="1">
              <a:buClrTx/>
              <a:defRPr/>
            </a:pPr>
            <a:r>
              <a:rPr lang="en-US" b="1" dirty="0" smtClean="0">
                <a:solidFill>
                  <a:srgbClr val="FF0000"/>
                </a:solidFill>
              </a:rPr>
              <a:t>People assume so – enormous implications!</a:t>
            </a:r>
            <a:endParaRPr lang="en-US"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r>
              <a:rPr lang="en-US">
                <a:latin typeface="Arial" charset="0"/>
              </a:rPr>
              <a:t>Services are (just) services</a:t>
            </a:r>
          </a:p>
        </p:txBody>
      </p:sp>
      <p:sp>
        <p:nvSpPr>
          <p:cNvPr id="105474" name="Content Placeholder 2"/>
          <p:cNvSpPr>
            <a:spLocks noGrp="1"/>
          </p:cNvSpPr>
          <p:nvPr>
            <p:ph idx="1"/>
          </p:nvPr>
        </p:nvSpPr>
        <p:spPr>
          <a:xfrm>
            <a:off x="311150" y="1325563"/>
            <a:ext cx="8550275" cy="4667250"/>
          </a:xfrm>
        </p:spPr>
        <p:txBody>
          <a:bodyPr>
            <a:normAutofit fontScale="92500"/>
          </a:bodyPr>
          <a:lstStyle/>
          <a:p>
            <a:pPr>
              <a:buClrTx/>
              <a:defRPr/>
            </a:pPr>
            <a:r>
              <a:rPr lang="en-US" dirty="0">
                <a:latin typeface="Arial" charset="0"/>
              </a:rPr>
              <a:t>No matter how fantastic our { TDRs, PID </a:t>
            </a:r>
            <a:r>
              <a:rPr lang="en-US" dirty="0" smtClean="0">
                <a:latin typeface="Arial" charset="0"/>
              </a:rPr>
              <a:t>services, </a:t>
            </a:r>
            <a:r>
              <a:rPr lang="en-US" dirty="0">
                <a:latin typeface="Arial" charset="0"/>
              </a:rPr>
              <a:t>Digital Library, Software repository } </a:t>
            </a:r>
            <a:r>
              <a:rPr lang="en-US" dirty="0" err="1">
                <a:latin typeface="Arial" charset="0"/>
              </a:rPr>
              <a:t>etc</a:t>
            </a:r>
            <a:r>
              <a:rPr lang="en-US" dirty="0">
                <a:latin typeface="Arial" charset="0"/>
              </a:rPr>
              <a:t> is, they are there to support </a:t>
            </a:r>
            <a:r>
              <a:rPr lang="en-US" b="1" dirty="0">
                <a:solidFill>
                  <a:srgbClr val="FF0000"/>
                </a:solidFill>
                <a:latin typeface="Arial" charset="0"/>
              </a:rPr>
              <a:t>the users</a:t>
            </a:r>
          </a:p>
          <a:p>
            <a:pPr lvl="1">
              <a:buClrTx/>
              <a:defRPr/>
            </a:pPr>
            <a:endParaRPr lang="en-US" dirty="0">
              <a:latin typeface="Arial" charset="0"/>
            </a:endParaRPr>
          </a:p>
          <a:p>
            <a:pPr>
              <a:buClrTx/>
              <a:buFont typeface="Wingdings" charset="0"/>
              <a:buChar char="Ø"/>
              <a:defRPr/>
            </a:pPr>
            <a:r>
              <a:rPr lang="en-US" b="1" dirty="0">
                <a:solidFill>
                  <a:srgbClr val="008000"/>
                </a:solidFill>
                <a:latin typeface="Arial" charset="0"/>
              </a:rPr>
              <a:t>Who have to do the </a:t>
            </a:r>
            <a:r>
              <a:rPr lang="en-US" b="1" u="sng" dirty="0">
                <a:solidFill>
                  <a:srgbClr val="008000"/>
                </a:solidFill>
                <a:latin typeface="Arial" charset="0"/>
              </a:rPr>
              <a:t>really</a:t>
            </a:r>
            <a:r>
              <a:rPr lang="en-US" b="1" dirty="0">
                <a:solidFill>
                  <a:srgbClr val="008000"/>
                </a:solidFill>
                <a:latin typeface="Arial" charset="0"/>
              </a:rPr>
              <a:t> hard work! </a:t>
            </a:r>
            <a:endParaRPr lang="en-US" b="1" dirty="0" smtClean="0">
              <a:solidFill>
                <a:srgbClr val="008000"/>
              </a:solidFill>
              <a:latin typeface="Arial" charset="0"/>
            </a:endParaRPr>
          </a:p>
          <a:p>
            <a:pPr lvl="1">
              <a:buClrTx/>
              <a:buFont typeface="Wingdings" charset="2"/>
              <a:buChar char="§"/>
              <a:defRPr/>
            </a:pPr>
            <a:r>
              <a:rPr lang="en-US" b="1" dirty="0" smtClean="0">
                <a:solidFill>
                  <a:srgbClr val="008000"/>
                </a:solidFill>
                <a:latin typeface="Arial" charset="0"/>
              </a:rPr>
              <a:t>E.g. write the software, documentation, acquire and </a:t>
            </a:r>
            <a:r>
              <a:rPr lang="en-US" b="1" dirty="0" err="1" smtClean="0">
                <a:solidFill>
                  <a:srgbClr val="008000"/>
                </a:solidFill>
                <a:latin typeface="Arial" charset="0"/>
              </a:rPr>
              <a:t>analyse</a:t>
            </a:r>
            <a:r>
              <a:rPr lang="en-US" b="1" dirty="0" smtClean="0">
                <a:solidFill>
                  <a:srgbClr val="008000"/>
                </a:solidFill>
                <a:latin typeface="Arial" charset="0"/>
              </a:rPr>
              <a:t> the data, write the scientific papers</a:t>
            </a:r>
            <a:endParaRPr lang="en-US" b="1" dirty="0">
              <a:solidFill>
                <a:srgbClr val="008000"/>
              </a:solidFill>
              <a:latin typeface="Arial" charset="0"/>
            </a:endParaRPr>
          </a:p>
          <a:p>
            <a:pPr lvl="1">
              <a:buClrTx/>
              <a:defRPr/>
            </a:pPr>
            <a:endParaRPr lang="en-US" dirty="0">
              <a:latin typeface="Arial" charset="0"/>
            </a:endParaRPr>
          </a:p>
          <a:p>
            <a:pPr>
              <a:buClrTx/>
              <a:defRPr/>
            </a:pPr>
            <a:r>
              <a:rPr lang="en-US" dirty="0" smtClean="0">
                <a:latin typeface="Arial" charset="0"/>
              </a:rPr>
              <a:t>However, getting </a:t>
            </a:r>
            <a:r>
              <a:rPr lang="en-US" dirty="0">
                <a:latin typeface="Arial" charset="0"/>
              </a:rPr>
              <a:t>the degree of public recognition as at the Higgs discovery day was a </a:t>
            </a:r>
            <a:r>
              <a:rPr lang="en-US" b="1" dirty="0">
                <a:solidFill>
                  <a:srgbClr val="0000FF"/>
                </a:solidFill>
                <a:latin typeface="Arial" charset="0"/>
              </a:rPr>
              <a:t>target </a:t>
            </a:r>
            <a:r>
              <a:rPr lang="en-US" b="1" dirty="0" smtClean="0">
                <a:solidFill>
                  <a:srgbClr val="0000FF"/>
                </a:solidFill>
                <a:latin typeface="Arial" charset="0"/>
              </a:rPr>
              <a:t>e-KPI</a:t>
            </a:r>
            <a:r>
              <a:rPr lang="en-US" dirty="0">
                <a:latin typeface="Arial" charset="0"/>
              </a:rPr>
              <a:t>!</a:t>
            </a:r>
          </a:p>
        </p:txBody>
      </p:sp>
      <p:sp>
        <p:nvSpPr>
          <p:cNvPr id="86019" name="TextBox 1"/>
          <p:cNvSpPr txBox="1">
            <a:spLocks noChangeArrowheads="1"/>
          </p:cNvSpPr>
          <p:nvPr/>
        </p:nvSpPr>
        <p:spPr bwMode="auto">
          <a:xfrm>
            <a:off x="846138" y="6332538"/>
            <a:ext cx="7151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rPr>
              <a:t>Computing was thanked in the same way as the LHC &amp; experiments</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lstStyle/>
          <a:p>
            <a:r>
              <a:rPr lang="en-US">
                <a:latin typeface="Arial" charset="0"/>
              </a:rPr>
              <a:t>What is the future?</a:t>
            </a:r>
          </a:p>
        </p:txBody>
      </p:sp>
      <p:sp>
        <p:nvSpPr>
          <p:cNvPr id="3" name="Content Placeholder 2"/>
          <p:cNvSpPr>
            <a:spLocks noGrp="1"/>
          </p:cNvSpPr>
          <p:nvPr>
            <p:ph idx="1"/>
          </p:nvPr>
        </p:nvSpPr>
        <p:spPr/>
        <p:txBody>
          <a:bodyPr>
            <a:normAutofit fontScale="92500"/>
          </a:bodyPr>
          <a:lstStyle/>
          <a:p>
            <a:pPr>
              <a:buClrTx/>
              <a:defRPr/>
            </a:pPr>
            <a:r>
              <a:rPr lang="en-US" dirty="0" smtClean="0"/>
              <a:t>Some hope that it may be possible to separate long-term preservation of data at the </a:t>
            </a:r>
            <a:r>
              <a:rPr lang="en-US" b="1" dirty="0" smtClean="0">
                <a:solidFill>
                  <a:srgbClr val="008000"/>
                </a:solidFill>
              </a:rPr>
              <a:t>bit level</a:t>
            </a:r>
            <a:r>
              <a:rPr lang="en-US" dirty="0" smtClean="0"/>
              <a:t> from </a:t>
            </a:r>
            <a:r>
              <a:rPr lang="en-US" b="1" dirty="0" smtClean="0">
                <a:solidFill>
                  <a:srgbClr val="3366FF"/>
                </a:solidFill>
              </a:rPr>
              <a:t>domain-specific aspects</a:t>
            </a:r>
          </a:p>
          <a:p>
            <a:pPr>
              <a:buClrTx/>
              <a:defRPr/>
            </a:pPr>
            <a:r>
              <a:rPr lang="en-US" b="1" dirty="0" smtClean="0">
                <a:solidFill>
                  <a:srgbClr val="008000"/>
                </a:solidFill>
              </a:rPr>
              <a:t>The former could benefit from economies of scale and </a:t>
            </a:r>
            <a:r>
              <a:rPr lang="en-US" b="1" dirty="0" err="1" smtClean="0">
                <a:solidFill>
                  <a:srgbClr val="008000"/>
                </a:solidFill>
              </a:rPr>
              <a:t>specialised</a:t>
            </a:r>
            <a:r>
              <a:rPr lang="en-US" b="1" dirty="0" smtClean="0">
                <a:solidFill>
                  <a:srgbClr val="008000"/>
                </a:solidFill>
              </a:rPr>
              <a:t> knowledge in running multi-PB / EB archives</a:t>
            </a:r>
          </a:p>
          <a:p>
            <a:pPr>
              <a:buClrTx/>
              <a:buFont typeface="Wingdings" charset="2"/>
              <a:buChar char="Ø"/>
              <a:defRPr/>
            </a:pPr>
            <a:r>
              <a:rPr lang="en-US" b="1" dirty="0" smtClean="0">
                <a:solidFill>
                  <a:srgbClr val="0000FF"/>
                </a:solidFill>
              </a:rPr>
              <a:t>The latter will continue to need expert knowledge to revalidate on a regular basis</a:t>
            </a:r>
          </a:p>
          <a:p>
            <a:pPr>
              <a:buClrTx/>
              <a:defRPr/>
            </a:pPr>
            <a:r>
              <a:rPr lang="en-US" dirty="0" smtClean="0"/>
              <a:t>Drive to reduce overhead through "domain protocols" for DMPs</a:t>
            </a:r>
            <a:endParaRPr lang="en-US" dirty="0"/>
          </a:p>
        </p:txBody>
      </p:sp>
      <p:sp>
        <p:nvSpPr>
          <p:cNvPr id="87043" name="TextBox 1"/>
          <p:cNvSpPr txBox="1">
            <a:spLocks noChangeArrowheads="1"/>
          </p:cNvSpPr>
          <p:nvPr/>
        </p:nvSpPr>
        <p:spPr bwMode="auto">
          <a:xfrm>
            <a:off x="2133600" y="6316663"/>
            <a:ext cx="5124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rPr>
              <a:t>Bottom line: be collaborative to drive down costs</a:t>
            </a:r>
          </a:p>
        </p:txBody>
      </p:sp>
      <p:pic>
        <p:nvPicPr>
          <p:cNvPr id="87044" name="Picture 1"/>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11975" y="157163"/>
            <a:ext cx="17716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p:txBody>
          <a:bodyPr/>
          <a:lstStyle/>
          <a:p>
            <a:r>
              <a:rPr lang="en-US">
                <a:latin typeface="Arial" charset="0"/>
              </a:rPr>
              <a:t>Input to next ESPP</a:t>
            </a:r>
          </a:p>
        </p:txBody>
      </p:sp>
      <p:sp>
        <p:nvSpPr>
          <p:cNvPr id="88066" name="Content Placeholder 2"/>
          <p:cNvSpPr>
            <a:spLocks noGrp="1"/>
          </p:cNvSpPr>
          <p:nvPr>
            <p:ph idx="1"/>
          </p:nvPr>
        </p:nvSpPr>
        <p:spPr>
          <a:xfrm>
            <a:off x="406400" y="1325563"/>
            <a:ext cx="8483600" cy="4667250"/>
          </a:xfrm>
        </p:spPr>
        <p:txBody>
          <a:bodyPr/>
          <a:lstStyle/>
          <a:p>
            <a:pPr>
              <a:buClrTx/>
            </a:pPr>
            <a:r>
              <a:rPr lang="en-US">
                <a:latin typeface="Arial" charset="0"/>
              </a:rPr>
              <a:t>Certification as a “Very Trustworthy Digital Repository” – </a:t>
            </a:r>
            <a:r>
              <a:rPr lang="en-US">
                <a:solidFill>
                  <a:srgbClr val="FF0000"/>
                </a:solidFill>
                <a:latin typeface="Arial" charset="0"/>
              </a:rPr>
              <a:t>exabytes</a:t>
            </a:r>
            <a:r>
              <a:rPr lang="en-US">
                <a:latin typeface="Arial" charset="0"/>
              </a:rPr>
              <a:t> &amp; </a:t>
            </a:r>
            <a:r>
              <a:rPr lang="en-US">
                <a:solidFill>
                  <a:srgbClr val="008000"/>
                </a:solidFill>
                <a:latin typeface="Arial" charset="0"/>
              </a:rPr>
              <a:t>decades</a:t>
            </a:r>
            <a:r>
              <a:rPr lang="en-US">
                <a:latin typeface="Arial" charset="0"/>
              </a:rPr>
              <a:t> &amp; </a:t>
            </a:r>
            <a:r>
              <a:rPr lang="en-US">
                <a:solidFill>
                  <a:srgbClr val="0000FF"/>
                </a:solidFill>
                <a:latin typeface="Arial" charset="0"/>
              </a:rPr>
              <a:t>changes</a:t>
            </a:r>
          </a:p>
          <a:p>
            <a:pPr>
              <a:buClrTx/>
            </a:pPr>
            <a:endParaRPr lang="en-US">
              <a:latin typeface="Arial" charset="0"/>
            </a:endParaRPr>
          </a:p>
          <a:p>
            <a:pPr>
              <a:buClrTx/>
            </a:pPr>
            <a:r>
              <a:rPr lang="en-US">
                <a:latin typeface="Arial" charset="0"/>
              </a:rPr>
              <a:t>Open Data – clarification(s); resources</a:t>
            </a:r>
          </a:p>
          <a:p>
            <a:pPr>
              <a:buClrTx/>
            </a:pPr>
            <a:endParaRPr lang="en-US">
              <a:latin typeface="Arial" charset="0"/>
            </a:endParaRPr>
          </a:p>
          <a:p>
            <a:pPr>
              <a:buClrTx/>
            </a:pPr>
            <a:r>
              <a:rPr lang="en-US">
                <a:latin typeface="Arial" charset="0"/>
              </a:rPr>
              <a:t>Reproducibility &amp; Re-use</a:t>
            </a:r>
          </a:p>
          <a:p>
            <a:pPr>
              <a:buClrTx/>
            </a:pPr>
            <a:endParaRPr lang="en-US">
              <a:latin typeface="Arial" charset="0"/>
            </a:endParaRPr>
          </a:p>
          <a:p>
            <a:pPr>
              <a:buClrTx/>
              <a:buFont typeface="Wingdings" charset="0"/>
              <a:buChar char="Ø"/>
            </a:pPr>
            <a:r>
              <a:rPr lang="en-US" b="1">
                <a:solidFill>
                  <a:srgbClr val="FF0000"/>
                </a:solidFill>
                <a:latin typeface="Arial" charset="0"/>
              </a:rPr>
              <a:t>Resilience to and handling of change(s)</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p:txBody>
          <a:bodyPr/>
          <a:lstStyle/>
          <a:p>
            <a:pPr eaLnBrk="1" hangingPunct="1"/>
            <a:r>
              <a:rPr lang="en-US" sz="3600" u="sng">
                <a:latin typeface="Arial" charset="0"/>
              </a:rPr>
              <a:t>29 years of LEP – what does it tell us?</a:t>
            </a:r>
          </a:p>
        </p:txBody>
      </p:sp>
      <p:sp>
        <p:nvSpPr>
          <p:cNvPr id="3" name="Content Placeholder 2"/>
          <p:cNvSpPr>
            <a:spLocks noGrp="1"/>
          </p:cNvSpPr>
          <p:nvPr>
            <p:ph idx="1"/>
          </p:nvPr>
        </p:nvSpPr>
        <p:spPr>
          <a:xfrm>
            <a:off x="296863" y="1550988"/>
            <a:ext cx="8564562" cy="4525962"/>
          </a:xfrm>
        </p:spPr>
        <p:txBody>
          <a:bodyPr>
            <a:normAutofit fontScale="62500" lnSpcReduction="20000"/>
          </a:bodyPr>
          <a:lstStyle/>
          <a:p>
            <a:pPr eaLnBrk="1" fontAlgn="auto" hangingPunct="1">
              <a:spcAft>
                <a:spcPts val="0"/>
              </a:spcAft>
              <a:buClrTx/>
              <a:buFont typeface="Lucida Grande"/>
              <a:buChar char="►"/>
              <a:defRPr/>
            </a:pPr>
            <a:r>
              <a:rPr lang="en-US" sz="2800" dirty="0" smtClean="0"/>
              <a:t>Major migrations are </a:t>
            </a:r>
            <a:r>
              <a:rPr lang="en-US" sz="2800" b="1" dirty="0" smtClean="0">
                <a:solidFill>
                  <a:srgbClr val="FF0000"/>
                </a:solidFill>
              </a:rPr>
              <a:t>unavoidable</a:t>
            </a:r>
            <a:r>
              <a:rPr lang="en-US" sz="2800" dirty="0" smtClean="0"/>
              <a:t> but hard to </a:t>
            </a:r>
            <a:r>
              <a:rPr lang="en-US" sz="2800" b="1" dirty="0" smtClean="0">
                <a:solidFill>
                  <a:srgbClr val="660066"/>
                </a:solidFill>
              </a:rPr>
              <a:t>foresee</a:t>
            </a:r>
            <a:r>
              <a:rPr lang="en-US" sz="2800" dirty="0" smtClean="0"/>
              <a:t>!</a:t>
            </a:r>
          </a:p>
          <a:p>
            <a:pPr lvl="1" eaLnBrk="1" fontAlgn="auto" hangingPunct="1">
              <a:spcAft>
                <a:spcPts val="0"/>
              </a:spcAft>
              <a:buFont typeface="Lucida Grande"/>
              <a:buChar char="►"/>
              <a:defRPr/>
            </a:pPr>
            <a:endParaRPr lang="en-US" dirty="0" smtClean="0">
              <a:ea typeface="+mn-ea"/>
            </a:endParaRPr>
          </a:p>
          <a:p>
            <a:pPr eaLnBrk="1" fontAlgn="auto" hangingPunct="1">
              <a:spcAft>
                <a:spcPts val="0"/>
              </a:spcAft>
              <a:buClrTx/>
              <a:buFont typeface="Lucida Grande"/>
              <a:buChar char="►"/>
              <a:defRPr/>
            </a:pPr>
            <a:r>
              <a:rPr lang="en-US" sz="2900" b="1" dirty="0" smtClean="0">
                <a:solidFill>
                  <a:srgbClr val="FF0000"/>
                </a:solidFill>
                <a:ea typeface="+mn-ea"/>
                <a:cs typeface="+mn-cs"/>
              </a:rPr>
              <a:t>Data</a:t>
            </a:r>
            <a:r>
              <a:rPr lang="en-US" sz="2900" dirty="0" smtClean="0">
                <a:ea typeface="+mn-ea"/>
                <a:cs typeface="+mn-cs"/>
              </a:rPr>
              <a:t> is not just “</a:t>
            </a:r>
            <a:r>
              <a:rPr lang="en-US" sz="2900" b="1" dirty="0" smtClean="0">
                <a:solidFill>
                  <a:srgbClr val="660066"/>
                </a:solidFill>
                <a:ea typeface="+mn-ea"/>
                <a:cs typeface="+mn-cs"/>
              </a:rPr>
              <a:t>bits</a:t>
            </a:r>
            <a:r>
              <a:rPr lang="en-US" sz="2900" dirty="0" smtClean="0">
                <a:ea typeface="+mn-ea"/>
                <a:cs typeface="+mn-cs"/>
              </a:rPr>
              <a:t>”, but also </a:t>
            </a:r>
            <a:r>
              <a:rPr lang="en-US" sz="2900" b="1" dirty="0" smtClean="0">
                <a:solidFill>
                  <a:srgbClr val="008000"/>
                </a:solidFill>
                <a:ea typeface="+mn-ea"/>
                <a:cs typeface="+mn-cs"/>
              </a:rPr>
              <a:t>documentation, software + environment + “knowledge”</a:t>
            </a:r>
          </a:p>
          <a:p>
            <a:pPr lvl="1" eaLnBrk="1" fontAlgn="auto" hangingPunct="1">
              <a:spcAft>
                <a:spcPts val="0"/>
              </a:spcAft>
              <a:buClrTx/>
              <a:buFont typeface="Lucida Grande"/>
              <a:buChar char="►"/>
              <a:defRPr/>
            </a:pPr>
            <a:r>
              <a:rPr lang="en-US" dirty="0" smtClean="0">
                <a:ea typeface="+mn-ea"/>
              </a:rPr>
              <a:t>“</a:t>
            </a:r>
            <a:r>
              <a:rPr lang="en-US" b="1" u="sng" dirty="0" smtClean="0">
                <a:solidFill>
                  <a:srgbClr val="FF6600"/>
                </a:solidFill>
                <a:ea typeface="+mn-ea"/>
              </a:rPr>
              <a:t>Collective knowledge</a:t>
            </a:r>
            <a:r>
              <a:rPr lang="en-US" dirty="0" smtClean="0">
                <a:ea typeface="+mn-ea"/>
              </a:rPr>
              <a:t>” particularly hard to capture</a:t>
            </a:r>
          </a:p>
          <a:p>
            <a:pPr lvl="2" eaLnBrk="1" fontAlgn="auto" hangingPunct="1">
              <a:spcAft>
                <a:spcPts val="0"/>
              </a:spcAft>
              <a:buFont typeface="Lucida Grande"/>
              <a:buChar char="►"/>
              <a:defRPr/>
            </a:pPr>
            <a:endParaRPr lang="en-US" sz="2200" dirty="0" smtClean="0"/>
          </a:p>
          <a:p>
            <a:pPr lvl="2" eaLnBrk="1" fontAlgn="auto" hangingPunct="1">
              <a:spcAft>
                <a:spcPts val="0"/>
              </a:spcAft>
              <a:buClrTx/>
              <a:buFont typeface="Lucida Grande"/>
              <a:buChar char="►"/>
              <a:defRPr/>
            </a:pPr>
            <a:r>
              <a:rPr lang="en-US" sz="2200" dirty="0" smtClean="0"/>
              <a:t>Documentation “refreshed” after 20 years (1995) – now in Digital Library in PDF &amp; PDF/A formats (was Postscript)</a:t>
            </a:r>
          </a:p>
          <a:p>
            <a:pPr lvl="2" eaLnBrk="1" fontAlgn="auto" hangingPunct="1">
              <a:spcAft>
                <a:spcPts val="0"/>
              </a:spcAft>
              <a:buFont typeface="Lucida Grande"/>
              <a:buChar char="►"/>
              <a:defRPr/>
            </a:pPr>
            <a:endParaRPr lang="en-US" sz="2200" dirty="0" smtClean="0"/>
          </a:p>
          <a:p>
            <a:pPr eaLnBrk="1" fontAlgn="auto" hangingPunct="1">
              <a:spcAft>
                <a:spcPts val="0"/>
              </a:spcAft>
              <a:buClrTx/>
              <a:buFont typeface="Lucida Grande"/>
              <a:buChar char="►"/>
              <a:defRPr/>
            </a:pPr>
            <a:r>
              <a:rPr lang="en-US" sz="2600" dirty="0" smtClean="0">
                <a:ea typeface="+mn-ea"/>
                <a:cs typeface="+mn-cs"/>
              </a:rPr>
              <a:t>Today’s “</a:t>
            </a:r>
            <a:r>
              <a:rPr lang="en-US" sz="2600" b="1" dirty="0" smtClean="0">
                <a:solidFill>
                  <a:srgbClr val="FF0000"/>
                </a:solidFill>
                <a:ea typeface="+mn-ea"/>
                <a:cs typeface="+mn-cs"/>
              </a:rPr>
              <a:t>Big Data</a:t>
            </a:r>
            <a:r>
              <a:rPr lang="en-US" sz="2600" dirty="0" smtClean="0">
                <a:ea typeface="+mn-ea"/>
                <a:cs typeface="+mn-cs"/>
              </a:rPr>
              <a:t>” may become tomorrow’s “</a:t>
            </a:r>
            <a:r>
              <a:rPr lang="en-US" sz="2600" b="1" dirty="0" smtClean="0">
                <a:solidFill>
                  <a:srgbClr val="660066"/>
                </a:solidFill>
                <a:ea typeface="+mn-ea"/>
                <a:cs typeface="+mn-cs"/>
              </a:rPr>
              <a:t>peanuts</a:t>
            </a:r>
            <a:r>
              <a:rPr lang="en-US" sz="2600" dirty="0" smtClean="0">
                <a:ea typeface="+mn-ea"/>
                <a:cs typeface="+mn-cs"/>
              </a:rPr>
              <a:t>”</a:t>
            </a:r>
          </a:p>
          <a:p>
            <a:pPr lvl="1" eaLnBrk="1" fontAlgn="auto" hangingPunct="1">
              <a:spcAft>
                <a:spcPts val="0"/>
              </a:spcAft>
              <a:buFont typeface="Lucida Grande"/>
              <a:buChar char="►"/>
              <a:defRPr/>
            </a:pPr>
            <a:endParaRPr lang="en-US" dirty="0" smtClean="0">
              <a:ea typeface="+mn-ea"/>
            </a:endParaRPr>
          </a:p>
          <a:p>
            <a:pPr lvl="1" eaLnBrk="1" fontAlgn="auto" hangingPunct="1">
              <a:spcAft>
                <a:spcPts val="0"/>
              </a:spcAft>
              <a:buClrTx/>
              <a:buFont typeface="Lucida Grande"/>
              <a:buChar char="►"/>
              <a:defRPr/>
            </a:pPr>
            <a:r>
              <a:rPr lang="en-US" dirty="0" smtClean="0">
                <a:ea typeface="+mn-ea"/>
              </a:rPr>
              <a:t>100TB per LEP experiment: </a:t>
            </a:r>
            <a:r>
              <a:rPr lang="en-US" b="1" u="sng" dirty="0" smtClean="0">
                <a:solidFill>
                  <a:srgbClr val="FF6600"/>
                </a:solidFill>
                <a:ea typeface="+mn-ea"/>
              </a:rPr>
              <a:t>immensely challenging</a:t>
            </a:r>
            <a:r>
              <a:rPr lang="en-US" dirty="0" smtClean="0">
                <a:ea typeface="+mn-ea"/>
              </a:rPr>
              <a:t> at the time; now “trivial” for both CPU and storage</a:t>
            </a:r>
          </a:p>
          <a:p>
            <a:pPr lvl="1" eaLnBrk="1" fontAlgn="auto" hangingPunct="1">
              <a:spcAft>
                <a:spcPts val="0"/>
              </a:spcAft>
              <a:buClrTx/>
              <a:buFont typeface="Lucida Grande"/>
              <a:buChar char="►"/>
              <a:defRPr/>
            </a:pPr>
            <a:r>
              <a:rPr lang="en-US" dirty="0" smtClean="0">
                <a:ea typeface="+mn-ea"/>
              </a:rPr>
              <a:t>With time, </a:t>
            </a:r>
            <a:r>
              <a:rPr lang="en-US" b="1" u="sng" dirty="0" smtClean="0">
                <a:solidFill>
                  <a:srgbClr val="660066"/>
                </a:solidFill>
                <a:ea typeface="+mn-ea"/>
              </a:rPr>
              <a:t>hardware costs</a:t>
            </a:r>
            <a:r>
              <a:rPr lang="en-US" b="1" dirty="0" smtClean="0">
                <a:solidFill>
                  <a:srgbClr val="660066"/>
                </a:solidFill>
                <a:ea typeface="+mn-ea"/>
              </a:rPr>
              <a:t> </a:t>
            </a:r>
            <a:r>
              <a:rPr lang="en-US" dirty="0" smtClean="0">
                <a:ea typeface="+mn-ea"/>
              </a:rPr>
              <a:t>tend to zero </a:t>
            </a:r>
          </a:p>
          <a:p>
            <a:pPr marL="1092708" lvl="2" eaLnBrk="1" fontAlgn="auto" hangingPunct="1">
              <a:spcAft>
                <a:spcPts val="0"/>
              </a:spcAft>
              <a:buClrTx/>
              <a:buFont typeface="Lucida Grande"/>
              <a:buChar char="►"/>
              <a:defRPr/>
            </a:pPr>
            <a:r>
              <a:rPr lang="en-US" dirty="0" smtClean="0">
                <a:ea typeface="+mn-ea"/>
              </a:rPr>
              <a:t>O(CHF 1000) per experiment per year for archive storage</a:t>
            </a:r>
          </a:p>
          <a:p>
            <a:pPr lvl="1" eaLnBrk="1" fontAlgn="auto" hangingPunct="1">
              <a:spcAft>
                <a:spcPts val="0"/>
              </a:spcAft>
              <a:buClrTx/>
              <a:buFont typeface="Lucida Grande"/>
              <a:buChar char="►"/>
              <a:defRPr/>
            </a:pPr>
            <a:r>
              <a:rPr lang="en-US" b="1" u="sng" dirty="0" smtClean="0">
                <a:solidFill>
                  <a:srgbClr val="660066"/>
                </a:solidFill>
                <a:ea typeface="+mn-ea"/>
              </a:rPr>
              <a:t>Personnel costs</a:t>
            </a:r>
            <a:r>
              <a:rPr lang="en-US" b="1" dirty="0" smtClean="0">
                <a:solidFill>
                  <a:srgbClr val="660066"/>
                </a:solidFill>
                <a:ea typeface="+mn-ea"/>
              </a:rPr>
              <a:t> </a:t>
            </a:r>
            <a:r>
              <a:rPr lang="en-US" dirty="0" smtClean="0">
                <a:ea typeface="+mn-ea"/>
              </a:rPr>
              <a:t>tend to O(1FTE) </a:t>
            </a:r>
            <a:r>
              <a:rPr lang="en-US" b="1" dirty="0" smtClean="0">
                <a:solidFill>
                  <a:srgbClr val="FF0000"/>
                </a:solidFill>
                <a:ea typeface="+mn-ea"/>
              </a:rPr>
              <a:t>&gt;&gt; CHF 1000!</a:t>
            </a:r>
          </a:p>
          <a:p>
            <a:pPr marL="1092708" lvl="2" eaLnBrk="1" fontAlgn="auto" hangingPunct="1">
              <a:spcAft>
                <a:spcPts val="0"/>
              </a:spcAft>
              <a:buClrTx/>
              <a:buFont typeface="Lucida Grande"/>
              <a:buChar char="►"/>
              <a:defRPr/>
            </a:pPr>
            <a:r>
              <a:rPr lang="en-US" dirty="0" smtClean="0">
                <a:ea typeface="+mn-ea"/>
              </a:rPr>
              <a:t>Perhaps as little now as 0.1 – 0.2 FTE per LEP experiment to keep </a:t>
            </a:r>
            <a:br>
              <a:rPr lang="en-US" dirty="0" smtClean="0">
                <a:ea typeface="+mn-ea"/>
              </a:rPr>
            </a:br>
            <a:r>
              <a:rPr lang="en-US" dirty="0" smtClean="0">
                <a:ea typeface="+mn-ea"/>
              </a:rPr>
              <a:t>data + s/w alive – </a:t>
            </a:r>
            <a:r>
              <a:rPr lang="en-US" dirty="0">
                <a:ea typeface="+mn-ea"/>
              </a:rPr>
              <a:t>(</a:t>
            </a:r>
            <a:r>
              <a:rPr lang="en-US" dirty="0" smtClean="0">
                <a:ea typeface="+mn-ea"/>
              </a:rPr>
              <a:t>new analyses “cost extra”)</a:t>
            </a:r>
          </a:p>
          <a:p>
            <a:pPr marL="1092708" lvl="2" eaLnBrk="1" fontAlgn="auto" hangingPunct="1">
              <a:spcAft>
                <a:spcPts val="0"/>
              </a:spcAft>
              <a:buFont typeface="Lucida Grande"/>
              <a:buChar char="►"/>
              <a:defRPr/>
            </a:pPr>
            <a:endParaRPr lang="en-US" dirty="0" smtClean="0">
              <a:ea typeface="+mn-ea"/>
            </a:endParaRPr>
          </a:p>
          <a:p>
            <a:pPr eaLnBrk="1" fontAlgn="auto" hangingPunct="1">
              <a:spcAft>
                <a:spcPts val="0"/>
              </a:spcAft>
              <a:buFont typeface="Lucida Grande"/>
              <a:buChar char="►"/>
              <a:defRPr/>
            </a:pPr>
            <a:endParaRPr lang="en-US" sz="2800" dirty="0" smtClean="0"/>
          </a:p>
        </p:txBody>
      </p:sp>
      <p:sp>
        <p:nvSpPr>
          <p:cNvPr id="89091" name="TextBox 1"/>
          <p:cNvSpPr txBox="1">
            <a:spLocks noChangeArrowheads="1"/>
          </p:cNvSpPr>
          <p:nvPr/>
        </p:nvSpPr>
        <p:spPr bwMode="auto">
          <a:xfrm>
            <a:off x="973138" y="6208713"/>
            <a:ext cx="6899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rPr>
              <a:t>See DPHEP Workshop on “Full Costs of Curation”, January 2014:</a:t>
            </a:r>
            <a:br>
              <a:rPr lang="en-US" sz="1800">
                <a:solidFill>
                  <a:srgbClr val="FFFFFF"/>
                </a:solidFill>
              </a:rPr>
            </a:br>
            <a:r>
              <a:rPr lang="en-US" sz="1800">
                <a:solidFill>
                  <a:srgbClr val="FFFFFF"/>
                </a:solidFill>
              </a:rPr>
              <a:t>https://indico.cern.ch/event/276820/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r>
              <a:rPr lang="en-US">
                <a:latin typeface="Arial" charset="0"/>
              </a:rPr>
              <a:t>Conclusions</a:t>
            </a:r>
          </a:p>
        </p:txBody>
      </p:sp>
      <p:sp>
        <p:nvSpPr>
          <p:cNvPr id="3" name="Content Placeholder 2"/>
          <p:cNvSpPr>
            <a:spLocks noGrp="1"/>
          </p:cNvSpPr>
          <p:nvPr>
            <p:ph idx="1"/>
          </p:nvPr>
        </p:nvSpPr>
        <p:spPr>
          <a:xfrm>
            <a:off x="163513" y="1325563"/>
            <a:ext cx="8791575" cy="4667250"/>
          </a:xfrm>
        </p:spPr>
        <p:txBody>
          <a:bodyPr>
            <a:normAutofit fontScale="85000" lnSpcReduction="20000"/>
          </a:bodyPr>
          <a:lstStyle/>
          <a:p>
            <a:pPr>
              <a:buClrTx/>
              <a:defRPr/>
            </a:pPr>
            <a:r>
              <a:rPr lang="en-US" sz="3200" dirty="0" smtClean="0"/>
              <a:t>We are well on the way to implementing our 2020 vision using “standard” services</a:t>
            </a:r>
          </a:p>
          <a:p>
            <a:pPr lvl="1">
              <a:buClrTx/>
              <a:defRPr/>
            </a:pPr>
            <a:r>
              <a:rPr lang="en-US" sz="2800" dirty="0" smtClean="0">
                <a:solidFill>
                  <a:srgbClr val="660066"/>
                </a:solidFill>
              </a:rPr>
              <a:t>VTDR &amp; PIDs, Digital Libraries &amp; DOIs, s/w preservation</a:t>
            </a:r>
          </a:p>
          <a:p>
            <a:pPr lvl="1">
              <a:buClrTx/>
              <a:defRPr/>
            </a:pPr>
            <a:r>
              <a:rPr lang="en-US" sz="2800" dirty="0" smtClean="0">
                <a:solidFill>
                  <a:srgbClr val="008000"/>
                </a:solidFill>
              </a:rPr>
              <a:t>Services that are – or should be – offered in the EOSC*</a:t>
            </a:r>
          </a:p>
          <a:p>
            <a:pPr>
              <a:buClrTx/>
              <a:buFont typeface="Wingdings" charset="2"/>
              <a:buChar char="Ø"/>
              <a:defRPr/>
            </a:pPr>
            <a:endParaRPr lang="en-US" sz="3200" b="1" dirty="0" smtClean="0">
              <a:solidFill>
                <a:srgbClr val="FF0000"/>
              </a:solidFill>
            </a:endParaRPr>
          </a:p>
          <a:p>
            <a:pPr>
              <a:buClrTx/>
              <a:buFont typeface="Wingdings" charset="2"/>
              <a:buChar char="Ø"/>
              <a:defRPr/>
            </a:pPr>
            <a:r>
              <a:rPr lang="en-US" sz="3200" b="1" dirty="0" smtClean="0">
                <a:solidFill>
                  <a:srgbClr val="FF0000"/>
                </a:solidFill>
              </a:rPr>
              <a:t>But they are not “holistic” – “mind the gap(s)”</a:t>
            </a:r>
          </a:p>
          <a:p>
            <a:pPr>
              <a:buClrTx/>
              <a:defRPr/>
            </a:pPr>
            <a:r>
              <a:rPr lang="en-US" sz="3200" b="1" dirty="0" smtClean="0">
                <a:solidFill>
                  <a:srgbClr val="0000FF"/>
                </a:solidFill>
              </a:rPr>
              <a:t>And they will change over time – whatever people (especially in IT) pretend!</a:t>
            </a:r>
          </a:p>
          <a:p>
            <a:pPr>
              <a:buClrTx/>
              <a:defRPr/>
            </a:pPr>
            <a:r>
              <a:rPr lang="en-US" sz="3200" b="1" dirty="0" smtClean="0">
                <a:solidFill>
                  <a:schemeClr val="accent4"/>
                </a:solidFill>
              </a:rPr>
              <a:t>Beware of "grey-backed gorillas"</a:t>
            </a:r>
          </a:p>
          <a:p>
            <a:pPr lvl="1">
              <a:buClrTx/>
              <a:defRPr/>
            </a:pPr>
            <a:endParaRPr lang="en-US" sz="2800" dirty="0" smtClean="0"/>
          </a:p>
          <a:p>
            <a:pPr marL="36513" indent="0">
              <a:buClrTx/>
              <a:buFont typeface="Arial" charset="0"/>
              <a:buNone/>
              <a:defRPr/>
            </a:pPr>
            <a:r>
              <a:rPr lang="en-US" sz="3200" b="1" dirty="0" smtClean="0">
                <a:solidFill>
                  <a:srgbClr val="660066"/>
                </a:solidFill>
              </a:rPr>
              <a:t>==&gt; Constant effort is needed – like with a bike</a:t>
            </a:r>
            <a:endParaRPr lang="en-US" sz="3200" b="1" dirty="0">
              <a:solidFill>
                <a:srgbClr val="660066"/>
              </a:solidFill>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259649"/>
            <a:ext cx="9144000" cy="762018"/>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2164" name="Title 1"/>
          <p:cNvSpPr>
            <a:spLocks noGrp="1"/>
          </p:cNvSpPr>
          <p:nvPr>
            <p:ph type="title"/>
          </p:nvPr>
        </p:nvSpPr>
        <p:spPr/>
        <p:txBody>
          <a:bodyPr/>
          <a:lstStyle/>
          <a:p>
            <a:pPr eaLnBrk="1" hangingPunct="1"/>
            <a:r>
              <a:rPr lang="en-US">
                <a:latin typeface="Arial" charset="0"/>
              </a:rPr>
              <a:t>What Makes HEP Different?</a:t>
            </a:r>
          </a:p>
        </p:txBody>
      </p:sp>
      <p:sp>
        <p:nvSpPr>
          <p:cNvPr id="3" name="Content Placeholder 2"/>
          <p:cNvSpPr>
            <a:spLocks noGrp="1"/>
          </p:cNvSpPr>
          <p:nvPr>
            <p:ph idx="1"/>
          </p:nvPr>
        </p:nvSpPr>
        <p:spPr/>
        <p:txBody>
          <a:bodyPr>
            <a:normAutofit fontScale="92500" lnSpcReduction="20000"/>
          </a:bodyPr>
          <a:lstStyle/>
          <a:p>
            <a:pPr marL="493776" eaLnBrk="1" fontAlgn="auto" hangingPunct="1">
              <a:spcAft>
                <a:spcPts val="0"/>
              </a:spcAft>
              <a:buClr>
                <a:schemeClr val="tx1"/>
              </a:buClr>
              <a:buFont typeface="Arial"/>
              <a:buChar char="•"/>
              <a:defRPr/>
            </a:pPr>
            <a:r>
              <a:rPr lang="en-US" dirty="0" smtClean="0">
                <a:ea typeface="+mn-ea"/>
                <a:cs typeface="+mn-cs"/>
              </a:rPr>
              <a:t>We </a:t>
            </a:r>
            <a:r>
              <a:rPr lang="en-US" b="1" dirty="0" smtClean="0">
                <a:solidFill>
                  <a:srgbClr val="FF0000"/>
                </a:solidFill>
                <a:ea typeface="+mn-ea"/>
                <a:cs typeface="+mn-cs"/>
              </a:rPr>
              <a:t>throw away</a:t>
            </a:r>
            <a:r>
              <a:rPr lang="en-US" dirty="0" smtClean="0">
                <a:ea typeface="+mn-ea"/>
                <a:cs typeface="+mn-cs"/>
              </a:rPr>
              <a:t> most of our data before it is even recorded – “</a:t>
            </a:r>
            <a:r>
              <a:rPr lang="en-US" dirty="0" smtClean="0">
                <a:ea typeface="+mn-ea"/>
                <a:cs typeface="+mn-cs"/>
                <a:hlinkClick r:id="rId2"/>
              </a:rPr>
              <a:t>triggers</a:t>
            </a:r>
            <a:r>
              <a:rPr lang="en-US" dirty="0" smtClean="0">
                <a:ea typeface="+mn-ea"/>
                <a:cs typeface="+mn-cs"/>
              </a:rPr>
              <a:t>”</a:t>
            </a:r>
          </a:p>
          <a:p>
            <a:pPr marL="493776" eaLnBrk="1" fontAlgn="auto" hangingPunct="1">
              <a:spcAft>
                <a:spcPts val="0"/>
              </a:spcAft>
              <a:buClr>
                <a:schemeClr val="tx1"/>
              </a:buClr>
              <a:buFont typeface="Arial"/>
              <a:buChar char="•"/>
              <a:defRPr/>
            </a:pPr>
            <a:r>
              <a:rPr lang="en-US" dirty="0" smtClean="0">
                <a:ea typeface="+mn-ea"/>
                <a:cs typeface="+mn-cs"/>
              </a:rPr>
              <a:t>Our detectors are </a:t>
            </a:r>
            <a:r>
              <a:rPr lang="en-US" b="1" dirty="0" smtClean="0">
                <a:solidFill>
                  <a:srgbClr val="FF0000"/>
                </a:solidFill>
                <a:ea typeface="+mn-ea"/>
                <a:cs typeface="+mn-cs"/>
              </a:rPr>
              <a:t>relatively stable</a:t>
            </a:r>
            <a:r>
              <a:rPr lang="en-US" dirty="0" smtClean="0">
                <a:ea typeface="+mn-ea"/>
                <a:cs typeface="+mn-cs"/>
              </a:rPr>
              <a:t> over long periods of time (years) – not “doubling every 6 or 18 months”</a:t>
            </a:r>
          </a:p>
          <a:p>
            <a:pPr marL="493776" eaLnBrk="1" fontAlgn="auto" hangingPunct="1">
              <a:spcAft>
                <a:spcPts val="0"/>
              </a:spcAft>
              <a:buClr>
                <a:schemeClr val="tx1"/>
              </a:buClr>
              <a:buFont typeface="Arial"/>
              <a:buChar char="•"/>
              <a:defRPr/>
            </a:pPr>
            <a:r>
              <a:rPr lang="en-US" dirty="0" smtClean="0">
                <a:ea typeface="+mn-ea"/>
                <a:cs typeface="+mn-cs"/>
              </a:rPr>
              <a:t>We make “</a:t>
            </a:r>
            <a:r>
              <a:rPr lang="en-US" b="1" dirty="0" smtClean="0">
                <a:solidFill>
                  <a:srgbClr val="FF0000"/>
                </a:solidFill>
                <a:ea typeface="+mn-ea"/>
                <a:cs typeface="+mn-cs"/>
              </a:rPr>
              <a:t>measurements</a:t>
            </a:r>
            <a:r>
              <a:rPr lang="en-US" dirty="0" smtClean="0">
                <a:ea typeface="+mn-ea"/>
                <a:cs typeface="+mn-cs"/>
              </a:rPr>
              <a:t>” – not “</a:t>
            </a:r>
            <a:r>
              <a:rPr lang="en-US" b="1" dirty="0" smtClean="0">
                <a:solidFill>
                  <a:srgbClr val="008000"/>
                </a:solidFill>
                <a:ea typeface="+mn-ea"/>
                <a:cs typeface="+mn-cs"/>
              </a:rPr>
              <a:t>observations</a:t>
            </a:r>
            <a:r>
              <a:rPr lang="en-US" dirty="0" smtClean="0">
                <a:ea typeface="+mn-ea"/>
                <a:cs typeface="+mn-cs"/>
              </a:rPr>
              <a:t>”</a:t>
            </a:r>
          </a:p>
          <a:p>
            <a:pPr marL="493776" eaLnBrk="1" fontAlgn="auto" hangingPunct="1">
              <a:spcAft>
                <a:spcPts val="0"/>
              </a:spcAft>
              <a:buClr>
                <a:schemeClr val="tx1"/>
              </a:buClr>
              <a:buFont typeface="Arial"/>
              <a:buChar char="•"/>
              <a:defRPr/>
            </a:pPr>
            <a:r>
              <a:rPr lang="en-US" dirty="0" smtClean="0">
                <a:ea typeface="+mn-ea"/>
                <a:cs typeface="+mn-cs"/>
              </a:rPr>
              <a:t>Our projects typically last for </a:t>
            </a:r>
            <a:r>
              <a:rPr lang="en-US" b="1" dirty="0" smtClean="0">
                <a:solidFill>
                  <a:srgbClr val="660066"/>
                </a:solidFill>
                <a:ea typeface="+mn-ea"/>
                <a:cs typeface="+mn-cs"/>
              </a:rPr>
              <a:t>decades</a:t>
            </a:r>
            <a:r>
              <a:rPr lang="en-US" dirty="0" smtClean="0">
                <a:ea typeface="+mn-ea"/>
                <a:cs typeface="+mn-cs"/>
              </a:rPr>
              <a:t> – we </a:t>
            </a:r>
            <a:r>
              <a:rPr lang="en-US" b="1" dirty="0" smtClean="0">
                <a:solidFill>
                  <a:srgbClr val="FF0000"/>
                </a:solidFill>
                <a:ea typeface="+mn-ea"/>
                <a:cs typeface="+mn-cs"/>
              </a:rPr>
              <a:t>need</a:t>
            </a:r>
            <a:r>
              <a:rPr lang="en-US" dirty="0" smtClean="0">
                <a:ea typeface="+mn-ea"/>
                <a:cs typeface="+mn-cs"/>
              </a:rPr>
              <a:t> to keep data usable during at least this length of time </a:t>
            </a:r>
            <a:r>
              <a:rPr lang="en-US" b="1" dirty="0" smtClean="0">
                <a:solidFill>
                  <a:srgbClr val="008000"/>
                </a:solidFill>
                <a:ea typeface="+mn-ea"/>
                <a:cs typeface="+mn-cs"/>
              </a:rPr>
              <a:t>(but not necessarily “forever”)</a:t>
            </a:r>
          </a:p>
          <a:p>
            <a:pPr marL="493776" eaLnBrk="1" fontAlgn="auto" hangingPunct="1">
              <a:spcAft>
                <a:spcPts val="0"/>
              </a:spcAft>
              <a:buClr>
                <a:schemeClr val="tx1"/>
              </a:buClr>
              <a:buFont typeface="Arial"/>
              <a:buChar char="•"/>
              <a:defRPr/>
            </a:pPr>
            <a:r>
              <a:rPr lang="en-US" dirty="0" smtClean="0">
                <a:ea typeface="+mn-ea"/>
                <a:cs typeface="+mn-cs"/>
              </a:rPr>
              <a:t>We have </a:t>
            </a:r>
            <a:r>
              <a:rPr lang="en-US" b="1" dirty="0" smtClean="0">
                <a:solidFill>
                  <a:srgbClr val="FF0000"/>
                </a:solidFill>
                <a:ea typeface="+mn-ea"/>
                <a:cs typeface="+mn-cs"/>
              </a:rPr>
              <a:t>shared</a:t>
            </a:r>
            <a:r>
              <a:rPr lang="en-US" dirty="0" smtClean="0">
                <a:ea typeface="+mn-ea"/>
                <a:cs typeface="+mn-cs"/>
              </a:rPr>
              <a:t> “data behind publications” for more than 30 years… (</a:t>
            </a:r>
            <a:r>
              <a:rPr lang="en-US" dirty="0" err="1" smtClean="0">
                <a:ea typeface="+mn-ea"/>
                <a:cs typeface="+mn-cs"/>
                <a:hlinkClick r:id="rId3"/>
              </a:rPr>
              <a:t>HEPData</a:t>
            </a:r>
            <a:r>
              <a:rPr lang="en-US" dirty="0" smtClean="0">
                <a:ea typeface="+mn-ea"/>
                <a:cs typeface="+mn-cs"/>
              </a:rPr>
              <a:t>)</a:t>
            </a:r>
            <a:endParaRPr lang="en-US" dirty="0">
              <a:ea typeface="+mn-ea"/>
              <a:cs typeface="+mn-cs"/>
            </a:endParaRPr>
          </a:p>
        </p:txBody>
      </p:sp>
      <p:pic>
        <p:nvPicPr>
          <p:cNvPr id="92166" name="Picture 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75575" y="0"/>
            <a:ext cx="136842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ent-Up Arrow 1"/>
          <p:cNvSpPr/>
          <p:nvPr/>
        </p:nvSpPr>
        <p:spPr>
          <a:xfrm>
            <a:off x="7973775" y="1173164"/>
            <a:ext cx="739383" cy="786294"/>
          </a:xfrm>
          <a:prstGeom prst="ben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4"/>
          <p:cNvSpPr>
            <a:spLocks noGrp="1"/>
          </p:cNvSpPr>
          <p:nvPr>
            <p:ph type="title"/>
          </p:nvPr>
        </p:nvSpPr>
        <p:spPr>
          <a:xfrm>
            <a:off x="173038" y="76200"/>
            <a:ext cx="8821737" cy="812800"/>
          </a:xfrm>
        </p:spPr>
        <p:txBody>
          <a:bodyPr/>
          <a:lstStyle/>
          <a:p>
            <a:pPr eaLnBrk="1" hangingPunct="1"/>
            <a:r>
              <a:rPr lang="en-US">
                <a:latin typeface="News Gothic MT" charset="0"/>
              </a:rPr>
              <a:t>ODBMS migration – overview (300TB)</a:t>
            </a:r>
          </a:p>
        </p:txBody>
      </p:sp>
      <p:sp>
        <p:nvSpPr>
          <p:cNvPr id="2" name="Rectangle 1"/>
          <p:cNvSpPr/>
          <p:nvPr/>
        </p:nvSpPr>
        <p:spPr>
          <a:xfrm>
            <a:off x="0" y="889000"/>
            <a:ext cx="9144000" cy="272415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5123" name="Text Placeholder 5"/>
          <p:cNvSpPr>
            <a:spLocks noGrp="1"/>
          </p:cNvSpPr>
          <p:nvPr>
            <p:ph idx="1"/>
          </p:nvPr>
        </p:nvSpPr>
        <p:spPr>
          <a:xfrm>
            <a:off x="173038" y="838200"/>
            <a:ext cx="8894762" cy="5105400"/>
          </a:xfrm>
        </p:spPr>
        <p:txBody>
          <a:bodyPr rtlCol="0">
            <a:normAutofit fontScale="77500" lnSpcReduction="20000"/>
          </a:bodyPr>
          <a:lstStyle/>
          <a:p>
            <a:pPr marL="1371600" lvl="3" indent="0" eaLnBrk="1" fontAlgn="auto" hangingPunct="1">
              <a:spcBef>
                <a:spcPts val="300"/>
              </a:spcBef>
              <a:spcAft>
                <a:spcPts val="0"/>
              </a:spcAft>
              <a:buFont typeface="Wingdings" pitchFamily="2" charset="2"/>
              <a:buNone/>
              <a:defRPr/>
            </a:pPr>
            <a:endParaRPr lang="en-US" altLang="en-US" dirty="0" smtClean="0">
              <a:solidFill>
                <a:schemeClr val="tx1">
                  <a:lumMod val="75000"/>
                  <a:lumOff val="25000"/>
                </a:schemeClr>
              </a:solidFill>
              <a:ea typeface="+mn-ea"/>
            </a:endParaRPr>
          </a:p>
          <a:p>
            <a:pPr eaLnBrk="1" fontAlgn="auto" hangingPunct="1">
              <a:spcBef>
                <a:spcPts val="300"/>
              </a:spcBef>
              <a:spcAft>
                <a:spcPts val="0"/>
              </a:spcAft>
              <a:buFont typeface="Wingdings" charset="2"/>
              <a:buChar char="§"/>
              <a:defRPr/>
            </a:pPr>
            <a:r>
              <a:rPr lang="en-US" altLang="en-US" b="1" dirty="0" smtClean="0">
                <a:solidFill>
                  <a:schemeClr val="accent6"/>
                </a:solidFill>
                <a:ea typeface="+mn-ea"/>
                <a:cs typeface="+mn-cs"/>
              </a:rPr>
              <a:t>A triple migration!</a:t>
            </a:r>
          </a:p>
          <a:p>
            <a:pPr lvl="1" eaLnBrk="1" fontAlgn="auto" hangingPunct="1">
              <a:spcBef>
                <a:spcPts val="300"/>
              </a:spcBef>
              <a:spcAft>
                <a:spcPts val="0"/>
              </a:spcAft>
              <a:buFont typeface="Wingdings" charset="2"/>
              <a:buChar char="§"/>
              <a:defRPr/>
            </a:pPr>
            <a:r>
              <a:rPr lang="en-US" altLang="en-US" dirty="0" smtClean="0">
                <a:solidFill>
                  <a:schemeClr val="tx1">
                    <a:lumMod val="75000"/>
                    <a:lumOff val="25000"/>
                  </a:schemeClr>
                </a:solidFill>
                <a:ea typeface="+mn-ea"/>
              </a:rPr>
              <a:t>Data </a:t>
            </a:r>
            <a:r>
              <a:rPr lang="en-US" altLang="en-US" u="sng" dirty="0" smtClean="0">
                <a:solidFill>
                  <a:schemeClr val="tx1">
                    <a:lumMod val="75000"/>
                    <a:lumOff val="25000"/>
                  </a:schemeClr>
                </a:solidFill>
                <a:ea typeface="+mn-ea"/>
              </a:rPr>
              <a:t>format</a:t>
            </a:r>
            <a:r>
              <a:rPr lang="en-US" altLang="en-US" dirty="0" smtClean="0">
                <a:solidFill>
                  <a:schemeClr val="tx1">
                    <a:lumMod val="75000"/>
                    <a:lumOff val="25000"/>
                  </a:schemeClr>
                </a:solidFill>
                <a:ea typeface="+mn-ea"/>
              </a:rPr>
              <a:t> and </a:t>
            </a:r>
            <a:r>
              <a:rPr lang="en-US" altLang="en-US" u="sng" dirty="0" smtClean="0">
                <a:solidFill>
                  <a:schemeClr val="tx1">
                    <a:lumMod val="75000"/>
                    <a:lumOff val="25000"/>
                  </a:schemeClr>
                </a:solidFill>
                <a:ea typeface="+mn-ea"/>
              </a:rPr>
              <a:t>software</a:t>
            </a:r>
            <a:r>
              <a:rPr lang="en-US" altLang="en-US" dirty="0" smtClean="0">
                <a:solidFill>
                  <a:schemeClr val="tx1">
                    <a:lumMod val="75000"/>
                    <a:lumOff val="25000"/>
                  </a:schemeClr>
                </a:solidFill>
                <a:ea typeface="+mn-ea"/>
              </a:rPr>
              <a:t> conversion from Objectivity/DB to Oracle</a:t>
            </a:r>
          </a:p>
          <a:p>
            <a:pPr lvl="1" eaLnBrk="1" fontAlgn="auto" hangingPunct="1">
              <a:spcBef>
                <a:spcPts val="300"/>
              </a:spcBef>
              <a:spcAft>
                <a:spcPts val="0"/>
              </a:spcAft>
              <a:buFont typeface="Wingdings" charset="2"/>
              <a:buChar char="§"/>
              <a:defRPr/>
            </a:pPr>
            <a:r>
              <a:rPr lang="en-US" altLang="en-US" dirty="0" smtClean="0">
                <a:solidFill>
                  <a:schemeClr val="tx1">
                    <a:lumMod val="75000"/>
                    <a:lumOff val="25000"/>
                  </a:schemeClr>
                </a:solidFill>
                <a:ea typeface="+mn-ea"/>
              </a:rPr>
              <a:t>Physical </a:t>
            </a:r>
            <a:r>
              <a:rPr lang="en-US" altLang="en-US" u="sng" dirty="0" smtClean="0">
                <a:solidFill>
                  <a:schemeClr val="tx1">
                    <a:lumMod val="75000"/>
                    <a:lumOff val="25000"/>
                  </a:schemeClr>
                </a:solidFill>
                <a:ea typeface="+mn-ea"/>
              </a:rPr>
              <a:t>media</a:t>
            </a:r>
            <a:r>
              <a:rPr lang="en-US" altLang="en-US" dirty="0" smtClean="0">
                <a:solidFill>
                  <a:schemeClr val="tx1">
                    <a:lumMod val="75000"/>
                    <a:lumOff val="25000"/>
                  </a:schemeClr>
                </a:solidFill>
                <a:ea typeface="+mn-ea"/>
              </a:rPr>
              <a:t> migration from StorageTek 9940A to 9940B tapes</a:t>
            </a:r>
          </a:p>
          <a:p>
            <a:pPr eaLnBrk="1" fontAlgn="auto" hangingPunct="1">
              <a:spcBef>
                <a:spcPts val="300"/>
              </a:spcBef>
              <a:spcAft>
                <a:spcPts val="0"/>
              </a:spcAft>
              <a:buFont typeface="Wingdings" charset="2"/>
              <a:buChar char="§"/>
              <a:defRPr/>
            </a:pPr>
            <a:endParaRPr lang="en-US" altLang="en-US" dirty="0">
              <a:solidFill>
                <a:schemeClr val="tx1">
                  <a:lumMod val="75000"/>
                  <a:lumOff val="25000"/>
                </a:schemeClr>
              </a:solidFill>
              <a:ea typeface="+mn-ea"/>
              <a:cs typeface="+mn-cs"/>
            </a:endParaRPr>
          </a:p>
          <a:p>
            <a:pPr eaLnBrk="1" fontAlgn="auto" hangingPunct="1">
              <a:spcBef>
                <a:spcPts val="300"/>
              </a:spcBef>
              <a:spcAft>
                <a:spcPts val="0"/>
              </a:spcAft>
              <a:buFont typeface="Wingdings" charset="2"/>
              <a:buChar char="§"/>
              <a:defRPr/>
            </a:pPr>
            <a:r>
              <a:rPr lang="en-US" altLang="en-US" b="1" dirty="0" smtClean="0">
                <a:solidFill>
                  <a:schemeClr val="accent5">
                    <a:lumMod val="75000"/>
                  </a:schemeClr>
                </a:solidFill>
                <a:ea typeface="+mn-ea"/>
                <a:cs typeface="+mn-cs"/>
              </a:rPr>
              <a:t>Took ~1 year to prepare; ~1 year to execute</a:t>
            </a:r>
          </a:p>
          <a:p>
            <a:pPr eaLnBrk="1" fontAlgn="auto" hangingPunct="1">
              <a:spcBef>
                <a:spcPts val="300"/>
              </a:spcBef>
              <a:spcAft>
                <a:spcPts val="0"/>
              </a:spcAft>
              <a:buFont typeface="Wingdings" charset="2"/>
              <a:buChar char="§"/>
              <a:defRPr/>
            </a:pPr>
            <a:endParaRPr lang="en-US" altLang="en-US" b="1" dirty="0">
              <a:solidFill>
                <a:schemeClr val="accent5">
                  <a:lumMod val="75000"/>
                </a:schemeClr>
              </a:solidFill>
              <a:ea typeface="+mn-ea"/>
              <a:cs typeface="+mn-cs"/>
            </a:endParaRPr>
          </a:p>
          <a:p>
            <a:pPr eaLnBrk="1" fontAlgn="auto" hangingPunct="1">
              <a:spcBef>
                <a:spcPts val="300"/>
              </a:spcBef>
              <a:spcAft>
                <a:spcPts val="0"/>
              </a:spcAft>
              <a:buFont typeface="Wingdings" charset="2"/>
              <a:buChar char="§"/>
              <a:defRPr/>
            </a:pPr>
            <a:r>
              <a:rPr lang="en-US" altLang="en-US" b="1" dirty="0" smtClean="0">
                <a:solidFill>
                  <a:srgbClr val="000090"/>
                </a:solidFill>
                <a:ea typeface="+mn-ea"/>
                <a:cs typeface="+mn-cs"/>
              </a:rPr>
              <a:t>Could never have been achieved without extensive system, database and application support!</a:t>
            </a:r>
          </a:p>
          <a:p>
            <a:pPr lvl="3" eaLnBrk="1" fontAlgn="auto" hangingPunct="1">
              <a:spcBef>
                <a:spcPts val="300"/>
              </a:spcBef>
              <a:spcAft>
                <a:spcPts val="0"/>
              </a:spcAft>
              <a:buFont typeface="Wingdings" charset="2"/>
              <a:buChar char="§"/>
              <a:defRPr/>
            </a:pPr>
            <a:endParaRPr lang="en-US" altLang="en-US" dirty="0" smtClean="0">
              <a:solidFill>
                <a:schemeClr val="tx1">
                  <a:lumMod val="75000"/>
                  <a:lumOff val="25000"/>
                </a:schemeClr>
              </a:solidFill>
              <a:ea typeface="+mn-ea"/>
            </a:endParaRPr>
          </a:p>
          <a:p>
            <a:pPr eaLnBrk="1" fontAlgn="auto" hangingPunct="1">
              <a:spcBef>
                <a:spcPts val="300"/>
              </a:spcBef>
              <a:spcAft>
                <a:spcPts val="0"/>
              </a:spcAft>
              <a:buFont typeface="Wingdings" charset="2"/>
              <a:buChar char="§"/>
              <a:defRPr/>
            </a:pPr>
            <a:r>
              <a:rPr lang="en-US" altLang="en-US" dirty="0" smtClean="0">
                <a:solidFill>
                  <a:schemeClr val="tx1">
                    <a:lumMod val="75000"/>
                    <a:lumOff val="25000"/>
                  </a:schemeClr>
                </a:solidFill>
                <a:ea typeface="+mn-ea"/>
                <a:cs typeface="+mn-cs"/>
              </a:rPr>
              <a:t>Two experiments – many software packages and data sets </a:t>
            </a:r>
          </a:p>
          <a:p>
            <a:pPr lvl="1" eaLnBrk="1" fontAlgn="auto" hangingPunct="1">
              <a:spcBef>
                <a:spcPts val="300"/>
              </a:spcBef>
              <a:spcAft>
                <a:spcPts val="0"/>
              </a:spcAft>
              <a:buFont typeface="Wingdings" charset="2"/>
              <a:buChar char="§"/>
              <a:defRPr/>
            </a:pPr>
            <a:r>
              <a:rPr lang="en-US" altLang="en-US" b="1" dirty="0" smtClean="0">
                <a:solidFill>
                  <a:schemeClr val="tx1"/>
                </a:solidFill>
                <a:ea typeface="+mn-ea"/>
              </a:rPr>
              <a:t>COMPASS</a:t>
            </a:r>
            <a:r>
              <a:rPr lang="en-US" altLang="en-US" dirty="0" smtClean="0">
                <a:solidFill>
                  <a:schemeClr val="tx1"/>
                </a:solidFill>
                <a:ea typeface="+mn-ea"/>
              </a:rPr>
              <a:t> </a:t>
            </a:r>
            <a:r>
              <a:rPr lang="en-US" altLang="en-US" u="sng" dirty="0" smtClean="0">
                <a:solidFill>
                  <a:schemeClr val="tx1">
                    <a:lumMod val="75000"/>
                    <a:lumOff val="25000"/>
                  </a:schemeClr>
                </a:solidFill>
                <a:ea typeface="+mn-ea"/>
              </a:rPr>
              <a:t>raw event data </a:t>
            </a:r>
            <a:r>
              <a:rPr lang="en-US" altLang="en-US" dirty="0" smtClean="0">
                <a:solidFill>
                  <a:schemeClr val="tx1">
                    <a:lumMod val="75000"/>
                    <a:lumOff val="25000"/>
                  </a:schemeClr>
                </a:solidFill>
                <a:ea typeface="+mn-ea"/>
              </a:rPr>
              <a:t>(300 TB)</a:t>
            </a:r>
          </a:p>
          <a:p>
            <a:pPr lvl="2" eaLnBrk="1" fontAlgn="auto" hangingPunct="1">
              <a:spcBef>
                <a:spcPts val="300"/>
              </a:spcBef>
              <a:spcAft>
                <a:spcPts val="0"/>
              </a:spcAft>
              <a:buFont typeface="Wingdings" charset="2"/>
              <a:buChar char="§"/>
              <a:defRPr/>
            </a:pPr>
            <a:r>
              <a:rPr lang="en-US" altLang="en-US" dirty="0" smtClean="0">
                <a:solidFill>
                  <a:schemeClr val="tx1">
                    <a:lumMod val="75000"/>
                    <a:lumOff val="25000"/>
                  </a:schemeClr>
                </a:solidFill>
                <a:ea typeface="+mn-ea"/>
              </a:rPr>
              <a:t>Data taking continued after the migration, using the new Oracle software</a:t>
            </a:r>
          </a:p>
          <a:p>
            <a:pPr lvl="1" eaLnBrk="1" fontAlgn="auto" hangingPunct="1">
              <a:spcBef>
                <a:spcPts val="300"/>
              </a:spcBef>
              <a:spcAft>
                <a:spcPts val="0"/>
              </a:spcAft>
              <a:buFont typeface="Wingdings" charset="2"/>
              <a:buChar char="§"/>
              <a:defRPr/>
            </a:pPr>
            <a:r>
              <a:rPr lang="en-US" altLang="en-US" b="1" dirty="0" smtClean="0">
                <a:solidFill>
                  <a:schemeClr val="tx1"/>
                </a:solidFill>
                <a:ea typeface="+mn-ea"/>
              </a:rPr>
              <a:t>HARP</a:t>
            </a:r>
            <a:r>
              <a:rPr lang="en-US" altLang="en-US" dirty="0" smtClean="0">
                <a:solidFill>
                  <a:schemeClr val="tx1">
                    <a:lumMod val="75000"/>
                    <a:lumOff val="25000"/>
                  </a:schemeClr>
                </a:solidFill>
                <a:ea typeface="+mn-ea"/>
              </a:rPr>
              <a:t> </a:t>
            </a:r>
            <a:r>
              <a:rPr lang="en-US" altLang="en-US" u="sng" dirty="0" smtClean="0">
                <a:solidFill>
                  <a:schemeClr val="tx1">
                    <a:lumMod val="75000"/>
                    <a:lumOff val="25000"/>
                  </a:schemeClr>
                </a:solidFill>
                <a:ea typeface="+mn-ea"/>
              </a:rPr>
              <a:t>raw event data</a:t>
            </a:r>
            <a:r>
              <a:rPr lang="en-US" altLang="en-US" dirty="0" smtClean="0">
                <a:solidFill>
                  <a:schemeClr val="tx1">
                    <a:lumMod val="75000"/>
                    <a:lumOff val="25000"/>
                  </a:schemeClr>
                </a:solidFill>
                <a:ea typeface="+mn-ea"/>
              </a:rPr>
              <a:t> (30 TB), </a:t>
            </a:r>
            <a:r>
              <a:rPr lang="en-US" altLang="en-US" u="sng" dirty="0" smtClean="0">
                <a:solidFill>
                  <a:schemeClr val="tx1">
                    <a:lumMod val="75000"/>
                    <a:lumOff val="25000"/>
                  </a:schemeClr>
                </a:solidFill>
                <a:ea typeface="+mn-ea"/>
              </a:rPr>
              <a:t>event collections</a:t>
            </a:r>
            <a:r>
              <a:rPr lang="en-US" altLang="en-US" dirty="0" smtClean="0">
                <a:solidFill>
                  <a:schemeClr val="tx1">
                    <a:lumMod val="75000"/>
                    <a:lumOff val="25000"/>
                  </a:schemeClr>
                </a:solidFill>
                <a:ea typeface="+mn-ea"/>
              </a:rPr>
              <a:t> and </a:t>
            </a:r>
            <a:r>
              <a:rPr lang="en-US" altLang="en-US" u="sng" dirty="0" smtClean="0">
                <a:solidFill>
                  <a:schemeClr val="tx1">
                    <a:lumMod val="75000"/>
                    <a:lumOff val="25000"/>
                  </a:schemeClr>
                </a:solidFill>
                <a:ea typeface="+mn-ea"/>
              </a:rPr>
              <a:t>conditions data </a:t>
            </a:r>
          </a:p>
          <a:p>
            <a:pPr lvl="2" eaLnBrk="1" fontAlgn="auto" hangingPunct="1">
              <a:spcBef>
                <a:spcPts val="300"/>
              </a:spcBef>
              <a:spcAft>
                <a:spcPts val="0"/>
              </a:spcAft>
              <a:buFont typeface="Wingdings" charset="2"/>
              <a:buChar char="§"/>
              <a:defRPr/>
            </a:pPr>
            <a:r>
              <a:rPr lang="en-US" altLang="en-US" dirty="0" smtClean="0">
                <a:solidFill>
                  <a:schemeClr val="tx1">
                    <a:lumMod val="75000"/>
                    <a:lumOff val="25000"/>
                  </a:schemeClr>
                </a:solidFill>
                <a:ea typeface="+mn-ea"/>
              </a:rPr>
              <a:t>Data taking stopped in 2002, no need to port event writing infrastructure</a:t>
            </a:r>
          </a:p>
          <a:p>
            <a:pPr lvl="1" eaLnBrk="1" fontAlgn="auto" hangingPunct="1">
              <a:spcBef>
                <a:spcPts val="300"/>
              </a:spcBef>
              <a:spcAft>
                <a:spcPts val="0"/>
              </a:spcAft>
              <a:buFont typeface="Wingdings" charset="2"/>
              <a:buChar char="§"/>
              <a:defRPr/>
            </a:pPr>
            <a:r>
              <a:rPr lang="en-US" altLang="en-US" dirty="0" smtClean="0">
                <a:solidFill>
                  <a:schemeClr val="tx1">
                    <a:lumMod val="75000"/>
                    <a:lumOff val="25000"/>
                  </a:schemeClr>
                </a:solidFill>
                <a:ea typeface="+mn-ea"/>
              </a:rPr>
              <a:t>In both cases, the migration was during the “lifetime” of the experiment</a:t>
            </a:r>
          </a:p>
          <a:p>
            <a:pPr lvl="1" eaLnBrk="1" fontAlgn="auto" hangingPunct="1">
              <a:spcBef>
                <a:spcPts val="300"/>
              </a:spcBef>
              <a:spcAft>
                <a:spcPts val="0"/>
              </a:spcAft>
              <a:buFont typeface="Wingdings" charset="2"/>
              <a:buChar char="§"/>
              <a:defRPr/>
            </a:pPr>
            <a:r>
              <a:rPr lang="en-US" altLang="en-US" dirty="0" smtClean="0">
                <a:solidFill>
                  <a:schemeClr val="tx1">
                    <a:lumMod val="75000"/>
                    <a:lumOff val="25000"/>
                  </a:schemeClr>
                </a:solidFill>
                <a:ea typeface="+mn-ea"/>
              </a:rPr>
              <a:t>System integration tests validating read-back from the new storage </a:t>
            </a:r>
          </a:p>
          <a:p>
            <a:pPr marL="0" indent="0" eaLnBrk="1" fontAlgn="auto" hangingPunct="1">
              <a:spcBef>
                <a:spcPts val="300"/>
              </a:spcBef>
              <a:spcAft>
                <a:spcPts val="0"/>
              </a:spcAft>
              <a:buFont typeface="Wingdings" pitchFamily="2" charset="2"/>
              <a:buNone/>
              <a:defRPr/>
            </a:pPr>
            <a:endParaRPr lang="en-US" altLang="en-US" dirty="0" smtClean="0">
              <a:solidFill>
                <a:schemeClr val="tx1">
                  <a:lumMod val="75000"/>
                  <a:lumOff val="25000"/>
                </a:schemeClr>
              </a:solidFill>
              <a:ea typeface="+mn-ea"/>
              <a:cs typeface="+mn-cs"/>
            </a:endParaRPr>
          </a:p>
          <a:p>
            <a:pPr lvl="1" eaLnBrk="1" fontAlgn="auto" hangingPunct="1">
              <a:spcBef>
                <a:spcPts val="300"/>
              </a:spcBef>
              <a:spcAft>
                <a:spcPts val="0"/>
              </a:spcAft>
              <a:buFont typeface="Wingdings" charset="2"/>
              <a:buChar char="§"/>
              <a:defRPr/>
            </a:pPr>
            <a:endParaRPr lang="en-US" altLang="en-US" dirty="0" smtClean="0">
              <a:solidFill>
                <a:schemeClr val="tx1">
                  <a:lumMod val="75000"/>
                  <a:lumOff val="25000"/>
                </a:schemeClr>
              </a:solidFill>
              <a:ea typeface="+mn-ea"/>
            </a:endParaRPr>
          </a:p>
          <a:p>
            <a:pPr lvl="1" eaLnBrk="1" fontAlgn="auto" hangingPunct="1">
              <a:spcBef>
                <a:spcPts val="300"/>
              </a:spcBef>
              <a:spcAft>
                <a:spcPts val="0"/>
              </a:spcAft>
              <a:buFont typeface="Wingdings" charset="2"/>
              <a:buChar char="§"/>
              <a:defRPr/>
            </a:pPr>
            <a:endParaRPr lang="en-US" altLang="en-US" dirty="0" smtClean="0">
              <a:solidFill>
                <a:schemeClr val="tx1">
                  <a:lumMod val="75000"/>
                  <a:lumOff val="25000"/>
                </a:schemeClr>
              </a:solidFill>
              <a:ea typeface="+mn-ea"/>
            </a:endParaRPr>
          </a:p>
          <a:p>
            <a:pPr eaLnBrk="1" fontAlgn="auto" hangingPunct="1">
              <a:spcBef>
                <a:spcPts val="300"/>
              </a:spcBef>
              <a:spcAft>
                <a:spcPts val="0"/>
              </a:spcAft>
              <a:buFont typeface="Wingdings" charset="2"/>
              <a:buChar char="§"/>
              <a:defRPr/>
            </a:pPr>
            <a:endParaRPr lang="en-US" altLang="en-US" dirty="0" smtClean="0">
              <a:solidFill>
                <a:schemeClr val="tx1">
                  <a:lumMod val="75000"/>
                  <a:lumOff val="25000"/>
                </a:schemeClr>
              </a:solidFill>
              <a:ea typeface="+mn-ea"/>
              <a:cs typeface="+mn-cs"/>
            </a:endParaRPr>
          </a:p>
          <a:p>
            <a:pPr eaLnBrk="1" fontAlgn="auto" hangingPunct="1">
              <a:spcBef>
                <a:spcPts val="300"/>
              </a:spcBef>
              <a:spcAft>
                <a:spcPts val="0"/>
              </a:spcAft>
              <a:buFont typeface="Wingdings" charset="2"/>
              <a:buChar char="§"/>
              <a:defRPr/>
            </a:pPr>
            <a:endParaRPr lang="en-US" altLang="en-US" dirty="0" smtClean="0">
              <a:solidFill>
                <a:schemeClr val="tx1">
                  <a:lumMod val="75000"/>
                  <a:lumOff val="25000"/>
                </a:schemeClr>
              </a:solidFill>
              <a:ea typeface="+mn-ea"/>
              <a:cs typeface="+mn-cs"/>
            </a:endParaRPr>
          </a:p>
          <a:p>
            <a:pPr eaLnBrk="1" fontAlgn="auto" hangingPunct="1">
              <a:spcBef>
                <a:spcPts val="300"/>
              </a:spcBef>
              <a:spcAft>
                <a:spcPts val="0"/>
              </a:spcAft>
              <a:buFont typeface="Wingdings" charset="2"/>
              <a:buChar char="§"/>
              <a:defRPr/>
            </a:pPr>
            <a:endParaRPr lang="en-US" altLang="en-US" dirty="0" smtClean="0">
              <a:solidFill>
                <a:schemeClr val="tx1">
                  <a:lumMod val="75000"/>
                  <a:lumOff val="25000"/>
                </a:schemeClr>
              </a:solidFill>
              <a:ea typeface="+mn-ea"/>
              <a:cs typeface="+mn-cs"/>
            </a:endParaRPr>
          </a:p>
          <a:p>
            <a:pPr eaLnBrk="1" fontAlgn="auto" hangingPunct="1">
              <a:spcBef>
                <a:spcPts val="300"/>
              </a:spcBef>
              <a:spcAft>
                <a:spcPts val="0"/>
              </a:spcAft>
              <a:buFont typeface="Wingdings" charset="2"/>
              <a:buChar char="§"/>
              <a:defRPr/>
            </a:pPr>
            <a:endParaRPr lang="en-US" altLang="en-US" dirty="0" smtClean="0">
              <a:solidFill>
                <a:schemeClr val="tx1">
                  <a:lumMod val="75000"/>
                  <a:lumOff val="25000"/>
                </a:schemeClr>
              </a:solidFill>
              <a:ea typeface="+mn-ea"/>
              <a:cs typeface="+mn-cs"/>
            </a:endParaRPr>
          </a:p>
          <a:p>
            <a:pPr eaLnBrk="1" fontAlgn="auto" hangingPunct="1">
              <a:spcBef>
                <a:spcPts val="300"/>
              </a:spcBef>
              <a:spcAft>
                <a:spcPts val="0"/>
              </a:spcAft>
              <a:buFont typeface="Wingdings" charset="2"/>
              <a:buChar char="§"/>
              <a:defRPr/>
            </a:pPr>
            <a:endParaRPr lang="en-US" altLang="en-US" dirty="0" smtClean="0">
              <a:solidFill>
                <a:schemeClr val="tx1">
                  <a:lumMod val="75000"/>
                  <a:lumOff val="25000"/>
                </a:schemeClr>
              </a:solidFill>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4" descr="https://lh3.googleusercontent.com/OZJ0C0nKb1QHTKR83BclaeDrL1LlTWc6P-KvkPt2H5CoT24Q5wRW_OJQ1O-WJzMUF2h8OOp68OA_cZoPHXXIezns3keGq19wWVGQVTKWE23FOwopSF3a7RPlVpexZkk9oBhWiRMvtM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85075" y="0"/>
            <a:ext cx="1558925"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rtlCol="0">
            <a:normAutofit/>
          </a:bodyPr>
          <a:lstStyle/>
          <a:p>
            <a:pPr eaLnBrk="1" fontAlgn="auto" hangingPunct="1">
              <a:spcAft>
                <a:spcPts val="0"/>
              </a:spcAft>
              <a:defRPr/>
            </a:pPr>
            <a:r>
              <a:rPr lang="en-US" sz="3600" i="1" cap="small" dirty="0" smtClean="0">
                <a:ea typeface="+mj-ea"/>
                <a:cs typeface="+mj-cs"/>
              </a:rPr>
              <a:t>BaBar</a:t>
            </a:r>
            <a:r>
              <a:rPr lang="en-US" sz="3600" dirty="0" smtClean="0">
                <a:ea typeface="+mj-ea"/>
                <a:cs typeface="+mj-cs"/>
              </a:rPr>
              <a:t> Highlights </a:t>
            </a:r>
            <a:r>
              <a:rPr lang="en-US" sz="3600" dirty="0">
                <a:ea typeface="+mj-ea"/>
                <a:cs typeface="+mj-cs"/>
              </a:rPr>
              <a:t>and Press Releases </a:t>
            </a:r>
          </a:p>
        </p:txBody>
      </p:sp>
      <p:pic>
        <p:nvPicPr>
          <p:cNvPr id="94211" name="Picture 2" descr="https://lh3.googleusercontent.com/OZJ0C0nKb1QHTKR83BclaeDrL1LlTWc6P-KvkPt2H5CoT24Q5wRW_OJQ1O-WJzMUF2h8OOp68OA_cZoPHXXIezns3keGq19wWVGQVTKWE23FOwopSF3a7RPlVpexZkk9oBhWiRMvtM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5575" y="-8940800"/>
            <a:ext cx="23336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3" descr="https://lh5.googleusercontent.com/Mslap0wkB4SoAuqbY4hl6E6_UUaAHWsbD8nffH-Mwcr1M2n06b8L7PRF9blkujOipKWiVLt9ChKNsw4o1GWYfnX6pfK2aGCeSBu001wDLLQ1aygNn4rPKe4T_7UFvvYxLInWfSpKZwc"/>
          <p:cNvPicPr>
            <a:picLocks noChangeAspect="1" noChangeArrowheads="1"/>
          </p:cNvPicPr>
          <p:nvPr/>
        </p:nvPicPr>
        <p:blipFill>
          <a:blip r:embed="rId3" cstate="print">
            <a:extLst>
              <a:ext uri="{28A0092B-C50C-407E-A947-70E740481C1C}">
                <a14:useLocalDpi xmlns:a14="http://schemas.microsoft.com/office/drawing/2010/main"/>
              </a:ext>
            </a:extLst>
          </a:blip>
          <a:srcRect l="1170" t="13129" r="3195" b="1927"/>
          <a:stretch>
            <a:fillRect/>
          </a:stretch>
        </p:blipFill>
        <p:spPr bwMode="auto">
          <a:xfrm>
            <a:off x="2695575" y="1444625"/>
            <a:ext cx="446722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4" descr="https://lh6.googleusercontent.com/4AD7yT46XUGnJDRfuqpnqgZegOw9tj9SPFSGLu5FDkEMhq-ZK7NcSlBuUnsu_UpRZ5pho7dOqAOIGCS31H1QVdj5Yh3IQIGJqGkJdb2QPJXZksvpvZPwpBCvxYWNFYlrm8tqndozYZQ"/>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1446213"/>
            <a:ext cx="2706688" cy="373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5" descr="https://lh6.googleusercontent.com/t9wXZKasx0_VhnebZYQkYnhrx98UhmOhC6RjCr74yubXrIXiyJf9fKQg84muMDL84pFMaKrt8aYTGsvoklV5YFaZbKk66Xa6t7RIHWrTyAlSHiQJPPjeHLjLiNp-tFghKFP5nzeDF5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89375" y="-7839075"/>
            <a:ext cx="6667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6" descr="https://lh4.googleusercontent.com/yJm2NwcrThfSFo6b6Z5rHKeEAUsuwDzCQlX52WaWXE49u9Lv06p4mTO5_FBnwusdM0EIclaIeaqjny4IKOEjHDjY5SEIKckvWt-9iJ8724TlpLI7jC-QYV5-gQi63C6PHEGlzkZUkNA"/>
          <p:cNvPicPr>
            <a:picLocks noChangeAspect="1" noChangeArrowheads="1"/>
          </p:cNvPicPr>
          <p:nvPr/>
        </p:nvPicPr>
        <p:blipFill>
          <a:blip r:embed="rId6" cstate="print">
            <a:extLst>
              <a:ext uri="{28A0092B-C50C-407E-A947-70E740481C1C}">
                <a14:useLocalDpi xmlns:a14="http://schemas.microsoft.com/office/drawing/2010/main"/>
              </a:ext>
            </a:extLst>
          </a:blip>
          <a:srcRect l="4651" t="15517" r="5894" b="5380"/>
          <a:stretch>
            <a:fillRect/>
          </a:stretch>
        </p:blipFill>
        <p:spPr bwMode="auto">
          <a:xfrm>
            <a:off x="5943600" y="1346200"/>
            <a:ext cx="316865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7" descr="https://lh4.googleusercontent.com/z7ekkMBsD4kd5KwtNXhk25CjvIdakhGQCkAua6OWehLcIOCfoHDoepFZUu3e_ga1UnRDkO2fNQSgNbdEFoW0MpKb25HNDvH-QC9frBRH2dwEx7hOt4me9rMN2bJrlaBUju1zA2BaS4E"/>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13450" y="-7839075"/>
            <a:ext cx="318135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Picture 8" descr="https://lh5.googleusercontent.com/qoUCGRgiyTjo2e0xQJdy6LqfdU7m6Ge6zQhVIPzFePOoHj-R6nBvuCNVAahtCS6uDGk1mDm2jJ3tDNj9fsXWv0CjqtT7WR8XlMaDvEFUSCcCcy_OGYKKhDFuks4OwmkTA9u2T0Ll6K8"/>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748463" y="3103563"/>
            <a:ext cx="2319337"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Picture 10" descr="https://lh6.googleusercontent.com/FWVR4SZJf1ucvMrh5GQkeUpse0D4w_kCj6xNRNaaIfdyob6Qc9h7xwXLWDsmxoX_svY60OkgxFmJKxPGtKOdN2jb8jBTBOR1FCBSFHLaoLhyFZByj_QZqiS2PkmTOAkVPkea8zNQuL8"/>
          <p:cNvPicPr>
            <a:picLocks noChangeAspect="1" noChangeArrowheads="1"/>
          </p:cNvPicPr>
          <p:nvPr/>
        </p:nvPicPr>
        <p:blipFill>
          <a:blip r:embed="rId9" cstate="print">
            <a:extLst>
              <a:ext uri="{28A0092B-C50C-407E-A947-70E740481C1C}">
                <a14:useLocalDpi xmlns:a14="http://schemas.microsoft.com/office/drawing/2010/main"/>
              </a:ext>
            </a:extLst>
          </a:blip>
          <a:srcRect l="11942" t="19461" r="12209" b="10873"/>
          <a:stretch>
            <a:fillRect/>
          </a:stretch>
        </p:blipFill>
        <p:spPr bwMode="auto">
          <a:xfrm>
            <a:off x="1914525" y="4313238"/>
            <a:ext cx="4105275"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9" name="Picture 9" descr="https://lh5.googleusercontent.com/Xzqh800CQw3DOuxo8qZtjkLHSQF8lziXDScc99TEYJD7CzKng1v96ivnJEkrZukAn35OF4xW9qdtgszrXlKxA4JmMG0nW741fkg6oRKUGk27a_eMW8KjeF2KPRjfY6OBfbcCOfmW63Y"/>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819900" y="4705350"/>
            <a:ext cx="23241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0" name="Picture 11" descr="https://lh4.googleusercontent.com/q5xP_FeyVbuSgkz4qmy3tvRlBkvfzS9N4gKQ7vS01lEb_aYG214z2VLu-kGCEmVvU0Q8Z-ztee85MnHYp3F8Kr3fen3SpfdldXwvu2IQmeSC7upINqommz5H1D6Xmcmz9BSIPjG322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200525" y="3352800"/>
            <a:ext cx="22002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1" name="Picture 12" descr="https://lh3.googleusercontent.com/k0xU80IWcoXkmN3YbA-yLpYlHfCI0TZkBr2gctJ8TP9VmGq9qUbNOrgjErMWfvfQjGCXm8DAxXo27pJmg9AjzarlTNceDdSEqDki-aBxWjoFdVcsLxm1CcjFB6cxwXAt8fsfqZj_Bz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643438" y="5105400"/>
            <a:ext cx="22955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049338" y="2830513"/>
            <a:ext cx="1693862" cy="369887"/>
          </a:xfrm>
          <a:prstGeom prst="rect">
            <a:avLst/>
          </a:prstGeom>
          <a:solidFill>
            <a:schemeClr val="accent6">
              <a:lumMod val="20000"/>
              <a:lumOff val="80000"/>
            </a:schemeClr>
          </a:solidFill>
        </p:spPr>
        <p:txBody>
          <a:bodyPr wrap="none">
            <a:spAutoFit/>
          </a:bodyPr>
          <a:lstStyle/>
          <a:p>
            <a:pPr defTabSz="914400" fontAlgn="auto">
              <a:spcBef>
                <a:spcPts val="0"/>
              </a:spcBef>
              <a:spcAft>
                <a:spcPts val="0"/>
              </a:spcAft>
              <a:defRPr/>
            </a:pPr>
            <a:r>
              <a:rPr lang="en-US" dirty="0">
                <a:solidFill>
                  <a:prstClr val="black"/>
                </a:solidFill>
                <a:latin typeface="Calibri"/>
                <a:ea typeface="+mn-ea"/>
                <a:cs typeface="+mn-cs"/>
              </a:rPr>
              <a:t>November 2017</a:t>
            </a:r>
          </a:p>
        </p:txBody>
      </p:sp>
      <p:sp>
        <p:nvSpPr>
          <p:cNvPr id="8" name="Rectangle 13"/>
          <p:cNvSpPr>
            <a:spLocks noChangeArrowheads="1"/>
          </p:cNvSpPr>
          <p:nvPr/>
        </p:nvSpPr>
        <p:spPr bwMode="auto">
          <a:xfrm>
            <a:off x="76200" y="5257800"/>
            <a:ext cx="1676400" cy="1276350"/>
          </a:xfrm>
          <a:prstGeom prst="rect">
            <a:avLst/>
          </a:prstGeom>
          <a:ln/>
        </p:spPr>
        <p:style>
          <a:lnRef idx="1">
            <a:schemeClr val="accent5"/>
          </a:lnRef>
          <a:fillRef idx="2">
            <a:schemeClr val="accent5"/>
          </a:fillRef>
          <a:effectRef idx="1">
            <a:schemeClr val="accent5"/>
          </a:effectRef>
          <a:fontRef idx="minor">
            <a:schemeClr val="dk1"/>
          </a:fontRef>
        </p:style>
        <p:txBody>
          <a:bodyPr anchor="ctr">
            <a:spAutoFit/>
          </a:bodyPr>
          <a:lstStyle/>
          <a:p>
            <a:pPr defTabSz="914400">
              <a:defRPr/>
            </a:pPr>
            <a:r>
              <a:rPr lang="en-US" sz="1100" b="1" u="sng" dirty="0">
                <a:solidFill>
                  <a:srgbClr val="595959"/>
                </a:solidFill>
                <a:latin typeface="Arial" pitchFamily="34" charset="0"/>
                <a:cs typeface="Arial" pitchFamily="34" charset="0"/>
              </a:rPr>
              <a:t>Dataset:</a:t>
            </a:r>
          </a:p>
          <a:p>
            <a:pPr defTabSz="914400">
              <a:defRPr/>
            </a:pPr>
            <a:r>
              <a:rPr lang="en-US" sz="1100" dirty="0">
                <a:solidFill>
                  <a:srgbClr val="595959"/>
                </a:solidFill>
                <a:latin typeface="Arial" pitchFamily="34" charset="0"/>
                <a:cs typeface="Arial" pitchFamily="34" charset="0"/>
              </a:rPr>
              <a:t>Y(4S): 433/</a:t>
            </a:r>
            <a:r>
              <a:rPr lang="en-US" sz="1100" dirty="0" err="1">
                <a:solidFill>
                  <a:srgbClr val="595959"/>
                </a:solidFill>
                <a:latin typeface="Arial" pitchFamily="34" charset="0"/>
                <a:cs typeface="Arial" pitchFamily="34" charset="0"/>
              </a:rPr>
              <a:t>fb</a:t>
            </a:r>
            <a:endParaRPr lang="en-US" sz="1100" dirty="0">
              <a:solidFill>
                <a:prstClr val="black"/>
              </a:solidFill>
              <a:latin typeface="Arial" pitchFamily="34" charset="0"/>
              <a:cs typeface="Arial" pitchFamily="34" charset="0"/>
            </a:endParaRPr>
          </a:p>
          <a:p>
            <a:pPr defTabSz="914400" eaLnBrk="0" hangingPunct="0">
              <a:defRPr/>
            </a:pPr>
            <a:r>
              <a:rPr lang="en-US" sz="1100" dirty="0">
                <a:solidFill>
                  <a:srgbClr val="595959"/>
                </a:solidFill>
                <a:latin typeface="Arial" pitchFamily="34" charset="0"/>
                <a:cs typeface="Arial" pitchFamily="34" charset="0"/>
              </a:rPr>
              <a:t>Y(3S): 30/</a:t>
            </a:r>
            <a:r>
              <a:rPr lang="en-US" sz="1100" dirty="0" err="1">
                <a:solidFill>
                  <a:srgbClr val="595959"/>
                </a:solidFill>
                <a:latin typeface="Arial" pitchFamily="34" charset="0"/>
                <a:cs typeface="Arial" pitchFamily="34" charset="0"/>
              </a:rPr>
              <a:t>fb</a:t>
            </a:r>
            <a:endParaRPr lang="en-US" sz="1100" dirty="0">
              <a:solidFill>
                <a:prstClr val="black"/>
              </a:solidFill>
              <a:latin typeface="Arial" pitchFamily="34" charset="0"/>
              <a:cs typeface="Arial" pitchFamily="34" charset="0"/>
            </a:endParaRPr>
          </a:p>
          <a:p>
            <a:pPr defTabSz="914400" eaLnBrk="0" hangingPunct="0">
              <a:defRPr/>
            </a:pPr>
            <a:r>
              <a:rPr lang="en-US" sz="1100" dirty="0">
                <a:solidFill>
                  <a:srgbClr val="595959"/>
                </a:solidFill>
                <a:latin typeface="Arial" pitchFamily="34" charset="0"/>
                <a:cs typeface="Arial" pitchFamily="34" charset="0"/>
              </a:rPr>
              <a:t>Y(2S): 14/</a:t>
            </a:r>
            <a:r>
              <a:rPr lang="en-US" sz="1100" dirty="0" err="1">
                <a:solidFill>
                  <a:srgbClr val="595959"/>
                </a:solidFill>
                <a:latin typeface="Arial" pitchFamily="34" charset="0"/>
                <a:cs typeface="Arial" pitchFamily="34" charset="0"/>
              </a:rPr>
              <a:t>fb</a:t>
            </a:r>
            <a:endParaRPr lang="en-US" sz="1100" dirty="0">
              <a:solidFill>
                <a:prstClr val="black"/>
              </a:solidFill>
              <a:latin typeface="Arial" pitchFamily="34" charset="0"/>
              <a:cs typeface="Arial" pitchFamily="34" charset="0"/>
            </a:endParaRPr>
          </a:p>
          <a:p>
            <a:pPr defTabSz="914400" eaLnBrk="0" hangingPunct="0">
              <a:defRPr/>
            </a:pPr>
            <a:r>
              <a:rPr lang="en-US" sz="1100" dirty="0">
                <a:solidFill>
                  <a:srgbClr val="595959"/>
                </a:solidFill>
                <a:latin typeface="Arial" pitchFamily="34" charset="0"/>
                <a:cs typeface="Arial" pitchFamily="34" charset="0"/>
              </a:rPr>
              <a:t>Off resonance: 10% </a:t>
            </a:r>
            <a:br>
              <a:rPr lang="en-US" sz="1100" dirty="0">
                <a:solidFill>
                  <a:srgbClr val="595959"/>
                </a:solidFill>
                <a:latin typeface="Arial" pitchFamily="34" charset="0"/>
                <a:cs typeface="Arial" pitchFamily="34" charset="0"/>
              </a:rPr>
            </a:br>
            <a:r>
              <a:rPr lang="en-US" sz="1100" dirty="0">
                <a:solidFill>
                  <a:srgbClr val="595959"/>
                </a:solidFill>
                <a:latin typeface="Arial" pitchFamily="34" charset="0"/>
                <a:cs typeface="Arial" pitchFamily="34" charset="0"/>
              </a:rPr>
              <a:t>Y(1S) accessed via </a:t>
            </a:r>
            <a:br>
              <a:rPr lang="en-US" sz="1100" dirty="0">
                <a:solidFill>
                  <a:srgbClr val="595959"/>
                </a:solidFill>
                <a:latin typeface="Arial" pitchFamily="34" charset="0"/>
                <a:cs typeface="Arial" pitchFamily="34" charset="0"/>
              </a:rPr>
            </a:br>
            <a:r>
              <a:rPr lang="en-US" sz="1100" dirty="0">
                <a:solidFill>
                  <a:srgbClr val="595959"/>
                </a:solidFill>
                <a:latin typeface="Arial" pitchFamily="34" charset="0"/>
                <a:cs typeface="Arial" pitchFamily="34" charset="0"/>
              </a:rPr>
              <a:t>Y(2S,3S) → Y(1S) π</a:t>
            </a:r>
            <a:r>
              <a:rPr lang="en-US" sz="1100" baseline="30000" dirty="0">
                <a:solidFill>
                  <a:srgbClr val="595959"/>
                </a:solidFill>
                <a:latin typeface="Arial" pitchFamily="34" charset="0"/>
                <a:cs typeface="Arial" pitchFamily="34" charset="0"/>
              </a:rPr>
              <a:t>+</a:t>
            </a:r>
            <a:r>
              <a:rPr lang="en-US" sz="1100" dirty="0">
                <a:solidFill>
                  <a:srgbClr val="595959"/>
                </a:solidFill>
                <a:latin typeface="Arial" pitchFamily="34" charset="0"/>
                <a:cs typeface="Arial" pitchFamily="34" charset="0"/>
              </a:rPr>
              <a:t>π</a:t>
            </a:r>
            <a:r>
              <a:rPr lang="en-US" sz="1100" baseline="30000" dirty="0">
                <a:solidFill>
                  <a:srgbClr val="595959"/>
                </a:solidFill>
                <a:latin typeface="Arial" pitchFamily="34" charset="0"/>
                <a:cs typeface="Arial" pitchFamily="34" charset="0"/>
              </a:rPr>
              <a:t>–</a:t>
            </a:r>
            <a:endParaRPr lang="en-US" sz="1100" dirty="0">
              <a:solidFill>
                <a:prstClr val="black"/>
              </a:solidFill>
              <a:latin typeface="Arial" pitchFamily="34" charset="0"/>
              <a:cs typeface="Arial" pitchFamily="34" charset="0"/>
            </a:endParaRPr>
          </a:p>
        </p:txBody>
      </p:sp>
      <p:pic>
        <p:nvPicPr>
          <p:cNvPr id="94224" name="Picture 15" descr="https://lh6.googleusercontent.com/t9wXZKasx0_VhnebZYQkYnhrx98UhmOhC6RjCr74yubXrIXiyJf9fKQg84muMDL84pFMaKrt8aYTGsvoklV5YFaZbKk66Xa6t7RIHWrTyAlSHiQJPPjeHLjLiNp-tFghKFP5nzeDF5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5575" y="131763"/>
            <a:ext cx="6667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2457450" y="5881688"/>
            <a:ext cx="1139825" cy="368300"/>
          </a:xfrm>
          <a:prstGeom prst="rect">
            <a:avLst/>
          </a:prstGeom>
          <a:solidFill>
            <a:schemeClr val="accent6">
              <a:lumMod val="20000"/>
              <a:lumOff val="80000"/>
            </a:schemeClr>
          </a:solidFill>
        </p:spPr>
        <p:txBody>
          <a:bodyPr wrap="none">
            <a:spAutoFit/>
          </a:bodyPr>
          <a:lstStyle/>
          <a:p>
            <a:pPr defTabSz="914400" fontAlgn="auto">
              <a:spcBef>
                <a:spcPts val="0"/>
              </a:spcBef>
              <a:spcAft>
                <a:spcPts val="0"/>
              </a:spcAft>
              <a:defRPr/>
            </a:pPr>
            <a:r>
              <a:rPr lang="en-US" dirty="0">
                <a:solidFill>
                  <a:prstClr val="black"/>
                </a:solidFill>
                <a:latin typeface="Calibri"/>
                <a:ea typeface="+mn-ea"/>
                <a:cs typeface="+mn-cs"/>
              </a:rPr>
              <a:t>June 2017</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r>
              <a:rPr lang="en-US">
                <a:latin typeface="Arial" charset="0"/>
              </a:rPr>
              <a:t>1. Current State</a:t>
            </a:r>
          </a:p>
        </p:txBody>
      </p:sp>
      <p:sp>
        <p:nvSpPr>
          <p:cNvPr id="48130" name="Content Placeholder 2"/>
          <p:cNvSpPr>
            <a:spLocks noGrp="1"/>
          </p:cNvSpPr>
          <p:nvPr>
            <p:ph idx="1"/>
          </p:nvPr>
        </p:nvSpPr>
        <p:spPr>
          <a:xfrm>
            <a:off x="457200" y="1325563"/>
            <a:ext cx="8226425" cy="4194175"/>
          </a:xfrm>
        </p:spPr>
        <p:txBody>
          <a:bodyPr/>
          <a:lstStyle/>
          <a:p>
            <a:pPr>
              <a:buClrTx/>
            </a:pPr>
            <a:r>
              <a:rPr lang="en-US" dirty="0">
                <a:latin typeface="Arial" charset="0"/>
              </a:rPr>
              <a:t>About a dozen active experiments at CERN</a:t>
            </a:r>
          </a:p>
          <a:p>
            <a:pPr lvl="1">
              <a:buClrTx/>
            </a:pPr>
            <a:r>
              <a:rPr lang="en-US" dirty="0">
                <a:latin typeface="Arial" charset="0"/>
              </a:rPr>
              <a:t>Historically ~1000 since birth of CERN (1954)</a:t>
            </a:r>
          </a:p>
          <a:p>
            <a:pPr>
              <a:buClrTx/>
            </a:pPr>
            <a:r>
              <a:rPr lang="en-US" dirty="0">
                <a:latin typeface="Arial" charset="0"/>
              </a:rPr>
              <a:t>Most attention goes to the 4 main LHC experiments: </a:t>
            </a:r>
            <a:r>
              <a:rPr lang="en-US" dirty="0">
                <a:solidFill>
                  <a:srgbClr val="660066"/>
                </a:solidFill>
                <a:latin typeface="Arial" charset="0"/>
              </a:rPr>
              <a:t>ALICE</a:t>
            </a:r>
            <a:r>
              <a:rPr lang="en-US" dirty="0">
                <a:latin typeface="Arial" charset="0"/>
              </a:rPr>
              <a:t>, </a:t>
            </a:r>
            <a:r>
              <a:rPr lang="en-US" dirty="0">
                <a:solidFill>
                  <a:srgbClr val="0000FF"/>
                </a:solidFill>
                <a:latin typeface="Arial" charset="0"/>
              </a:rPr>
              <a:t>ATLAS</a:t>
            </a:r>
            <a:r>
              <a:rPr lang="en-US" dirty="0">
                <a:latin typeface="Arial" charset="0"/>
              </a:rPr>
              <a:t>, </a:t>
            </a:r>
            <a:r>
              <a:rPr lang="en-US" dirty="0">
                <a:solidFill>
                  <a:srgbClr val="008000"/>
                </a:solidFill>
                <a:latin typeface="Arial" charset="0"/>
              </a:rPr>
              <a:t>CMS</a:t>
            </a:r>
            <a:r>
              <a:rPr lang="en-US" dirty="0">
                <a:latin typeface="Arial" charset="0"/>
              </a:rPr>
              <a:t>, </a:t>
            </a:r>
            <a:r>
              <a:rPr lang="en-US" dirty="0" err="1">
                <a:solidFill>
                  <a:srgbClr val="FF0000"/>
                </a:solidFill>
                <a:latin typeface="Arial" charset="0"/>
              </a:rPr>
              <a:t>LHCb</a:t>
            </a:r>
            <a:endParaRPr lang="en-US" dirty="0">
              <a:solidFill>
                <a:srgbClr val="FF0000"/>
              </a:solidFill>
              <a:latin typeface="Arial" charset="0"/>
            </a:endParaRPr>
          </a:p>
          <a:p>
            <a:pPr>
              <a:buClrTx/>
            </a:pPr>
            <a:r>
              <a:rPr lang="en-US" dirty="0">
                <a:latin typeface="Arial" charset="0"/>
              </a:rPr>
              <a:t>These together generate </a:t>
            </a:r>
            <a:r>
              <a:rPr lang="en-US" b="1" dirty="0">
                <a:solidFill>
                  <a:srgbClr val="FF0000"/>
                </a:solidFill>
                <a:latin typeface="Arial" charset="0"/>
              </a:rPr>
              <a:t>50PB</a:t>
            </a:r>
            <a:r>
              <a:rPr lang="en-US" dirty="0">
                <a:latin typeface="Arial" charset="0"/>
              </a:rPr>
              <a:t> (and growing) of data per data-taking year</a:t>
            </a:r>
          </a:p>
          <a:p>
            <a:pPr>
              <a:buClrTx/>
            </a:pPr>
            <a:r>
              <a:rPr lang="en-US" b="1" dirty="0">
                <a:solidFill>
                  <a:srgbClr val="FF0000"/>
                </a:solidFill>
                <a:latin typeface="Arial" charset="0"/>
              </a:rPr>
              <a:t>Current “archive” around 300PB</a:t>
            </a:r>
          </a:p>
          <a:p>
            <a:pPr>
              <a:buClrTx/>
            </a:pPr>
            <a:r>
              <a:rPr lang="en-US" dirty="0">
                <a:latin typeface="Arial" charset="0"/>
              </a:rPr>
              <a:t>Raw data is stored (tape) at CERN with a copy across ~10 “Tier1” </a:t>
            </a:r>
            <a:r>
              <a:rPr lang="en-US" dirty="0" err="1">
                <a:latin typeface="Arial" charset="0"/>
              </a:rPr>
              <a:t>centres</a:t>
            </a:r>
            <a:endParaRPr lang="en-US" dirty="0">
              <a:latin typeface="Arial" charset="0"/>
            </a:endParaRPr>
          </a:p>
        </p:txBody>
      </p:sp>
      <p:pic>
        <p:nvPicPr>
          <p:cNvPr id="48131"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154863" y="0"/>
            <a:ext cx="198913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7"/>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68938" y="0"/>
            <a:ext cx="170338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14277" y="6350321"/>
            <a:ext cx="3249958" cy="369332"/>
          </a:xfrm>
          <a:prstGeom prst="rect">
            <a:avLst/>
          </a:prstGeom>
          <a:noFill/>
        </p:spPr>
        <p:txBody>
          <a:bodyPr wrap="none" rtlCol="0">
            <a:spAutoFit/>
          </a:bodyPr>
          <a:lstStyle/>
          <a:p>
            <a:r>
              <a:rPr lang="en-US" b="1" dirty="0" smtClean="0">
                <a:solidFill>
                  <a:schemeClr val="bg1"/>
                </a:solidFill>
              </a:rPr>
              <a:t>Distributed OAIS? Maybe….</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a:latin typeface="Arial" charset="0"/>
              </a:rPr>
              <a:t>1. The Large Hadron Collider</a:t>
            </a:r>
          </a:p>
        </p:txBody>
      </p:sp>
      <p:sp>
        <p:nvSpPr>
          <p:cNvPr id="3" name="Content Placeholder 2"/>
          <p:cNvSpPr>
            <a:spLocks noGrp="1"/>
          </p:cNvSpPr>
          <p:nvPr>
            <p:ph idx="1"/>
          </p:nvPr>
        </p:nvSpPr>
        <p:spPr>
          <a:xfrm>
            <a:off x="457200" y="1325563"/>
            <a:ext cx="8446077" cy="4667250"/>
          </a:xfrm>
        </p:spPr>
        <p:txBody>
          <a:bodyPr>
            <a:normAutofit fontScale="92500" lnSpcReduction="10000"/>
          </a:bodyPr>
          <a:lstStyle/>
          <a:p>
            <a:pPr>
              <a:buClrTx/>
              <a:defRPr/>
            </a:pPr>
            <a:r>
              <a:rPr lang="en-US" dirty="0" smtClean="0"/>
              <a:t>Originally proposed in late 1970s (78 / 79)</a:t>
            </a:r>
          </a:p>
          <a:p>
            <a:pPr>
              <a:buClrTx/>
              <a:defRPr/>
            </a:pPr>
            <a:r>
              <a:rPr lang="en-US" dirty="0" smtClean="0"/>
              <a:t>“Real” data taking started in 2009/10</a:t>
            </a:r>
          </a:p>
          <a:p>
            <a:pPr>
              <a:buClrTx/>
              <a:defRPr/>
            </a:pPr>
            <a:r>
              <a:rPr lang="en-US" dirty="0" smtClean="0"/>
              <a:t>Announcement of </a:t>
            </a:r>
            <a:r>
              <a:rPr lang="en-US" b="1" dirty="0" smtClean="0">
                <a:solidFill>
                  <a:srgbClr val="FF0000"/>
                </a:solidFill>
              </a:rPr>
              <a:t>Higgs </a:t>
            </a:r>
            <a:r>
              <a:rPr lang="en-US" b="1" dirty="0">
                <a:solidFill>
                  <a:srgbClr val="FF0000"/>
                </a:solidFill>
              </a:rPr>
              <a:t>B</a:t>
            </a:r>
            <a:r>
              <a:rPr lang="en-US" b="1" dirty="0" smtClean="0">
                <a:solidFill>
                  <a:srgbClr val="FF0000"/>
                </a:solidFill>
              </a:rPr>
              <a:t>oson </a:t>
            </a:r>
            <a:r>
              <a:rPr lang="en-US" dirty="0" smtClean="0"/>
              <a:t>in 2012</a:t>
            </a:r>
          </a:p>
          <a:p>
            <a:pPr>
              <a:buClrTx/>
              <a:defRPr/>
            </a:pPr>
            <a:r>
              <a:rPr lang="en-US" dirty="0" smtClean="0"/>
              <a:t>Approximately 100 days of beam time per year with longer technical stops in the winter</a:t>
            </a:r>
          </a:p>
          <a:p>
            <a:pPr>
              <a:buClrTx/>
              <a:defRPr/>
            </a:pPr>
            <a:r>
              <a:rPr lang="en-US" dirty="0" smtClean="0"/>
              <a:t>And occasional “long shutdowns” – LS2 starts imminently and will last until mid-2021</a:t>
            </a:r>
          </a:p>
          <a:p>
            <a:pPr>
              <a:buClrTx/>
              <a:defRPr/>
            </a:pPr>
            <a:r>
              <a:rPr lang="en-US" dirty="0" smtClean="0"/>
              <a:t>Major machine (and detector) upgrades during </a:t>
            </a:r>
            <a:r>
              <a:rPr lang="en-US" dirty="0" err="1" smtClean="0"/>
              <a:t>LSx</a:t>
            </a:r>
            <a:r>
              <a:rPr lang="en-US" dirty="0" smtClean="0"/>
              <a:t>: after LS3: HL-LHC</a:t>
            </a:r>
          </a:p>
          <a:p>
            <a:pPr>
              <a:buClrTx/>
              <a:buFont typeface="Wingdings" charset="2"/>
              <a:buChar char="Ø"/>
              <a:defRPr/>
            </a:pPr>
            <a:r>
              <a:rPr lang="en-US" b="1" dirty="0" smtClean="0">
                <a:solidFill>
                  <a:srgbClr val="FF0000"/>
                </a:solidFill>
              </a:rPr>
              <a:t>These come with (big) increases in data rates</a:t>
            </a:r>
            <a:endParaRPr lang="en-US"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a:latin typeface="Arial" charset="0"/>
              </a:rPr>
              <a:t>1. Open Data at the LHC</a:t>
            </a:r>
          </a:p>
        </p:txBody>
      </p:sp>
      <p:sp>
        <p:nvSpPr>
          <p:cNvPr id="3" name="Content Placeholder 2"/>
          <p:cNvSpPr>
            <a:spLocks noGrp="1"/>
          </p:cNvSpPr>
          <p:nvPr>
            <p:ph idx="1"/>
          </p:nvPr>
        </p:nvSpPr>
        <p:spPr>
          <a:xfrm>
            <a:off x="312738" y="1325563"/>
            <a:ext cx="8694737" cy="4667250"/>
          </a:xfrm>
        </p:spPr>
        <p:txBody>
          <a:bodyPr>
            <a:normAutofit fontScale="85000" lnSpcReduction="10000"/>
          </a:bodyPr>
          <a:lstStyle/>
          <a:p>
            <a:pPr>
              <a:buClrTx/>
              <a:defRPr/>
            </a:pPr>
            <a:r>
              <a:rPr lang="en-US" dirty="0" smtClean="0"/>
              <a:t>For the first time at CERN / in HEP: the LHC experiments have Open Access policies</a:t>
            </a:r>
          </a:p>
          <a:p>
            <a:pPr>
              <a:buClrTx/>
              <a:defRPr/>
            </a:pPr>
            <a:r>
              <a:rPr lang="en-US" b="1" dirty="0" smtClean="0">
                <a:solidFill>
                  <a:srgbClr val="0000FF"/>
                </a:solidFill>
              </a:rPr>
              <a:t>And have released more than 1PB of data</a:t>
            </a:r>
          </a:p>
          <a:p>
            <a:pPr>
              <a:buClrTx/>
              <a:defRPr/>
            </a:pPr>
            <a:r>
              <a:rPr lang="en-US" dirty="0" smtClean="0"/>
              <a:t>With the necessary software + VMs + documentation</a:t>
            </a:r>
          </a:p>
          <a:p>
            <a:pPr>
              <a:buClrTx/>
              <a:defRPr/>
            </a:pPr>
            <a:r>
              <a:rPr lang="en-US" dirty="0" smtClean="0"/>
              <a:t>And it works – and is used!</a:t>
            </a:r>
          </a:p>
          <a:p>
            <a:pPr>
              <a:buClrTx/>
              <a:buFont typeface="Wingdings" charset="2"/>
              <a:buChar char="Ø"/>
              <a:defRPr/>
            </a:pPr>
            <a:r>
              <a:rPr lang="en-US" b="1" dirty="0" smtClean="0">
                <a:solidFill>
                  <a:srgbClr val="FF0000"/>
                </a:solidFill>
              </a:rPr>
              <a:t>Designated communities include “theorists”, citizen scientists &amp; high-schools</a:t>
            </a:r>
          </a:p>
          <a:p>
            <a:pPr>
              <a:buClrTx/>
              <a:defRPr/>
            </a:pPr>
            <a:r>
              <a:rPr lang="en-US" dirty="0" smtClean="0"/>
              <a:t>Big questions about funding for Open Data resources: but does it </a:t>
            </a:r>
            <a:r>
              <a:rPr lang="en-US" b="1" dirty="0" smtClean="0">
                <a:solidFill>
                  <a:srgbClr val="FF0000"/>
                </a:solidFill>
              </a:rPr>
              <a:t>ALL</a:t>
            </a:r>
            <a:r>
              <a:rPr lang="en-US" dirty="0" smtClean="0"/>
              <a:t> need to be online </a:t>
            </a:r>
            <a:r>
              <a:rPr lang="en-US" b="1" dirty="0" smtClean="0">
                <a:solidFill>
                  <a:srgbClr val="FF0000"/>
                </a:solidFill>
              </a:rPr>
              <a:t>ALL</a:t>
            </a:r>
            <a:r>
              <a:rPr lang="en-US" dirty="0" smtClean="0"/>
              <a:t> of the time?</a:t>
            </a:r>
          </a:p>
          <a:p>
            <a:pPr>
              <a:buClrTx/>
              <a:defRPr/>
            </a:pPr>
            <a:r>
              <a:rPr lang="en-US" b="1" dirty="0" smtClean="0">
                <a:solidFill>
                  <a:srgbClr val="008000"/>
                </a:solidFill>
              </a:rPr>
              <a:t>Also – for the first time – preservation / </a:t>
            </a:r>
            <a:r>
              <a:rPr lang="en-US" b="1" dirty="0" err="1" smtClean="0">
                <a:solidFill>
                  <a:srgbClr val="008000"/>
                </a:solidFill>
              </a:rPr>
              <a:t>curation</a:t>
            </a:r>
            <a:r>
              <a:rPr lang="en-US" b="1" dirty="0" smtClean="0">
                <a:solidFill>
                  <a:srgbClr val="008000"/>
                </a:solidFill>
              </a:rPr>
              <a:t> of data part of an </a:t>
            </a:r>
            <a:r>
              <a:rPr lang="en-US" b="1" dirty="0" err="1" smtClean="0">
                <a:solidFill>
                  <a:srgbClr val="008000"/>
                </a:solidFill>
              </a:rPr>
              <a:t>MoU</a:t>
            </a:r>
            <a:r>
              <a:rPr lang="en-US" b="1" dirty="0" smtClean="0">
                <a:solidFill>
                  <a:srgbClr val="008000"/>
                </a:solidFill>
              </a:rPr>
              <a:t> signed by Funding Agencies</a:t>
            </a:r>
            <a:endParaRPr lang="en-US" b="1" dirty="0">
              <a:solidFill>
                <a:srgbClr val="008000"/>
              </a:solidFill>
            </a:endParaRPr>
          </a:p>
        </p:txBody>
      </p:sp>
      <p:sp>
        <p:nvSpPr>
          <p:cNvPr id="2" name="TextBox 1"/>
          <p:cNvSpPr txBox="1"/>
          <p:nvPr/>
        </p:nvSpPr>
        <p:spPr>
          <a:xfrm>
            <a:off x="1255948" y="6350321"/>
            <a:ext cx="6820647" cy="369332"/>
          </a:xfrm>
          <a:prstGeom prst="rect">
            <a:avLst/>
          </a:prstGeom>
          <a:noFill/>
        </p:spPr>
        <p:txBody>
          <a:bodyPr wrap="none" rtlCol="0">
            <a:spAutoFit/>
          </a:bodyPr>
          <a:lstStyle/>
          <a:p>
            <a:r>
              <a:rPr lang="en-US" b="1" dirty="0" smtClean="0">
                <a:solidFill>
                  <a:schemeClr val="bg1"/>
                </a:solidFill>
              </a:rPr>
              <a:t>Open Data also from OPERA – CERN </a:t>
            </a:r>
            <a:r>
              <a:rPr lang="en-US" b="1" dirty="0" err="1" smtClean="0">
                <a:solidFill>
                  <a:schemeClr val="bg1"/>
                </a:solidFill>
              </a:rPr>
              <a:t>recognised</a:t>
            </a:r>
            <a:r>
              <a:rPr lang="en-US" b="1" dirty="0" smtClean="0">
                <a:solidFill>
                  <a:schemeClr val="bg1"/>
                </a:solidFill>
              </a:rPr>
              <a:t> experiment</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sz="4000">
                <a:latin typeface="Arial" charset="0"/>
              </a:rPr>
              <a:t>1. Data Preservation in the LHC Era</a:t>
            </a:r>
          </a:p>
        </p:txBody>
      </p:sp>
      <p:sp>
        <p:nvSpPr>
          <p:cNvPr id="3" name="Content Placeholder 2"/>
          <p:cNvSpPr>
            <a:spLocks noGrp="1"/>
          </p:cNvSpPr>
          <p:nvPr>
            <p:ph idx="1"/>
          </p:nvPr>
        </p:nvSpPr>
        <p:spPr>
          <a:xfrm>
            <a:off x="228600" y="1325563"/>
            <a:ext cx="8677275" cy="4667250"/>
          </a:xfrm>
        </p:spPr>
        <p:txBody>
          <a:bodyPr>
            <a:normAutofit fontScale="92500"/>
          </a:bodyPr>
          <a:lstStyle/>
          <a:p>
            <a:pPr>
              <a:buClrTx/>
              <a:defRPr/>
            </a:pPr>
            <a:r>
              <a:rPr lang="en-US" dirty="0" smtClean="0"/>
              <a:t>Key components described in the 2012/13 update of the </a:t>
            </a:r>
            <a:r>
              <a:rPr lang="en-US" b="1" dirty="0" smtClean="0">
                <a:solidFill>
                  <a:srgbClr val="FF0000"/>
                </a:solidFill>
              </a:rPr>
              <a:t>E</a:t>
            </a:r>
            <a:r>
              <a:rPr lang="en-US" dirty="0" smtClean="0"/>
              <a:t>uropean </a:t>
            </a:r>
            <a:r>
              <a:rPr lang="en-US" b="1" dirty="0" smtClean="0">
                <a:solidFill>
                  <a:srgbClr val="FF0000"/>
                </a:solidFill>
              </a:rPr>
              <a:t>S</a:t>
            </a:r>
            <a:r>
              <a:rPr lang="en-US" dirty="0" smtClean="0"/>
              <a:t>trategy for </a:t>
            </a:r>
            <a:r>
              <a:rPr lang="en-US" b="1" dirty="0" smtClean="0">
                <a:solidFill>
                  <a:srgbClr val="FF0000"/>
                </a:solidFill>
              </a:rPr>
              <a:t>P</a:t>
            </a:r>
            <a:r>
              <a:rPr lang="en-US" dirty="0" smtClean="0"/>
              <a:t>article </a:t>
            </a:r>
            <a:r>
              <a:rPr lang="en-US" b="1" dirty="0" smtClean="0">
                <a:solidFill>
                  <a:srgbClr val="FF0000"/>
                </a:solidFill>
              </a:rPr>
              <a:t>P</a:t>
            </a:r>
            <a:r>
              <a:rPr lang="en-US" dirty="0" smtClean="0"/>
              <a:t>hysics</a:t>
            </a:r>
          </a:p>
          <a:p>
            <a:pPr>
              <a:buClrTx/>
              <a:defRPr/>
            </a:pPr>
            <a:r>
              <a:rPr lang="en-US" dirty="0" smtClean="0"/>
              <a:t>By 2016, these were matched by stable, production services (see </a:t>
            </a:r>
            <a:r>
              <a:rPr lang="en-US" dirty="0" err="1" smtClean="0">
                <a:hlinkClick r:id="rId2"/>
              </a:rPr>
              <a:t>iPRES</a:t>
            </a:r>
            <a:r>
              <a:rPr lang="en-US" dirty="0" smtClean="0"/>
              <a:t> paper)</a:t>
            </a:r>
          </a:p>
          <a:p>
            <a:pPr>
              <a:buClrTx/>
              <a:defRPr/>
            </a:pPr>
            <a:r>
              <a:rPr lang="en-US" dirty="0" smtClean="0"/>
              <a:t>In 2017, task force looking at challenges of HL-LHC (2025+) and beyond concluded </a:t>
            </a:r>
            <a:r>
              <a:rPr lang="en-US" i="1" dirty="0" smtClean="0">
                <a:solidFill>
                  <a:srgbClr val="008000"/>
                </a:solidFill>
              </a:rPr>
              <a:t>inter alia</a:t>
            </a:r>
            <a:r>
              <a:rPr lang="en-US" dirty="0" smtClean="0"/>
              <a:t> that</a:t>
            </a:r>
            <a:br>
              <a:rPr lang="en-US" dirty="0" smtClean="0"/>
            </a:br>
            <a:r>
              <a:rPr lang="en-US" b="1" i="1" dirty="0" smtClean="0">
                <a:solidFill>
                  <a:srgbClr val="FF0000"/>
                </a:solidFill>
              </a:rPr>
              <a:t>“bit preservation with an acceptably low error rate can be considered a solved problem”.</a:t>
            </a:r>
          </a:p>
          <a:p>
            <a:pPr>
              <a:buClrTx/>
              <a:buFont typeface="Wingdings" charset="2"/>
              <a:buChar char="Ø"/>
              <a:defRPr/>
            </a:pPr>
            <a:r>
              <a:rPr lang="en-US" b="1" dirty="0" smtClean="0">
                <a:solidFill>
                  <a:srgbClr val="0000FF"/>
                </a:solidFill>
              </a:rPr>
              <a:t>Today, the focus has moved on (later) and another ESPP update is about to start…</a:t>
            </a:r>
            <a:endParaRPr lang="en-US" b="1"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ERNPre¦üsentation1">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EG-InSPI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T Groups">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38100" cmpd="sng">
          <a:tailEnd type="arrow"/>
        </a:ln>
      </a:spPr>
      <a:bodyPr/>
      <a:lstStyle/>
      <a:style>
        <a:lnRef idx="2">
          <a:schemeClr val="accent1"/>
        </a:lnRef>
        <a:fillRef idx="0">
          <a:schemeClr val="accent1"/>
        </a:fillRef>
        <a:effectRef idx="1">
          <a:schemeClr val="accent1"/>
        </a:effectRef>
        <a:fontRef idx="minor">
          <a:schemeClr val="tx1"/>
        </a:fontRef>
      </a:style>
    </a:lnDef>
    <a:txDef>
      <a:spPr/>
      <a:bodyPr>
        <a:noAutofit/>
      </a:bodyPr>
      <a:lstStyle>
        <a:defPPr>
          <a:defRPr b="0" cap="none" spc="0" dirty="0" smtClean="0">
            <a:ln w="18415" cmpd="sng">
              <a:solidFill>
                <a:srgbClr val="FFFFFF"/>
              </a:solidFill>
              <a:prstDash val="solid"/>
            </a:ln>
            <a:solidFill>
              <a:schemeClr val="bg1">
                <a:lumMod val="85000"/>
              </a:schemeClr>
            </a:solidFill>
            <a:effectLst>
              <a:outerShdw blurRad="63500" dir="3600000" algn="tl" rotWithShape="0">
                <a:srgbClr val="000000">
                  <a:alpha val="70000"/>
                </a:srgbClr>
              </a:outerShdw>
            </a:effectLst>
          </a:defRPr>
        </a:defPPr>
      </a:lstStyle>
    </a:txDef>
  </a:objectDefaults>
  <a:extraClrSchemeLst/>
</a:theme>
</file>

<file path=ppt/theme/theme4.xml><?xml version="1.0" encoding="utf-8"?>
<a:theme xmlns:a="http://schemas.openxmlformats.org/drawingml/2006/main" name="2_DESY_Vortrag_3-1">
  <a:themeElements>
    <a:clrScheme name="2_DESY_Vortrag_3-1 14">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808080"/>
      </a:folHlink>
    </a:clrScheme>
    <a:fontScheme name="2_DESY_Vortrag_3-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2_DESY_Vortrag_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SY_Vortrag_3-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SY_Vortrag_3-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SY_Vortrag_3-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SY_Vortrag_3-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SY_Vortrag_3-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SY_Vortrag_3-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SY_Vortrag_3-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SY_Vortrag_3-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SY_Vortrag_3-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SY_Vortrag_3-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SY_Vortrag_3-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SY_Vortrag_3-1 13">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99CC00"/>
        </a:folHlink>
      </a:clrScheme>
      <a:clrMap bg1="lt1" tx1="dk1" bg2="lt2" tx2="dk2" accent1="accent1" accent2="accent2" accent3="accent3" accent4="accent4" accent5="accent5" accent6="accent6" hlink="hlink" folHlink="folHlink"/>
    </a:extraClrScheme>
    <a:extraClrScheme>
      <a:clrScheme name="2_DESY_Vortrag_3-1 14">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accent6">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sz="1200" b="0" i="0" u="none" strike="noStrike" cap="none" normalizeH="0" baseline="0" smtClean="0">
            <a:ln>
              <a:noFill/>
            </a:ln>
            <a:solidFill>
              <a:srgbClr val="0F5494"/>
            </a:solidFill>
            <a:effectLst/>
            <a:latin typeface="Verdana" pitchFamily="34" charset="0"/>
          </a:defRPr>
        </a:defPPr>
      </a:lstStyle>
    </a:spDef>
    <a:lnDef>
      <a:spPr bwMode="auto">
        <a:noFill/>
        <a:ln w="9525" cap="flat" cmpd="sng" algn="ctr">
          <a:solidFill>
            <a:schemeClr val="accent6">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2.xml><?xml version="1.0" encoding="utf-8"?>
<a:themeOverride xmlns:a="http://schemas.openxmlformats.org/drawingml/2006/main">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docProps/app.xml><?xml version="1.0" encoding="utf-8"?>
<Properties xmlns="http://schemas.openxmlformats.org/officeDocument/2006/extended-properties" xmlns:vt="http://schemas.openxmlformats.org/officeDocument/2006/docPropsVTypes">
  <TotalTime>111864</TotalTime>
  <Words>4646</Words>
  <Application>Microsoft Macintosh PowerPoint</Application>
  <PresentationFormat>On-screen Show (4:3)</PresentationFormat>
  <Paragraphs>513</Paragraphs>
  <Slides>59</Slides>
  <Notes>1</Notes>
  <HiddenSlides>0</HiddenSlides>
  <MMClips>0</MMClips>
  <ScaleCrop>false</ScaleCrop>
  <HeadingPairs>
    <vt:vector size="4" baseType="variant">
      <vt:variant>
        <vt:lpstr>Theme</vt:lpstr>
      </vt:variant>
      <vt:variant>
        <vt:i4>6</vt:i4>
      </vt:variant>
      <vt:variant>
        <vt:lpstr>Slide Titles</vt:lpstr>
      </vt:variant>
      <vt:variant>
        <vt:i4>59</vt:i4>
      </vt:variant>
    </vt:vector>
  </HeadingPairs>
  <TitlesOfParts>
    <vt:vector size="65" baseType="lpstr">
      <vt:lpstr>CERNPre¦üsentation1</vt:lpstr>
      <vt:lpstr>1_EG-InSPIRE</vt:lpstr>
      <vt:lpstr>IT Groups</vt:lpstr>
      <vt:lpstr>2_DESY_Vortrag_3-1</vt:lpstr>
      <vt:lpstr>Office Theme</vt:lpstr>
      <vt:lpstr>Blank</vt:lpstr>
      <vt:lpstr>PowerPoint Presentation</vt:lpstr>
      <vt:lpstr>Data Preservation  (and more) at CERN LEP (1989-2000), LHC(2009-40+)</vt:lpstr>
      <vt:lpstr>Suggested topics…</vt:lpstr>
      <vt:lpstr>PowerPoint Presentation</vt:lpstr>
      <vt:lpstr>Overview</vt:lpstr>
      <vt:lpstr>1. Current State</vt:lpstr>
      <vt:lpstr>1. The Large Hadron Collider</vt:lpstr>
      <vt:lpstr>1. Open Data at the LHC</vt:lpstr>
      <vt:lpstr>1. Data Preservation in the LHC Era</vt:lpstr>
      <vt:lpstr>2. How did we get here?</vt:lpstr>
      <vt:lpstr>2. The LEP Era</vt:lpstr>
      <vt:lpstr>2. LEP Tape Management</vt:lpstr>
      <vt:lpstr>2. LEP Software</vt:lpstr>
      <vt:lpstr>2. LEP Documentation</vt:lpstr>
      <vt:lpstr>2. PV2018 Proceedings</vt:lpstr>
      <vt:lpstr>2. LEP Summary</vt:lpstr>
      <vt:lpstr>2. LEP Era: Tape Archive</vt:lpstr>
      <vt:lpstr>2. Preparing for the LHC</vt:lpstr>
      <vt:lpstr>2. Enter the Grid (A Y2K Bug?)</vt:lpstr>
      <vt:lpstr>PowerPoint Presentation</vt:lpstr>
      <vt:lpstr>2. The DPHEP Blueprint</vt:lpstr>
      <vt:lpstr>The DPHEP Blueprint</vt:lpstr>
      <vt:lpstr>2013 ESPP on LTDP</vt:lpstr>
      <vt:lpstr>2. From Study Group to Collaboration</vt:lpstr>
      <vt:lpstr>LTDP in HEP (iPRES 2016 paper)</vt:lpstr>
      <vt:lpstr>PowerPoint Presentation</vt:lpstr>
      <vt:lpstr>3. Future Directions</vt:lpstr>
      <vt:lpstr>3. Future Directions (I)</vt:lpstr>
      <vt:lpstr>PowerPoint Presentation</vt:lpstr>
      <vt:lpstr>3. Future Directions (II)</vt:lpstr>
      <vt:lpstr>3. Future Directions (III)</vt:lpstr>
      <vt:lpstr>Summary</vt:lpstr>
      <vt:lpstr>PowerPoint Presentation</vt:lpstr>
      <vt:lpstr>Overview</vt:lpstr>
      <vt:lpstr>Definitions</vt:lpstr>
      <vt:lpstr>LEP / (HL-)LHC Timeline</vt:lpstr>
      <vt:lpstr>What does DPHEP do?</vt:lpstr>
      <vt:lpstr>The DPHEP Blueprint</vt:lpstr>
      <vt:lpstr>2013 ESPP on LTDP</vt:lpstr>
      <vt:lpstr>LTDP in HEP (iPRES 2016 paper)</vt:lpstr>
      <vt:lpstr>Bit Preservation: Steps Include</vt:lpstr>
      <vt:lpstr>Documentation - Some Issues</vt:lpstr>
      <vt:lpstr>What is HEP data?</vt:lpstr>
      <vt:lpstr>Software Preservation</vt:lpstr>
      <vt:lpstr>F.A.I.R. Data Management</vt:lpstr>
      <vt:lpstr>Collaboration</vt:lpstr>
      <vt:lpstr>BaBar needs Help!         BaBar in Numbers</vt:lpstr>
      <vt:lpstr>ISO 16363 certification of CERN</vt:lpstr>
      <vt:lpstr>Who does it benefit?</vt:lpstr>
      <vt:lpstr>HEP Community White Paper</vt:lpstr>
      <vt:lpstr>Services are (just) services</vt:lpstr>
      <vt:lpstr>What is the future?</vt:lpstr>
      <vt:lpstr>Input to next ESPP</vt:lpstr>
      <vt:lpstr>29 years of LEP – what does it tell us?</vt:lpstr>
      <vt:lpstr>Conclusions</vt:lpstr>
      <vt:lpstr>PowerPoint Presentation</vt:lpstr>
      <vt:lpstr>What Makes HEP Different?</vt:lpstr>
      <vt:lpstr>ODBMS migration – overview (300TB)</vt:lpstr>
      <vt:lpstr>BaBar Highlights and Press Releases </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Shiers</dc:creator>
  <cp:lastModifiedBy>Jamie Shiers</cp:lastModifiedBy>
  <cp:revision>517</cp:revision>
  <cp:lastPrinted>2018-10-08T08:27:05Z</cp:lastPrinted>
  <dcterms:created xsi:type="dcterms:W3CDTF">2016-08-10T14:02:12Z</dcterms:created>
  <dcterms:modified xsi:type="dcterms:W3CDTF">2018-10-16T10:07:14Z</dcterms:modified>
</cp:coreProperties>
</file>