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40" r:id="rId3"/>
    <p:sldId id="342" r:id="rId4"/>
    <p:sldId id="347" r:id="rId5"/>
    <p:sldId id="348" r:id="rId6"/>
    <p:sldId id="349" r:id="rId7"/>
    <p:sldId id="352" r:id="rId8"/>
    <p:sldId id="353" r:id="rId9"/>
    <p:sldId id="354" r:id="rId10"/>
    <p:sldId id="355" r:id="rId11"/>
    <p:sldId id="358" r:id="rId12"/>
    <p:sldId id="359" r:id="rId13"/>
    <p:sldId id="356" r:id="rId14"/>
    <p:sldId id="296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5"/>
    <p:restoredTop sz="69458" autoAdjust="0"/>
  </p:normalViewPr>
  <p:slideViewPr>
    <p:cSldViewPr>
      <p:cViewPr varScale="1">
        <p:scale>
          <a:sx n="52" d="100"/>
          <a:sy n="52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5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3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34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34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2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748CEA-2573-439B-8ADB-B1D3E9BE0BFF}" type="datetimeFigureOut">
              <a:rPr lang="en-US" kern="0" smtClean="0">
                <a:solidFill>
                  <a:srgbClr val="00256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21/10/18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1"/>
            <a:ext cx="1905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5" Type="http://schemas.openxmlformats.org/officeDocument/2006/relationships/image" Target="../media/image15.png"/><Relationship Id="rId6" Type="http://schemas.microsoft.com/office/2007/relationships/hdphoto" Target="../media/hdphoto2.wdp"/><Relationship Id="rId7" Type="http://schemas.openxmlformats.org/officeDocument/2006/relationships/image" Target="../media/image16.png"/><Relationship Id="rId8" Type="http://schemas.microsoft.com/office/2007/relationships/hdphoto" Target="../media/hdphoto3.wdp"/><Relationship Id="rId9" Type="http://schemas.openxmlformats.org/officeDocument/2006/relationships/image" Target="../media/image4.png"/><Relationship Id="rId10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17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mailto:Mirko.Albani@esa.in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90" y="2514602"/>
            <a:ext cx="6844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Working Group on Information Systems and Services (WGISS)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90" y="3759202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Iolanda Maggio, ESA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WGISS#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46 Meeting</a:t>
            </a:r>
            <a:endParaRPr lang="en-AU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Measuring Earth Observation Data Usage </a:t>
            </a:r>
            <a:r>
              <a:rPr lang="mr-IN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–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Best Practices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DLR – </a:t>
            </a:r>
            <a:r>
              <a:rPr lang="en-AU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Oberpfaffenhofen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, Germany</a:t>
            </a:r>
            <a:endParaRPr lang="en-AU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22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nd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  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October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90" y="2246636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105525" cy="427038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USE CASE: INTRA- Agency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0" y="1447800"/>
            <a:ext cx="2400300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8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3886200"/>
            <a:ext cx="2358869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905000"/>
            <a:ext cx="1904999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</a:t>
            </a:r>
            <a:r>
              <a:rPr lang="en-US" sz="1400" dirty="0" smtClean="0"/>
              <a:t>a Owner, Missions Manager, Operations Manager &amp; Other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Stakeholders 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1219200"/>
            <a:ext cx="202875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Funding assignment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</a:pPr>
            <a:r>
              <a:rPr lang="en-US" sz="1200" dirty="0" smtClean="0"/>
              <a:t>Sensors improvement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Time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series generations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</a:pPr>
            <a:r>
              <a:rPr lang="en-US" sz="1200" baseline="0" dirty="0" smtClean="0"/>
              <a:t>Final User</a:t>
            </a:r>
            <a:r>
              <a:rPr lang="en-US" sz="1200" dirty="0" smtClean="0"/>
              <a:t> needs</a:t>
            </a: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91" l="0" r="994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038" y="1295400"/>
            <a:ext cx="2211422" cy="236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59838" y="2209800"/>
            <a:ext cx="235076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Space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Systems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1676400"/>
            <a:ext cx="1524000" cy="176572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4572000"/>
            <a:ext cx="1589884" cy="1295400"/>
          </a:xfrm>
          <a:prstGeom prst="rect">
            <a:avLst/>
          </a:prstGeom>
        </p:spPr>
      </p:pic>
      <p:pic>
        <p:nvPicPr>
          <p:cNvPr id="14" name="Picture 13" descr="Dashboard PI Applicatio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91000"/>
            <a:ext cx="2438400" cy="1942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" y="3962400"/>
            <a:ext cx="2590800" cy="22899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400" y="3886200"/>
            <a:ext cx="5016498" cy="24658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15200" y="4343400"/>
            <a:ext cx="190500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endParaRPr lang="en-US" sz="2000" dirty="0"/>
          </a:p>
          <a:p>
            <a:pPr algn="l" rtl="0" latinLnBrk="1" hangingPunct="0"/>
            <a:r>
              <a:rPr lang="en-US" sz="2000" dirty="0"/>
              <a:t>Now he knows what he has to </a:t>
            </a:r>
            <a:r>
              <a:rPr lang="en-US" sz="2000" dirty="0" smtClean="0"/>
              <a:t>do!!!!!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5565" y="1414156"/>
            <a:ext cx="10542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BEFORE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1371600"/>
            <a:ext cx="94718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AFTER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003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7" grpId="0"/>
      <p:bldP spid="18" grpId="0"/>
      <p:bldP spid="18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105525" cy="427038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USE CASE: INTER- Agencies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626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524000"/>
            <a:ext cx="10542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BEFORE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219200"/>
            <a:ext cx="1066800" cy="5697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59258" y="1295400"/>
            <a:ext cx="225299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Few stats already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implemented in GEO/CEOS Portal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860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105525" cy="427038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USE CASE: INTER- Agencies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66800"/>
            <a:ext cx="7543800" cy="3816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295400"/>
            <a:ext cx="86177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AFTER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832" y="2286000"/>
            <a:ext cx="599168" cy="69420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362200"/>
            <a:ext cx="526148" cy="6096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895601"/>
            <a:ext cx="591916" cy="6858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886200"/>
            <a:ext cx="1447800" cy="10409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F286BA2-6934-4E1C-82AC-2E8B920AB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4343401"/>
            <a:ext cx="1548712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4876801"/>
            <a:ext cx="990600" cy="8071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5257800"/>
            <a:ext cx="1524000" cy="859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5181600"/>
            <a:ext cx="2667000" cy="14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8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105525" cy="427038"/>
          </a:xfrm>
        </p:spPr>
        <p:txBody>
          <a:bodyPr/>
          <a:lstStyle/>
          <a:p>
            <a:r>
              <a:rPr lang="en-US" dirty="0" smtClean="0"/>
              <a:t>INTER-Agencies Collaboration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Joint Collaboration </a:t>
            </a:r>
            <a:r>
              <a:rPr lang="en-US" dirty="0" smtClean="0"/>
              <a:t>activities and projects for:</a:t>
            </a:r>
          </a:p>
          <a:p>
            <a:endParaRPr lang="en-US" dirty="0" smtClean="0"/>
          </a:p>
          <a:p>
            <a:r>
              <a:rPr lang="en-US" dirty="0" smtClean="0"/>
              <a:t>Data Format </a:t>
            </a:r>
            <a:r>
              <a:rPr lang="en-US" dirty="0"/>
              <a:t>A</a:t>
            </a:r>
            <a:r>
              <a:rPr lang="en-US" dirty="0" smtClean="0"/>
              <a:t>lignment </a:t>
            </a:r>
          </a:p>
          <a:p>
            <a:r>
              <a:rPr lang="en-US" dirty="0" smtClean="0"/>
              <a:t>Metadata improvement</a:t>
            </a:r>
          </a:p>
          <a:p>
            <a:r>
              <a:rPr lang="en-US" dirty="0"/>
              <a:t>T</a:t>
            </a:r>
            <a:r>
              <a:rPr lang="en-US" dirty="0" smtClean="0"/>
              <a:t>ime series generation (e.g. FCDR)</a:t>
            </a:r>
          </a:p>
          <a:p>
            <a:r>
              <a:rPr lang="en-US" dirty="0" smtClean="0"/>
              <a:t>Thematic Platforms development</a:t>
            </a:r>
          </a:p>
          <a:p>
            <a:r>
              <a:rPr lang="en-US" dirty="0" smtClean="0"/>
              <a:t>Data accessibility improvement &amp; re-designing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0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thank you languages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524999" cy="73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5410200"/>
            <a:ext cx="5867400" cy="685800"/>
          </a:xfrm>
        </p:spPr>
        <p:txBody>
          <a:bodyPr/>
          <a:lstStyle/>
          <a:p>
            <a:pPr marL="68581" indent="0" rtl="0">
              <a:buNone/>
            </a:pPr>
            <a:r>
              <a:rPr lang="en-US" sz="2800" b="1" dirty="0" smtClean="0">
                <a:hlinkClick r:id="rId4"/>
              </a:rPr>
              <a:t>Contact: </a:t>
            </a:r>
          </a:p>
          <a:p>
            <a:pPr marL="68581" indent="0" rtl="0">
              <a:buNone/>
            </a:pPr>
            <a:r>
              <a:rPr lang="en-US" b="1" dirty="0" smtClean="0">
                <a:hlinkClick r:id="rId4"/>
              </a:rPr>
              <a:t>Mirko.Albani@esa.int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511193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105525" cy="427038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Measuring Earth Observation Data Usage - Best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Practices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3733800" cy="4326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33600"/>
            <a:ext cx="4293116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6096000"/>
            <a:ext cx="55584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New title to better include all aspects around the topic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788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010400" cy="1143000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</a:rPr>
              <a:t>Measuring Earth Observation Data Usage - Best </a:t>
            </a:r>
            <a:r>
              <a:rPr lang="en-US" sz="2400" b="1" dirty="0" smtClean="0">
                <a:solidFill>
                  <a:schemeClr val="bg1"/>
                </a:solidFill>
              </a:rPr>
              <a:t>Practices: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Sources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876800" cy="4318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Documents and Reports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EOSDIS Report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Sentinels Annual Reporting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EUMETSAT Central Operations Report</a:t>
            </a: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GB" sz="1400" dirty="0"/>
              <a:t>Heritage Missions Statistics and Reporting Requirements</a:t>
            </a:r>
            <a:r>
              <a:rPr lang="en-US" sz="1400" dirty="0"/>
              <a:t> </a:t>
            </a:r>
            <a:r>
              <a:rPr lang="en-US" sz="1400" dirty="0" smtClean="0"/>
              <a:t>document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Conferences Surveys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CNES PEPS Statistics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GEOSS Portal Statistics</a:t>
            </a:r>
          </a:p>
          <a:p>
            <a:pPr marL="0" indent="0">
              <a:buNone/>
            </a:pPr>
            <a:r>
              <a:rPr lang="en-US" sz="2000" dirty="0" smtClean="0"/>
              <a:t>Space Stakeholders roles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Data Owners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Common Services Manager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Missions </a:t>
            </a:r>
            <a:r>
              <a:rPr lang="en-US" sz="1400" dirty="0" smtClean="0"/>
              <a:t>and Dissemination Manager</a:t>
            </a: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400" dirty="0" smtClean="0"/>
              <a:t>WGISS representatives</a:t>
            </a: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400" dirty="0"/>
              <a:t>Developers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Geo Providers </a:t>
            </a:r>
            <a:r>
              <a:rPr lang="en-US" sz="1400" dirty="0" smtClean="0"/>
              <a:t>Experts</a:t>
            </a:r>
          </a:p>
          <a:p>
            <a:pPr marL="0" indent="0">
              <a:buNone/>
            </a:pPr>
            <a:r>
              <a:rPr lang="en-GB" sz="2000" dirty="0" smtClean="0"/>
              <a:t>External </a:t>
            </a:r>
            <a:r>
              <a:rPr lang="en-GB" sz="2000" dirty="0"/>
              <a:t>platforms, cloud providers and social networks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GB" sz="1400" dirty="0"/>
              <a:t>Amazon</a:t>
            </a:r>
          </a:p>
          <a:p>
            <a:pPr>
              <a:lnSpc>
                <a:spcPct val="80000"/>
              </a:lnSpc>
            </a:pPr>
            <a:r>
              <a:rPr lang="en-GB" sz="1400" dirty="0"/>
              <a:t>GOOGLE Trend</a:t>
            </a:r>
          </a:p>
          <a:p>
            <a:pPr>
              <a:lnSpc>
                <a:spcPct val="80000"/>
              </a:lnSpc>
            </a:pPr>
            <a:r>
              <a:rPr lang="en-GB" sz="1400" dirty="0" err="1"/>
              <a:t>Alibaba</a:t>
            </a:r>
            <a:endParaRPr lang="en-GB" sz="1400" dirty="0"/>
          </a:p>
          <a:p>
            <a:pPr>
              <a:lnSpc>
                <a:spcPct val="80000"/>
              </a:lnSpc>
            </a:pPr>
            <a:r>
              <a:rPr lang="en-GB" sz="1400" dirty="0"/>
              <a:t>Facebook, </a:t>
            </a:r>
            <a:r>
              <a:rPr lang="en-GB" sz="1400" dirty="0" smtClean="0"/>
              <a:t>Twitter</a:t>
            </a:r>
          </a:p>
          <a:p>
            <a:pPr>
              <a:lnSpc>
                <a:spcPct val="80000"/>
              </a:lnSpc>
            </a:pPr>
            <a:r>
              <a:rPr lang="en-GB" sz="1400" dirty="0"/>
              <a:t>Others like https://</a:t>
            </a:r>
            <a:r>
              <a:rPr lang="en-GB" sz="1400" dirty="0" err="1"/>
              <a:t>www.statista.com</a:t>
            </a:r>
            <a:r>
              <a:rPr lang="en-GB" sz="1400" dirty="0"/>
              <a:t>/</a:t>
            </a:r>
            <a:endParaRPr lang="en-GB" sz="1400" dirty="0" smtClean="0"/>
          </a:p>
          <a:p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371600"/>
            <a:ext cx="1613077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352800"/>
            <a:ext cx="1724891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5334000"/>
            <a:ext cx="2286000" cy="13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0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400800" cy="769441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Why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</a:rPr>
              <a:t>Which, When, How, What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500"/>
            <a:ext cx="91440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172200" cy="430887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… </a:t>
            </a:r>
            <a:r>
              <a:rPr lang="en-US" sz="2400" b="1" dirty="0">
                <a:solidFill>
                  <a:schemeClr val="bg1"/>
                </a:solidFill>
              </a:rPr>
              <a:t>WHY?</a:t>
            </a:r>
            <a:r>
              <a:rPr lang="en-US" sz="2400" b="1" dirty="0" smtClean="0">
                <a:solidFill>
                  <a:schemeClr val="bg1"/>
                </a:solidFill>
              </a:rPr>
              <a:t>??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4700" y="1155700"/>
            <a:ext cx="3894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4D4F53"/>
                </a:solidFill>
              </a:rPr>
              <a:t>… From different views … </a:t>
            </a:r>
            <a:endParaRPr lang="en-US" sz="2000" b="1" dirty="0">
              <a:solidFill>
                <a:srgbClr val="4D4F5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8991600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Earth Observation Data Offer viewpoint:</a:t>
            </a:r>
            <a:endParaRPr lang="en-US" dirty="0"/>
          </a:p>
          <a:p>
            <a:pPr marL="285750" lvl="0" indent="-285750">
              <a:buFont typeface="Wingdings" charset="2"/>
              <a:buChar char="ü"/>
            </a:pPr>
            <a:r>
              <a:rPr lang="en-GB" sz="1400" dirty="0"/>
              <a:t>To improve data quality</a:t>
            </a:r>
            <a:endParaRPr lang="en-US" sz="1400" dirty="0"/>
          </a:p>
          <a:p>
            <a:pPr marL="285750" lvl="0" indent="-285750">
              <a:buFont typeface="Wingdings" charset="2"/>
              <a:buChar char="ü"/>
            </a:pPr>
            <a:r>
              <a:rPr lang="en-GB" sz="1400" dirty="0"/>
              <a:t>To encourage generation of new knowledge</a:t>
            </a:r>
            <a:endParaRPr lang="en-US" sz="1400" dirty="0"/>
          </a:p>
          <a:p>
            <a:pPr marL="285750" lvl="0" indent="-285750">
              <a:buFont typeface="Wingdings" charset="2"/>
              <a:buChar char="ü"/>
            </a:pPr>
            <a:r>
              <a:rPr lang="en-GB" sz="1400" dirty="0"/>
              <a:t>To better understand how data are used by users</a:t>
            </a:r>
            <a:endParaRPr lang="en-US" sz="1400" dirty="0"/>
          </a:p>
          <a:p>
            <a:pPr marL="285750" lvl="0" indent="-285750">
              <a:buFont typeface="Wingdings" charset="2"/>
              <a:buChar char="ü"/>
            </a:pPr>
            <a:r>
              <a:rPr lang="en-GB" sz="1400" dirty="0"/>
              <a:t>To increase time series for existing and new scientific applications</a:t>
            </a:r>
            <a:endParaRPr lang="en-US" sz="1400" dirty="0"/>
          </a:p>
          <a:p>
            <a:r>
              <a:rPr lang="en-GB" b="1" dirty="0"/>
              <a:t>Technologic and Platform viewpoint:</a:t>
            </a: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GB" sz="1400" dirty="0"/>
              <a:t>To improve the access environment (e.g. simplify web pages, reduce latency, etc.)</a:t>
            </a:r>
            <a:endParaRPr lang="en-US" sz="1400" dirty="0"/>
          </a:p>
          <a:p>
            <a:pPr marL="285750" indent="-285750">
              <a:buFont typeface="Wingdings" charset="2"/>
              <a:buChar char="ü"/>
            </a:pPr>
            <a:r>
              <a:rPr lang="en-GB" sz="1400" dirty="0"/>
              <a:t>To monitor failures (search, download, access)</a:t>
            </a:r>
            <a:endParaRPr lang="en-US" sz="1400" dirty="0"/>
          </a:p>
          <a:p>
            <a:pPr marL="285750" indent="-285750">
              <a:buFont typeface="Wingdings" charset="2"/>
              <a:buChar char="ü"/>
            </a:pPr>
            <a:r>
              <a:rPr lang="en-GB" sz="1400" dirty="0"/>
              <a:t>To introduce new big data technologies</a:t>
            </a:r>
            <a:endParaRPr lang="en-US" sz="1400" dirty="0"/>
          </a:p>
          <a:p>
            <a:pPr marL="285750" indent="-285750">
              <a:buFont typeface="Wingdings" charset="2"/>
              <a:buChar char="ü"/>
            </a:pPr>
            <a:r>
              <a:rPr lang="en-GB" sz="1400" dirty="0"/>
              <a:t>To improve resource management</a:t>
            </a:r>
            <a:endParaRPr lang="en-US" sz="1400" dirty="0"/>
          </a:p>
          <a:p>
            <a:pPr marL="285750" indent="-285750">
              <a:buFont typeface="Wingdings" charset="2"/>
              <a:buChar char="ü"/>
            </a:pPr>
            <a:r>
              <a:rPr lang="en-GB" sz="1400" dirty="0"/>
              <a:t>To improve GUI and other interfaces</a:t>
            </a:r>
            <a:endParaRPr lang="en-US" sz="1400" dirty="0"/>
          </a:p>
          <a:p>
            <a:pPr marL="285750" indent="-285750">
              <a:buFont typeface="Wingdings" charset="2"/>
              <a:buChar char="ü"/>
            </a:pPr>
            <a:r>
              <a:rPr lang="en-GB" sz="1400" dirty="0"/>
              <a:t>To improve ranking for searching capabilities</a:t>
            </a:r>
            <a:endParaRPr lang="en-US" sz="1400" dirty="0"/>
          </a:p>
          <a:p>
            <a:pPr marL="285750" indent="-285750">
              <a:buFont typeface="Wingdings" charset="2"/>
              <a:buChar char="ü"/>
            </a:pPr>
            <a:r>
              <a:rPr lang="en-GB" sz="1400" dirty="0"/>
              <a:t>To monitor the usage of the platform (e.g. no downloads, only searches, missing needed information, etc.) </a:t>
            </a:r>
            <a:endParaRPr lang="en-US" sz="1400" dirty="0"/>
          </a:p>
          <a:p>
            <a:r>
              <a:rPr lang="en-GB" b="1" dirty="0"/>
              <a:t>User Engagement viewpoint:</a:t>
            </a:r>
            <a:endParaRPr lang="en-US" dirty="0"/>
          </a:p>
          <a:p>
            <a:pPr marL="285750" lvl="0" indent="-285750">
              <a:buFont typeface="Wingdings" charset="2"/>
              <a:buChar char="ü"/>
            </a:pPr>
            <a:r>
              <a:rPr lang="en-GB" sz="1400" dirty="0"/>
              <a:t>To stimulate and attract new scientific interest</a:t>
            </a:r>
            <a:endParaRPr lang="en-US" sz="1400" dirty="0"/>
          </a:p>
          <a:p>
            <a:pPr marL="285750" lvl="0" indent="-285750">
              <a:buFont typeface="Wingdings" charset="2"/>
              <a:buChar char="ü"/>
            </a:pPr>
            <a:r>
              <a:rPr lang="en-GB" sz="1400" dirty="0"/>
              <a:t>To improve citizen outreach</a:t>
            </a:r>
            <a:endParaRPr lang="en-US" sz="1400" dirty="0"/>
          </a:p>
          <a:p>
            <a:pPr marL="285750" lvl="0" indent="-285750">
              <a:buFont typeface="Wingdings" charset="2"/>
              <a:buChar char="ü"/>
            </a:pPr>
            <a:r>
              <a:rPr lang="en-GB" sz="1400" dirty="0"/>
              <a:t>To simplify access processes </a:t>
            </a:r>
            <a:endParaRPr lang="en-US" sz="1400" dirty="0"/>
          </a:p>
          <a:p>
            <a:pPr marL="285750" lvl="0" indent="-285750">
              <a:buFont typeface="Wingdings" charset="2"/>
              <a:buChar char="ü"/>
            </a:pPr>
            <a:r>
              <a:rPr lang="en-GB" sz="1400" dirty="0"/>
              <a:t>To monitor user behaviour </a:t>
            </a:r>
            <a:endParaRPr lang="en-US" sz="1400" dirty="0"/>
          </a:p>
          <a:p>
            <a:r>
              <a:rPr lang="en-GB" b="1" dirty="0"/>
              <a:t>Strategic and Programmatic viewpoint:</a:t>
            </a: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GB" sz="1400" dirty="0"/>
              <a:t>To increase EO data usage </a:t>
            </a:r>
            <a:endParaRPr lang="en-US" sz="1400" dirty="0"/>
          </a:p>
          <a:p>
            <a:pPr marL="285750" indent="-285750">
              <a:buFont typeface="Wingdings" charset="2"/>
              <a:buChar char="ü"/>
            </a:pPr>
            <a:r>
              <a:rPr lang="en-GB" sz="1400" dirty="0"/>
              <a:t>To embrace non-traditional users and countries</a:t>
            </a:r>
            <a:endParaRPr lang="en-US" sz="1400" dirty="0"/>
          </a:p>
          <a:p>
            <a:pPr marL="285750" indent="-285750">
              <a:buFont typeface="Wingdings" charset="2"/>
              <a:buChar char="ü"/>
            </a:pPr>
            <a:r>
              <a:rPr lang="en-GB" sz="1400" dirty="0"/>
              <a:t>To improve and address funding</a:t>
            </a:r>
            <a:r>
              <a:rPr lang="en-US" sz="1400" dirty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2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5668"/>
            <a:ext cx="8305800" cy="430887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… </a:t>
            </a:r>
            <a:r>
              <a:rPr lang="en-US" sz="2400" b="1" dirty="0">
                <a:solidFill>
                  <a:schemeClr val="bg1"/>
                </a:solidFill>
              </a:rPr>
              <a:t>WHICH?</a:t>
            </a:r>
            <a:r>
              <a:rPr lang="en-US" sz="2400" b="1" dirty="0" smtClean="0">
                <a:solidFill>
                  <a:schemeClr val="bg1"/>
                </a:solidFill>
              </a:rPr>
              <a:t>??  </a:t>
            </a:r>
            <a:r>
              <a:rPr lang="mr-IN" sz="2400" b="1" dirty="0" smtClean="0">
                <a:solidFill>
                  <a:schemeClr val="bg1"/>
                </a:solidFill>
              </a:rPr>
              <a:t>…</a:t>
            </a:r>
            <a:r>
              <a:rPr lang="en-US" sz="2400" b="1" dirty="0" smtClean="0">
                <a:solidFill>
                  <a:schemeClr val="bg1"/>
                </a:solidFill>
              </a:rPr>
              <a:t>WHEN &amp; HOW???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0" y="1892300"/>
            <a:ext cx="800100" cy="25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0" y="1892300"/>
            <a:ext cx="800100" cy="25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1828800"/>
            <a:ext cx="5634876" cy="1102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lnSpc>
                <a:spcPct val="110000"/>
              </a:lnSpc>
              <a:buFont typeface="Wingdings" charset="2"/>
              <a:buChar char="v"/>
            </a:pPr>
            <a:r>
              <a:rPr lang="en-GB" sz="2000" dirty="0"/>
              <a:t>Earth Observation Data Offer </a:t>
            </a:r>
            <a:r>
              <a:rPr lang="en-GB" sz="2000" dirty="0" smtClean="0"/>
              <a:t>Metrics</a:t>
            </a:r>
            <a:endParaRPr lang="en-US" sz="2000" dirty="0"/>
          </a:p>
          <a:p>
            <a:pPr marL="457200" lvl="0" indent="-457200">
              <a:lnSpc>
                <a:spcPct val="110000"/>
              </a:lnSpc>
              <a:buFont typeface="Wingdings" charset="2"/>
              <a:buChar char="v"/>
            </a:pPr>
            <a:r>
              <a:rPr lang="en-GB" sz="2000" dirty="0"/>
              <a:t>Web and Platform </a:t>
            </a:r>
            <a:r>
              <a:rPr lang="en-GB" sz="2000" dirty="0" smtClean="0"/>
              <a:t>Metrics</a:t>
            </a:r>
            <a:endParaRPr lang="en-US" sz="2000" dirty="0"/>
          </a:p>
          <a:p>
            <a:pPr marL="457200" lvl="0" indent="-457200">
              <a:lnSpc>
                <a:spcPct val="110000"/>
              </a:lnSpc>
              <a:buFont typeface="Wingdings" charset="2"/>
              <a:buChar char="v"/>
            </a:pPr>
            <a:r>
              <a:rPr lang="en-GB" sz="2000" dirty="0"/>
              <a:t>User Engagement and Satisfaction </a:t>
            </a:r>
            <a:r>
              <a:rPr lang="en-GB" sz="2000" dirty="0" smtClean="0"/>
              <a:t>Metrics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28600" y="3886200"/>
            <a:ext cx="84582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Several Usage Metrics Collection scenarios are </a:t>
            </a:r>
            <a:r>
              <a:rPr lang="en-GB" sz="2000" dirty="0" smtClean="0"/>
              <a:t>identified</a:t>
            </a:r>
            <a:endParaRPr lang="en-US" sz="2000" dirty="0"/>
          </a:p>
          <a:p>
            <a:pPr lvl="0"/>
            <a:r>
              <a:rPr lang="en-GB" b="1" dirty="0"/>
              <a:t>Implicit</a:t>
            </a:r>
            <a:r>
              <a:rPr lang="en-GB" dirty="0"/>
              <a:t>: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During the registration process</a:t>
            </a:r>
            <a:r>
              <a:rPr lang="en-GB" dirty="0" smtClean="0"/>
              <a:t>: Self-registration, Registration </a:t>
            </a:r>
            <a:r>
              <a:rPr lang="en-GB" dirty="0"/>
              <a:t>with </a:t>
            </a:r>
            <a:r>
              <a:rPr lang="en-GB" dirty="0" smtClean="0"/>
              <a:t>approval, Registration </a:t>
            </a:r>
            <a:r>
              <a:rPr lang="en-GB" dirty="0"/>
              <a:t>requiring evaluation 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As part of the user’s actions: </a:t>
            </a:r>
            <a:r>
              <a:rPr lang="en-GB" dirty="0" smtClean="0"/>
              <a:t>Downloading activities, Topics </a:t>
            </a:r>
            <a:r>
              <a:rPr lang="en-GB" dirty="0"/>
              <a:t>and Data </a:t>
            </a:r>
            <a:r>
              <a:rPr lang="en-GB" dirty="0" smtClean="0"/>
              <a:t>search, Documentation </a:t>
            </a:r>
            <a:r>
              <a:rPr lang="en-GB" dirty="0"/>
              <a:t>consultation</a:t>
            </a:r>
            <a:endParaRPr lang="en-US" dirty="0"/>
          </a:p>
          <a:p>
            <a:pPr lvl="0"/>
            <a:r>
              <a:rPr lang="en-GB" b="1" dirty="0"/>
              <a:t>Explicit</a:t>
            </a:r>
            <a:r>
              <a:rPr lang="en-GB" dirty="0"/>
              <a:t>: 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After the completion of a process</a:t>
            </a:r>
            <a:r>
              <a:rPr lang="en-GB" dirty="0" smtClean="0"/>
              <a:t>: Survey</a:t>
            </a:r>
            <a:r>
              <a:rPr lang="en-GB" dirty="0"/>
              <a:t>/</a:t>
            </a:r>
            <a:r>
              <a:rPr lang="en-GB" dirty="0" smtClean="0"/>
              <a:t>Questionnaires,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5668"/>
            <a:ext cx="8305800" cy="430887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… </a:t>
            </a:r>
            <a:r>
              <a:rPr lang="en-US" sz="2400" b="1" dirty="0">
                <a:solidFill>
                  <a:schemeClr val="bg1"/>
                </a:solidFill>
              </a:rPr>
              <a:t>WHAT?</a:t>
            </a:r>
            <a:r>
              <a:rPr lang="en-US" sz="2400" b="1" dirty="0" smtClean="0">
                <a:solidFill>
                  <a:schemeClr val="bg1"/>
                </a:solidFill>
              </a:rPr>
              <a:t>??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2895600" cy="2417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524000"/>
            <a:ext cx="2923953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371600"/>
            <a:ext cx="3109421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514" y="4354507"/>
            <a:ext cx="8454886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Numbers: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Earth Observation Data Offer Metrics:          25 (16 Gold,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9 Platinum)</a:t>
            </a: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algn="l" rtl="0" latinLnBrk="1" hangingPunct="0"/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Web and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Platform Metrics:                            27 </a:t>
            </a:r>
            <a:r>
              <a:rPr lang="en-US" dirty="0"/>
              <a:t>(16 Gold, </a:t>
            </a:r>
            <a:r>
              <a:rPr lang="en-US" dirty="0" smtClean="0"/>
              <a:t>11 </a:t>
            </a:r>
            <a:r>
              <a:rPr lang="en-US" dirty="0"/>
              <a:t>Platinum</a:t>
            </a:r>
            <a:r>
              <a:rPr lang="en-US" dirty="0" smtClean="0"/>
              <a:t>)</a:t>
            </a:r>
            <a:endParaRPr kumimoji="0" lang="en-US" sz="1800" b="0" i="0" u="none" strike="noStrike" cap="none" spc="0" normalizeH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aseline="0" dirty="0"/>
          </a:p>
          <a:p>
            <a:pPr algn="l" rtl="0" latinLnBrk="1" hangingPunct="0"/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User Engagement and Satisfaction Metrics: 10 </a:t>
            </a:r>
            <a:r>
              <a:rPr lang="en-US" dirty="0" smtClean="0"/>
              <a:t>(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/>
              <a:t>Gold, </a:t>
            </a:r>
            <a:r>
              <a:rPr lang="en-US" dirty="0" smtClean="0"/>
              <a:t>5 </a:t>
            </a:r>
            <a:r>
              <a:rPr lang="en-US" dirty="0"/>
              <a:t>Platinum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769441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Example of Measuring Reporting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67534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305800" cy="769441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Measuring Earth Observation Data Usage Use Cases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3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16291</TotalTime>
  <Words>566</Words>
  <Application>Microsoft Macintosh PowerPoint</Application>
  <PresentationFormat>On-screen Show (4:3)</PresentationFormat>
  <Paragraphs>105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</vt:lpstr>
      <vt:lpstr>Working Group on Information Systems and Services (WGISS)</vt:lpstr>
      <vt:lpstr>Measuring Earth Observation Data Usage - Best Practices</vt:lpstr>
      <vt:lpstr>Measuring Earth Observation Data Usage - Best Practices: Sources</vt:lpstr>
      <vt:lpstr>Why, Which, When, How, What</vt:lpstr>
      <vt:lpstr>… WHY???</vt:lpstr>
      <vt:lpstr>… WHICH???  …WHEN &amp; HOW???</vt:lpstr>
      <vt:lpstr>… WHAT???</vt:lpstr>
      <vt:lpstr>Example of Measuring Reporting</vt:lpstr>
      <vt:lpstr>Measuring Earth Observation Data Usage Use Cases</vt:lpstr>
      <vt:lpstr>USE CASE: INTRA- Agency </vt:lpstr>
      <vt:lpstr>USE CASE: INTER- Agencies</vt:lpstr>
      <vt:lpstr>USE CASE: INTER- Agencies</vt:lpstr>
      <vt:lpstr>INTER-Agencies Collaboration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Iolanda Maggio</cp:lastModifiedBy>
  <cp:revision>627</cp:revision>
  <dcterms:modified xsi:type="dcterms:W3CDTF">2018-10-21T09:05:15Z</dcterms:modified>
</cp:coreProperties>
</file>