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8" r:id="rId2"/>
  </p:sldMasterIdLst>
  <p:notesMasterIdLst>
    <p:notesMasterId r:id="rId38"/>
  </p:notesMasterIdLst>
  <p:sldIdLst>
    <p:sldId id="280" r:id="rId3"/>
    <p:sldId id="383" r:id="rId4"/>
    <p:sldId id="386" r:id="rId5"/>
    <p:sldId id="385" r:id="rId6"/>
    <p:sldId id="357" r:id="rId7"/>
    <p:sldId id="354" r:id="rId8"/>
    <p:sldId id="387" r:id="rId9"/>
    <p:sldId id="388" r:id="rId10"/>
    <p:sldId id="389" r:id="rId11"/>
    <p:sldId id="390" r:id="rId12"/>
    <p:sldId id="398" r:id="rId13"/>
    <p:sldId id="415" r:id="rId14"/>
    <p:sldId id="402" r:id="rId15"/>
    <p:sldId id="403" r:id="rId16"/>
    <p:sldId id="404" r:id="rId17"/>
    <p:sldId id="405" r:id="rId18"/>
    <p:sldId id="406" r:id="rId19"/>
    <p:sldId id="408" r:id="rId20"/>
    <p:sldId id="409" r:id="rId21"/>
    <p:sldId id="355" r:id="rId22"/>
    <p:sldId id="376" r:id="rId23"/>
    <p:sldId id="378" r:id="rId24"/>
    <p:sldId id="379" r:id="rId25"/>
    <p:sldId id="381" r:id="rId26"/>
    <p:sldId id="410" r:id="rId27"/>
    <p:sldId id="411" r:id="rId28"/>
    <p:sldId id="412" r:id="rId29"/>
    <p:sldId id="413" r:id="rId30"/>
    <p:sldId id="364" r:id="rId31"/>
    <p:sldId id="365" r:id="rId32"/>
    <p:sldId id="416" r:id="rId33"/>
    <p:sldId id="394" r:id="rId34"/>
    <p:sldId id="395" r:id="rId35"/>
    <p:sldId id="396" r:id="rId36"/>
    <p:sldId id="417" r:id="rId3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 xmlns:p15="http://schemas.microsoft.com/office/powerpoint/2012/main">
        <p15:guide id="1" orient="horz" pos="4277">
          <p15:clr>
            <a:srgbClr val="A4A3A4"/>
          </p15:clr>
        </p15:guide>
        <p15:guide id="2" pos="28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98397" autoAdjust="0"/>
  </p:normalViewPr>
  <p:slideViewPr>
    <p:cSldViewPr snapToGrid="0" snapToObjects="1">
      <p:cViewPr varScale="1">
        <p:scale>
          <a:sx n="88" d="100"/>
          <a:sy n="88" d="100"/>
        </p:scale>
        <p:origin x="-1624" y="-120"/>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07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18/10/18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 AGGIUNGERE OUTCOMES</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2</a:t>
            </a:fld>
            <a:endParaRPr lang="en-US"/>
          </a:p>
        </p:txBody>
      </p:sp>
    </p:spTree>
    <p:extLst>
      <p:ext uri="{BB962C8B-B14F-4D97-AF65-F5344CB8AC3E}">
        <p14:creationId xmlns:p14="http://schemas.microsoft.com/office/powerpoint/2010/main" val="1438396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 HO CONOSCENZA</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20</a:t>
            </a:fld>
            <a:endParaRPr lang="en-US"/>
          </a:p>
        </p:txBody>
      </p:sp>
    </p:spTree>
    <p:extLst>
      <p:ext uri="{BB962C8B-B14F-4D97-AF65-F5344CB8AC3E}">
        <p14:creationId xmlns:p14="http://schemas.microsoft.com/office/powerpoint/2010/main" val="576927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8176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1518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8957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en-US" sz="2400" dirty="0" smtClean="0">
                <a:effectLst/>
                <a:latin typeface="+mn-lt"/>
                <a:ea typeface="+mn-ea"/>
                <a:cs typeface="+mn-cs"/>
                <a:sym typeface="Avenir Roman"/>
              </a:rPr>
              <a:t>WGISS best aligns with CGMS Working Group (WG) IV Global Data Dissemination. Many members of WGISS (e.g. NOAA, NASA EUMETSAT </a:t>
            </a:r>
            <a:r>
              <a:rPr lang="en-US" sz="2400" dirty="0" err="1" smtClean="0">
                <a:effectLst/>
                <a:latin typeface="+mn-lt"/>
                <a:ea typeface="+mn-ea"/>
                <a:cs typeface="+mn-cs"/>
                <a:sym typeface="Avenir Roman"/>
              </a:rPr>
              <a:t>etc</a:t>
            </a:r>
            <a:r>
              <a:rPr lang="en-US" sz="2400" dirty="0" smtClean="0">
                <a:effectLst/>
                <a:latin typeface="+mn-lt"/>
                <a:ea typeface="+mn-ea"/>
                <a:cs typeface="+mn-cs"/>
                <a:sym typeface="Avenir Roman"/>
              </a:rPr>
              <a:t>) are also members of CGMS. In the past, WGISS members have participated in WG IV to respond to CGMS action items. As an example, in response to CGMS action item # A44.03 (identify how far WGISS Interoperable standards were adopted), WGISS provided a list of CEOS agencies who have implemented CEOS </a:t>
            </a:r>
            <a:r>
              <a:rPr lang="en-US" sz="2400" dirty="0" err="1" smtClean="0">
                <a:effectLst/>
                <a:latin typeface="+mn-lt"/>
                <a:ea typeface="+mn-ea"/>
                <a:cs typeface="+mn-cs"/>
                <a:sym typeface="Avenir Roman"/>
              </a:rPr>
              <a:t>Opensearch</a:t>
            </a:r>
            <a:r>
              <a:rPr lang="en-US" sz="2400" dirty="0" smtClean="0">
                <a:effectLst/>
                <a:latin typeface="+mn-lt"/>
                <a:ea typeface="+mn-ea"/>
                <a:cs typeface="+mn-cs"/>
                <a:sym typeface="Avenir Roman"/>
              </a:rPr>
              <a:t> Best Practices: EUMETSAT, NASA, ESA, CNES, USGS, JAXA, ISRO (NRSC) and CCMEO.</a:t>
            </a:r>
          </a:p>
          <a:p>
            <a:endParaRPr lang="en-US" dirty="0"/>
          </a:p>
        </p:txBody>
      </p:sp>
    </p:spTree>
    <p:extLst>
      <p:ext uri="{BB962C8B-B14F-4D97-AF65-F5344CB8AC3E}">
        <p14:creationId xmlns:p14="http://schemas.microsoft.com/office/powerpoint/2010/main" val="3768171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8171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QUESTO LO LASCIAMO</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29</a:t>
            </a:fld>
            <a:endParaRPr lang="en-US"/>
          </a:p>
        </p:txBody>
      </p:sp>
    </p:spTree>
    <p:extLst>
      <p:ext uri="{BB962C8B-B14F-4D97-AF65-F5344CB8AC3E}">
        <p14:creationId xmlns:p14="http://schemas.microsoft.com/office/powerpoint/2010/main" val="2185969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QUESTO ANCHE </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30</a:t>
            </a:fld>
            <a:endParaRPr lang="en-US"/>
          </a:p>
        </p:txBody>
      </p:sp>
    </p:spTree>
    <p:extLst>
      <p:ext uri="{BB962C8B-B14F-4D97-AF65-F5344CB8AC3E}">
        <p14:creationId xmlns:p14="http://schemas.microsoft.com/office/powerpoint/2010/main" val="1945833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1518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 AGGIUNGERE OUTCOMES</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3</a:t>
            </a:fld>
            <a:endParaRPr lang="en-US"/>
          </a:p>
        </p:txBody>
      </p:sp>
    </p:spTree>
    <p:extLst>
      <p:ext uri="{BB962C8B-B14F-4D97-AF65-F5344CB8AC3E}">
        <p14:creationId xmlns:p14="http://schemas.microsoft.com/office/powerpoint/2010/main" val="143839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 AGGIUNGERE OUTCOMES</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4</a:t>
            </a:fld>
            <a:endParaRPr lang="en-US"/>
          </a:p>
        </p:txBody>
      </p:sp>
    </p:spTree>
    <p:extLst>
      <p:ext uri="{BB962C8B-B14F-4D97-AF65-F5344CB8AC3E}">
        <p14:creationId xmlns:p14="http://schemas.microsoft.com/office/powerpoint/2010/main" val="1438396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 AGGIUNGERE OUTCOMES</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5</a:t>
            </a:fld>
            <a:endParaRPr lang="en-US"/>
          </a:p>
        </p:txBody>
      </p:sp>
    </p:spTree>
    <p:extLst>
      <p:ext uri="{BB962C8B-B14F-4D97-AF65-F5344CB8AC3E}">
        <p14:creationId xmlns:p14="http://schemas.microsoft.com/office/powerpoint/2010/main" val="1438396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 </a:t>
            </a:r>
            <a:r>
              <a:rPr lang="en-US" dirty="0" err="1" smtClean="0"/>
              <a:t>Eliminare</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6</a:t>
            </a:fld>
            <a:endParaRPr lang="en-US"/>
          </a:p>
        </p:txBody>
      </p:sp>
    </p:spTree>
    <p:extLst>
      <p:ext uri="{BB962C8B-B14F-4D97-AF65-F5344CB8AC3E}">
        <p14:creationId xmlns:p14="http://schemas.microsoft.com/office/powerpoint/2010/main" val="97077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 </a:t>
            </a:r>
            <a:r>
              <a:rPr lang="en-US" dirty="0" err="1" smtClean="0"/>
              <a:t>Eliminare</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7</a:t>
            </a:fld>
            <a:endParaRPr lang="en-US"/>
          </a:p>
        </p:txBody>
      </p:sp>
    </p:spTree>
    <p:extLst>
      <p:ext uri="{BB962C8B-B14F-4D97-AF65-F5344CB8AC3E}">
        <p14:creationId xmlns:p14="http://schemas.microsoft.com/office/powerpoint/2010/main" val="97077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 </a:t>
            </a:r>
            <a:r>
              <a:rPr lang="en-US" dirty="0" err="1" smtClean="0"/>
              <a:t>Eliminare</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8</a:t>
            </a:fld>
            <a:endParaRPr lang="en-US"/>
          </a:p>
        </p:txBody>
      </p:sp>
    </p:spTree>
    <p:extLst>
      <p:ext uri="{BB962C8B-B14F-4D97-AF65-F5344CB8AC3E}">
        <p14:creationId xmlns:p14="http://schemas.microsoft.com/office/powerpoint/2010/main" val="97077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 </a:t>
            </a:r>
            <a:r>
              <a:rPr lang="en-US" dirty="0" err="1" smtClean="0"/>
              <a:t>Eliminare</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9</a:t>
            </a:fld>
            <a:endParaRPr lang="en-US"/>
          </a:p>
        </p:txBody>
      </p:sp>
    </p:spTree>
    <p:extLst>
      <p:ext uri="{BB962C8B-B14F-4D97-AF65-F5344CB8AC3E}">
        <p14:creationId xmlns:p14="http://schemas.microsoft.com/office/powerpoint/2010/main" val="97077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 </a:t>
            </a:r>
            <a:r>
              <a:rPr lang="en-US" dirty="0" err="1" smtClean="0"/>
              <a:t>Eliminare</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10</a:t>
            </a:fld>
            <a:endParaRPr lang="en-US"/>
          </a:p>
        </p:txBody>
      </p:sp>
    </p:spTree>
    <p:extLst>
      <p:ext uri="{BB962C8B-B14F-4D97-AF65-F5344CB8AC3E}">
        <p14:creationId xmlns:p14="http://schemas.microsoft.com/office/powerpoint/2010/main" val="9707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231385"/>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extLst>
      <p:ext uri="{BB962C8B-B14F-4D97-AF65-F5344CB8AC3E}">
        <p14:creationId xmlns:p14="http://schemas.microsoft.com/office/powerpoint/2010/main" val="180429145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extLst>
      <p:ext uri="{BB962C8B-B14F-4D97-AF65-F5344CB8AC3E}">
        <p14:creationId xmlns:p14="http://schemas.microsoft.com/office/powerpoint/2010/main" val="92604251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22748CEA-2573-439B-8ADB-B1D3E9BE0BFF}" type="datetimeFigureOut">
              <a:rPr lang="en-US" kern="0" smtClean="0">
                <a:solidFill>
                  <a:srgbClr val="002569"/>
                </a:solidFill>
              </a:rPr>
              <a:pPr fontAlgn="auto">
                <a:spcBef>
                  <a:spcPts val="0"/>
                </a:spcBef>
                <a:spcAft>
                  <a:spcPts val="0"/>
                </a:spcAft>
              </a:pPr>
              <a:t>18/10/18</a:t>
            </a:fld>
            <a:endParaRPr lang="en-US" kern="0">
              <a:solidFill>
                <a:srgbClr val="002569"/>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kern="0">
              <a:solidFill>
                <a:srgbClr val="002569"/>
              </a:solidFill>
            </a:endParaRPr>
          </a:p>
        </p:txBody>
      </p:sp>
      <p:sp>
        <p:nvSpPr>
          <p:cNvPr id="6" name="Slide Number Placeholder 5"/>
          <p:cNvSpPr>
            <a:spLocks noGrp="1"/>
          </p:cNvSpPr>
          <p:nvPr>
            <p:ph type="sldNum" sz="quarter" idx="12"/>
          </p:nvPr>
        </p:nvSpPr>
        <p:spPr/>
        <p:txBody>
          <a:bodyPr/>
          <a:lstStyle/>
          <a:p>
            <a:fld id="{806C71DD-B2CE-4CF7-92F0-F691A3034D74}" type="slidenum">
              <a:rPr lang="en-US" smtClean="0"/>
              <a:pPr/>
              <a:t>‹#›</a:t>
            </a:fld>
            <a:endParaRPr lang="en-US"/>
          </a:p>
        </p:txBody>
      </p:sp>
    </p:spTree>
    <p:extLst>
      <p:ext uri="{BB962C8B-B14F-4D97-AF65-F5344CB8AC3E}">
        <p14:creationId xmlns:p14="http://schemas.microsoft.com/office/powerpoint/2010/main" val="327579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extLst>
      <p:ext uri="{BB962C8B-B14F-4D97-AF65-F5344CB8AC3E}">
        <p14:creationId xmlns:p14="http://schemas.microsoft.com/office/powerpoint/2010/main" val="2007339979"/>
      </p:ext>
    </p:extLst>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3"/>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90" y="666750"/>
            <a:ext cx="4810857" cy="1874838"/>
          </a:xfrm>
          <a:prstGeom prst="rect">
            <a:avLst/>
          </a:prstGeo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8" y="2722566"/>
            <a:ext cx="4826977" cy="1093787"/>
          </a:xfrm>
          <a:prstGeom prst="rect">
            <a:avLst/>
          </a:prstGeo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extLst>
      <p:ext uri="{BB962C8B-B14F-4D97-AF65-F5344CB8AC3E}">
        <p14:creationId xmlns:p14="http://schemas.microsoft.com/office/powerpoint/2010/main" val="2625146289"/>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theme" Target="../theme/theme2.xml"/><Relationship Id="rId6" Type="http://schemas.openxmlformats.org/officeDocument/2006/relationships/image" Target="../media/image4.jpe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1766830"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WGISS 42</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err="1" smtClean="0">
                <a:solidFill>
                  <a:srgbClr val="FFFFFF"/>
                </a:solidFill>
                <a:latin typeface="Arial Unicode MS" pitchFamily="-111" charset="0"/>
                <a:ea typeface="ＭＳ Ｐゴシック" pitchFamily="-105" charset="-128"/>
                <a:cs typeface="ＭＳ Ｐゴシック" pitchFamily="-105" charset="-128"/>
              </a:rPr>
              <a:t>Frascati</a:t>
            </a:r>
            <a:r>
              <a:rPr lang="en-US" sz="1000" b="1" dirty="0" smtClean="0">
                <a:solidFill>
                  <a:srgbClr val="FFFFFF"/>
                </a:solidFill>
                <a:latin typeface="Arial Unicode MS" pitchFamily="-111" charset="0"/>
                <a:ea typeface="ＭＳ Ｐゴシック" pitchFamily="-105" charset="-128"/>
                <a:cs typeface="ＭＳ Ｐゴシック" pitchFamily="-105" charset="-128"/>
              </a:rPr>
              <a:t>, Italy</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19</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 22</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nd</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a:t>
            </a:r>
            <a:r>
              <a:rPr lang="en-US" sz="1000" b="1" dirty="0" smtClean="0">
                <a:solidFill>
                  <a:srgbClr val="FFFFFF"/>
                </a:solidFill>
                <a:latin typeface="Arial Unicode MS" pitchFamily="-111" charset="0"/>
                <a:ea typeface="ＭＳ Ｐゴシック" pitchFamily="-105" charset="-128"/>
                <a:cs typeface="ＭＳ Ｐゴシック" pitchFamily="-105" charset="-128"/>
              </a:rPr>
              <a:t>September</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a:t>
            </a:r>
            <a:r>
              <a:rPr lang="en-US" sz="1000" b="1" dirty="0" smtClean="0">
                <a:solidFill>
                  <a:srgbClr val="FFFFFF"/>
                </a:solidFill>
                <a:latin typeface="Arial Unicode MS" pitchFamily="-111" charset="0"/>
                <a:ea typeface="ＭＳ Ｐゴシック" pitchFamily="-105" charset="-128"/>
                <a:cs typeface="ＭＳ Ｐゴシック" pitchFamily="-105" charset="-128"/>
              </a:rPr>
              <a:t>2016</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5" name="Picture 4" descr="CEOS_logo_trans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93" r:id="rId2"/>
  </p:sldLayoutIdLst>
  <p:transition xmlns:p14="http://schemas.microsoft.com/office/powerpoint/2010/mai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fontAlgn="auto">
              <a:spcAft>
                <a:spcPts val="0"/>
              </a:spcAft>
            </a:pPr>
            <a:fld id="{86CB4B4D-7CA3-9044-876B-883B54F8677D}" type="slidenum">
              <a:rPr kern="0">
                <a:solidFill>
                  <a:srgbClr val="002569"/>
                </a:solidFill>
              </a:rPr>
              <a:pPr fontAlgn="auto">
                <a:spcAft>
                  <a:spcPts val="0"/>
                </a:spcAft>
              </a:pPr>
              <a:t>‹#›</a:t>
            </a:fld>
            <a:endParaRPr kern="0">
              <a:solidFill>
                <a:srgbClr val="002569"/>
              </a:solidFill>
            </a:endParaRPr>
          </a:p>
        </p:txBody>
      </p:sp>
    </p:spTree>
    <p:extLst>
      <p:ext uri="{BB962C8B-B14F-4D97-AF65-F5344CB8AC3E}">
        <p14:creationId xmlns:p14="http://schemas.microsoft.com/office/powerpoint/2010/main" val="347787700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5" r:id="rId3"/>
    <p:sldLayoutId id="2147483696" r:id="rId4"/>
  </p:sldLayoutIdLst>
  <p:transition xmlns:p14="http://schemas.microsoft.com/office/powerpoint/2010/mai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image" Target="../media/image14.png"/><Relationship Id="rId3" Type="http://schemas.openxmlformats.org/officeDocument/2006/relationships/hyperlink" Target="http://www.onda-dias.eu/" TargetMode="External"/><Relationship Id="rId4" Type="http://schemas.openxmlformats.org/officeDocument/2006/relationships/image" Target="../media/image15.png"/><Relationship Id="rId5" Type="http://schemas.openxmlformats.org/officeDocument/2006/relationships/hyperlink" Target="http://www.creodias.eu/" TargetMode="External"/><Relationship Id="rId6" Type="http://schemas.openxmlformats.org/officeDocument/2006/relationships/image" Target="../media/image16.png"/><Relationship Id="rId7" Type="http://schemas.openxmlformats.org/officeDocument/2006/relationships/hyperlink" Target="http://www.sobloo.eu/" TargetMode="External"/><Relationship Id="rId8" Type="http://schemas.openxmlformats.org/officeDocument/2006/relationships/image" Target="../media/image17.png"/><Relationship Id="rId9" Type="http://schemas.openxmlformats.org/officeDocument/2006/relationships/hyperlink" Target="http://www.mundiwebservices.eu/" TargetMode="External"/><Relationship Id="rId10" Type="http://schemas.openxmlformats.org/officeDocument/2006/relationships/hyperlink" Target="http://wekeo.e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ceos.org/document_management/Meetings/Plenary/32/documents/2019_CEOS_Chair_Initiatives.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0.gif"/></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09600" y="2209800"/>
            <a:ext cx="8458200"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fr-FR" sz="4200" b="1" dirty="0" smtClean="0">
                <a:solidFill>
                  <a:srgbClr val="FFFFFF"/>
                </a:solidFill>
              </a:rPr>
              <a:t>WGISS </a:t>
            </a:r>
            <a:r>
              <a:rPr lang="fr-FR" sz="4000" b="1" dirty="0" smtClean="0">
                <a:solidFill>
                  <a:srgbClr val="92D050"/>
                </a:solidFill>
              </a:rPr>
              <a:t>Working Group </a:t>
            </a:r>
            <a:r>
              <a:rPr lang="fr-FR" sz="4000" b="1" dirty="0" smtClean="0">
                <a:solidFill>
                  <a:srgbClr val="92D050"/>
                </a:solidFill>
              </a:rPr>
              <a:t>on Information </a:t>
            </a:r>
            <a:r>
              <a:rPr lang="fr-FR" sz="4000" b="1" dirty="0" smtClean="0">
                <a:solidFill>
                  <a:srgbClr val="92D050"/>
                </a:solidFill>
              </a:rPr>
              <a:t>Systems &amp; Services</a:t>
            </a:r>
            <a:endParaRPr sz="4000" b="1" dirty="0">
              <a:solidFill>
                <a:srgbClr val="92D050"/>
              </a:solidFill>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fr-FR" dirty="0" smtClean="0">
                <a:solidFill>
                  <a:srgbClr val="FFFFFF"/>
                </a:solidFill>
                <a:latin typeface="Arial Bold"/>
                <a:ea typeface="Arial Bold"/>
                <a:cs typeface="Arial Bold"/>
                <a:sym typeface="Arial Bold"/>
              </a:rPr>
              <a:t>Mirko Albani - ESA</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fr-FR" dirty="0" smtClean="0">
                <a:solidFill>
                  <a:srgbClr val="FFFFFF"/>
                </a:solidFill>
                <a:latin typeface="Arial Bold"/>
                <a:ea typeface="Arial Bold"/>
                <a:cs typeface="Arial Bold"/>
                <a:sym typeface="Arial Bold"/>
              </a:rPr>
              <a:t>WGISS-46</a:t>
            </a:r>
            <a:endParaRPr dirty="0">
              <a:solidFill>
                <a:srgbClr val="FFFFFF"/>
              </a:solidFill>
              <a:latin typeface="Arial Bold"/>
              <a:ea typeface="Arial Bold"/>
              <a:cs typeface="Arial Bold"/>
              <a:sym typeface="Arial Bold"/>
            </a:endParaRPr>
          </a:p>
          <a:p>
            <a:pPr defTabSz="914400">
              <a:lnSpc>
                <a:spcPct val="150000"/>
              </a:lnSpc>
              <a:defRPr>
                <a:solidFill>
                  <a:srgbClr val="000000"/>
                </a:solidFill>
              </a:defRPr>
            </a:pPr>
            <a:r>
              <a:rPr lang="it-IT" dirty="0" smtClean="0">
                <a:solidFill>
                  <a:srgbClr val="FFFFFF"/>
                </a:solidFill>
                <a:latin typeface="Arial Bold"/>
                <a:ea typeface="Arial Bold"/>
                <a:cs typeface="Arial Bold"/>
              </a:rPr>
              <a:t>DLR </a:t>
            </a:r>
            <a:r>
              <a:rPr lang="mr-IN" dirty="0" smtClean="0">
                <a:solidFill>
                  <a:srgbClr val="FFFFFF"/>
                </a:solidFill>
                <a:latin typeface="Arial Bold"/>
                <a:ea typeface="Arial Bold"/>
                <a:cs typeface="Arial Bold"/>
              </a:rPr>
              <a:t>–</a:t>
            </a:r>
            <a:r>
              <a:rPr lang="it-IT" dirty="0" smtClean="0">
                <a:solidFill>
                  <a:srgbClr val="FFFFFF"/>
                </a:solidFill>
                <a:latin typeface="Arial Bold"/>
                <a:ea typeface="Arial Bold"/>
                <a:cs typeface="Arial Bold"/>
              </a:rPr>
              <a:t> </a:t>
            </a:r>
            <a:r>
              <a:rPr lang="it-IT" dirty="0" err="1" smtClean="0">
                <a:solidFill>
                  <a:srgbClr val="FFFFFF"/>
                </a:solidFill>
                <a:latin typeface="Arial Bold"/>
                <a:ea typeface="Arial Bold"/>
                <a:cs typeface="Arial Bold"/>
              </a:rPr>
              <a:t>Oberpfaffenhofen</a:t>
            </a:r>
            <a:r>
              <a:rPr lang="it-IT" dirty="0" smtClean="0">
                <a:solidFill>
                  <a:srgbClr val="FFFFFF"/>
                </a:solidFill>
                <a:latin typeface="Arial Bold"/>
                <a:ea typeface="Arial Bold"/>
                <a:cs typeface="Arial Bold"/>
              </a:rPr>
              <a:t>, Germany</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22</a:t>
            </a:r>
            <a:r>
              <a:rPr lang="en-AU" baseline="30000" dirty="0" smtClean="0">
                <a:solidFill>
                  <a:srgbClr val="FFFFFF"/>
                </a:solidFill>
                <a:latin typeface="Arial Bold"/>
                <a:ea typeface="Arial Bold"/>
                <a:cs typeface="Arial Bold"/>
                <a:sym typeface="Arial Bold"/>
              </a:rPr>
              <a:t>nd</a:t>
            </a:r>
            <a:r>
              <a:rPr lang="en-AU" dirty="0" smtClean="0">
                <a:solidFill>
                  <a:srgbClr val="FFFFFF"/>
                </a:solidFill>
                <a:latin typeface="Arial Bold"/>
                <a:ea typeface="Arial Bold"/>
                <a:cs typeface="Arial Bold"/>
                <a:sym typeface="Arial Bold"/>
              </a:rPr>
              <a:t> October 2018</a:t>
            </a:r>
            <a:endParaRPr dirty="0">
              <a:solidFill>
                <a:srgbClr val="FFFFFF"/>
              </a:solidFill>
              <a:latin typeface="Arial Bold"/>
              <a:ea typeface="Arial Bold"/>
              <a:cs typeface="Arial Bold"/>
              <a:sym typeface="Arial Bold"/>
            </a:endParaRPr>
          </a:p>
        </p:txBody>
      </p:sp>
      <p:pic>
        <p:nvPicPr>
          <p:cNvPr id="12" name="ceos_logo.png"/>
          <p:cNvPicPr/>
          <p:nvPr/>
        </p:nvPicPr>
        <p:blipFill>
          <a:blip r:embed="rId2">
            <a:extLst/>
          </a:blip>
          <a:stretch>
            <a:fillRect/>
          </a:stretch>
        </p:blipFill>
        <p:spPr>
          <a:xfrm>
            <a:off x="457200" y="304800"/>
            <a:ext cx="2507906" cy="993132"/>
          </a:xfrm>
          <a:prstGeom prst="rect">
            <a:avLst/>
          </a:prstGeom>
          <a:ln w="12700">
            <a:miter lim="400000"/>
          </a:ln>
        </p:spPr>
      </p:pic>
      <p:sp>
        <p:nvSpPr>
          <p:cNvPr id="5" name="Shape 10"/>
          <p:cNvSpPr txBox="1">
            <a:spLocks/>
          </p:cNvSpPr>
          <p:nvPr/>
        </p:nvSpPr>
        <p:spPr>
          <a:xfrm>
            <a:off x="457200" y="1371600"/>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
        <p:nvSpPr>
          <p:cNvPr id="6" name="Shape 10"/>
          <p:cNvSpPr txBox="1">
            <a:spLocks/>
          </p:cNvSpPr>
          <p:nvPr/>
        </p:nvSpPr>
        <p:spPr bwMode="auto">
          <a:xfrm>
            <a:off x="5039532" y="300732"/>
            <a:ext cx="3779003" cy="1175959"/>
          </a:xfrm>
          <a:prstGeom prst="rect">
            <a:avLst/>
          </a:prstGeom>
          <a:noFill/>
          <a:ln w="12700">
            <a:noFill/>
            <a:miter lim="400000"/>
            <a:headEnd/>
            <a:tailEnd/>
          </a:ln>
          <a:extLst>
            <a:ext uri="{C572A759-6A51-4108-AA02-DFA0A04FC94B}">
              <ma14:wrappingTextBoxFlag xmlns:ma14="http://schemas.microsoft.com/office/mac/drawingml/2011/main" val="1"/>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4200" b="1">
                <a:solidFill>
                  <a:schemeClr val="bg1"/>
                </a:solidFill>
                <a:latin typeface="Droid Serif"/>
                <a:ea typeface="Droid Serif"/>
                <a:cs typeface="Droid Serif"/>
                <a:sym typeface="Droid Serif"/>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defTabSz="914400">
              <a:defRPr sz="1800" b="0">
                <a:solidFill>
                  <a:srgbClr val="000000"/>
                </a:solidFill>
              </a:defRPr>
            </a:pPr>
            <a:r>
              <a:rPr lang="en-US" sz="4000" dirty="0">
                <a:solidFill>
                  <a:srgbClr val="92D050"/>
                </a:solidFill>
              </a:rPr>
              <a:t>Chair report</a:t>
            </a:r>
          </a:p>
        </p:txBody>
      </p:sp>
    </p:spTree>
    <p:extLst>
      <p:ext uri="{BB962C8B-B14F-4D97-AF65-F5344CB8AC3E}">
        <p14:creationId xmlns:p14="http://schemas.microsoft.com/office/powerpoint/2010/main" val="48305494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1780432" y="228346"/>
            <a:ext cx="6611335" cy="669119"/>
          </a:xfrm>
        </p:spPr>
        <p:txBody>
          <a:bodyPr/>
          <a:lstStyle/>
          <a:p>
            <a:pPr algn="ctr"/>
            <a:r>
              <a:rPr lang="en-US" b="1" dirty="0" smtClean="0"/>
              <a:t>Plenary Actions</a:t>
            </a:r>
            <a:endParaRPr lang="en-US" b="1" dirty="0"/>
          </a:p>
        </p:txBody>
      </p:sp>
      <p:pic>
        <p:nvPicPr>
          <p:cNvPr id="2" name="Picture 1"/>
          <p:cNvPicPr>
            <a:picLocks noChangeAspect="1"/>
          </p:cNvPicPr>
          <p:nvPr/>
        </p:nvPicPr>
        <p:blipFill>
          <a:blip r:embed="rId3"/>
          <a:stretch>
            <a:fillRect/>
          </a:stretch>
        </p:blipFill>
        <p:spPr>
          <a:xfrm>
            <a:off x="14431" y="1160930"/>
            <a:ext cx="9144000" cy="2836263"/>
          </a:xfrm>
          <a:prstGeom prst="rect">
            <a:avLst/>
          </a:prstGeom>
        </p:spPr>
      </p:pic>
      <p:pic>
        <p:nvPicPr>
          <p:cNvPr id="4" name="Picture 3"/>
          <p:cNvPicPr>
            <a:picLocks noChangeAspect="1"/>
          </p:cNvPicPr>
          <p:nvPr/>
        </p:nvPicPr>
        <p:blipFill>
          <a:blip r:embed="rId4"/>
          <a:stretch>
            <a:fillRect/>
          </a:stretch>
        </p:blipFill>
        <p:spPr>
          <a:xfrm>
            <a:off x="0" y="3997193"/>
            <a:ext cx="9144000" cy="2860807"/>
          </a:xfrm>
          <a:prstGeom prst="rect">
            <a:avLst/>
          </a:prstGeom>
        </p:spPr>
      </p:pic>
      <p:sp>
        <p:nvSpPr>
          <p:cNvPr id="6" name="Rectangle 5"/>
          <p:cNvSpPr/>
          <p:nvPr/>
        </p:nvSpPr>
        <p:spPr>
          <a:xfrm>
            <a:off x="0" y="5628321"/>
            <a:ext cx="9144000" cy="1200327"/>
          </a:xfrm>
          <a:prstGeom prst="rect">
            <a:avLst/>
          </a:prstGeom>
          <a:noFill/>
          <a:ln w="508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smtClean="0">
              <a:ln>
                <a:noFill/>
              </a:ln>
              <a:solidFill>
                <a:srgbClr val="002569"/>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dirty="0">
              <a:solidFill>
                <a:srgbClr val="002569"/>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smtClean="0">
              <a:ln>
                <a:noFill/>
              </a:ln>
              <a:solidFill>
                <a:srgbClr val="002569"/>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64119084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4294967295"/>
          </p:nvPr>
        </p:nvSpPr>
        <p:spPr>
          <a:xfrm>
            <a:off x="8763000" y="6629400"/>
            <a:ext cx="304800" cy="187285"/>
          </a:xfrm>
          <a:prstGeom prst="roundRect">
            <a:avLst/>
          </a:prstGeom>
        </p:spPr>
        <p:txBody>
          <a:bodyPr/>
          <a:lstStyle/>
          <a:p>
            <a:pPr defTabSz="914400"/>
            <a:fld id="{86CB4B4D-7CA3-9044-876B-883B54F8677D}" type="slidenum">
              <a:rPr lang="uk-UA" smtClean="0"/>
              <a:pPr defTabSz="914400"/>
              <a:t>11</a:t>
            </a:fld>
            <a:endParaRPr lang="uk-UA" dirty="0"/>
          </a:p>
        </p:txBody>
      </p:sp>
      <p:sp>
        <p:nvSpPr>
          <p:cNvPr id="3" name="TextBox 2"/>
          <p:cNvSpPr txBox="1"/>
          <p:nvPr/>
        </p:nvSpPr>
        <p:spPr>
          <a:xfrm>
            <a:off x="381000" y="1295400"/>
            <a:ext cx="8382000" cy="54168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rtl="0"/>
            <a:r>
              <a:rPr lang="en-US" sz="2400" dirty="0"/>
              <a:t>Since the CEOS Plenary 2017 five themes have progressed.</a:t>
            </a:r>
          </a:p>
          <a:p>
            <a:pPr rtl="0"/>
            <a:endParaRPr lang="en-US" sz="2400" dirty="0"/>
          </a:p>
          <a:p>
            <a:pPr rtl="0"/>
            <a:r>
              <a:rPr lang="en-US" sz="2400" dirty="0"/>
              <a:t>Each theme can be decomposed into a set of:</a:t>
            </a:r>
          </a:p>
          <a:p>
            <a:pPr marL="285750" indent="-285750" rtl="0">
              <a:buFontTx/>
              <a:buChar char="-"/>
            </a:pPr>
            <a:r>
              <a:rPr lang="en-US" sz="2400" dirty="0"/>
              <a:t>practical implementations and pilot activities</a:t>
            </a:r>
          </a:p>
          <a:p>
            <a:pPr marL="285750" indent="-285750" rtl="0">
              <a:buFontTx/>
              <a:buChar char="-"/>
            </a:pPr>
            <a:r>
              <a:rPr lang="en-US" sz="2400" dirty="0"/>
              <a:t>improvements in their conceptual framework </a:t>
            </a:r>
          </a:p>
          <a:p>
            <a:pPr marL="285750" indent="-285750" rtl="0">
              <a:buFontTx/>
              <a:buChar char="-"/>
            </a:pPr>
            <a:r>
              <a:rPr lang="en-US" sz="2400" dirty="0"/>
              <a:t>standardization initiatives (mainly in WGs and VCs)</a:t>
            </a:r>
          </a:p>
          <a:p>
            <a:pPr rtl="0"/>
            <a:endParaRPr lang="en-US" sz="2400" dirty="0"/>
          </a:p>
          <a:p>
            <a:pPr marL="285750" indent="-285750" rtl="0">
              <a:lnSpc>
                <a:spcPct val="150000"/>
              </a:lnSpc>
              <a:buFontTx/>
              <a:buChar char="-"/>
            </a:pPr>
            <a:r>
              <a:rPr lang="en-US" sz="2400" b="1" dirty="0"/>
              <a:t>Analysis Ready Data (ARD)</a:t>
            </a:r>
          </a:p>
          <a:p>
            <a:pPr marL="285750" indent="-285750" rtl="0">
              <a:lnSpc>
                <a:spcPct val="150000"/>
              </a:lnSpc>
              <a:buFontTx/>
              <a:buChar char="-"/>
            </a:pPr>
            <a:r>
              <a:rPr lang="en-US" sz="2400" b="1" dirty="0"/>
              <a:t>Data Cubes</a:t>
            </a:r>
          </a:p>
          <a:p>
            <a:pPr marL="285750" indent="-285750" rtl="0">
              <a:lnSpc>
                <a:spcPct val="150000"/>
              </a:lnSpc>
              <a:buFontTx/>
              <a:buChar char="-"/>
            </a:pPr>
            <a:r>
              <a:rPr lang="en-US" sz="2400" b="1" dirty="0"/>
              <a:t>EO Platforms</a:t>
            </a:r>
          </a:p>
          <a:p>
            <a:pPr marL="285750" indent="-285750" rtl="0">
              <a:lnSpc>
                <a:spcPct val="150000"/>
              </a:lnSpc>
              <a:buFontTx/>
              <a:buChar char="-"/>
            </a:pPr>
            <a:r>
              <a:rPr lang="en-US" sz="2400" b="1" dirty="0"/>
              <a:t>User Metrics / Resources Inventory</a:t>
            </a:r>
          </a:p>
          <a:p>
            <a:pPr marL="285750" indent="-285750" rtl="0">
              <a:lnSpc>
                <a:spcPct val="150000"/>
              </a:lnSpc>
              <a:buFontTx/>
              <a:buChar char="-"/>
            </a:pPr>
            <a:r>
              <a:rPr lang="en-US" sz="2400" b="1" dirty="0"/>
              <a:t>EO Data Analytics </a:t>
            </a:r>
            <a:endParaRPr kumimoji="0" lang="en-US" sz="2400" b="1"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114215327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4294967295"/>
          </p:nvPr>
        </p:nvSpPr>
        <p:spPr>
          <a:xfrm>
            <a:off x="8763000" y="6629400"/>
            <a:ext cx="304800" cy="187285"/>
          </a:xfrm>
          <a:prstGeom prst="roundRect">
            <a:avLst/>
          </a:prstGeom>
        </p:spPr>
        <p:txBody>
          <a:bodyPr/>
          <a:lstStyle/>
          <a:p>
            <a:pPr defTabSz="914400"/>
            <a:fld id="{86CB4B4D-7CA3-9044-876B-883B54F8677D}" type="slidenum">
              <a:rPr lang="uk-UA" smtClean="0"/>
              <a:pPr defTabSz="914400"/>
              <a:t>12</a:t>
            </a:fld>
            <a:endParaRPr lang="uk-UA" dirty="0"/>
          </a:p>
        </p:txBody>
      </p:sp>
      <p:sp>
        <p:nvSpPr>
          <p:cNvPr id="7" name="Rectangle 6"/>
          <p:cNvSpPr/>
          <p:nvPr/>
        </p:nvSpPr>
        <p:spPr>
          <a:xfrm>
            <a:off x="228600" y="1225688"/>
            <a:ext cx="8610600" cy="5632312"/>
          </a:xfrm>
          <a:prstGeom prst="rect">
            <a:avLst/>
          </a:prstGeom>
        </p:spPr>
        <p:txBody>
          <a:bodyPr wrap="square">
            <a:spAutoFit/>
          </a:bodyPr>
          <a:lstStyle/>
          <a:p>
            <a:r>
              <a:rPr lang="en-US" b="1" i="1" dirty="0"/>
              <a:t>ARD are key to facilitate and foster EO data uptake especially by user communities, which are not comprised of EO data specialists. </a:t>
            </a:r>
          </a:p>
          <a:p>
            <a:r>
              <a:rPr lang="en-US" b="1" i="1" dirty="0"/>
              <a:t>Progress has been made and activities need to continue in: </a:t>
            </a:r>
            <a:r>
              <a:rPr lang="en-US" i="1" dirty="0"/>
              <a:t/>
            </a:r>
            <a:br>
              <a:rPr lang="en-US" i="1" dirty="0"/>
            </a:br>
            <a:r>
              <a:rPr lang="en-US" i="1" dirty="0"/>
              <a:t/>
            </a:r>
            <a:br>
              <a:rPr lang="en-US" i="1" dirty="0"/>
            </a:br>
            <a:r>
              <a:rPr lang="en-US" dirty="0"/>
              <a:t>a)     Improving the overall ARD development logic (including nomenclature)  development steps and principles continue to emerge from the CEOS LSI-VC WG. </a:t>
            </a:r>
            <a:br>
              <a:rPr lang="en-US" dirty="0"/>
            </a:br>
            <a:r>
              <a:rPr lang="en-US" dirty="0"/>
              <a:t/>
            </a:r>
            <a:br>
              <a:rPr lang="en-US" dirty="0"/>
            </a:br>
            <a:r>
              <a:rPr lang="en-US" dirty="0"/>
              <a:t>b)     Generating interoperable and harmonized data products - Continuous improvements are being achieved for the Landsat 8 </a:t>
            </a:r>
            <a:r>
              <a:rPr lang="en-US" dirty="0" smtClean="0"/>
              <a:t>– Sentinel </a:t>
            </a:r>
            <a:r>
              <a:rPr lang="en-US" dirty="0"/>
              <a:t>2 data products.</a:t>
            </a:r>
          </a:p>
          <a:p>
            <a:endParaRPr lang="en-US" dirty="0"/>
          </a:p>
          <a:p>
            <a:r>
              <a:rPr lang="en-US" dirty="0"/>
              <a:t>c)     Developing ARD on-demand demonstrators in close interaction with all stakeholders. This is done with strong involvement of commercial data providers. </a:t>
            </a:r>
          </a:p>
          <a:p>
            <a:endParaRPr lang="en-US" dirty="0"/>
          </a:p>
          <a:p>
            <a:r>
              <a:rPr lang="en-US" dirty="0"/>
              <a:t>d)     Developing the CEOS ARD 4 Land in which specifications for three product families have been completed and product assessment is ongoing. </a:t>
            </a:r>
          </a:p>
          <a:p>
            <a:endParaRPr lang="en-US" b="1" dirty="0"/>
          </a:p>
          <a:p>
            <a:r>
              <a:rPr lang="en-US" b="1" dirty="0">
                <a:sym typeface="Wingdings"/>
              </a:rPr>
              <a:t>Recommendation: </a:t>
            </a:r>
          </a:p>
          <a:p>
            <a:r>
              <a:rPr lang="en-US" b="1" dirty="0">
                <a:sym typeface="Wingdings"/>
              </a:rPr>
              <a:t>O</a:t>
            </a:r>
            <a:r>
              <a:rPr lang="en-US" b="1" dirty="0"/>
              <a:t>versight of ARD </a:t>
            </a:r>
            <a:r>
              <a:rPr lang="en-US" b="1" dirty="0" smtClean="0"/>
              <a:t>activities </a:t>
            </a:r>
            <a:r>
              <a:rPr lang="en-US" b="1" dirty="0"/>
              <a:t>to the CEOS LSI-VC and close coordination with WGISS. Assure continued visibility in CEOS context. Integration of</a:t>
            </a:r>
          </a:p>
          <a:p>
            <a:r>
              <a:rPr lang="en-US" b="1" dirty="0"/>
              <a:t>New Space actors.</a:t>
            </a:r>
            <a:endParaRPr lang="en-US" dirty="0"/>
          </a:p>
        </p:txBody>
      </p:sp>
      <p:sp>
        <p:nvSpPr>
          <p:cNvPr id="8" name="TextBox 7"/>
          <p:cNvSpPr txBox="1"/>
          <p:nvPr/>
        </p:nvSpPr>
        <p:spPr>
          <a:xfrm>
            <a:off x="4109680" y="304800"/>
            <a:ext cx="958754"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rPr>
              <a:t>ARD</a:t>
            </a:r>
          </a:p>
        </p:txBody>
      </p:sp>
    </p:spTree>
    <p:extLst>
      <p:ext uri="{BB962C8B-B14F-4D97-AF65-F5344CB8AC3E}">
        <p14:creationId xmlns:p14="http://schemas.microsoft.com/office/powerpoint/2010/main" val="73526204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4294967295"/>
          </p:nvPr>
        </p:nvSpPr>
        <p:spPr>
          <a:xfrm>
            <a:off x="8763000" y="6629400"/>
            <a:ext cx="304800" cy="187285"/>
          </a:xfrm>
          <a:prstGeom prst="roundRect">
            <a:avLst/>
          </a:prstGeom>
        </p:spPr>
        <p:txBody>
          <a:bodyPr/>
          <a:lstStyle/>
          <a:p>
            <a:pPr defTabSz="914400"/>
            <a:fld id="{86CB4B4D-7CA3-9044-876B-883B54F8677D}" type="slidenum">
              <a:rPr lang="uk-UA" smtClean="0"/>
              <a:pPr defTabSz="914400"/>
              <a:t>13</a:t>
            </a:fld>
            <a:endParaRPr lang="uk-UA" dirty="0"/>
          </a:p>
        </p:txBody>
      </p:sp>
      <p:sp>
        <p:nvSpPr>
          <p:cNvPr id="3" name="Rectangle 2"/>
          <p:cNvSpPr/>
          <p:nvPr/>
        </p:nvSpPr>
        <p:spPr>
          <a:xfrm>
            <a:off x="304800" y="1426487"/>
            <a:ext cx="8610600" cy="5632311"/>
          </a:xfrm>
          <a:prstGeom prst="rect">
            <a:avLst/>
          </a:prstGeom>
        </p:spPr>
        <p:txBody>
          <a:bodyPr wrap="square">
            <a:spAutoFit/>
          </a:bodyPr>
          <a:lstStyle/>
          <a:p>
            <a:pPr rtl="0"/>
            <a:r>
              <a:rPr lang="en-US" b="1" dirty="0"/>
              <a:t>A large variety of Data Cubes have emerged. </a:t>
            </a:r>
            <a:r>
              <a:rPr lang="en-US" b="1" i="1" dirty="0"/>
              <a:t>The "CEOS Data Cube" initiative aims at utilizing CEOS Agency resources, global partnerships, satellite data, and CEOS organizational groups for further improving data access, data preparation, and data analysis for all users of satellite data. </a:t>
            </a:r>
            <a:r>
              <a:rPr lang="en-US" dirty="0"/>
              <a:t/>
            </a:r>
            <a:br>
              <a:rPr lang="en-US" dirty="0"/>
            </a:br>
            <a:r>
              <a:rPr lang="en-US" dirty="0"/>
              <a:t/>
            </a:r>
            <a:br>
              <a:rPr lang="en-US" dirty="0"/>
            </a:br>
            <a:r>
              <a:rPr lang="en-US" dirty="0"/>
              <a:t>a)     The CEOS Data Cube (CDC) effort is well managed and supported within the 	CEOS community (via the CEOS Systems Engineering Office) and also the </a:t>
            </a:r>
            <a:r>
              <a:rPr lang="en-US" dirty="0" smtClean="0"/>
              <a:t>     </a:t>
            </a:r>
          </a:p>
          <a:p>
            <a:pPr rtl="0"/>
            <a:r>
              <a:rPr lang="en-US" dirty="0"/>
              <a:t> </a:t>
            </a:r>
            <a:r>
              <a:rPr lang="en-US" dirty="0" smtClean="0"/>
              <a:t>     </a:t>
            </a:r>
            <a:r>
              <a:rPr lang="en-US" dirty="0" err="1" smtClean="0"/>
              <a:t>OpenDataCube</a:t>
            </a:r>
            <a:r>
              <a:rPr lang="en-US" dirty="0" smtClean="0"/>
              <a:t> </a:t>
            </a:r>
            <a:r>
              <a:rPr lang="en-US" dirty="0"/>
              <a:t>(ODC) Partnership. The accumulated knowledge is key for the </a:t>
            </a:r>
            <a:endParaRPr lang="en-US" dirty="0" smtClean="0"/>
          </a:p>
          <a:p>
            <a:pPr rtl="0"/>
            <a:r>
              <a:rPr lang="en-US" dirty="0"/>
              <a:t> </a:t>
            </a:r>
            <a:r>
              <a:rPr lang="en-US" dirty="0" smtClean="0"/>
              <a:t>      further </a:t>
            </a:r>
            <a:r>
              <a:rPr lang="en-US" dirty="0"/>
              <a:t>evolution of a harmonized data cube domain.  </a:t>
            </a:r>
            <a:r>
              <a:rPr lang="en-US" dirty="0">
                <a:sym typeface="Wingdings"/>
              </a:rPr>
              <a:t> </a:t>
            </a:r>
            <a:r>
              <a:rPr lang="en-US" b="1" dirty="0">
                <a:sym typeface="Wingdings"/>
              </a:rPr>
              <a:t>Session 5.5.</a:t>
            </a:r>
            <a:r>
              <a:rPr lang="en-US" b="1" dirty="0"/>
              <a:t> </a:t>
            </a:r>
          </a:p>
          <a:p>
            <a:pPr rtl="0"/>
            <a:r>
              <a:rPr lang="en-US" dirty="0"/>
              <a:t/>
            </a:r>
            <a:br>
              <a:rPr lang="en-US" dirty="0"/>
            </a:br>
            <a:r>
              <a:rPr lang="en-US" dirty="0"/>
              <a:t>b)     There are a number </a:t>
            </a:r>
            <a:r>
              <a:rPr lang="en-US" dirty="0" smtClean="0"/>
              <a:t>of </a:t>
            </a:r>
            <a:r>
              <a:rPr lang="en-US" dirty="0"/>
              <a:t>data cube </a:t>
            </a:r>
            <a:r>
              <a:rPr lang="en-US" dirty="0" smtClean="0"/>
              <a:t>activities </a:t>
            </a:r>
            <a:r>
              <a:rPr lang="en-US" dirty="0"/>
              <a:t>that can still be integrated (e.g. </a:t>
            </a:r>
            <a:r>
              <a:rPr lang="en-US" dirty="0" smtClean="0"/>
              <a:t> </a:t>
            </a:r>
          </a:p>
          <a:p>
            <a:pPr rtl="0"/>
            <a:r>
              <a:rPr lang="en-US" dirty="0"/>
              <a:t> </a:t>
            </a:r>
            <a:r>
              <a:rPr lang="en-US" dirty="0" smtClean="0"/>
              <a:t>       European </a:t>
            </a:r>
            <a:r>
              <a:rPr lang="en-US" dirty="0"/>
              <a:t>Data Cube Initiative, various industrial Data Cubes).</a:t>
            </a:r>
          </a:p>
          <a:p>
            <a:pPr rtl="0"/>
            <a:endParaRPr lang="en-US" dirty="0"/>
          </a:p>
          <a:p>
            <a:pPr rtl="0"/>
            <a:r>
              <a:rPr lang="en-US" dirty="0"/>
              <a:t>c)     There are efforts to integrate data cubes in EO data platform environments 	 	  and to provide an infrastructure (e.g. cloud) substrate </a:t>
            </a:r>
            <a:r>
              <a:rPr lang="en-US" dirty="0">
                <a:sym typeface="Wingdings"/>
              </a:rPr>
              <a:t> see next slides.</a:t>
            </a:r>
            <a:endParaRPr lang="en-US" dirty="0"/>
          </a:p>
          <a:p>
            <a:pPr rtl="0"/>
            <a:endParaRPr lang="en-US" dirty="0"/>
          </a:p>
          <a:p>
            <a:pPr rtl="0"/>
            <a:r>
              <a:rPr lang="en-US" b="1" dirty="0"/>
              <a:t>Recommendation: </a:t>
            </a:r>
          </a:p>
          <a:p>
            <a:pPr rtl="0"/>
            <a:r>
              <a:rPr lang="en-US" b="1" dirty="0"/>
              <a:t>Continue oversight of these activities by the CEOS Data Cube (CDC) coordination team. Assure continued visibility in CEOS context. </a:t>
            </a:r>
            <a:endParaRPr lang="en-US" dirty="0"/>
          </a:p>
          <a:p>
            <a:pPr rtl="0"/>
            <a:endParaRPr lang="en-US" b="1" dirty="0"/>
          </a:p>
        </p:txBody>
      </p:sp>
      <p:sp>
        <p:nvSpPr>
          <p:cNvPr id="4" name="TextBox 3"/>
          <p:cNvSpPr txBox="1"/>
          <p:nvPr/>
        </p:nvSpPr>
        <p:spPr>
          <a:xfrm>
            <a:off x="3459361" y="304800"/>
            <a:ext cx="2259390"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rPr>
              <a:t>Data</a:t>
            </a:r>
            <a:r>
              <a:rPr kumimoji="0" lang="en-US" sz="3200" b="0" i="0" u="none" strike="noStrike" cap="none" spc="0" normalizeH="0" dirty="0">
                <a:ln>
                  <a:noFill/>
                </a:ln>
                <a:solidFill>
                  <a:srgbClr val="FFFFFF"/>
                </a:solidFill>
                <a:effectLst/>
                <a:uFillTx/>
              </a:rPr>
              <a:t> Cubes</a:t>
            </a:r>
            <a:endParaRPr kumimoji="0" lang="en-US" sz="32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249396865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4294967295"/>
          </p:nvPr>
        </p:nvSpPr>
        <p:spPr>
          <a:xfrm>
            <a:off x="8763000" y="6629400"/>
            <a:ext cx="304800" cy="187285"/>
          </a:xfrm>
          <a:prstGeom prst="roundRect">
            <a:avLst/>
          </a:prstGeom>
        </p:spPr>
        <p:txBody>
          <a:bodyPr/>
          <a:lstStyle/>
          <a:p>
            <a:pPr defTabSz="914400"/>
            <a:fld id="{86CB4B4D-7CA3-9044-876B-883B54F8677D}" type="slidenum">
              <a:rPr lang="uk-UA" smtClean="0"/>
              <a:pPr defTabSz="914400"/>
              <a:t>14</a:t>
            </a:fld>
            <a:endParaRPr lang="uk-UA" dirty="0"/>
          </a:p>
        </p:txBody>
      </p:sp>
      <p:sp>
        <p:nvSpPr>
          <p:cNvPr id="3" name="Rectangle 2"/>
          <p:cNvSpPr/>
          <p:nvPr/>
        </p:nvSpPr>
        <p:spPr>
          <a:xfrm>
            <a:off x="152400" y="1828800"/>
            <a:ext cx="9144000" cy="4524316"/>
          </a:xfrm>
          <a:prstGeom prst="rect">
            <a:avLst/>
          </a:prstGeom>
        </p:spPr>
        <p:txBody>
          <a:bodyPr wrap="square">
            <a:spAutoFit/>
          </a:bodyPr>
          <a:lstStyle/>
          <a:p>
            <a:r>
              <a:rPr lang="en-US" b="1" i="1" dirty="0"/>
              <a:t>The concept of virtual data exploitation environments (providing data, tools, processing options, etc.) based on public/commercial infrastructures (e.g. cloud resources) constitutes a broader set of initiatives with the capacity to integrate ARD and data cube components. (</a:t>
            </a:r>
            <a:r>
              <a:rPr lang="en-US" b="1" i="1" dirty="0">
                <a:sym typeface="Wingdings"/>
              </a:rPr>
              <a:t></a:t>
            </a:r>
            <a:r>
              <a:rPr lang="en-US" b="1" i="1" dirty="0"/>
              <a:t>L</a:t>
            </a:r>
            <a:r>
              <a:rPr lang="en-US" b="1" i="1" dirty="0">
                <a:sym typeface="Wingdings"/>
              </a:rPr>
              <a:t>imits of d</a:t>
            </a:r>
            <a:r>
              <a:rPr lang="en-US" b="1" i="1" dirty="0"/>
              <a:t>ata dissemination !)</a:t>
            </a:r>
            <a:r>
              <a:rPr lang="en-US" i="1" dirty="0"/>
              <a:t> </a:t>
            </a:r>
            <a:br>
              <a:rPr lang="en-US" i="1" dirty="0"/>
            </a:br>
            <a:endParaRPr lang="en-US" b="1" i="1" dirty="0"/>
          </a:p>
          <a:p>
            <a:pPr marL="342900" indent="-342900">
              <a:buAutoNum type="alphaLcParenR"/>
            </a:pPr>
            <a:r>
              <a:rPr lang="en-US" dirty="0"/>
              <a:t>  Five Copernicus DIAS (Data and Information Access Services) have 		   	become operational in June 2018. </a:t>
            </a:r>
          </a:p>
          <a:p>
            <a:endParaRPr lang="en-US" dirty="0"/>
          </a:p>
          <a:p>
            <a:pPr marL="342900" indent="-342900">
              <a:buAutoNum type="alphaLcParenR"/>
            </a:pPr>
            <a:r>
              <a:rPr lang="en-US" dirty="0"/>
              <a:t>  DIAS data cube instantiations and ODC open source code are available.</a:t>
            </a:r>
          </a:p>
          <a:p>
            <a:pPr marL="342900" indent="-342900">
              <a:buAutoNum type="alphaLcParenR"/>
            </a:pPr>
            <a:endParaRPr lang="en-US" dirty="0"/>
          </a:p>
          <a:p>
            <a:pPr marL="342900" indent="-342900">
              <a:buAutoNum type="alphaLcParenR"/>
            </a:pPr>
            <a:r>
              <a:rPr lang="en-US" dirty="0"/>
              <a:t>  DIAS, ESA-NASA MAPs, etc. for future integration of data, tools, standards.</a:t>
            </a:r>
          </a:p>
          <a:p>
            <a:pPr lvl="2" indent="0"/>
            <a:endParaRPr lang="en-US" b="1" dirty="0">
              <a:sym typeface="Wingdings"/>
            </a:endParaRPr>
          </a:p>
          <a:p>
            <a:pPr lvl="2" indent="0"/>
            <a:r>
              <a:rPr lang="en-US" b="1" dirty="0"/>
              <a:t>Recommendation:</a:t>
            </a:r>
          </a:p>
          <a:p>
            <a:pPr rtl="0"/>
            <a:r>
              <a:rPr lang="en-US" b="1" dirty="0"/>
              <a:t>WGISS: assist </a:t>
            </a:r>
            <a:r>
              <a:rPr lang="en-US" b="1" dirty="0" err="1" smtClean="0"/>
              <a:t>standardisation</a:t>
            </a:r>
            <a:r>
              <a:rPr lang="en-US" b="1" dirty="0" smtClean="0"/>
              <a:t>. </a:t>
            </a:r>
            <a:r>
              <a:rPr lang="en-US" b="1" dirty="0"/>
              <a:t>Assure continued visibility in CEOS context.</a:t>
            </a:r>
            <a:endParaRPr lang="en-US" dirty="0"/>
          </a:p>
          <a:p>
            <a:pPr rtl="0"/>
            <a:endParaRPr lang="en-US" b="1" dirty="0"/>
          </a:p>
          <a:p>
            <a:pPr lvl="2" indent="0"/>
            <a:endParaRPr lang="en-US" dirty="0"/>
          </a:p>
        </p:txBody>
      </p:sp>
      <p:sp>
        <p:nvSpPr>
          <p:cNvPr id="4" name="TextBox 3"/>
          <p:cNvSpPr txBox="1"/>
          <p:nvPr/>
        </p:nvSpPr>
        <p:spPr>
          <a:xfrm>
            <a:off x="3322906" y="304800"/>
            <a:ext cx="2532302"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3200" dirty="0">
                <a:solidFill>
                  <a:srgbClr val="FFFFFF"/>
                </a:solidFill>
              </a:rPr>
              <a:t>EO Platforms</a:t>
            </a:r>
            <a:endParaRPr kumimoji="0" lang="en-US" sz="32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26428038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3000" y="6629400"/>
            <a:ext cx="304800" cy="187285"/>
          </a:xfrm>
          <a:prstGeom prst="roundRect">
            <a:avLst/>
          </a:prstGeom>
        </p:spPr>
        <p:txBody>
          <a:bodyPr/>
          <a:lstStyle/>
          <a:p>
            <a:pPr defTabSz="914400"/>
            <a:fld id="{86CB4B4D-7CA3-9044-876B-883B54F8677D}" type="slidenum">
              <a:rPr lang="uk-UA" smtClean="0"/>
              <a:pPr defTabSz="914400"/>
              <a:t>15</a:t>
            </a:fld>
            <a:endParaRPr lang="uk-UA" dirty="0"/>
          </a:p>
        </p:txBody>
      </p:sp>
      <p:sp>
        <p:nvSpPr>
          <p:cNvPr id="3" name="Content Placeholder 2"/>
          <p:cNvSpPr>
            <a:spLocks noGrp="1"/>
          </p:cNvSpPr>
          <p:nvPr>
            <p:ph sz="quarter" idx="10"/>
          </p:nvPr>
        </p:nvSpPr>
        <p:spPr>
          <a:xfrm>
            <a:off x="381000" y="1371600"/>
            <a:ext cx="8153400" cy="4724400"/>
          </a:xfrm>
        </p:spPr>
        <p:txBody>
          <a:bodyPr/>
          <a:lstStyle/>
          <a:p>
            <a:pPr marL="0" indent="0">
              <a:buNone/>
            </a:pPr>
            <a:r>
              <a:rPr lang="en-GB" b="1" dirty="0"/>
              <a:t>Implementation of </a:t>
            </a:r>
            <a:r>
              <a:rPr lang="en-GB" b="1" dirty="0" err="1"/>
              <a:t>Datacube</a:t>
            </a:r>
            <a:r>
              <a:rPr lang="en-GB" b="1" dirty="0"/>
              <a:t> Instantiation Service on DIAS</a:t>
            </a:r>
          </a:p>
          <a:p>
            <a:r>
              <a:rPr lang="en-GB" sz="1800" dirty="0"/>
              <a:t>DIAS as an enabler of EO products and services</a:t>
            </a:r>
          </a:p>
          <a:p>
            <a:r>
              <a:rPr lang="en-GB" sz="1800" dirty="0"/>
              <a:t>A </a:t>
            </a:r>
            <a:r>
              <a:rPr lang="en-GB" sz="1800" dirty="0" err="1"/>
              <a:t>datacube</a:t>
            </a:r>
            <a:r>
              <a:rPr lang="en-GB" sz="1800" dirty="0"/>
              <a:t> instance in 3 </a:t>
            </a:r>
            <a:r>
              <a:rPr lang="en-GB" dirty="0"/>
              <a:t>clicks</a:t>
            </a:r>
            <a:r>
              <a:rPr lang="en-GB" sz="1800" dirty="0"/>
              <a:t>: place, time and data collections</a:t>
            </a:r>
          </a:p>
          <a:p>
            <a:pPr lvl="1"/>
            <a:endParaRPr lang="en-GB" dirty="0"/>
          </a:p>
        </p:txBody>
      </p:sp>
      <p:sp>
        <p:nvSpPr>
          <p:cNvPr id="4" name="Content Placeholder 3"/>
          <p:cNvSpPr>
            <a:spLocks noGrp="1"/>
          </p:cNvSpPr>
          <p:nvPr>
            <p:ph sz="quarter" idx="11"/>
          </p:nvPr>
        </p:nvSpPr>
        <p:spPr>
          <a:xfrm>
            <a:off x="2209800" y="381000"/>
            <a:ext cx="5943600" cy="533400"/>
          </a:xfrm>
        </p:spPr>
        <p:txBody>
          <a:bodyPr/>
          <a:lstStyle/>
          <a:p>
            <a:r>
              <a:rPr lang="en-GB" dirty="0" smtClean="0"/>
              <a:t>EO Platforms </a:t>
            </a:r>
            <a:r>
              <a:rPr lang="en-GB" dirty="0"/>
              <a:t>– Data Cube on DIAS</a:t>
            </a:r>
          </a:p>
        </p:txBody>
      </p:sp>
      <p:grpSp>
        <p:nvGrpSpPr>
          <p:cNvPr id="5" name="Group 4"/>
          <p:cNvGrpSpPr/>
          <p:nvPr/>
        </p:nvGrpSpPr>
        <p:grpSpPr>
          <a:xfrm>
            <a:off x="462818" y="2514600"/>
            <a:ext cx="3618546" cy="933761"/>
            <a:chOff x="979286" y="2103395"/>
            <a:chExt cx="3618546" cy="933761"/>
          </a:xfrm>
        </p:grpSpPr>
        <p:pic>
          <p:nvPicPr>
            <p:cNvPr id="6" name="Picture 2" descr="ONDA-DIA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9286" y="2103395"/>
              <a:ext cx="1905000" cy="5207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979286" y="2571968"/>
              <a:ext cx="3618546" cy="4651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600"/>
                </a:spcAft>
                <a:buNone/>
              </a:pPr>
              <a:r>
                <a:rPr lang="en-GB" sz="2400" b="1" u="sng" dirty="0">
                  <a:hlinkClick r:id="rId3"/>
                </a:rPr>
                <a:t>http://www.onda-dias.eu</a:t>
              </a:r>
              <a:r>
                <a:rPr lang="en-GB" sz="2400" b="1" u="sng" dirty="0"/>
                <a:t> </a:t>
              </a:r>
              <a:endParaRPr lang="en-GB" sz="2400" dirty="0"/>
            </a:p>
          </p:txBody>
        </p:sp>
      </p:grpSp>
      <p:grpSp>
        <p:nvGrpSpPr>
          <p:cNvPr id="8" name="Group 7"/>
          <p:cNvGrpSpPr/>
          <p:nvPr/>
        </p:nvGrpSpPr>
        <p:grpSpPr>
          <a:xfrm>
            <a:off x="462818" y="3549281"/>
            <a:ext cx="3318913" cy="836748"/>
            <a:chOff x="1192981" y="1172862"/>
            <a:chExt cx="3318913" cy="836748"/>
          </a:xfrm>
        </p:grpSpPr>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92981" y="1172862"/>
              <a:ext cx="2825481" cy="459141"/>
            </a:xfrm>
            <a:prstGeom prst="rect">
              <a:avLst/>
            </a:prstGeom>
          </p:spPr>
        </p:pic>
        <p:sp>
          <p:nvSpPr>
            <p:cNvPr id="10" name="Content Placeholder 2"/>
            <p:cNvSpPr txBox="1">
              <a:spLocks/>
            </p:cNvSpPr>
            <p:nvPr/>
          </p:nvSpPr>
          <p:spPr>
            <a:xfrm>
              <a:off x="1192981" y="1540613"/>
              <a:ext cx="3318913" cy="4689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600"/>
                </a:spcAft>
                <a:buFont typeface="Arial" panose="020B0604020202020204" pitchFamily="34" charset="0"/>
                <a:buNone/>
              </a:pPr>
              <a:r>
                <a:rPr lang="en-GB" sz="2400" b="1" u="sng" dirty="0">
                  <a:hlinkClick r:id="rId5"/>
                </a:rPr>
                <a:t>http://www.creodias.eu</a:t>
              </a:r>
              <a:r>
                <a:rPr lang="en-GB" sz="2400" b="1" dirty="0"/>
                <a:t> </a:t>
              </a:r>
              <a:endParaRPr lang="en-GB" sz="2400" dirty="0"/>
            </a:p>
          </p:txBody>
        </p:sp>
      </p:grpSp>
      <p:grpSp>
        <p:nvGrpSpPr>
          <p:cNvPr id="11" name="Group 10"/>
          <p:cNvGrpSpPr/>
          <p:nvPr/>
        </p:nvGrpSpPr>
        <p:grpSpPr>
          <a:xfrm>
            <a:off x="81818" y="3579552"/>
            <a:ext cx="3284279" cy="2059248"/>
            <a:chOff x="285497" y="903555"/>
            <a:chExt cx="3284279" cy="2059248"/>
          </a:xfrm>
        </p:grpSpPr>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5497" y="903555"/>
              <a:ext cx="2886796" cy="2059248"/>
            </a:xfrm>
            <a:prstGeom prst="rect">
              <a:avLst/>
            </a:prstGeom>
          </p:spPr>
        </p:pic>
        <p:sp>
          <p:nvSpPr>
            <p:cNvPr id="13" name="Content Placeholder 2"/>
            <p:cNvSpPr txBox="1">
              <a:spLocks/>
            </p:cNvSpPr>
            <p:nvPr/>
          </p:nvSpPr>
          <p:spPr>
            <a:xfrm>
              <a:off x="681851" y="2251033"/>
              <a:ext cx="2887925" cy="58931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600"/>
                </a:spcAft>
                <a:buNone/>
              </a:pPr>
              <a:r>
                <a:rPr lang="en-GB" sz="2400" b="1" u="sng" dirty="0">
                  <a:hlinkClick r:id="rId7"/>
                </a:rPr>
                <a:t>http://www.sobloo.eu</a:t>
              </a:r>
              <a:r>
                <a:rPr lang="en-GB" sz="2400" b="1" u="sng" dirty="0"/>
                <a:t> </a:t>
              </a:r>
              <a:endParaRPr lang="en-GB" sz="2400" dirty="0"/>
            </a:p>
            <a:p>
              <a:pPr marL="0" indent="0">
                <a:buNone/>
              </a:pPr>
              <a:endParaRPr lang="en-GB" dirty="0"/>
            </a:p>
          </p:txBody>
        </p:sp>
      </p:grpSp>
      <p:grpSp>
        <p:nvGrpSpPr>
          <p:cNvPr id="14" name="Group 13"/>
          <p:cNvGrpSpPr/>
          <p:nvPr/>
        </p:nvGrpSpPr>
        <p:grpSpPr>
          <a:xfrm>
            <a:off x="478172" y="4955071"/>
            <a:ext cx="3789028" cy="1348658"/>
            <a:chOff x="715814" y="2861719"/>
            <a:chExt cx="3789028" cy="1348658"/>
          </a:xfrm>
        </p:grpSpPr>
        <p:pic>
          <p:nvPicPr>
            <p:cNvPr id="15" name="Picture 14" descr="https://mundiwebservices.com/build/assets/Mundi-Logo-colors.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22452" y="2861719"/>
              <a:ext cx="2197340" cy="1099297"/>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txBox="1">
              <a:spLocks/>
            </p:cNvSpPr>
            <p:nvPr/>
          </p:nvSpPr>
          <p:spPr>
            <a:xfrm>
              <a:off x="715814" y="3674220"/>
              <a:ext cx="3789028" cy="53615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600"/>
                </a:spcAft>
                <a:buFont typeface="Arial" panose="020B0604020202020204" pitchFamily="34" charset="0"/>
                <a:buNone/>
              </a:pPr>
              <a:r>
                <a:rPr lang="en-GB" sz="2400" b="1" u="sng" dirty="0">
                  <a:hlinkClick r:id="rId9"/>
                </a:rPr>
                <a:t>www.mundiwebservices.eu</a:t>
              </a:r>
              <a:r>
                <a:rPr lang="en-GB" sz="2400" b="1" u="sng" dirty="0"/>
                <a:t> </a:t>
              </a:r>
              <a:endParaRPr lang="en-GB" sz="2400" dirty="0"/>
            </a:p>
          </p:txBody>
        </p:sp>
      </p:grpSp>
      <p:grpSp>
        <p:nvGrpSpPr>
          <p:cNvPr id="19" name="Group 18"/>
          <p:cNvGrpSpPr/>
          <p:nvPr/>
        </p:nvGrpSpPr>
        <p:grpSpPr>
          <a:xfrm>
            <a:off x="4038600" y="5336479"/>
            <a:ext cx="2590800" cy="1521521"/>
            <a:chOff x="4758685" y="3129202"/>
            <a:chExt cx="2584224" cy="1902521"/>
          </a:xfrm>
        </p:grpSpPr>
        <p:sp>
          <p:nvSpPr>
            <p:cNvPr id="17" name="Content Placeholder 2"/>
            <p:cNvSpPr txBox="1">
              <a:spLocks/>
            </p:cNvSpPr>
            <p:nvPr/>
          </p:nvSpPr>
          <p:spPr>
            <a:xfrm>
              <a:off x="4842823" y="4394827"/>
              <a:ext cx="2500086" cy="63689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spcAft>
                  <a:spcPts val="1600"/>
                </a:spcAft>
                <a:buFont typeface="Arial"/>
                <a:buNone/>
              </a:pPr>
              <a:r>
                <a:rPr lang="en-GB" b="1" u="sng" dirty="0">
                  <a:latin typeface="Avenir Book"/>
                  <a:cs typeface="Avenir Book"/>
                  <a:hlinkClick r:id="rId10"/>
                </a:rPr>
                <a:t>http://wekeo.eu</a:t>
              </a:r>
              <a:endParaRPr lang="en-GB" dirty="0">
                <a:latin typeface="Avenir Book"/>
                <a:cs typeface="Avenir Book"/>
              </a:endParaRPr>
            </a:p>
            <a:p>
              <a:pPr defTabSz="914400"/>
              <a:endParaRPr lang="en-GB" dirty="0"/>
            </a:p>
          </p:txBody>
        </p:sp>
        <p:pic>
          <p:nvPicPr>
            <p:cNvPr id="18" name="Picture 8" descr="Home"/>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758685" y="3129202"/>
              <a:ext cx="1871392" cy="1491499"/>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Image 17">
            <a:extLst>
              <a:ext uri="{FF2B5EF4-FFF2-40B4-BE49-F238E27FC236}">
                <a16:creationId xmlns="" xmlns:a16="http://schemas.microsoft.com/office/drawing/2014/main" id="{0D361ECE-BC5B-4BF2-9655-75F3274D376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953000" y="2589401"/>
            <a:ext cx="3978346" cy="2287399"/>
          </a:xfrm>
          <a:prstGeom prst="rect">
            <a:avLst/>
          </a:prstGeom>
        </p:spPr>
      </p:pic>
      <p:pic>
        <p:nvPicPr>
          <p:cNvPr id="20" name="Picture 19" descr="Screen Shot 2018-10-14 at 21.37.05.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895600" y="3429000"/>
            <a:ext cx="3952279" cy="1917003"/>
          </a:xfrm>
          <a:prstGeom prst="rect">
            <a:avLst/>
          </a:prstGeom>
        </p:spPr>
      </p:pic>
      <p:pic>
        <p:nvPicPr>
          <p:cNvPr id="21" name="Picture 20" descr="Screen Shot 2018-10-18 at 07.18.09.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691411" y="4572000"/>
            <a:ext cx="3452589" cy="1905000"/>
          </a:xfrm>
          <a:prstGeom prst="rect">
            <a:avLst/>
          </a:prstGeom>
        </p:spPr>
      </p:pic>
    </p:spTree>
    <p:extLst>
      <p:ext uri="{BB962C8B-B14F-4D97-AF65-F5344CB8AC3E}">
        <p14:creationId xmlns:p14="http://schemas.microsoft.com/office/powerpoint/2010/main" val="253534955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creen Shot 2018-10-17 at 12.33.58.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1447800"/>
            <a:ext cx="8382000" cy="5003210"/>
          </a:xfrm>
          <a:prstGeom prst="rect">
            <a:avLst/>
          </a:prstGeom>
        </p:spPr>
      </p:pic>
      <p:pic>
        <p:nvPicPr>
          <p:cNvPr id="21" name="Picture 20" descr="Screen Shot 2018-10-17 at 12.36.53.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1447800"/>
            <a:ext cx="8493040" cy="4953000"/>
          </a:xfrm>
          <a:prstGeom prst="rect">
            <a:avLst/>
          </a:prstGeom>
        </p:spPr>
      </p:pic>
    </p:spTree>
    <p:extLst>
      <p:ext uri="{BB962C8B-B14F-4D97-AF65-F5344CB8AC3E}">
        <p14:creationId xmlns:p14="http://schemas.microsoft.com/office/powerpoint/2010/main" val="59035161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4294967295"/>
          </p:nvPr>
        </p:nvSpPr>
        <p:spPr>
          <a:xfrm>
            <a:off x="8763000" y="6629400"/>
            <a:ext cx="304800" cy="187285"/>
          </a:xfrm>
          <a:prstGeom prst="roundRect">
            <a:avLst/>
          </a:prstGeom>
        </p:spPr>
        <p:txBody>
          <a:bodyPr/>
          <a:lstStyle/>
          <a:p>
            <a:pPr defTabSz="914400"/>
            <a:fld id="{86CB4B4D-7CA3-9044-876B-883B54F8677D}" type="slidenum">
              <a:rPr lang="uk-UA" smtClean="0"/>
              <a:pPr defTabSz="914400"/>
              <a:t>17</a:t>
            </a:fld>
            <a:endParaRPr lang="uk-UA" dirty="0"/>
          </a:p>
        </p:txBody>
      </p:sp>
      <p:sp>
        <p:nvSpPr>
          <p:cNvPr id="3" name="TextBox 2"/>
          <p:cNvSpPr txBox="1"/>
          <p:nvPr/>
        </p:nvSpPr>
        <p:spPr>
          <a:xfrm>
            <a:off x="228600" y="1385293"/>
            <a:ext cx="8686800" cy="56323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rtl="0"/>
            <a:r>
              <a:rPr lang="en-US" b="1" i="1" dirty="0"/>
              <a:t>User metrics are important in the quantitative and qualitative assessments of the attractiveness and impact of the various CEOS FDA initiatives. Together with an up-to-date inventory of EO resources available through the CEOS community: improved harmonization and programmatic planning</a:t>
            </a:r>
          </a:p>
          <a:p>
            <a:pPr rtl="0"/>
            <a:endParaRPr lang="en-US" b="1" dirty="0"/>
          </a:p>
          <a:p>
            <a:pPr rtl="0"/>
            <a:r>
              <a:rPr lang="en-US" dirty="0"/>
              <a:t>a)     The CEOS WGISS WG has taken ownership of the User Metrics and is preparing the corresponding processes and documentation. ESA, DLR, NASA, USGS have already provided substantial information. </a:t>
            </a:r>
            <a:r>
              <a:rPr lang="en-US" dirty="0">
                <a:sym typeface="Wingdings"/>
              </a:rPr>
              <a:t> </a:t>
            </a:r>
            <a:r>
              <a:rPr lang="en-US" dirty="0"/>
              <a:t>highly dynamic parameters (e.g. number users, types of products, available processing capacity). </a:t>
            </a:r>
            <a:br>
              <a:rPr lang="en-US" dirty="0"/>
            </a:br>
            <a:r>
              <a:rPr lang="en-US" dirty="0"/>
              <a:t/>
            </a:r>
            <a:br>
              <a:rPr lang="en-US" dirty="0"/>
            </a:br>
            <a:r>
              <a:rPr lang="en-US" dirty="0"/>
              <a:t>b)     The EO Resource Inventory is closely linked to User Metrics and the CEOS WGISS WG has also taken ownership. This activity should also be harmonized with the Network of Resources activity, which are handled in conjunction with all ESA Member States in the ESA Data Coordination Body. </a:t>
            </a:r>
            <a:br>
              <a:rPr lang="en-US" dirty="0"/>
            </a:br>
            <a:r>
              <a:rPr lang="en-US" b="1" dirty="0"/>
              <a:t/>
            </a:r>
            <a:br>
              <a:rPr lang="en-US" b="1" dirty="0"/>
            </a:br>
            <a:r>
              <a:rPr lang="en-US" b="1" dirty="0">
                <a:sym typeface="Wingdings"/>
              </a:rPr>
              <a:t>Recommendation: </a:t>
            </a:r>
          </a:p>
          <a:p>
            <a:pPr rtl="0"/>
            <a:r>
              <a:rPr lang="en-US" b="1" dirty="0"/>
              <a:t>Oversight of all User Metrics and EO Resource Inventory by WGISS WG. Assure continued visibility in CEOS context.</a:t>
            </a:r>
            <a:endParaRPr lang="en-US" dirty="0"/>
          </a:p>
          <a:p>
            <a:pPr rtl="0"/>
            <a:endParaRPr lang="en-US" b="1" dirty="0"/>
          </a:p>
          <a:p>
            <a:pPr rtl="0"/>
            <a:endParaRPr kumimoji="0" lang="en-US" sz="1800" b="0" i="0" u="none" strike="noStrike" cap="none" spc="0" normalizeH="0" baseline="0" dirty="0">
              <a:ln>
                <a:noFill/>
              </a:ln>
              <a:solidFill>
                <a:srgbClr val="002569"/>
              </a:solidFill>
              <a:effectLst/>
              <a:uFillTx/>
            </a:endParaRPr>
          </a:p>
        </p:txBody>
      </p:sp>
      <p:sp>
        <p:nvSpPr>
          <p:cNvPr id="4" name="TextBox 3"/>
          <p:cNvSpPr txBox="1"/>
          <p:nvPr/>
        </p:nvSpPr>
        <p:spPr>
          <a:xfrm>
            <a:off x="2621219" y="65784"/>
            <a:ext cx="3855781" cy="1077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rPr>
              <a:t>User</a:t>
            </a:r>
            <a:r>
              <a:rPr kumimoji="0" lang="en-US" sz="3200" b="0" i="0" u="none" strike="noStrike" cap="none" spc="0" normalizeH="0" dirty="0">
                <a:ln>
                  <a:noFill/>
                </a:ln>
                <a:solidFill>
                  <a:srgbClr val="FFFFFF"/>
                </a:solidFill>
                <a:effectLst/>
                <a:uFillTx/>
              </a:rPr>
              <a:t> Metrics </a:t>
            </a:r>
          </a:p>
          <a:p>
            <a:pPr marL="0" marR="0" indent="0" algn="ctr"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dirty="0">
                <a:ln>
                  <a:noFill/>
                </a:ln>
                <a:solidFill>
                  <a:srgbClr val="FFFFFF"/>
                </a:solidFill>
                <a:effectLst/>
                <a:uFillTx/>
              </a:rPr>
              <a:t>Resources Inventory</a:t>
            </a:r>
            <a:endParaRPr kumimoji="0" lang="en-US" sz="32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384759544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4294967295"/>
          </p:nvPr>
        </p:nvSpPr>
        <p:spPr>
          <a:xfrm>
            <a:off x="8763000" y="6629400"/>
            <a:ext cx="304800" cy="187285"/>
          </a:xfrm>
          <a:prstGeom prst="roundRect">
            <a:avLst/>
          </a:prstGeom>
        </p:spPr>
        <p:txBody>
          <a:bodyPr/>
          <a:lstStyle/>
          <a:p>
            <a:pPr defTabSz="914400"/>
            <a:fld id="{86CB4B4D-7CA3-9044-876B-883B54F8677D}" type="slidenum">
              <a:rPr lang="uk-UA" smtClean="0"/>
              <a:pPr defTabSz="914400"/>
              <a:t>18</a:t>
            </a:fld>
            <a:endParaRPr lang="uk-UA" dirty="0"/>
          </a:p>
        </p:txBody>
      </p:sp>
      <p:sp>
        <p:nvSpPr>
          <p:cNvPr id="3" name="Rectangle 2"/>
          <p:cNvSpPr/>
          <p:nvPr/>
        </p:nvSpPr>
        <p:spPr>
          <a:xfrm>
            <a:off x="381000" y="1905000"/>
            <a:ext cx="8534400" cy="4247317"/>
          </a:xfrm>
          <a:prstGeom prst="rect">
            <a:avLst/>
          </a:prstGeom>
        </p:spPr>
        <p:txBody>
          <a:bodyPr wrap="square">
            <a:spAutoFit/>
          </a:bodyPr>
          <a:lstStyle/>
          <a:p>
            <a:r>
              <a:rPr lang="en-US" b="1" i="1" dirty="0"/>
              <a:t>Data Analytics was identified early in the FDA process as a new theme in terms of CEOS coordination. Improved data analysis is also seen as a key driver to increase the usability and use of Earth Observation data, in particular by user communities, which have not been acquainted with EO.</a:t>
            </a:r>
          </a:p>
          <a:p>
            <a:r>
              <a:rPr lang="en-US" dirty="0"/>
              <a:t/>
            </a:r>
            <a:br>
              <a:rPr lang="en-US" dirty="0"/>
            </a:br>
            <a:r>
              <a:rPr lang="en-US" dirty="0"/>
              <a:t>Important to get a more complete picture of the range and the state-of-the-art of EO data analytics in the CEOS context. </a:t>
            </a:r>
          </a:p>
          <a:p>
            <a:endParaRPr lang="en-US" dirty="0"/>
          </a:p>
          <a:p>
            <a:r>
              <a:rPr lang="en-US" dirty="0"/>
              <a:t>Specific communities, such as the Artificial Intelligence (AI) community are already formulating specific requirements toward EO data and product providers. </a:t>
            </a:r>
            <a:br>
              <a:rPr lang="en-US" dirty="0"/>
            </a:br>
            <a:r>
              <a:rPr lang="en-US" dirty="0"/>
              <a:t>  </a:t>
            </a:r>
            <a:br>
              <a:rPr lang="en-US" dirty="0"/>
            </a:br>
            <a:r>
              <a:rPr lang="en-US" b="1" dirty="0"/>
              <a:t>Recommendation: </a:t>
            </a:r>
          </a:p>
          <a:p>
            <a:r>
              <a:rPr lang="en-US" b="1" dirty="0"/>
              <a:t>task WGISS to identify perimeter and mechanisms to be applied to the Data Analytics. Assure continued visibility in CEOS context. </a:t>
            </a:r>
            <a:endParaRPr lang="en-US" dirty="0"/>
          </a:p>
          <a:p>
            <a:endParaRPr lang="en-US" dirty="0"/>
          </a:p>
        </p:txBody>
      </p:sp>
      <p:sp>
        <p:nvSpPr>
          <p:cNvPr id="4" name="TextBox 3"/>
          <p:cNvSpPr txBox="1"/>
          <p:nvPr/>
        </p:nvSpPr>
        <p:spPr>
          <a:xfrm>
            <a:off x="3231434" y="304800"/>
            <a:ext cx="2715245"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rPr>
              <a:t>Data</a:t>
            </a:r>
            <a:r>
              <a:rPr kumimoji="0" lang="en-US" sz="3200" b="0" i="0" u="none" strike="noStrike" cap="none" spc="0" normalizeH="0" dirty="0">
                <a:ln>
                  <a:noFill/>
                </a:ln>
                <a:solidFill>
                  <a:srgbClr val="FFFFFF"/>
                </a:solidFill>
                <a:effectLst/>
                <a:uFillTx/>
              </a:rPr>
              <a:t> Analytics</a:t>
            </a:r>
            <a:endParaRPr kumimoji="0" lang="en-US" sz="32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280757101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4294967295"/>
          </p:nvPr>
        </p:nvSpPr>
        <p:spPr>
          <a:xfrm>
            <a:off x="8763000" y="6629400"/>
            <a:ext cx="304800" cy="187285"/>
          </a:xfrm>
          <a:prstGeom prst="roundRect">
            <a:avLst/>
          </a:prstGeom>
        </p:spPr>
        <p:txBody>
          <a:bodyPr/>
          <a:lstStyle/>
          <a:p>
            <a:pPr defTabSz="914400"/>
            <a:fld id="{86CB4B4D-7CA3-9044-876B-883B54F8677D}" type="slidenum">
              <a:rPr lang="uk-UA" smtClean="0"/>
              <a:pPr defTabSz="914400"/>
              <a:t>19</a:t>
            </a:fld>
            <a:endParaRPr lang="uk-UA" dirty="0"/>
          </a:p>
        </p:txBody>
      </p:sp>
      <p:sp>
        <p:nvSpPr>
          <p:cNvPr id="3" name="Rectangle 2"/>
          <p:cNvSpPr/>
          <p:nvPr/>
        </p:nvSpPr>
        <p:spPr>
          <a:xfrm>
            <a:off x="381000" y="1890570"/>
            <a:ext cx="8534400" cy="1938992"/>
          </a:xfrm>
          <a:prstGeom prst="rect">
            <a:avLst/>
          </a:prstGeom>
        </p:spPr>
        <p:txBody>
          <a:bodyPr wrap="square">
            <a:spAutoFit/>
          </a:bodyPr>
          <a:lstStyle/>
          <a:p>
            <a:pPr marL="342900" indent="-342900">
              <a:buFont typeface="+mj-lt"/>
              <a:buAutoNum type="arabicPeriod"/>
            </a:pPr>
            <a:r>
              <a:rPr lang="en-US" sz="2400" b="1" i="1" dirty="0" smtClean="0"/>
              <a:t>Evaluate need to update Terms of Reference</a:t>
            </a:r>
          </a:p>
          <a:p>
            <a:pPr marL="342900" indent="-342900">
              <a:buFont typeface="+mj-lt"/>
              <a:buAutoNum type="arabicPeriod"/>
            </a:pPr>
            <a:endParaRPr lang="en-US" sz="2400" b="1" i="1" dirty="0"/>
          </a:p>
          <a:p>
            <a:pPr marL="342900" indent="-342900">
              <a:buFont typeface="+mj-lt"/>
              <a:buAutoNum type="arabicPeriod"/>
            </a:pPr>
            <a:r>
              <a:rPr lang="en-US" sz="2400" b="1" i="1" dirty="0" smtClean="0"/>
              <a:t>Prepare updated set of actions for CEOS 2019-21 </a:t>
            </a:r>
            <a:r>
              <a:rPr lang="en-US" sz="2400" b="1" i="1" dirty="0" err="1" smtClean="0"/>
              <a:t>workplan</a:t>
            </a:r>
            <a:r>
              <a:rPr lang="en-US" sz="2400" b="1" i="1" dirty="0" smtClean="0"/>
              <a:t> to address the mandate on FDA (see FDA AHT recommendations)</a:t>
            </a:r>
            <a:endParaRPr lang="en-US" sz="2400" dirty="0"/>
          </a:p>
        </p:txBody>
      </p:sp>
      <p:sp>
        <p:nvSpPr>
          <p:cNvPr id="4" name="TextBox 3"/>
          <p:cNvSpPr txBox="1"/>
          <p:nvPr/>
        </p:nvSpPr>
        <p:spPr>
          <a:xfrm>
            <a:off x="3003509" y="304800"/>
            <a:ext cx="3171099"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3200" dirty="0" smtClean="0">
                <a:solidFill>
                  <a:srgbClr val="FFFFFF"/>
                </a:solidFill>
              </a:rPr>
              <a:t>FDA and WGISS</a:t>
            </a:r>
            <a:endParaRPr kumimoji="0" lang="en-US" sz="32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206580235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0" y="38100"/>
            <a:ext cx="6609512" cy="533400"/>
          </a:xfrm>
        </p:spPr>
        <p:txBody>
          <a:bodyPr/>
          <a:lstStyle/>
          <a:p>
            <a:pPr algn="ctr"/>
            <a:r>
              <a:rPr lang="en-US" b="1" dirty="0" smtClean="0"/>
              <a:t>2018 CEOS SIT Technical Workshop</a:t>
            </a:r>
          </a:p>
          <a:p>
            <a:pPr algn="ctr"/>
            <a:r>
              <a:rPr lang="en-US" dirty="0"/>
              <a:t>11-14 September 2018 Darmstadt, Germany</a:t>
            </a:r>
          </a:p>
          <a:p>
            <a:pPr algn="ctr"/>
            <a:endParaRPr lang="en-US" b="1" dirty="0"/>
          </a:p>
        </p:txBody>
      </p:sp>
      <p:sp>
        <p:nvSpPr>
          <p:cNvPr id="4" name="Rectangle 3"/>
          <p:cNvSpPr/>
          <p:nvPr/>
        </p:nvSpPr>
        <p:spPr>
          <a:xfrm>
            <a:off x="230899" y="1289058"/>
            <a:ext cx="8730905" cy="5262979"/>
          </a:xfrm>
          <a:prstGeom prst="rect">
            <a:avLst/>
          </a:prstGeom>
        </p:spPr>
        <p:txBody>
          <a:bodyPr wrap="square">
            <a:spAutoFit/>
          </a:bodyPr>
          <a:lstStyle/>
          <a:p>
            <a:r>
              <a:rPr lang="en-US" sz="2400" b="1" dirty="0"/>
              <a:t>Key </a:t>
            </a:r>
            <a:r>
              <a:rPr lang="en-US" sz="2400" b="1" dirty="0" smtClean="0"/>
              <a:t>Outcomes for WGISS during VC-WG Days</a:t>
            </a:r>
          </a:p>
          <a:p>
            <a:endParaRPr lang="en-US" sz="2800" dirty="0"/>
          </a:p>
          <a:p>
            <a:pPr marL="342900" lvl="0" indent="-342900">
              <a:buFont typeface="+mj-lt"/>
              <a:buAutoNum type="arabicPeriod"/>
            </a:pPr>
            <a:r>
              <a:rPr lang="en-US" sz="2000" dirty="0" smtClean="0"/>
              <a:t>There </a:t>
            </a:r>
            <a:r>
              <a:rPr lang="en-US" sz="2000" dirty="0"/>
              <a:t>is a need to include new FDA elements/platforms (e.g. APACHE, PANGEO, BIOMASS MAP, etc.) in the WGISS inventory and compiling some “lessons learned” from a user perspective. In addition, there is a need to address challenges of tool interoperability - WGISS</a:t>
            </a:r>
          </a:p>
          <a:p>
            <a:pPr marL="342900" lvl="0" indent="-342900">
              <a:buFont typeface="+mj-lt"/>
              <a:buAutoNum type="arabicPeriod"/>
            </a:pPr>
            <a:endParaRPr lang="en-US" sz="2000" dirty="0" smtClean="0"/>
          </a:p>
          <a:p>
            <a:pPr marL="342900" lvl="0" indent="-342900">
              <a:buFont typeface="+mj-lt"/>
              <a:buAutoNum type="arabicPeriod"/>
            </a:pPr>
            <a:r>
              <a:rPr lang="en-US" sz="2000" dirty="0" smtClean="0"/>
              <a:t>The </a:t>
            </a:r>
            <a:r>
              <a:rPr lang="en-US" sz="2000" dirty="0"/>
              <a:t>transition of FDA Ad-Hoc team tasks should be clearly addressed through updates/additions to the CEOS groups mandates/ToR and work-plans. Need to ensure coordination. - WGISS, SEO, LSI-VC</a:t>
            </a:r>
          </a:p>
          <a:p>
            <a:pPr marL="342900" lvl="0" indent="-342900">
              <a:buFont typeface="+mj-lt"/>
              <a:buAutoNum type="arabicPeriod"/>
            </a:pPr>
            <a:endParaRPr lang="en-US" sz="2000" dirty="0" smtClean="0"/>
          </a:p>
          <a:p>
            <a:pPr marL="342900" lvl="0" indent="-342900">
              <a:buFont typeface="+mj-lt"/>
              <a:buAutoNum type="arabicPeriod"/>
            </a:pPr>
            <a:r>
              <a:rPr lang="en-US" sz="2000" dirty="0" smtClean="0"/>
              <a:t>The </a:t>
            </a:r>
            <a:r>
              <a:rPr lang="en-US" sz="2000" dirty="0"/>
              <a:t>WGISS Technology Exploration subgroup should continue to review “future” data architectures and report back to CEOS leadership on what we should be considering for the future to enhance our data use and impact (e.g. Machine Learning, AI platforms). Look at emerging trends over the horizon and disrupting technologies - WGISS</a:t>
            </a:r>
          </a:p>
        </p:txBody>
      </p:sp>
    </p:spTree>
    <p:extLst>
      <p:ext uri="{BB962C8B-B14F-4D97-AF65-F5344CB8AC3E}">
        <p14:creationId xmlns:p14="http://schemas.microsoft.com/office/powerpoint/2010/main" val="128998029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61737" y="274638"/>
            <a:ext cx="5994120" cy="663107"/>
          </a:xfrm>
        </p:spPr>
        <p:txBody>
          <a:bodyPr/>
          <a:lstStyle/>
          <a:p>
            <a:pPr algn="ctr"/>
            <a:r>
              <a:rPr lang="en-US" sz="2400" b="1" dirty="0" smtClean="0">
                <a:solidFill>
                  <a:schemeClr val="bg1"/>
                </a:solidFill>
                <a:latin typeface="+mj-lt"/>
              </a:rPr>
              <a:t>CEOS CHAIR 2019</a:t>
            </a:r>
            <a:endParaRPr lang="en-US" sz="2400" b="1" dirty="0">
              <a:solidFill>
                <a:schemeClr val="bg1"/>
              </a:solidFill>
              <a:latin typeface="+mj-lt"/>
            </a:endParaRPr>
          </a:p>
        </p:txBody>
      </p:sp>
      <p:sp>
        <p:nvSpPr>
          <p:cNvPr id="5" name="Rectangle 4"/>
          <p:cNvSpPr/>
          <p:nvPr/>
        </p:nvSpPr>
        <p:spPr>
          <a:xfrm>
            <a:off x="578004" y="6197600"/>
            <a:ext cx="5293166" cy="400110"/>
          </a:xfrm>
          <a:prstGeom prst="rect">
            <a:avLst/>
          </a:prstGeom>
        </p:spPr>
        <p:txBody>
          <a:bodyPr wrap="square">
            <a:spAutoFit/>
          </a:bodyPr>
          <a:lstStyle/>
          <a:p>
            <a:pPr>
              <a:spcBef>
                <a:spcPts val="600"/>
              </a:spcBef>
            </a:pPr>
            <a:r>
              <a:rPr lang="en-US" sz="2000" dirty="0" smtClean="0">
                <a:solidFill>
                  <a:srgbClr val="000090"/>
                </a:solidFill>
              </a:rPr>
              <a:t>http</a:t>
            </a:r>
            <a:r>
              <a:rPr lang="en-US" sz="2000" dirty="0">
                <a:solidFill>
                  <a:srgbClr val="000090"/>
                </a:solidFill>
              </a:rPr>
              <a:t>://</a:t>
            </a:r>
            <a:r>
              <a:rPr lang="en-US" sz="2000" dirty="0" err="1">
                <a:solidFill>
                  <a:srgbClr val="000090"/>
                </a:solidFill>
              </a:rPr>
              <a:t>www.vast.ac.vn</a:t>
            </a:r>
            <a:r>
              <a:rPr lang="en-US" sz="2000" dirty="0">
                <a:solidFill>
                  <a:srgbClr val="000090"/>
                </a:solidFill>
              </a:rPr>
              <a:t>/en/about-vast</a:t>
            </a:r>
            <a:endParaRPr lang="en-GB" dirty="0">
              <a:solidFill>
                <a:srgbClr val="000090"/>
              </a:solidFill>
            </a:endParaRPr>
          </a:p>
        </p:txBody>
      </p:sp>
      <p:pic>
        <p:nvPicPr>
          <p:cNvPr id="2" name="Picture 1"/>
          <p:cNvPicPr>
            <a:picLocks noChangeAspect="1"/>
          </p:cNvPicPr>
          <p:nvPr/>
        </p:nvPicPr>
        <p:blipFill>
          <a:blip r:embed="rId3"/>
          <a:stretch>
            <a:fillRect/>
          </a:stretch>
        </p:blipFill>
        <p:spPr>
          <a:xfrm>
            <a:off x="643467" y="1761067"/>
            <a:ext cx="2423347" cy="1557866"/>
          </a:xfrm>
          <a:prstGeom prst="rect">
            <a:avLst/>
          </a:prstGeom>
        </p:spPr>
      </p:pic>
      <p:pic>
        <p:nvPicPr>
          <p:cNvPr id="7" name="Picture 6"/>
          <p:cNvPicPr>
            <a:picLocks noChangeAspect="1"/>
          </p:cNvPicPr>
          <p:nvPr/>
        </p:nvPicPr>
        <p:blipFill>
          <a:blip r:embed="rId4"/>
          <a:stretch>
            <a:fillRect/>
          </a:stretch>
        </p:blipFill>
        <p:spPr>
          <a:xfrm>
            <a:off x="3805303" y="1557867"/>
            <a:ext cx="5147010" cy="4639733"/>
          </a:xfrm>
          <a:prstGeom prst="rect">
            <a:avLst/>
          </a:prstGeom>
        </p:spPr>
      </p:pic>
      <p:sp>
        <p:nvSpPr>
          <p:cNvPr id="8" name="Rectangle 7"/>
          <p:cNvSpPr/>
          <p:nvPr/>
        </p:nvSpPr>
        <p:spPr>
          <a:xfrm>
            <a:off x="237067" y="3759201"/>
            <a:ext cx="3335866" cy="1200328"/>
          </a:xfrm>
          <a:prstGeom prst="rect">
            <a:avLst/>
          </a:prstGeom>
        </p:spPr>
        <p:txBody>
          <a:bodyPr wrap="square">
            <a:spAutoFit/>
          </a:bodyPr>
          <a:lstStyle/>
          <a:p>
            <a:pPr algn="ctr">
              <a:spcBef>
                <a:spcPts val="600"/>
              </a:spcBef>
            </a:pPr>
            <a:r>
              <a:rPr lang="en-US" sz="2400" b="1" dirty="0"/>
              <a:t>VIETNAM ACADEMY OF SCIENCE AND TECHNOLOGY</a:t>
            </a:r>
          </a:p>
        </p:txBody>
      </p:sp>
    </p:spTree>
    <p:extLst>
      <p:ext uri="{BB962C8B-B14F-4D97-AF65-F5344CB8AC3E}">
        <p14:creationId xmlns:p14="http://schemas.microsoft.com/office/powerpoint/2010/main" val="250360356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418280"/>
            <a:ext cx="8873067" cy="5156200"/>
          </a:xfrm>
        </p:spPr>
        <p:txBody>
          <a:bodyPr/>
          <a:lstStyle/>
          <a:p>
            <a:pPr marL="0" indent="0">
              <a:buNone/>
            </a:pPr>
            <a:r>
              <a:rPr lang="en-US" sz="2400" dirty="0" smtClean="0">
                <a:solidFill>
                  <a:srgbClr val="000090"/>
                </a:solidFill>
              </a:rPr>
              <a:t>VAST</a:t>
            </a:r>
            <a:r>
              <a:rPr lang="en-US" sz="2400" dirty="0">
                <a:solidFill>
                  <a:srgbClr val="000090"/>
                </a:solidFill>
              </a:rPr>
              <a:t>/VNSC will ensure </a:t>
            </a:r>
            <a:r>
              <a:rPr lang="en-US" sz="2400" dirty="0" smtClean="0">
                <a:solidFill>
                  <a:srgbClr val="000090"/>
                </a:solidFill>
              </a:rPr>
              <a:t>the </a:t>
            </a:r>
            <a:r>
              <a:rPr lang="en-US" sz="2400" dirty="0">
                <a:solidFill>
                  <a:srgbClr val="000090"/>
                </a:solidFill>
              </a:rPr>
              <a:t>priorities and initiatives identified by </a:t>
            </a:r>
            <a:r>
              <a:rPr lang="en-US" sz="2400" dirty="0">
                <a:solidFill>
                  <a:srgbClr val="000090"/>
                </a:solidFill>
              </a:rPr>
              <a:t>the 2018 </a:t>
            </a:r>
            <a:r>
              <a:rPr lang="en-US" sz="2400" dirty="0">
                <a:solidFill>
                  <a:srgbClr val="000090"/>
                </a:solidFill>
              </a:rPr>
              <a:t>Chair (European Commission) and current SIT Chair (NOAA) are supported and further developed through </a:t>
            </a:r>
            <a:r>
              <a:rPr lang="en-US" sz="2400" dirty="0" smtClean="0">
                <a:solidFill>
                  <a:srgbClr val="000090"/>
                </a:solidFill>
              </a:rPr>
              <a:t>2019:</a:t>
            </a:r>
            <a:endParaRPr lang="en-US" sz="2400" dirty="0">
              <a:solidFill>
                <a:srgbClr val="000090"/>
              </a:solidFill>
            </a:endParaRPr>
          </a:p>
          <a:p>
            <a:pPr lvl="1"/>
            <a:r>
              <a:rPr lang="en-US" sz="2400" dirty="0" smtClean="0">
                <a:solidFill>
                  <a:srgbClr val="000090"/>
                </a:solidFill>
              </a:rPr>
              <a:t>2018 Initiative </a:t>
            </a:r>
            <a:r>
              <a:rPr lang="en-US" sz="2400" dirty="0">
                <a:solidFill>
                  <a:srgbClr val="000090"/>
                </a:solidFill>
              </a:rPr>
              <a:t>#1: Laying the foundation for an international CO2 and GHG emission monitoring </a:t>
            </a:r>
            <a:r>
              <a:rPr lang="en-US" sz="2400" dirty="0">
                <a:solidFill>
                  <a:srgbClr val="000090"/>
                </a:solidFill>
              </a:rPr>
              <a:t>system</a:t>
            </a:r>
            <a:endParaRPr lang="en-GB" sz="2400" dirty="0">
              <a:solidFill>
                <a:srgbClr val="000090"/>
              </a:solidFill>
            </a:endParaRPr>
          </a:p>
          <a:p>
            <a:pPr lvl="1"/>
            <a:r>
              <a:rPr lang="en-US" sz="2400" dirty="0" smtClean="0">
                <a:solidFill>
                  <a:srgbClr val="000090"/>
                </a:solidFill>
              </a:rPr>
              <a:t>2018 Initiative </a:t>
            </a:r>
            <a:r>
              <a:rPr lang="en-US" sz="2400" dirty="0">
                <a:solidFill>
                  <a:srgbClr val="000090"/>
                </a:solidFill>
              </a:rPr>
              <a:t>#2: Bring the benefits of Future Data Architectures to the present - identify new targets</a:t>
            </a:r>
          </a:p>
          <a:p>
            <a:pPr marL="0" indent="0">
              <a:buNone/>
            </a:pPr>
            <a:endParaRPr lang="en-US" sz="2400" dirty="0">
              <a:solidFill>
                <a:srgbClr val="000090"/>
              </a:solidFill>
            </a:endParaRPr>
          </a:p>
          <a:p>
            <a:pPr marL="0" indent="0">
              <a:buNone/>
            </a:pPr>
            <a:r>
              <a:rPr lang="en-US" sz="2400" dirty="0">
                <a:solidFill>
                  <a:srgbClr val="000090"/>
                </a:solidFill>
              </a:rPr>
              <a:t>In addition, VAST/VNSC </a:t>
            </a:r>
            <a:r>
              <a:rPr lang="en-US" sz="2400" dirty="0">
                <a:solidFill>
                  <a:srgbClr val="000090"/>
                </a:solidFill>
              </a:rPr>
              <a:t>will pursue </a:t>
            </a:r>
            <a:r>
              <a:rPr lang="en-US" sz="2400" dirty="0">
                <a:solidFill>
                  <a:srgbClr val="000090"/>
                </a:solidFill>
              </a:rPr>
              <a:t>the following </a:t>
            </a:r>
            <a:r>
              <a:rPr lang="en-US" sz="2400" dirty="0" smtClean="0">
                <a:solidFill>
                  <a:srgbClr val="000090"/>
                </a:solidFill>
              </a:rPr>
              <a:t>application focused initiatives:</a:t>
            </a:r>
            <a:endParaRPr lang="en-US" sz="2800" dirty="0">
              <a:solidFill>
                <a:schemeClr val="tx2"/>
              </a:solidFill>
              <a:latin typeface="Arial" charset="0"/>
              <a:ea typeface="Arial" charset="0"/>
              <a:cs typeface="Arial" charset="0"/>
            </a:endParaRPr>
          </a:p>
          <a:p>
            <a:pPr lvl="1"/>
            <a:r>
              <a:rPr lang="en-US" sz="2400" b="1" dirty="0">
                <a:solidFill>
                  <a:srgbClr val="000090"/>
                </a:solidFill>
              </a:rPr>
              <a:t>Priority #1</a:t>
            </a:r>
            <a:r>
              <a:rPr lang="en-US" sz="2400" b="1" dirty="0">
                <a:solidFill>
                  <a:srgbClr val="000090"/>
                </a:solidFill>
              </a:rPr>
              <a:t>: Carbon </a:t>
            </a:r>
            <a:r>
              <a:rPr lang="en-US" sz="2400" b="1" dirty="0">
                <a:solidFill>
                  <a:srgbClr val="000090"/>
                </a:solidFill>
              </a:rPr>
              <a:t>Observations (forested regions</a:t>
            </a:r>
            <a:r>
              <a:rPr lang="en-US" sz="2400" b="1" dirty="0">
                <a:solidFill>
                  <a:srgbClr val="000090"/>
                </a:solidFill>
              </a:rPr>
              <a:t>)</a:t>
            </a:r>
            <a:endParaRPr lang="en-US" sz="2400" b="1" dirty="0">
              <a:solidFill>
                <a:srgbClr val="000090"/>
              </a:solidFill>
            </a:endParaRPr>
          </a:p>
          <a:p>
            <a:pPr lvl="1"/>
            <a:r>
              <a:rPr lang="en-US" sz="2400" b="1" dirty="0">
                <a:solidFill>
                  <a:srgbClr val="000090"/>
                </a:solidFill>
              </a:rPr>
              <a:t>Priority #2</a:t>
            </a:r>
            <a:r>
              <a:rPr lang="en-US" sz="2400" b="1" dirty="0">
                <a:solidFill>
                  <a:srgbClr val="000090"/>
                </a:solidFill>
              </a:rPr>
              <a:t>: Observations </a:t>
            </a:r>
            <a:r>
              <a:rPr lang="en-US" sz="2400" b="1" dirty="0">
                <a:solidFill>
                  <a:srgbClr val="000090"/>
                </a:solidFill>
              </a:rPr>
              <a:t>for Agriculture (rice</a:t>
            </a:r>
            <a:r>
              <a:rPr lang="en-US" sz="2400" b="1" dirty="0" smtClean="0">
                <a:solidFill>
                  <a:srgbClr val="000090"/>
                </a:solidFill>
              </a:rPr>
              <a:t>)</a:t>
            </a:r>
            <a:endParaRPr lang="en-GB" sz="2400" b="1" dirty="0">
              <a:solidFill>
                <a:srgbClr val="000090"/>
              </a:solidFill>
            </a:endParaRPr>
          </a:p>
        </p:txBody>
      </p:sp>
      <p:sp>
        <p:nvSpPr>
          <p:cNvPr id="5" name="Title 3"/>
          <p:cNvSpPr txBox="1">
            <a:spLocks/>
          </p:cNvSpPr>
          <p:nvPr/>
        </p:nvSpPr>
        <p:spPr>
          <a:xfrm>
            <a:off x="1416050" y="309033"/>
            <a:ext cx="6534150" cy="625475"/>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sz="2400" b="1" dirty="0">
                <a:solidFill>
                  <a:schemeClr val="bg1"/>
                </a:solidFill>
                <a:latin typeface="+mj-lt"/>
              </a:rPr>
              <a:t>CEOS Chair 2019</a:t>
            </a:r>
          </a:p>
        </p:txBody>
      </p:sp>
    </p:spTree>
    <p:extLst>
      <p:ext uri="{BB962C8B-B14F-4D97-AF65-F5344CB8AC3E}">
        <p14:creationId xmlns:p14="http://schemas.microsoft.com/office/powerpoint/2010/main" val="173930936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71500" y="1507067"/>
            <a:ext cx="7924800" cy="3712528"/>
          </a:xfrm>
        </p:spPr>
        <p:txBody>
          <a:bodyPr>
            <a:normAutofit fontScale="85000" lnSpcReduction="10000"/>
          </a:bodyPr>
          <a:lstStyle/>
          <a:p>
            <a:pPr marL="0" indent="0">
              <a:lnSpc>
                <a:spcPct val="150000"/>
              </a:lnSpc>
              <a:buNone/>
            </a:pPr>
            <a:r>
              <a:rPr lang="en-US" sz="3200" dirty="0" smtClean="0">
                <a:solidFill>
                  <a:schemeClr val="tx2"/>
                </a:solidFill>
                <a:latin typeface="Arial" charset="0"/>
                <a:ea typeface="Arial" charset="0"/>
                <a:cs typeface="Arial" charset="0"/>
              </a:rPr>
              <a:t>Seek </a:t>
            </a:r>
            <a:r>
              <a:rPr lang="en-US" sz="3200" dirty="0">
                <a:solidFill>
                  <a:schemeClr val="tx2"/>
                </a:solidFill>
                <a:latin typeface="Arial" charset="0"/>
                <a:ea typeface="Arial" charset="0"/>
                <a:cs typeface="Arial" charset="0"/>
              </a:rPr>
              <a:t>to </a:t>
            </a:r>
            <a:r>
              <a:rPr lang="en-US" sz="3200" b="1" u="sng" dirty="0">
                <a:solidFill>
                  <a:schemeClr val="tx2"/>
                </a:solidFill>
                <a:latin typeface="Arial" charset="0"/>
                <a:ea typeface="Arial" charset="0"/>
                <a:cs typeface="Arial" charset="0"/>
              </a:rPr>
              <a:t>integrate</a:t>
            </a:r>
            <a:r>
              <a:rPr lang="en-US" sz="3200" dirty="0">
                <a:solidFill>
                  <a:schemeClr val="tx2"/>
                </a:solidFill>
                <a:latin typeface="Arial" charset="0"/>
                <a:ea typeface="Arial" charset="0"/>
                <a:cs typeface="Arial" charset="0"/>
              </a:rPr>
              <a:t> a number of ongoing </a:t>
            </a:r>
            <a:r>
              <a:rPr lang="en-US" sz="3200" dirty="0" smtClean="0">
                <a:solidFill>
                  <a:schemeClr val="tx2"/>
                </a:solidFill>
                <a:latin typeface="Arial" charset="0"/>
                <a:ea typeface="Arial" charset="0"/>
                <a:cs typeface="Arial" charset="0"/>
              </a:rPr>
              <a:t>CEOS </a:t>
            </a:r>
            <a:r>
              <a:rPr lang="en-US" sz="3200" b="1" u="sng" dirty="0" smtClean="0">
                <a:solidFill>
                  <a:schemeClr val="tx2"/>
                </a:solidFill>
                <a:latin typeface="Arial" charset="0"/>
                <a:ea typeface="Arial" charset="0"/>
                <a:cs typeface="Arial" charset="0"/>
              </a:rPr>
              <a:t>activities</a:t>
            </a:r>
            <a:r>
              <a:rPr lang="en-US" sz="3200" dirty="0" smtClean="0">
                <a:solidFill>
                  <a:schemeClr val="tx2"/>
                </a:solidFill>
                <a:latin typeface="Arial" charset="0"/>
                <a:ea typeface="Arial" charset="0"/>
                <a:cs typeface="Arial" charset="0"/>
              </a:rPr>
              <a:t> </a:t>
            </a:r>
            <a:r>
              <a:rPr lang="en-US" sz="3200" dirty="0" smtClean="0">
                <a:solidFill>
                  <a:schemeClr val="tx2"/>
                </a:solidFill>
                <a:latin typeface="Arial" charset="0"/>
                <a:ea typeface="Arial" charset="0"/>
                <a:cs typeface="Arial" charset="0"/>
              </a:rPr>
              <a:t>and </a:t>
            </a:r>
            <a:r>
              <a:rPr lang="en-US" sz="3200" b="1" u="sng" dirty="0" smtClean="0">
                <a:solidFill>
                  <a:schemeClr val="tx2"/>
                </a:solidFill>
                <a:latin typeface="Arial" charset="0"/>
                <a:ea typeface="Arial" charset="0"/>
                <a:cs typeface="Arial" charset="0"/>
              </a:rPr>
              <a:t>data</a:t>
            </a:r>
            <a:r>
              <a:rPr lang="en-US" sz="3200" dirty="0" smtClean="0">
                <a:solidFill>
                  <a:schemeClr val="tx2"/>
                </a:solidFill>
                <a:latin typeface="Arial" charset="0"/>
                <a:ea typeface="Arial" charset="0"/>
                <a:cs typeface="Arial" charset="0"/>
              </a:rPr>
              <a:t> </a:t>
            </a:r>
            <a:r>
              <a:rPr lang="en-US" sz="3200" dirty="0">
                <a:solidFill>
                  <a:schemeClr val="tx2"/>
                </a:solidFill>
                <a:latin typeface="Arial" charset="0"/>
                <a:ea typeface="Arial" charset="0"/>
                <a:cs typeface="Arial" charset="0"/>
              </a:rPr>
              <a:t>in support of </a:t>
            </a:r>
            <a:r>
              <a:rPr lang="en-US" sz="3200" dirty="0" smtClean="0">
                <a:solidFill>
                  <a:schemeClr val="tx2"/>
                </a:solidFill>
                <a:latin typeface="Arial" charset="0"/>
                <a:ea typeface="Arial" charset="0"/>
                <a:cs typeface="Arial" charset="0"/>
              </a:rPr>
              <a:t>the target </a:t>
            </a:r>
            <a:r>
              <a:rPr lang="en-US" sz="3200" dirty="0">
                <a:solidFill>
                  <a:schemeClr val="tx2"/>
                </a:solidFill>
                <a:latin typeface="Arial" charset="0"/>
                <a:ea typeface="Arial" charset="0"/>
                <a:cs typeface="Arial" charset="0"/>
              </a:rPr>
              <a:t>applications </a:t>
            </a:r>
            <a:r>
              <a:rPr lang="en-US" sz="3200" dirty="0" smtClean="0">
                <a:solidFill>
                  <a:schemeClr val="tx2"/>
                </a:solidFill>
                <a:latin typeface="Arial" charset="0"/>
                <a:ea typeface="Arial" charset="0"/>
                <a:cs typeface="Arial" charset="0"/>
              </a:rPr>
              <a:t>for </a:t>
            </a:r>
            <a:r>
              <a:rPr lang="en-US" sz="3200" dirty="0">
                <a:solidFill>
                  <a:schemeClr val="tx2"/>
                </a:solidFill>
                <a:latin typeface="Arial" charset="0"/>
                <a:ea typeface="Arial" charset="0"/>
                <a:cs typeface="Arial" charset="0"/>
              </a:rPr>
              <a:t>a targeted </a:t>
            </a:r>
            <a:r>
              <a:rPr lang="en-US" sz="3200" dirty="0" smtClean="0">
                <a:solidFill>
                  <a:schemeClr val="tx2"/>
                </a:solidFill>
                <a:latin typeface="Arial" charset="0"/>
                <a:ea typeface="Arial" charset="0"/>
                <a:cs typeface="Arial" charset="0"/>
              </a:rPr>
              <a:t>region (Mekong </a:t>
            </a:r>
            <a:r>
              <a:rPr lang="en-US" sz="3200" dirty="0">
                <a:solidFill>
                  <a:schemeClr val="tx2"/>
                </a:solidFill>
                <a:latin typeface="Arial" charset="0"/>
                <a:ea typeface="Arial" charset="0"/>
                <a:cs typeface="Arial" charset="0"/>
              </a:rPr>
              <a:t>Delta is </a:t>
            </a:r>
            <a:r>
              <a:rPr lang="en-US" sz="3200" dirty="0" smtClean="0">
                <a:solidFill>
                  <a:schemeClr val="tx2"/>
                </a:solidFill>
                <a:latin typeface="Arial" charset="0"/>
                <a:ea typeface="Arial" charset="0"/>
                <a:cs typeface="Arial" charset="0"/>
              </a:rPr>
              <a:t>proposed</a:t>
            </a:r>
            <a:r>
              <a:rPr lang="en-US" sz="3200" dirty="0" smtClean="0">
                <a:solidFill>
                  <a:schemeClr val="tx2"/>
                </a:solidFill>
                <a:latin typeface="Arial" charset="0"/>
                <a:ea typeface="Arial" charset="0"/>
                <a:cs typeface="Arial" charset="0"/>
              </a:rPr>
              <a:t>)</a:t>
            </a:r>
          </a:p>
          <a:p>
            <a:pPr lvl="1">
              <a:lnSpc>
                <a:spcPct val="150000"/>
              </a:lnSpc>
            </a:pPr>
            <a:r>
              <a:rPr lang="en-US" sz="3200" dirty="0" smtClean="0">
                <a:solidFill>
                  <a:schemeClr val="tx2"/>
                </a:solidFill>
                <a:latin typeface="Arial" charset="0"/>
                <a:ea typeface="Arial" charset="0"/>
                <a:cs typeface="Arial" charset="0"/>
              </a:rPr>
              <a:t>Forest Monitoring</a:t>
            </a:r>
          </a:p>
          <a:p>
            <a:pPr lvl="1">
              <a:lnSpc>
                <a:spcPct val="150000"/>
              </a:lnSpc>
            </a:pPr>
            <a:r>
              <a:rPr lang="en-US" sz="3200" dirty="0" smtClean="0">
                <a:solidFill>
                  <a:schemeClr val="tx2"/>
                </a:solidFill>
                <a:latin typeface="Arial" charset="0"/>
                <a:ea typeface="Arial" charset="0"/>
                <a:cs typeface="Arial" charset="0"/>
              </a:rPr>
              <a:t>Rice Monitoring</a:t>
            </a:r>
            <a:endParaRPr lang="en-US" sz="3200" dirty="0">
              <a:solidFill>
                <a:schemeClr val="tx2"/>
              </a:solidFill>
              <a:latin typeface="Arial" charset="0"/>
              <a:ea typeface="Arial" charset="0"/>
              <a:cs typeface="Arial" charset="0"/>
            </a:endParaRPr>
          </a:p>
        </p:txBody>
      </p:sp>
      <p:sp>
        <p:nvSpPr>
          <p:cNvPr id="4" name="Content Placeholder 3"/>
          <p:cNvSpPr>
            <a:spLocks noGrp="1"/>
          </p:cNvSpPr>
          <p:nvPr>
            <p:ph sz="quarter" idx="11"/>
          </p:nvPr>
        </p:nvSpPr>
        <p:spPr/>
        <p:txBody>
          <a:bodyPr/>
          <a:lstStyle/>
          <a:p>
            <a:pPr marL="0" indent="0">
              <a:buNone/>
            </a:pPr>
            <a:r>
              <a:rPr lang="en-GB" dirty="0"/>
              <a:t>  </a:t>
            </a:r>
            <a:r>
              <a:rPr lang="en-GB" b="1" kern="1200" dirty="0"/>
              <a:t>CEOS Chair 2019 </a:t>
            </a:r>
            <a:r>
              <a:rPr lang="en-GB" b="1" kern="1200" dirty="0"/>
              <a:t>Initiative</a:t>
            </a:r>
            <a:endParaRPr lang="en-GB" b="1" kern="1200" dirty="0"/>
          </a:p>
        </p:txBody>
      </p:sp>
      <p:sp>
        <p:nvSpPr>
          <p:cNvPr id="5" name="Rectangle 4"/>
          <p:cNvSpPr/>
          <p:nvPr/>
        </p:nvSpPr>
        <p:spPr>
          <a:xfrm>
            <a:off x="571500" y="5439602"/>
            <a:ext cx="7924800" cy="1015663"/>
          </a:xfrm>
          <a:prstGeom prst="rect">
            <a:avLst/>
          </a:prstGeom>
        </p:spPr>
        <p:txBody>
          <a:bodyPr wrap="square">
            <a:spAutoFit/>
          </a:bodyPr>
          <a:lstStyle/>
          <a:p>
            <a:r>
              <a:rPr lang="en-US" sz="2000" dirty="0">
                <a:hlinkClick r:id="rId2"/>
              </a:rPr>
              <a:t>http://ceos.org/document_management/Meetings/Plenary/32/documents/</a:t>
            </a:r>
            <a:r>
              <a:rPr lang="en-US" sz="2000" dirty="0" smtClean="0">
                <a:hlinkClick r:id="rId2"/>
              </a:rPr>
              <a:t>2019_CEOS_Chair_Initiatives.pdf</a:t>
            </a:r>
            <a:endParaRPr lang="en-US" sz="2000" dirty="0" smtClean="0"/>
          </a:p>
          <a:p>
            <a:endParaRPr lang="en-US" sz="2000" dirty="0" smtClean="0"/>
          </a:p>
        </p:txBody>
      </p:sp>
    </p:spTree>
    <p:extLst>
      <p:ext uri="{BB962C8B-B14F-4D97-AF65-F5344CB8AC3E}">
        <p14:creationId xmlns:p14="http://schemas.microsoft.com/office/powerpoint/2010/main" val="127738056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 xmlns:a16="http://schemas.microsoft.com/office/drawing/2014/main" id="{7A2BA0EA-7F2B-4DAB-813A-52AE421B9DDB}"/>
              </a:ext>
            </a:extLst>
          </p:cNvPr>
          <p:cNvSpPr/>
          <p:nvPr/>
        </p:nvSpPr>
        <p:spPr>
          <a:xfrm>
            <a:off x="255588" y="3966963"/>
            <a:ext cx="7274627" cy="369330"/>
          </a:xfrm>
          <a:prstGeom prst="rect">
            <a:avLst/>
          </a:prstGeom>
          <a:solidFill>
            <a:schemeClr val="accent3">
              <a:lumMod val="20000"/>
              <a:lumOff val="8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tx1"/>
              </a:solidFill>
              <a:effectLst/>
              <a:uFillTx/>
            </a:endParaRPr>
          </a:p>
        </p:txBody>
      </p:sp>
      <p:sp>
        <p:nvSpPr>
          <p:cNvPr id="4" name="Content Placeholder 3">
            <a:extLst>
              <a:ext uri="{FF2B5EF4-FFF2-40B4-BE49-F238E27FC236}">
                <a16:creationId xmlns="" xmlns:a16="http://schemas.microsoft.com/office/drawing/2014/main" id="{1D3F7109-E8F2-442F-B721-A9BF15909513}"/>
              </a:ext>
            </a:extLst>
          </p:cNvPr>
          <p:cNvSpPr>
            <a:spLocks noGrp="1"/>
          </p:cNvSpPr>
          <p:nvPr>
            <p:ph sz="quarter" idx="11"/>
          </p:nvPr>
        </p:nvSpPr>
        <p:spPr/>
        <p:txBody>
          <a:bodyPr/>
          <a:lstStyle/>
          <a:p>
            <a:r>
              <a:rPr lang="en-US" b="1" dirty="0"/>
              <a:t>Proposed Initiative Summary</a:t>
            </a:r>
          </a:p>
        </p:txBody>
      </p:sp>
      <p:sp>
        <p:nvSpPr>
          <p:cNvPr id="8" name="Rounded Rectangle 7">
            <a:extLst>
              <a:ext uri="{FF2B5EF4-FFF2-40B4-BE49-F238E27FC236}">
                <a16:creationId xmlns="" xmlns:a16="http://schemas.microsoft.com/office/drawing/2014/main" id="{62037739-5EFF-4F4C-895B-C924F6A1F7EF}"/>
              </a:ext>
            </a:extLst>
          </p:cNvPr>
          <p:cNvSpPr/>
          <p:nvPr/>
        </p:nvSpPr>
        <p:spPr>
          <a:xfrm>
            <a:off x="465483" y="4625208"/>
            <a:ext cx="1515717" cy="1589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VDC</a:t>
            </a:r>
          </a:p>
          <a:p>
            <a:pPr algn="ctr"/>
            <a:r>
              <a:rPr lang="en-US" sz="1400" b="1" dirty="0">
                <a:solidFill>
                  <a:schemeClr val="bg1"/>
                </a:solidFill>
              </a:rPr>
              <a:t>(Vietnam DataCube)</a:t>
            </a:r>
          </a:p>
        </p:txBody>
      </p:sp>
      <p:sp>
        <p:nvSpPr>
          <p:cNvPr id="9" name="Rounded Rectangle 8">
            <a:extLst>
              <a:ext uri="{FF2B5EF4-FFF2-40B4-BE49-F238E27FC236}">
                <a16:creationId xmlns="" xmlns:a16="http://schemas.microsoft.com/office/drawing/2014/main" id="{4065BAF1-9C8F-4872-9763-7655F5D2C771}"/>
              </a:ext>
            </a:extLst>
          </p:cNvPr>
          <p:cNvSpPr/>
          <p:nvPr/>
        </p:nvSpPr>
        <p:spPr>
          <a:xfrm>
            <a:off x="465483" y="2195751"/>
            <a:ext cx="1502529" cy="425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S-1 ARD</a:t>
            </a:r>
          </a:p>
        </p:txBody>
      </p:sp>
      <p:sp>
        <p:nvSpPr>
          <p:cNvPr id="10" name="Rounded Rectangle 9">
            <a:extLst>
              <a:ext uri="{FF2B5EF4-FFF2-40B4-BE49-F238E27FC236}">
                <a16:creationId xmlns="" xmlns:a16="http://schemas.microsoft.com/office/drawing/2014/main" id="{CD050EBF-67CC-4CFF-9F0E-B54A6DCEDA54}"/>
              </a:ext>
            </a:extLst>
          </p:cNvPr>
          <p:cNvSpPr/>
          <p:nvPr/>
        </p:nvSpPr>
        <p:spPr>
          <a:xfrm>
            <a:off x="478671" y="2747516"/>
            <a:ext cx="1502529" cy="425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ALOS ARD</a:t>
            </a:r>
          </a:p>
        </p:txBody>
      </p:sp>
      <p:sp>
        <p:nvSpPr>
          <p:cNvPr id="11" name="Rounded Rectangle 10">
            <a:extLst>
              <a:ext uri="{FF2B5EF4-FFF2-40B4-BE49-F238E27FC236}">
                <a16:creationId xmlns="" xmlns:a16="http://schemas.microsoft.com/office/drawing/2014/main" id="{B7CBC1B4-6565-4DDF-83D9-414818B7CDDA}"/>
              </a:ext>
            </a:extLst>
          </p:cNvPr>
          <p:cNvSpPr/>
          <p:nvPr/>
        </p:nvSpPr>
        <p:spPr>
          <a:xfrm>
            <a:off x="478671" y="3295213"/>
            <a:ext cx="1502529" cy="425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bg1"/>
                </a:solidFill>
              </a:rPr>
              <a:t>NovaSAR</a:t>
            </a:r>
            <a:r>
              <a:rPr lang="en-US" sz="1400" b="1" dirty="0">
                <a:solidFill>
                  <a:schemeClr val="bg1"/>
                </a:solidFill>
              </a:rPr>
              <a:t> ARD</a:t>
            </a:r>
          </a:p>
        </p:txBody>
      </p:sp>
      <p:sp>
        <p:nvSpPr>
          <p:cNvPr id="12" name="Rounded Rectangle 11">
            <a:extLst>
              <a:ext uri="{FF2B5EF4-FFF2-40B4-BE49-F238E27FC236}">
                <a16:creationId xmlns="" xmlns:a16="http://schemas.microsoft.com/office/drawing/2014/main" id="{EE9DBA6F-A190-450D-B0E6-47AF81FB562D}"/>
              </a:ext>
            </a:extLst>
          </p:cNvPr>
          <p:cNvSpPr/>
          <p:nvPr/>
        </p:nvSpPr>
        <p:spPr>
          <a:xfrm>
            <a:off x="478671" y="3852288"/>
            <a:ext cx="1502529" cy="425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Other ARD..</a:t>
            </a:r>
            <a:br>
              <a:rPr lang="en-US" sz="1400" b="1" dirty="0">
                <a:solidFill>
                  <a:schemeClr val="bg1"/>
                </a:solidFill>
              </a:rPr>
            </a:br>
            <a:r>
              <a:rPr lang="en-US" sz="1400" b="1" dirty="0">
                <a:solidFill>
                  <a:schemeClr val="bg1"/>
                </a:solidFill>
              </a:rPr>
              <a:t>Landsat +</a:t>
            </a:r>
          </a:p>
        </p:txBody>
      </p:sp>
      <p:sp>
        <p:nvSpPr>
          <p:cNvPr id="13" name="Rounded Rectangle 12">
            <a:extLst>
              <a:ext uri="{FF2B5EF4-FFF2-40B4-BE49-F238E27FC236}">
                <a16:creationId xmlns="" xmlns:a16="http://schemas.microsoft.com/office/drawing/2014/main" id="{F92D9710-116C-4BB5-AF74-F4E527551DDB}"/>
              </a:ext>
            </a:extLst>
          </p:cNvPr>
          <p:cNvSpPr/>
          <p:nvPr/>
        </p:nvSpPr>
        <p:spPr>
          <a:xfrm>
            <a:off x="2491841" y="4455915"/>
            <a:ext cx="2556903" cy="42534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Forest Pilot (GFOI)</a:t>
            </a:r>
          </a:p>
        </p:txBody>
      </p:sp>
      <p:sp>
        <p:nvSpPr>
          <p:cNvPr id="14" name="Rounded Rectangle 13">
            <a:extLst>
              <a:ext uri="{FF2B5EF4-FFF2-40B4-BE49-F238E27FC236}">
                <a16:creationId xmlns="" xmlns:a16="http://schemas.microsoft.com/office/drawing/2014/main" id="{C12EBF80-6C7F-41EF-8086-AB50EAD8B662}"/>
              </a:ext>
            </a:extLst>
          </p:cNvPr>
          <p:cNvSpPr/>
          <p:nvPr/>
        </p:nvSpPr>
        <p:spPr>
          <a:xfrm>
            <a:off x="2491841" y="4948309"/>
            <a:ext cx="2556903" cy="42534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Rice Pilot (GEOGLAM)</a:t>
            </a:r>
          </a:p>
        </p:txBody>
      </p:sp>
      <p:sp>
        <p:nvSpPr>
          <p:cNvPr id="15" name="Rounded Rectangle 14">
            <a:extLst>
              <a:ext uri="{FF2B5EF4-FFF2-40B4-BE49-F238E27FC236}">
                <a16:creationId xmlns="" xmlns:a16="http://schemas.microsoft.com/office/drawing/2014/main" id="{318EB6D3-FA8F-4997-9EC3-8EDF052D325D}"/>
              </a:ext>
            </a:extLst>
          </p:cNvPr>
          <p:cNvSpPr/>
          <p:nvPr/>
        </p:nvSpPr>
        <p:spPr>
          <a:xfrm>
            <a:off x="2513106" y="5427980"/>
            <a:ext cx="2556903" cy="42534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ARD </a:t>
            </a:r>
            <a:r>
              <a:rPr lang="en-US" sz="1400" b="1" dirty="0" smtClean="0">
                <a:solidFill>
                  <a:schemeClr val="tx1"/>
                </a:solidFill>
              </a:rPr>
              <a:t>pilots</a:t>
            </a:r>
            <a:endParaRPr lang="en-US" sz="1400" b="1" dirty="0">
              <a:solidFill>
                <a:schemeClr val="tx1"/>
              </a:solidFill>
            </a:endParaRPr>
          </a:p>
        </p:txBody>
      </p:sp>
      <p:sp>
        <p:nvSpPr>
          <p:cNvPr id="16" name="Rounded Rectangle 15">
            <a:extLst>
              <a:ext uri="{FF2B5EF4-FFF2-40B4-BE49-F238E27FC236}">
                <a16:creationId xmlns="" xmlns:a16="http://schemas.microsoft.com/office/drawing/2014/main" id="{2D53FD97-11AB-4EA8-ADA5-BE480EE86C28}"/>
              </a:ext>
            </a:extLst>
          </p:cNvPr>
          <p:cNvSpPr/>
          <p:nvPr/>
        </p:nvSpPr>
        <p:spPr>
          <a:xfrm>
            <a:off x="2513106" y="5928022"/>
            <a:ext cx="2556903" cy="42534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SAR capacity building</a:t>
            </a:r>
          </a:p>
        </p:txBody>
      </p:sp>
      <p:sp>
        <p:nvSpPr>
          <p:cNvPr id="17" name="Down Arrow 16">
            <a:extLst>
              <a:ext uri="{FF2B5EF4-FFF2-40B4-BE49-F238E27FC236}">
                <a16:creationId xmlns="" xmlns:a16="http://schemas.microsoft.com/office/drawing/2014/main" id="{32043132-87EB-4ECD-AEFD-1E1FF6FEB414}"/>
              </a:ext>
            </a:extLst>
          </p:cNvPr>
          <p:cNvSpPr/>
          <p:nvPr/>
        </p:nvSpPr>
        <p:spPr>
          <a:xfrm>
            <a:off x="963235" y="4413365"/>
            <a:ext cx="533400" cy="155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 xmlns:a16="http://schemas.microsoft.com/office/drawing/2014/main" id="{3B116443-8E93-44AA-95D7-A2FAF30AB15C}"/>
              </a:ext>
            </a:extLst>
          </p:cNvPr>
          <p:cNvSpPr/>
          <p:nvPr/>
        </p:nvSpPr>
        <p:spPr>
          <a:xfrm>
            <a:off x="2088968" y="5162614"/>
            <a:ext cx="235131" cy="514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 xmlns:a16="http://schemas.microsoft.com/office/drawing/2014/main" id="{93B78E41-58D1-4F62-81C1-A46DF187CBC2}"/>
              </a:ext>
            </a:extLst>
          </p:cNvPr>
          <p:cNvSpPr/>
          <p:nvPr/>
        </p:nvSpPr>
        <p:spPr>
          <a:xfrm>
            <a:off x="5173119" y="5116336"/>
            <a:ext cx="235131" cy="514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 xmlns:a16="http://schemas.microsoft.com/office/drawing/2014/main" id="{D2351E74-B9E1-4BC6-96ED-637ED89BADC2}"/>
              </a:ext>
            </a:extLst>
          </p:cNvPr>
          <p:cNvSpPr/>
          <p:nvPr/>
        </p:nvSpPr>
        <p:spPr>
          <a:xfrm>
            <a:off x="5463750" y="3936593"/>
            <a:ext cx="1830978" cy="60021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Mekong River Commission</a:t>
            </a:r>
          </a:p>
        </p:txBody>
      </p:sp>
      <p:sp>
        <p:nvSpPr>
          <p:cNvPr id="21" name="Rounded Rectangle 20">
            <a:extLst>
              <a:ext uri="{FF2B5EF4-FFF2-40B4-BE49-F238E27FC236}">
                <a16:creationId xmlns="" xmlns:a16="http://schemas.microsoft.com/office/drawing/2014/main" id="{63976DA8-B7D1-4373-93D9-6BEF46D7EE72}"/>
              </a:ext>
            </a:extLst>
          </p:cNvPr>
          <p:cNvSpPr/>
          <p:nvPr/>
        </p:nvSpPr>
        <p:spPr>
          <a:xfrm>
            <a:off x="7620995" y="2341774"/>
            <a:ext cx="1267417" cy="50315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tx1"/>
                </a:solidFill>
              </a:rPr>
              <a:t>GEORice</a:t>
            </a:r>
            <a:endParaRPr lang="en-US" sz="1400" b="1" dirty="0">
              <a:solidFill>
                <a:schemeClr val="tx1"/>
              </a:solidFill>
            </a:endParaRPr>
          </a:p>
          <a:p>
            <a:pPr algn="ctr"/>
            <a:r>
              <a:rPr lang="en-US" sz="1400" b="1" dirty="0">
                <a:solidFill>
                  <a:schemeClr val="tx1"/>
                </a:solidFill>
              </a:rPr>
              <a:t>CESBIO</a:t>
            </a:r>
          </a:p>
        </p:txBody>
      </p:sp>
      <p:sp>
        <p:nvSpPr>
          <p:cNvPr id="22" name="Rounded Rectangle 21">
            <a:extLst>
              <a:ext uri="{FF2B5EF4-FFF2-40B4-BE49-F238E27FC236}">
                <a16:creationId xmlns="" xmlns:a16="http://schemas.microsoft.com/office/drawing/2014/main" id="{019FA834-3B13-439E-9DE1-51A000831E8A}"/>
              </a:ext>
            </a:extLst>
          </p:cNvPr>
          <p:cNvSpPr/>
          <p:nvPr/>
        </p:nvSpPr>
        <p:spPr>
          <a:xfrm>
            <a:off x="7644944" y="2908089"/>
            <a:ext cx="1254354" cy="50031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CARD4L/LSI</a:t>
            </a:r>
          </a:p>
        </p:txBody>
      </p:sp>
      <p:sp>
        <p:nvSpPr>
          <p:cNvPr id="23" name="Rounded Rectangle 22">
            <a:extLst>
              <a:ext uri="{FF2B5EF4-FFF2-40B4-BE49-F238E27FC236}">
                <a16:creationId xmlns="" xmlns:a16="http://schemas.microsoft.com/office/drawing/2014/main" id="{90DE11F3-7F4F-4DC5-A658-8FC67FB6C870}"/>
              </a:ext>
            </a:extLst>
          </p:cNvPr>
          <p:cNvSpPr/>
          <p:nvPr/>
        </p:nvSpPr>
        <p:spPr>
          <a:xfrm>
            <a:off x="7644944" y="3499847"/>
            <a:ext cx="1302571" cy="46827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ODC</a:t>
            </a:r>
          </a:p>
        </p:txBody>
      </p:sp>
      <p:sp>
        <p:nvSpPr>
          <p:cNvPr id="24" name="Rounded Rectangle 23">
            <a:extLst>
              <a:ext uri="{FF2B5EF4-FFF2-40B4-BE49-F238E27FC236}">
                <a16:creationId xmlns="" xmlns:a16="http://schemas.microsoft.com/office/drawing/2014/main" id="{B15F5E9F-4FEF-42E5-AD1C-373C7F039E41}"/>
              </a:ext>
            </a:extLst>
          </p:cNvPr>
          <p:cNvSpPr/>
          <p:nvPr/>
        </p:nvSpPr>
        <p:spPr>
          <a:xfrm>
            <a:off x="7620995" y="4021780"/>
            <a:ext cx="1326520" cy="48725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SDCG</a:t>
            </a:r>
          </a:p>
        </p:txBody>
      </p:sp>
      <p:sp>
        <p:nvSpPr>
          <p:cNvPr id="25" name="Rounded Rectangle 24">
            <a:extLst>
              <a:ext uri="{FF2B5EF4-FFF2-40B4-BE49-F238E27FC236}">
                <a16:creationId xmlns="" xmlns:a16="http://schemas.microsoft.com/office/drawing/2014/main" id="{3EB9380A-8A9D-4DFA-8898-C5DBA659129F}"/>
              </a:ext>
            </a:extLst>
          </p:cNvPr>
          <p:cNvSpPr/>
          <p:nvPr/>
        </p:nvSpPr>
        <p:spPr>
          <a:xfrm>
            <a:off x="5463750" y="4622393"/>
            <a:ext cx="1830978" cy="60021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2019 outcomes for VNSC &amp; CEOS</a:t>
            </a:r>
          </a:p>
        </p:txBody>
      </p:sp>
      <p:sp>
        <p:nvSpPr>
          <p:cNvPr id="26" name="Rounded Rectangle 25">
            <a:extLst>
              <a:ext uri="{FF2B5EF4-FFF2-40B4-BE49-F238E27FC236}">
                <a16:creationId xmlns="" xmlns:a16="http://schemas.microsoft.com/office/drawing/2014/main" id="{FFFAADE7-D852-4B7B-85F5-EE11BDA0C4A2}"/>
              </a:ext>
            </a:extLst>
          </p:cNvPr>
          <p:cNvSpPr/>
          <p:nvPr/>
        </p:nvSpPr>
        <p:spPr>
          <a:xfrm>
            <a:off x="7620995" y="4583421"/>
            <a:ext cx="1326520" cy="52863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GA/CSIRO </a:t>
            </a:r>
            <a:r>
              <a:rPr lang="en-US" sz="1400" b="1" dirty="0" err="1">
                <a:solidFill>
                  <a:schemeClr val="tx1"/>
                </a:solidFill>
              </a:rPr>
              <a:t>SARCube</a:t>
            </a:r>
            <a:endParaRPr lang="en-US" sz="1400" b="1" dirty="0">
              <a:solidFill>
                <a:schemeClr val="tx1"/>
              </a:solidFill>
            </a:endParaRPr>
          </a:p>
        </p:txBody>
      </p:sp>
      <p:sp>
        <p:nvSpPr>
          <p:cNvPr id="27" name="Rounded Rectangle 26">
            <a:extLst>
              <a:ext uri="{FF2B5EF4-FFF2-40B4-BE49-F238E27FC236}">
                <a16:creationId xmlns="" xmlns:a16="http://schemas.microsoft.com/office/drawing/2014/main" id="{CA00100B-29E7-442B-9295-94205C2E85F2}"/>
              </a:ext>
            </a:extLst>
          </p:cNvPr>
          <p:cNvSpPr/>
          <p:nvPr/>
        </p:nvSpPr>
        <p:spPr>
          <a:xfrm>
            <a:off x="7632969" y="5195439"/>
            <a:ext cx="1326520" cy="48725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SEO</a:t>
            </a:r>
          </a:p>
        </p:txBody>
      </p:sp>
      <p:sp>
        <p:nvSpPr>
          <p:cNvPr id="28" name="Rounded Rectangle 27">
            <a:extLst>
              <a:ext uri="{FF2B5EF4-FFF2-40B4-BE49-F238E27FC236}">
                <a16:creationId xmlns="" xmlns:a16="http://schemas.microsoft.com/office/drawing/2014/main" id="{E4A4F6FA-D014-4C61-97C4-13CD051A7A2E}"/>
              </a:ext>
            </a:extLst>
          </p:cNvPr>
          <p:cNvSpPr/>
          <p:nvPr/>
        </p:nvSpPr>
        <p:spPr>
          <a:xfrm>
            <a:off x="5463750" y="5301998"/>
            <a:ext cx="1830978" cy="60021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Long-term benefits</a:t>
            </a:r>
          </a:p>
        </p:txBody>
      </p:sp>
      <p:sp>
        <p:nvSpPr>
          <p:cNvPr id="29" name="Rounded Rectangle 28">
            <a:extLst>
              <a:ext uri="{FF2B5EF4-FFF2-40B4-BE49-F238E27FC236}">
                <a16:creationId xmlns="" xmlns:a16="http://schemas.microsoft.com/office/drawing/2014/main" id="{978081AD-3750-45B4-81B8-DE67C832FB95}"/>
              </a:ext>
            </a:extLst>
          </p:cNvPr>
          <p:cNvSpPr/>
          <p:nvPr/>
        </p:nvSpPr>
        <p:spPr>
          <a:xfrm>
            <a:off x="5463750" y="5981603"/>
            <a:ext cx="1830978" cy="60021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AOGEOSS, </a:t>
            </a:r>
            <a:br>
              <a:rPr lang="en-US" sz="1400" b="1" dirty="0">
                <a:solidFill>
                  <a:schemeClr val="tx1"/>
                </a:solidFill>
              </a:rPr>
            </a:br>
            <a:r>
              <a:rPr lang="en-US" sz="1400" b="1" dirty="0">
                <a:solidFill>
                  <a:schemeClr val="tx1"/>
                </a:solidFill>
              </a:rPr>
              <a:t>Paris, SDGs</a:t>
            </a:r>
          </a:p>
        </p:txBody>
      </p:sp>
      <p:cxnSp>
        <p:nvCxnSpPr>
          <p:cNvPr id="32" name="Straight Connector 31">
            <a:extLst>
              <a:ext uri="{FF2B5EF4-FFF2-40B4-BE49-F238E27FC236}">
                <a16:creationId xmlns="" xmlns:a16="http://schemas.microsoft.com/office/drawing/2014/main" id="{57029A2E-621D-4E11-9957-28D5091D184F}"/>
              </a:ext>
            </a:extLst>
          </p:cNvPr>
          <p:cNvCxnSpPr>
            <a:cxnSpLocks/>
          </p:cNvCxnSpPr>
          <p:nvPr/>
        </p:nvCxnSpPr>
        <p:spPr>
          <a:xfrm>
            <a:off x="5257800" y="3810000"/>
            <a:ext cx="0" cy="2771820"/>
          </a:xfrm>
          <a:prstGeom prst="line">
            <a:avLst/>
          </a:prstGeom>
          <a:noFill/>
          <a:ln w="25400" cap="flat">
            <a:solidFill>
              <a:srgbClr val="FF9A00"/>
            </a:solidFill>
            <a:prstDash val="sys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37" name="TextBox 36">
            <a:extLst>
              <a:ext uri="{FF2B5EF4-FFF2-40B4-BE49-F238E27FC236}">
                <a16:creationId xmlns="" xmlns:a16="http://schemas.microsoft.com/office/drawing/2014/main" id="{F17C2551-0F0F-475E-9BB4-E8E2305A461E}"/>
              </a:ext>
            </a:extLst>
          </p:cNvPr>
          <p:cNvSpPr txBox="1"/>
          <p:nvPr/>
        </p:nvSpPr>
        <p:spPr>
          <a:xfrm>
            <a:off x="446204" y="6283662"/>
            <a:ext cx="15927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b="1" dirty="0"/>
              <a:t>Infrastructure</a:t>
            </a:r>
            <a:endParaRPr kumimoji="0" lang="en-US" sz="1800" b="1" i="0" u="none" strike="noStrike" cap="none" spc="0" normalizeH="0" baseline="0" dirty="0">
              <a:ln>
                <a:noFill/>
              </a:ln>
              <a:solidFill>
                <a:srgbClr val="002569"/>
              </a:solidFill>
              <a:effectLst/>
              <a:uFillTx/>
            </a:endParaRPr>
          </a:p>
        </p:txBody>
      </p:sp>
      <p:sp>
        <p:nvSpPr>
          <p:cNvPr id="38" name="TextBox 37">
            <a:extLst>
              <a:ext uri="{FF2B5EF4-FFF2-40B4-BE49-F238E27FC236}">
                <a16:creationId xmlns="" xmlns:a16="http://schemas.microsoft.com/office/drawing/2014/main" id="{C3A71015-9D60-4EB8-9F98-AF76C134C21D}"/>
              </a:ext>
            </a:extLst>
          </p:cNvPr>
          <p:cNvSpPr txBox="1"/>
          <p:nvPr/>
        </p:nvSpPr>
        <p:spPr>
          <a:xfrm>
            <a:off x="2971663" y="6368535"/>
            <a:ext cx="111825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b="1" dirty="0"/>
              <a:t>Activities</a:t>
            </a:r>
            <a:endParaRPr kumimoji="0" lang="en-US" sz="1800" b="1" i="0" u="none" strike="noStrike" cap="none" spc="0" normalizeH="0" baseline="0" dirty="0">
              <a:ln>
                <a:noFill/>
              </a:ln>
              <a:solidFill>
                <a:srgbClr val="002569"/>
              </a:solidFill>
              <a:effectLst/>
              <a:uFillTx/>
            </a:endParaRPr>
          </a:p>
        </p:txBody>
      </p:sp>
      <p:sp>
        <p:nvSpPr>
          <p:cNvPr id="39" name="TextBox 38">
            <a:extLst>
              <a:ext uri="{FF2B5EF4-FFF2-40B4-BE49-F238E27FC236}">
                <a16:creationId xmlns="" xmlns:a16="http://schemas.microsoft.com/office/drawing/2014/main" id="{DAC35E79-2231-4599-B309-09BC815F8F81}"/>
              </a:ext>
            </a:extLst>
          </p:cNvPr>
          <p:cNvSpPr txBox="1"/>
          <p:nvPr/>
        </p:nvSpPr>
        <p:spPr>
          <a:xfrm>
            <a:off x="5257800" y="6562327"/>
            <a:ext cx="227241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b="1" dirty="0"/>
              <a:t>Expected outcomes</a:t>
            </a:r>
            <a:endParaRPr kumimoji="0" lang="en-US" sz="1800" b="1" i="0" u="none" strike="noStrike" cap="none" spc="0" normalizeH="0" baseline="0" dirty="0">
              <a:ln>
                <a:noFill/>
              </a:ln>
              <a:solidFill>
                <a:srgbClr val="002569"/>
              </a:solidFill>
              <a:effectLst/>
              <a:uFillTx/>
            </a:endParaRPr>
          </a:p>
        </p:txBody>
      </p:sp>
      <p:pic>
        <p:nvPicPr>
          <p:cNvPr id="42" name="Picture 41">
            <a:extLst>
              <a:ext uri="{FF2B5EF4-FFF2-40B4-BE49-F238E27FC236}">
                <a16:creationId xmlns="" xmlns:a16="http://schemas.microsoft.com/office/drawing/2014/main" id="{CB18FAF6-3769-4246-A31E-C5ED5E8242F8}"/>
              </a:ext>
            </a:extLst>
          </p:cNvPr>
          <p:cNvPicPr>
            <a:picLocks noChangeAspect="1"/>
          </p:cNvPicPr>
          <p:nvPr/>
        </p:nvPicPr>
        <p:blipFill>
          <a:blip r:embed="rId3" cstate="print"/>
          <a:stretch>
            <a:fillRect/>
          </a:stretch>
        </p:blipFill>
        <p:spPr>
          <a:xfrm>
            <a:off x="2823144" y="1388298"/>
            <a:ext cx="1850714" cy="3034092"/>
          </a:xfrm>
          <a:prstGeom prst="rect">
            <a:avLst/>
          </a:prstGeom>
        </p:spPr>
      </p:pic>
      <p:sp>
        <p:nvSpPr>
          <p:cNvPr id="33" name="Rounded Rectangle 26">
            <a:extLst>
              <a:ext uri="{FF2B5EF4-FFF2-40B4-BE49-F238E27FC236}">
                <a16:creationId xmlns="" xmlns:a16="http://schemas.microsoft.com/office/drawing/2014/main" id="{CA00100B-29E7-442B-9295-94205C2E85F2}"/>
              </a:ext>
            </a:extLst>
          </p:cNvPr>
          <p:cNvSpPr/>
          <p:nvPr/>
        </p:nvSpPr>
        <p:spPr>
          <a:xfrm>
            <a:off x="7665080" y="5791200"/>
            <a:ext cx="1326520" cy="48725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CNES</a:t>
            </a:r>
          </a:p>
        </p:txBody>
      </p:sp>
    </p:spTree>
    <p:extLst>
      <p:ext uri="{BB962C8B-B14F-4D97-AF65-F5344CB8AC3E}">
        <p14:creationId xmlns:p14="http://schemas.microsoft.com/office/powerpoint/2010/main" val="189782356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4979" y="1472040"/>
            <a:ext cx="7924800" cy="4572000"/>
          </a:xfrm>
        </p:spPr>
        <p:txBody>
          <a:bodyPr>
            <a:normAutofit/>
          </a:bodyPr>
          <a:lstStyle/>
          <a:p>
            <a:r>
              <a:rPr lang="en-US" sz="2400" dirty="0" smtClean="0"/>
              <a:t>Dedicated Use Case through WGISS Carbon Portal</a:t>
            </a:r>
            <a:endParaRPr lang="en-US" sz="2400" dirty="0" smtClean="0"/>
          </a:p>
          <a:p>
            <a:pPr marL="0" indent="0">
              <a:buNone/>
            </a:pPr>
            <a:endParaRPr lang="en-US" sz="2400" dirty="0" smtClean="0"/>
          </a:p>
          <a:p>
            <a:r>
              <a:rPr lang="en-US" sz="2400" dirty="0" smtClean="0"/>
              <a:t>New Pilot activities complementing/supporting Vietnam Data Cube (VDC)</a:t>
            </a:r>
            <a:endParaRPr lang="en-US" sz="2400" dirty="0" smtClean="0"/>
          </a:p>
          <a:p>
            <a:endParaRPr lang="en-US" sz="2400" dirty="0" smtClean="0"/>
          </a:p>
          <a:p>
            <a:r>
              <a:rPr lang="en-US" sz="2400" dirty="0" smtClean="0"/>
              <a:t>Vietnam User Oriented Training </a:t>
            </a:r>
            <a:r>
              <a:rPr lang="en-US" sz="2400" dirty="0" smtClean="0"/>
              <a:t>and capacity building </a:t>
            </a:r>
            <a:r>
              <a:rPr lang="en-US" sz="2400" dirty="0" smtClean="0"/>
              <a:t>activities (with WGCapD)</a:t>
            </a:r>
          </a:p>
          <a:p>
            <a:pPr lvl="1"/>
            <a:r>
              <a:rPr lang="en-US" sz="2400" dirty="0" smtClean="0"/>
              <a:t>SAR Processing and SAR Applications</a:t>
            </a:r>
            <a:endParaRPr lang="en-US" sz="2400" dirty="0"/>
          </a:p>
          <a:p>
            <a:endParaRPr lang="en-US" sz="2400" dirty="0" smtClean="0"/>
          </a:p>
          <a:p>
            <a:r>
              <a:rPr lang="en-US" sz="2400" dirty="0" smtClean="0"/>
              <a:t>Others?</a:t>
            </a:r>
            <a:endParaRPr lang="en-US" sz="2400" dirty="0" smtClean="0"/>
          </a:p>
          <a:p>
            <a:endParaRPr lang="en-US" sz="2400" dirty="0"/>
          </a:p>
        </p:txBody>
      </p:sp>
      <p:sp>
        <p:nvSpPr>
          <p:cNvPr id="4" name="Content Placeholder 3"/>
          <p:cNvSpPr>
            <a:spLocks noGrp="1"/>
          </p:cNvSpPr>
          <p:nvPr>
            <p:ph sz="quarter" idx="11"/>
          </p:nvPr>
        </p:nvSpPr>
        <p:spPr/>
        <p:txBody>
          <a:bodyPr/>
          <a:lstStyle/>
          <a:p>
            <a:pPr marL="0" indent="0">
              <a:buNone/>
            </a:pPr>
            <a:r>
              <a:rPr lang="en-GB" dirty="0" smtClean="0"/>
              <a:t>How can </a:t>
            </a:r>
            <a:r>
              <a:rPr lang="en-GB" dirty="0" smtClean="0"/>
              <a:t>WGISS contribute</a:t>
            </a:r>
            <a:r>
              <a:rPr lang="en-GB" dirty="0" smtClean="0"/>
              <a:t>?</a:t>
            </a:r>
            <a:endParaRPr lang="en-GB" dirty="0"/>
          </a:p>
        </p:txBody>
      </p:sp>
    </p:spTree>
    <p:extLst>
      <p:ext uri="{BB962C8B-B14F-4D97-AF65-F5344CB8AC3E}">
        <p14:creationId xmlns:p14="http://schemas.microsoft.com/office/powerpoint/2010/main" val="385492059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32965" y="1398400"/>
            <a:ext cx="7367781" cy="1344800"/>
          </a:xfrm>
        </p:spPr>
        <p:txBody>
          <a:bodyPr/>
          <a:lstStyle/>
          <a:p>
            <a:r>
              <a:rPr lang="en-GB" sz="4000" dirty="0" smtClean="0"/>
              <a:t>WGISS Cooperation</a:t>
            </a:r>
            <a:endParaRPr lang="en-GB" sz="4000" dirty="0"/>
          </a:p>
        </p:txBody>
      </p:sp>
      <p:pic>
        <p:nvPicPr>
          <p:cNvPr id="3" name="Picture 2"/>
          <p:cNvPicPr>
            <a:picLocks noChangeAspect="1"/>
          </p:cNvPicPr>
          <p:nvPr/>
        </p:nvPicPr>
        <p:blipFill>
          <a:blip r:embed="rId3"/>
          <a:stretch>
            <a:fillRect/>
          </a:stretch>
        </p:blipFill>
        <p:spPr>
          <a:xfrm>
            <a:off x="1371600" y="4907280"/>
            <a:ext cx="2438400" cy="1950720"/>
          </a:xfrm>
          <a:prstGeom prst="rect">
            <a:avLst/>
          </a:prstGeom>
        </p:spPr>
      </p:pic>
      <p:pic>
        <p:nvPicPr>
          <p:cNvPr id="4" name="Picture 3"/>
          <p:cNvPicPr>
            <a:picLocks noChangeAspect="1"/>
          </p:cNvPicPr>
          <p:nvPr/>
        </p:nvPicPr>
        <p:blipFill>
          <a:blip r:embed="rId4"/>
          <a:stretch>
            <a:fillRect/>
          </a:stretch>
        </p:blipFill>
        <p:spPr>
          <a:xfrm>
            <a:off x="4800600" y="4953000"/>
            <a:ext cx="2692400" cy="1730829"/>
          </a:xfrm>
          <a:prstGeom prst="rect">
            <a:avLst/>
          </a:prstGeom>
        </p:spPr>
      </p:pic>
    </p:spTree>
    <p:extLst>
      <p:ext uri="{BB962C8B-B14F-4D97-AF65-F5344CB8AC3E}">
        <p14:creationId xmlns:p14="http://schemas.microsoft.com/office/powerpoint/2010/main" val="14512081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EA59182-9008-FF4C-97EB-CF4B82922312}"/>
              </a:ext>
            </a:extLst>
          </p:cNvPr>
          <p:cNvSpPr>
            <a:spLocks noGrp="1"/>
          </p:cNvSpPr>
          <p:nvPr>
            <p:ph sz="quarter" idx="10"/>
          </p:nvPr>
        </p:nvSpPr>
        <p:spPr>
          <a:xfrm>
            <a:off x="152400" y="1371600"/>
            <a:ext cx="8839200" cy="5257800"/>
          </a:xfrm>
        </p:spPr>
        <p:txBody>
          <a:bodyPr/>
          <a:lstStyle/>
          <a:p>
            <a:pPr>
              <a:spcBef>
                <a:spcPts val="600"/>
              </a:spcBef>
            </a:pPr>
            <a:r>
              <a:rPr lang="en-US" b="1" u="sng" dirty="0"/>
              <a:t>CEOS Carbon </a:t>
            </a:r>
            <a:r>
              <a:rPr lang="en-US" b="1" u="sng" dirty="0" smtClean="0"/>
              <a:t>Team</a:t>
            </a:r>
            <a:r>
              <a:rPr lang="en-US" b="1" dirty="0" smtClean="0"/>
              <a:t> - </a:t>
            </a:r>
            <a:r>
              <a:rPr lang="en-US" sz="1800" b="1" dirty="0" smtClean="0"/>
              <a:t>Ongoing</a:t>
            </a:r>
            <a:r>
              <a:rPr lang="en-US" sz="1800" dirty="0" smtClean="0"/>
              <a:t> </a:t>
            </a:r>
            <a:r>
              <a:rPr lang="en-US" sz="1800" dirty="0"/>
              <a:t>development of prototype Carbon </a:t>
            </a:r>
            <a:r>
              <a:rPr lang="en-US" sz="1800" dirty="0" smtClean="0"/>
              <a:t>Portal </a:t>
            </a:r>
            <a:r>
              <a:rPr lang="en-US" sz="1800" b="1" dirty="0" smtClean="0"/>
              <a:t>(CARB-15)</a:t>
            </a:r>
            <a:endParaRPr lang="en-US" sz="1800" b="1" dirty="0"/>
          </a:p>
          <a:p>
            <a:pPr lvl="0">
              <a:spcBef>
                <a:spcPts val="600"/>
              </a:spcBef>
            </a:pPr>
            <a:endParaRPr lang="en-AU" sz="1000" b="1" u="sng" dirty="0"/>
          </a:p>
          <a:p>
            <a:pPr>
              <a:spcBef>
                <a:spcPts val="600"/>
              </a:spcBef>
            </a:pPr>
            <a:r>
              <a:rPr lang="en-AU" b="1" u="sng" dirty="0" smtClean="0"/>
              <a:t>WGClimate</a:t>
            </a:r>
            <a:r>
              <a:rPr lang="en-AU" dirty="0" smtClean="0"/>
              <a:t> - </a:t>
            </a:r>
            <a:r>
              <a:rPr lang="en-AU" sz="1800" b="1" dirty="0" smtClean="0"/>
              <a:t>Ongoing</a:t>
            </a:r>
            <a:r>
              <a:rPr lang="en-AU" sz="1800" dirty="0" smtClean="0"/>
              <a:t> </a:t>
            </a:r>
            <a:r>
              <a:rPr lang="en-AU" sz="1800" dirty="0"/>
              <a:t>review of </a:t>
            </a:r>
            <a:r>
              <a:rPr lang="en-AU" sz="1800" b="1" i="1" dirty="0"/>
              <a:t>ECV inventory </a:t>
            </a:r>
            <a:r>
              <a:rPr lang="en-AU" sz="1800" dirty="0"/>
              <a:t>to ensure CDRs access through WGISS Connected Data Assets </a:t>
            </a:r>
            <a:r>
              <a:rPr lang="en-AU" sz="1800" dirty="0" smtClean="0"/>
              <a:t>Infrastructure </a:t>
            </a:r>
            <a:r>
              <a:rPr lang="en-AU" sz="1800" b="1" dirty="0" smtClean="0"/>
              <a:t>(DATA-9)</a:t>
            </a:r>
            <a:endParaRPr lang="en-AU" sz="1800" b="1" dirty="0"/>
          </a:p>
          <a:p>
            <a:pPr lvl="0">
              <a:spcBef>
                <a:spcPts val="600"/>
              </a:spcBef>
            </a:pPr>
            <a:endParaRPr lang="en-AU" sz="1000" b="1" u="sng" dirty="0" smtClean="0"/>
          </a:p>
          <a:p>
            <a:pPr lvl="0">
              <a:spcBef>
                <a:spcPts val="600"/>
              </a:spcBef>
            </a:pPr>
            <a:r>
              <a:rPr lang="en-AU" b="1" u="sng" dirty="0" smtClean="0"/>
              <a:t>WGDisasters</a:t>
            </a:r>
            <a:r>
              <a:rPr lang="en-AU" b="1" dirty="0" smtClean="0"/>
              <a:t> </a:t>
            </a:r>
            <a:r>
              <a:rPr lang="mr-IN" b="1" dirty="0" smtClean="0"/>
              <a:t>–</a:t>
            </a:r>
            <a:r>
              <a:rPr lang="en-AU" b="1" dirty="0" smtClean="0"/>
              <a:t> </a:t>
            </a:r>
            <a:r>
              <a:rPr lang="en-AU" sz="1800" b="1" dirty="0" smtClean="0"/>
              <a:t>Opportunity identified</a:t>
            </a:r>
            <a:r>
              <a:rPr lang="en-AU" sz="1800" dirty="0" smtClean="0"/>
              <a:t>: generic recovery observatory highlighted as possible cooperation area during WGDisasters meeting#10, to be further discussed.</a:t>
            </a:r>
            <a:endParaRPr lang="en-AU" sz="1600" b="1" u="sng" dirty="0">
              <a:solidFill>
                <a:srgbClr val="FF0000"/>
              </a:solidFill>
            </a:endParaRPr>
          </a:p>
          <a:p>
            <a:pPr marL="0" indent="0">
              <a:spcBef>
                <a:spcPts val="600"/>
              </a:spcBef>
              <a:buNone/>
            </a:pPr>
            <a:endParaRPr lang="en-US" sz="1000" dirty="0"/>
          </a:p>
          <a:p>
            <a:r>
              <a:rPr lang="en-AU" b="1" u="sng" dirty="0"/>
              <a:t>WGCV</a:t>
            </a:r>
            <a:r>
              <a:rPr lang="en-AU" b="1" dirty="0"/>
              <a:t> </a:t>
            </a:r>
            <a:r>
              <a:rPr lang="mr-IN" dirty="0"/>
              <a:t>–</a:t>
            </a:r>
            <a:r>
              <a:rPr lang="en-AU" dirty="0"/>
              <a:t> </a:t>
            </a:r>
            <a:r>
              <a:rPr lang="en-AU" sz="1800" b="1" dirty="0"/>
              <a:t>Ongoing</a:t>
            </a:r>
            <a:r>
              <a:rPr lang="en-AU" sz="1800" dirty="0"/>
              <a:t> around four different topics: </a:t>
            </a:r>
          </a:p>
          <a:p>
            <a:pPr lvl="1"/>
            <a:r>
              <a:rPr lang="en-CA" sz="1600" dirty="0"/>
              <a:t>Data Formats and Interoperability in the framework of FDA	</a:t>
            </a:r>
            <a:endParaRPr lang="en-GB" sz="1600" dirty="0"/>
          </a:p>
          <a:p>
            <a:pPr lvl="1"/>
            <a:r>
              <a:rPr lang="en-GB" sz="1600" dirty="0"/>
              <a:t>Quality Indicators in Discovery Metadata</a:t>
            </a:r>
          </a:p>
          <a:p>
            <a:pPr lvl="1"/>
            <a:r>
              <a:rPr lang="en-GB" sz="1600" dirty="0"/>
              <a:t>CEOS Data Cubes and CEOS Test Sites Data Access in support of WGCV Activities</a:t>
            </a:r>
          </a:p>
          <a:p>
            <a:pPr lvl="1"/>
            <a:r>
              <a:rPr lang="en-GB" sz="1600" dirty="0"/>
              <a:t>Standardization and Best Practices</a:t>
            </a:r>
            <a:endParaRPr lang="en-US" sz="1100" b="1" dirty="0"/>
          </a:p>
          <a:p>
            <a:pPr lvl="1">
              <a:spcBef>
                <a:spcPts val="600"/>
              </a:spcBef>
            </a:pPr>
            <a:endParaRPr lang="en-US" sz="1800" dirty="0">
              <a:solidFill>
                <a:srgbClr val="FF0000"/>
              </a:solidFill>
            </a:endParaRPr>
          </a:p>
          <a:p>
            <a:pPr marL="457200" indent="-457200">
              <a:buFont typeface="+mj-lt"/>
              <a:buAutoNum type="arabicPeriod"/>
            </a:pPr>
            <a:endParaRPr lang="en-GB" sz="1800" b="1" dirty="0"/>
          </a:p>
          <a:p>
            <a:pPr>
              <a:spcBef>
                <a:spcPts val="600"/>
              </a:spcBef>
            </a:pPr>
            <a:endParaRPr lang="en-AU" sz="1800" b="1" dirty="0"/>
          </a:p>
          <a:p>
            <a:pPr lvl="1">
              <a:spcBef>
                <a:spcPts val="600"/>
              </a:spcBef>
            </a:pPr>
            <a:endParaRPr lang="en-US" sz="1800" dirty="0">
              <a:solidFill>
                <a:srgbClr val="FF0000"/>
              </a:solidFill>
            </a:endParaRPr>
          </a:p>
        </p:txBody>
      </p:sp>
      <p:sp>
        <p:nvSpPr>
          <p:cNvPr id="4" name="Content Placeholder 3">
            <a:extLst>
              <a:ext uri="{FF2B5EF4-FFF2-40B4-BE49-F238E27FC236}">
                <a16:creationId xmlns="" xmlns:a16="http://schemas.microsoft.com/office/drawing/2014/main" id="{78B163B6-507E-8640-AEF5-099E562E0219}"/>
              </a:ext>
            </a:extLst>
          </p:cNvPr>
          <p:cNvSpPr>
            <a:spLocks noGrp="1"/>
          </p:cNvSpPr>
          <p:nvPr>
            <p:ph sz="quarter" idx="11"/>
          </p:nvPr>
        </p:nvSpPr>
        <p:spPr>
          <a:xfrm>
            <a:off x="2209800" y="304800"/>
            <a:ext cx="4953000" cy="533400"/>
          </a:xfrm>
        </p:spPr>
        <p:txBody>
          <a:bodyPr/>
          <a:lstStyle/>
          <a:p>
            <a:pPr algn="ctr"/>
            <a:r>
              <a:rPr lang="en-US" b="1" dirty="0" smtClean="0"/>
              <a:t>Cooperation with other groups</a:t>
            </a:r>
            <a:endParaRPr lang="en-US" b="1" dirty="0"/>
          </a:p>
        </p:txBody>
      </p:sp>
    </p:spTree>
    <p:extLst>
      <p:ext uri="{BB962C8B-B14F-4D97-AF65-F5344CB8AC3E}">
        <p14:creationId xmlns:p14="http://schemas.microsoft.com/office/powerpoint/2010/main" val="125750370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48593" y="1264504"/>
            <a:ext cx="8872261" cy="5441096"/>
          </a:xfrm>
        </p:spPr>
        <p:txBody>
          <a:bodyPr/>
          <a:lstStyle/>
          <a:p>
            <a:r>
              <a:rPr lang="en-US" b="1" dirty="0"/>
              <a:t>Virtual Constellations</a:t>
            </a:r>
            <a:r>
              <a:rPr lang="en-US" dirty="0"/>
              <a:t> </a:t>
            </a:r>
            <a:r>
              <a:rPr lang="mr-IN" dirty="0" smtClean="0"/>
              <a:t>–</a:t>
            </a:r>
            <a:r>
              <a:rPr lang="en-US" dirty="0" smtClean="0"/>
              <a:t> </a:t>
            </a:r>
            <a:r>
              <a:rPr lang="en-US" sz="1800" b="1" dirty="0" smtClean="0"/>
              <a:t>Opportunity identified</a:t>
            </a:r>
            <a:r>
              <a:rPr lang="en-US" sz="1800" dirty="0" smtClean="0"/>
              <a:t>: update </a:t>
            </a:r>
            <a:r>
              <a:rPr lang="en-US" sz="1800" dirty="0"/>
              <a:t>the inventory of Virtual Constellations datasets and ensure discoverability/accessibility through WGISS Connected Data Assets </a:t>
            </a:r>
            <a:r>
              <a:rPr lang="en-US" sz="1800" dirty="0" smtClean="0"/>
              <a:t>infrastructure</a:t>
            </a:r>
            <a:endParaRPr lang="en-US" sz="1800" dirty="0"/>
          </a:p>
          <a:p>
            <a:pPr marL="0" indent="0">
              <a:spcBef>
                <a:spcPts val="600"/>
              </a:spcBef>
              <a:buNone/>
            </a:pPr>
            <a:endParaRPr lang="en-US" sz="1050" b="1" dirty="0" smtClean="0"/>
          </a:p>
          <a:p>
            <a:pPr>
              <a:spcBef>
                <a:spcPts val="600"/>
              </a:spcBef>
            </a:pPr>
            <a:r>
              <a:rPr lang="en-AU" b="1" u="sng" dirty="0"/>
              <a:t>WGCapD</a:t>
            </a:r>
            <a:r>
              <a:rPr lang="en-AU" b="1" dirty="0"/>
              <a:t> - </a:t>
            </a:r>
            <a:r>
              <a:rPr lang="en-US" sz="1800" b="1" dirty="0"/>
              <a:t>Ongoing</a:t>
            </a:r>
            <a:r>
              <a:rPr lang="en-US" sz="1800" dirty="0"/>
              <a:t>: WGISS Technology webinars and FDA events publicized through </a:t>
            </a:r>
            <a:r>
              <a:rPr lang="en-US" sz="1800" dirty="0" smtClean="0"/>
              <a:t>WGCapD, upcoming ones </a:t>
            </a:r>
            <a:r>
              <a:rPr lang="en-US" sz="1800" dirty="0" err="1" smtClean="0"/>
              <a:t>organised</a:t>
            </a:r>
            <a:r>
              <a:rPr lang="en-US" sz="1800" dirty="0" smtClean="0"/>
              <a:t> in cooperation </a:t>
            </a:r>
            <a:r>
              <a:rPr lang="en-US" sz="1800" b="1" dirty="0"/>
              <a:t>(DATA-11 &amp; FDA-5)</a:t>
            </a:r>
          </a:p>
          <a:p>
            <a:pPr>
              <a:spcBef>
                <a:spcPts val="600"/>
              </a:spcBef>
            </a:pPr>
            <a:endParaRPr lang="en-US" sz="1050" b="1" u="sng" dirty="0" smtClean="0"/>
          </a:p>
          <a:p>
            <a:pPr>
              <a:spcBef>
                <a:spcPts val="600"/>
              </a:spcBef>
            </a:pPr>
            <a:r>
              <a:rPr lang="en-US" b="1" u="sng" dirty="0"/>
              <a:t>SEO</a:t>
            </a:r>
            <a:r>
              <a:rPr lang="en-US" b="1" dirty="0"/>
              <a:t> - Ongoing:</a:t>
            </a:r>
            <a:r>
              <a:rPr lang="en-US" dirty="0"/>
              <a:t> </a:t>
            </a:r>
            <a:r>
              <a:rPr lang="en-US" sz="1800" dirty="0"/>
              <a:t>COVE tool harvesting metadata from WGISS Connected Data Assets Infrastructure</a:t>
            </a:r>
          </a:p>
          <a:p>
            <a:pPr>
              <a:spcBef>
                <a:spcPts val="600"/>
              </a:spcBef>
            </a:pPr>
            <a:endParaRPr lang="en-US" sz="1050" b="1" u="sng" dirty="0" smtClean="0"/>
          </a:p>
          <a:p>
            <a:pPr>
              <a:spcBef>
                <a:spcPts val="600"/>
              </a:spcBef>
            </a:pPr>
            <a:r>
              <a:rPr lang="en-US" b="1" u="sng" dirty="0" smtClean="0"/>
              <a:t>CGMS</a:t>
            </a:r>
            <a:r>
              <a:rPr lang="en-US" b="1" dirty="0" smtClean="0"/>
              <a:t> </a:t>
            </a:r>
            <a:r>
              <a:rPr lang="en-US" b="1" dirty="0"/>
              <a:t>- Ongoing: </a:t>
            </a:r>
            <a:r>
              <a:rPr lang="en-US" sz="1800" dirty="0"/>
              <a:t>Working Group (WG) IV Global Data Dissemination</a:t>
            </a:r>
            <a:endParaRPr lang="en-US" sz="1800" b="1" dirty="0"/>
          </a:p>
          <a:p>
            <a:pPr>
              <a:spcBef>
                <a:spcPts val="600"/>
              </a:spcBef>
            </a:pPr>
            <a:endParaRPr lang="en-US" sz="1050" b="1" dirty="0"/>
          </a:p>
          <a:p>
            <a:pPr>
              <a:spcBef>
                <a:spcPts val="600"/>
              </a:spcBef>
            </a:pPr>
            <a:r>
              <a:rPr lang="en-US" b="1" u="sng" dirty="0"/>
              <a:t>ESIP</a:t>
            </a:r>
            <a:r>
              <a:rPr lang="en-US" b="1" dirty="0"/>
              <a:t> - Ongoing: </a:t>
            </a:r>
            <a:r>
              <a:rPr lang="en-US" sz="1800" dirty="0"/>
              <a:t>exchange of information and best practices on data stewardship</a:t>
            </a:r>
          </a:p>
          <a:p>
            <a:pPr>
              <a:spcBef>
                <a:spcPts val="600"/>
              </a:spcBef>
            </a:pPr>
            <a:endParaRPr lang="en-US" sz="1600" b="1" u="sng" dirty="0" smtClean="0"/>
          </a:p>
        </p:txBody>
      </p:sp>
      <p:sp>
        <p:nvSpPr>
          <p:cNvPr id="3" name="Content Placeholder 2"/>
          <p:cNvSpPr>
            <a:spLocks noGrp="1"/>
          </p:cNvSpPr>
          <p:nvPr>
            <p:ph sz="quarter" idx="11"/>
          </p:nvPr>
        </p:nvSpPr>
        <p:spPr>
          <a:xfrm>
            <a:off x="1981200" y="221708"/>
            <a:ext cx="5444152" cy="533400"/>
          </a:xfrm>
        </p:spPr>
        <p:txBody>
          <a:bodyPr/>
          <a:lstStyle/>
          <a:p>
            <a:pPr algn="ctr"/>
            <a:r>
              <a:rPr lang="en-US" b="1" dirty="0" smtClean="0"/>
              <a:t>Cooperation with other </a:t>
            </a:r>
            <a:r>
              <a:rPr lang="en-US" b="1" dirty="0"/>
              <a:t>g</a:t>
            </a:r>
            <a:r>
              <a:rPr lang="en-US" b="1" dirty="0" smtClean="0"/>
              <a:t>roups</a:t>
            </a:r>
            <a:endParaRPr lang="en-US" b="1" dirty="0"/>
          </a:p>
        </p:txBody>
      </p:sp>
    </p:spTree>
    <p:extLst>
      <p:ext uri="{BB962C8B-B14F-4D97-AF65-F5344CB8AC3E}">
        <p14:creationId xmlns:p14="http://schemas.microsoft.com/office/powerpoint/2010/main" val="25987404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48593" y="1340704"/>
            <a:ext cx="8872261" cy="5136296"/>
          </a:xfrm>
        </p:spPr>
        <p:txBody>
          <a:bodyPr/>
          <a:lstStyle/>
          <a:p>
            <a:pPr marL="0" indent="0">
              <a:spcBef>
                <a:spcPts val="600"/>
              </a:spcBef>
              <a:buNone/>
            </a:pPr>
            <a:r>
              <a:rPr lang="en-US" b="1" u="sng" dirty="0" smtClean="0"/>
              <a:t>GEO</a:t>
            </a:r>
            <a:r>
              <a:rPr lang="en-US" b="1" dirty="0" smtClean="0"/>
              <a:t> </a:t>
            </a:r>
            <a:r>
              <a:rPr lang="en-US" b="1" dirty="0"/>
              <a:t>- Ongoing: </a:t>
            </a:r>
          </a:p>
          <a:p>
            <a:pPr lvl="1">
              <a:spcBef>
                <a:spcPts val="600"/>
              </a:spcBef>
            </a:pPr>
            <a:r>
              <a:rPr lang="en-US" sz="1800" b="1" dirty="0" smtClean="0"/>
              <a:t>GEOSS Platform accessing WGISS CDA infrastructure for CEOS agencies data discovery and access</a:t>
            </a:r>
          </a:p>
          <a:p>
            <a:pPr lvl="1">
              <a:spcBef>
                <a:spcPts val="600"/>
              </a:spcBef>
            </a:pPr>
            <a:r>
              <a:rPr lang="en-US" sz="1800" b="1" dirty="0" smtClean="0"/>
              <a:t>WGISS </a:t>
            </a:r>
            <a:r>
              <a:rPr lang="en-US" sz="1800" b="1" dirty="0"/>
              <a:t>contributing to GEOSS-EVOLVE </a:t>
            </a:r>
            <a:r>
              <a:rPr lang="en-US" sz="1800" b="1" dirty="0" smtClean="0"/>
              <a:t>initiative</a:t>
            </a:r>
            <a:endParaRPr lang="en-US" sz="1800" b="1" dirty="0"/>
          </a:p>
          <a:p>
            <a:pPr lvl="1">
              <a:spcBef>
                <a:spcPts val="600"/>
              </a:spcBef>
            </a:pPr>
            <a:r>
              <a:rPr lang="en-US" sz="1800" dirty="0"/>
              <a:t>Participation &amp; support to GEOSS Data Providers </a:t>
            </a:r>
            <a:endParaRPr lang="en-US" sz="1800" dirty="0" smtClean="0"/>
          </a:p>
          <a:p>
            <a:pPr marL="457200" lvl="1" indent="0">
              <a:spcBef>
                <a:spcPts val="600"/>
              </a:spcBef>
              <a:buNone/>
            </a:pPr>
            <a:r>
              <a:rPr lang="en-US" sz="1800" dirty="0"/>
              <a:t>	</a:t>
            </a:r>
            <a:r>
              <a:rPr lang="en-US" sz="1800" dirty="0" smtClean="0"/>
              <a:t>Workshops </a:t>
            </a:r>
            <a:r>
              <a:rPr lang="en-US" sz="1800" dirty="0"/>
              <a:t>(e.g. “User Metrics” </a:t>
            </a:r>
            <a:r>
              <a:rPr lang="en-US" sz="1800" dirty="0" smtClean="0"/>
              <a:t>session, May 2018) </a:t>
            </a:r>
            <a:endParaRPr lang="en-US" sz="1800" dirty="0"/>
          </a:p>
          <a:p>
            <a:pPr lvl="1">
              <a:spcBef>
                <a:spcPts val="600"/>
              </a:spcBef>
            </a:pPr>
            <a:r>
              <a:rPr lang="en-US" sz="1800" b="1" dirty="0" smtClean="0"/>
              <a:t>Contribution </a:t>
            </a:r>
            <a:r>
              <a:rPr lang="en-US" sz="1800" b="1" dirty="0"/>
              <a:t>to </a:t>
            </a:r>
            <a:r>
              <a:rPr lang="en-US" sz="1800" b="1" dirty="0" smtClean="0"/>
              <a:t>CEOS booth at GEO Plenary</a:t>
            </a:r>
          </a:p>
          <a:p>
            <a:pPr lvl="1">
              <a:spcBef>
                <a:spcPts val="600"/>
              </a:spcBef>
            </a:pPr>
            <a:r>
              <a:rPr lang="en-US" sz="1800" dirty="0" smtClean="0"/>
              <a:t>WGISS represented in </a:t>
            </a:r>
            <a:r>
              <a:rPr lang="en-US" sz="1800" dirty="0" err="1" smtClean="0"/>
              <a:t>NextGEOSS</a:t>
            </a:r>
            <a:r>
              <a:rPr lang="en-US" sz="1800" dirty="0" smtClean="0"/>
              <a:t> Advisory Board</a:t>
            </a:r>
          </a:p>
          <a:p>
            <a:pPr marL="457200" lvl="1" indent="0">
              <a:spcBef>
                <a:spcPts val="600"/>
              </a:spcBef>
              <a:buNone/>
            </a:pPr>
            <a:r>
              <a:rPr lang="en-US" sz="1800" dirty="0" smtClean="0"/>
              <a:t>	and Working </a:t>
            </a:r>
            <a:r>
              <a:rPr lang="en-US" sz="1800" dirty="0"/>
              <a:t>with </a:t>
            </a:r>
            <a:r>
              <a:rPr lang="en-US" sz="1800" dirty="0" err="1"/>
              <a:t>NextGEOSS</a:t>
            </a:r>
            <a:r>
              <a:rPr lang="en-US" sz="1800" dirty="0"/>
              <a:t> on federated </a:t>
            </a:r>
            <a:endParaRPr lang="en-US" sz="1800" dirty="0" smtClean="0"/>
          </a:p>
          <a:p>
            <a:pPr marL="457200" lvl="1" indent="0">
              <a:spcBef>
                <a:spcPts val="600"/>
              </a:spcBef>
              <a:buNone/>
            </a:pPr>
            <a:r>
              <a:rPr lang="en-US" sz="1800" dirty="0"/>
              <a:t>	</a:t>
            </a:r>
            <a:r>
              <a:rPr lang="en-US" sz="1800" dirty="0" smtClean="0"/>
              <a:t>authentication </a:t>
            </a:r>
            <a:r>
              <a:rPr lang="en-US" sz="1800" dirty="0"/>
              <a:t>technology </a:t>
            </a:r>
            <a:r>
              <a:rPr lang="en-US" sz="1800" dirty="0" smtClean="0"/>
              <a:t>solutions</a:t>
            </a:r>
          </a:p>
          <a:p>
            <a:pPr lvl="1">
              <a:spcBef>
                <a:spcPts val="600"/>
              </a:spcBef>
            </a:pPr>
            <a:r>
              <a:rPr lang="en-US" sz="1800" b="1" dirty="0" smtClean="0"/>
              <a:t>Joint Workshop on GEOSS-WGISS </a:t>
            </a:r>
          </a:p>
          <a:p>
            <a:pPr marL="457200" lvl="1" indent="0">
              <a:spcBef>
                <a:spcPts val="600"/>
              </a:spcBef>
              <a:buNone/>
            </a:pPr>
            <a:r>
              <a:rPr lang="en-US" sz="1800" dirty="0" smtClean="0"/>
              <a:t>	interoperability and FDA at </a:t>
            </a:r>
            <a:r>
              <a:rPr lang="en-US" sz="1800" dirty="0"/>
              <a:t>WGISIS#</a:t>
            </a:r>
            <a:r>
              <a:rPr lang="en-US" sz="1800" dirty="0" smtClean="0"/>
              <a:t>43 </a:t>
            </a:r>
          </a:p>
          <a:p>
            <a:pPr marL="457200" lvl="1" indent="0">
              <a:spcBef>
                <a:spcPts val="600"/>
              </a:spcBef>
              <a:buNone/>
            </a:pPr>
            <a:r>
              <a:rPr lang="en-US" sz="1800" dirty="0"/>
              <a:t>	</a:t>
            </a:r>
            <a:r>
              <a:rPr lang="en-US" sz="1800" dirty="0" smtClean="0"/>
              <a:t>and upcoming WGISS#46</a:t>
            </a:r>
          </a:p>
          <a:p>
            <a:pPr lvl="1">
              <a:spcBef>
                <a:spcPts val="600"/>
              </a:spcBef>
            </a:pPr>
            <a:r>
              <a:rPr lang="en-US" sz="1800" b="1" dirty="0" smtClean="0"/>
              <a:t>WGISS representative will be proposed as </a:t>
            </a:r>
          </a:p>
          <a:p>
            <a:pPr marL="457200" lvl="1" indent="0">
              <a:spcBef>
                <a:spcPts val="600"/>
              </a:spcBef>
              <a:buNone/>
            </a:pPr>
            <a:r>
              <a:rPr lang="en-US" sz="1800" b="1" dirty="0"/>
              <a:t>	</a:t>
            </a:r>
            <a:r>
              <a:rPr lang="en-US" sz="1800" b="1" dirty="0" smtClean="0"/>
              <a:t>member of GEOSS Expert Advisory Group</a:t>
            </a:r>
            <a:endParaRPr lang="en-US" sz="2400" b="1" dirty="0" smtClean="0"/>
          </a:p>
          <a:p>
            <a:pPr>
              <a:spcBef>
                <a:spcPts val="600"/>
              </a:spcBef>
            </a:pPr>
            <a:endParaRPr lang="en-US" sz="2400" b="1" dirty="0"/>
          </a:p>
          <a:p>
            <a:pPr>
              <a:spcBef>
                <a:spcPts val="600"/>
              </a:spcBef>
            </a:pPr>
            <a:endParaRPr lang="en-US" sz="2400" b="1" dirty="0" smtClean="0"/>
          </a:p>
          <a:p>
            <a:pPr marL="0" indent="0">
              <a:spcBef>
                <a:spcPts val="600"/>
              </a:spcBef>
              <a:buNone/>
            </a:pPr>
            <a:endParaRPr lang="en-US" sz="1400" b="1" dirty="0" smtClean="0"/>
          </a:p>
        </p:txBody>
      </p:sp>
      <p:sp>
        <p:nvSpPr>
          <p:cNvPr id="3" name="Content Placeholder 2"/>
          <p:cNvSpPr>
            <a:spLocks noGrp="1"/>
          </p:cNvSpPr>
          <p:nvPr>
            <p:ph sz="quarter" idx="11"/>
          </p:nvPr>
        </p:nvSpPr>
        <p:spPr>
          <a:xfrm>
            <a:off x="1981200" y="221708"/>
            <a:ext cx="5444152" cy="533400"/>
          </a:xfrm>
        </p:spPr>
        <p:txBody>
          <a:bodyPr/>
          <a:lstStyle/>
          <a:p>
            <a:pPr algn="ctr"/>
            <a:r>
              <a:rPr lang="en-US" b="1" dirty="0" smtClean="0"/>
              <a:t>Cooperation with other </a:t>
            </a:r>
            <a:r>
              <a:rPr lang="en-US" b="1" dirty="0"/>
              <a:t>g</a:t>
            </a:r>
            <a:r>
              <a:rPr lang="en-US" b="1" dirty="0" smtClean="0"/>
              <a:t>roups</a:t>
            </a:r>
            <a:endParaRPr lang="en-US" b="1" dirty="0"/>
          </a:p>
        </p:txBody>
      </p:sp>
      <p:pic>
        <p:nvPicPr>
          <p:cNvPr id="4" name="Picture 3"/>
          <p:cNvPicPr>
            <a:picLocks noChangeAspect="1"/>
          </p:cNvPicPr>
          <p:nvPr/>
        </p:nvPicPr>
        <p:blipFill>
          <a:blip r:embed="rId3"/>
          <a:stretch>
            <a:fillRect/>
          </a:stretch>
        </p:blipFill>
        <p:spPr>
          <a:xfrm>
            <a:off x="6324600" y="3579111"/>
            <a:ext cx="2819400" cy="3176652"/>
          </a:xfrm>
          <a:prstGeom prst="rect">
            <a:avLst/>
          </a:prstGeom>
        </p:spPr>
      </p:pic>
    </p:spTree>
    <p:extLst>
      <p:ext uri="{BB962C8B-B14F-4D97-AF65-F5344CB8AC3E}">
        <p14:creationId xmlns:p14="http://schemas.microsoft.com/office/powerpoint/2010/main" val="104485708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19809" y="1374667"/>
            <a:ext cx="8658610" cy="3358471"/>
          </a:xfrm>
        </p:spPr>
        <p:txBody>
          <a:bodyPr/>
          <a:lstStyle/>
          <a:p>
            <a:r>
              <a:rPr lang="en-AU" dirty="0" smtClean="0"/>
              <a:t>The WGISS </a:t>
            </a:r>
            <a:r>
              <a:rPr lang="en-AU" dirty="0"/>
              <a:t>Infrastructure Services Project (WISP</a:t>
            </a:r>
            <a:r>
              <a:rPr lang="en-AU" dirty="0" smtClean="0"/>
              <a:t>) </a:t>
            </a:r>
            <a:r>
              <a:rPr lang="en-AU" dirty="0" smtClean="0"/>
              <a:t>provides </a:t>
            </a:r>
            <a:r>
              <a:rPr lang="en-AU" dirty="0"/>
              <a:t>technological support and core services for WGISS activities including teleconference and web conference support via </a:t>
            </a:r>
            <a:r>
              <a:rPr lang="en-AU" dirty="0" err="1"/>
              <a:t>GoToMeeting</a:t>
            </a:r>
            <a:r>
              <a:rPr lang="en-AU" dirty="0"/>
              <a:t>, website support, mailing list and meeting archive support</a:t>
            </a:r>
            <a:r>
              <a:rPr lang="en-AU" dirty="0" smtClean="0"/>
              <a:t>.</a:t>
            </a:r>
          </a:p>
          <a:p>
            <a:endParaRPr lang="en-AU" dirty="0" smtClean="0"/>
          </a:p>
          <a:p>
            <a:r>
              <a:rPr lang="en-AU" dirty="0" smtClean="0"/>
              <a:t>NOAA will support WISP until April 2019 (WGISS#47)</a:t>
            </a:r>
          </a:p>
          <a:p>
            <a:endParaRPr lang="en-AU" dirty="0" smtClean="0"/>
          </a:p>
          <a:p>
            <a:r>
              <a:rPr lang="en-AU" dirty="0" smtClean="0"/>
              <a:t>WGISS </a:t>
            </a:r>
            <a:r>
              <a:rPr lang="en-AU" dirty="0"/>
              <a:t>Chair will ask SEO to support these services </a:t>
            </a:r>
            <a:r>
              <a:rPr lang="en-AU" dirty="0" smtClean="0"/>
              <a:t>after April 2019 (in </a:t>
            </a:r>
            <a:r>
              <a:rPr lang="en-AU" dirty="0"/>
              <a:t>case no other agency actively involved in WGISS volunteers to take over </a:t>
            </a:r>
            <a:r>
              <a:rPr lang="en-AU" dirty="0" smtClean="0"/>
              <a:t>WISP).</a:t>
            </a:r>
            <a:endParaRPr lang="en-US" dirty="0"/>
          </a:p>
          <a:p>
            <a:endParaRPr lang="en-US" dirty="0"/>
          </a:p>
        </p:txBody>
      </p:sp>
      <p:sp>
        <p:nvSpPr>
          <p:cNvPr id="3" name="Content Placeholder 2"/>
          <p:cNvSpPr>
            <a:spLocks noGrp="1"/>
          </p:cNvSpPr>
          <p:nvPr>
            <p:ph sz="quarter" idx="11"/>
          </p:nvPr>
        </p:nvSpPr>
        <p:spPr/>
        <p:txBody>
          <a:bodyPr/>
          <a:lstStyle/>
          <a:p>
            <a:r>
              <a:rPr lang="en-US" b="1" dirty="0"/>
              <a:t>Issues </a:t>
            </a:r>
            <a:r>
              <a:rPr lang="mr-IN" b="1" dirty="0"/>
              <a:t>–</a:t>
            </a:r>
            <a:r>
              <a:rPr lang="en-US" b="1" dirty="0"/>
              <a:t> WISP Support</a:t>
            </a:r>
          </a:p>
        </p:txBody>
      </p:sp>
      <p:sp>
        <p:nvSpPr>
          <p:cNvPr id="5" name="Content Placeholder 1"/>
          <p:cNvSpPr txBox="1">
            <a:spLocks/>
          </p:cNvSpPr>
          <p:nvPr/>
        </p:nvSpPr>
        <p:spPr>
          <a:xfrm>
            <a:off x="219809" y="3275459"/>
            <a:ext cx="4079526" cy="308551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endParaRPr lang="en-AU" dirty="0" smtClean="0"/>
          </a:p>
        </p:txBody>
      </p:sp>
    </p:spTree>
    <p:extLst>
      <p:ext uri="{BB962C8B-B14F-4D97-AF65-F5344CB8AC3E}">
        <p14:creationId xmlns:p14="http://schemas.microsoft.com/office/powerpoint/2010/main" val="285183421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0" y="38100"/>
            <a:ext cx="6609512" cy="533400"/>
          </a:xfrm>
        </p:spPr>
        <p:txBody>
          <a:bodyPr/>
          <a:lstStyle/>
          <a:p>
            <a:pPr algn="ctr"/>
            <a:r>
              <a:rPr lang="en-US" b="1" dirty="0" smtClean="0"/>
              <a:t>2018 CEOS SIT Technical Workshop</a:t>
            </a:r>
          </a:p>
          <a:p>
            <a:pPr algn="ctr"/>
            <a:r>
              <a:rPr lang="en-US" dirty="0"/>
              <a:t>11-14 September 2018 Darmstadt, Germany</a:t>
            </a:r>
          </a:p>
          <a:p>
            <a:pPr algn="ctr"/>
            <a:endParaRPr lang="en-US" b="1" dirty="0"/>
          </a:p>
        </p:txBody>
      </p:sp>
      <p:sp>
        <p:nvSpPr>
          <p:cNvPr id="4" name="Rectangle 3"/>
          <p:cNvSpPr/>
          <p:nvPr/>
        </p:nvSpPr>
        <p:spPr>
          <a:xfrm>
            <a:off x="230899" y="1375638"/>
            <a:ext cx="8730905" cy="3785652"/>
          </a:xfrm>
          <a:prstGeom prst="rect">
            <a:avLst/>
          </a:prstGeom>
        </p:spPr>
        <p:txBody>
          <a:bodyPr wrap="square">
            <a:spAutoFit/>
          </a:bodyPr>
          <a:lstStyle/>
          <a:p>
            <a:r>
              <a:rPr lang="en-US" sz="2400" b="1" dirty="0"/>
              <a:t>Key Outcomes for WGISS during VC-WG Days</a:t>
            </a:r>
          </a:p>
          <a:p>
            <a:endParaRPr lang="en-US" sz="2400" dirty="0" smtClean="0"/>
          </a:p>
          <a:p>
            <a:pPr marL="457200" lvl="0" indent="-457200">
              <a:buFont typeface="+mj-lt"/>
              <a:buAutoNum type="arabicPeriod" startAt="4"/>
            </a:pPr>
            <a:r>
              <a:rPr lang="en-US" sz="2400" dirty="0" smtClean="0"/>
              <a:t>There is a need to review the new “Google Datasets Search Tool” to determine how CEOS datasets are represented. - WGISS</a:t>
            </a:r>
          </a:p>
          <a:p>
            <a:pPr marL="342900" lvl="0" indent="-342900">
              <a:buFont typeface="+mj-lt"/>
              <a:buAutoNum type="arabicPeriod" startAt="4"/>
            </a:pPr>
            <a:endParaRPr lang="en-US" sz="2400" dirty="0" smtClean="0"/>
          </a:p>
          <a:p>
            <a:pPr marL="342900" lvl="0" indent="-342900">
              <a:buFont typeface="+mj-lt"/>
              <a:buAutoNum type="arabicPeriod" startAt="4"/>
            </a:pPr>
            <a:r>
              <a:rPr lang="en-US" sz="2400" dirty="0" smtClean="0"/>
              <a:t>There is a need to update the inventory of Virtual Constellations datasets and ensure discoverability/accessibility through WGISS Connected Data Assets infrastructure. - VCs/WGISS</a:t>
            </a:r>
            <a:endParaRPr lang="en-US" sz="2400" dirty="0"/>
          </a:p>
        </p:txBody>
      </p:sp>
    </p:spTree>
    <p:extLst>
      <p:ext uri="{BB962C8B-B14F-4D97-AF65-F5344CB8AC3E}">
        <p14:creationId xmlns:p14="http://schemas.microsoft.com/office/powerpoint/2010/main" val="167476508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3000" y="6629400"/>
            <a:ext cx="304800" cy="187285"/>
          </a:xfrm>
        </p:spPr>
        <p:txBody>
          <a:bodyPr/>
          <a:lstStyle/>
          <a:p>
            <a:pPr defTabSz="914400"/>
            <a:fld id="{86CB4B4D-7CA3-9044-876B-883B54F8677D}" type="slidenum">
              <a:rPr lang="en-US" smtClean="0">
                <a:solidFill>
                  <a:srgbClr val="1F497D"/>
                </a:solidFill>
              </a:rPr>
              <a:pPr defTabSz="914400"/>
              <a:t>30</a:t>
            </a:fld>
            <a:endParaRPr lang="en-US" dirty="0">
              <a:solidFill>
                <a:srgbClr val="1F497D"/>
              </a:solidFill>
            </a:endParaRPr>
          </a:p>
        </p:txBody>
      </p:sp>
      <p:sp>
        <p:nvSpPr>
          <p:cNvPr id="3" name="Content Placeholder 2"/>
          <p:cNvSpPr>
            <a:spLocks noGrp="1"/>
          </p:cNvSpPr>
          <p:nvPr>
            <p:ph sz="quarter" idx="10"/>
          </p:nvPr>
        </p:nvSpPr>
        <p:spPr>
          <a:xfrm>
            <a:off x="457200" y="1885084"/>
            <a:ext cx="8153400" cy="1723452"/>
          </a:xfrm>
        </p:spPr>
        <p:txBody>
          <a:bodyPr/>
          <a:lstStyle/>
          <a:p>
            <a:pPr marL="0" lvl="0" indent="0" algn="ctr">
              <a:buNone/>
            </a:pPr>
            <a:r>
              <a:rPr lang="en-US" sz="2800" dirty="0">
                <a:effectLst>
                  <a:outerShdw blurRad="38100" dist="38100" dir="2700000" algn="tl">
                    <a:srgbClr val="000000">
                      <a:alpha val="43137"/>
                    </a:srgbClr>
                  </a:outerShdw>
                </a:effectLst>
              </a:rPr>
              <a:t>WGISS Vice Chair Nomination </a:t>
            </a:r>
            <a:r>
              <a:rPr lang="en-US" sz="2800" dirty="0" smtClean="0">
                <a:effectLst>
                  <a:outerShdw blurRad="38100" dist="38100" dir="2700000" algn="tl">
                    <a:srgbClr val="000000">
                      <a:alpha val="43137"/>
                    </a:srgbClr>
                  </a:outerShdw>
                </a:effectLst>
              </a:rPr>
              <a:t>for the period October 2019 </a:t>
            </a:r>
            <a:r>
              <a:rPr lang="mr-IN" sz="2800"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October 21 </a:t>
            </a:r>
          </a:p>
          <a:p>
            <a:pPr marL="0" lvl="0" indent="0" algn="ctr">
              <a:buNone/>
            </a:pPr>
            <a:endParaRPr lang="en-US" sz="2800" dirty="0">
              <a:effectLst>
                <a:outerShdw blurRad="38100" dist="38100" dir="2700000" algn="tl">
                  <a:srgbClr val="000000">
                    <a:alpha val="43137"/>
                  </a:srgbClr>
                </a:outerShdw>
              </a:effectLst>
            </a:endParaRPr>
          </a:p>
        </p:txBody>
      </p:sp>
      <p:sp>
        <p:nvSpPr>
          <p:cNvPr id="4" name="Content Placeholder 3"/>
          <p:cNvSpPr>
            <a:spLocks noGrp="1"/>
          </p:cNvSpPr>
          <p:nvPr>
            <p:ph sz="quarter" idx="11"/>
          </p:nvPr>
        </p:nvSpPr>
        <p:spPr/>
        <p:txBody>
          <a:bodyPr/>
          <a:lstStyle/>
          <a:p>
            <a:r>
              <a:rPr lang="en-US" b="1" dirty="0" smtClean="0"/>
              <a:t>WGISS Vice Chair Nomination</a:t>
            </a:r>
            <a:endParaRPr lang="en-US" b="1" dirty="0"/>
          </a:p>
        </p:txBody>
      </p:sp>
      <p:pic>
        <p:nvPicPr>
          <p:cNvPr id="3074" name="Picture 2" descr="Image result for hiring 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819" y="3206481"/>
            <a:ext cx="7039262" cy="1118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47161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32965" y="1398400"/>
            <a:ext cx="7367781" cy="1344800"/>
          </a:xfrm>
        </p:spPr>
        <p:txBody>
          <a:bodyPr/>
          <a:lstStyle/>
          <a:p>
            <a:r>
              <a:rPr lang="en-GB" sz="4000" dirty="0" smtClean="0"/>
              <a:t>CEOS  WORKPLAN 2019-21</a:t>
            </a:r>
            <a:endParaRPr lang="en-GB" sz="4000" dirty="0"/>
          </a:p>
        </p:txBody>
      </p:sp>
      <p:pic>
        <p:nvPicPr>
          <p:cNvPr id="3" name="Picture 2"/>
          <p:cNvPicPr>
            <a:picLocks noChangeAspect="1"/>
          </p:cNvPicPr>
          <p:nvPr/>
        </p:nvPicPr>
        <p:blipFill>
          <a:blip r:embed="rId3"/>
          <a:stretch>
            <a:fillRect/>
          </a:stretch>
        </p:blipFill>
        <p:spPr>
          <a:xfrm>
            <a:off x="1371600" y="4907280"/>
            <a:ext cx="2438400" cy="1950720"/>
          </a:xfrm>
          <a:prstGeom prst="rect">
            <a:avLst/>
          </a:prstGeom>
        </p:spPr>
      </p:pic>
      <p:pic>
        <p:nvPicPr>
          <p:cNvPr id="4" name="Picture 3"/>
          <p:cNvPicPr>
            <a:picLocks noChangeAspect="1"/>
          </p:cNvPicPr>
          <p:nvPr/>
        </p:nvPicPr>
        <p:blipFill>
          <a:blip r:embed="rId4"/>
          <a:stretch>
            <a:fillRect/>
          </a:stretch>
        </p:blipFill>
        <p:spPr>
          <a:xfrm>
            <a:off x="4800600" y="4953000"/>
            <a:ext cx="2692400" cy="1730829"/>
          </a:xfrm>
          <a:prstGeom prst="rect">
            <a:avLst/>
          </a:prstGeom>
        </p:spPr>
      </p:pic>
    </p:spTree>
    <p:extLst>
      <p:ext uri="{BB962C8B-B14F-4D97-AF65-F5344CB8AC3E}">
        <p14:creationId xmlns:p14="http://schemas.microsoft.com/office/powerpoint/2010/main" val="19443037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3000" y="6629400"/>
            <a:ext cx="304800" cy="187285"/>
          </a:xfrm>
          <a:prstGeom prst="roundRect">
            <a:avLst/>
          </a:prstGeom>
        </p:spPr>
        <p:txBody>
          <a:bodyPr/>
          <a:lstStyle/>
          <a:p>
            <a:pPr defTabSz="914400"/>
            <a:fld id="{86CB4B4D-7CA3-9044-876B-883B54F8677D}" type="slidenum">
              <a:rPr lang="uk-UA" smtClean="0"/>
              <a:pPr defTabSz="914400"/>
              <a:t>32</a:t>
            </a:fld>
            <a:endParaRPr lang="uk-UA" dirty="0"/>
          </a:p>
        </p:txBody>
      </p:sp>
      <p:sp>
        <p:nvSpPr>
          <p:cNvPr id="3" name="Content Placeholder 2"/>
          <p:cNvSpPr>
            <a:spLocks noGrp="1"/>
          </p:cNvSpPr>
          <p:nvPr>
            <p:ph sz="quarter" idx="10"/>
          </p:nvPr>
        </p:nvSpPr>
        <p:spPr>
          <a:xfrm>
            <a:off x="457200" y="1447800"/>
            <a:ext cx="8153400" cy="4724400"/>
          </a:xfrm>
        </p:spPr>
        <p:txBody>
          <a:bodyPr/>
          <a:lstStyle/>
          <a:p>
            <a:pPr marL="457200" indent="-457200">
              <a:lnSpc>
                <a:spcPct val="90000"/>
              </a:lnSpc>
              <a:buFont typeface="+mj-lt"/>
              <a:buAutoNum type="arabicPeriod"/>
            </a:pPr>
            <a:r>
              <a:rPr lang="en-US" b="1" dirty="0">
                <a:latin typeface="Arial" panose="020B0604020202020204" pitchFamily="34" charset="0"/>
              </a:rPr>
              <a:t>Using the WP to improve work traceability</a:t>
            </a:r>
          </a:p>
          <a:p>
            <a:pPr marL="0" indent="0">
              <a:lnSpc>
                <a:spcPct val="90000"/>
              </a:lnSpc>
              <a:buNone/>
            </a:pPr>
            <a:r>
              <a:rPr lang="en-US" dirty="0" smtClean="0">
                <a:latin typeface="Arial" panose="020B0604020202020204" pitchFamily="34" charset="0"/>
              </a:rPr>
              <a:t>Better </a:t>
            </a:r>
            <a:r>
              <a:rPr lang="en-US" dirty="0">
                <a:latin typeface="Arial" panose="020B0604020202020204" pitchFamily="34" charset="0"/>
              </a:rPr>
              <a:t>define WP deliverables</a:t>
            </a:r>
          </a:p>
          <a:p>
            <a:pPr lvl="1" indent="-342900">
              <a:lnSpc>
                <a:spcPct val="90000"/>
              </a:lnSpc>
            </a:pPr>
            <a:r>
              <a:rPr lang="en-US" b="1" dirty="0">
                <a:latin typeface="Arial" panose="020B0604020202020204" pitchFamily="34" charset="0"/>
              </a:rPr>
              <a:t>Who:</a:t>
            </a:r>
            <a:r>
              <a:rPr lang="en-US" dirty="0">
                <a:latin typeface="Arial" panose="020B0604020202020204" pitchFamily="34" charset="0"/>
              </a:rPr>
              <a:t> CEOS entity (+ nominative), Contributing agencies (+</a:t>
            </a:r>
            <a:r>
              <a:rPr lang="en-US" dirty="0" smtClean="0">
                <a:latin typeface="Arial" panose="020B0604020202020204" pitchFamily="34" charset="0"/>
              </a:rPr>
              <a:t>nominative), </a:t>
            </a:r>
            <a:r>
              <a:rPr lang="en-US" dirty="0">
                <a:latin typeface="Arial" panose="020B0604020202020204" pitchFamily="34" charset="0"/>
              </a:rPr>
              <a:t>Resource </a:t>
            </a:r>
            <a:r>
              <a:rPr lang="en-US" dirty="0" smtClean="0">
                <a:latin typeface="Arial" panose="020B0604020202020204" pitchFamily="34" charset="0"/>
              </a:rPr>
              <a:t>estimates</a:t>
            </a:r>
            <a:endParaRPr lang="en-US" dirty="0">
              <a:latin typeface="Arial" panose="020B0604020202020204" pitchFamily="34" charset="0"/>
            </a:endParaRPr>
          </a:p>
          <a:p>
            <a:pPr lvl="1" indent="-342900">
              <a:lnSpc>
                <a:spcPct val="90000"/>
              </a:lnSpc>
            </a:pPr>
            <a:r>
              <a:rPr lang="en-US" b="1" dirty="0">
                <a:latin typeface="Arial" panose="020B0604020202020204" pitchFamily="34" charset="0"/>
              </a:rPr>
              <a:t>What</a:t>
            </a:r>
            <a:r>
              <a:rPr lang="en-US" dirty="0">
                <a:latin typeface="Arial" panose="020B0604020202020204" pitchFamily="34" charset="0"/>
              </a:rPr>
              <a:t>: More detailed deliverable descriptions and breakdown into </a:t>
            </a:r>
            <a:r>
              <a:rPr lang="en-US" dirty="0" smtClean="0">
                <a:latin typeface="Arial" panose="020B0604020202020204" pitchFamily="34" charset="0"/>
              </a:rPr>
              <a:t>milestones (where relevant) </a:t>
            </a:r>
            <a:endParaRPr lang="en-US" dirty="0">
              <a:latin typeface="Arial" panose="020B0604020202020204" pitchFamily="34" charset="0"/>
            </a:endParaRPr>
          </a:p>
          <a:p>
            <a:pPr lvl="1" indent="-342900">
              <a:lnSpc>
                <a:spcPct val="90000"/>
              </a:lnSpc>
            </a:pPr>
            <a:r>
              <a:rPr lang="en-US" b="1" dirty="0">
                <a:latin typeface="Arial" panose="020B0604020202020204" pitchFamily="34" charset="0"/>
              </a:rPr>
              <a:t>When:</a:t>
            </a:r>
            <a:r>
              <a:rPr lang="en-US" dirty="0">
                <a:latin typeface="Arial" panose="020B0604020202020204" pitchFamily="34" charset="0"/>
              </a:rPr>
              <a:t>  Temporal information on milestones/resources</a:t>
            </a:r>
          </a:p>
          <a:p>
            <a:pPr marL="0" indent="0">
              <a:lnSpc>
                <a:spcPct val="90000"/>
              </a:lnSpc>
              <a:buNone/>
            </a:pPr>
            <a:r>
              <a:rPr lang="en-US" dirty="0">
                <a:latin typeface="Arial" panose="020B0604020202020204" pitchFamily="34" charset="0"/>
              </a:rPr>
              <a:t>… </a:t>
            </a:r>
            <a:r>
              <a:rPr lang="en-US" dirty="0" smtClean="0">
                <a:latin typeface="Arial" panose="020B0604020202020204" pitchFamily="34" charset="0"/>
              </a:rPr>
              <a:t>gradual </a:t>
            </a:r>
            <a:r>
              <a:rPr lang="en-US" dirty="0">
                <a:latin typeface="Arial" panose="020B0604020202020204" pitchFamily="34" charset="0"/>
              </a:rPr>
              <a:t>implementation/upgrading of deliverable tracking tools. </a:t>
            </a:r>
            <a:endParaRPr lang="en-US" dirty="0" smtClean="0">
              <a:latin typeface="Arial" panose="020B0604020202020204" pitchFamily="34" charset="0"/>
            </a:endParaRPr>
          </a:p>
          <a:p>
            <a:pPr marL="0" indent="0">
              <a:buNone/>
            </a:pPr>
            <a:endParaRPr lang="en-GB" sz="1400" b="1" dirty="0" smtClean="0"/>
          </a:p>
          <a:p>
            <a:pPr marL="457200" indent="-457200">
              <a:buFont typeface="+mj-lt"/>
              <a:buAutoNum type="arabicPeriod" startAt="2"/>
            </a:pPr>
            <a:r>
              <a:rPr lang="en-GB" b="1" dirty="0" smtClean="0"/>
              <a:t>Links from CEOS WP deliverables to GEO </a:t>
            </a:r>
            <a:r>
              <a:rPr lang="en-GB" b="1" dirty="0"/>
              <a:t>Work Programme elements</a:t>
            </a:r>
          </a:p>
          <a:p>
            <a:pPr marL="0" indent="0">
              <a:lnSpc>
                <a:spcPct val="90000"/>
              </a:lnSpc>
              <a:buNone/>
            </a:pPr>
            <a:r>
              <a:rPr lang="en-US" dirty="0" smtClean="0">
                <a:latin typeface="Arial" panose="020B0604020202020204" pitchFamily="34" charset="0"/>
              </a:rPr>
              <a:t>As the Space Arm of GEO, we need to know where our work is supporting the implementation of the GEOSS.</a:t>
            </a:r>
            <a:endParaRPr lang="en-US" dirty="0">
              <a:latin typeface="Arial" panose="020B0604020202020204" pitchFamily="34" charset="0"/>
            </a:endParaRPr>
          </a:p>
        </p:txBody>
      </p:sp>
      <p:sp>
        <p:nvSpPr>
          <p:cNvPr id="4" name="Content Placeholder 3"/>
          <p:cNvSpPr>
            <a:spLocks noGrp="1"/>
          </p:cNvSpPr>
          <p:nvPr>
            <p:ph sz="quarter" idx="11"/>
          </p:nvPr>
        </p:nvSpPr>
        <p:spPr>
          <a:xfrm>
            <a:off x="2057400" y="160497"/>
            <a:ext cx="5504574" cy="533400"/>
          </a:xfrm>
        </p:spPr>
        <p:txBody>
          <a:bodyPr/>
          <a:lstStyle/>
          <a:p>
            <a:r>
              <a:rPr lang="en-GB" b="1" dirty="0" smtClean="0"/>
              <a:t>CEOS 2019</a:t>
            </a:r>
            <a:r>
              <a:rPr lang="en-GB" b="1" dirty="0" smtClean="0"/>
              <a:t>-2021 WP Development</a:t>
            </a:r>
          </a:p>
          <a:p>
            <a:r>
              <a:rPr lang="en-GB" b="1" dirty="0" smtClean="0"/>
              <a:t>- Proposed changes</a:t>
            </a:r>
            <a:endParaRPr lang="en-GB" b="1" dirty="0"/>
          </a:p>
        </p:txBody>
      </p:sp>
      <p:pic>
        <p:nvPicPr>
          <p:cNvPr id="2050" name="Picture 2" descr="GEO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5715000"/>
            <a:ext cx="3276600" cy="750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0253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3000" y="6629400"/>
            <a:ext cx="304800" cy="187285"/>
          </a:xfrm>
          <a:prstGeom prst="roundRect">
            <a:avLst/>
          </a:prstGeom>
        </p:spPr>
        <p:txBody>
          <a:bodyPr/>
          <a:lstStyle/>
          <a:p>
            <a:pPr defTabSz="914400"/>
            <a:fld id="{86CB4B4D-7CA3-9044-876B-883B54F8677D}" type="slidenum">
              <a:rPr lang="uk-UA" smtClean="0"/>
              <a:pPr defTabSz="914400"/>
              <a:t>33</a:t>
            </a:fld>
            <a:endParaRPr lang="uk-UA" dirty="0"/>
          </a:p>
        </p:txBody>
      </p:sp>
      <p:sp>
        <p:nvSpPr>
          <p:cNvPr id="3" name="Content Placeholder 2"/>
          <p:cNvSpPr>
            <a:spLocks noGrp="1"/>
          </p:cNvSpPr>
          <p:nvPr>
            <p:ph sz="quarter" idx="10"/>
          </p:nvPr>
        </p:nvSpPr>
        <p:spPr>
          <a:xfrm>
            <a:off x="457200" y="1447800"/>
            <a:ext cx="8153400" cy="4724400"/>
          </a:xfrm>
        </p:spPr>
        <p:txBody>
          <a:bodyPr/>
          <a:lstStyle/>
          <a:p>
            <a:pPr marL="457200" indent="-457200">
              <a:lnSpc>
                <a:spcPct val="90000"/>
              </a:lnSpc>
              <a:buFont typeface="+mj-lt"/>
              <a:buAutoNum type="arabicPeriod" startAt="3"/>
            </a:pPr>
            <a:r>
              <a:rPr lang="en-US" b="1" dirty="0">
                <a:latin typeface="Arial" panose="020B0604020202020204" pitchFamily="34" charset="0"/>
              </a:rPr>
              <a:t>Agency-driven top-down requests</a:t>
            </a:r>
          </a:p>
          <a:p>
            <a:pPr>
              <a:lnSpc>
                <a:spcPct val="90000"/>
              </a:lnSpc>
            </a:pPr>
            <a:r>
              <a:rPr lang="en-US" dirty="0">
                <a:latin typeface="Arial" panose="020B0604020202020204" pitchFamily="34" charset="0"/>
              </a:rPr>
              <a:t>During WP development - open call to CEOS agencies to propose new CEOS deliverables </a:t>
            </a:r>
          </a:p>
          <a:p>
            <a:pPr lvl="1" indent="-342900">
              <a:lnSpc>
                <a:spcPct val="90000"/>
              </a:lnSpc>
            </a:pPr>
            <a:r>
              <a:rPr lang="en-US" dirty="0">
                <a:latin typeface="Arial" panose="020B0604020202020204" pitchFamily="34" charset="0"/>
              </a:rPr>
              <a:t>Requirement for deliverable to be carried by a CEOS entity</a:t>
            </a:r>
          </a:p>
          <a:p>
            <a:pPr lvl="1" indent="-342900">
              <a:lnSpc>
                <a:spcPct val="90000"/>
              </a:lnSpc>
            </a:pPr>
            <a:r>
              <a:rPr lang="en-US" dirty="0">
                <a:latin typeface="Arial" panose="020B0604020202020204" pitchFamily="34" charset="0"/>
              </a:rPr>
              <a:t>Need for consultation with responsible CEOS entity prior to submission to WP </a:t>
            </a:r>
            <a:endParaRPr lang="en-US" dirty="0" smtClean="0">
              <a:latin typeface="Arial" panose="020B0604020202020204" pitchFamily="34" charset="0"/>
            </a:endParaRPr>
          </a:p>
          <a:p>
            <a:pPr lvl="1" indent="-342900">
              <a:lnSpc>
                <a:spcPct val="90000"/>
              </a:lnSpc>
            </a:pPr>
            <a:endParaRPr lang="en-US" dirty="0">
              <a:latin typeface="Arial" panose="020B0604020202020204" pitchFamily="34" charset="0"/>
            </a:endParaRPr>
          </a:p>
          <a:p>
            <a:pPr marL="457200" indent="-457200">
              <a:lnSpc>
                <a:spcPct val="90000"/>
              </a:lnSpc>
              <a:buFont typeface="+mj-lt"/>
              <a:buAutoNum type="arabicPeriod" startAt="4"/>
            </a:pPr>
            <a:r>
              <a:rPr lang="en-US" b="1" dirty="0">
                <a:latin typeface="Arial" panose="020B0604020202020204" pitchFamily="34" charset="0"/>
              </a:rPr>
              <a:t>Modify the ceos-deliverables.org deliverable tracking tool to record  </a:t>
            </a:r>
            <a:endParaRPr lang="en-US" b="1" dirty="0">
              <a:latin typeface="Arial" panose="020B0604020202020204" pitchFamily="34" charset="0"/>
            </a:endParaRPr>
          </a:p>
          <a:p>
            <a:pPr>
              <a:lnSpc>
                <a:spcPct val="90000"/>
              </a:lnSpc>
            </a:pPr>
            <a:r>
              <a:rPr lang="en-US" dirty="0" smtClean="0">
                <a:latin typeface="Arial" panose="020B0604020202020204" pitchFamily="34" charset="0"/>
              </a:rPr>
              <a:t>Cumulative number of months due date has been set back for every deliverable</a:t>
            </a:r>
          </a:p>
          <a:p>
            <a:pPr>
              <a:lnSpc>
                <a:spcPct val="90000"/>
              </a:lnSpc>
            </a:pPr>
            <a:r>
              <a:rPr lang="en-US" dirty="0" err="1" smtClean="0">
                <a:latin typeface="Arial" panose="020B0604020202020204" pitchFamily="34" charset="0"/>
              </a:rPr>
              <a:t>Nb</a:t>
            </a:r>
            <a:r>
              <a:rPr lang="en-US" dirty="0" smtClean="0">
                <a:latin typeface="Arial" panose="020B0604020202020204" pitchFamily="34" charset="0"/>
              </a:rPr>
              <a:t> of times due date has been set back </a:t>
            </a:r>
            <a:endParaRPr lang="en-US" dirty="0">
              <a:latin typeface="Arial" panose="020B0604020202020204" pitchFamily="34" charset="0"/>
            </a:endParaRPr>
          </a:p>
          <a:p>
            <a:pPr lvl="1" indent="-342900">
              <a:lnSpc>
                <a:spcPct val="90000"/>
              </a:lnSpc>
            </a:pPr>
            <a:endParaRPr lang="en-US" dirty="0">
              <a:latin typeface="Arial" panose="020B0604020202020204" pitchFamily="34" charset="0"/>
            </a:endParaRPr>
          </a:p>
          <a:p>
            <a:pPr marL="0" indent="0">
              <a:buNone/>
            </a:pPr>
            <a:endParaRPr lang="en-GB" sz="1400" b="1" dirty="0" smtClean="0"/>
          </a:p>
        </p:txBody>
      </p:sp>
      <p:sp>
        <p:nvSpPr>
          <p:cNvPr id="4" name="Content Placeholder 3"/>
          <p:cNvSpPr>
            <a:spLocks noGrp="1"/>
          </p:cNvSpPr>
          <p:nvPr>
            <p:ph sz="quarter" idx="11"/>
          </p:nvPr>
        </p:nvSpPr>
        <p:spPr>
          <a:xfrm>
            <a:off x="2057400" y="189360"/>
            <a:ext cx="5504574" cy="533400"/>
          </a:xfrm>
        </p:spPr>
        <p:txBody>
          <a:bodyPr/>
          <a:lstStyle/>
          <a:p>
            <a:r>
              <a:rPr lang="en-GB" b="1" dirty="0" smtClean="0"/>
              <a:t>CEOS 2019</a:t>
            </a:r>
            <a:r>
              <a:rPr lang="en-GB" b="1" dirty="0" smtClean="0"/>
              <a:t>-2021 WP Development</a:t>
            </a:r>
          </a:p>
          <a:p>
            <a:r>
              <a:rPr lang="en-GB" b="1" dirty="0" smtClean="0"/>
              <a:t>- Proposed changes</a:t>
            </a:r>
            <a:endParaRPr lang="en-GB" b="1" dirty="0"/>
          </a:p>
        </p:txBody>
      </p:sp>
      <p:pic>
        <p:nvPicPr>
          <p:cNvPr id="5" name="Picture 4"/>
          <p:cNvPicPr>
            <a:picLocks noChangeAspect="1"/>
          </p:cNvPicPr>
          <p:nvPr/>
        </p:nvPicPr>
        <p:blipFill>
          <a:blip r:embed="rId2"/>
          <a:stretch>
            <a:fillRect/>
          </a:stretch>
        </p:blipFill>
        <p:spPr>
          <a:xfrm>
            <a:off x="5943600" y="4800600"/>
            <a:ext cx="3124200" cy="1757363"/>
          </a:xfrm>
          <a:prstGeom prst="rect">
            <a:avLst/>
          </a:prstGeom>
        </p:spPr>
      </p:pic>
    </p:spTree>
    <p:extLst>
      <p:ext uri="{BB962C8B-B14F-4D97-AF65-F5344CB8AC3E}">
        <p14:creationId xmlns:p14="http://schemas.microsoft.com/office/powerpoint/2010/main" val="283549059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GB" b="1" dirty="0" smtClean="0"/>
              <a:t>CEOS 2019-2021 Work Plan</a:t>
            </a:r>
            <a:endParaRPr lang="en-GB" b="1" dirty="0"/>
          </a:p>
        </p:txBody>
      </p:sp>
      <p:sp>
        <p:nvSpPr>
          <p:cNvPr id="4" name="Content Placeholder 3"/>
          <p:cNvSpPr>
            <a:spLocks noGrp="1"/>
          </p:cNvSpPr>
          <p:nvPr>
            <p:ph sz="quarter" idx="10"/>
          </p:nvPr>
        </p:nvSpPr>
        <p:spPr>
          <a:xfrm>
            <a:off x="457200" y="1295400"/>
            <a:ext cx="8153400" cy="4724400"/>
          </a:xfrm>
        </p:spPr>
        <p:txBody>
          <a:bodyPr/>
          <a:lstStyle/>
          <a:p>
            <a:pPr marL="0" indent="0">
              <a:buNone/>
            </a:pPr>
            <a:r>
              <a:rPr lang="en-GB" sz="2400" dirty="0" smtClean="0"/>
              <a:t>CEO emails CEOS entities requesting updates </a:t>
            </a:r>
          </a:p>
          <a:p>
            <a:pPr marL="0" indent="0">
              <a:buNone/>
            </a:pPr>
            <a:r>
              <a:rPr lang="en-GB" sz="2400" dirty="0">
                <a:solidFill>
                  <a:srgbClr val="FF0000"/>
                </a:solidFill>
              </a:rPr>
              <a:t>9</a:t>
            </a:r>
            <a:r>
              <a:rPr lang="en-GB" sz="2400" baseline="30000" dirty="0" smtClean="0">
                <a:solidFill>
                  <a:srgbClr val="FF0000"/>
                </a:solidFill>
              </a:rPr>
              <a:t>th</a:t>
            </a:r>
            <a:r>
              <a:rPr lang="en-GB" sz="2400" dirty="0" smtClean="0">
                <a:solidFill>
                  <a:srgbClr val="FF0000"/>
                </a:solidFill>
              </a:rPr>
              <a:t> November</a:t>
            </a:r>
          </a:p>
          <a:p>
            <a:pPr marL="0" indent="0">
              <a:buNone/>
            </a:pPr>
            <a:endParaRPr lang="en-GB" sz="500" dirty="0" smtClean="0"/>
          </a:p>
          <a:p>
            <a:pPr marL="0" indent="0">
              <a:buNone/>
            </a:pPr>
            <a:r>
              <a:rPr lang="en-GB" sz="2400" dirty="0" smtClean="0"/>
              <a:t>Deadline for updates</a:t>
            </a:r>
          </a:p>
          <a:p>
            <a:pPr marL="0" indent="0">
              <a:buNone/>
            </a:pPr>
            <a:r>
              <a:rPr lang="en-GB" sz="2400" dirty="0" smtClean="0">
                <a:solidFill>
                  <a:srgbClr val="FF0000"/>
                </a:solidFill>
              </a:rPr>
              <a:t>14</a:t>
            </a:r>
            <a:r>
              <a:rPr lang="en-GB" sz="2400" baseline="30000" dirty="0" smtClean="0">
                <a:solidFill>
                  <a:srgbClr val="FF0000"/>
                </a:solidFill>
              </a:rPr>
              <a:t>th</a:t>
            </a:r>
            <a:r>
              <a:rPr lang="en-GB" sz="2400" dirty="0" smtClean="0">
                <a:solidFill>
                  <a:srgbClr val="FF0000"/>
                </a:solidFill>
              </a:rPr>
              <a:t> December</a:t>
            </a:r>
            <a:endParaRPr lang="en-GB" sz="2400" dirty="0">
              <a:solidFill>
                <a:srgbClr val="FF0000"/>
              </a:solidFill>
            </a:endParaRPr>
          </a:p>
          <a:p>
            <a:pPr marL="0" indent="0">
              <a:buNone/>
            </a:pPr>
            <a:endParaRPr lang="en-GB" sz="1800" dirty="0" smtClean="0"/>
          </a:p>
          <a:p>
            <a:pPr marL="0" indent="0">
              <a:buNone/>
            </a:pPr>
            <a:r>
              <a:rPr lang="en-GB" sz="2400" dirty="0" smtClean="0"/>
              <a:t>Work Plan V0 released</a:t>
            </a:r>
          </a:p>
          <a:p>
            <a:pPr marL="0" indent="0">
              <a:buNone/>
            </a:pPr>
            <a:r>
              <a:rPr lang="en-GB" sz="2400" dirty="0" smtClean="0">
                <a:solidFill>
                  <a:srgbClr val="FF0000"/>
                </a:solidFill>
              </a:rPr>
              <a:t>25</a:t>
            </a:r>
            <a:r>
              <a:rPr lang="en-GB" sz="2400" baseline="30000" dirty="0" smtClean="0">
                <a:solidFill>
                  <a:srgbClr val="FF0000"/>
                </a:solidFill>
              </a:rPr>
              <a:t>th</a:t>
            </a:r>
            <a:r>
              <a:rPr lang="en-GB" sz="2400" dirty="0" smtClean="0">
                <a:solidFill>
                  <a:srgbClr val="FF0000"/>
                </a:solidFill>
              </a:rPr>
              <a:t> January</a:t>
            </a:r>
            <a:endParaRPr lang="en-GB" sz="2400" dirty="0">
              <a:solidFill>
                <a:srgbClr val="FF0000"/>
              </a:solidFill>
            </a:endParaRPr>
          </a:p>
          <a:p>
            <a:pPr marL="0" indent="0">
              <a:buNone/>
            </a:pPr>
            <a:endParaRPr lang="en-GB" sz="1200" dirty="0" smtClean="0"/>
          </a:p>
          <a:p>
            <a:pPr marL="0" indent="0">
              <a:buNone/>
            </a:pPr>
            <a:r>
              <a:rPr lang="en-GB" sz="2400" dirty="0"/>
              <a:t>Work Plan V0 </a:t>
            </a:r>
            <a:r>
              <a:rPr lang="en-GB" sz="2400" dirty="0" smtClean="0"/>
              <a:t>comments by</a:t>
            </a:r>
            <a:endParaRPr lang="en-GB" sz="2400" dirty="0"/>
          </a:p>
          <a:p>
            <a:pPr marL="0" indent="0">
              <a:buNone/>
            </a:pPr>
            <a:r>
              <a:rPr lang="en-GB" sz="2400" dirty="0" smtClean="0">
                <a:solidFill>
                  <a:srgbClr val="FF0000"/>
                </a:solidFill>
              </a:rPr>
              <a:t>15</a:t>
            </a:r>
            <a:r>
              <a:rPr lang="en-GB" sz="2400" baseline="30000" dirty="0" smtClean="0">
                <a:solidFill>
                  <a:srgbClr val="FF0000"/>
                </a:solidFill>
              </a:rPr>
              <a:t>th</a:t>
            </a:r>
            <a:r>
              <a:rPr lang="en-GB" sz="2400" dirty="0" smtClean="0">
                <a:solidFill>
                  <a:srgbClr val="FF0000"/>
                </a:solidFill>
              </a:rPr>
              <a:t> February</a:t>
            </a:r>
            <a:endParaRPr lang="en-GB" sz="2400" dirty="0">
              <a:solidFill>
                <a:srgbClr val="FF0000"/>
              </a:solidFill>
            </a:endParaRPr>
          </a:p>
          <a:p>
            <a:pPr marL="0" indent="0">
              <a:buNone/>
            </a:pPr>
            <a:endParaRPr lang="en-GB" sz="1100" dirty="0"/>
          </a:p>
          <a:p>
            <a:pPr marL="0" indent="0">
              <a:buNone/>
            </a:pPr>
            <a:r>
              <a:rPr lang="en-GB" sz="2400" dirty="0" smtClean="0"/>
              <a:t>Work Plan V1 released</a:t>
            </a:r>
          </a:p>
          <a:p>
            <a:pPr marL="0" indent="0">
              <a:buNone/>
            </a:pPr>
            <a:r>
              <a:rPr lang="en-GB" sz="2400" dirty="0" smtClean="0"/>
              <a:t> </a:t>
            </a:r>
            <a:r>
              <a:rPr lang="en-GB" sz="2400" dirty="0" smtClean="0">
                <a:solidFill>
                  <a:srgbClr val="FF0000"/>
                </a:solidFill>
              </a:rPr>
              <a:t>22</a:t>
            </a:r>
            <a:r>
              <a:rPr lang="en-GB" sz="2400" baseline="30000" dirty="0" smtClean="0">
                <a:solidFill>
                  <a:srgbClr val="FF0000"/>
                </a:solidFill>
              </a:rPr>
              <a:t>nd</a:t>
            </a:r>
            <a:r>
              <a:rPr lang="en-GB" sz="2400" dirty="0" smtClean="0">
                <a:solidFill>
                  <a:srgbClr val="FF0000"/>
                </a:solidFill>
              </a:rPr>
              <a:t> February</a:t>
            </a:r>
            <a:endParaRPr lang="en-GB" sz="2400" dirty="0"/>
          </a:p>
        </p:txBody>
      </p:sp>
      <p:grpSp>
        <p:nvGrpSpPr>
          <p:cNvPr id="9" name="Group 8"/>
          <p:cNvGrpSpPr/>
          <p:nvPr/>
        </p:nvGrpSpPr>
        <p:grpSpPr>
          <a:xfrm>
            <a:off x="4572000" y="1905000"/>
            <a:ext cx="2676831" cy="1066800"/>
            <a:chOff x="4572000" y="2286000"/>
            <a:chExt cx="2676831" cy="1066800"/>
          </a:xfrm>
        </p:grpSpPr>
        <p:sp>
          <p:nvSpPr>
            <p:cNvPr id="5" name="Down Arrow 4"/>
            <p:cNvSpPr/>
            <p:nvPr/>
          </p:nvSpPr>
          <p:spPr>
            <a:xfrm>
              <a:off x="4572000" y="2286000"/>
              <a:ext cx="685800" cy="1066800"/>
            </a:xfrm>
            <a:prstGeom prst="downArrow">
              <a:avLst/>
            </a:prstGeom>
            <a:solidFill>
              <a:schemeClr val="accent6"/>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6" name="TextBox 5"/>
            <p:cNvSpPr txBox="1"/>
            <p:nvPr/>
          </p:nvSpPr>
          <p:spPr>
            <a:xfrm>
              <a:off x="5181600" y="2286000"/>
              <a:ext cx="2067231" cy="646329"/>
            </a:xfrm>
            <a:prstGeom prst="rect">
              <a:avLst/>
            </a:prstGeom>
            <a:noFill/>
            <a:ln w="28575" cap="flat">
              <a:solidFill>
                <a:schemeClr val="accent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GB" dirty="0"/>
                <a:t>5</a:t>
              </a:r>
              <a:r>
                <a:rPr kumimoji="0" lang="en-GB" sz="1800" b="0" i="0" u="none" strike="noStrike" cap="none" spc="0" normalizeH="0" baseline="0" dirty="0" smtClean="0">
                  <a:ln>
                    <a:noFill/>
                  </a:ln>
                  <a:solidFill>
                    <a:srgbClr val="002569"/>
                  </a:solidFill>
                  <a:effectLst/>
                  <a:uFillTx/>
                </a:rPr>
                <a:t> weeks for </a:t>
              </a:r>
            </a:p>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CEOS</a:t>
              </a:r>
              <a:r>
                <a:rPr kumimoji="0" lang="en-GB" sz="1800" b="0" i="0" u="none" strike="noStrike" cap="none" spc="0" normalizeH="0" dirty="0" smtClean="0">
                  <a:ln>
                    <a:noFill/>
                  </a:ln>
                  <a:solidFill>
                    <a:srgbClr val="002569"/>
                  </a:solidFill>
                  <a:effectLst/>
                  <a:uFillTx/>
                </a:rPr>
                <a:t> Entity inputs</a:t>
              </a:r>
              <a:endParaRPr kumimoji="0" lang="en-GB" sz="1800" b="0" i="0" u="none" strike="noStrike" cap="none" spc="0" normalizeH="0" baseline="0" dirty="0">
                <a:ln>
                  <a:noFill/>
                </a:ln>
                <a:solidFill>
                  <a:srgbClr val="002569"/>
                </a:solidFill>
                <a:effectLst/>
                <a:uFillTx/>
              </a:endParaRPr>
            </a:p>
          </p:txBody>
        </p:sp>
      </p:grpSp>
      <p:grpSp>
        <p:nvGrpSpPr>
          <p:cNvPr id="10" name="Group 9"/>
          <p:cNvGrpSpPr/>
          <p:nvPr/>
        </p:nvGrpSpPr>
        <p:grpSpPr>
          <a:xfrm>
            <a:off x="4572000" y="3657600"/>
            <a:ext cx="2987600" cy="1066800"/>
            <a:chOff x="4572000" y="4800600"/>
            <a:chExt cx="2987600" cy="1066800"/>
          </a:xfrm>
        </p:grpSpPr>
        <p:sp>
          <p:nvSpPr>
            <p:cNvPr id="7" name="Down Arrow 6"/>
            <p:cNvSpPr/>
            <p:nvPr/>
          </p:nvSpPr>
          <p:spPr>
            <a:xfrm>
              <a:off x="4572000" y="4800600"/>
              <a:ext cx="685800" cy="1066800"/>
            </a:xfrm>
            <a:prstGeom prst="downArrow">
              <a:avLst/>
            </a:prstGeom>
            <a:solidFill>
              <a:schemeClr val="accent6"/>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8" name="TextBox 7"/>
            <p:cNvSpPr txBox="1"/>
            <p:nvPr/>
          </p:nvSpPr>
          <p:spPr>
            <a:xfrm>
              <a:off x="5171769" y="4815230"/>
              <a:ext cx="2387831" cy="646329"/>
            </a:xfrm>
            <a:prstGeom prst="rect">
              <a:avLst/>
            </a:prstGeom>
            <a:noFill/>
            <a:ln w="28575" cap="flat">
              <a:solidFill>
                <a:schemeClr val="accent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lvl1pPr marL="0" marR="0" indent="0" algn="l" rtl="0" fontAlgn="auto" latinLnBrk="1" hangingPunct="0">
                <a:lnSpc>
                  <a:spcPct val="100000"/>
                </a:lnSpc>
                <a:spcBef>
                  <a:spcPts val="0"/>
                </a:spcBef>
                <a:spcAft>
                  <a:spcPts val="0"/>
                </a:spcAft>
                <a:buClrTx/>
                <a:buSzTx/>
                <a:buFontTx/>
                <a:buNone/>
                <a:tabLst/>
              </a:lvl1pPr>
            </a:lstStyle>
            <a:p>
              <a:r>
                <a:rPr lang="en-GB" dirty="0"/>
                <a:t>3 weeks for</a:t>
              </a:r>
            </a:p>
            <a:p>
              <a:r>
                <a:rPr lang="en-GB" dirty="0"/>
                <a:t>CEOS Entity feedback</a:t>
              </a:r>
            </a:p>
          </p:txBody>
        </p:sp>
      </p:grpSp>
      <p:cxnSp>
        <p:nvCxnSpPr>
          <p:cNvPr id="11" name="Straight Connector 10"/>
          <p:cNvCxnSpPr/>
          <p:nvPr/>
        </p:nvCxnSpPr>
        <p:spPr>
          <a:xfrm>
            <a:off x="457200" y="3505200"/>
            <a:ext cx="7391400" cy="0"/>
          </a:xfrm>
          <a:prstGeom prst="line">
            <a:avLst/>
          </a:prstGeom>
          <a:noFill/>
          <a:ln w="25400" cap="flat">
            <a:solidFill>
              <a:srgbClr val="FF9A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2" name="Straight Connector 11"/>
          <p:cNvCxnSpPr/>
          <p:nvPr/>
        </p:nvCxnSpPr>
        <p:spPr>
          <a:xfrm>
            <a:off x="457200" y="5700884"/>
            <a:ext cx="3756725" cy="0"/>
          </a:xfrm>
          <a:prstGeom prst="line">
            <a:avLst/>
          </a:prstGeom>
          <a:noFill/>
          <a:ln w="25400" cap="flat">
            <a:solidFill>
              <a:srgbClr val="FF9A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6" name="TextBox 15"/>
          <p:cNvSpPr txBox="1"/>
          <p:nvPr/>
        </p:nvSpPr>
        <p:spPr>
          <a:xfrm>
            <a:off x="4722882" y="5346942"/>
            <a:ext cx="4248617" cy="707884"/>
          </a:xfrm>
          <a:prstGeom prst="rect">
            <a:avLst/>
          </a:prstGeom>
          <a:noFill/>
          <a:ln w="38100" cap="flat">
            <a:solidFill>
              <a:srgbClr val="3366F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fontAlgn="auto" latinLnBrk="1" hangingPunct="0">
              <a:spcBef>
                <a:spcPts val="0"/>
              </a:spcBef>
              <a:spcAft>
                <a:spcPts val="0"/>
              </a:spcAft>
            </a:pPr>
            <a:r>
              <a:rPr lang="en-GB" sz="2000" dirty="0" smtClean="0"/>
              <a:t>UPDATE WGISS WORKPLAN AND </a:t>
            </a:r>
          </a:p>
          <a:p>
            <a:pPr fontAlgn="auto" latinLnBrk="1" hangingPunct="0">
              <a:spcBef>
                <a:spcPts val="0"/>
              </a:spcBef>
              <a:spcAft>
                <a:spcPts val="0"/>
              </a:spcAft>
            </a:pPr>
            <a:r>
              <a:rPr lang="en-GB" sz="2000" dirty="0" smtClean="0"/>
              <a:t>PREPARE WGISS CONTRIBUTION</a:t>
            </a:r>
            <a:endParaRPr kumimoji="0" lang="en-GB" sz="2000" b="0" i="0" u="none" strike="noStrike" cap="none" spc="0" normalizeH="0" baseline="0" dirty="0" smtClean="0">
              <a:ln>
                <a:noFill/>
              </a:ln>
              <a:solidFill>
                <a:srgbClr val="002569"/>
              </a:solidFill>
              <a:effectLst/>
              <a:uFillTx/>
            </a:endParaRPr>
          </a:p>
        </p:txBody>
      </p:sp>
    </p:spTree>
    <p:extLst>
      <p:ext uri="{BB962C8B-B14F-4D97-AF65-F5344CB8AC3E}">
        <p14:creationId xmlns:p14="http://schemas.microsoft.com/office/powerpoint/2010/main" val="334838521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pPr algn="ctr"/>
            <a:r>
              <a:rPr lang="en-GB" b="1" dirty="0" smtClean="0"/>
              <a:t>CEOS Agencies Contribution to WGISS</a:t>
            </a:r>
            <a:endParaRPr lang="en-GB" b="1" dirty="0"/>
          </a:p>
        </p:txBody>
      </p:sp>
      <p:pic>
        <p:nvPicPr>
          <p:cNvPr id="17" name="Picture 16"/>
          <p:cNvPicPr>
            <a:picLocks noChangeAspect="1"/>
          </p:cNvPicPr>
          <p:nvPr/>
        </p:nvPicPr>
        <p:blipFill>
          <a:blip r:embed="rId2"/>
          <a:stretch>
            <a:fillRect/>
          </a:stretch>
        </p:blipFill>
        <p:spPr>
          <a:xfrm>
            <a:off x="0" y="1551063"/>
            <a:ext cx="9144000" cy="5030859"/>
          </a:xfrm>
          <a:prstGeom prst="rect">
            <a:avLst/>
          </a:prstGeom>
        </p:spPr>
      </p:pic>
    </p:spTree>
    <p:extLst>
      <p:ext uri="{BB962C8B-B14F-4D97-AF65-F5344CB8AC3E}">
        <p14:creationId xmlns:p14="http://schemas.microsoft.com/office/powerpoint/2010/main" val="291776146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98457" y="1434016"/>
            <a:ext cx="8663348" cy="5304934"/>
          </a:xfrm>
        </p:spPr>
        <p:txBody>
          <a:bodyPr/>
          <a:lstStyle/>
          <a:p>
            <a:r>
              <a:rPr lang="en-GB" dirty="0" smtClean="0"/>
              <a:t>WGISS Presentation </a:t>
            </a:r>
            <a:r>
              <a:rPr lang="mr-IN" dirty="0" smtClean="0"/>
              <a:t>–</a:t>
            </a:r>
            <a:r>
              <a:rPr lang="en-GB" dirty="0" smtClean="0"/>
              <a:t> 15 minutes slot</a:t>
            </a:r>
          </a:p>
          <a:p>
            <a:r>
              <a:rPr lang="en-GB" dirty="0" smtClean="0"/>
              <a:t>SITTW</a:t>
            </a:r>
            <a:r>
              <a:rPr lang="en-GB" dirty="0"/>
              <a:t>-2018-</a:t>
            </a:r>
            <a:r>
              <a:rPr lang="en-GB" dirty="0" smtClean="0"/>
              <a:t>04</a:t>
            </a:r>
            <a:r>
              <a:rPr lang="en-US" dirty="0" smtClean="0"/>
              <a:t>: </a:t>
            </a:r>
            <a:r>
              <a:rPr lang="en-GB" dirty="0" smtClean="0"/>
              <a:t>SIT Chair to propose </a:t>
            </a:r>
            <a:r>
              <a:rPr lang="en-GB" dirty="0"/>
              <a:t>WGISS participation in the GEO Expert Advisory </a:t>
            </a:r>
            <a:r>
              <a:rPr lang="en-GB" dirty="0" smtClean="0"/>
              <a:t>Group</a:t>
            </a:r>
            <a:r>
              <a:rPr lang="en-US" dirty="0" smtClean="0"/>
              <a:t>. Due by </a:t>
            </a:r>
            <a:r>
              <a:rPr lang="en-GB" dirty="0" smtClean="0"/>
              <a:t>30 </a:t>
            </a:r>
            <a:r>
              <a:rPr lang="en-GB" dirty="0"/>
              <a:t>Sep </a:t>
            </a:r>
            <a:r>
              <a:rPr lang="en-GB" dirty="0" smtClean="0"/>
              <a:t>2018</a:t>
            </a:r>
          </a:p>
          <a:p>
            <a:pPr lvl="1"/>
            <a:r>
              <a:rPr lang="en-US" b="0" dirty="0"/>
              <a:t>GEO has </a:t>
            </a:r>
            <a:r>
              <a:rPr lang="en-US" b="0" dirty="0" smtClean="0"/>
              <a:t>formed </a:t>
            </a:r>
            <a:r>
              <a:rPr lang="en-US" b="0" dirty="0"/>
              <a:t>an Expert Advisory Group (EAG) with a mandate until end 2019 and having the task to provide expert advice to the Secretariat Director on how best to design </a:t>
            </a:r>
            <a:r>
              <a:rPr lang="en-US" b="0" dirty="0" smtClean="0"/>
              <a:t>future GEOSS. </a:t>
            </a:r>
          </a:p>
          <a:p>
            <a:pPr lvl="1"/>
            <a:r>
              <a:rPr lang="en-US" b="0" dirty="0" smtClean="0"/>
              <a:t>Purpose to provide </a:t>
            </a:r>
            <a:r>
              <a:rPr lang="en-US" b="0" dirty="0"/>
              <a:t>relevant and timely advice </a:t>
            </a:r>
            <a:r>
              <a:rPr lang="en-US" b="0" dirty="0" err="1" smtClean="0"/>
              <a:t>wrt</a:t>
            </a:r>
            <a:r>
              <a:rPr lang="en-US" b="0" dirty="0" smtClean="0"/>
              <a:t> cutting</a:t>
            </a:r>
            <a:r>
              <a:rPr lang="en-US" b="0" dirty="0"/>
              <a:t>-edge science and technology required for a results</a:t>
            </a:r>
            <a:r>
              <a:rPr lang="en-US" b="0" dirty="0" smtClean="0"/>
              <a:t>-oriented GEOSS </a:t>
            </a:r>
          </a:p>
          <a:p>
            <a:pPr lvl="1"/>
            <a:r>
              <a:rPr lang="en-US" b="0" dirty="0" smtClean="0"/>
              <a:t>The </a:t>
            </a:r>
            <a:r>
              <a:rPr lang="en-US" b="0" dirty="0"/>
              <a:t>principal deliverable of the EAG will be a document outlining a strategy for implementation of the vision for GEOSS. </a:t>
            </a:r>
            <a:endParaRPr lang="en-US" b="0" dirty="0" smtClean="0"/>
          </a:p>
          <a:p>
            <a:pPr lvl="1"/>
            <a:r>
              <a:rPr lang="en-US" b="0" dirty="0" smtClean="0"/>
              <a:t>To </a:t>
            </a:r>
            <a:r>
              <a:rPr lang="en-US" b="0" dirty="0"/>
              <a:t>prepare </a:t>
            </a:r>
            <a:r>
              <a:rPr lang="en-US" b="0" dirty="0" smtClean="0"/>
              <a:t>the </a:t>
            </a:r>
            <a:r>
              <a:rPr lang="en-US" b="0" dirty="0"/>
              <a:t>document to be presented to the GEO Executive Committee, the Expert Group will have three meetings, held in Geneva in connection with meetings of the GEO Programme Board. </a:t>
            </a:r>
          </a:p>
          <a:p>
            <a:pPr lvl="1"/>
            <a:endParaRPr lang="en-US" sz="1400" dirty="0" smtClean="0"/>
          </a:p>
          <a:p>
            <a:pPr marL="457200" lvl="1" indent="0">
              <a:buNone/>
            </a:pPr>
            <a:r>
              <a:rPr lang="en-US" dirty="0" smtClean="0"/>
              <a:t>Rob Woodcock supported by Mirko/Andy could be a suitable solution for WGISS. Can we confirm ?</a:t>
            </a:r>
            <a:endParaRPr lang="en-GB" dirty="0"/>
          </a:p>
        </p:txBody>
      </p:sp>
      <p:sp>
        <p:nvSpPr>
          <p:cNvPr id="7" name="Content Placeholder 6"/>
          <p:cNvSpPr>
            <a:spLocks noGrp="1"/>
          </p:cNvSpPr>
          <p:nvPr>
            <p:ph sz="quarter" idx="11"/>
          </p:nvPr>
        </p:nvSpPr>
        <p:spPr>
          <a:xfrm>
            <a:off x="556549" y="160500"/>
            <a:ext cx="5871456" cy="533400"/>
          </a:xfrm>
        </p:spPr>
        <p:txBody>
          <a:bodyPr/>
          <a:lstStyle/>
          <a:p>
            <a:pPr algn="ctr"/>
            <a:r>
              <a:rPr lang="en-US" b="1" dirty="0" smtClean="0"/>
              <a:t>2018 CEOS SIT Technical Workshop</a:t>
            </a:r>
          </a:p>
          <a:p>
            <a:pPr algn="ctr"/>
            <a:r>
              <a:rPr lang="en-US" dirty="0" smtClean="0"/>
              <a:t>Actions related to WGISS</a:t>
            </a:r>
            <a:endParaRPr lang="en-US" b="1" dirty="0"/>
          </a:p>
        </p:txBody>
      </p:sp>
    </p:spTree>
    <p:extLst>
      <p:ext uri="{BB962C8B-B14F-4D97-AF65-F5344CB8AC3E}">
        <p14:creationId xmlns:p14="http://schemas.microsoft.com/office/powerpoint/2010/main" val="97934943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434017"/>
            <a:ext cx="8153400" cy="906862"/>
          </a:xfrm>
        </p:spPr>
        <p:txBody>
          <a:bodyPr/>
          <a:lstStyle/>
          <a:p>
            <a:pPr marL="0" indent="0" algn="ctr">
              <a:buNone/>
            </a:pPr>
            <a:r>
              <a:rPr lang="en-US" b="1" dirty="0" smtClean="0"/>
              <a:t>17-18 </a:t>
            </a:r>
            <a:r>
              <a:rPr lang="en-US" b="1" dirty="0" smtClean="0"/>
              <a:t>October 2018 – (16</a:t>
            </a:r>
            <a:r>
              <a:rPr lang="en-US" b="1" baseline="30000" dirty="0" smtClean="0"/>
              <a:t>th</a:t>
            </a:r>
            <a:r>
              <a:rPr lang="en-US" b="1" dirty="0" smtClean="0"/>
              <a:t> of October for side sessions)</a:t>
            </a:r>
          </a:p>
          <a:p>
            <a:pPr marL="0" indent="0" algn="ctr">
              <a:buNone/>
            </a:pPr>
            <a:r>
              <a:rPr lang="en-US" b="1" dirty="0" smtClean="0"/>
              <a:t>Brussels, Belgium</a:t>
            </a:r>
            <a:endParaRPr lang="en-US" b="1" dirty="0"/>
          </a:p>
        </p:txBody>
      </p:sp>
      <p:sp>
        <p:nvSpPr>
          <p:cNvPr id="7" name="Content Placeholder 6"/>
          <p:cNvSpPr>
            <a:spLocks noGrp="1"/>
          </p:cNvSpPr>
          <p:nvPr>
            <p:ph sz="quarter" idx="11"/>
          </p:nvPr>
        </p:nvSpPr>
        <p:spPr>
          <a:xfrm>
            <a:off x="2057399" y="304800"/>
            <a:ext cx="5871456" cy="533400"/>
          </a:xfrm>
        </p:spPr>
        <p:txBody>
          <a:bodyPr/>
          <a:lstStyle/>
          <a:p>
            <a:pPr algn="ctr"/>
            <a:r>
              <a:rPr lang="en-US" b="1" dirty="0"/>
              <a:t>32</a:t>
            </a:r>
            <a:r>
              <a:rPr lang="en-US" b="1" baseline="30000" dirty="0"/>
              <a:t>nd</a:t>
            </a:r>
            <a:r>
              <a:rPr lang="en-US" b="1" dirty="0"/>
              <a:t> CEOS </a:t>
            </a:r>
            <a:r>
              <a:rPr lang="en-US" b="1" dirty="0" smtClean="0"/>
              <a:t>Plenary</a:t>
            </a:r>
            <a:endParaRPr lang="en-US" b="1" dirty="0"/>
          </a:p>
        </p:txBody>
      </p:sp>
      <p:pic>
        <p:nvPicPr>
          <p:cNvPr id="2" name="Picture 1"/>
          <p:cNvPicPr>
            <a:picLocks noChangeAspect="1"/>
          </p:cNvPicPr>
          <p:nvPr/>
        </p:nvPicPr>
        <p:blipFill>
          <a:blip r:embed="rId3"/>
          <a:stretch>
            <a:fillRect/>
          </a:stretch>
        </p:blipFill>
        <p:spPr>
          <a:xfrm>
            <a:off x="0" y="2370644"/>
            <a:ext cx="9144000" cy="4402344"/>
          </a:xfrm>
          <a:prstGeom prst="rect">
            <a:avLst/>
          </a:prstGeom>
        </p:spPr>
      </p:pic>
    </p:spTree>
    <p:extLst>
      <p:ext uri="{BB962C8B-B14F-4D97-AF65-F5344CB8AC3E}">
        <p14:creationId xmlns:p14="http://schemas.microsoft.com/office/powerpoint/2010/main" val="265208839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1780432" y="228346"/>
            <a:ext cx="6611335" cy="669119"/>
          </a:xfrm>
        </p:spPr>
        <p:txBody>
          <a:bodyPr/>
          <a:lstStyle/>
          <a:p>
            <a:pPr algn="ctr"/>
            <a:r>
              <a:rPr lang="en-US" b="1" dirty="0" smtClean="0"/>
              <a:t>Plenary Decisions</a:t>
            </a:r>
            <a:endParaRPr lang="en-US" b="1" dirty="0"/>
          </a:p>
        </p:txBody>
      </p:sp>
      <p:pic>
        <p:nvPicPr>
          <p:cNvPr id="2" name="Picture 1"/>
          <p:cNvPicPr>
            <a:picLocks noChangeAspect="1"/>
          </p:cNvPicPr>
          <p:nvPr/>
        </p:nvPicPr>
        <p:blipFill>
          <a:blip r:embed="rId3"/>
          <a:stretch>
            <a:fillRect/>
          </a:stretch>
        </p:blipFill>
        <p:spPr>
          <a:xfrm>
            <a:off x="0" y="1394060"/>
            <a:ext cx="9144000" cy="5058639"/>
          </a:xfrm>
          <a:prstGeom prst="rect">
            <a:avLst/>
          </a:prstGeom>
        </p:spPr>
      </p:pic>
    </p:spTree>
    <p:extLst>
      <p:ext uri="{BB962C8B-B14F-4D97-AF65-F5344CB8AC3E}">
        <p14:creationId xmlns:p14="http://schemas.microsoft.com/office/powerpoint/2010/main" val="253917416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1780432" y="228346"/>
            <a:ext cx="6611335" cy="669119"/>
          </a:xfrm>
        </p:spPr>
        <p:txBody>
          <a:bodyPr/>
          <a:lstStyle/>
          <a:p>
            <a:pPr algn="ctr"/>
            <a:r>
              <a:rPr lang="en-US" b="1" dirty="0" smtClean="0"/>
              <a:t>Plenary Decisions</a:t>
            </a:r>
            <a:endParaRPr lang="en-US" b="1" dirty="0"/>
          </a:p>
        </p:txBody>
      </p:sp>
      <p:pic>
        <p:nvPicPr>
          <p:cNvPr id="3" name="Picture 2"/>
          <p:cNvPicPr>
            <a:picLocks noChangeAspect="1"/>
          </p:cNvPicPr>
          <p:nvPr/>
        </p:nvPicPr>
        <p:blipFill>
          <a:blip r:embed="rId3"/>
          <a:stretch>
            <a:fillRect/>
          </a:stretch>
        </p:blipFill>
        <p:spPr>
          <a:xfrm>
            <a:off x="0" y="984045"/>
            <a:ext cx="9144000" cy="5880412"/>
          </a:xfrm>
          <a:prstGeom prst="rect">
            <a:avLst/>
          </a:prstGeom>
        </p:spPr>
      </p:pic>
      <p:sp>
        <p:nvSpPr>
          <p:cNvPr id="4" name="Rectangle 3"/>
          <p:cNvSpPr/>
          <p:nvPr/>
        </p:nvSpPr>
        <p:spPr>
          <a:xfrm>
            <a:off x="72156" y="6089587"/>
            <a:ext cx="9042981" cy="739553"/>
          </a:xfrm>
          <a:prstGeom prst="rect">
            <a:avLst/>
          </a:prstGeom>
          <a:noFill/>
          <a:ln w="508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291297923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1780432" y="228346"/>
            <a:ext cx="6611335" cy="669119"/>
          </a:xfrm>
        </p:spPr>
        <p:txBody>
          <a:bodyPr/>
          <a:lstStyle/>
          <a:p>
            <a:pPr algn="ctr"/>
            <a:r>
              <a:rPr lang="en-US" b="1" dirty="0" smtClean="0"/>
              <a:t>Plenary Actions</a:t>
            </a:r>
            <a:endParaRPr lang="en-US" b="1" dirty="0"/>
          </a:p>
        </p:txBody>
      </p:sp>
      <p:pic>
        <p:nvPicPr>
          <p:cNvPr id="2" name="Picture 1"/>
          <p:cNvPicPr>
            <a:picLocks noChangeAspect="1"/>
          </p:cNvPicPr>
          <p:nvPr/>
        </p:nvPicPr>
        <p:blipFill>
          <a:blip r:embed="rId3"/>
          <a:stretch>
            <a:fillRect/>
          </a:stretch>
        </p:blipFill>
        <p:spPr>
          <a:xfrm>
            <a:off x="0" y="1206000"/>
            <a:ext cx="9144000" cy="5652000"/>
          </a:xfrm>
          <a:prstGeom prst="rect">
            <a:avLst/>
          </a:prstGeom>
        </p:spPr>
      </p:pic>
    </p:spTree>
    <p:extLst>
      <p:ext uri="{BB962C8B-B14F-4D97-AF65-F5344CB8AC3E}">
        <p14:creationId xmlns:p14="http://schemas.microsoft.com/office/powerpoint/2010/main" val="245328611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1780432" y="228346"/>
            <a:ext cx="6611335" cy="669119"/>
          </a:xfrm>
        </p:spPr>
        <p:txBody>
          <a:bodyPr/>
          <a:lstStyle/>
          <a:p>
            <a:pPr algn="ctr"/>
            <a:r>
              <a:rPr lang="en-US" b="1" dirty="0" smtClean="0"/>
              <a:t>Plenary Actions</a:t>
            </a:r>
            <a:endParaRPr lang="en-US" b="1" dirty="0"/>
          </a:p>
        </p:txBody>
      </p:sp>
      <p:pic>
        <p:nvPicPr>
          <p:cNvPr id="3" name="Picture 2"/>
          <p:cNvPicPr>
            <a:picLocks noChangeAspect="1"/>
          </p:cNvPicPr>
          <p:nvPr/>
        </p:nvPicPr>
        <p:blipFill>
          <a:blip r:embed="rId3"/>
          <a:stretch>
            <a:fillRect/>
          </a:stretch>
        </p:blipFill>
        <p:spPr>
          <a:xfrm>
            <a:off x="0" y="1056194"/>
            <a:ext cx="9144000" cy="5806235"/>
          </a:xfrm>
          <a:prstGeom prst="rect">
            <a:avLst/>
          </a:prstGeom>
        </p:spPr>
      </p:pic>
      <p:sp>
        <p:nvSpPr>
          <p:cNvPr id="5" name="Rectangle 4"/>
          <p:cNvSpPr/>
          <p:nvPr/>
        </p:nvSpPr>
        <p:spPr>
          <a:xfrm>
            <a:off x="72158" y="3619831"/>
            <a:ext cx="8985256" cy="3139319"/>
          </a:xfrm>
          <a:prstGeom prst="rect">
            <a:avLst/>
          </a:prstGeom>
          <a:noFill/>
          <a:ln w="508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smtClean="0">
              <a:ln>
                <a:noFill/>
              </a:ln>
              <a:solidFill>
                <a:srgbClr val="002569"/>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dirty="0">
              <a:solidFill>
                <a:srgbClr val="002569"/>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smtClean="0">
              <a:ln>
                <a:noFill/>
              </a:ln>
              <a:solidFill>
                <a:srgbClr val="002569"/>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dirty="0">
              <a:solidFill>
                <a:srgbClr val="002569"/>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smtClean="0">
              <a:ln>
                <a:noFill/>
              </a:ln>
              <a:solidFill>
                <a:srgbClr val="002569"/>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dirty="0">
              <a:solidFill>
                <a:srgbClr val="002569"/>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smtClean="0">
              <a:ln>
                <a:noFill/>
              </a:ln>
              <a:solidFill>
                <a:srgbClr val="002569"/>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dirty="0">
              <a:solidFill>
                <a:srgbClr val="002569"/>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smtClean="0">
              <a:ln>
                <a:noFill/>
              </a:ln>
              <a:solidFill>
                <a:srgbClr val="002569"/>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dirty="0">
              <a:solidFill>
                <a:srgbClr val="002569"/>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4168418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19615</TotalTime>
  <Words>1902</Words>
  <Application>Microsoft Macintosh PowerPoint</Application>
  <PresentationFormat>On-screen Show (4:3)</PresentationFormat>
  <Paragraphs>301</Paragraphs>
  <Slides>35</Slides>
  <Notes>18</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4_EUM_template_v03</vt:lpstr>
      <vt:lpstr>Default</vt:lpstr>
      <vt:lpstr>WGISS Working Group on Information Systems &amp;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CEOS CHAIR 2019</vt:lpstr>
      <vt:lpstr>PowerPoint Presentation</vt:lpstr>
      <vt:lpstr>PowerPoint Presentation</vt:lpstr>
      <vt:lpstr>PowerPoint Presentation</vt:lpstr>
      <vt:lpstr>PowerPoint Presentation</vt:lpstr>
      <vt:lpstr>WGISS Cooperation</vt:lpstr>
      <vt:lpstr>PowerPoint Presentation</vt:lpstr>
      <vt:lpstr>PowerPoint Presentation</vt:lpstr>
      <vt:lpstr>PowerPoint Presentation</vt:lpstr>
      <vt:lpstr>PowerPoint Presentation</vt:lpstr>
      <vt:lpstr>PowerPoint Presentation</vt:lpstr>
      <vt:lpstr>CEOS  WORKPLAN 2019-21</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Mirko Albani</cp:lastModifiedBy>
  <cp:revision>651</cp:revision>
  <dcterms:created xsi:type="dcterms:W3CDTF">2012-08-31T01:11:17Z</dcterms:created>
  <dcterms:modified xsi:type="dcterms:W3CDTF">2018-10-21T16:55:18Z</dcterms:modified>
</cp:coreProperties>
</file>