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74" r:id="rId3"/>
    <p:sldId id="278" r:id="rId4"/>
    <p:sldId id="279" r:id="rId5"/>
    <p:sldId id="275" r:id="rId6"/>
    <p:sldId id="280" r:id="rId7"/>
    <p:sldId id="281" r:id="rId8"/>
    <p:sldId id="276" r:id="rId9"/>
    <p:sldId id="282" r:id="rId10"/>
  </p:sldIdLst>
  <p:sldSz cx="9144000" cy="6858000" type="screen4x3"/>
  <p:notesSz cx="6858000" cy="9144000"/>
  <p:defaultTextStyle>
    <a:lvl1pPr defTabSz="457200">
      <a:defRPr>
        <a:solidFill>
          <a:srgbClr val="002569"/>
        </a:solidFill>
      </a:defRPr>
    </a:lvl1pPr>
    <a:lvl2pPr indent="457200" defTabSz="457200">
      <a:defRPr>
        <a:solidFill>
          <a:srgbClr val="002569"/>
        </a:solidFill>
      </a:defRPr>
    </a:lvl2pPr>
    <a:lvl3pPr indent="914400" defTabSz="457200">
      <a:defRPr>
        <a:solidFill>
          <a:srgbClr val="002569"/>
        </a:solidFill>
      </a:defRPr>
    </a:lvl3pPr>
    <a:lvl4pPr indent="1371600" defTabSz="457200">
      <a:defRPr>
        <a:solidFill>
          <a:srgbClr val="002569"/>
        </a:solidFill>
      </a:defRPr>
    </a:lvl4pPr>
    <a:lvl5pPr indent="1828800" defTabSz="457200">
      <a:defRPr>
        <a:solidFill>
          <a:srgbClr val="002569"/>
        </a:solidFill>
      </a:defRPr>
    </a:lvl5pPr>
    <a:lvl6pPr indent="2286000" defTabSz="457200">
      <a:defRPr>
        <a:solidFill>
          <a:srgbClr val="002569"/>
        </a:solidFill>
      </a:defRPr>
    </a:lvl6pPr>
    <a:lvl7pPr indent="2743200" defTabSz="457200">
      <a:defRPr>
        <a:solidFill>
          <a:srgbClr val="002569"/>
        </a:solidFill>
      </a:defRPr>
    </a:lvl7pPr>
    <a:lvl8pPr indent="3200400" defTabSz="457200">
      <a:defRPr>
        <a:solidFill>
          <a:srgbClr val="002569"/>
        </a:solidFill>
      </a:defRPr>
    </a:lvl8pPr>
    <a:lvl9pPr indent="3657600" defTabSz="457200">
      <a:defRPr>
        <a:solidFill>
          <a:srgbClr val="002569"/>
        </a:solidFill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DDCA"/>
          </a:solidFill>
        </a:fill>
      </a:tcStyle>
    </a:wholeTbl>
    <a:band2H>
      <a:tcTxStyle/>
      <a:tcStyle>
        <a:tcBdr/>
        <a:fill>
          <a:solidFill>
            <a:srgbClr val="FFEF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CBCB"/>
          </a:solidFill>
        </a:fill>
      </a:tcStyle>
    </a:wholeTbl>
    <a:band2H>
      <a:tcTxStyle/>
      <a:tcStyle>
        <a:tcBdr/>
        <a:fill>
          <a:solidFill>
            <a:srgbClr val="EEE7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BD3"/>
          </a:solidFill>
        </a:fill>
      </a:tcStyle>
    </a:wholeTbl>
    <a:band2H>
      <a:tcTxStyle/>
      <a:tcStyle>
        <a:tcBdr/>
        <a:fill>
          <a:solidFill>
            <a:srgbClr val="E6E7EA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Row>
  </a:tblStyle>
  <a:tblStyle styleId="{2708684C-4D16-4618-839F-0558EEFCDFE6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08" autoAdjust="0"/>
    <p:restoredTop sz="94737" autoAdjust="0"/>
  </p:normalViewPr>
  <p:slideViewPr>
    <p:cSldViewPr>
      <p:cViewPr>
        <p:scale>
          <a:sx n="60" d="100"/>
          <a:sy n="60" d="100"/>
        </p:scale>
        <p:origin x="1854" y="27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1974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7AE822-5B76-4584-9152-97072E48E658}" type="datetimeFigureOut">
              <a:rPr kumimoji="1" lang="ja-JP" altLang="en-US" smtClean="0"/>
              <a:t>2018/10/21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8F355A-6072-486E-98A3-2FD9B75B57D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11931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" name="Shape 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53021836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4398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4F2B6793-5909-4C88-82BA-3F8412255C9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495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7200900" y="6562725"/>
            <a:ext cx="1905000" cy="256540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7" name="Rectangle 6"/>
          <p:cNvSpPr/>
          <p:nvPr userDrawn="1"/>
        </p:nvSpPr>
        <p:spPr>
          <a:xfrm>
            <a:off x="8915400" y="6553200"/>
            <a:ext cx="228600" cy="304800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4997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med"/>
  <p:timing>
    <p:tnLst>
      <p:par>
        <p:cTn id="1" dur="indefinite" restart="never" nodeType="tmRoot"/>
      </p:par>
    </p:tnLst>
  </p:timing>
  <p:hf hdr="0" ftr="0" dt="0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anne.kennerley@noaa.gov" TargetMode="External"/><Relationship Id="rId2" Type="http://schemas.openxmlformats.org/officeDocument/2006/relationships/hyperlink" Target="mailto:mvpiepgrass@gmail.co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eos_logo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2789" y="1217405"/>
            <a:ext cx="2507906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Shape 10"/>
          <p:cNvSpPr txBox="1">
            <a:spLocks/>
          </p:cNvSpPr>
          <p:nvPr/>
        </p:nvSpPr>
        <p:spPr>
          <a:xfrm>
            <a:off x="622789" y="2246634"/>
            <a:ext cx="2806211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05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Committee on Earth Observation Satellites</a:t>
            </a:r>
            <a:endParaRPr lang="en-US" sz="1050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" name="Shape 11"/>
          <p:cNvSpPr/>
          <p:nvPr/>
        </p:nvSpPr>
        <p:spPr>
          <a:xfrm>
            <a:off x="457200" y="4191000"/>
            <a:ext cx="5187741" cy="1752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sz="2000" b="1" dirty="0" smtClean="0">
                <a:solidFill>
                  <a:prstClr val="white"/>
                </a:solidFill>
                <a:latin typeface="Arial Bold"/>
                <a:cs typeface="Arial Bold"/>
                <a:sym typeface="Arial Bold"/>
              </a:rPr>
              <a:t>Michelle </a:t>
            </a:r>
            <a:r>
              <a:rPr lang="en-US" sz="2000" b="1" dirty="0" err="1" smtClean="0">
                <a:solidFill>
                  <a:prstClr val="white"/>
                </a:solidFill>
                <a:latin typeface="Arial Bold"/>
                <a:cs typeface="Arial Bold"/>
                <a:sym typeface="Arial Bold"/>
              </a:rPr>
              <a:t>Piepgrass</a:t>
            </a:r>
            <a:r>
              <a:rPr lang="en-US" sz="2000" b="1" dirty="0">
                <a:solidFill>
                  <a:prstClr val="white"/>
                </a:solidFill>
                <a:latin typeface="Arial Bold"/>
                <a:cs typeface="Arial Bold"/>
                <a:sym typeface="Arial Bold"/>
              </a:rPr>
              <a:t/>
            </a:r>
            <a:br>
              <a:rPr lang="en-US" sz="2000" b="1" dirty="0">
                <a:solidFill>
                  <a:prstClr val="white"/>
                </a:solidFill>
                <a:latin typeface="Arial Bold"/>
                <a:cs typeface="Arial Bold"/>
                <a:sym typeface="Arial Bold"/>
              </a:rPr>
            </a:br>
            <a:r>
              <a:rPr lang="en-US" sz="2400" b="1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WGISS-46</a:t>
            </a:r>
            <a:endParaRPr sz="2400" b="1"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sz="2400" b="1" dirty="0" err="1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Oberpfaffenhofen</a:t>
            </a:r>
            <a:r>
              <a:rPr lang="en-US" sz="2400" b="1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, Germany</a:t>
            </a:r>
            <a:endParaRPr lang="en-AU" sz="2400" b="1" dirty="0" smtClean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sz="2400" b="1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October</a:t>
            </a:r>
            <a:r>
              <a:rPr lang="en-AU" sz="2400" b="1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 </a:t>
            </a:r>
            <a:r>
              <a:rPr lang="en-AU" sz="2400" b="1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22</a:t>
            </a:r>
            <a:r>
              <a:rPr lang="en-AU" sz="2400" b="1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, </a:t>
            </a:r>
            <a:r>
              <a:rPr lang="en-AU" sz="2400" b="1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2018</a:t>
            </a:r>
            <a:endParaRPr sz="2400" b="1"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457200" y="2492914"/>
            <a:ext cx="5943600" cy="138499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l" rtl="0" latinLnBrk="1" hangingPunct="0"/>
            <a:r>
              <a:rPr lang="en-US" sz="4200" b="1" dirty="0">
                <a:solidFill>
                  <a:srgbClr val="FFFFFF"/>
                </a:solidFill>
              </a:rPr>
              <a:t>WGISS Infrastructure Project (WISP) Report</a:t>
            </a:r>
            <a:endParaRPr kumimoji="0" lang="ja-JP" altLang="en-US" sz="42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  <a:latin typeface="Droid Serif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3562" y="-91542"/>
            <a:ext cx="1824038" cy="1716286"/>
          </a:xfrm>
          <a:prstGeom prst="ellipse">
            <a:avLst/>
          </a:prstGeom>
          <a:noFill/>
          <a:ln w="63500" algn="in">
            <a:solidFill>
              <a:srgbClr val="92D050"/>
            </a:solidFill>
            <a:round/>
            <a:headEnd/>
            <a:tailEnd/>
          </a:ln>
          <a:effectLst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6600" y="-91542"/>
            <a:ext cx="2190750" cy="2109047"/>
          </a:xfrm>
          <a:prstGeom prst="ellipse">
            <a:avLst/>
          </a:prstGeom>
          <a:noFill/>
          <a:ln w="57150" algn="in">
            <a:solidFill>
              <a:srgbClr val="92D050"/>
            </a:solidFill>
            <a:round/>
            <a:headEnd/>
            <a:tailEnd/>
          </a:ln>
          <a:effectLst/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1867" y="1377339"/>
            <a:ext cx="1678133" cy="1604963"/>
          </a:xfrm>
          <a:prstGeom prst="ellipse">
            <a:avLst/>
          </a:prstGeom>
          <a:noFill/>
          <a:ln w="57150" algn="in">
            <a:solidFill>
              <a:srgbClr val="92D050"/>
            </a:solidFill>
            <a:round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auto">
          <a:xfrm>
            <a:off x="3200400" y="228600"/>
            <a:ext cx="3200399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noProof="0" dirty="0" smtClean="0">
                <a:solidFill>
                  <a:srgbClr val="FFFFFF"/>
                </a:solidFill>
                <a:latin typeface="+mj-lt"/>
                <a:cs typeface="Tahoma" pitchFamily="-106" charset="0"/>
              </a:rPr>
              <a:t>Support Team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ＭＳ Ｐゴシック" pitchFamily="-106" charset="-128"/>
              <a:cs typeface="Tahoma" pitchFamily="-106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52400" y="1447800"/>
            <a:ext cx="8686800" cy="4670469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b="1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2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-106" charset="0"/>
              <a:buChar char="o"/>
              <a:defRPr sz="20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-106" charset="2"/>
              <a:buChar char="§"/>
              <a:defRPr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9pPr>
          </a:lstStyle>
          <a:p>
            <a:r>
              <a:rPr lang="en-US" sz="4400" u="sng" cap="small" dirty="0">
                <a:solidFill>
                  <a:schemeClr val="tx1"/>
                </a:solidFill>
              </a:rPr>
              <a:t>Lead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</a:rPr>
              <a:t>TBD</a:t>
            </a:r>
            <a:endParaRPr lang="en-US" sz="2400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r>
              <a:rPr lang="en-US" sz="4400" u="sng" cap="small" dirty="0" smtClean="0">
                <a:solidFill>
                  <a:schemeClr val="tx1"/>
                </a:solidFill>
              </a:rPr>
              <a:t>Team</a:t>
            </a:r>
            <a:endParaRPr lang="en-US" sz="4400" u="sng" cap="small" dirty="0">
              <a:solidFill>
                <a:schemeClr val="tx1"/>
              </a:solidFill>
            </a:endParaRP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</a:rPr>
              <a:t>Michelle </a:t>
            </a:r>
            <a:r>
              <a:rPr lang="en-US" sz="2400" dirty="0" err="1">
                <a:solidFill>
                  <a:schemeClr val="tx1"/>
                </a:solidFill>
              </a:rPr>
              <a:t>Piepgrass</a:t>
            </a:r>
            <a:r>
              <a:rPr lang="en-US" sz="2400" dirty="0">
                <a:solidFill>
                  <a:schemeClr val="tx1"/>
                </a:solidFill>
              </a:rPr>
              <a:t> (mvpiepgrass@gmail.com)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</a:rPr>
              <a:t>Kim </a:t>
            </a:r>
            <a:r>
              <a:rPr lang="en-US" sz="2400" dirty="0">
                <a:solidFill>
                  <a:schemeClr val="tx1"/>
                </a:solidFill>
              </a:rPr>
              <a:t>Holloway </a:t>
            </a:r>
            <a:r>
              <a:rPr lang="en-US" sz="2400" dirty="0" smtClean="0">
                <a:solidFill>
                  <a:schemeClr val="tx1"/>
                </a:solidFill>
              </a:rPr>
              <a:t>(</a:t>
            </a:r>
            <a:r>
              <a:rPr lang="en-US" sz="2400" dirty="0">
                <a:solidFill>
                  <a:schemeClr val="tx1"/>
                </a:solidFill>
              </a:rPr>
              <a:t>kim.e.holloway@nasa.gov</a:t>
            </a:r>
            <a:r>
              <a:rPr lang="en-US" sz="2400" dirty="0" smtClean="0">
                <a:solidFill>
                  <a:schemeClr val="tx1"/>
                </a:solidFill>
              </a:rPr>
              <a:t>)</a:t>
            </a:r>
          </a:p>
          <a:p>
            <a:pPr lvl="1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lvl="1" indent="0" algn="ctr">
              <a:buNone/>
            </a:pPr>
            <a:r>
              <a:rPr lang="en-US" sz="2400" i="1" dirty="0">
                <a:solidFill>
                  <a:schemeClr val="tx1"/>
                </a:solidFill>
              </a:rPr>
              <a:t>For any technical CEOS server requests, contact: it@ama-inc.com</a:t>
            </a:r>
          </a:p>
          <a:p>
            <a:pPr marL="457200" lvl="1" indent="0" defTabSz="914400" eaLnBrk="1" hangingPunct="1">
              <a:buNone/>
            </a:pPr>
            <a:endParaRPr lang="en-US" altLang="fr-FR" sz="1600" kern="0" dirty="0" smtClean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6" name="Picture 2" descr="C:\Users\Anne.Kennerley\AppData\Local\Microsoft\Windows\Temporary Internet Files\Content.IE5\M8ZDKOIU\teamwork-diversity-20471736[1]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28"/>
          <a:stretch/>
        </p:blipFill>
        <p:spPr bwMode="auto">
          <a:xfrm rot="524621">
            <a:off x="6943268" y="1600893"/>
            <a:ext cx="1683527" cy="1680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102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1828800" y="228600"/>
            <a:ext cx="5791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srgbClr val="FFFFFF"/>
                </a:solidFill>
                <a:latin typeface="+mj-lt"/>
                <a:ea typeface="ＭＳ Ｐゴシック" pitchFamily="-106" charset="-128"/>
                <a:cs typeface="Tahoma" pitchFamily="-106" charset="0"/>
              </a:rPr>
              <a:t>Whom do we support?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ＭＳ Ｐゴシック" pitchFamily="-106" charset="-128"/>
              <a:cs typeface="Tahoma" pitchFamily="-10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143000"/>
            <a:ext cx="7518401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751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ceos.org/wp-content/uploads/2018/01/OrgChart_Expor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698" y="1285273"/>
            <a:ext cx="5518945" cy="5172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 txBox="1">
            <a:spLocks/>
          </p:cNvSpPr>
          <p:nvPr/>
        </p:nvSpPr>
        <p:spPr bwMode="auto">
          <a:xfrm>
            <a:off x="1781968" y="228600"/>
            <a:ext cx="5791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srgbClr val="FFFFFF"/>
                </a:solidFill>
                <a:latin typeface="+mj-lt"/>
                <a:ea typeface="ＭＳ Ｐゴシック" pitchFamily="-106" charset="-128"/>
                <a:cs typeface="Tahoma" pitchFamily="-106" charset="0"/>
              </a:rPr>
              <a:t>Whom do we support?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ＭＳ Ｐゴシック" pitchFamily="-106" charset="-128"/>
              <a:cs typeface="Tahoma" pitchFamily="-106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"/>
          </p:nvPr>
        </p:nvSpPr>
        <p:spPr>
          <a:xfrm>
            <a:off x="7210425" y="6611779"/>
            <a:ext cx="1905000" cy="246221"/>
          </a:xfrm>
        </p:spPr>
        <p:txBody>
          <a:bodyPr/>
          <a:lstStyle/>
          <a:p>
            <a:pPr lvl="0"/>
            <a:r>
              <a:rPr lang="en-US" dirty="0" smtClean="0"/>
              <a:t>4</a:t>
            </a:r>
            <a:endParaRPr lang="en-US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6149928"/>
            <a:ext cx="1414463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4267200" y="5562600"/>
            <a:ext cx="1371600" cy="666703"/>
          </a:xfrm>
          <a:prstGeom prst="ellipse">
            <a:avLst/>
          </a:prstGeom>
          <a:noFill/>
          <a:ln w="25400" cap="flat">
            <a:solidFill>
              <a:srgbClr val="FF9A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024194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6194" y="0"/>
            <a:ext cx="5631611" cy="1077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200" b="1" kern="0">
                <a:solidFill>
                  <a:srgbClr val="FFFFFF"/>
                </a:solidFill>
                <a:latin typeface="+mj-lt"/>
                <a:cs typeface="Tahoma" pitchFamily="-106" charset="0"/>
              </a:defRPr>
            </a:lvl1pPr>
          </a:lstStyle>
          <a:p>
            <a:r>
              <a:rPr lang="en-US" dirty="0" smtClean="0"/>
              <a:t>WGISS-45 Presentations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371600"/>
            <a:ext cx="8382000" cy="504753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342900" marR="0" indent="-34290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2800" b="1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Presentation</a:t>
            </a:r>
            <a:r>
              <a:rPr kumimoji="0" lang="en-US" sz="2800" b="1" i="0" u="none" strike="noStrike" cap="none" spc="0" normalizeH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 Format:</a:t>
            </a:r>
            <a:endParaRPr kumimoji="0" lang="en-US" sz="2800" b="1" i="0" u="none" strike="noStrike" cap="none" spc="0" normalizeH="0" baseline="0" dirty="0" smtClean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  <a:p>
            <a:pPr marL="285750" marR="0" indent="-28575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endParaRPr lang="en-US" sz="2000" dirty="0"/>
          </a:p>
          <a:p>
            <a:pPr marL="457200" lvl="1" indent="0">
              <a:buNone/>
            </a:pPr>
            <a:r>
              <a:rPr lang="en-US" sz="2000" dirty="0" err="1"/>
              <a:t>Date_Time_Title</a:t>
            </a:r>
            <a:r>
              <a:rPr lang="en-US" sz="2000" dirty="0"/>
              <a:t> (</a:t>
            </a:r>
            <a:r>
              <a:rPr lang="en-US" sz="2000" dirty="0" err="1"/>
              <a:t>ie</a:t>
            </a:r>
            <a:r>
              <a:rPr lang="en-US" sz="2000" dirty="0"/>
              <a:t>. </a:t>
            </a:r>
            <a:r>
              <a:rPr lang="en-US" sz="2000" b="1" dirty="0" smtClean="0">
                <a:solidFill>
                  <a:srgbClr val="FF0000"/>
                </a:solidFill>
                <a:latin typeface="+mj-lt"/>
              </a:rPr>
              <a:t>2018.10.22_09.20_WISPREPORT</a:t>
            </a:r>
            <a:r>
              <a:rPr lang="en-US" sz="2000" dirty="0" smtClean="0"/>
              <a:t>)</a:t>
            </a:r>
          </a:p>
          <a:p>
            <a:pPr marL="457200" lvl="1" indent="0">
              <a:buNone/>
            </a:pPr>
            <a:endParaRPr lang="en-US" sz="2000" dirty="0" smtClean="0"/>
          </a:p>
          <a:p>
            <a:pPr marL="457200" lvl="1" indent="0">
              <a:buNone/>
            </a:pPr>
            <a:r>
              <a:rPr lang="en-US" sz="2000" i="1" dirty="0"/>
              <a:t> </a:t>
            </a:r>
            <a:r>
              <a:rPr lang="en-US" sz="2000" i="1" dirty="0" smtClean="0"/>
              <a:t> ***Please use two digit format for month, day, hour, and minutes (example:  </a:t>
            </a:r>
            <a:r>
              <a:rPr lang="en-US" sz="2000" i="1" dirty="0" smtClean="0"/>
              <a:t>October</a:t>
            </a:r>
            <a:r>
              <a:rPr lang="en-US" sz="2000" i="1" dirty="0" smtClean="0"/>
              <a:t>=</a:t>
            </a:r>
            <a:r>
              <a:rPr lang="en-US" sz="2000" i="1" dirty="0" smtClean="0"/>
              <a:t>10</a:t>
            </a:r>
            <a:r>
              <a:rPr lang="en-US" sz="2000" i="1" dirty="0" smtClean="0"/>
              <a:t>) </a:t>
            </a:r>
            <a:r>
              <a:rPr lang="en-US" sz="2000" i="1" dirty="0" smtClean="0"/>
              <a:t>and use </a:t>
            </a:r>
            <a:r>
              <a:rPr lang="en-US" sz="2000" i="1" u="sng" dirty="0" smtClean="0"/>
              <a:t>underscores</a:t>
            </a:r>
            <a:r>
              <a:rPr lang="en-US" sz="2000" i="1" dirty="0" smtClean="0"/>
              <a:t> ***</a:t>
            </a:r>
            <a:endParaRPr lang="en-US" sz="2000" i="1" dirty="0"/>
          </a:p>
          <a:p>
            <a:pPr marL="457200" lvl="1" indent="0">
              <a:buNone/>
            </a:pPr>
            <a:endParaRPr lang="en-US" sz="12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accent4">
                    <a:lumMod val="90000"/>
                    <a:lumOff val="10000"/>
                  </a:schemeClr>
                </a:solidFill>
              </a:rPr>
              <a:t>Delivery Method</a:t>
            </a:r>
            <a:endParaRPr lang="en-US" sz="2800" b="1" dirty="0">
              <a:solidFill>
                <a:schemeClr val="accent4">
                  <a:lumMod val="90000"/>
                  <a:lumOff val="10000"/>
                </a:schemeClr>
              </a:solidFill>
            </a:endParaRPr>
          </a:p>
          <a:p>
            <a:pPr lvl="1"/>
            <a:r>
              <a:rPr lang="en-US" sz="2800" dirty="0" smtClean="0"/>
              <a:t>Send </a:t>
            </a:r>
            <a:r>
              <a:rPr lang="en-US" sz="2800" dirty="0"/>
              <a:t>email with presentation to </a:t>
            </a:r>
            <a:endParaRPr lang="en-US" sz="2800" dirty="0" smtClean="0"/>
          </a:p>
          <a:p>
            <a:pPr lvl="1"/>
            <a:r>
              <a:rPr lang="en-US" sz="2800" i="1" dirty="0" smtClean="0"/>
              <a:t>Michelle</a:t>
            </a:r>
            <a:r>
              <a:rPr lang="en-US" sz="2800" dirty="0" smtClean="0"/>
              <a:t> </a:t>
            </a:r>
            <a:r>
              <a:rPr lang="en-US" sz="2800" dirty="0"/>
              <a:t>at </a:t>
            </a:r>
            <a:r>
              <a:rPr lang="en-US" sz="2800" u="sng" dirty="0" smtClean="0">
                <a:solidFill>
                  <a:srgbClr val="0070C0"/>
                </a:solidFill>
                <a:hlinkClick r:id="rId2"/>
              </a:rPr>
              <a:t>mvpiepgrass@gmail.com</a:t>
            </a:r>
            <a:endParaRPr lang="en-US" sz="2800" u="sng" dirty="0" smtClean="0">
              <a:solidFill>
                <a:srgbClr val="0070C0"/>
              </a:solidFill>
            </a:endParaRPr>
          </a:p>
          <a:p>
            <a:pPr lvl="1" algn="l"/>
            <a:r>
              <a:rPr lang="en-US" sz="2800" dirty="0" smtClean="0">
                <a:solidFill>
                  <a:srgbClr val="0070C0"/>
                </a:solidFill>
              </a:rPr>
              <a:t>		</a:t>
            </a:r>
            <a:r>
              <a:rPr lang="en-US" sz="2800" b="1" u="sng" dirty="0" smtClean="0">
                <a:solidFill>
                  <a:schemeClr val="tx1"/>
                </a:solidFill>
              </a:rPr>
              <a:t>and </a:t>
            </a:r>
          </a:p>
          <a:p>
            <a:pPr lvl="1"/>
            <a:r>
              <a:rPr lang="en-US" sz="2800" i="1" dirty="0" smtClean="0"/>
              <a:t>Anne</a:t>
            </a:r>
            <a:r>
              <a:rPr lang="en-US" sz="2800" dirty="0" smtClean="0"/>
              <a:t> </a:t>
            </a:r>
            <a:r>
              <a:rPr lang="en-US" sz="2800" dirty="0"/>
              <a:t>at </a:t>
            </a:r>
            <a:r>
              <a:rPr lang="en-US" sz="2800" u="sng" dirty="0" smtClean="0">
                <a:solidFill>
                  <a:srgbClr val="0070C0"/>
                </a:solidFill>
                <a:hlinkClick r:id="rId3"/>
              </a:rPr>
              <a:t>anne.kennerley@noaa.gov</a:t>
            </a:r>
            <a:r>
              <a:rPr lang="en-US" sz="2800" dirty="0" smtClean="0">
                <a:solidFill>
                  <a:schemeClr val="accent4">
                    <a:lumMod val="90000"/>
                    <a:lumOff val="10000"/>
                  </a:schemeClr>
                </a:solidFill>
              </a:rPr>
              <a:t> </a:t>
            </a:r>
          </a:p>
          <a:p>
            <a:pPr lvl="1"/>
            <a:endParaRPr lang="en-US" sz="2800" dirty="0" smtClean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029200"/>
            <a:ext cx="1376362" cy="137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5</a:t>
            </a:fld>
            <a:endParaRPr lang="en-US"/>
          </a:p>
        </p:txBody>
      </p:sp>
      <p:sp>
        <p:nvSpPr>
          <p:cNvPr id="5" name="AutoShape 2" descr="Image result for emai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07855">
            <a:off x="6754280" y="3200399"/>
            <a:ext cx="1267050" cy="12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646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6194" y="0"/>
            <a:ext cx="5631611" cy="1077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200" b="1" kern="0">
                <a:solidFill>
                  <a:srgbClr val="FFFFFF"/>
                </a:solidFill>
                <a:latin typeface="+mj-lt"/>
                <a:cs typeface="Tahoma" pitchFamily="-106" charset="0"/>
              </a:defRPr>
            </a:lvl1pPr>
          </a:lstStyle>
          <a:p>
            <a:r>
              <a:rPr lang="en-US" dirty="0" smtClean="0"/>
              <a:t>WGISS-46 </a:t>
            </a:r>
            <a:r>
              <a:rPr lang="en-US" dirty="0"/>
              <a:t>Presentations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2"/>
          </p:nvPr>
        </p:nvSpPr>
        <p:spPr>
          <a:xfrm>
            <a:off x="7239000" y="6546850"/>
            <a:ext cx="1905000" cy="246221"/>
          </a:xfrm>
        </p:spPr>
        <p:txBody>
          <a:bodyPr/>
          <a:lstStyle/>
          <a:p>
            <a:pPr lvl="0"/>
            <a:fld id="{86CB4B4D-7CA3-9044-876B-883B54F8677D}" type="slidenum">
              <a:rPr lang="en-US" smtClean="0"/>
              <a:t>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37506" y="1219200"/>
            <a:ext cx="8468985" cy="461665"/>
          </a:xfrm>
          <a:prstGeom prst="rect">
            <a:avLst/>
          </a:prstGeom>
          <a:noFill/>
          <a:ln w="19050">
            <a:noFill/>
          </a:ln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2400" b="1" i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Presentations will be directly linked to the online agenda</a:t>
            </a:r>
            <a:endParaRPr lang="en-US" sz="2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7833" t="9375" r="14861" b="12500"/>
          <a:stretch/>
        </p:blipFill>
        <p:spPr>
          <a:xfrm>
            <a:off x="372354" y="1717668"/>
            <a:ext cx="8466846" cy="481070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92274" y="5943600"/>
            <a:ext cx="5875326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4">
                <a:lumMod val="90000"/>
                <a:lumOff val="10000"/>
              </a:schemeClr>
            </a:solidFill>
          </a:ln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2400" b="1" i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Your cooperation is critical to ensure a</a:t>
            </a:r>
          </a:p>
          <a:p>
            <a:pPr algn="ctr"/>
            <a:r>
              <a:rPr lang="en-US" sz="2400" b="1" i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smooth time management!!</a:t>
            </a:r>
            <a:endParaRPr lang="en-US" sz="2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1177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599989"/>
            <a:ext cx="700165" cy="820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0" y="180975"/>
            <a:ext cx="9144000" cy="8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200" b="1" kern="0">
                <a:solidFill>
                  <a:srgbClr val="FFFFFF"/>
                </a:solidFill>
                <a:latin typeface="+mj-lt"/>
                <a:cs typeface="Tahoma" pitchFamily="-106" charset="0"/>
              </a:defRPr>
            </a:lvl1pPr>
          </a:lstStyle>
          <a:p>
            <a:pPr algn="ctr"/>
            <a:r>
              <a:rPr lang="en-US" dirty="0"/>
              <a:t>Web Conferencing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837" y="5702300"/>
            <a:ext cx="1414463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60458" y="1219200"/>
            <a:ext cx="8423084" cy="73866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n-lt"/>
              </a:rPr>
              <a:t>WGISS-45 Meeting Remote Participation</a:t>
            </a:r>
            <a:endParaRPr lang="en-US" altLang="en-US" b="1" dirty="0">
              <a:solidFill>
                <a:srgbClr val="222222"/>
              </a:solidFill>
              <a:latin typeface="+mn-lt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1" name="Footer Placeholder 4"/>
          <p:cNvSpPr txBox="1">
            <a:spLocks/>
          </p:cNvSpPr>
          <p:nvPr/>
        </p:nvSpPr>
        <p:spPr bwMode="auto">
          <a:xfrm>
            <a:off x="2590800" y="6596063"/>
            <a:ext cx="3505200" cy="230187"/>
          </a:xfrm>
          <a:prstGeom prst="rect">
            <a:avLst/>
          </a:prstGeom>
          <a:noFill/>
          <a:ln>
            <a:noFill/>
          </a:ln>
          <a:effectLst>
            <a:outerShdw dist="12700" dir="5400000" algn="ctr" rotWithShape="0">
              <a:srgbClr val="FFFF99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9436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336600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radeGothic" pitchFamily="2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radeGothic" pitchFamily="2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radeGothic" pitchFamily="2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radeGothic" pitchFamily="2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radeGothic" pitchFamily="2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radeGothic" pitchFamily="2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radeGothic" pitchFamily="2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radeGothic" pitchFamily="2" charset="0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chemeClr val="bg2"/>
                </a:solidFill>
                <a:latin typeface="TradeGothicBoldOblique"/>
              </a:rPr>
              <a:t>WGISS Infrastructure Services (WISP)</a:t>
            </a:r>
            <a:endParaRPr lang="en-US" b="1" dirty="0">
              <a:solidFill>
                <a:schemeClr val="bg2"/>
              </a:solidFill>
              <a:latin typeface="TradeGothicBoldOblique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6700" y="1672864"/>
            <a:ext cx="861060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1.  Please join my </a:t>
            </a:r>
            <a:r>
              <a:rPr lang="en-US" dirty="0" smtClean="0"/>
              <a:t>meeting.</a:t>
            </a:r>
            <a:endParaRPr lang="en-US" dirty="0"/>
          </a:p>
          <a:p>
            <a:r>
              <a:rPr lang="en-US" dirty="0"/>
              <a:t>https://global.gotomeeting.com/join/160468805</a:t>
            </a:r>
          </a:p>
          <a:p>
            <a:endParaRPr lang="en-US" dirty="0"/>
          </a:p>
          <a:p>
            <a:r>
              <a:rPr lang="en-US" dirty="0"/>
              <a:t>2.  Use your microphone and speakers (VoIP) - a headset is recommended.  Or, call in using your telephone.</a:t>
            </a:r>
          </a:p>
          <a:p>
            <a:endParaRPr lang="en-US" dirty="0"/>
          </a:p>
          <a:p>
            <a:r>
              <a:rPr lang="en-US" dirty="0"/>
              <a:t>United States: +1 (224) 501-3316</a:t>
            </a:r>
          </a:p>
          <a:p>
            <a:r>
              <a:rPr lang="en-US" dirty="0"/>
              <a:t>Australia: +61 2 8355 1034</a:t>
            </a:r>
          </a:p>
          <a:p>
            <a:r>
              <a:rPr lang="en-US" dirty="0" smtClean="0"/>
              <a:t>France</a:t>
            </a:r>
            <a:r>
              <a:rPr lang="en-US" dirty="0"/>
              <a:t>: +33 (0) 170 950 588</a:t>
            </a:r>
          </a:p>
          <a:p>
            <a:r>
              <a:rPr lang="en-US" dirty="0"/>
              <a:t>Germany: +49 (0) 692 5736 7207</a:t>
            </a:r>
          </a:p>
          <a:p>
            <a:r>
              <a:rPr lang="en-US" dirty="0" smtClean="0"/>
              <a:t>Italy</a:t>
            </a:r>
            <a:r>
              <a:rPr lang="en-US" dirty="0"/>
              <a:t>: +39 0 693 38 75 53</a:t>
            </a:r>
          </a:p>
          <a:p>
            <a:r>
              <a:rPr lang="en-US" dirty="0" smtClean="0"/>
              <a:t>New </a:t>
            </a:r>
            <a:r>
              <a:rPr lang="en-US" dirty="0"/>
              <a:t>Zealand: +64 4 974 7243</a:t>
            </a:r>
          </a:p>
          <a:p>
            <a:r>
              <a:rPr lang="en-US" dirty="0" smtClean="0"/>
              <a:t>United </a:t>
            </a:r>
            <a:r>
              <a:rPr lang="en-US" dirty="0"/>
              <a:t>Kingdom: +44 (0) 330 221 </a:t>
            </a:r>
            <a:r>
              <a:rPr lang="en-US" dirty="0" smtClean="0"/>
              <a:t>0097</a:t>
            </a:r>
            <a:endParaRPr lang="en-US" dirty="0"/>
          </a:p>
          <a:p>
            <a:pPr algn="ctr"/>
            <a:r>
              <a:rPr lang="en-US" dirty="0"/>
              <a:t>Access Code: 160-468-805</a:t>
            </a:r>
          </a:p>
          <a:p>
            <a:pPr algn="ctr"/>
            <a:r>
              <a:rPr lang="en-US" dirty="0"/>
              <a:t>Audio PIN: Shown after joining the meeting</a:t>
            </a:r>
          </a:p>
          <a:p>
            <a:pPr algn="ctr"/>
            <a:endParaRPr lang="en-US" dirty="0"/>
          </a:p>
          <a:p>
            <a:pPr algn="ctr"/>
            <a:r>
              <a:rPr lang="en-US" sz="2400" dirty="0"/>
              <a:t>Meeting ID: 160-468-805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367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238125"/>
            <a:ext cx="5839800" cy="1077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200" b="1" kern="0">
                <a:solidFill>
                  <a:srgbClr val="FFFFFF"/>
                </a:solidFill>
                <a:latin typeface="+mj-lt"/>
                <a:cs typeface="Tahoma" pitchFamily="-106" charset="0"/>
              </a:defRPr>
            </a:lvl1pPr>
          </a:lstStyle>
          <a:p>
            <a:pPr algn="ctr"/>
            <a:r>
              <a:rPr lang="en-US" dirty="0"/>
              <a:t>WISP </a:t>
            </a:r>
            <a:r>
              <a:rPr lang="en-US" dirty="0" smtClean="0"/>
              <a:t>Request</a:t>
            </a:r>
            <a:endParaRPr lang="en-US" dirty="0"/>
          </a:p>
          <a:p>
            <a:pPr algn="ctr"/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86" y="1981200"/>
            <a:ext cx="1242227" cy="834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5800" y="1600200"/>
            <a:ext cx="7391400" cy="452431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800" dirty="0" smtClean="0"/>
              <a:t>The WISP’s success depends on </a:t>
            </a:r>
            <a:r>
              <a:rPr lang="en-US" sz="2800" b="1" i="1" u="sng" dirty="0" smtClean="0"/>
              <a:t>YOU</a:t>
            </a:r>
            <a:r>
              <a:rPr lang="en-US" sz="2800" dirty="0" smtClean="0"/>
              <a:t> to: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3600" dirty="0" smtClean="0"/>
          </a:p>
          <a:p>
            <a:pPr marL="457200" marR="0" indent="-45720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2800" dirty="0" smtClean="0"/>
              <a:t>Keep us informed of any </a:t>
            </a:r>
            <a:r>
              <a:rPr lang="en-US" sz="2800" i="1" u="sng" dirty="0" smtClean="0"/>
              <a:t>new or departing </a:t>
            </a:r>
            <a:r>
              <a:rPr lang="en-US" sz="2800" dirty="0" smtClean="0"/>
              <a:t>members from your organization so we can keep the mailing lists up-to-date</a:t>
            </a:r>
          </a:p>
          <a:p>
            <a:pPr marR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US" sz="2800" dirty="0" smtClean="0"/>
          </a:p>
          <a:p>
            <a:pPr marL="457200" marR="0" indent="-45720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28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Let us know of any changes needed to the </a:t>
            </a:r>
          </a:p>
          <a:p>
            <a:pPr marR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2800" dirty="0"/>
              <a:t> </a:t>
            </a:r>
            <a:r>
              <a:rPr lang="en-US" sz="2800" dirty="0" smtClean="0"/>
              <a:t>    WGISS webpages</a:t>
            </a:r>
          </a:p>
          <a:p>
            <a:pPr marR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US" sz="2800" dirty="0" smtClean="0"/>
          </a:p>
          <a:p>
            <a:pPr marL="457200" marR="0" indent="-45720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28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Support our</a:t>
            </a:r>
            <a:r>
              <a:rPr kumimoji="0" lang="en-US" sz="2800" b="0" i="0" u="none" strike="noStrike" cap="none" spc="0" normalizeH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 outreach activities</a:t>
            </a:r>
            <a:endParaRPr kumimoji="0" lang="en-US" sz="2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8</a:t>
            </a:fld>
            <a:endParaRPr lang="en-US"/>
          </a:p>
        </p:txBody>
      </p:sp>
      <p:pic>
        <p:nvPicPr>
          <p:cNvPr id="2051" name="Picture 3" descr="C:\Users\Anne.Kennerley\AppData\Local\Microsoft\Windows\Temporary Internet Files\Content.IE5\M8ZDKOIU\reaching-40805_960_72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562" y="4419600"/>
            <a:ext cx="1971675" cy="228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9468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9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362200" y="2667000"/>
            <a:ext cx="4419600" cy="1015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1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Thank you!</a:t>
            </a:r>
            <a:endParaRPr kumimoji="0" lang="en-US" sz="6000" b="1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314613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002569"/>
      </a:dk1>
      <a:lt1>
        <a:srgbClr val="696969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16144</TotalTime>
  <Words>300</Words>
  <Application>Microsoft Office PowerPoint</Application>
  <PresentationFormat>On-screen Show (4:3)</PresentationFormat>
  <Paragraphs>69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ＭＳ Ｐゴシック</vt:lpstr>
      <vt:lpstr>Arial</vt:lpstr>
      <vt:lpstr>Arial Bold</vt:lpstr>
      <vt:lpstr>Avenir Roman</vt:lpstr>
      <vt:lpstr>Calibri</vt:lpstr>
      <vt:lpstr>Droid Serif</vt:lpstr>
      <vt:lpstr>Helvetica</vt:lpstr>
      <vt:lpstr>Tahoma</vt:lpstr>
      <vt:lpstr>TradeGothicBoldOblique</vt:lpstr>
      <vt:lpstr>Wingdings</vt:lpstr>
      <vt:lpstr>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Martin Yapur</dc:creator>
  <cp:lastModifiedBy>Martin Yapur</cp:lastModifiedBy>
  <cp:revision>118</cp:revision>
  <dcterms:modified xsi:type="dcterms:W3CDTF">2018-10-21T19:32:26Z</dcterms:modified>
</cp:coreProperties>
</file>