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79" r:id="rId4"/>
    <p:sldId id="277" r:id="rId5"/>
    <p:sldId id="280" r:id="rId6"/>
    <p:sldId id="282" r:id="rId7"/>
    <p:sldId id="287" r:id="rId8"/>
    <p:sldId id="288" r:id="rId9"/>
    <p:sldId id="284" r:id="rId10"/>
    <p:sldId id="283" r:id="rId11"/>
    <p:sldId id="290" r:id="rId12"/>
    <p:sldId id="289" r:id="rId13"/>
    <p:sldId id="291" r:id="rId14"/>
    <p:sldId id="285" r:id="rId15"/>
    <p:sldId id="286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Petiteville" initials="I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55" autoAdjust="0"/>
    <p:restoredTop sz="95153" autoAdjust="0"/>
  </p:normalViewPr>
  <p:slideViewPr>
    <p:cSldViewPr>
      <p:cViewPr varScale="1">
        <p:scale>
          <a:sx n="73" d="100"/>
          <a:sy n="73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050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92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038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CEOS &amp; Work Plan </a:t>
            </a:r>
            <a:b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Status</a:t>
            </a:r>
            <a:endParaRPr sz="4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132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Steven Hosford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WGISS-46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22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October 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CEOS 2019-2021 Work Plan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CEO emails CEOS entities requesting updates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9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November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Deadline for updates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21</a:t>
            </a:r>
            <a:r>
              <a:rPr lang="en-GB" sz="2400" baseline="30000" dirty="0" smtClean="0">
                <a:solidFill>
                  <a:srgbClr val="FF0000"/>
                </a:solidFill>
              </a:rPr>
              <a:t>st</a:t>
            </a:r>
            <a:r>
              <a:rPr lang="en-GB" sz="2400" dirty="0" smtClean="0">
                <a:solidFill>
                  <a:srgbClr val="FF0000"/>
                </a:solidFill>
              </a:rPr>
              <a:t> November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Work Plan V0 released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25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January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Work Plan V1 released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20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February</a:t>
            </a:r>
            <a:endParaRPr lang="en-GB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0" y="2286000"/>
            <a:ext cx="2676831" cy="1066800"/>
            <a:chOff x="4572000" y="2286000"/>
            <a:chExt cx="2676831" cy="1066800"/>
          </a:xfrm>
        </p:grpSpPr>
        <p:sp>
          <p:nvSpPr>
            <p:cNvPr id="5" name="Down Arrow 4"/>
            <p:cNvSpPr/>
            <p:nvPr/>
          </p:nvSpPr>
          <p:spPr>
            <a:xfrm>
              <a:off x="4572000" y="2286000"/>
              <a:ext cx="685800" cy="1066800"/>
            </a:xfrm>
            <a:prstGeom prst="downArrow">
              <a:avLst/>
            </a:prstGeom>
            <a:solidFill>
              <a:schemeClr val="accent6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2286000"/>
              <a:ext cx="2067231" cy="646329"/>
            </a:xfrm>
            <a:prstGeom prst="rect">
              <a:avLst/>
            </a:prstGeom>
            <a:noFill/>
            <a:ln w="28575" cap="flat">
              <a:solidFill>
                <a:schemeClr val="accent6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10 days</a:t>
              </a: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for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CEOS</a:t>
              </a:r>
              <a:r>
                <a:rPr kumimoji="0" lang="en-GB" sz="1800" b="0" i="0" u="none" strike="noStrike" cap="none" spc="0" normalizeH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Entity inputs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0" y="4800600"/>
            <a:ext cx="2987600" cy="1066800"/>
            <a:chOff x="4572000" y="4800600"/>
            <a:chExt cx="2987600" cy="1066800"/>
          </a:xfrm>
        </p:grpSpPr>
        <p:sp>
          <p:nvSpPr>
            <p:cNvPr id="7" name="Down Arrow 6"/>
            <p:cNvSpPr/>
            <p:nvPr/>
          </p:nvSpPr>
          <p:spPr>
            <a:xfrm>
              <a:off x="4572000" y="4800600"/>
              <a:ext cx="685800" cy="1066800"/>
            </a:xfrm>
            <a:prstGeom prst="downArrow">
              <a:avLst/>
            </a:prstGeom>
            <a:solidFill>
              <a:schemeClr val="accent6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71769" y="4815230"/>
              <a:ext cx="2387831" cy="646329"/>
            </a:xfrm>
            <a:prstGeom prst="rect">
              <a:avLst/>
            </a:prstGeom>
            <a:noFill/>
            <a:ln w="28575" cap="flat">
              <a:solidFill>
                <a:schemeClr val="accent6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lvl1pPr marL="0" marR="0" indent="0" algn="l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lvl1pPr>
            </a:lstStyle>
            <a:p>
              <a:r>
                <a:rPr lang="en-GB" dirty="0"/>
                <a:t>3 weeks for</a:t>
              </a:r>
            </a:p>
            <a:p>
              <a:r>
                <a:rPr lang="en-GB" dirty="0"/>
                <a:t>CEOS Entity feedback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01557" y="699038"/>
            <a:ext cx="4249036" cy="1155138"/>
            <a:chOff x="4001557" y="699038"/>
            <a:chExt cx="4249036" cy="1155138"/>
          </a:xfrm>
        </p:grpSpPr>
        <p:sp>
          <p:nvSpPr>
            <p:cNvPr id="2" name="Lightning Bolt 1"/>
            <p:cNvSpPr/>
            <p:nvPr/>
          </p:nvSpPr>
          <p:spPr>
            <a:xfrm rot="2625872">
              <a:off x="4001557" y="699038"/>
              <a:ext cx="2045605" cy="1155138"/>
            </a:xfrm>
            <a:prstGeom prst="lightningBolt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9200" y="1143000"/>
              <a:ext cx="322139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On</a:t>
              </a:r>
              <a:r>
                <a:rPr kumimoji="0" lang="en-GB" sz="1800" b="0" i="0" u="none" strike="noStrike" cap="none" spc="0" normalizeH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advice from CEOS Plenary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812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</a:rPr>
              <a:t>Using the WP to improve work traceability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anose="020B0604020202020204" pitchFamily="34" charset="0"/>
              </a:rPr>
              <a:t>Better </a:t>
            </a:r>
            <a:r>
              <a:rPr lang="en-US" dirty="0">
                <a:latin typeface="Arial" panose="020B0604020202020204" pitchFamily="34" charset="0"/>
              </a:rPr>
              <a:t>define WP deliverables</a:t>
            </a:r>
          </a:p>
          <a:p>
            <a:pPr lvl="1" indent="-342900"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</a:rPr>
              <a:t>Who:</a:t>
            </a:r>
            <a:r>
              <a:rPr lang="en-US" dirty="0">
                <a:latin typeface="Arial" panose="020B0604020202020204" pitchFamily="34" charset="0"/>
              </a:rPr>
              <a:t> CEOS entity (+ nominative), Contributing agencies (+</a:t>
            </a:r>
            <a:r>
              <a:rPr lang="en-US" dirty="0" smtClean="0">
                <a:latin typeface="Arial" panose="020B0604020202020204" pitchFamily="34" charset="0"/>
              </a:rPr>
              <a:t>nominative), </a:t>
            </a:r>
            <a:r>
              <a:rPr lang="en-US" dirty="0">
                <a:latin typeface="Arial" panose="020B0604020202020204" pitchFamily="34" charset="0"/>
              </a:rPr>
              <a:t>Resource </a:t>
            </a:r>
            <a:r>
              <a:rPr lang="en-US" dirty="0" smtClean="0">
                <a:latin typeface="Arial" panose="020B0604020202020204" pitchFamily="34" charset="0"/>
              </a:rPr>
              <a:t>estimates</a:t>
            </a:r>
            <a:endParaRPr lang="en-US" dirty="0">
              <a:latin typeface="Arial" panose="020B0604020202020204" pitchFamily="34" charset="0"/>
            </a:endParaRPr>
          </a:p>
          <a:p>
            <a:pPr lvl="1" indent="-342900"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</a:rPr>
              <a:t>What</a:t>
            </a:r>
            <a:r>
              <a:rPr lang="en-US" dirty="0">
                <a:latin typeface="Arial" panose="020B0604020202020204" pitchFamily="34" charset="0"/>
              </a:rPr>
              <a:t>: More detailed deliverable descriptions and breakdown into </a:t>
            </a:r>
            <a:r>
              <a:rPr lang="en-US" dirty="0" smtClean="0">
                <a:latin typeface="Arial" panose="020B0604020202020204" pitchFamily="34" charset="0"/>
              </a:rPr>
              <a:t>milestones (where relevant) </a:t>
            </a:r>
            <a:endParaRPr lang="en-US" dirty="0">
              <a:latin typeface="Arial" panose="020B0604020202020204" pitchFamily="34" charset="0"/>
            </a:endParaRPr>
          </a:p>
          <a:p>
            <a:pPr lvl="1" indent="-342900"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</a:rPr>
              <a:t>When:</a:t>
            </a:r>
            <a:r>
              <a:rPr lang="en-US" dirty="0">
                <a:latin typeface="Arial" panose="020B0604020202020204" pitchFamily="34" charset="0"/>
              </a:rPr>
              <a:t>  Temporal information on milestones/resources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</a:rPr>
              <a:t>… </a:t>
            </a:r>
            <a:r>
              <a:rPr lang="en-US" dirty="0" smtClean="0">
                <a:latin typeface="Arial" panose="020B0604020202020204" pitchFamily="34" charset="0"/>
              </a:rPr>
              <a:t>gradual </a:t>
            </a:r>
            <a:r>
              <a:rPr lang="en-US" dirty="0">
                <a:latin typeface="Arial" panose="020B0604020202020204" pitchFamily="34" charset="0"/>
              </a:rPr>
              <a:t>implementation/upgrading of deliverable tracking tools. </a:t>
            </a:r>
            <a:endParaRPr lang="en-US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400" b="1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GB" b="1" dirty="0" smtClean="0"/>
              <a:t>Links from CEOS WP deliverables to GEO </a:t>
            </a:r>
            <a:r>
              <a:rPr lang="en-GB" b="1" dirty="0"/>
              <a:t>Work Programme elements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anose="020B0604020202020204" pitchFamily="34" charset="0"/>
              </a:rPr>
              <a:t>As the Space Arm of GEO, we need to know where our work is supporting the implementation of the GEOSS.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2019-2021 WP Development</a:t>
            </a:r>
          </a:p>
          <a:p>
            <a:r>
              <a:rPr lang="en-GB" dirty="0" smtClean="0"/>
              <a:t>- Proposed changes</a:t>
            </a:r>
            <a:endParaRPr lang="en-GB" dirty="0"/>
          </a:p>
        </p:txBody>
      </p:sp>
      <p:pic>
        <p:nvPicPr>
          <p:cNvPr id="2050" name="Picture 2" descr="GE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15000"/>
            <a:ext cx="3276600" cy="75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39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54102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GEO Work Programme elements</a:t>
            </a:r>
          </a:p>
          <a:p>
            <a:r>
              <a:rPr lang="en-GB" dirty="0" smtClean="0"/>
              <a:t>Flagship 			(4)</a:t>
            </a:r>
          </a:p>
          <a:p>
            <a:r>
              <a:rPr lang="en-GB" dirty="0" smtClean="0"/>
              <a:t>Initiative			(24)</a:t>
            </a:r>
          </a:p>
          <a:p>
            <a:r>
              <a:rPr lang="en-GB" dirty="0" smtClean="0"/>
              <a:t>Foundational Task		(10)</a:t>
            </a:r>
          </a:p>
          <a:p>
            <a:r>
              <a:rPr lang="en-GB" dirty="0" smtClean="0"/>
              <a:t>Community Activity		(36)</a:t>
            </a:r>
          </a:p>
          <a:p>
            <a:pPr marL="0" indent="0">
              <a:buNone/>
            </a:pPr>
            <a:r>
              <a:rPr lang="en-GB" dirty="0" smtClean="0"/>
              <a:t>(figures from GEO WP 2017-2019)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References in </a:t>
            </a:r>
            <a:r>
              <a:rPr lang="en-GB" b="1" dirty="0" smtClean="0"/>
              <a:t>CEOS 2019-2021 WP</a:t>
            </a:r>
            <a:r>
              <a:rPr lang="en-GB" dirty="0" smtClean="0"/>
              <a:t> should be to elements in GEO WP endorsed in  </a:t>
            </a:r>
            <a:r>
              <a:rPr lang="en-GB" b="1" dirty="0" smtClean="0"/>
              <a:t>GEO-XV Plenary</a:t>
            </a:r>
            <a:r>
              <a:rPr lang="en-GB" dirty="0" smtClean="0"/>
              <a:t> (October 2018)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47800"/>
            <a:ext cx="2957523" cy="4183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91200" cy="533400"/>
          </a:xfrm>
        </p:spPr>
        <p:txBody>
          <a:bodyPr/>
          <a:lstStyle/>
          <a:p>
            <a:r>
              <a:rPr lang="en-GB" dirty="0" smtClean="0"/>
              <a:t>WP development process improvements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456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 startAt="3"/>
            </a:pPr>
            <a:r>
              <a:rPr lang="en-US" b="1" dirty="0">
                <a:latin typeface="Arial" panose="020B0604020202020204" pitchFamily="34" charset="0"/>
              </a:rPr>
              <a:t>Agency-driven top-down requests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</a:rPr>
              <a:t>During WP development - open call to CEOS agencies to propose new CEOS deliverables </a:t>
            </a:r>
          </a:p>
          <a:p>
            <a:pPr lvl="1" indent="-342900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</a:rPr>
              <a:t>Requirement for deliverable to be carried by a CEOS entity</a:t>
            </a:r>
          </a:p>
          <a:p>
            <a:pPr lvl="1" indent="-342900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</a:rPr>
              <a:t>Need for consultation with responsible CEOS entity prior to submission to WP </a:t>
            </a:r>
            <a:endParaRPr lang="en-US" dirty="0" smtClean="0">
              <a:latin typeface="Arial" panose="020B0604020202020204" pitchFamily="34" charset="0"/>
            </a:endParaRPr>
          </a:p>
          <a:p>
            <a:pPr lvl="1" indent="-342900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 startAt="3"/>
            </a:pPr>
            <a:r>
              <a:rPr lang="en-US" b="1" dirty="0" smtClean="0">
                <a:latin typeface="Arial" panose="020B0604020202020204" pitchFamily="34" charset="0"/>
              </a:rPr>
              <a:t>Modify the ceos-deliverables.org deliverable tracking tool to record  </a:t>
            </a:r>
            <a:endParaRPr lang="en-US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</a:rPr>
              <a:t>Cumulative number of months due date has been set back for every deliverable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panose="020B0604020202020204" pitchFamily="34" charset="0"/>
              </a:rPr>
              <a:t>Nb</a:t>
            </a:r>
            <a:r>
              <a:rPr lang="en-US" dirty="0" smtClean="0">
                <a:latin typeface="Arial" panose="020B0604020202020204" pitchFamily="34" charset="0"/>
              </a:rPr>
              <a:t> of times due date has been set back </a:t>
            </a:r>
            <a:endParaRPr lang="en-US" dirty="0">
              <a:latin typeface="Arial" panose="020B0604020202020204" pitchFamily="34" charset="0"/>
            </a:endParaRPr>
          </a:p>
          <a:p>
            <a:pPr lvl="1" indent="-342900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4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2019-2021 WP Development</a:t>
            </a:r>
          </a:p>
          <a:p>
            <a:r>
              <a:rPr lang="en-GB" dirty="0" smtClean="0"/>
              <a:t>- Proposed changes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800600"/>
            <a:ext cx="312420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09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Messages to those of you providing CEOS Work Plan inputs: </a:t>
            </a:r>
          </a:p>
          <a:p>
            <a:pPr marL="0" indent="0">
              <a:buNone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Please plan to spend some time on your CEOS WP inputs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9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Nov – 21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Nov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25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Jan – 20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Feb</a:t>
            </a:r>
          </a:p>
          <a:p>
            <a:pPr lvl="2"/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If your deliverable is linked to the GEO Work Programme please provide the GEO WP identifier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CEOS 2019-2021 Work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91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CEOS Leadership</a:t>
            </a:r>
          </a:p>
          <a:p>
            <a:r>
              <a:rPr lang="en-GB" dirty="0" smtClean="0"/>
              <a:t>CEOS Chair - VNSC, Vietnam in 2019; ISRO subsequently</a:t>
            </a:r>
          </a:p>
          <a:p>
            <a:r>
              <a:rPr lang="en-GB" dirty="0" smtClean="0"/>
              <a:t>CEOS SIT Chair – NOAA until October 2019; CSIRO subsequently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CEOS Work Plan  </a:t>
            </a:r>
          </a:p>
          <a:p>
            <a:r>
              <a:rPr lang="en-GB" dirty="0" smtClean="0"/>
              <a:t>Several evolutions planned. Each WP deliverable should have </a:t>
            </a:r>
          </a:p>
          <a:p>
            <a:pPr lvl="1"/>
            <a:r>
              <a:rPr lang="en-GB" dirty="0" smtClean="0"/>
              <a:t>A responsible CEOS entity and person</a:t>
            </a:r>
          </a:p>
          <a:p>
            <a:pPr lvl="1"/>
            <a:r>
              <a:rPr lang="en-GB" dirty="0" smtClean="0"/>
              <a:t>More detailed description and resourcing plan (option of milestones)</a:t>
            </a:r>
          </a:p>
          <a:p>
            <a:pPr lvl="1"/>
            <a:r>
              <a:rPr lang="en-GB" dirty="0" smtClean="0"/>
              <a:t>Links to GEO Work Programme</a:t>
            </a:r>
          </a:p>
          <a:p>
            <a:r>
              <a:rPr lang="en-GB" dirty="0" smtClean="0"/>
              <a:t>2019-2021 CEOS Work Plan, two periods for contributors:</a:t>
            </a:r>
          </a:p>
          <a:p>
            <a:pPr lvl="3"/>
            <a:r>
              <a:rPr lang="en-GB" dirty="0">
                <a:solidFill>
                  <a:srgbClr val="FF0000"/>
                </a:solidFill>
              </a:rPr>
              <a:t>9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Nov – </a:t>
            </a:r>
            <a:r>
              <a:rPr lang="en-GB" dirty="0" smtClean="0">
                <a:solidFill>
                  <a:srgbClr val="FF0000"/>
                </a:solidFill>
              </a:rPr>
              <a:t>21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Dec</a:t>
            </a:r>
          </a:p>
          <a:p>
            <a:pPr lvl="3"/>
            <a:r>
              <a:rPr lang="en-GB" dirty="0">
                <a:solidFill>
                  <a:srgbClr val="FF0000"/>
                </a:solidFill>
              </a:rPr>
              <a:t>25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Jan – 20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Feb</a:t>
            </a:r>
          </a:p>
          <a:p>
            <a:r>
              <a:rPr lang="en-GB" dirty="0" smtClean="0"/>
              <a:t>Call for top-down agency level inputs (respecting constraints above) </a:t>
            </a:r>
            <a:endParaRPr lang="en-GB" dirty="0"/>
          </a:p>
          <a:p>
            <a:pPr lvl="3"/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Take away messages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396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News/updates</a:t>
            </a:r>
          </a:p>
          <a:p>
            <a:endParaRPr lang="en-AU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Overview of CEOS upcoming meetings</a:t>
            </a:r>
          </a:p>
          <a:p>
            <a:endParaRPr lang="en-AU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Work Plan information</a:t>
            </a:r>
          </a:p>
          <a:p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Summary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43400" y="5029200"/>
            <a:ext cx="3352800" cy="76200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0386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CEOS Chair priorities for 2019</a:t>
            </a: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3200" dirty="0"/>
              <a:t>News / Updates</a:t>
            </a:r>
          </a:p>
        </p:txBody>
      </p:sp>
      <p:pic>
        <p:nvPicPr>
          <p:cNvPr id="1026" name="Picture 2" descr="http://www.iafastro.org/wp-content/uploads/2014/04/Logo-VNSC-300x1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2857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46" y="2628661"/>
            <a:ext cx="4115118" cy="3086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13618" lon="20370303" rev="119266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495800" y="2438400"/>
            <a:ext cx="4724400" cy="1981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Priority #1:</a:t>
            </a:r>
          </a:p>
          <a:p>
            <a:pPr marL="0" indent="0" defTabSz="914400">
              <a:buFont typeface="Arial"/>
              <a:buNone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Carbon Observations (forested regions)</a:t>
            </a:r>
          </a:p>
          <a:p>
            <a:pPr marL="0" indent="0" defTabSz="914400">
              <a:buFont typeface="Arial"/>
              <a:buNone/>
            </a:pPr>
            <a:endParaRPr lang="en-US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defTabSz="914400">
              <a:buFont typeface="Arial"/>
              <a:buNone/>
            </a:pP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Priority #2:</a:t>
            </a:r>
          </a:p>
          <a:p>
            <a:pPr marL="0" indent="0" defTabSz="914400">
              <a:buFont typeface="Arial"/>
              <a:buNone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Observations for Agriculture (rice)</a:t>
            </a:r>
            <a:endParaRPr lang="en-GB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defTabSz="914400"/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 defTabSz="914400">
              <a:buFont typeface="Arial"/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50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Should be a role for WGISS?</a:t>
            </a:r>
          </a:p>
          <a:p>
            <a:pPr marL="457200" lvl="1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Need to discuss with VNSC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68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CEOS Entity Leadership changes in 1 year</a:t>
            </a:r>
          </a:p>
          <a:p>
            <a:pPr marL="457200" lvl="1" indent="0">
              <a:buNone/>
            </a:pPr>
            <a:r>
              <a:rPr lang="en-GB" dirty="0" smtClean="0"/>
              <a:t>2019 </a:t>
            </a:r>
            <a:r>
              <a:rPr lang="en-GB" b="1" dirty="0" smtClean="0"/>
              <a:t>CEOS Chair</a:t>
            </a:r>
            <a:r>
              <a:rPr lang="en-GB" dirty="0" smtClean="0"/>
              <a:t> – Vietnam National Space Centre</a:t>
            </a:r>
          </a:p>
          <a:p>
            <a:pPr marL="457200" lvl="1" indent="0">
              <a:buNone/>
            </a:pPr>
            <a:r>
              <a:rPr lang="en-GB" dirty="0"/>
              <a:t>2020 CEOS Chair – Indian Space Research Organisation (ISRO)</a:t>
            </a:r>
          </a:p>
          <a:p>
            <a:pPr marL="457200" lvl="1" indent="0">
              <a:buNone/>
            </a:pPr>
            <a:r>
              <a:rPr lang="en-GB" dirty="0" smtClean="0"/>
              <a:t>2019 </a:t>
            </a:r>
            <a:r>
              <a:rPr lang="en-GB" b="1" dirty="0" smtClean="0"/>
              <a:t>CEOS SIT Chair</a:t>
            </a:r>
            <a:r>
              <a:rPr lang="en-GB" dirty="0" smtClean="0"/>
              <a:t> – NOAA </a:t>
            </a:r>
          </a:p>
          <a:p>
            <a:pPr marL="457200" lvl="1" indent="0">
              <a:buNone/>
            </a:pPr>
            <a:r>
              <a:rPr lang="en-GB" dirty="0" smtClean="0"/>
              <a:t>2020 CEOS SIT Chair – CSIRO </a:t>
            </a:r>
          </a:p>
          <a:p>
            <a:pPr marL="457200" lvl="1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Search continues for a Deputy CEOS Executive Officer to replace current CEO from October 2019.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err="1" smtClean="0"/>
              <a:t>WGClimate</a:t>
            </a:r>
            <a:r>
              <a:rPr lang="en-GB" dirty="0" smtClean="0"/>
              <a:t> Chair to extend mandate for 1 year</a:t>
            </a:r>
          </a:p>
          <a:p>
            <a:pPr marL="457200" lvl="1" indent="0">
              <a:buNone/>
            </a:pPr>
            <a:r>
              <a:rPr lang="en-GB" dirty="0" smtClean="0"/>
              <a:t>WG </a:t>
            </a:r>
            <a:r>
              <a:rPr lang="en-GB" dirty="0" err="1" smtClean="0"/>
              <a:t>CalVal</a:t>
            </a:r>
            <a:r>
              <a:rPr lang="en-GB" dirty="0" smtClean="0"/>
              <a:t> Chair changed last week </a:t>
            </a:r>
            <a:r>
              <a:rPr lang="en-GB" sz="1800" dirty="0" smtClean="0"/>
              <a:t>(incoming Cindy Ong, CSIRO)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All other CEOS WGs looking for new Vice-Chairs in</a:t>
            </a:r>
            <a:r>
              <a:rPr lang="en-GB" b="1" dirty="0" smtClean="0"/>
              <a:t> Oct 2019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3200" dirty="0"/>
              <a:t>News / Updates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1000" y="2371825"/>
            <a:ext cx="533400" cy="3048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3124200"/>
            <a:ext cx="533400" cy="3048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3150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upcoming meetings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70669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15406" y="1424400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61553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22226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606806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83024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858145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761591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67720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89685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82172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41268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45417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334000" y="6059660"/>
            <a:ext cx="2133732" cy="1308416"/>
            <a:chOff x="5334000" y="6059660"/>
            <a:chExt cx="2133732" cy="1308416"/>
          </a:xfrm>
        </p:grpSpPr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5334000" y="6400800"/>
              <a:ext cx="213373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6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CEOS/GEO bilateral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 rot="13892739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81843" y="5197515"/>
            <a:ext cx="1669136" cy="683693"/>
            <a:chOff x="881843" y="5197515"/>
            <a:chExt cx="1669136" cy="683693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>
            <a:xfrm flipH="1">
              <a:off x="881843" y="5446775"/>
              <a:ext cx="1596182" cy="43443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2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GEO-XV Plenary, </a:t>
              </a:r>
              <a:r>
                <a:rPr lang="en-AU" sz="12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Kyoto, 31</a:t>
              </a:r>
              <a:r>
                <a:rPr lang="en-AU" sz="12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12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-1</a:t>
              </a:r>
              <a:r>
                <a:rPr lang="en-AU" sz="12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12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Nov</a:t>
              </a:r>
              <a:endParaRPr lang="en-AU" sz="18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7707261" flipH="1">
              <a:off x="2217679" y="5226015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59" name="Content Placeholder 1"/>
          <p:cNvSpPr txBox="1">
            <a:spLocks/>
          </p:cNvSpPr>
          <p:nvPr/>
        </p:nvSpPr>
        <p:spPr>
          <a:xfrm rot="439333">
            <a:off x="7442163" y="4003234"/>
            <a:ext cx="1090736" cy="685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AU" sz="1800" dirty="0" smtClean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1205909"/>
            <a:ext cx="6629191" cy="5472000"/>
            <a:chOff x="762000" y="1205909"/>
            <a:chExt cx="6629191" cy="5472000"/>
          </a:xfrm>
        </p:grpSpPr>
        <p:sp>
          <p:nvSpPr>
            <p:cNvPr id="60" name="Arc 59"/>
            <p:cNvSpPr>
              <a:spLocks noChangeAspect="1"/>
            </p:cNvSpPr>
            <p:nvPr/>
          </p:nvSpPr>
          <p:spPr>
            <a:xfrm rot="12948272">
              <a:off x="1919191" y="1205909"/>
              <a:ext cx="5472000" cy="5472000"/>
            </a:xfrm>
            <a:prstGeom prst="arc">
              <a:avLst>
                <a:gd name="adj1" fmla="val 16648318"/>
                <a:gd name="adj2" fmla="val 16940065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762000" y="5867401"/>
              <a:ext cx="1998490" cy="304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Freshwater from Space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Delft, 13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-15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November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1328278"/>
            <a:ext cx="7023268" cy="5184000"/>
            <a:chOff x="228600" y="1328278"/>
            <a:chExt cx="7023268" cy="5184000"/>
          </a:xfrm>
        </p:grpSpPr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4" name="Content Placeholder 1"/>
            <p:cNvSpPr txBox="1">
              <a:spLocks/>
            </p:cNvSpPr>
            <p:nvPr/>
          </p:nvSpPr>
          <p:spPr>
            <a:xfrm>
              <a:off x="228600" y="4365033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 smtClean="0">
                  <a:latin typeface="Calibri" charset="0"/>
                  <a:ea typeface="Calibri" charset="0"/>
                  <a:cs typeface="Calibri" charset="0"/>
                </a:rPr>
                <a:t>CEOS 33rd Plenary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, Hanoi,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14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-16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" y="1203267"/>
            <a:ext cx="7317177" cy="5472000"/>
            <a:chOff x="76200" y="1203267"/>
            <a:chExt cx="7317177" cy="5472000"/>
          </a:xfrm>
        </p:grpSpPr>
        <p:sp>
          <p:nvSpPr>
            <p:cNvPr id="63" name="Arc 62"/>
            <p:cNvSpPr>
              <a:spLocks noChangeAspect="1"/>
            </p:cNvSpPr>
            <p:nvPr/>
          </p:nvSpPr>
          <p:spPr>
            <a:xfrm rot="15532804">
              <a:off x="1921377" y="1203267"/>
              <a:ext cx="5472000" cy="5472000"/>
            </a:xfrm>
            <a:prstGeom prst="arc">
              <a:avLst>
                <a:gd name="adj1" fmla="val 15345258"/>
                <a:gd name="adj2" fmla="val 15630606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5" name="Content Placeholder 1"/>
            <p:cNvSpPr txBox="1">
              <a:spLocks/>
            </p:cNvSpPr>
            <p:nvPr/>
          </p:nvSpPr>
          <p:spPr>
            <a:xfrm>
              <a:off x="76200" y="4953000"/>
              <a:ext cx="2520862" cy="32467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WGISS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Munich, 22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nd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-25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" y="1314553"/>
            <a:ext cx="7184353" cy="5184000"/>
            <a:chOff x="76200" y="1314553"/>
            <a:chExt cx="7184353" cy="5184000"/>
          </a:xfrm>
        </p:grpSpPr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494824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76200" y="2895600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 smtClean="0">
                  <a:latin typeface="Calibri" charset="0"/>
                  <a:ea typeface="Calibri" charset="0"/>
                  <a:cs typeface="Calibri" charset="0"/>
                </a:rPr>
                <a:t>SIT Technical Workshop, 2019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Hawaii, 9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-13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Sept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69484" y="1316916"/>
            <a:ext cx="7607916" cy="5184000"/>
            <a:chOff x="2069484" y="1316916"/>
            <a:chExt cx="7607916" cy="5184000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7486667"/>
                <a:gd name="adj2" fmla="val 17985828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7" name="Content Placeholder 1"/>
            <p:cNvSpPr txBox="1">
              <a:spLocks/>
            </p:cNvSpPr>
            <p:nvPr/>
          </p:nvSpPr>
          <p:spPr>
            <a:xfrm>
              <a:off x="7436280" y="3450633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 smtClean="0">
                  <a:latin typeface="Calibri" charset="0"/>
                  <a:ea typeface="Calibri" charset="0"/>
                  <a:cs typeface="Calibri" charset="0"/>
                </a:rPr>
                <a:t>SIT-34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, Miami, USA,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2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nd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-4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April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25484" y="1172916"/>
            <a:ext cx="7457270" cy="5472000"/>
            <a:chOff x="1925484" y="1172916"/>
            <a:chExt cx="7457270" cy="5472000"/>
          </a:xfrm>
        </p:grpSpPr>
        <p:sp>
          <p:nvSpPr>
            <p:cNvPr id="41" name="Arc 40"/>
            <p:cNvSpPr>
              <a:spLocks noChangeAspect="1"/>
            </p:cNvSpPr>
            <p:nvPr/>
          </p:nvSpPr>
          <p:spPr>
            <a:xfrm rot="17344918">
              <a:off x="1925484" y="1172916"/>
              <a:ext cx="5472000" cy="5472000"/>
            </a:xfrm>
            <a:prstGeom prst="arc">
              <a:avLst>
                <a:gd name="adj1" fmla="val 3165719"/>
                <a:gd name="adj2" fmla="val 577050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309037" y="4038600"/>
              <a:ext cx="2073717" cy="1066800"/>
              <a:chOff x="7309037" y="4038600"/>
              <a:chExt cx="2073717" cy="1066800"/>
            </a:xfrm>
          </p:grpSpPr>
          <p:sp>
            <p:nvSpPr>
              <p:cNvPr id="42" name="Content Placeholder 1"/>
              <p:cNvSpPr txBox="1">
                <a:spLocks/>
              </p:cNvSpPr>
              <p:nvPr/>
            </p:nvSpPr>
            <p:spPr>
              <a:xfrm>
                <a:off x="7376769" y="4038600"/>
                <a:ext cx="2005985" cy="685800"/>
              </a:xfrm>
              <a:prstGeom prst="rect">
                <a:avLst/>
              </a:prstGeom>
            </p:spPr>
            <p:txBody>
              <a:bodyPr/>
              <a:lstStyle>
                <a:lvl1pPr marL="342900" indent="-342900">
                  <a:spcBef>
                    <a:spcPts val="500"/>
                  </a:spcBef>
                  <a:buSzPct val="100000"/>
                  <a:buFont typeface="Arial"/>
                  <a:buChar char="•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1pPr>
                <a:lvl2pPr marL="768927" indent="-311727"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2pPr>
                <a:lvl3pPr marL="1188719" indent="-274319">
                  <a:spcBef>
                    <a:spcPts val="500"/>
                  </a:spcBef>
                  <a:buSzPct val="100000"/>
                  <a:buFont typeface="Wingdings" panose="05000000000000000000" pitchFamily="2" charset="2"/>
                  <a:buChar char="§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3pPr>
                <a:lvl4pPr marL="1676400" indent="-304800">
                  <a:spcBef>
                    <a:spcPts val="500"/>
                  </a:spcBef>
                  <a:buSzPct val="100000"/>
                  <a:buFont typeface="Arial"/>
                  <a:buChar char="▪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4pPr>
                <a:lvl5pPr marL="2171700" indent="-342900">
                  <a:spcBef>
                    <a:spcPts val="500"/>
                  </a:spcBef>
                  <a:buSzPct val="100000"/>
                  <a:buFont typeface="Arial"/>
                  <a:buChar char="•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5pPr>
                <a:lvl6pPr indent="22860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6pPr>
                <a:lvl7pPr indent="27432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7pPr>
                <a:lvl8pPr indent="32004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8pPr>
                <a:lvl9pPr indent="36576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9pPr>
              </a:lstStyle>
              <a:p>
                <a:pPr marL="0" indent="0" defTabSz="914400">
                  <a:buFont typeface="Arial"/>
                  <a:buNone/>
                </a:pPr>
                <a:r>
                  <a:rPr lang="en-AU" sz="16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WG/ADT meetings</a:t>
                </a:r>
              </a:p>
            </p:txBody>
          </p:sp>
          <p:sp>
            <p:nvSpPr>
              <p:cNvPr id="68" name="Content Placeholder 1"/>
              <p:cNvSpPr txBox="1">
                <a:spLocks/>
              </p:cNvSpPr>
              <p:nvPr/>
            </p:nvSpPr>
            <p:spPr>
              <a:xfrm>
                <a:off x="7309037" y="4419600"/>
                <a:ext cx="1834963" cy="685800"/>
              </a:xfrm>
              <a:prstGeom prst="rect">
                <a:avLst/>
              </a:prstGeom>
            </p:spPr>
            <p:txBody>
              <a:bodyPr/>
              <a:lstStyle>
                <a:lvl1pPr marL="342900" indent="-342900">
                  <a:spcBef>
                    <a:spcPts val="500"/>
                  </a:spcBef>
                  <a:buSzPct val="100000"/>
                  <a:buFont typeface="Arial"/>
                  <a:buChar char="•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1pPr>
                <a:lvl2pPr marL="768927" indent="-311727"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2pPr>
                <a:lvl3pPr marL="1188719" indent="-274319">
                  <a:spcBef>
                    <a:spcPts val="500"/>
                  </a:spcBef>
                  <a:buSzPct val="100000"/>
                  <a:buFont typeface="Wingdings" panose="05000000000000000000" pitchFamily="2" charset="2"/>
                  <a:buChar char="§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3pPr>
                <a:lvl4pPr marL="1676400" indent="-304800">
                  <a:spcBef>
                    <a:spcPts val="500"/>
                  </a:spcBef>
                  <a:buSzPct val="100000"/>
                  <a:buFont typeface="Arial"/>
                  <a:buChar char="▪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4pPr>
                <a:lvl5pPr marL="2171700" indent="-342900">
                  <a:spcBef>
                    <a:spcPts val="500"/>
                  </a:spcBef>
                  <a:buSzPct val="100000"/>
                  <a:buFont typeface="Arial"/>
                  <a:buChar char="•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5pPr>
                <a:lvl6pPr indent="22860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6pPr>
                <a:lvl7pPr indent="27432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7pPr>
                <a:lvl8pPr indent="32004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8pPr>
                <a:lvl9pPr indent="36576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9pPr>
              </a:lstStyle>
              <a:p>
                <a:pPr marL="0" indent="0" defTabSz="914400">
                  <a:buNone/>
                </a:pPr>
                <a:r>
                  <a:rPr lang="en-AU" sz="12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WGClimate-10</a:t>
                </a:r>
                <a:r>
                  <a:rPr lang="en-AU" sz="12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:r>
                  <a:rPr lang="en-AU" sz="120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Marakech</a:t>
                </a:r>
                <a:r>
                  <a:rPr lang="en-AU" sz="12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TBD March</a:t>
                </a:r>
                <a:endParaRPr lang="en-AU" sz="12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defTabSz="914400">
                  <a:buFont typeface="Arial"/>
                  <a:buNone/>
                </a:pPr>
                <a:r>
                  <a:rPr lang="en-AU" sz="12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WGCapD-8</a:t>
                </a:r>
                <a:r>
                  <a:rPr lang="en-AU" sz="12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, Dehradun &amp; </a:t>
                </a:r>
              </a:p>
              <a:p>
                <a:pPr marL="0" indent="0" defTabSz="914400">
                  <a:buFont typeface="Arial"/>
                  <a:buNone/>
                </a:pPr>
                <a:r>
                  <a:rPr lang="en-AU" sz="12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WGDisasters-11,</a:t>
                </a:r>
                <a:r>
                  <a:rPr lang="en-AU" sz="12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Athens, </a:t>
                </a:r>
              </a:p>
              <a:p>
                <a:pPr marL="0" indent="0" defTabSz="914400">
                  <a:buNone/>
                </a:pPr>
                <a:r>
                  <a:rPr lang="en-AU" sz="12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:r>
                  <a:rPr lang="en-AU" sz="1200" baseline="300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th</a:t>
                </a:r>
                <a:r>
                  <a:rPr lang="en-AU" sz="12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-8</a:t>
                </a:r>
                <a:r>
                  <a:rPr lang="en-AU" sz="1200" baseline="300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th</a:t>
                </a:r>
                <a:r>
                  <a:rPr lang="en-AU" sz="12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AU" sz="12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March</a:t>
                </a:r>
                <a:endParaRPr lang="en-AU" sz="12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451614" y="1464773"/>
            <a:ext cx="2391163" cy="973627"/>
            <a:chOff x="5765946" y="5771833"/>
            <a:chExt cx="2228404" cy="973627"/>
          </a:xfrm>
        </p:grpSpPr>
        <p:sp>
          <p:nvSpPr>
            <p:cNvPr id="70" name="Content Placeholder 1"/>
            <p:cNvSpPr txBox="1">
              <a:spLocks/>
            </p:cNvSpPr>
            <p:nvPr/>
          </p:nvSpPr>
          <p:spPr>
            <a:xfrm>
              <a:off x="5860618" y="5771833"/>
              <a:ext cx="2133732" cy="97362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Living Planet Symposium</a:t>
              </a:r>
            </a:p>
            <a:p>
              <a:pPr marL="0" indent="0" defTabSz="914400">
                <a:buFont typeface="Arial"/>
                <a:buNone/>
              </a:pPr>
              <a:r>
                <a:rPr lang="en-AU" sz="1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      Milan, 13</a:t>
              </a:r>
              <a:r>
                <a:rPr lang="en-AU" sz="14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 – </a:t>
              </a:r>
              <a:r>
                <a:rPr lang="en-AU" sz="1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17</a:t>
              </a:r>
              <a:r>
                <a:rPr lang="en-AU" sz="14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May</a:t>
              </a:r>
            </a:p>
          </p:txBody>
        </p:sp>
        <p:sp>
          <p:nvSpPr>
            <p:cNvPr id="71" name="Right Arrow 70"/>
            <p:cNvSpPr/>
            <p:nvPr/>
          </p:nvSpPr>
          <p:spPr>
            <a:xfrm rot="8519941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20285" y="1212075"/>
            <a:ext cx="6955404" cy="5472000"/>
            <a:chOff x="1920285" y="1212075"/>
            <a:chExt cx="6955404" cy="5472000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8692385">
              <a:off x="1920285" y="1212075"/>
              <a:ext cx="5472000" cy="5472000"/>
            </a:xfrm>
            <a:prstGeom prst="arc">
              <a:avLst>
                <a:gd name="adj1" fmla="val 15345258"/>
                <a:gd name="adj2" fmla="val 15630606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2" name="Content Placeholder 1"/>
            <p:cNvSpPr txBox="1">
              <a:spLocks/>
            </p:cNvSpPr>
            <p:nvPr/>
          </p:nvSpPr>
          <p:spPr>
            <a:xfrm>
              <a:off x="6705600" y="5780981"/>
              <a:ext cx="2170089" cy="315019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LSI-VC-7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Hanoi, 14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-15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Feb</a:t>
              </a:r>
              <a:endParaRPr lang="en-AU" sz="11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824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CEOS </a:t>
            </a:r>
            <a:r>
              <a:rPr lang="en-GB" dirty="0" err="1" smtClean="0"/>
              <a:t>Workplan</a:t>
            </a:r>
            <a:r>
              <a:rPr lang="en-GB" dirty="0" smtClean="0"/>
              <a:t> 2018-2020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6042766" cy="326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5792"/>
          <a:stretch/>
        </p:blipFill>
        <p:spPr>
          <a:xfrm>
            <a:off x="247491" y="4664297"/>
            <a:ext cx="6023875" cy="20413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4800600" y="1524000"/>
            <a:ext cx="1143000" cy="48768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562600"/>
            <a:ext cx="1800000" cy="5285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200400"/>
            <a:ext cx="1800000" cy="528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600200"/>
            <a:ext cx="1800000" cy="5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14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CEOS </a:t>
            </a:r>
            <a:r>
              <a:rPr lang="en-GB" dirty="0" err="1" smtClean="0"/>
              <a:t>Workplan</a:t>
            </a:r>
            <a:r>
              <a:rPr lang="en-GB" dirty="0" smtClean="0"/>
              <a:t> 2018-2020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0588"/>
          <a:stretch/>
        </p:blipFill>
        <p:spPr>
          <a:xfrm>
            <a:off x="228600" y="1295400"/>
            <a:ext cx="6023875" cy="1860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3124199"/>
            <a:ext cx="6023875" cy="2085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73" y="5209350"/>
            <a:ext cx="6022800" cy="1284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5486400"/>
            <a:ext cx="1800000" cy="52851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4800600" y="5165679"/>
            <a:ext cx="1143000" cy="1371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1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CEOS </a:t>
            </a:r>
            <a:r>
              <a:rPr lang="en-GB" dirty="0" err="1" smtClean="0"/>
              <a:t>Workplan</a:t>
            </a:r>
            <a:r>
              <a:rPr lang="en-GB" dirty="0" smtClean="0"/>
              <a:t> 2018-2020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6022800" cy="3159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455089"/>
            <a:ext cx="6022800" cy="145909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4648200" y="4495800"/>
            <a:ext cx="1143000" cy="1371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181600"/>
            <a:ext cx="1800000" cy="528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453867"/>
            <a:ext cx="1800000" cy="5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83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6267225" cy="47244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CEOS Work Plan is one of CEOS’s governing documents</a:t>
            </a:r>
          </a:p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Based on a 3 year period</a:t>
            </a:r>
          </a:p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Update annually</a:t>
            </a:r>
          </a:p>
          <a:p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endParaRPr lang="en-GB" sz="28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st request for updates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Deadline for updates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baseline="30000" dirty="0" smtClean="0"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 draft of work plan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Finalised work plan </a:t>
            </a:r>
          </a:p>
          <a:p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Work Plan timeline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67800" y="1600200"/>
            <a:ext cx="4500000" cy="4500000"/>
            <a:chOff x="2115406" y="1424400"/>
            <a:chExt cx="5059362" cy="4938881"/>
          </a:xfrm>
        </p:grpSpPr>
        <p:sp>
          <p:nvSpPr>
            <p:cNvPr id="14" name="Content Placeholder 1"/>
            <p:cNvSpPr txBox="1">
              <a:spLocks/>
            </p:cNvSpPr>
            <p:nvPr/>
          </p:nvSpPr>
          <p:spPr>
            <a:xfrm rot="20815872">
              <a:off x="4706694" y="5795434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smtClean="0">
                  <a:latin typeface="Calibri" charset="0"/>
                  <a:ea typeface="Calibri" charset="0"/>
                  <a:cs typeface="Calibri" charset="0"/>
                </a:rPr>
                <a:t>January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2213484" y="1460916"/>
                <a:ext cx="4896000" cy="4896000"/>
              </a:xfrm>
              <a:prstGeom prst="arc">
                <a:avLst>
                  <a:gd name="adj1" fmla="val 16200000"/>
                  <a:gd name="adj2" fmla="val 16183746"/>
                </a:avLst>
              </a:prstGeom>
              <a:ln w="114300"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115406" y="1424400"/>
                <a:ext cx="5004000" cy="4938839"/>
                <a:chOff x="2115406" y="1424400"/>
                <a:chExt cx="5004000" cy="493883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115406" y="3886200"/>
                  <a:ext cx="500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2200200" y="3872400"/>
                  <a:ext cx="4896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800000">
                  <a:off x="2230353" y="3864000"/>
                  <a:ext cx="478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3600000">
                  <a:off x="2209690" y="3854746"/>
                  <a:ext cx="482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7200000">
                  <a:off x="2182690" y="3933239"/>
                  <a:ext cx="4860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9000000">
                  <a:off x="2219723" y="3873000"/>
                  <a:ext cx="482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24" name="Content Placeholder 1"/>
            <p:cNvSpPr txBox="1">
              <a:spLocks/>
            </p:cNvSpPr>
            <p:nvPr/>
          </p:nvSpPr>
          <p:spPr>
            <a:xfrm rot="18852440">
              <a:off x="5615534" y="5135255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February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Content Placeholder 1"/>
            <p:cNvSpPr txBox="1">
              <a:spLocks/>
            </p:cNvSpPr>
            <p:nvPr/>
          </p:nvSpPr>
          <p:spPr>
            <a:xfrm rot="17414780">
              <a:off x="6222268" y="3908779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March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Content Placeholder 1"/>
            <p:cNvSpPr txBox="1">
              <a:spLocks/>
            </p:cNvSpPr>
            <p:nvPr/>
          </p:nvSpPr>
          <p:spPr>
            <a:xfrm rot="15539337">
              <a:off x="6068067" y="2667214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April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 rot="2533477">
              <a:off x="5830244" y="2059825"/>
              <a:ext cx="666714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May</a:t>
              </a: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 rot="963985">
              <a:off x="4858145" y="1542292"/>
              <a:ext cx="758141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June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 rot="20423997">
              <a:off x="3761591" y="1483307"/>
              <a:ext cx="758141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July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 rot="18919172">
              <a:off x="2677200" y="2082863"/>
              <a:ext cx="952528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August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 rot="17409751">
              <a:off x="1896856" y="305895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September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Content Placeholder 1"/>
            <p:cNvSpPr txBox="1">
              <a:spLocks/>
            </p:cNvSpPr>
            <p:nvPr/>
          </p:nvSpPr>
          <p:spPr>
            <a:xfrm rot="3985976">
              <a:off x="1821722" y="434302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October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 rot="2399681">
              <a:off x="2412686" y="5268617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November</a:t>
              </a: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 rot="800160">
              <a:off x="3454175" y="582988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December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37" name="Curved Connector 36"/>
          <p:cNvCxnSpPr/>
          <p:nvPr/>
        </p:nvCxnSpPr>
        <p:spPr>
          <a:xfrm>
            <a:off x="3352800" y="5159379"/>
            <a:ext cx="1921846" cy="372596"/>
          </a:xfrm>
          <a:prstGeom prst="curvedConnector4">
            <a:avLst>
              <a:gd name="adj1" fmla="val 45509"/>
              <a:gd name="adj2" fmla="val 161353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urved Connector 39"/>
          <p:cNvCxnSpPr>
            <a:endCxn id="14" idx="2"/>
          </p:cNvCxnSpPr>
          <p:nvPr/>
        </p:nvCxnSpPr>
        <p:spPr>
          <a:xfrm>
            <a:off x="3124200" y="5931872"/>
            <a:ext cx="4413321" cy="130648"/>
          </a:xfrm>
          <a:prstGeom prst="curvedConnector4">
            <a:avLst>
              <a:gd name="adj1" fmla="val 25144"/>
              <a:gd name="adj2" fmla="val 498711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Freeform 63"/>
          <p:cNvSpPr/>
          <p:nvPr/>
        </p:nvSpPr>
        <p:spPr>
          <a:xfrm>
            <a:off x="2968788" y="5471111"/>
            <a:ext cx="5853711" cy="1326701"/>
          </a:xfrm>
          <a:custGeom>
            <a:avLst/>
            <a:gdLst>
              <a:gd name="connsiteX0" fmla="*/ 0 w 5853711"/>
              <a:gd name="connsiteY0" fmla="*/ 816964 h 1326701"/>
              <a:gd name="connsiteX1" fmla="*/ 3237876 w 5853711"/>
              <a:gd name="connsiteY1" fmla="*/ 1326630 h 1326701"/>
              <a:gd name="connsiteX2" fmla="*/ 5658787 w 5853711"/>
              <a:gd name="connsiteY2" fmla="*/ 786984 h 1326701"/>
              <a:gd name="connsiteX3" fmla="*/ 5531371 w 5853711"/>
              <a:gd name="connsiteY3" fmla="*/ 0 h 132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3711" h="1326701">
                <a:moveTo>
                  <a:pt x="0" y="816964"/>
                </a:moveTo>
                <a:cubicBezTo>
                  <a:pt x="1147372" y="1074295"/>
                  <a:pt x="2294745" y="1331627"/>
                  <a:pt x="3237876" y="1326630"/>
                </a:cubicBezTo>
                <a:cubicBezTo>
                  <a:pt x="4181007" y="1321633"/>
                  <a:pt x="5276538" y="1008089"/>
                  <a:pt x="5658787" y="786984"/>
                </a:cubicBezTo>
                <a:cubicBezTo>
                  <a:pt x="6041036" y="565879"/>
                  <a:pt x="5786203" y="282939"/>
                  <a:pt x="5531371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36" name="Curved Connector 35"/>
          <p:cNvCxnSpPr/>
          <p:nvPr/>
        </p:nvCxnSpPr>
        <p:spPr>
          <a:xfrm>
            <a:off x="3137105" y="5577852"/>
            <a:ext cx="2485397" cy="306608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953491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On-screen Show (4:3)</PresentationFormat>
  <Paragraphs>162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Wingdings</vt:lpstr>
      <vt:lpstr>Default</vt:lpstr>
      <vt:lpstr>CEOS &amp; Work Plan 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Anne Kennerley</cp:lastModifiedBy>
  <cp:revision>125</cp:revision>
  <dcterms:modified xsi:type="dcterms:W3CDTF">2018-10-21T19:17:20Z</dcterms:modified>
</cp:coreProperties>
</file>