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712" r:id="rId2"/>
    <p:sldMasterId id="2147483716" r:id="rId3"/>
  </p:sldMasterIdLst>
  <p:notesMasterIdLst>
    <p:notesMasterId r:id="rId10"/>
  </p:notesMasterIdLst>
  <p:handoutMasterIdLst>
    <p:handoutMasterId r:id="rId11"/>
  </p:handoutMasterIdLst>
  <p:sldIdLst>
    <p:sldId id="285" r:id="rId4"/>
    <p:sldId id="309" r:id="rId5"/>
    <p:sldId id="306" r:id="rId6"/>
    <p:sldId id="310" r:id="rId7"/>
    <p:sldId id="311" r:id="rId8"/>
    <p:sldId id="312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5068" autoAdjust="0"/>
    <p:restoredTop sz="94660"/>
  </p:normalViewPr>
  <p:slideViewPr>
    <p:cSldViewPr snapToGrid="0">
      <p:cViewPr>
        <p:scale>
          <a:sx n="81" d="100"/>
          <a:sy n="81" d="100"/>
        </p:scale>
        <p:origin x="568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6" d="100"/>
          <a:sy n="76" d="100"/>
        </p:scale>
        <p:origin x="3264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viewProps" Target="viewProps.xml"/><Relationship Id="rId3" Type="http://schemas.openxmlformats.org/officeDocument/2006/relationships/slideMaster" Target="slideMasters/slideMaster2.xml"/><Relationship Id="rId7" Type="http://schemas.openxmlformats.org/officeDocument/2006/relationships/slide" Target="slides/slide4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2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5CF323-270F-40CB-AF7A-2CC26EA6359D}" type="datetimeFigureOut">
              <a:rPr lang="en-US" smtClean="0"/>
              <a:t>12/18/2017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18FF5F-08C6-42CE-9569-5553047FA3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3420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BAAEB5-4261-4237-8ADA-E8D5149DBCDC}" type="datetimeFigureOut">
              <a:rPr lang="en-US" smtClean="0"/>
              <a:t>12/18/2017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6D280D-8141-4FE3-84FA-10127734B4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7340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>
                <a:solidFill>
                  <a:schemeClr val="bg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4400">
                <a:solidFill>
                  <a:schemeClr val="bg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4400">
                <a:solidFill>
                  <a:schemeClr val="bg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4400">
                <a:solidFill>
                  <a:schemeClr val="bg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4400">
                <a:solidFill>
                  <a:schemeClr val="bg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4400">
                <a:solidFill>
                  <a:schemeClr val="bg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4400">
                <a:solidFill>
                  <a:schemeClr val="bg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4400">
                <a:solidFill>
                  <a:schemeClr val="bg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4400">
                <a:solidFill>
                  <a:schemeClr val="bg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4794EBC3-DB5A-482A-9A44-D6BBAC3D97F2}" type="slidenum">
              <a:rPr lang="en-US" altLang="pt-BR" sz="1200">
                <a:solidFill>
                  <a:schemeClr val="tx1"/>
                </a:solidFill>
                <a:latin typeface="Arial" panose="020B0604020202020204" pitchFamily="34" charset="0"/>
              </a:rPr>
              <a:pPr eaLnBrk="1" hangingPunct="1"/>
              <a:t>2</a:t>
            </a:fld>
            <a:endParaRPr lang="en-US" altLang="pt-BR" sz="12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2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5943969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4143974"/>
      </p:ext>
    </p:extLst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000000"/>
                </a:solidFill>
              </a:rPr>
              <a:t>ESA UNCLASSIFIED – For Official Use</a:t>
            </a:r>
          </a:p>
        </p:txBody>
      </p:sp>
    </p:spTree>
    <p:extLst>
      <p:ext uri="{BB962C8B-B14F-4D97-AF65-F5344CB8AC3E}">
        <p14:creationId xmlns:p14="http://schemas.microsoft.com/office/powerpoint/2010/main" val="18273678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727214"/>
            <a:ext cx="4011084" cy="70788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8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000000"/>
                </a:solidFill>
              </a:rPr>
              <a:t>ESA UNCLASSIFIED – For Official Use</a:t>
            </a:r>
          </a:p>
        </p:txBody>
      </p:sp>
    </p:spTree>
    <p:extLst>
      <p:ext uri="{BB962C8B-B14F-4D97-AF65-F5344CB8AC3E}">
        <p14:creationId xmlns:p14="http://schemas.microsoft.com/office/powerpoint/2010/main" val="16037171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967228"/>
            <a:ext cx="7315200" cy="40011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000000"/>
                </a:solidFill>
              </a:rPr>
              <a:t>ESA UNCLASSIFIED – For Official Use</a:t>
            </a:r>
          </a:p>
        </p:txBody>
      </p:sp>
    </p:spTree>
    <p:extLst>
      <p:ext uri="{BB962C8B-B14F-4D97-AF65-F5344CB8AC3E}">
        <p14:creationId xmlns:p14="http://schemas.microsoft.com/office/powerpoint/2010/main" val="20787428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000000"/>
                </a:solidFill>
              </a:rPr>
              <a:t>ESA UNCLASSIFIED – For Official Use</a:t>
            </a:r>
          </a:p>
        </p:txBody>
      </p:sp>
    </p:spTree>
    <p:extLst>
      <p:ext uri="{BB962C8B-B14F-4D97-AF65-F5344CB8AC3E}">
        <p14:creationId xmlns:p14="http://schemas.microsoft.com/office/powerpoint/2010/main" val="16127646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88816" y="381002"/>
            <a:ext cx="523220" cy="56102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21267" y="381002"/>
            <a:ext cx="7450667" cy="56102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000000"/>
                </a:solidFill>
              </a:rPr>
              <a:t>ESA UNCLASSIFIED – For Official Use</a:t>
            </a:r>
          </a:p>
        </p:txBody>
      </p:sp>
    </p:spTree>
    <p:extLst>
      <p:ext uri="{BB962C8B-B14F-4D97-AF65-F5344CB8AC3E}">
        <p14:creationId xmlns:p14="http://schemas.microsoft.com/office/powerpoint/2010/main" val="20374957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1268" y="378114"/>
            <a:ext cx="8140700" cy="43281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821268" y="1673225"/>
            <a:ext cx="4999566" cy="4318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024034" y="1673225"/>
            <a:ext cx="5001684" cy="2082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24034" y="3908425"/>
            <a:ext cx="5001684" cy="2082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000000"/>
                </a:solidFill>
              </a:rPr>
              <a:t>ESA UNCLASSIFIED – For Official Use</a:t>
            </a:r>
          </a:p>
        </p:txBody>
      </p:sp>
    </p:spTree>
    <p:extLst>
      <p:ext uri="{BB962C8B-B14F-4D97-AF65-F5344CB8AC3E}">
        <p14:creationId xmlns:p14="http://schemas.microsoft.com/office/powerpoint/2010/main" val="33479421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1268" y="378114"/>
            <a:ext cx="8140700" cy="43281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821268" y="1673225"/>
            <a:ext cx="4999566" cy="4318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24034" y="1673225"/>
            <a:ext cx="5001684" cy="4318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000000"/>
                </a:solidFill>
              </a:rPr>
              <a:t>ESA UNCLASSIFIED – For Official Use</a:t>
            </a:r>
          </a:p>
        </p:txBody>
      </p:sp>
    </p:spTree>
    <p:extLst>
      <p:ext uri="{BB962C8B-B14F-4D97-AF65-F5344CB8AC3E}">
        <p14:creationId xmlns:p14="http://schemas.microsoft.com/office/powerpoint/2010/main" val="28851061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1268" y="378114"/>
            <a:ext cx="8140700" cy="43281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821267" y="1673225"/>
            <a:ext cx="10204452" cy="4318000"/>
          </a:xfrm>
        </p:spPr>
        <p:txBody>
          <a:bodyPr/>
          <a:lstStyle/>
          <a:p>
            <a:pPr lvl="0"/>
            <a:endParaRPr lang="en-GB" noProof="0" smtClean="0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000000"/>
                </a:solidFill>
              </a:rPr>
              <a:t>ESA UNCLASSIFIED – For Official Use</a:t>
            </a:r>
          </a:p>
        </p:txBody>
      </p:sp>
    </p:spTree>
    <p:extLst>
      <p:ext uri="{BB962C8B-B14F-4D97-AF65-F5344CB8AC3E}">
        <p14:creationId xmlns:p14="http://schemas.microsoft.com/office/powerpoint/2010/main" val="14015736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49"/>
            <a:ext cx="10363200" cy="1470025"/>
          </a:xfrm>
          <a:prstGeom prst="rect">
            <a:avLst/>
          </a:prstGeom>
        </p:spPr>
        <p:txBody>
          <a:bodyPr vert="horz"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x-none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1688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1268" y="381000"/>
            <a:ext cx="8140700" cy="427038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1269" y="1673225"/>
            <a:ext cx="10204452" cy="4318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0"/>
          </p:nvPr>
        </p:nvSpPr>
        <p:spPr>
          <a:xfrm>
            <a:off x="954618" y="6405587"/>
            <a:ext cx="8701616" cy="2317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ESA UNCLASSIFIED – For Official Use</a:t>
            </a:r>
          </a:p>
        </p:txBody>
      </p:sp>
    </p:spTree>
    <p:extLst>
      <p:ext uri="{BB962C8B-B14F-4D97-AF65-F5344CB8AC3E}">
        <p14:creationId xmlns:p14="http://schemas.microsoft.com/office/powerpoint/2010/main" val="35126725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2" descr="signatu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71" t="-8163"/>
          <a:stretch>
            <a:fillRect/>
          </a:stretch>
        </p:blipFill>
        <p:spPr bwMode="auto">
          <a:xfrm>
            <a:off x="10274300" y="6202363"/>
            <a:ext cx="1917700" cy="25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4" descr="PPT_Header02" hidden="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120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5" descr="PPT_Header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120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819150" y="3886200"/>
            <a:ext cx="10363200" cy="421975"/>
          </a:xfrm>
        </p:spPr>
        <p:txBody>
          <a:bodyPr>
            <a:spAutoFit/>
          </a:bodyPr>
          <a:lstStyle>
            <a:lvl1pPr marL="0" indent="0">
              <a:buFont typeface="Verdana" pitchFamily="34" charset="0"/>
              <a:buNone/>
              <a:defRPr sz="1800"/>
            </a:lvl1pPr>
          </a:lstStyle>
          <a:p>
            <a:pPr lvl="0"/>
            <a:r>
              <a:rPr lang="en-GB" noProof="0" smtClean="0"/>
              <a:t>Click to edit Master subtitle style</a:t>
            </a:r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783166" y="2561676"/>
            <a:ext cx="10363200" cy="605935"/>
          </a:xfrm>
        </p:spPr>
        <p:txBody>
          <a:bodyPr/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noProof="0" smtClean="0"/>
              <a:t>Click to edit Master title style</a:t>
            </a:r>
          </a:p>
        </p:txBody>
      </p:sp>
      <p:sp>
        <p:nvSpPr>
          <p:cNvPr id="7" name="Rectangle 8"/>
          <p:cNvSpPr>
            <a:spLocks noGrp="1" noChangeArrowheads="1"/>
          </p:cNvSpPr>
          <p:nvPr>
            <p:ph type="ftr" sz="quarter" idx="10"/>
          </p:nvPr>
        </p:nvSpPr>
        <p:spPr>
          <a:xfrm>
            <a:off x="954619" y="6405565"/>
            <a:ext cx="6955367" cy="23018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000000"/>
                </a:solidFill>
              </a:rPr>
              <a:t>ESA UNCLASSIFIED – For Official Use</a:t>
            </a:r>
          </a:p>
        </p:txBody>
      </p:sp>
    </p:spTree>
    <p:extLst>
      <p:ext uri="{BB962C8B-B14F-4D97-AF65-F5344CB8AC3E}">
        <p14:creationId xmlns:p14="http://schemas.microsoft.com/office/powerpoint/2010/main" val="2329812233"/>
      </p:ext>
    </p:extLst>
  </p:cSld>
  <p:clrMapOvr>
    <a:masterClrMapping/>
  </p:clrMapOvr>
  <p:hf sldNum="0"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000000"/>
                </a:solidFill>
              </a:rPr>
              <a:t>ESA UNCLASSIFIED – For Official Use</a:t>
            </a:r>
          </a:p>
        </p:txBody>
      </p:sp>
    </p:spTree>
    <p:extLst>
      <p:ext uri="{BB962C8B-B14F-4D97-AF65-F5344CB8AC3E}">
        <p14:creationId xmlns:p14="http://schemas.microsoft.com/office/powerpoint/2010/main" val="23806083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23439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4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000000"/>
                </a:solidFill>
              </a:rPr>
              <a:t>ESA UNCLASSIFIED – For Official Use</a:t>
            </a:r>
          </a:p>
        </p:txBody>
      </p:sp>
    </p:spTree>
    <p:extLst>
      <p:ext uri="{BB962C8B-B14F-4D97-AF65-F5344CB8AC3E}">
        <p14:creationId xmlns:p14="http://schemas.microsoft.com/office/powerpoint/2010/main" val="16005686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1268" y="1673225"/>
            <a:ext cx="4999566" cy="4318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24034" y="1673225"/>
            <a:ext cx="5001684" cy="4318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000000"/>
                </a:solidFill>
              </a:rPr>
              <a:t>ESA UNCLASSIFIED – For Official Use</a:t>
            </a:r>
          </a:p>
        </p:txBody>
      </p:sp>
    </p:spTree>
    <p:extLst>
      <p:ext uri="{BB962C8B-B14F-4D97-AF65-F5344CB8AC3E}">
        <p14:creationId xmlns:p14="http://schemas.microsoft.com/office/powerpoint/2010/main" val="29644009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30695"/>
            <a:ext cx="10972800" cy="430887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000000"/>
                </a:solidFill>
              </a:rPr>
              <a:t>ESA UNCLASSIFIED – For Official Use</a:t>
            </a:r>
          </a:p>
        </p:txBody>
      </p:sp>
    </p:spTree>
    <p:extLst>
      <p:ext uri="{BB962C8B-B14F-4D97-AF65-F5344CB8AC3E}">
        <p14:creationId xmlns:p14="http://schemas.microsoft.com/office/powerpoint/2010/main" val="18830286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000000"/>
                </a:solidFill>
              </a:rPr>
              <a:t>ESA UNCLASSIFIED – For Official Use</a:t>
            </a:r>
          </a:p>
        </p:txBody>
      </p:sp>
    </p:spTree>
    <p:extLst>
      <p:ext uri="{BB962C8B-B14F-4D97-AF65-F5344CB8AC3E}">
        <p14:creationId xmlns:p14="http://schemas.microsoft.com/office/powerpoint/2010/main" val="26574153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6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5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sldNum" sz="quarter" idx="2"/>
          </p:nvPr>
        </p:nvSpPr>
        <p:spPr>
          <a:xfrm>
            <a:off x="9652000" y="6546871"/>
            <a:ext cx="2540000" cy="246221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>
            <a:lvl1pPr algn="r">
              <a:spcBef>
                <a:spcPts val="600"/>
              </a:spcBef>
              <a:defRPr sz="10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/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973601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</p:sldLayoutIdLst>
  <p:transition spd="med"/>
  <p:hf hdr="0" ftr="0" dt="0"/>
  <p:txStyles>
    <p:titleStyle>
      <a:lvl1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1pPr>
      <a:lvl2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2pPr>
      <a:lvl3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3pPr>
      <a:lvl4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4pPr>
      <a:lvl5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5pPr>
      <a:lvl6pPr indent="457200"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6pPr>
      <a:lvl7pPr indent="914400"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7pPr>
      <a:lvl8pPr indent="1371600"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8pPr>
      <a:lvl9pPr indent="1828800"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9pPr>
    </p:titleStyle>
    <p:bodyStyle>
      <a:lvl1pPr marL="342900" indent="-342900">
        <a:spcBef>
          <a:spcPts val="500"/>
        </a:spcBef>
        <a:buSzPct val="100000"/>
        <a:buFont typeface="Arial"/>
        <a:buChar char="•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1pPr>
      <a:lvl2pPr marL="768927" indent="-311727">
        <a:spcBef>
          <a:spcPts val="500"/>
        </a:spcBef>
        <a:buSzPct val="100000"/>
        <a:buFont typeface="Arial"/>
        <a:buChar char="•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2pPr>
      <a:lvl3pPr marL="1188719" indent="-274319">
        <a:spcBef>
          <a:spcPts val="500"/>
        </a:spcBef>
        <a:buSzPct val="100000"/>
        <a:buFont typeface="Arial"/>
        <a:buChar char="o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3pPr>
      <a:lvl4pPr marL="1676400" indent="-304800">
        <a:spcBef>
          <a:spcPts val="500"/>
        </a:spcBef>
        <a:buSzPct val="100000"/>
        <a:buFont typeface="Arial"/>
        <a:buChar char="▪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4pPr>
      <a:lvl5pPr marL="2171700" indent="-342900">
        <a:spcBef>
          <a:spcPts val="500"/>
        </a:spcBef>
        <a:buSzPct val="100000"/>
        <a:buFont typeface="Arial"/>
        <a:buChar char="•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5pPr>
      <a:lvl6pPr indent="2286000">
        <a:spcBef>
          <a:spcPts val="500"/>
        </a:spcBef>
        <a:buFont typeface="Arial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6pPr>
      <a:lvl7pPr indent="2743200">
        <a:spcBef>
          <a:spcPts val="500"/>
        </a:spcBef>
        <a:buFont typeface="Arial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7pPr>
      <a:lvl8pPr indent="3200400">
        <a:spcBef>
          <a:spcPts val="500"/>
        </a:spcBef>
        <a:buFont typeface="Arial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8pPr>
      <a:lvl9pPr indent="3657600">
        <a:spcBef>
          <a:spcPts val="500"/>
        </a:spcBef>
        <a:buFont typeface="Arial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9pPr>
    </p:bodyStyle>
    <p:otherStyle>
      <a:lvl1pPr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1pPr>
      <a:lvl2pPr indent="4572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2pPr>
      <a:lvl3pPr indent="9144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3pPr>
      <a:lvl4pPr indent="13716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4pPr>
      <a:lvl5pPr indent="18288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5pPr>
      <a:lvl6pPr indent="22860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6pPr>
      <a:lvl7pPr indent="27432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7pPr>
      <a:lvl8pPr indent="32004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8pPr>
      <a:lvl9pPr indent="36576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35" descr="PPT_Header02" hidden="1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120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6" descr="PPT_Header01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120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22" descr="signature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71" t="-8163"/>
          <a:stretch>
            <a:fillRect/>
          </a:stretch>
        </p:blipFill>
        <p:spPr bwMode="auto">
          <a:xfrm>
            <a:off x="10274300" y="6202363"/>
            <a:ext cx="1917700" cy="25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21267" y="1673225"/>
            <a:ext cx="10204452" cy="431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821268" y="378114"/>
            <a:ext cx="8140700" cy="432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326664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54618" y="6405564"/>
            <a:ext cx="8701616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72000" rIns="0" bIns="0" numCol="1" anchor="t" anchorCtr="0" compatLnSpc="1">
            <a:prstTxWarp prst="textNoShape">
              <a:avLst/>
            </a:prstTxWarp>
          </a:bodyPr>
          <a:lstStyle>
            <a:lvl1pPr>
              <a:defRPr sz="8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>
                <a:solidFill>
                  <a:srgbClr val="000000"/>
                </a:solidFill>
              </a:rPr>
              <a:t>ESA UNCLASSIFIED – For Official Use</a:t>
            </a:r>
          </a:p>
        </p:txBody>
      </p:sp>
      <p:sp>
        <p:nvSpPr>
          <p:cNvPr id="1032" name="Text Box 34" hidden="1"/>
          <p:cNvSpPr txBox="1">
            <a:spLocks noChangeAspect="1" noChangeArrowheads="1"/>
          </p:cNvSpPr>
          <p:nvPr/>
        </p:nvSpPr>
        <p:spPr bwMode="auto">
          <a:xfrm>
            <a:off x="827620" y="6197600"/>
            <a:ext cx="9302748" cy="147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en-GB" sz="800" smtClean="0">
                <a:solidFill>
                  <a:srgbClr val="4D4F53"/>
                </a:solidFill>
              </a:rPr>
              <a:t>Mission sheets | Paulo Sacramento | 06/09/2011 | EOP | Slide </a:t>
            </a:r>
            <a:fld id="{ACB2B019-2B1F-4020-8785-E12D3DCABE62}" type="slidenum">
              <a:rPr sz="800" noProof="1" smtClean="0">
                <a:solidFill>
                  <a:srgbClr val="4D4F53"/>
                </a:solidFill>
              </a:rPr>
              <a:pPr eaLnBrk="1" fontAlgn="base" hangingPunct="1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GB" sz="800" noProof="1" smtClean="0">
              <a:solidFill>
                <a:srgbClr val="4D4F5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71385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  <p:sldLayoutId id="2147483728" r:id="rId12"/>
    <p:sldLayoutId id="2147483729" r:id="rId13"/>
    <p:sldLayoutId id="2147483730" r:id="rId14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AutoNum type="arabicPeriod"/>
        <a:defRPr sz="1600">
          <a:solidFill>
            <a:schemeClr val="bg2"/>
          </a:solidFill>
          <a:latin typeface="+mn-lt"/>
          <a:ea typeface="+mn-ea"/>
          <a:cs typeface="+mn-cs"/>
        </a:defRPr>
      </a:lvl1pPr>
      <a:lvl2pPr marL="1227138" indent="-41910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AutoNum type="alphaLcPeriod"/>
        <a:defRPr sz="1600">
          <a:solidFill>
            <a:schemeClr val="bg2"/>
          </a:solidFill>
          <a:latin typeface="+mn-lt"/>
        </a:defRPr>
      </a:lvl2pPr>
      <a:lvl3pPr marL="1825625" indent="-41910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3pPr>
      <a:lvl4pPr marL="2424113" indent="-41910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4pPr>
      <a:lvl5pPr marL="3022600" indent="-41910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5pPr>
      <a:lvl6pPr marL="3479800" indent="-419100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6pPr>
      <a:lvl7pPr marL="3937000" indent="-419100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7pPr>
      <a:lvl8pPr marL="4394200" indent="-419100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8pPr>
      <a:lvl9pPr marL="4851400" indent="-419100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://www.inpe.br/" TargetMode="Externa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/>
        </p:nvSpPr>
        <p:spPr bwMode="auto">
          <a:xfrm>
            <a:off x="397575" y="1441936"/>
            <a:ext cx="11286425" cy="4882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eaLnBrk="1" hangingPunct="1">
              <a:lnSpc>
                <a:spcPct val="80000"/>
              </a:lnSpc>
            </a:pPr>
            <a:endParaRPr lang="en-GB" altLang="en-US" sz="4400" b="1" dirty="0"/>
          </a:p>
          <a:p>
            <a:pPr eaLnBrk="1" hangingPunct="1">
              <a:lnSpc>
                <a:spcPct val="80000"/>
              </a:lnSpc>
            </a:pPr>
            <a:r>
              <a:rPr lang="en-GB" altLang="en-US" sz="4400" b="1" dirty="0" smtClean="0"/>
              <a:t>WGISS-45 &amp; WGCV-43</a:t>
            </a:r>
            <a:endParaRPr lang="en-GB" altLang="en-US" sz="4400" b="1" dirty="0"/>
          </a:p>
          <a:p>
            <a:pPr eaLnBrk="1" hangingPunct="1">
              <a:lnSpc>
                <a:spcPct val="80000"/>
              </a:lnSpc>
            </a:pPr>
            <a:endParaRPr lang="en-GB" b="1" dirty="0"/>
          </a:p>
          <a:p>
            <a:pPr eaLnBrk="1" hangingPunct="1">
              <a:lnSpc>
                <a:spcPct val="80000"/>
              </a:lnSpc>
            </a:pPr>
            <a:r>
              <a:rPr lang="en-US" b="1" dirty="0" smtClean="0"/>
              <a:t>Hosted by INPE (</a:t>
            </a:r>
            <a:r>
              <a:rPr lang="en-US" b="1" dirty="0">
                <a:hlinkClick r:id="rId2"/>
              </a:rPr>
              <a:t>Instituto Nacional de Pesquisas </a:t>
            </a:r>
            <a:r>
              <a:rPr lang="en-US" b="1" dirty="0" smtClean="0">
                <a:hlinkClick r:id="rId2"/>
              </a:rPr>
              <a:t>Espaciais</a:t>
            </a:r>
            <a:r>
              <a:rPr lang="en-US" b="1" dirty="0" smtClean="0"/>
              <a:t>)</a:t>
            </a:r>
            <a:endParaRPr lang="en-US" b="1" dirty="0"/>
          </a:p>
          <a:p>
            <a:pPr eaLnBrk="1" hangingPunct="1">
              <a:lnSpc>
                <a:spcPct val="80000"/>
              </a:lnSpc>
            </a:pPr>
            <a:endParaRPr lang="en-US" b="1" dirty="0"/>
          </a:p>
          <a:p>
            <a:pPr eaLnBrk="1" hangingPunct="1">
              <a:lnSpc>
                <a:spcPct val="80000"/>
              </a:lnSpc>
            </a:pPr>
            <a:r>
              <a:rPr lang="en-US" dirty="0"/>
              <a:t>São José dos Campos, </a:t>
            </a:r>
            <a:r>
              <a:rPr lang="en-US" dirty="0" smtClean="0"/>
              <a:t>Brazil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b="1" dirty="0" smtClean="0"/>
              <a:t>April </a:t>
            </a:r>
            <a:r>
              <a:rPr lang="en-GB" altLang="en-US" b="1" dirty="0"/>
              <a:t>9</a:t>
            </a:r>
            <a:r>
              <a:rPr lang="en-GB" altLang="en-US" b="1" dirty="0" smtClean="0"/>
              <a:t>-13, 2018</a:t>
            </a:r>
            <a:endParaRPr lang="en-GB" altLang="en-US" b="1" dirty="0"/>
          </a:p>
          <a:p>
            <a:pPr eaLnBrk="1" hangingPunct="1">
              <a:lnSpc>
                <a:spcPct val="80000"/>
              </a:lnSpc>
            </a:pPr>
            <a:endParaRPr lang="en-GB" sz="2400" b="1" dirty="0">
              <a:latin typeface="Arial" charset="0"/>
            </a:endParaRPr>
          </a:p>
        </p:txBody>
      </p:sp>
      <p:sp>
        <p:nvSpPr>
          <p:cNvPr id="4" name="Rectangle 6"/>
          <p:cNvSpPr txBox="1">
            <a:spLocks noChangeArrowheads="1"/>
          </p:cNvSpPr>
          <p:nvPr/>
        </p:nvSpPr>
        <p:spPr bwMode="auto">
          <a:xfrm>
            <a:off x="2438402" y="219081"/>
            <a:ext cx="7585076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/>
            <a:r>
              <a:rPr lang="en-GB" altLang="en-US" sz="4000" b="0" dirty="0" smtClean="0">
                <a:solidFill>
                  <a:schemeClr val="bg1"/>
                </a:solidFill>
                <a:latin typeface="Calibri" charset="0"/>
                <a:ea typeface="ＭＳ Ｐゴシック" charset="0"/>
                <a:cs typeface="Calibri" charset="0"/>
              </a:rPr>
              <a:t>Next Meeting</a:t>
            </a:r>
            <a:endParaRPr lang="en-GB" altLang="en-US" sz="3600" b="0" dirty="0">
              <a:solidFill>
                <a:schemeClr val="bg1"/>
              </a:solidFill>
              <a:latin typeface="Calibri" charset="0"/>
              <a:ea typeface="ＭＳ Ｐゴシック" charset="0"/>
              <a:cs typeface="Calibri" charset="0"/>
            </a:endParaRPr>
          </a:p>
        </p:txBody>
      </p:sp>
      <p:pic>
        <p:nvPicPr>
          <p:cNvPr id="5" name="Picture 4" descr="Macintosh HD:Users:lubiavinhas:Downloads:logo_alinhado 5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5687" y="5618858"/>
            <a:ext cx="7515376" cy="1097150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9300151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626790" y="5317189"/>
            <a:ext cx="8348179" cy="1369583"/>
            <a:chOff x="1013176" y="5317189"/>
            <a:chExt cx="8348179" cy="1369583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13176" y="5322307"/>
              <a:ext cx="2050427" cy="1364465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10106" y="5326207"/>
              <a:ext cx="2051999" cy="1360565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110855" y="5336575"/>
              <a:ext cx="2051999" cy="1350197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309356" y="5317189"/>
              <a:ext cx="2051999" cy="1369583"/>
            </a:xfrm>
            <a:prstGeom prst="rect">
              <a:avLst/>
            </a:prstGeom>
          </p:spPr>
        </p:pic>
      </p:grpSp>
      <p:sp>
        <p:nvSpPr>
          <p:cNvPr id="8" name="TextBox 7"/>
          <p:cNvSpPr txBox="1"/>
          <p:nvPr/>
        </p:nvSpPr>
        <p:spPr>
          <a:xfrm>
            <a:off x="185511" y="1441161"/>
            <a:ext cx="11401794" cy="360098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285750" indent="-285750" algn="just">
              <a:lnSpc>
                <a:spcPct val="130000"/>
              </a:lnSpc>
              <a:buFont typeface="Arial"/>
              <a:buChar char="•"/>
            </a:pPr>
            <a:r>
              <a:rPr lang="en-US" sz="2000" dirty="0"/>
              <a:t>INPE is a research </a:t>
            </a:r>
            <a:r>
              <a:rPr lang="en-US" sz="2000" dirty="0" smtClean="0"/>
              <a:t>institute</a:t>
            </a:r>
            <a:r>
              <a:rPr lang="bg-BG" sz="2000" dirty="0" smtClean="0"/>
              <a:t> under </a:t>
            </a:r>
            <a:r>
              <a:rPr lang="en-US" sz="2000" dirty="0" smtClean="0"/>
              <a:t> </a:t>
            </a:r>
            <a:r>
              <a:rPr lang="en-US" sz="2000" dirty="0"/>
              <a:t>the Ministry of Science, Technology, Innovations and Communications (MCTIC); </a:t>
            </a:r>
          </a:p>
          <a:p>
            <a:pPr marL="285750" indent="-285750" algn="just">
              <a:lnSpc>
                <a:spcPct val="130000"/>
              </a:lnSpc>
              <a:buFont typeface="Arial"/>
              <a:buChar char="•"/>
            </a:pPr>
            <a:r>
              <a:rPr lang="en-US" sz="2000" dirty="0" smtClean="0"/>
              <a:t>Its </a:t>
            </a:r>
            <a:r>
              <a:rPr lang="en-US" sz="2000" dirty="0"/>
              <a:t>mission is to contribute through scientific research, technological development and capacity building in the fields of </a:t>
            </a:r>
            <a:r>
              <a:rPr lang="en-US" sz="2000" b="1" dirty="0"/>
              <a:t>(1) </a:t>
            </a:r>
            <a:r>
              <a:rPr lang="en-US" sz="2000" dirty="0"/>
              <a:t>Space Science and Atmosphere, </a:t>
            </a:r>
            <a:r>
              <a:rPr lang="en-US" sz="2000" b="1" dirty="0"/>
              <a:t>(2) </a:t>
            </a:r>
            <a:r>
              <a:rPr lang="en-US" sz="2000" dirty="0"/>
              <a:t>Earth Observation, </a:t>
            </a:r>
            <a:r>
              <a:rPr lang="en-US" sz="2000" b="1" dirty="0"/>
              <a:t>(3) </a:t>
            </a:r>
            <a:r>
              <a:rPr lang="en-US" sz="2000" dirty="0"/>
              <a:t>Weather Forecasting and Climate Studies and </a:t>
            </a:r>
            <a:r>
              <a:rPr lang="en-US" sz="2000" b="1" dirty="0"/>
              <a:t>(4) </a:t>
            </a:r>
            <a:r>
              <a:rPr lang="en-US" sz="2000" dirty="0"/>
              <a:t>Space Engineering and Technology, in order that Brazilian society can enjoy the benefits from the access to space; </a:t>
            </a:r>
          </a:p>
          <a:p>
            <a:pPr marL="285750" indent="-285750" algn="just">
              <a:lnSpc>
                <a:spcPct val="130000"/>
              </a:lnSpc>
              <a:buFont typeface="Arial"/>
              <a:buChar char="•"/>
            </a:pPr>
            <a:r>
              <a:rPr lang="en-US" sz="2000" dirty="0" smtClean="0"/>
              <a:t>Almost </a:t>
            </a:r>
            <a:r>
              <a:rPr lang="en-US" sz="2000" dirty="0"/>
              <a:t>3000 workers (own staff, scholarship workers, graduate students, trainees, visiting researches and outsourcing personnel</a:t>
            </a:r>
            <a:r>
              <a:rPr lang="en-US" sz="2000" dirty="0" smtClean="0"/>
              <a:t>)</a:t>
            </a:r>
            <a:r>
              <a:rPr lang="bg-BG" sz="2000" dirty="0" smtClean="0"/>
              <a:t>.</a:t>
            </a:r>
            <a:endParaRPr lang="en-US" sz="2000" dirty="0"/>
          </a:p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spc="0" normalizeH="0" baseline="0" dirty="0">
              <a:ln>
                <a:noFill/>
              </a:ln>
              <a:solidFill>
                <a:srgbClr val="002569"/>
              </a:solidFill>
              <a:effectLst/>
              <a:uFillTx/>
            </a:endParaRPr>
          </a:p>
        </p:txBody>
      </p:sp>
      <p:pic>
        <p:nvPicPr>
          <p:cNvPr id="15" name="Picture 14" descr="Macintosh HD:Users:lubiavinhas:Downloads:logo_alinhado 5.png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8923" y="0"/>
            <a:ext cx="7515376" cy="1097150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75907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/>
        </p:nvSpPr>
        <p:spPr bwMode="auto">
          <a:xfrm>
            <a:off x="397575" y="1441936"/>
            <a:ext cx="11286425" cy="4882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eaLnBrk="1" hangingPunct="1">
              <a:lnSpc>
                <a:spcPct val="80000"/>
              </a:lnSpc>
            </a:pPr>
            <a:endParaRPr lang="en-GB" altLang="en-US" sz="4400" b="1" dirty="0">
              <a:solidFill>
                <a:srgbClr val="3366FF"/>
              </a:solidFill>
            </a:endParaRPr>
          </a:p>
          <a:p>
            <a:pPr eaLnBrk="1" hangingPunct="1">
              <a:lnSpc>
                <a:spcPct val="80000"/>
              </a:lnSpc>
            </a:pPr>
            <a:endParaRPr lang="en-GB" sz="2400" b="1" dirty="0">
              <a:solidFill>
                <a:srgbClr val="3366FF"/>
              </a:solidFill>
              <a:latin typeface="Arial" charset="0"/>
            </a:endParaRPr>
          </a:p>
        </p:txBody>
      </p:sp>
      <p:sp>
        <p:nvSpPr>
          <p:cNvPr id="4" name="Rectangle 6"/>
          <p:cNvSpPr txBox="1">
            <a:spLocks noChangeArrowheads="1"/>
          </p:cNvSpPr>
          <p:nvPr/>
        </p:nvSpPr>
        <p:spPr bwMode="auto">
          <a:xfrm>
            <a:off x="2438402" y="219081"/>
            <a:ext cx="7585076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/>
            <a:r>
              <a:rPr lang="en-GB" altLang="en-US" sz="4000" b="0" dirty="0" smtClean="0">
                <a:solidFill>
                  <a:schemeClr val="bg1"/>
                </a:solidFill>
                <a:latin typeface="Calibri" charset="0"/>
                <a:ea typeface="ＭＳ Ｐゴシック" charset="0"/>
                <a:cs typeface="Calibri" charset="0"/>
              </a:rPr>
              <a:t>Next Meeting</a:t>
            </a:r>
            <a:endParaRPr lang="en-GB" altLang="en-US" sz="3600" b="0" dirty="0">
              <a:solidFill>
                <a:schemeClr val="bg1"/>
              </a:solidFill>
              <a:latin typeface="Calibri" charset="0"/>
              <a:ea typeface="ＭＳ Ｐゴシック" charset="0"/>
              <a:cs typeface="Calibri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269" y="3010246"/>
            <a:ext cx="3865835" cy="359995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423725" y="3096357"/>
            <a:ext cx="7877084" cy="313931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defTabSz="457200" latinLnBrk="1" hangingPunct="0"/>
            <a:endParaRPr lang="bg-BG" dirty="0">
              <a:solidFill>
                <a:srgbClr val="002569"/>
              </a:solidFill>
            </a:endParaRPr>
          </a:p>
          <a:p>
            <a:pPr algn="ctr" defTabSz="457200" latinLnBrk="1" hangingPunct="0"/>
            <a:endParaRPr lang="bg-BG" b="1" dirty="0" smtClean="0">
              <a:solidFill>
                <a:srgbClr val="002569"/>
              </a:solidFill>
            </a:endParaRPr>
          </a:p>
          <a:p>
            <a:pPr algn="ctr" defTabSz="457200" latinLnBrk="1" hangingPunct="0"/>
            <a:endParaRPr lang="bg-BG" b="1" dirty="0">
              <a:solidFill>
                <a:srgbClr val="002569"/>
              </a:solidFill>
            </a:endParaRPr>
          </a:p>
          <a:p>
            <a:pPr algn="ctr" defTabSz="457200" latinLnBrk="1" hangingPunct="0"/>
            <a:r>
              <a:rPr lang="bg-BG" b="1" dirty="0" smtClean="0">
                <a:solidFill>
                  <a:srgbClr val="002569"/>
                </a:solidFill>
              </a:rPr>
              <a:t>INPE’s </a:t>
            </a:r>
            <a:r>
              <a:rPr lang="bg-BG" b="1" dirty="0">
                <a:solidFill>
                  <a:srgbClr val="002569"/>
                </a:solidFill>
              </a:rPr>
              <a:t>headquarters are </a:t>
            </a:r>
            <a:r>
              <a:rPr lang="bg-BG" b="1" dirty="0" smtClean="0">
                <a:solidFill>
                  <a:srgbClr val="002569"/>
                </a:solidFill>
              </a:rPr>
              <a:t>located in</a:t>
            </a:r>
            <a:endParaRPr lang="bg-BG" dirty="0">
              <a:solidFill>
                <a:srgbClr val="002569"/>
              </a:solidFill>
            </a:endParaRPr>
          </a:p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bg-BG" sz="1800" b="0" i="0" u="none" strike="noStrike" cap="none" spc="0" normalizeH="0" baseline="0" dirty="0" smtClean="0">
                <a:ln>
                  <a:noFill/>
                </a:ln>
                <a:solidFill>
                  <a:srgbClr val="002569"/>
                </a:solidFill>
                <a:effectLst/>
                <a:uFillTx/>
              </a:rPr>
              <a:t>São José dos Campos (SJC), SP</a:t>
            </a:r>
          </a:p>
          <a:p>
            <a:pPr algn="ctr" defTabSz="457200" latinLnBrk="1" hangingPunct="0"/>
            <a:r>
              <a:rPr lang="bg-BG" sz="1400" dirty="0">
                <a:solidFill>
                  <a:srgbClr val="002569"/>
                </a:solidFill>
              </a:rPr>
              <a:t>(</a:t>
            </a:r>
            <a:r>
              <a:rPr lang="en-US" sz="1400" dirty="0">
                <a:solidFill>
                  <a:srgbClr val="002569"/>
                </a:solidFill>
              </a:rPr>
              <a:t>https://</a:t>
            </a:r>
            <a:r>
              <a:rPr lang="en-US" sz="1400" dirty="0" err="1">
                <a:solidFill>
                  <a:srgbClr val="002569"/>
                </a:solidFill>
              </a:rPr>
              <a:t>en.wikipedia.org</a:t>
            </a:r>
            <a:r>
              <a:rPr lang="en-US" sz="1400" dirty="0">
                <a:solidFill>
                  <a:srgbClr val="002569"/>
                </a:solidFill>
              </a:rPr>
              <a:t>/wiki/S%C3%A3o_Jos%C3%A9_dos_Campos</a:t>
            </a:r>
            <a:r>
              <a:rPr lang="bg-BG" sz="1400" dirty="0" smtClean="0">
                <a:solidFill>
                  <a:srgbClr val="002569"/>
                </a:solidFill>
              </a:rPr>
              <a:t>)</a:t>
            </a:r>
            <a:endParaRPr lang="bg-BG" dirty="0">
              <a:solidFill>
                <a:srgbClr val="002569"/>
              </a:solidFill>
            </a:endParaRPr>
          </a:p>
          <a:p>
            <a:pPr marL="0" marR="0" indent="0" algn="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bg-BG" sz="1800" b="0" i="0" u="none" strike="noStrike" cap="none" spc="0" normalizeH="0" baseline="0" dirty="0" smtClean="0">
              <a:ln>
                <a:noFill/>
              </a:ln>
              <a:solidFill>
                <a:srgbClr val="002569"/>
              </a:solidFill>
              <a:effectLst/>
              <a:uFillTx/>
            </a:endParaRPr>
          </a:p>
          <a:p>
            <a:pPr marL="0" marR="0" indent="0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bg-BG" sz="1800" b="0" i="0" u="none" strike="noStrike" cap="none" spc="0" normalizeH="0" baseline="0" dirty="0" smtClean="0">
                <a:ln>
                  <a:noFill/>
                </a:ln>
                <a:solidFill>
                  <a:srgbClr val="002569"/>
                </a:solidFill>
                <a:effectLst/>
                <a:uFillTx/>
              </a:rPr>
              <a:t>Nearest</a:t>
            </a:r>
            <a:r>
              <a:rPr kumimoji="0" lang="bg-BG" sz="1800" b="0" i="0" u="none" strike="noStrike" cap="none" spc="0" normalizeH="0" dirty="0" smtClean="0">
                <a:ln>
                  <a:noFill/>
                </a:ln>
                <a:solidFill>
                  <a:srgbClr val="002569"/>
                </a:solidFill>
                <a:effectLst/>
                <a:uFillTx/>
              </a:rPr>
              <a:t> airport </a:t>
            </a:r>
            <a:r>
              <a:rPr kumimoji="0" lang="bg-BG" sz="1800" b="1" i="0" u="none" strike="noStrike" cap="none" spc="0" normalizeH="0" dirty="0" smtClean="0">
                <a:ln>
                  <a:noFill/>
                </a:ln>
                <a:solidFill>
                  <a:srgbClr val="002569"/>
                </a:solidFill>
                <a:effectLst/>
                <a:uFillTx/>
              </a:rPr>
              <a:t>is </a:t>
            </a:r>
            <a:r>
              <a:rPr kumimoji="0" lang="bg-BG" sz="1800" b="1" i="0" u="none" strike="noStrike" cap="none" spc="0" normalizeH="0" dirty="0" smtClean="0">
                <a:ln>
                  <a:noFill/>
                </a:ln>
                <a:solidFill>
                  <a:srgbClr val="FF0000"/>
                </a:solidFill>
                <a:effectLst/>
                <a:uFillTx/>
              </a:rPr>
              <a:t>GRU International Airport</a:t>
            </a:r>
            <a:r>
              <a:rPr kumimoji="0" lang="bg-BG" sz="1800" b="0" i="0" u="none" strike="noStrike" cap="none" spc="0" normalizeH="0" dirty="0" smtClean="0">
                <a:ln>
                  <a:noFill/>
                </a:ln>
                <a:solidFill>
                  <a:srgbClr val="002569"/>
                </a:solidFill>
                <a:effectLst/>
                <a:uFillTx/>
              </a:rPr>
              <a:t>, in São Paulo city</a:t>
            </a:r>
            <a:endParaRPr lang="bg-BG" dirty="0">
              <a:solidFill>
                <a:srgbClr val="002569"/>
              </a:solidFill>
            </a:endParaRPr>
          </a:p>
          <a:p>
            <a:pPr marL="0" marR="0" indent="0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bg-BG" sz="1800" b="0" i="0" u="none" strike="noStrike" cap="none" spc="0" normalizeH="0" dirty="0" smtClean="0">
                <a:ln>
                  <a:noFill/>
                </a:ln>
                <a:solidFill>
                  <a:srgbClr val="002569"/>
                </a:solidFill>
                <a:effectLst/>
                <a:uFillTx/>
              </a:rPr>
              <a:t>From GRU to SJC is a 1.5 hour drive</a:t>
            </a:r>
          </a:p>
          <a:p>
            <a:pPr marL="0" marR="0" indent="0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bg-BG" dirty="0">
              <a:solidFill>
                <a:srgbClr val="002569"/>
              </a:solidFill>
            </a:endParaRPr>
          </a:p>
          <a:p>
            <a:pPr marL="0" marR="0" indent="0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bg-BG" sz="1800" b="0" i="0" u="none" strike="noStrike" cap="none" spc="0" normalizeH="0" dirty="0" smtClean="0">
                <a:ln>
                  <a:noFill/>
                </a:ln>
                <a:solidFill>
                  <a:srgbClr val="002569"/>
                </a:solidFill>
                <a:effectLst/>
                <a:uFillTx/>
              </a:rPr>
              <a:t>Accomodations special price being negotiated and will be informed soon</a:t>
            </a:r>
          </a:p>
        </p:txBody>
      </p:sp>
      <p:cxnSp>
        <p:nvCxnSpPr>
          <p:cNvPr id="9" name="Straight Arrow Connector 8"/>
          <p:cNvCxnSpPr>
            <a:stCxn id="10" idx="3"/>
          </p:cNvCxnSpPr>
          <p:nvPr/>
        </p:nvCxnSpPr>
        <p:spPr>
          <a:xfrm>
            <a:off x="2203963" y="2282276"/>
            <a:ext cx="250491" cy="2669039"/>
          </a:xfrm>
          <a:prstGeom prst="straightConnector1">
            <a:avLst/>
          </a:prstGeom>
          <a:noFill/>
          <a:ln w="25400" cap="flat">
            <a:solidFill>
              <a:srgbClr val="FF9A00"/>
            </a:solidFill>
            <a:prstDash val="solid"/>
            <a:bevel/>
            <a:tailEnd type="arrow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39540"/>
            <a:ext cx="2203963" cy="148547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4184" y="1340901"/>
            <a:ext cx="4546751" cy="2559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88158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794" y="395269"/>
            <a:ext cx="8140700" cy="427038"/>
          </a:xfrm>
        </p:spPr>
        <p:txBody>
          <a:bodyPr/>
          <a:lstStyle/>
          <a:p>
            <a:r>
              <a:rPr lang="bg-BG" dirty="0" smtClean="0"/>
              <a:t>Taking the opportunity to enjoy Brazil?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503" y="1555313"/>
            <a:ext cx="3113003" cy="23347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9951" y="1637855"/>
            <a:ext cx="4958218" cy="17296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93024" y="4158152"/>
            <a:ext cx="3669437" cy="24626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3397" y="4582888"/>
            <a:ext cx="2748104" cy="20610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7461" y="4574972"/>
            <a:ext cx="3653511" cy="2054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313941" y="1198589"/>
            <a:ext cx="3339199" cy="33855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bg-BG" sz="1600" b="0" i="0" u="none" strike="noStrike" cap="none" spc="0" normalizeH="0" baseline="0" dirty="0" smtClean="0">
                <a:ln>
                  <a:noFill/>
                </a:ln>
                <a:solidFill>
                  <a:srgbClr val="002569"/>
                </a:solidFill>
                <a:effectLst/>
                <a:uFillTx/>
              </a:rPr>
              <a:t>Rio de Janeiro:</a:t>
            </a:r>
            <a:r>
              <a:rPr kumimoji="0" lang="bg-BG" sz="1600" b="0" i="0" u="none" strike="noStrike" cap="none" spc="0" normalizeH="0" dirty="0" smtClean="0">
                <a:ln>
                  <a:noFill/>
                </a:ln>
                <a:solidFill>
                  <a:srgbClr val="002569"/>
                </a:solidFill>
                <a:effectLst/>
                <a:uFillTx/>
              </a:rPr>
              <a:t> </a:t>
            </a:r>
            <a:r>
              <a:rPr kumimoji="0" lang="bg-BG" sz="1600" b="0" i="0" u="none" strike="noStrike" cap="none" spc="0" normalizeH="0" baseline="0" dirty="0" smtClean="0">
                <a:ln>
                  <a:noFill/>
                </a:ln>
                <a:solidFill>
                  <a:srgbClr val="002569"/>
                </a:solidFill>
                <a:effectLst/>
                <a:uFillTx/>
              </a:rPr>
              <a:t>4 </a:t>
            </a:r>
            <a:r>
              <a:rPr kumimoji="0" lang="bg-BG" sz="1600" b="0" i="0" u="none" strike="noStrike" cap="none" spc="0" normalizeH="0" dirty="0" smtClean="0">
                <a:ln>
                  <a:noFill/>
                </a:ln>
                <a:solidFill>
                  <a:srgbClr val="002569"/>
                </a:solidFill>
                <a:effectLst/>
                <a:uFillTx/>
              </a:rPr>
              <a:t>h 30 mim  by car</a:t>
            </a:r>
            <a:endParaRPr kumimoji="0" lang="en-US" sz="1600" b="0" i="0" u="none" strike="noStrike" cap="none" spc="0" normalizeH="0" baseline="0" dirty="0">
              <a:ln>
                <a:noFill/>
              </a:ln>
              <a:solidFill>
                <a:srgbClr val="002569"/>
              </a:solidFill>
              <a:effectLst/>
              <a:uFillTx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849640" y="1279645"/>
            <a:ext cx="4390614" cy="33855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bg-BG" sz="1600" b="0" i="0" u="none" strike="noStrike" cap="none" spc="0" normalizeH="0" baseline="0" dirty="0" smtClean="0">
                <a:ln>
                  <a:noFill/>
                </a:ln>
                <a:solidFill>
                  <a:srgbClr val="002569"/>
                </a:solidFill>
                <a:effectLst/>
                <a:uFillTx/>
              </a:rPr>
              <a:t>Foz do Iguaçu:</a:t>
            </a:r>
            <a:r>
              <a:rPr kumimoji="0" lang="bg-BG" sz="1600" b="0" i="0" u="none" strike="noStrike" cap="none" spc="0" normalizeH="0" dirty="0" smtClean="0">
                <a:ln>
                  <a:noFill/>
                </a:ln>
                <a:solidFill>
                  <a:srgbClr val="002569"/>
                </a:solidFill>
                <a:effectLst/>
                <a:uFillTx/>
              </a:rPr>
              <a:t> 1 h 45 mim flight from GRU</a:t>
            </a:r>
            <a:endParaRPr kumimoji="0" lang="en-US" sz="1600" b="0" i="0" u="none" strike="noStrike" cap="none" spc="0" normalizeH="0" baseline="0" dirty="0">
              <a:ln>
                <a:noFill/>
              </a:ln>
              <a:solidFill>
                <a:srgbClr val="002569"/>
              </a:solidFill>
              <a:effectLst/>
              <a:uFillTx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51744" y="4204774"/>
            <a:ext cx="3010987" cy="33855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bg-BG" sz="1600" b="0" i="0" u="none" strike="noStrike" cap="none" spc="0" normalizeH="0" baseline="0" dirty="0" smtClean="0">
                <a:ln>
                  <a:noFill/>
                </a:ln>
                <a:solidFill>
                  <a:srgbClr val="002569"/>
                </a:solidFill>
                <a:effectLst/>
                <a:uFillTx/>
              </a:rPr>
              <a:t>Paray:</a:t>
            </a:r>
            <a:r>
              <a:rPr kumimoji="0" lang="bg-BG" sz="1600" b="0" i="0" u="none" strike="noStrike" cap="none" spc="0" normalizeH="0" dirty="0" smtClean="0">
                <a:ln>
                  <a:noFill/>
                </a:ln>
                <a:solidFill>
                  <a:srgbClr val="002569"/>
                </a:solidFill>
                <a:effectLst/>
                <a:uFillTx/>
              </a:rPr>
              <a:t> </a:t>
            </a:r>
            <a:r>
              <a:rPr kumimoji="0" lang="bg-BG" sz="1600" b="0" i="0" u="none" strike="noStrike" cap="none" spc="0" normalizeH="0" baseline="0" dirty="0" smtClean="0">
                <a:ln>
                  <a:noFill/>
                </a:ln>
                <a:solidFill>
                  <a:srgbClr val="002569"/>
                </a:solidFill>
                <a:effectLst/>
                <a:uFillTx/>
              </a:rPr>
              <a:t>3 h</a:t>
            </a:r>
            <a:r>
              <a:rPr kumimoji="0" lang="bg-BG" sz="1600" b="0" i="0" u="none" strike="noStrike" cap="none" spc="0" normalizeH="0" dirty="0" smtClean="0">
                <a:ln>
                  <a:noFill/>
                </a:ln>
                <a:solidFill>
                  <a:srgbClr val="002569"/>
                </a:solidFill>
                <a:effectLst/>
                <a:uFillTx/>
              </a:rPr>
              <a:t> by car</a:t>
            </a:r>
            <a:endParaRPr kumimoji="0" lang="en-US" sz="1600" b="0" i="0" u="none" strike="noStrike" cap="none" spc="0" normalizeH="0" baseline="0" dirty="0">
              <a:ln>
                <a:noFill/>
              </a:ln>
              <a:solidFill>
                <a:srgbClr val="002569"/>
              </a:solidFill>
              <a:effectLst/>
              <a:uFillTx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718826" y="4204772"/>
            <a:ext cx="2772965" cy="33855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bg-BG" sz="1600" b="0" i="0" u="none" strike="noStrike" cap="none" spc="0" normalizeH="0" baseline="0" dirty="0" smtClean="0">
                <a:ln>
                  <a:noFill/>
                </a:ln>
                <a:solidFill>
                  <a:srgbClr val="002569"/>
                </a:solidFill>
                <a:effectLst/>
                <a:uFillTx/>
              </a:rPr>
              <a:t>Ubatuba:</a:t>
            </a:r>
            <a:r>
              <a:rPr kumimoji="0" lang="bg-BG" sz="1600" b="0" i="0" u="none" strike="noStrike" cap="none" spc="0" normalizeH="0" dirty="0" smtClean="0">
                <a:ln>
                  <a:noFill/>
                </a:ln>
                <a:solidFill>
                  <a:srgbClr val="002569"/>
                </a:solidFill>
                <a:effectLst/>
                <a:uFillTx/>
              </a:rPr>
              <a:t> </a:t>
            </a:r>
            <a:r>
              <a:rPr kumimoji="0" lang="bg-BG" sz="1600" b="0" i="0" u="none" strike="noStrike" cap="none" spc="0" normalizeH="0" baseline="0" dirty="0" smtClean="0">
                <a:ln>
                  <a:noFill/>
                </a:ln>
                <a:solidFill>
                  <a:srgbClr val="002569"/>
                </a:solidFill>
                <a:effectLst/>
                <a:uFillTx/>
              </a:rPr>
              <a:t>2</a:t>
            </a:r>
            <a:r>
              <a:rPr kumimoji="0" lang="bg-BG" sz="1600" b="0" i="0" u="none" strike="noStrike" cap="none" spc="0" normalizeH="0" dirty="0" smtClean="0">
                <a:ln>
                  <a:noFill/>
                </a:ln>
                <a:solidFill>
                  <a:srgbClr val="002569"/>
                </a:solidFill>
                <a:effectLst/>
                <a:uFillTx/>
              </a:rPr>
              <a:t> h by car</a:t>
            </a:r>
            <a:endParaRPr kumimoji="0" lang="en-US" sz="1600" b="0" i="0" u="none" strike="noStrike" cap="none" spc="0" normalizeH="0" baseline="0" dirty="0">
              <a:ln>
                <a:noFill/>
              </a:ln>
              <a:solidFill>
                <a:srgbClr val="002569"/>
              </a:solidFill>
              <a:effectLst/>
              <a:uFillTx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395935" y="3814953"/>
            <a:ext cx="3405422" cy="33855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bg-BG" sz="1600" dirty="0" smtClean="0">
                <a:solidFill>
                  <a:srgbClr val="002569"/>
                </a:solidFill>
              </a:rPr>
              <a:t>São Paulo: 1 hs 30 mim by car</a:t>
            </a:r>
            <a:endParaRPr kumimoji="0" lang="en-US" sz="1600" b="0" i="0" u="none" strike="noStrike" cap="none" spc="0" normalizeH="0" baseline="0" dirty="0">
              <a:ln>
                <a:noFill/>
              </a:ln>
              <a:solidFill>
                <a:srgbClr val="002569"/>
              </a:solidFill>
              <a:effectLst/>
              <a:uFillTx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567521" y="2297297"/>
            <a:ext cx="3082336" cy="175432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bg-BG" sz="1800" b="0" i="0" u="none" strike="noStrike" cap="none" spc="0" normalizeH="0" baseline="0" dirty="0" smtClean="0">
              <a:ln>
                <a:noFill/>
              </a:ln>
              <a:solidFill>
                <a:srgbClr val="002569"/>
              </a:solidFill>
              <a:effectLst/>
              <a:uFillTx/>
            </a:endParaRPr>
          </a:p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bg-BG" sz="1800" b="0" i="0" u="none" strike="noStrike" cap="none" spc="0" normalizeH="0" baseline="0" dirty="0" smtClean="0">
                <a:ln>
                  <a:noFill/>
                </a:ln>
                <a:solidFill>
                  <a:srgbClr val="002569"/>
                </a:solidFill>
                <a:effectLst/>
                <a:uFillTx/>
              </a:rPr>
              <a:t>And from</a:t>
            </a:r>
            <a:r>
              <a:rPr kumimoji="0" lang="bg-BG" sz="1800" b="0" i="0" u="none" strike="noStrike" cap="none" spc="0" normalizeH="0" dirty="0" smtClean="0">
                <a:ln>
                  <a:noFill/>
                </a:ln>
                <a:solidFill>
                  <a:srgbClr val="002569"/>
                </a:solidFill>
                <a:effectLst/>
                <a:uFillTx/>
              </a:rPr>
              <a:t> GRU to any other major tourism destination in Brazil</a:t>
            </a:r>
            <a:endParaRPr kumimoji="0" lang="bg-BG" sz="1800" b="0" i="0" u="none" strike="noStrike" cap="none" spc="0" normalizeH="0" baseline="0" dirty="0" smtClean="0">
              <a:ln>
                <a:noFill/>
              </a:ln>
              <a:solidFill>
                <a:srgbClr val="002569"/>
              </a:solidFill>
              <a:effectLst/>
              <a:uFillTx/>
            </a:endParaRPr>
          </a:p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bg-BG" dirty="0">
              <a:solidFill>
                <a:srgbClr val="002569"/>
              </a:solidFill>
            </a:endParaRPr>
          </a:p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2569"/>
              </a:solidFill>
              <a:effectLst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21515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480686280"/>
              </p:ext>
            </p:extLst>
          </p:nvPr>
        </p:nvGraphicFramePr>
        <p:xfrm>
          <a:off x="617356" y="1491811"/>
          <a:ext cx="10985502" cy="41040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30917"/>
                <a:gridCol w="1830917"/>
                <a:gridCol w="1830917"/>
                <a:gridCol w="1830917"/>
                <a:gridCol w="1830917"/>
                <a:gridCol w="1830917"/>
              </a:tblGrid>
              <a:tr h="524896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Monday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Tuesday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Wednesday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Thursday 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Friday</a:t>
                      </a:r>
                      <a:endParaRPr lang="en-US" sz="1600" dirty="0"/>
                    </a:p>
                  </a:txBody>
                  <a:tcPr/>
                </a:tc>
              </a:tr>
              <a:tr h="1172307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09:00 – 12:00</a:t>
                      </a:r>
                      <a:endParaRPr lang="en-US" sz="1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WGISS Discussions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WGISS Discussions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Calibri"/>
                        </a:rPr>
                        <a:t>Workshop: Introducing Copernicus DIAS for CEOS</a:t>
                      </a:r>
                      <a:r>
                        <a:rPr lang="en-US" sz="1600" dirty="0" smtClean="0">
                          <a:effectLst/>
                        </a:rPr>
                        <a:t> </a:t>
                      </a:r>
                      <a:endParaRPr lang="en-US" sz="1600" dirty="0"/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WGISS Discussions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634425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12:00 – 13:30</a:t>
                      </a:r>
                      <a:endParaRPr lang="en-US" sz="1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Lunch</a:t>
                      </a:r>
                      <a:endParaRPr lang="en-US" sz="1600" dirty="0"/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Lunch </a:t>
                      </a:r>
                      <a:endParaRPr lang="en-US" sz="1600" dirty="0"/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Lunch </a:t>
                      </a:r>
                      <a:endParaRPr lang="en-US" sz="1600" dirty="0"/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Lunch</a:t>
                      </a:r>
                      <a:endParaRPr lang="en-US" sz="1600" dirty="0"/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111714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13:30-17:30</a:t>
                      </a:r>
                      <a:endParaRPr lang="en-US" sz="1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WGISS Discussions</a:t>
                      </a:r>
                      <a:endParaRPr lang="en-US" sz="1600" dirty="0"/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Joint WGISS/WGCV Session</a:t>
                      </a:r>
                    </a:p>
                  </a:txBody>
                  <a:tcPr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Calibri"/>
                        </a:rPr>
                        <a:t>Workshop: Introducing Copernicus DIAS for CEOS</a:t>
                      </a:r>
                      <a:r>
                        <a:rPr lang="en-US" sz="1600" dirty="0" smtClean="0">
                          <a:effectLst/>
                        </a:rPr>
                        <a:t> </a:t>
                      </a:r>
                      <a:endParaRPr lang="en-US" sz="1600" dirty="0"/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WGISS Discussions</a:t>
                      </a:r>
                    </a:p>
                    <a:p>
                      <a:pPr algn="ctr"/>
                      <a:r>
                        <a:rPr lang="en-US" sz="1600" dirty="0" smtClean="0"/>
                        <a:t>End of meeting</a:t>
                      </a:r>
                      <a:endParaRPr lang="en-US" sz="1600" dirty="0"/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 smtClean="0"/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613808">
                <a:tc>
                  <a:txBody>
                    <a:bodyPr/>
                    <a:lstStyle/>
                    <a:p>
                      <a:pPr algn="r"/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WGISS/WGCV</a:t>
                      </a:r>
                    </a:p>
                    <a:p>
                      <a:pPr algn="ctr"/>
                      <a:r>
                        <a:rPr lang="en-US" sz="1600" dirty="0" smtClean="0"/>
                        <a:t>No-host Dinner </a:t>
                      </a:r>
                      <a:endParaRPr lang="en-US" sz="1600" dirty="0" smtClean="0"/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INPE  Facilities Tour</a:t>
                      </a:r>
                      <a:endParaRPr lang="en-US" sz="1600" dirty="0"/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6" name="Rectangle 6"/>
          <p:cNvSpPr txBox="1">
            <a:spLocks noChangeArrowheads="1"/>
          </p:cNvSpPr>
          <p:nvPr/>
        </p:nvSpPr>
        <p:spPr bwMode="auto">
          <a:xfrm>
            <a:off x="2438402" y="219081"/>
            <a:ext cx="7585076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/>
            <a:r>
              <a:rPr lang="en-GB" altLang="en-US" sz="4000" b="0" dirty="0" smtClean="0">
                <a:solidFill>
                  <a:schemeClr val="bg1"/>
                </a:solidFill>
                <a:latin typeface="Calibri" charset="0"/>
                <a:ea typeface="ＭＳ Ｐゴシック" charset="0"/>
                <a:cs typeface="Calibri" charset="0"/>
              </a:rPr>
              <a:t>WGISS-45 Agenda (9-12 April)</a:t>
            </a:r>
            <a:endParaRPr lang="en-GB" altLang="en-US" sz="3600" b="0" dirty="0">
              <a:solidFill>
                <a:schemeClr val="bg1"/>
              </a:solidFill>
              <a:latin typeface="Calibri" charset="0"/>
              <a:ea typeface="ＭＳ Ｐゴシック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9825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974570517"/>
              </p:ext>
            </p:extLst>
          </p:nvPr>
        </p:nvGraphicFramePr>
        <p:xfrm>
          <a:off x="617356" y="1491811"/>
          <a:ext cx="10985502" cy="41040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30917"/>
                <a:gridCol w="1830917"/>
                <a:gridCol w="1830917"/>
                <a:gridCol w="1830917"/>
                <a:gridCol w="1830917"/>
                <a:gridCol w="1830917"/>
              </a:tblGrid>
              <a:tr h="524896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Monday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Tuesday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Wednesday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Thursday 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Friday</a:t>
                      </a:r>
                      <a:endParaRPr lang="en-US" sz="1600" dirty="0"/>
                    </a:p>
                  </a:txBody>
                  <a:tcPr/>
                </a:tc>
              </a:tr>
              <a:tr h="1172307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09:00 – 12:00</a:t>
                      </a:r>
                      <a:endParaRPr lang="en-US" sz="1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WGCV Discussions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20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WGCV Discussions</a:t>
                      </a: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WGCV Discussions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20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WGCV Discussions</a:t>
                      </a: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634425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12:00 – 13:30</a:t>
                      </a:r>
                      <a:endParaRPr lang="en-US" sz="1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Lunch </a:t>
                      </a:r>
                      <a:endParaRPr lang="en-US" sz="1600" dirty="0"/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Lunch </a:t>
                      </a:r>
                      <a:endParaRPr lang="en-US" sz="1600" dirty="0"/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Lunch</a:t>
                      </a:r>
                      <a:endParaRPr lang="en-US" sz="1600" dirty="0"/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Lunch</a:t>
                      </a: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</a:tr>
              <a:tr h="111714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13:30-17:30</a:t>
                      </a:r>
                      <a:endParaRPr lang="en-US" sz="1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Joint WGISS/WGCV Session</a:t>
                      </a:r>
                    </a:p>
                  </a:txBody>
                  <a:tcPr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WGCV Discussions</a:t>
                      </a: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WGCV Discussions</a:t>
                      </a: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WGCV Discussions</a:t>
                      </a:r>
                    </a:p>
                    <a:p>
                      <a:pPr marL="0" marR="0" indent="0" algn="ctr" defTabSz="45720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End of meeting</a:t>
                      </a: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613808">
                <a:tc>
                  <a:txBody>
                    <a:bodyPr/>
                    <a:lstStyle/>
                    <a:p>
                      <a:pPr algn="r"/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WGISS/WGCV</a:t>
                      </a:r>
                    </a:p>
                    <a:p>
                      <a:pPr algn="ctr"/>
                      <a:r>
                        <a:rPr lang="en-US" sz="1600" dirty="0" smtClean="0"/>
                        <a:t>No-host Dinner </a:t>
                      </a:r>
                      <a:endParaRPr lang="en-US" sz="1600" dirty="0" smtClean="0"/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INPE  Facilities Tour</a:t>
                      </a:r>
                      <a:endParaRPr lang="en-US" sz="1600" dirty="0"/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6" name="Rectangle 6"/>
          <p:cNvSpPr txBox="1">
            <a:spLocks noChangeArrowheads="1"/>
          </p:cNvSpPr>
          <p:nvPr/>
        </p:nvSpPr>
        <p:spPr bwMode="auto">
          <a:xfrm>
            <a:off x="2438402" y="219081"/>
            <a:ext cx="7585076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/>
            <a:r>
              <a:rPr lang="en-GB" altLang="en-US" sz="4000" b="0" dirty="0" smtClean="0">
                <a:solidFill>
                  <a:schemeClr val="bg1"/>
                </a:solidFill>
                <a:latin typeface="Calibri" charset="0"/>
                <a:ea typeface="ＭＳ Ｐゴシック" charset="0"/>
                <a:cs typeface="Calibri" charset="0"/>
              </a:rPr>
              <a:t>WGCV-43 Agenda (10-13 April)</a:t>
            </a:r>
            <a:endParaRPr lang="en-GB" altLang="en-US" sz="3600" b="0" dirty="0">
              <a:solidFill>
                <a:schemeClr val="bg1"/>
              </a:solidFill>
              <a:latin typeface="Calibri" charset="0"/>
              <a:ea typeface="ＭＳ Ｐゴシック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7937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Default">
      <a:majorFont>
        <a:latin typeface="Helvetica"/>
        <a:ea typeface="Helvetica"/>
        <a:cs typeface="Helvetica"/>
      </a:majorFont>
      <a:minorFont>
        <a:latin typeface="Avenir Roman"/>
        <a:ea typeface="Avenir Roman"/>
        <a:cs typeface="Avenir Roman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FF9A00"/>
          </a:solidFill>
          <a:prstDash val="solid"/>
          <a:bevel/>
        </a:ln>
        <a:effectLst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2569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9A00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2569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ESA Presentation">
  <a:themeElements>
    <a:clrScheme name="ESA Presentation 7">
      <a:dk1>
        <a:srgbClr val="000000"/>
      </a:dk1>
      <a:lt1>
        <a:srgbClr val="FFFFFF"/>
      </a:lt1>
      <a:dk2>
        <a:srgbClr val="747678"/>
      </a:dk2>
      <a:lt2>
        <a:srgbClr val="4D4F53"/>
      </a:lt2>
      <a:accent1>
        <a:srgbClr val="0098DB"/>
      </a:accent1>
      <a:accent2>
        <a:srgbClr val="D5D6D2"/>
      </a:accent2>
      <a:accent3>
        <a:srgbClr val="FFFFFF"/>
      </a:accent3>
      <a:accent4>
        <a:srgbClr val="000000"/>
      </a:accent4>
      <a:accent5>
        <a:srgbClr val="AACAEA"/>
      </a:accent5>
      <a:accent6>
        <a:srgbClr val="C1C2BE"/>
      </a:accent6>
      <a:hlink>
        <a:srgbClr val="8B8D8E"/>
      </a:hlink>
      <a:folHlink>
        <a:srgbClr val="9A9B9C"/>
      </a:folHlink>
    </a:clrScheme>
    <a:fontScheme name="ESA Pre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2159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28575" h="41275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2159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28575" h="41275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BD327B88-09D0-470A-ABD6-1E03323FAF8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Sheet lightning design slides</Template>
  <TotalTime>0</TotalTime>
  <Words>347</Words>
  <Application>Microsoft Office PowerPoint</Application>
  <PresentationFormat>Widescreen</PresentationFormat>
  <Paragraphs>82</Paragraphs>
  <Slides>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</vt:i4>
      </vt:variant>
    </vt:vector>
  </HeadingPairs>
  <TitlesOfParts>
    <vt:vector size="16" baseType="lpstr">
      <vt:lpstr>MS PGothic</vt:lpstr>
      <vt:lpstr>MS PGothic</vt:lpstr>
      <vt:lpstr>Arial</vt:lpstr>
      <vt:lpstr>Arial Bold</vt:lpstr>
      <vt:lpstr>Avenir Roman</vt:lpstr>
      <vt:lpstr>Calibri</vt:lpstr>
      <vt:lpstr>Century Gothic</vt:lpstr>
      <vt:lpstr>Verdana</vt:lpstr>
      <vt:lpstr>Default</vt:lpstr>
      <vt:lpstr>ESA Presentation</vt:lpstr>
      <vt:lpstr>PowerPoint Presentation</vt:lpstr>
      <vt:lpstr>PowerPoint Presentation</vt:lpstr>
      <vt:lpstr>PowerPoint Presentation</vt:lpstr>
      <vt:lpstr>Taking the opportunity to enjoy Brazil?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2016-09-16T15:07:55Z</dcterms:created>
  <dcterms:modified xsi:type="dcterms:W3CDTF">2017-12-18T12:49:36Z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TC034605759991</vt:lpwstr>
  </property>
</Properties>
</file>