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80" r:id="rId2"/>
    <p:sldId id="474" r:id="rId3"/>
    <p:sldId id="477" r:id="rId4"/>
    <p:sldId id="470" r:id="rId5"/>
    <p:sldId id="479" r:id="rId6"/>
    <p:sldId id="476" r:id="rId7"/>
    <p:sldId id="478" r:id="rId8"/>
  </p:sldIdLst>
  <p:sldSz cx="9906000" cy="6858000" type="A4"/>
  <p:notesSz cx="6718300" cy="9855200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754">
          <p15:clr>
            <a:srgbClr val="A4A3A4"/>
          </p15:clr>
        </p15:guide>
        <p15:guide id="3" pos="1056">
          <p15:clr>
            <a:srgbClr val="A4A3A4"/>
          </p15:clr>
        </p15:guide>
        <p15:guide id="4" pos="58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CD2A2"/>
    <a:srgbClr val="FFCC66"/>
    <a:srgbClr val="FF9966"/>
    <a:srgbClr val="FFE8B9"/>
    <a:srgbClr val="BFCADF"/>
    <a:srgbClr val="A8B7D4"/>
    <a:srgbClr val="D3D2A5"/>
    <a:srgbClr val="BCBA74"/>
    <a:srgbClr val="83B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9" autoAdjust="0"/>
    <p:restoredTop sz="91813" autoAdjust="0"/>
  </p:normalViewPr>
  <p:slideViewPr>
    <p:cSldViewPr showGuides="1">
      <p:cViewPr varScale="1">
        <p:scale>
          <a:sx n="91" d="100"/>
          <a:sy n="91" d="100"/>
        </p:scale>
        <p:origin x="-594" y="-96"/>
      </p:cViewPr>
      <p:guideLst>
        <p:guide orient="horz" pos="3838"/>
        <p:guide orient="horz" pos="754"/>
        <p:guide pos="1056"/>
        <p:guide pos="5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5239" y="1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599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5239" y="93599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10960F17-679D-45BF-ABB7-45FAA69A6A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144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9" y="1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5100" y="658813"/>
            <a:ext cx="6388100" cy="4424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4" y="5316539"/>
            <a:ext cx="537527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599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9" y="93599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98" tIns="45299" rIns="90598" bIns="4529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8AD0E181-A656-43B2-937E-A2DA2704CC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573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D0E181-A656-43B2-937E-A2DA2704CC9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24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</a:t>
            </a:r>
            <a:fld id="{4A18F6AA-9722-41EA-B0E4-CF963C82E51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58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938217"/>
            <a:ext cx="7954037" cy="73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8254" y="1884363"/>
            <a:ext cx="8335831" cy="39925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</a:t>
            </a:r>
            <a:fld id="{CFEE355A-030D-41C7-9600-BBD25029641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49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1413" y="938213"/>
            <a:ext cx="2082668" cy="4938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8253" y="938213"/>
            <a:ext cx="6088063" cy="49387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FE678AFF-812D-4A45-B7CA-F2EB6F740E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28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620688"/>
            <a:ext cx="7954037" cy="4745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4" y="1412776"/>
            <a:ext cx="8335831" cy="4464149"/>
          </a:xfrm>
          <a:prstGeom prst="rect">
            <a:avLst/>
          </a:prstGeom>
        </p:spPr>
        <p:txBody>
          <a:bodyPr/>
          <a:lstStyle>
            <a:lvl1pPr marL="276225" indent="-276225">
              <a:spcBef>
                <a:spcPts val="600"/>
              </a:spcBef>
              <a:buFont typeface="Wingdings" pitchFamily="2" charset="2"/>
              <a:buChar char="§"/>
              <a:defRPr sz="1600">
                <a:latin typeface="+mn-lt"/>
                <a:cs typeface="Calibri" pitchFamily="34" charset="0"/>
              </a:defRPr>
            </a:lvl1pPr>
            <a:lvl2pPr marL="720725" indent="-274638">
              <a:spcBef>
                <a:spcPts val="600"/>
              </a:spcBef>
              <a:buFont typeface="Arial" pitchFamily="34" charset="0"/>
              <a:buChar char="•"/>
              <a:defRPr sz="1600">
                <a:latin typeface="+mn-lt"/>
                <a:cs typeface="Calibri" pitchFamily="34" charset="0"/>
              </a:defRPr>
            </a:lvl2pPr>
            <a:lvl3pPr marL="1166813" indent="-269875">
              <a:spcBef>
                <a:spcPts val="600"/>
              </a:spcBef>
              <a:buSzPct val="80000"/>
              <a:buFont typeface="Courier New" pitchFamily="49" charset="0"/>
              <a:buChar char="o"/>
              <a:defRPr sz="1600">
                <a:latin typeface="+mn-lt"/>
                <a:cs typeface="Calibri" pitchFamily="34" charset="0"/>
              </a:defRPr>
            </a:lvl3pPr>
            <a:lvl4pPr marL="1620838" indent="-276225">
              <a:spcBef>
                <a:spcPts val="600"/>
              </a:spcBef>
              <a:buFont typeface="Arial" pitchFamily="34" charset="0"/>
              <a:buChar char="−"/>
              <a:defRPr sz="1600">
                <a:latin typeface="+mn-lt"/>
                <a:cs typeface="Calibri" pitchFamily="34" charset="0"/>
              </a:defRPr>
            </a:lvl4pPr>
            <a:lvl5pPr marL="2066925" indent="-273050">
              <a:spcBef>
                <a:spcPts val="600"/>
              </a:spcBef>
              <a:buFont typeface="Arial" pitchFamily="34" charset="0"/>
              <a:buChar char="−"/>
              <a:defRPr sz="1600"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C3300E36-19B2-41FD-9524-96421386E4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7275512" cy="138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25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62C2D4D1-D41A-4F4F-9F98-36B67034E5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29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938217"/>
            <a:ext cx="7954037" cy="73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8250" y="1884363"/>
            <a:ext cx="4084506" cy="39925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7859" y="1884363"/>
            <a:ext cx="4086225" cy="39925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9E4E0C17-D285-4730-B1A0-8C45D5046D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28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</a:t>
            </a:r>
            <a:fld id="{EC82C634-F9C1-4BF5-A087-275D15F818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39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938217"/>
            <a:ext cx="7954037" cy="73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Slice</a:t>
            </a:r>
            <a:fld id="{8B407963-9A69-4121-8808-5E2A78A848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6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ED469347-4D5E-47E9-A394-715628B747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27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D069432B-5EC0-4BA4-8275-F3F4FE9D70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09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38250" y="122238"/>
            <a:ext cx="133350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00835285-EF27-4757-B07D-B263BFC7D6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3338" y="122238"/>
            <a:ext cx="5848350" cy="122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81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\\psf\Host\Users\cd\Desktop\Startbild_4zu3-Fuss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906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00213"/>
            <a:ext cx="7694613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Mastertextformat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Slide </a:t>
            </a:r>
            <a:fld id="{3B28D7A4-A0C1-474B-A95D-55F3DD8F526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2" name="Rectangle 5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r.de/dlr/en/Portaldata/1/Resources/bilder/portal/oberpfaffenhofen/DLR_OP_Standortflyer_engl2012.pdf" TargetMode="External"/><Relationship Id="rId2" Type="http://schemas.openxmlformats.org/officeDocument/2006/relationships/hyperlink" Target="http://www.dlr.de/dlr/en/desktopdefault.aspx/tabid-10261/320_read-214/#/gallery/70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lr.de/dlr/en/Portaldata/1/Resources/bilder/portal/oberpfaffenhofen/Luftbild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seehof-ammersee.de/en/" TargetMode="External"/><Relationship Id="rId7" Type="http://schemas.openxmlformats.org/officeDocument/2006/relationships/image" Target="../media/image22.jpeg"/><Relationship Id="rId2" Type="http://schemas.openxmlformats.org/officeDocument/2006/relationships/hyperlink" Target="http://www.andechser-hof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ammersee-hotel.de/" TargetMode="External"/><Relationship Id="rId10" Type="http://schemas.openxmlformats.org/officeDocument/2006/relationships/image" Target="../media/image25.jpeg"/><Relationship Id="rId4" Type="http://schemas.openxmlformats.org/officeDocument/2006/relationships/hyperlink" Target="https://www.post-herrsching.de/" TargetMode="Externa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8D05-D471-5941-B3E2-CD2C1641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WGISS 46 - October 22</a:t>
            </a:r>
            <a:r>
              <a:rPr lang="en-AU" baseline="30000" dirty="0"/>
              <a:t>nd</a:t>
            </a:r>
            <a:r>
              <a:rPr lang="en-AU" dirty="0"/>
              <a:t>-26</a:t>
            </a:r>
            <a:r>
              <a:rPr lang="en-AU" baseline="30000" dirty="0"/>
              <a:t>th</a:t>
            </a:r>
            <a:r>
              <a:rPr lang="en-AU" dirty="0"/>
              <a:t>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A8311-C8A9-DB46-BA22-37A731286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04" y="1412776"/>
            <a:ext cx="4313594" cy="4464149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Hosted by</a:t>
            </a:r>
          </a:p>
          <a:p>
            <a:endParaRPr lang="en-AU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</a:rPr>
              <a:t>DL</a:t>
            </a:r>
            <a:r>
              <a:rPr lang="en-AU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</a:rPr>
              <a:t>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</a:rPr>
              <a:t>Oberpfaffenhofen</a:t>
            </a: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</a:rPr>
              <a:t>near Munich, Germany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F7DC44A-270B-034E-99E4-E68030ACD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3297" y="1714622"/>
            <a:ext cx="4953000" cy="342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23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lr.de/dlr/en/Portaldata/1/Resources/bilder/portal/oberpfaffenhofen/Luftbi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" y="116632"/>
            <a:ext cx="9829948" cy="55265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5961112" y="2636912"/>
            <a:ext cx="3816424" cy="36004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601072" y="2924944"/>
            <a:ext cx="504056" cy="259228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5128" y="3013583"/>
            <a:ext cx="3672408" cy="254225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601072" y="2636912"/>
            <a:ext cx="360040" cy="28803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609184" y="5250686"/>
            <a:ext cx="3197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rPr>
              <a:t>DLR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rPr>
              <a:t>Earth Observation Center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6456" y="188640"/>
            <a:ext cx="38250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DLR-Oberpfaffenhofen</a:t>
            </a: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near Munich, Germany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601072" y="404664"/>
            <a:ext cx="720080" cy="257369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  <a:effectLst/>
          <a:extLst/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Gilching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 rot="20173759">
            <a:off x="8397292" y="866765"/>
            <a:ext cx="1466965" cy="257369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  <a:effectLst/>
          <a:extLst/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Munich 30 km  </a:t>
            </a:r>
            <a:r>
              <a:rPr lang="en-US" sz="1200" b="1" kern="0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anose="05000000000000000000" pitchFamily="2" charset="2"/>
              </a:rPr>
              <a:t>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pic>
        <p:nvPicPr>
          <p:cNvPr id="1027" name="Picture 3" descr="D:\DLR_Logos\Signet_weiss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916832"/>
            <a:ext cx="612708" cy="504056"/>
          </a:xfrm>
          <a:prstGeom prst="rect">
            <a:avLst/>
          </a:prstGeom>
          <a:noFill/>
          <a:effectLst>
            <a:outerShdw blurRad="190500" dist="38100" dir="2700000" algn="tl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8464" y="2060848"/>
            <a:ext cx="2793815" cy="3490819"/>
            <a:chOff x="128464" y="1772816"/>
            <a:chExt cx="3024336" cy="37788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9" name="Picture 5" descr="http://www.dlr.de/dlr/Portaldata/1/Resources/portal_bilder/2017/2017_2/DLR_Standorte_neu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8464" y="1772816"/>
              <a:ext cx="3024336" cy="377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 bwMode="auto">
            <a:xfrm>
              <a:off x="1808510" y="498321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</p:grpSp>
      <p:sp>
        <p:nvSpPr>
          <p:cNvPr id="34" name="Text Box 9"/>
          <p:cNvSpPr txBox="1">
            <a:spLocks noChangeArrowheads="1"/>
          </p:cNvSpPr>
          <p:nvPr/>
        </p:nvSpPr>
        <p:spPr bwMode="auto">
          <a:xfrm rot="21073289">
            <a:off x="140793" y="1382012"/>
            <a:ext cx="1649202" cy="257369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  <a:effectLst/>
          <a:extLst/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anose="05000000000000000000" pitchFamily="2" charset="2"/>
              </a:rPr>
              <a:t></a:t>
            </a:r>
            <a:r>
              <a:rPr lang="en-US" sz="1200" b="1" kern="0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Landsberg 30 km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3152800" y="4581128"/>
            <a:ext cx="1512168" cy="442035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  <a:effectLst/>
          <a:extLst/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Wessling-Oberpfaffenhofen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668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4488" y="116632"/>
            <a:ext cx="8847799" cy="474559"/>
          </a:xfrm>
        </p:spPr>
        <p:txBody>
          <a:bodyPr/>
          <a:lstStyle/>
          <a:p>
            <a:r>
              <a:rPr lang="de-DE" sz="40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Munich</a:t>
            </a:r>
            <a:endParaRPr lang="en-US" sz="4000" i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Munic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836712"/>
            <a:ext cx="9410700" cy="5832648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9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5" y="1196976"/>
            <a:ext cx="7315146" cy="46799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Logistics</a:t>
            </a:r>
          </a:p>
          <a:p>
            <a:r>
              <a:rPr lang="en-US"/>
              <a:t>Nearest airport: Munich Franz-Josef Strauss (MUC)</a:t>
            </a:r>
          </a:p>
          <a:p>
            <a:r>
              <a:rPr lang="en-US"/>
              <a:t>Several rooms have been blocked at a number of hotels in Herrsching am Ammersee near DLR; see separate slide for details; it is advisable to book early</a:t>
            </a:r>
          </a:p>
          <a:p>
            <a:r>
              <a:rPr lang="en-US"/>
              <a:t>The town of Herrsching can be reached from the airport via light rail (Line 8 direct); fare 11.60 EUR</a:t>
            </a:r>
          </a:p>
          <a:p>
            <a:r>
              <a:rPr lang="en-US"/>
              <a:t>DLR will provide a bus shuttle service between Herrsching and DLR in the morning and evening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Weblinks</a:t>
            </a:r>
          </a:p>
          <a:p>
            <a:r>
              <a:rPr lang="en-US">
                <a:hlinkClick r:id="rId2"/>
              </a:rPr>
              <a:t>http://www.dlr.de/dlr/en/desktopdefault.aspx/tabid-10261/320_read-214/#/gallery/701</a:t>
            </a:r>
            <a:r>
              <a:rPr lang="en-US"/>
              <a:t> </a:t>
            </a:r>
          </a:p>
          <a:p>
            <a:r>
              <a:rPr lang="en-US">
                <a:hlinkClick r:id="rId3"/>
              </a:rPr>
              <a:t>http://www.dlr.de/dlr/en/Portaldata/1/Resources/bilder/portal/oberpfaffenhofen/DLR_OP_Standortflyer_engl2012.pdf</a:t>
            </a:r>
            <a:r>
              <a:rPr lang="en-US"/>
              <a:t> </a:t>
            </a:r>
          </a:p>
          <a:p>
            <a:r>
              <a:rPr lang="en-US">
                <a:hlinkClick r:id="rId4"/>
              </a:rPr>
              <a:t>http://www.dlr.de/dlr/en/Portaldata/1/Resources/bilder/portal/oberpfaffenhofen/Luftbild.jpg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6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Munic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7500"/>
                    </a14:imgEffect>
                    <a14:imgEffect>
                      <a14:saturation sat="5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4488" y="116632"/>
            <a:ext cx="8847799" cy="474559"/>
          </a:xfrm>
        </p:spPr>
        <p:txBody>
          <a:bodyPr/>
          <a:lstStyle/>
          <a:p>
            <a:r>
              <a:rPr lang="de-DE" sz="40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Munich</a:t>
            </a:r>
            <a:br>
              <a:rPr lang="de-DE" sz="40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BMW-Welt &amp; Olympic Stadium</a:t>
            </a:r>
            <a:endParaRPr lang="en-US" sz="2800" i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BMW welt münch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268760"/>
            <a:ext cx="6339720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olympiastadion  münch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6816" y="3573016"/>
            <a:ext cx="6264696" cy="3159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552" y="-6433"/>
            <a:ext cx="9921552" cy="686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-15552" y="-27384"/>
            <a:ext cx="9921552" cy="688538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74121"/>
            <a:ext cx="8847799" cy="474559"/>
          </a:xfrm>
        </p:spPr>
        <p:txBody>
          <a:bodyPr/>
          <a:lstStyle/>
          <a:p>
            <a:r>
              <a:rPr lang="de-DE" sz="40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Andechs </a:t>
            </a:r>
            <a:br>
              <a:rPr lang="de-DE" sz="40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Monastery &amp; Brewpub</a:t>
            </a:r>
            <a:endParaRPr lang="en-US" sz="2800" i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9" y="2114855"/>
            <a:ext cx="3672408" cy="2754306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4"/>
          <a:stretch/>
        </p:blipFill>
        <p:spPr bwMode="auto">
          <a:xfrm>
            <a:off x="1208584" y="1196752"/>
            <a:ext cx="4883055" cy="2664296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89" y="4293096"/>
            <a:ext cx="2978986" cy="1984052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332656"/>
            <a:ext cx="2116538" cy="2116538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87" y="4034035"/>
            <a:ext cx="4312681" cy="2561806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2259857" y="6266283"/>
            <a:ext cx="576064" cy="475085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21681" y="4826123"/>
            <a:ext cx="576064" cy="475085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7" y="4797152"/>
            <a:ext cx="1786508" cy="1786508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575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620688"/>
            <a:ext cx="7954037" cy="474559"/>
          </a:xfrm>
        </p:spPr>
        <p:txBody>
          <a:bodyPr/>
          <a:lstStyle/>
          <a:p>
            <a:r>
              <a:rPr lang="en-US"/>
              <a:t>Accommodation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8" y="1124744"/>
            <a:ext cx="8335831" cy="4968081"/>
          </a:xfrm>
        </p:spPr>
        <p:txBody>
          <a:bodyPr/>
          <a:lstStyle/>
          <a:p>
            <a:pPr marL="0" indent="0">
              <a:buNone/>
            </a:pPr>
            <a:r>
              <a:rPr lang="en-US" sz="1400" b="1"/>
              <a:t>Hotel Andechser Hof</a:t>
            </a:r>
          </a:p>
          <a:p>
            <a:pPr marL="446087" lvl="1" indent="0">
              <a:buNone/>
            </a:pPr>
            <a:r>
              <a:rPr lang="de-DE" sz="1100"/>
              <a:t>Zum Landungssteg 1, 82211 Herrsching, phone +49 8152 96810</a:t>
            </a:r>
            <a:br>
              <a:rPr lang="de-DE" sz="1100"/>
            </a:br>
            <a:r>
              <a:rPr lang="en-US" sz="1100">
                <a:hlinkClick r:id="rId2"/>
              </a:rPr>
              <a:t>www.andechser-hof.de</a:t>
            </a:r>
            <a:r>
              <a:rPr lang="en-US" sz="1100"/>
              <a:t>  </a:t>
            </a:r>
          </a:p>
          <a:p>
            <a:pPr marL="446087" lvl="1" indent="0">
              <a:buNone/>
            </a:pPr>
            <a:r>
              <a:rPr lang="en-US" sz="1100"/>
              <a:t>4 rooms blocked until 31</a:t>
            </a:r>
            <a:r>
              <a:rPr lang="en-US" sz="1100" baseline="30000"/>
              <a:t>st</a:t>
            </a:r>
            <a:r>
              <a:rPr lang="en-US" sz="1100"/>
              <a:t> July 2018 </a:t>
            </a:r>
            <a:br>
              <a:rPr lang="en-US" sz="1100"/>
            </a:br>
            <a:r>
              <a:rPr lang="en-US" sz="1100"/>
              <a:t>110.00 EUR</a:t>
            </a:r>
            <a:br>
              <a:rPr lang="en-US" sz="1100"/>
            </a:br>
            <a:r>
              <a:rPr lang="en-US" sz="1100"/>
              <a:t>Keyword ‘CEOS-WGISS’</a:t>
            </a:r>
          </a:p>
          <a:p>
            <a:pPr marL="1587" indent="0">
              <a:buNone/>
            </a:pPr>
            <a:r>
              <a:rPr lang="en-US" sz="1400" b="1"/>
              <a:t>Hotel Seehof Herrsching</a:t>
            </a:r>
          </a:p>
          <a:p>
            <a:pPr marL="446087" lvl="1" indent="0">
              <a:buNone/>
            </a:pPr>
            <a:r>
              <a:rPr lang="de-DE" sz="1100"/>
              <a:t>Seestraße 58, 82211 Herrsching, phone: +49 8152 9350</a:t>
            </a:r>
            <a:br>
              <a:rPr lang="de-DE" sz="1100"/>
            </a:br>
            <a:r>
              <a:rPr lang="en-US" sz="1100">
                <a:hlinkClick r:id="rId3"/>
              </a:rPr>
              <a:t>http://seehof-ammersee.de/en/</a:t>
            </a:r>
            <a:endParaRPr lang="en-US" sz="1100"/>
          </a:p>
          <a:p>
            <a:pPr marL="446087" lvl="1" indent="0">
              <a:buNone/>
            </a:pPr>
            <a:r>
              <a:rPr lang="en-US" sz="1100"/>
              <a:t>15 rooms blocked until 23</a:t>
            </a:r>
            <a:r>
              <a:rPr lang="en-US" sz="1100" baseline="30000"/>
              <a:t>rd</a:t>
            </a:r>
            <a:r>
              <a:rPr lang="en-US" sz="1100"/>
              <a:t> July 2018</a:t>
            </a:r>
            <a:br>
              <a:rPr lang="en-US" sz="1100"/>
            </a:br>
            <a:r>
              <a:rPr lang="en-US" sz="1100"/>
              <a:t>92.00 EUR</a:t>
            </a:r>
            <a:br>
              <a:rPr lang="en-US" sz="1100"/>
            </a:br>
            <a:r>
              <a:rPr lang="en-US" sz="1100"/>
              <a:t>Keyword ‘CEOS-WGISS</a:t>
            </a:r>
            <a:endParaRPr lang="en-US" sz="1100" b="1"/>
          </a:p>
          <a:p>
            <a:pPr marL="0" indent="0">
              <a:buNone/>
            </a:pPr>
            <a:r>
              <a:rPr lang="en-US" sz="1400" b="1"/>
              <a:t>Hotel Piushof</a:t>
            </a:r>
          </a:p>
          <a:p>
            <a:pPr marL="446087" lvl="1" indent="0">
              <a:buNone/>
            </a:pPr>
            <a:r>
              <a:rPr lang="de-DE" sz="1100"/>
              <a:t>Schönbichlstraße 18, 82211 Herrsching, phone: +49 8152 </a:t>
            </a:r>
            <a:r>
              <a:rPr lang="en-US" sz="1100"/>
              <a:t>96820</a:t>
            </a:r>
            <a:br>
              <a:rPr lang="de-DE" sz="1100"/>
            </a:br>
            <a:r>
              <a:rPr lang="en-US" sz="1100">
                <a:hlinkClick r:id="rId3"/>
              </a:rPr>
              <a:t>http://www.piushof.de/</a:t>
            </a:r>
            <a:endParaRPr lang="en-US" sz="1100"/>
          </a:p>
          <a:p>
            <a:pPr marL="446087" lvl="1" indent="0">
              <a:buNone/>
            </a:pPr>
            <a:r>
              <a:rPr lang="en-US" sz="1100"/>
              <a:t>22 rooms blocked until 31</a:t>
            </a:r>
            <a:r>
              <a:rPr lang="en-US" sz="1100" baseline="30000"/>
              <a:t>rd</a:t>
            </a:r>
            <a:r>
              <a:rPr lang="en-US" sz="1100"/>
              <a:t> July 2018</a:t>
            </a:r>
            <a:br>
              <a:rPr lang="en-US" sz="1100"/>
            </a:br>
            <a:r>
              <a:rPr lang="en-US" sz="1100"/>
              <a:t>(4 rooms à 81.00, 18 rooms à 91.00 EUR)</a:t>
            </a:r>
            <a:br>
              <a:rPr lang="en-US" sz="1100"/>
            </a:br>
            <a:r>
              <a:rPr lang="en-US" sz="1100"/>
              <a:t>Keyword ‘CEOS-WGISS</a:t>
            </a:r>
            <a:endParaRPr lang="en-US" sz="1100" b="1"/>
          </a:p>
          <a:p>
            <a:pPr marL="0" indent="0">
              <a:buNone/>
            </a:pPr>
            <a:r>
              <a:rPr lang="en-US" sz="1400" b="1"/>
              <a:t>Hotel Zur Post</a:t>
            </a:r>
          </a:p>
          <a:p>
            <a:pPr marL="444500" lvl="1" indent="0">
              <a:buNone/>
            </a:pPr>
            <a:r>
              <a:rPr lang="en-US" sz="1100">
                <a:hlinkClick r:id="rId4"/>
              </a:rPr>
              <a:t>https://www.post-herrsching.de/</a:t>
            </a:r>
            <a:r>
              <a:rPr lang="en-US" sz="1400"/>
              <a:t>  </a:t>
            </a:r>
          </a:p>
          <a:p>
            <a:pPr marL="0" indent="0">
              <a:buNone/>
            </a:pPr>
            <a:r>
              <a:rPr lang="en-US" sz="1400" b="1"/>
              <a:t>Ammersee Hotel</a:t>
            </a:r>
          </a:p>
          <a:p>
            <a:pPr marL="444500" lvl="1" indent="0">
              <a:buNone/>
            </a:pPr>
            <a:r>
              <a:rPr lang="en-US" sz="1100">
                <a:hlinkClick r:id="rId5"/>
              </a:rPr>
              <a:t>https://www.ammersee-hotel.de/</a:t>
            </a:r>
            <a:r>
              <a:rPr lang="en-US" sz="1100"/>
              <a:t> </a:t>
            </a:r>
          </a:p>
          <a:p>
            <a:pPr marL="446087" lvl="1" indent="0">
              <a:buNone/>
            </a:pPr>
            <a:endParaRPr lang="en-US" sz="140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188640"/>
            <a:ext cx="2698526" cy="1619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seehof ammerse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8" y="1700808"/>
            <a:ext cx="3697056" cy="16128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otel piushof herrsching german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5048" y="3212976"/>
            <a:ext cx="2421023" cy="16561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Image result for hotel zur post herrschi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5013176"/>
            <a:ext cx="2664296" cy="1496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mage result for ammersee hotel herrschingching.d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72" y="5229200"/>
            <a:ext cx="2330811" cy="1496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03733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</Words>
  <Application>Microsoft Office PowerPoint</Application>
  <PresentationFormat>A4 Paper (210 x 297 mm)</PresentationFormat>
  <Paragraphs>42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Standarddesign</vt:lpstr>
      <vt:lpstr>WGISS 46 - October 22nd-26th 2018</vt:lpstr>
      <vt:lpstr>PowerPoint Presentation</vt:lpstr>
      <vt:lpstr>Munich</vt:lpstr>
      <vt:lpstr>Additional Information</vt:lpstr>
      <vt:lpstr>Munich BMW-Welt &amp; Olympic Stadium</vt:lpstr>
      <vt:lpstr>Andechs  Monastery &amp; Brewpub</vt:lpstr>
      <vt:lpstr>Accommodation Options</vt:lpstr>
    </vt:vector>
  </TitlesOfParts>
  <Company>T-Systems SfR im Auftrag des 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von Erdbeobachtungsdaten im DLR</dc:title>
  <dc:creator>K. Molch, E. Mikusch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Molch, Katrin</cp:lastModifiedBy>
  <cp:revision>672</cp:revision>
  <cp:lastPrinted>2015-05-05T10:59:22Z</cp:lastPrinted>
  <dcterms:created xsi:type="dcterms:W3CDTF">2003-10-01T09:44:24Z</dcterms:created>
  <dcterms:modified xsi:type="dcterms:W3CDTF">2018-04-12T06:33:24Z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</Properties>
</file>