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93" r:id="rId10"/>
    <p:sldId id="294" r:id="rId11"/>
    <p:sldId id="295" r:id="rId12"/>
    <p:sldId id="296" r:id="rId13"/>
    <p:sldId id="297" r:id="rId14"/>
    <p:sldId id="298" r:id="rId15"/>
    <p:sldId id="299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8" autoAdjust="0"/>
    <p:restoredTop sz="94678" autoAdjust="0"/>
  </p:normalViewPr>
  <p:slideViewPr>
    <p:cSldViewPr snapToGrid="0" snapToObjects="1">
      <p:cViewPr varScale="1">
        <p:scale>
          <a:sx n="111" d="100"/>
          <a:sy n="111" d="100"/>
        </p:scale>
        <p:origin x="13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D96C6-B983-4DE6-BA51-C08C17C5AA9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A4DA9D-F21A-484D-B62D-D75439CF8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48227-5C36-45E6-A07B-8AA0837C8A6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C050C6-9156-46E5-B7EF-AD0C7400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050C6-9156-46E5-B7EF-AD0C7400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108" cy="4114622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347" cy="457377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4</a:t>
            </a:fld>
            <a:endParaRPr lang="en" sz="1400"/>
          </a:p>
        </p:txBody>
      </p:sp>
    </p:spTree>
    <p:extLst>
      <p:ext uri="{BB962C8B-B14F-4D97-AF65-F5344CB8AC3E}">
        <p14:creationId xmlns:p14="http://schemas.microsoft.com/office/powerpoint/2010/main" val="229087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5074729-13E1-2744-9BC5-01A910C5C926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07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CMR:  A </a:t>
            </a:r>
            <a:r>
              <a:rPr lang="en-US" dirty="0"/>
              <a:t>single source of </a:t>
            </a:r>
            <a:r>
              <a:rPr lang="en-US" b="1" dirty="0"/>
              <a:t>unified</a:t>
            </a:r>
            <a:r>
              <a:rPr lang="en-US" dirty="0"/>
              <a:t>, </a:t>
            </a:r>
            <a:r>
              <a:rPr lang="en-US" b="1" dirty="0"/>
              <a:t>high-quality</a:t>
            </a:r>
            <a:r>
              <a:rPr lang="en-US" dirty="0"/>
              <a:t>, and </a:t>
            </a:r>
            <a:r>
              <a:rPr lang="en-US" b="1" dirty="0"/>
              <a:t>reliable</a:t>
            </a:r>
            <a:r>
              <a:rPr lang="en-US" dirty="0"/>
              <a:t> Earth Science metadata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high performance</a:t>
            </a:r>
            <a:r>
              <a:rPr lang="en-US" dirty="0"/>
              <a:t> ingest and search architecture for submission and discovery of all Earth Observing System Data and Information System (EOSDIS) metadata</a:t>
            </a:r>
          </a:p>
          <a:p>
            <a:endParaRPr lang="en-US" dirty="0"/>
          </a:p>
          <a:p>
            <a:r>
              <a:rPr lang="en-US" dirty="0"/>
              <a:t>A metadata </a:t>
            </a:r>
            <a:r>
              <a:rPr lang="en-US" b="1" dirty="0"/>
              <a:t>lifecycle</a:t>
            </a:r>
            <a:r>
              <a:rPr lang="en-US" dirty="0"/>
              <a:t> that helps evolve metadata standards to ensure ‘richness’ and models new concepts proposed by stakeholders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98205E0-90A0-482E-B2A2-DC16BCB1B42F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829B-D314-41F8-97E6-BC7F4C014EF3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NASA Internal Use Only - Pre-decisional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0EFE0-DAAD-44C8-B858-47B8283F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0685-2E22-46EA-9416-CAB49E1E1884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0959002-16F4-49A4-9B4C-A439DBC530EC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381C-0021-45C0-8474-421589F42F31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0190-91B7-4EC3-AEF7-5C5A575B6C71}" type="datetime1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B74-B0A3-4DFF-9CC2-5DA19CDD8C6A}" type="datetime1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771D-D0C7-42C4-9EB6-4532377E9EA5}" type="datetime1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1E07-8A0F-46B2-B2BA-00A0D5D093EF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6B8C-75A4-4E0E-97F9-5E02F2DC3269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osdis-orbit.png"/>
          <p:cNvPicPr>
            <a:picLocks noChangeAspect="1"/>
          </p:cNvPicPr>
          <p:nvPr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87" y="3081284"/>
            <a:ext cx="4648200" cy="5372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624D-82E2-4455-B7C7-07A6054E1120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006" y="6356350"/>
            <a:ext cx="75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osdis-logo.png"/>
          <p:cNvPicPr>
            <a:picLocks noChangeAspect="1"/>
          </p:cNvPicPr>
          <p:nvPr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data.nas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49" y="259793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/>
              <a:t>NASA Earth Observing System</a:t>
            </a:r>
            <a:br>
              <a:rPr lang="en-US" sz="3200" dirty="0"/>
            </a:br>
            <a:r>
              <a:rPr lang="en-US" sz="3200" dirty="0"/>
              <a:t>Data &amp; Information System (EOSDIS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-WGISS 45-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NASA Agency Report  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6370" y="5396534"/>
            <a:ext cx="4467918" cy="949945"/>
          </a:xfrm>
        </p:spPr>
        <p:txBody>
          <a:bodyPr>
            <a:norm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ea typeface="ＭＳ Ｐゴシック" pitchFamily="29" charset="-128"/>
              </a:rPr>
              <a:t>Earth </a:t>
            </a:r>
            <a:r>
              <a:rPr lang="en-US" sz="1200" dirty="0">
                <a:solidFill>
                  <a:schemeClr val="bg1"/>
                </a:solidFill>
                <a:ea typeface="ＭＳ Ｐゴシック" pitchFamily="29" charset="-128"/>
              </a:rPr>
              <a:t>Science Data &amp; Information Systems (ESDIS) Project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ea typeface="ＭＳ Ｐゴシック" pitchFamily="29" charset="-128"/>
              </a:rPr>
              <a:t>Goddard Space Flight Center, Code 423 </a:t>
            </a:r>
            <a:endParaRPr lang="en-US" sz="1200" dirty="0" smtClean="0">
              <a:solidFill>
                <a:schemeClr val="bg1"/>
              </a:solidFill>
              <a:ea typeface="ＭＳ Ｐゴシック" pitchFamily="29" charset="-128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a typeface="ＭＳ Ｐゴシック" pitchFamily="29" charset="-128"/>
              </a:rPr>
              <a:t>National </a:t>
            </a:r>
            <a:r>
              <a:rPr lang="en-US" sz="1200" dirty="0">
                <a:solidFill>
                  <a:schemeClr val="bg1"/>
                </a:solidFill>
                <a:ea typeface="ＭＳ Ｐゴシック" pitchFamily="29" charset="-128"/>
              </a:rPr>
              <a:t>Aeronautics and Space Administration (NASA) </a:t>
            </a:r>
          </a:p>
          <a:p>
            <a:endParaRPr lang="en-US" sz="2000" dirty="0">
              <a:solidFill>
                <a:schemeClr val="bg1"/>
              </a:solidFill>
              <a:ea typeface="ＭＳ Ｐゴシック" pitchFamily="2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5375905"/>
            <a:ext cx="2834296" cy="94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ea typeface="ＭＳ Ｐゴシック" pitchFamily="29" charset="-128"/>
              </a:rPr>
              <a:t>Andrew Mitchell</a:t>
            </a:r>
          </a:p>
          <a:p>
            <a:r>
              <a:rPr lang="en-US" sz="1200" dirty="0">
                <a:solidFill>
                  <a:schemeClr val="bg1"/>
                </a:solidFill>
                <a:ea typeface="ＭＳ Ｐゴシック" pitchFamily="29" charset="-128"/>
              </a:rPr>
              <a:t>São Paulo, </a:t>
            </a:r>
            <a:r>
              <a:rPr lang="en-US" sz="1200" dirty="0" smtClean="0">
                <a:solidFill>
                  <a:schemeClr val="bg1"/>
                </a:solidFill>
                <a:ea typeface="ＭＳ Ｐゴシック" pitchFamily="29" charset="-128"/>
              </a:rPr>
              <a:t>Brazil </a:t>
            </a:r>
          </a:p>
          <a:p>
            <a:r>
              <a:rPr lang="en-US" sz="1200" dirty="0" smtClean="0">
                <a:solidFill>
                  <a:schemeClr val="bg1"/>
                </a:solidFill>
                <a:ea typeface="ＭＳ Ｐゴシック" pitchFamily="29" charset="-128"/>
              </a:rPr>
              <a:t>12</a:t>
            </a:r>
            <a:r>
              <a:rPr lang="en-US" sz="1200" baseline="30000" dirty="0" smtClean="0">
                <a:solidFill>
                  <a:schemeClr val="bg1"/>
                </a:solidFill>
                <a:ea typeface="ＭＳ Ｐゴシック" pitchFamily="29" charset="-128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ea typeface="ＭＳ Ｐゴシック" pitchFamily="29" charset="-128"/>
              </a:rPr>
              <a:t> of April 2018</a:t>
            </a:r>
          </a:p>
          <a:p>
            <a:endParaRPr lang="en-US" sz="2000" dirty="0">
              <a:solidFill>
                <a:schemeClr val="bg1"/>
              </a:solidFill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1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958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Significant </a:t>
            </a:r>
            <a:r>
              <a:rPr lang="en-US" sz="2800" dirty="0"/>
              <a:t>Progress and </a:t>
            </a:r>
            <a:r>
              <a:rPr lang="en-US" sz="2800" dirty="0" smtClean="0"/>
              <a:t>Accomplishments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NASA Internal Use Only - Pre-decisional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0EFE0-DAAD-44C8-B858-47B8283FB320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77031"/>
            <a:ext cx="8534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NASA </a:t>
            </a:r>
            <a:r>
              <a:rPr lang="en-US" sz="1600" dirty="0">
                <a:latin typeface="Cambria" panose="02040503050406030204" pitchFamily="18" charset="0"/>
              </a:rPr>
              <a:t>Sentinel Gateway (NSG) </a:t>
            </a:r>
            <a:r>
              <a:rPr lang="en-US" sz="1600" dirty="0" smtClean="0">
                <a:latin typeface="Cambria" panose="02040503050406030204" pitchFamily="18" charset="0"/>
              </a:rPr>
              <a:t>began successfully ingesting and transferring Sentinel-3A science data to the Ocean Biology DAAC. </a:t>
            </a:r>
            <a:endParaRPr lang="en-US" sz="1600" dirty="0" smtClean="0">
              <a:latin typeface="Cambria" panose="02040503050406030204" pitchFamily="18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LANCE</a:t>
            </a:r>
            <a:r>
              <a:rPr lang="en-US" sz="1600" dirty="0" smtClean="0">
                <a:latin typeface="Cambria" panose="02040503050406030204" pitchFamily="18" charset="0"/>
              </a:rPr>
              <a:t>:  Increased distribution by 60%, serving 123 million products in FY17, and added new products, including Terra MISR Level 2 Cloud Motion Vector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Other </a:t>
            </a:r>
            <a:r>
              <a:rPr lang="en-US" sz="1600" dirty="0" smtClean="0">
                <a:latin typeface="Cambria" panose="02040503050406030204" pitchFamily="18" charset="0"/>
              </a:rPr>
              <a:t>new data: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ASDC is receiving Level 1B and Level 2 products from SAGE-III ISS, and has distributed 318,000 files to 233 users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GHRC received Beta and Provisional ISS-LIS lightning products, and distributed 1.2 million files to over 1300 users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PO-DAAC received Level 0 through Level 3 CYGNSS data, and has distributed 286,000 files to 2,833 users.</a:t>
            </a:r>
          </a:p>
        </p:txBody>
      </p:sp>
    </p:spTree>
    <p:extLst>
      <p:ext uri="{BB962C8B-B14F-4D97-AF65-F5344CB8AC3E}">
        <p14:creationId xmlns:p14="http://schemas.microsoft.com/office/powerpoint/2010/main" val="1657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720"/>
          <a:stretch/>
        </p:blipFill>
        <p:spPr>
          <a:xfrm>
            <a:off x="585216" y="1005840"/>
            <a:ext cx="7840312" cy="558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28" y="1625968"/>
            <a:ext cx="3898420" cy="2834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3314" y="231364"/>
            <a:ext cx="8229600" cy="70788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EOSDIS Yearly Total Data Volume (PB) and Number of Products (Billions) Distributed to End Users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7007" y="1592315"/>
            <a:ext cx="5160593" cy="4503685"/>
            <a:chOff x="2307007" y="1592315"/>
            <a:chExt cx="5160593" cy="4503685"/>
          </a:xfrm>
        </p:grpSpPr>
        <p:grpSp>
          <p:nvGrpSpPr>
            <p:cNvPr id="59" name="Group 58"/>
            <p:cNvGrpSpPr/>
            <p:nvPr/>
          </p:nvGrpSpPr>
          <p:grpSpPr>
            <a:xfrm>
              <a:off x="5450848" y="1625968"/>
              <a:ext cx="2016752" cy="4470032"/>
              <a:chOff x="5450848" y="1625968"/>
              <a:chExt cx="2016752" cy="447003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450848" y="1625968"/>
                <a:ext cx="2016752" cy="377979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5450848" y="4460608"/>
                <a:ext cx="2016752" cy="1635392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itle 4"/>
            <p:cNvSpPr txBox="1">
              <a:spLocks/>
            </p:cNvSpPr>
            <p:nvPr/>
          </p:nvSpPr>
          <p:spPr>
            <a:xfrm>
              <a:off x="2307007" y="1592315"/>
              <a:ext cx="3184328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50" dirty="0" smtClean="0"/>
                <a:t>FY2017 Number of Products </a:t>
              </a:r>
              <a:r>
                <a:rPr lang="en-US" sz="1000" dirty="0" smtClean="0"/>
                <a:t>Distributed</a:t>
              </a:r>
              <a:r>
                <a:rPr lang="en-US" sz="1050" dirty="0" smtClean="0"/>
                <a:t>  by Discipline</a:t>
              </a:r>
              <a:endParaRPr lang="en-US" altLang="en-US" sz="1050" dirty="0" smtClean="0">
                <a:ea typeface="ＭＳ Ｐゴシック" pitchFamily="34" charset="-12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0" y="6640211"/>
            <a:ext cx="5029200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whose discipline was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not applicable, for example, ancillary data products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810000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00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6642556"/>
            <a:ext cx="4343400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Products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whose discipline was not applicable, for example, ancillary data products</a:t>
            </a:r>
          </a:p>
        </p:txBody>
      </p:sp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609600" y="297898"/>
            <a:ext cx="8229600" cy="461665"/>
          </a:xfrm>
        </p:spPr>
        <p:txBody>
          <a:bodyPr>
            <a:spAutoFit/>
          </a:bodyPr>
          <a:lstStyle/>
          <a:p>
            <a:r>
              <a:rPr lang="en-US" sz="2400" b="1" dirty="0" smtClean="0"/>
              <a:t>FY2017 Number </a:t>
            </a:r>
            <a:r>
              <a:rPr lang="en-US" sz="2400" b="1" dirty="0"/>
              <a:t>of Files </a:t>
            </a:r>
            <a:r>
              <a:rPr lang="en-US" sz="2400" b="1" dirty="0" smtClean="0"/>
              <a:t>Distributed by Discipline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7552"/>
            <a:ext cx="7518488" cy="54589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05400" y="5334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461665"/>
          </a:xfrm>
        </p:spPr>
        <p:txBody>
          <a:bodyPr>
            <a:spAutoFit/>
          </a:bodyPr>
          <a:lstStyle/>
          <a:p>
            <a:r>
              <a:rPr lang="en-US" sz="2400" b="1" dirty="0" smtClean="0"/>
              <a:t>FY2017 </a:t>
            </a:r>
            <a:r>
              <a:rPr lang="en-US" sz="2400" b="1" dirty="0"/>
              <a:t>Distributed </a:t>
            </a:r>
            <a:r>
              <a:rPr lang="en-US" sz="2400" b="1" dirty="0" smtClean="0"/>
              <a:t>Data Volume </a:t>
            </a:r>
            <a:r>
              <a:rPr lang="en-US" sz="2400" b="1" dirty="0"/>
              <a:t>by </a:t>
            </a:r>
            <a:r>
              <a:rPr lang="en-US" sz="2400" b="1" dirty="0" smtClean="0"/>
              <a:t>Discipline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7552"/>
            <a:ext cx="7518488" cy="54589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82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00" r="1000" b="27333"/>
          <a:stretch/>
        </p:blipFill>
        <p:spPr>
          <a:xfrm>
            <a:off x="697520" y="1188633"/>
            <a:ext cx="7902521" cy="46025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1714499" y="120134"/>
            <a:ext cx="5715000" cy="830997"/>
          </a:xfr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EOSDIS Global Distribution of Number of Data Products for FY2017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4964" y="6011160"/>
            <a:ext cx="7194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NASA's Earth Science data is distributed globally, the effect of an open data policy now in effect for over </a:t>
            </a:r>
            <a:r>
              <a:rPr lang="en-US" sz="1200" dirty="0" smtClean="0"/>
              <a:t>17 </a:t>
            </a:r>
            <a:r>
              <a:rPr lang="en-US" sz="1200" dirty="0"/>
              <a:t>years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200400"/>
            <a:ext cx="129540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Top 10 Countries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United States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China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United Kingdom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Germany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Japan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Canada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dirty="0" smtClean="0">
                <a:solidFill>
                  <a:srgbClr val="002060"/>
                </a:solidFill>
              </a:rPr>
              <a:t>France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Russia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Australia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South </a:t>
            </a:r>
            <a:r>
              <a:rPr lang="en-US" sz="1100" dirty="0" smtClean="0">
                <a:solidFill>
                  <a:srgbClr val="002060"/>
                </a:solidFill>
              </a:rPr>
              <a:t>Korea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9954" y="304800"/>
            <a:ext cx="8229600" cy="430887"/>
          </a:xfrm>
        </p:spPr>
        <p:txBody>
          <a:bodyPr>
            <a:spAutoFit/>
          </a:bodyPr>
          <a:lstStyle/>
          <a:p>
            <a:r>
              <a:rPr lang="en-US" sz="2200" b="1" smtClean="0"/>
              <a:t>FY2017 </a:t>
            </a:r>
            <a:r>
              <a:rPr lang="en-US" sz="2200" b="1" dirty="0" smtClean="0"/>
              <a:t>EOSDIS Number of Data Products Distributed by Country</a:t>
            </a:r>
            <a:endParaRPr lang="en-US" altLang="en-US" sz="22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8" y="780756"/>
            <a:ext cx="7657019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solidFill>
            <a:srgbClr val="05065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10000"/>
          </a:blip>
          <a:srcRect/>
          <a:stretch>
            <a:fillRect/>
          </a:stretch>
        </p:blipFill>
        <p:spPr bwMode="auto">
          <a:xfrm flipH="1">
            <a:off x="4412456" y="857250"/>
            <a:ext cx="685800" cy="51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9" y="2625330"/>
            <a:ext cx="702469" cy="5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333501" y="2022872"/>
            <a:ext cx="6469856" cy="0"/>
          </a:xfrm>
          <a:custGeom>
            <a:avLst/>
            <a:gdLst>
              <a:gd name="connsiteX0" fmla="*/ 0 w 8625840"/>
              <a:gd name="connsiteY0" fmla="*/ 0 h 0"/>
              <a:gd name="connsiteX1" fmla="*/ 8625840 w 86258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1333501" y="2556272"/>
            <a:ext cx="6469856" cy="0"/>
          </a:xfrm>
          <a:custGeom>
            <a:avLst/>
            <a:gdLst>
              <a:gd name="connsiteX0" fmla="*/ 0 w 8625840"/>
              <a:gd name="connsiteY0" fmla="*/ 0 h 0"/>
              <a:gd name="connsiteX1" fmla="*/ 8625840 w 86258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6883005" y="2869406"/>
            <a:ext cx="887015" cy="242888"/>
          </a:xfrm>
          <a:prstGeom prst="roundRect">
            <a:avLst/>
          </a:prstGeom>
          <a:solidFill>
            <a:srgbClr val="4B7E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6883005" y="3234929"/>
            <a:ext cx="887015" cy="244078"/>
          </a:xfrm>
          <a:prstGeom prst="roundRect">
            <a:avLst/>
          </a:prstGeom>
          <a:solidFill>
            <a:srgbClr val="4B7E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6883005" y="3600451"/>
            <a:ext cx="887015" cy="244079"/>
          </a:xfrm>
          <a:prstGeom prst="roundRect">
            <a:avLst/>
          </a:prstGeom>
          <a:solidFill>
            <a:srgbClr val="4B7E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6883005" y="4331495"/>
            <a:ext cx="887015" cy="244079"/>
          </a:xfrm>
          <a:prstGeom prst="roundRect">
            <a:avLst/>
          </a:prstGeom>
          <a:solidFill>
            <a:srgbClr val="4B7E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6883005" y="4698206"/>
            <a:ext cx="887015" cy="242888"/>
          </a:xfrm>
          <a:prstGeom prst="roundRect">
            <a:avLst/>
          </a:prstGeom>
          <a:solidFill>
            <a:srgbClr val="4B7E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6883005" y="5063729"/>
            <a:ext cx="887015" cy="244078"/>
          </a:xfrm>
          <a:prstGeom prst="roundRect">
            <a:avLst/>
          </a:prstGeom>
          <a:solidFill>
            <a:srgbClr val="4B7E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019302" y="1740694"/>
            <a:ext cx="159210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FF00"/>
                </a:solidFill>
              </a:rPr>
              <a:t>Mission Operations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524500" y="1740694"/>
            <a:ext cx="160011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FF00"/>
                </a:solidFill>
              </a:rPr>
              <a:t>Science Operations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493044" y="857252"/>
            <a:ext cx="2830724" cy="592931"/>
          </a:xfrm>
          <a:prstGeom prst="rect">
            <a:avLst/>
          </a:prstGeom>
        </p:spPr>
        <p:txBody>
          <a:bodyPr/>
          <a:lstStyle/>
          <a:p>
            <a:pPr algn="ctr" defTabSz="685800">
              <a:spcBef>
                <a:spcPct val="0"/>
              </a:spcBef>
              <a:defRPr/>
            </a:pPr>
            <a:r>
              <a:rPr lang="en-US" sz="2100" b="1" dirty="0">
                <a:solidFill>
                  <a:schemeClr val="bg1"/>
                </a:solidFill>
                <a:latin typeface="Helvetica" charset="0"/>
                <a:ea typeface="+mj-ea"/>
                <a:cs typeface="Helvetica" charset="0"/>
              </a:rPr>
              <a:t>ESMO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7737" y="2150269"/>
            <a:ext cx="646331" cy="310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Data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Acquisition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9808" y="2045495"/>
            <a:ext cx="933269" cy="528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Flight Operations,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Data Capture,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Initial Processing,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Backup Archive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2765" y="2045495"/>
            <a:ext cx="788999" cy="528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Data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Transport to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Data Centers/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 err="1">
                <a:solidFill>
                  <a:schemeClr val="bg1"/>
                </a:solidFill>
                <a:cs typeface="ＭＳ Ｐゴシック" charset="-128"/>
              </a:rPr>
              <a:t>SIPSs</a:t>
            </a:r>
            <a:endParaRPr lang="en-US" sz="788" b="1" dirty="0">
              <a:solidFill>
                <a:schemeClr val="bg1"/>
              </a:solidFill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0784" y="2045495"/>
            <a:ext cx="1258678" cy="528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Science Data Processing,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Data Management,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Interoperable Data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Archive, and Distribution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0222" y="2100262"/>
            <a:ext cx="705641" cy="419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Distribution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and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Data Access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6194" y="5354059"/>
            <a:ext cx="542136" cy="310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Network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b="1" dirty="0">
                <a:solidFill>
                  <a:schemeClr val="bg1"/>
                </a:solidFill>
                <a:cs typeface="ＭＳ Ｐゴシック" charset="-128"/>
              </a:rPr>
              <a:t>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3599" y="2907508"/>
            <a:ext cx="587019" cy="2014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Research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1781" y="3264695"/>
            <a:ext cx="609461" cy="2014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Education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7876" y="3577828"/>
            <a:ext cx="718465" cy="31059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Value-Added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Providers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0969" y="4308872"/>
            <a:ext cx="832279" cy="31059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Earth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System Models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5257" y="4674394"/>
            <a:ext cx="742511" cy="31059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International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Partners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8190" y="5048424"/>
            <a:ext cx="912429" cy="31059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Decision Support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Systems</a:t>
            </a:r>
          </a:p>
        </p:txBody>
      </p:sp>
      <p:sp>
        <p:nvSpPr>
          <p:cNvPr id="30" name="Oval 29"/>
          <p:cNvSpPr/>
          <p:nvPr/>
        </p:nvSpPr>
        <p:spPr>
          <a:xfrm>
            <a:off x="6225779" y="3349228"/>
            <a:ext cx="502444" cy="1546622"/>
          </a:xfrm>
          <a:prstGeom prst="ellipse">
            <a:avLst/>
          </a:prstGeom>
          <a:solidFill>
            <a:srgbClr val="18984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6157406" y="3783808"/>
            <a:ext cx="646332" cy="59105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Internet</a:t>
            </a:r>
          </a:p>
          <a:p>
            <a:pPr algn="ctr">
              <a:lnSpc>
                <a:spcPct val="90000"/>
              </a:lnSpc>
              <a:defRPr/>
            </a:pPr>
            <a:endParaRPr lang="en-US" sz="788" dirty="0">
              <a:solidFill>
                <a:schemeClr val="bg1"/>
              </a:solidFill>
              <a:cs typeface="ＭＳ Ｐゴシック" charset="-128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675" dirty="0">
                <a:solidFill>
                  <a:schemeClr val="bg1"/>
                </a:solidFill>
                <a:cs typeface="ＭＳ Ｐゴシック" charset="-128"/>
              </a:rPr>
              <a:t>(Search,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675" dirty="0">
                <a:solidFill>
                  <a:schemeClr val="bg1"/>
                </a:solidFill>
                <a:cs typeface="ＭＳ Ｐゴシック" charset="-128"/>
              </a:rPr>
              <a:t>Order,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675" dirty="0">
                <a:solidFill>
                  <a:schemeClr val="bg1"/>
                </a:solidFill>
                <a:cs typeface="ＭＳ Ｐゴシック" charset="-128"/>
              </a:rPr>
              <a:t>Distribution)</a:t>
            </a: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3133727" y="2797969"/>
            <a:ext cx="854721" cy="3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Tracking and Data</a:t>
            </a:r>
          </a:p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Relay Satellite</a:t>
            </a:r>
          </a:p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(TDRS)</a:t>
            </a: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885" y="3417094"/>
            <a:ext cx="776288" cy="604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885" y="4369595"/>
            <a:ext cx="782240" cy="548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" name="TextBox 37"/>
          <p:cNvSpPr txBox="1">
            <a:spLocks noChangeArrowheads="1"/>
          </p:cNvSpPr>
          <p:nvPr/>
        </p:nvSpPr>
        <p:spPr bwMode="auto">
          <a:xfrm>
            <a:off x="5185175" y="5007770"/>
            <a:ext cx="910827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Instrument Teams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and Science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Investigator-led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Processing Systems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(SIPSs)</a:t>
            </a: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7098" y="2800350"/>
            <a:ext cx="923925" cy="6929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8504" y="3349229"/>
            <a:ext cx="9144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2552" y="4369595"/>
            <a:ext cx="927497" cy="6179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3467101" y="3340894"/>
            <a:ext cx="898922" cy="1897856"/>
          </a:xfrm>
          <a:prstGeom prst="rect">
            <a:avLst/>
          </a:prstGeom>
          <a:solidFill>
            <a:srgbClr val="18984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251" y="3417095"/>
            <a:ext cx="797719" cy="6107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4251" y="4369595"/>
            <a:ext cx="785813" cy="548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2" name="TextBox 49"/>
          <p:cNvSpPr txBox="1">
            <a:spLocks noChangeArrowheads="1"/>
          </p:cNvSpPr>
          <p:nvPr/>
        </p:nvSpPr>
        <p:spPr bwMode="auto">
          <a:xfrm>
            <a:off x="2534674" y="4024314"/>
            <a:ext cx="740907" cy="2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White Sands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Complex (WSC)</a:t>
            </a:r>
          </a:p>
        </p:txBody>
      </p:sp>
      <p:sp>
        <p:nvSpPr>
          <p:cNvPr id="43" name="TextBox 50"/>
          <p:cNvSpPr txBox="1">
            <a:spLocks noChangeArrowheads="1"/>
          </p:cNvSpPr>
          <p:nvPr/>
        </p:nvSpPr>
        <p:spPr bwMode="auto">
          <a:xfrm>
            <a:off x="2516238" y="4923236"/>
            <a:ext cx="777777" cy="2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EOS Polar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Ground Stations</a:t>
            </a:r>
          </a:p>
        </p:txBody>
      </p:sp>
      <p:sp>
        <p:nvSpPr>
          <p:cNvPr id="44" name="TextBox 51"/>
          <p:cNvSpPr txBox="1">
            <a:spLocks noChangeArrowheads="1"/>
          </p:cNvSpPr>
          <p:nvPr/>
        </p:nvSpPr>
        <p:spPr bwMode="auto">
          <a:xfrm>
            <a:off x="1938338" y="4568428"/>
            <a:ext cx="558166" cy="3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Direct</a:t>
            </a:r>
          </a:p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Broadcast</a:t>
            </a:r>
          </a:p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(DB)</a:t>
            </a:r>
          </a:p>
        </p:txBody>
      </p:sp>
      <p:sp>
        <p:nvSpPr>
          <p:cNvPr id="45" name="TextBox 52"/>
          <p:cNvSpPr txBox="1">
            <a:spLocks noChangeArrowheads="1"/>
          </p:cNvSpPr>
          <p:nvPr/>
        </p:nvSpPr>
        <p:spPr bwMode="auto">
          <a:xfrm>
            <a:off x="1534082" y="5593556"/>
            <a:ext cx="837089" cy="3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Direct Broadcast/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Direct Readout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Stations</a:t>
            </a:r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5601892" y="4085036"/>
            <a:ext cx="665567" cy="2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EOSDIS</a:t>
            </a:r>
          </a:p>
          <a:p>
            <a:pPr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Data Centers</a:t>
            </a:r>
          </a:p>
        </p:txBody>
      </p:sp>
      <p:sp>
        <p:nvSpPr>
          <p:cNvPr id="47" name="TextBox 54"/>
          <p:cNvSpPr txBox="1">
            <a:spLocks noChangeArrowheads="1"/>
          </p:cNvSpPr>
          <p:nvPr/>
        </p:nvSpPr>
        <p:spPr bwMode="auto">
          <a:xfrm>
            <a:off x="3439691" y="4024312"/>
            <a:ext cx="957313" cy="3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EOS Data Operations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System (EDOS)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Data Processing</a:t>
            </a:r>
          </a:p>
        </p:txBody>
      </p:sp>
      <p:sp>
        <p:nvSpPr>
          <p:cNvPr id="48" name="TextBox 55"/>
          <p:cNvSpPr txBox="1">
            <a:spLocks noChangeArrowheads="1"/>
          </p:cNvSpPr>
          <p:nvPr/>
        </p:nvSpPr>
        <p:spPr bwMode="auto">
          <a:xfrm>
            <a:off x="3539078" y="4916091"/>
            <a:ext cx="758541" cy="3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EOS Operations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Center (EOC)</a:t>
            </a:r>
          </a:p>
          <a:p>
            <a:pPr algn="ctr">
              <a:lnSpc>
                <a:spcPct val="90000"/>
              </a:lnSpc>
            </a:pPr>
            <a:r>
              <a:rPr lang="en-US" sz="675" b="1">
                <a:solidFill>
                  <a:schemeClr val="bg1"/>
                </a:solidFill>
              </a:rPr>
              <a:t>Mission Control</a:t>
            </a:r>
          </a:p>
        </p:txBody>
      </p:sp>
      <p:sp>
        <p:nvSpPr>
          <p:cNvPr id="49" name="Freeform 48"/>
          <p:cNvSpPr/>
          <p:nvPr/>
        </p:nvSpPr>
        <p:spPr>
          <a:xfrm>
            <a:off x="2375299" y="3015854"/>
            <a:ext cx="230981" cy="0"/>
          </a:xfrm>
          <a:custGeom>
            <a:avLst/>
            <a:gdLst>
              <a:gd name="connsiteX0" fmla="*/ 0 w 309033"/>
              <a:gd name="connsiteY0" fmla="*/ 0 h 0"/>
              <a:gd name="connsiteX1" fmla="*/ 309033 w 309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0" name="Freeform 49"/>
          <p:cNvSpPr/>
          <p:nvPr/>
        </p:nvSpPr>
        <p:spPr>
          <a:xfrm rot="16200000">
            <a:off x="2780705" y="3289102"/>
            <a:ext cx="232172" cy="0"/>
          </a:xfrm>
          <a:custGeom>
            <a:avLst/>
            <a:gdLst>
              <a:gd name="connsiteX0" fmla="*/ 0 w 309033"/>
              <a:gd name="connsiteY0" fmla="*/ 0 h 0"/>
              <a:gd name="connsiteX1" fmla="*/ 309033 w 309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1" name="Freeform 50"/>
          <p:cNvSpPr/>
          <p:nvPr/>
        </p:nvSpPr>
        <p:spPr>
          <a:xfrm rot="16200000" flipV="1">
            <a:off x="1673425" y="4721424"/>
            <a:ext cx="504825" cy="34528"/>
          </a:xfrm>
          <a:custGeom>
            <a:avLst/>
            <a:gdLst>
              <a:gd name="connsiteX0" fmla="*/ 0 w 309033"/>
              <a:gd name="connsiteY0" fmla="*/ 0 h 0"/>
              <a:gd name="connsiteX1" fmla="*/ 309033 w 309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52" name="Group 61"/>
          <p:cNvGrpSpPr>
            <a:grpSpLocks/>
          </p:cNvGrpSpPr>
          <p:nvPr/>
        </p:nvGrpSpPr>
        <p:grpSpPr bwMode="auto">
          <a:xfrm>
            <a:off x="1554957" y="2678906"/>
            <a:ext cx="883444" cy="1828800"/>
            <a:chOff x="548640" y="2428240"/>
            <a:chExt cx="1178560" cy="2438400"/>
          </a:xfrm>
        </p:grpSpPr>
        <p:sp>
          <p:nvSpPr>
            <p:cNvPr id="53" name="Rectangle 52"/>
            <p:cNvSpPr/>
            <p:nvPr/>
          </p:nvSpPr>
          <p:spPr>
            <a:xfrm>
              <a:off x="548640" y="2428240"/>
              <a:ext cx="1097554" cy="2438400"/>
            </a:xfrm>
            <a:prstGeom prst="rect">
              <a:avLst/>
            </a:prstGeom>
            <a:solidFill>
              <a:srgbClr val="18984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54" name="TextBox 45"/>
            <p:cNvSpPr txBox="1">
              <a:spLocks noChangeArrowheads="1"/>
            </p:cNvSpPr>
            <p:nvPr/>
          </p:nvSpPr>
          <p:spPr bwMode="auto">
            <a:xfrm>
              <a:off x="590320" y="2454916"/>
              <a:ext cx="977717" cy="24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75" b="1">
                  <a:solidFill>
                    <a:schemeClr val="bg1"/>
                  </a:solidFill>
                </a:rPr>
                <a:t>EOSSpacecraft</a:t>
              </a:r>
            </a:p>
          </p:txBody>
        </p:sp>
        <p:pic>
          <p:nvPicPr>
            <p:cNvPr id="55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 r="57941"/>
            <a:stretch>
              <a:fillRect/>
            </a:stretch>
          </p:blipFill>
          <p:spPr bwMode="auto">
            <a:xfrm>
              <a:off x="589280" y="2804160"/>
              <a:ext cx="1046329" cy="68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5"/>
            <p:cNvPicPr>
              <a:picLocks noChangeAspect="1" noChangeArrowheads="1"/>
            </p:cNvPicPr>
            <p:nvPr/>
          </p:nvPicPr>
          <p:blipFill>
            <a:blip r:embed="rId12" cstate="print"/>
            <a:srcRect r="55135"/>
            <a:stretch>
              <a:fillRect/>
            </a:stretch>
          </p:blipFill>
          <p:spPr bwMode="auto">
            <a:xfrm>
              <a:off x="589280" y="3453557"/>
              <a:ext cx="1046480" cy="805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9284" y="4226836"/>
              <a:ext cx="1117916" cy="62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Freeform 57"/>
          <p:cNvSpPr/>
          <p:nvPr/>
        </p:nvSpPr>
        <p:spPr>
          <a:xfrm>
            <a:off x="2328863" y="5243514"/>
            <a:ext cx="1585913" cy="104775"/>
          </a:xfrm>
          <a:custGeom>
            <a:avLst/>
            <a:gdLst>
              <a:gd name="connsiteX0" fmla="*/ 2114550 w 2114550"/>
              <a:gd name="connsiteY0" fmla="*/ 0 h 139700"/>
              <a:gd name="connsiteX1" fmla="*/ 2108200 w 2114550"/>
              <a:gd name="connsiteY1" fmla="*/ 139700 h 139700"/>
              <a:gd name="connsiteX2" fmla="*/ 0 w 2114550"/>
              <a:gd name="connsiteY2" fmla="*/ 1270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550" h="139700">
                <a:moveTo>
                  <a:pt x="2114550" y="0"/>
                </a:moveTo>
                <a:lnTo>
                  <a:pt x="2108200" y="139700"/>
                </a:lnTo>
                <a:lnTo>
                  <a:pt x="0" y="12700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64483" y="4994674"/>
            <a:ext cx="797719" cy="6072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0" name="Freeform 59"/>
          <p:cNvSpPr/>
          <p:nvPr/>
        </p:nvSpPr>
        <p:spPr>
          <a:xfrm flipV="1">
            <a:off x="6080523" y="3733801"/>
            <a:ext cx="172640" cy="1191"/>
          </a:xfrm>
          <a:custGeom>
            <a:avLst/>
            <a:gdLst>
              <a:gd name="connsiteX0" fmla="*/ 0 w 309033"/>
              <a:gd name="connsiteY0" fmla="*/ 0 h 0"/>
              <a:gd name="connsiteX1" fmla="*/ 309033 w 309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1" name="Freeform 60"/>
          <p:cNvSpPr/>
          <p:nvPr/>
        </p:nvSpPr>
        <p:spPr>
          <a:xfrm rot="16200000" flipV="1">
            <a:off x="5449491" y="4201716"/>
            <a:ext cx="351234" cy="8334"/>
          </a:xfrm>
          <a:custGeom>
            <a:avLst/>
            <a:gdLst>
              <a:gd name="connsiteX0" fmla="*/ 0 w 309033"/>
              <a:gd name="connsiteY0" fmla="*/ 0 h 0"/>
              <a:gd name="connsiteX1" fmla="*/ 309033 w 309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2" name="Rounded Rectangle 61"/>
          <p:cNvSpPr/>
          <p:nvPr/>
        </p:nvSpPr>
        <p:spPr>
          <a:xfrm>
            <a:off x="6883005" y="3967163"/>
            <a:ext cx="887015" cy="244079"/>
          </a:xfrm>
          <a:prstGeom prst="roundRect">
            <a:avLst/>
          </a:prstGeom>
          <a:solidFill>
            <a:srgbClr val="4B7E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3" name="TextBox 62"/>
          <p:cNvSpPr txBox="1"/>
          <p:nvPr/>
        </p:nvSpPr>
        <p:spPr>
          <a:xfrm>
            <a:off x="6886576" y="3943350"/>
            <a:ext cx="881063" cy="3105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Interagency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88" dirty="0">
                <a:solidFill>
                  <a:schemeClr val="bg1"/>
                </a:solidFill>
                <a:cs typeface="ＭＳ Ｐゴシック" charset="-128"/>
              </a:rPr>
              <a:t>Data Centers</a:t>
            </a:r>
          </a:p>
        </p:txBody>
      </p:sp>
      <p:sp>
        <p:nvSpPr>
          <p:cNvPr id="64" name="Freeform 63"/>
          <p:cNvSpPr/>
          <p:nvPr/>
        </p:nvSpPr>
        <p:spPr>
          <a:xfrm flipV="1">
            <a:off x="6713935" y="4086226"/>
            <a:ext cx="172640" cy="1191"/>
          </a:xfrm>
          <a:custGeom>
            <a:avLst/>
            <a:gdLst>
              <a:gd name="connsiteX0" fmla="*/ 0 w 309033"/>
              <a:gd name="connsiteY0" fmla="*/ 0 h 0"/>
              <a:gd name="connsiteX1" fmla="*/ 309033 w 309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65" name="Group 80"/>
          <p:cNvGrpSpPr>
            <a:grpSpLocks/>
          </p:cNvGrpSpPr>
          <p:nvPr/>
        </p:nvGrpSpPr>
        <p:grpSpPr bwMode="auto">
          <a:xfrm>
            <a:off x="6572250" y="2990850"/>
            <a:ext cx="310754" cy="876300"/>
            <a:chOff x="7239000" y="2844800"/>
            <a:chExt cx="414050" cy="1168400"/>
          </a:xfrm>
        </p:grpSpPr>
        <p:cxnSp>
          <p:nvCxnSpPr>
            <p:cNvPr id="66" name="Straight Connector 65"/>
            <p:cNvCxnSpPr>
              <a:stCxn id="9" idx="1"/>
            </p:cNvCxnSpPr>
            <p:nvPr/>
          </p:nvCxnSpPr>
          <p:spPr>
            <a:xfrm rot="10800000" flipV="1">
              <a:off x="7239000" y="2844800"/>
              <a:ext cx="414050" cy="53340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7311848" y="3356072"/>
              <a:ext cx="361950" cy="279206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1" idx="1"/>
            </p:cNvCxnSpPr>
            <p:nvPr/>
          </p:nvCxnSpPr>
          <p:spPr>
            <a:xfrm rot="10800000" flipV="1">
              <a:off x="7423022" y="3819525"/>
              <a:ext cx="230028" cy="193675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 rot="10800000">
            <a:off x="6557962" y="4829175"/>
            <a:ext cx="310754" cy="40005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V="1">
            <a:off x="6641307" y="4636294"/>
            <a:ext cx="271463" cy="20955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6715126" y="4329113"/>
            <a:ext cx="172641" cy="145256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4895851" y="3719512"/>
            <a:ext cx="257175" cy="1042988"/>
          </a:xfrm>
          <a:custGeom>
            <a:avLst/>
            <a:gdLst>
              <a:gd name="connsiteX0" fmla="*/ 711200 w 711200"/>
              <a:gd name="connsiteY0" fmla="*/ 0 h 1390650"/>
              <a:gd name="connsiteX1" fmla="*/ 6350 w 711200"/>
              <a:gd name="connsiteY1" fmla="*/ 0 h 1390650"/>
              <a:gd name="connsiteX2" fmla="*/ 0 w 711200"/>
              <a:gd name="connsiteY2" fmla="*/ 1384300 h 1390650"/>
              <a:gd name="connsiteX3" fmla="*/ 711200 w 711200"/>
              <a:gd name="connsiteY3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390650">
                <a:moveTo>
                  <a:pt x="711200" y="0"/>
                </a:moveTo>
                <a:lnTo>
                  <a:pt x="6350" y="0"/>
                </a:lnTo>
                <a:cubicBezTo>
                  <a:pt x="4233" y="461433"/>
                  <a:pt x="2117" y="922867"/>
                  <a:pt x="0" y="1384300"/>
                </a:cubicBezTo>
                <a:lnTo>
                  <a:pt x="711200" y="139065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3" name="Freeform 72"/>
          <p:cNvSpPr/>
          <p:nvPr/>
        </p:nvSpPr>
        <p:spPr>
          <a:xfrm flipH="1">
            <a:off x="4371975" y="3714750"/>
            <a:ext cx="285750" cy="1042988"/>
          </a:xfrm>
          <a:custGeom>
            <a:avLst/>
            <a:gdLst>
              <a:gd name="connsiteX0" fmla="*/ 711200 w 711200"/>
              <a:gd name="connsiteY0" fmla="*/ 0 h 1390650"/>
              <a:gd name="connsiteX1" fmla="*/ 6350 w 711200"/>
              <a:gd name="connsiteY1" fmla="*/ 0 h 1390650"/>
              <a:gd name="connsiteX2" fmla="*/ 0 w 711200"/>
              <a:gd name="connsiteY2" fmla="*/ 1384300 h 1390650"/>
              <a:gd name="connsiteX3" fmla="*/ 711200 w 711200"/>
              <a:gd name="connsiteY3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390650">
                <a:moveTo>
                  <a:pt x="711200" y="0"/>
                </a:moveTo>
                <a:lnTo>
                  <a:pt x="6350" y="0"/>
                </a:lnTo>
                <a:cubicBezTo>
                  <a:pt x="4233" y="461433"/>
                  <a:pt x="2117" y="922867"/>
                  <a:pt x="0" y="1384300"/>
                </a:cubicBezTo>
                <a:lnTo>
                  <a:pt x="711200" y="139065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4657726" y="4219575"/>
            <a:ext cx="233363" cy="0"/>
          </a:xfrm>
          <a:custGeom>
            <a:avLst/>
            <a:gdLst>
              <a:gd name="connsiteX0" fmla="*/ 0 w 311150"/>
              <a:gd name="connsiteY0" fmla="*/ 0 h 0"/>
              <a:gd name="connsiteX1" fmla="*/ 311150 w 311150"/>
              <a:gd name="connsiteY1" fmla="*/ 0 h 0"/>
              <a:gd name="connsiteX2" fmla="*/ 311150 w 311150"/>
              <a:gd name="connsiteY2" fmla="*/ 0 h 0"/>
              <a:gd name="connsiteX3" fmla="*/ 311150 w 311150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50">
                <a:moveTo>
                  <a:pt x="0" y="0"/>
                </a:moveTo>
                <a:lnTo>
                  <a:pt x="311150" y="0"/>
                </a:lnTo>
                <a:lnTo>
                  <a:pt x="311150" y="0"/>
                </a:lnTo>
                <a:lnTo>
                  <a:pt x="311150" y="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5" name="Freeform 74"/>
          <p:cNvSpPr/>
          <p:nvPr/>
        </p:nvSpPr>
        <p:spPr>
          <a:xfrm>
            <a:off x="3429000" y="3714751"/>
            <a:ext cx="90488" cy="942975"/>
          </a:xfrm>
          <a:custGeom>
            <a:avLst/>
            <a:gdLst>
              <a:gd name="connsiteX0" fmla="*/ 711200 w 711200"/>
              <a:gd name="connsiteY0" fmla="*/ 0 h 1390650"/>
              <a:gd name="connsiteX1" fmla="*/ 6350 w 711200"/>
              <a:gd name="connsiteY1" fmla="*/ 0 h 1390650"/>
              <a:gd name="connsiteX2" fmla="*/ 0 w 711200"/>
              <a:gd name="connsiteY2" fmla="*/ 1384300 h 1390650"/>
              <a:gd name="connsiteX3" fmla="*/ 711200 w 711200"/>
              <a:gd name="connsiteY3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390650">
                <a:moveTo>
                  <a:pt x="711200" y="0"/>
                </a:moveTo>
                <a:lnTo>
                  <a:pt x="6350" y="0"/>
                </a:lnTo>
                <a:cubicBezTo>
                  <a:pt x="4233" y="461433"/>
                  <a:pt x="2117" y="922867"/>
                  <a:pt x="0" y="1384300"/>
                </a:cubicBezTo>
                <a:lnTo>
                  <a:pt x="711200" y="139065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3271839" y="3717132"/>
            <a:ext cx="154781" cy="385763"/>
          </a:xfrm>
          <a:custGeom>
            <a:avLst/>
            <a:gdLst>
              <a:gd name="connsiteX0" fmla="*/ 0 w 206375"/>
              <a:gd name="connsiteY0" fmla="*/ 0 h 514350"/>
              <a:gd name="connsiteX1" fmla="*/ 142875 w 206375"/>
              <a:gd name="connsiteY1" fmla="*/ 3175 h 514350"/>
              <a:gd name="connsiteX2" fmla="*/ 139700 w 206375"/>
              <a:gd name="connsiteY2" fmla="*/ 514350 h 514350"/>
              <a:gd name="connsiteX3" fmla="*/ 206375 w 206375"/>
              <a:gd name="connsiteY3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75" h="514350">
                <a:moveTo>
                  <a:pt x="0" y="0"/>
                </a:moveTo>
                <a:lnTo>
                  <a:pt x="142875" y="3175"/>
                </a:lnTo>
                <a:cubicBezTo>
                  <a:pt x="141817" y="173567"/>
                  <a:pt x="139700" y="514350"/>
                  <a:pt x="139700" y="514350"/>
                </a:cubicBezTo>
                <a:lnTo>
                  <a:pt x="206375" y="51435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 flipV="1">
            <a:off x="3274220" y="4271963"/>
            <a:ext cx="154781" cy="385763"/>
          </a:xfrm>
          <a:custGeom>
            <a:avLst/>
            <a:gdLst>
              <a:gd name="connsiteX0" fmla="*/ 0 w 206375"/>
              <a:gd name="connsiteY0" fmla="*/ 0 h 514350"/>
              <a:gd name="connsiteX1" fmla="*/ 142875 w 206375"/>
              <a:gd name="connsiteY1" fmla="*/ 3175 h 514350"/>
              <a:gd name="connsiteX2" fmla="*/ 139700 w 206375"/>
              <a:gd name="connsiteY2" fmla="*/ 514350 h 514350"/>
              <a:gd name="connsiteX3" fmla="*/ 206375 w 206375"/>
              <a:gd name="connsiteY3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75" h="514350">
                <a:moveTo>
                  <a:pt x="0" y="0"/>
                </a:moveTo>
                <a:lnTo>
                  <a:pt x="142875" y="3175"/>
                </a:lnTo>
                <a:cubicBezTo>
                  <a:pt x="141817" y="173567"/>
                  <a:pt x="139700" y="514350"/>
                  <a:pt x="139700" y="514350"/>
                </a:cubicBezTo>
                <a:lnTo>
                  <a:pt x="206375" y="514350"/>
                </a:lnTo>
              </a:path>
            </a:pathLst>
          </a:cu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4606529" y="1559379"/>
            <a:ext cx="3320994" cy="438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Title 3"/>
          <p:cNvSpPr txBox="1">
            <a:spLocks/>
          </p:cNvSpPr>
          <p:nvPr/>
        </p:nvSpPr>
        <p:spPr>
          <a:xfrm>
            <a:off x="4856150" y="857252"/>
            <a:ext cx="2830724" cy="592931"/>
          </a:xfrm>
          <a:prstGeom prst="rect">
            <a:avLst/>
          </a:prstGeom>
        </p:spPr>
        <p:txBody>
          <a:bodyPr/>
          <a:lstStyle/>
          <a:p>
            <a:pPr algn="ctr" defTabSz="685800">
              <a:spcBef>
                <a:spcPct val="0"/>
              </a:spcBef>
              <a:defRPr/>
            </a:pPr>
            <a:r>
              <a:rPr lang="en-US" sz="2100" b="1" dirty="0">
                <a:solidFill>
                  <a:schemeClr val="bg1"/>
                </a:solidFill>
                <a:latin typeface="Helvetica" charset="0"/>
                <a:ea typeface="+mj-ea"/>
                <a:cs typeface="Helvetica" charset="0"/>
              </a:rPr>
              <a:t>ESDIS</a:t>
            </a:r>
          </a:p>
        </p:txBody>
      </p:sp>
    </p:spTree>
    <p:extLst>
      <p:ext uri="{BB962C8B-B14F-4D97-AF65-F5344CB8AC3E}">
        <p14:creationId xmlns:p14="http://schemas.microsoft.com/office/powerpoint/2010/main" val="23253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EOSDIS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EOSDIS provides:</a:t>
            </a:r>
          </a:p>
          <a:p>
            <a:pPr lvl="1"/>
            <a:r>
              <a:rPr lang="en-US" smtClean="0"/>
              <a:t>Interoperable Distributed Data Archives</a:t>
            </a:r>
          </a:p>
          <a:p>
            <a:pPr lvl="1"/>
            <a:r>
              <a:rPr lang="en-US" smtClean="0"/>
              <a:t>Science Data Processing</a:t>
            </a:r>
          </a:p>
          <a:p>
            <a:pPr lvl="1"/>
            <a:r>
              <a:rPr lang="en-US" smtClean="0"/>
              <a:t>Data Management</a:t>
            </a:r>
          </a:p>
          <a:p>
            <a:pPr lvl="1"/>
            <a:r>
              <a:rPr lang="en-US" smtClean="0"/>
              <a:t>On-Line Data Access Services</a:t>
            </a:r>
          </a:p>
          <a:p>
            <a:pPr lvl="1"/>
            <a:r>
              <a:rPr lang="en-US" smtClean="0"/>
              <a:t>Earth Science Discipline-Oriented User Services</a:t>
            </a:r>
          </a:p>
          <a:p>
            <a:pPr lvl="1"/>
            <a:r>
              <a:rPr lang="en-US" smtClean="0"/>
              <a:t>Network Data Transport to distributed System Elements</a:t>
            </a:r>
          </a:p>
          <a:p>
            <a:pPr lvl="1"/>
            <a:endParaRPr lang="en-US" smtClean="0"/>
          </a:p>
          <a:p>
            <a:r>
              <a:rPr lang="en-US" smtClean="0"/>
              <a:t>NASA</a:t>
            </a:r>
            <a:r>
              <a:rPr lang="ja-JP" altLang="en-US" smtClean="0"/>
              <a:t>’</a:t>
            </a:r>
            <a:r>
              <a:rPr lang="en-US" altLang="ja-JP" smtClean="0"/>
              <a:t>s Earth Science Data Policy promotes usage of data by the community</a:t>
            </a:r>
          </a:p>
          <a:p>
            <a:pPr lvl="1"/>
            <a:r>
              <a:rPr lang="en-US" smtClean="0"/>
              <a:t>No period of exclusive access</a:t>
            </a:r>
          </a:p>
          <a:p>
            <a:pPr lvl="1"/>
            <a:r>
              <a:rPr lang="en-US" smtClean="0"/>
              <a:t>Data available at no cost to all users on a non-discriminatory basis, except where agreed upon with international partners</a:t>
            </a:r>
          </a:p>
          <a:p>
            <a:endParaRPr lang="en-US" smtClean="0"/>
          </a:p>
          <a:p>
            <a:pPr lvl="2"/>
            <a:endParaRPr lang="en-US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34FE-5A70-0642-8B5B-E435BEA06C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49250" y="1076055"/>
            <a:ext cx="8639225" cy="6405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Earth Observing System Data and Information System (EOSDIS)</a:t>
            </a:r>
          </a:p>
        </p:txBody>
      </p:sp>
      <p:sp>
        <p:nvSpPr>
          <p:cNvPr id="36" name="Shape 62"/>
          <p:cNvSpPr/>
          <p:nvPr/>
        </p:nvSpPr>
        <p:spPr>
          <a:xfrm>
            <a:off x="661878" y="4432403"/>
            <a:ext cx="1947000" cy="1125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/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63"/>
          <p:cNvSpPr/>
          <p:nvPr/>
        </p:nvSpPr>
        <p:spPr>
          <a:xfrm>
            <a:off x="3544900" y="1835261"/>
            <a:ext cx="2929200" cy="372304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/>
            <a:r>
              <a:rPr lang="en" sz="2600" b="1" kern="0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EOSDIS</a:t>
            </a:r>
          </a:p>
        </p:txBody>
      </p:sp>
      <p:sp>
        <p:nvSpPr>
          <p:cNvPr id="38" name="Shape 64"/>
          <p:cNvSpPr/>
          <p:nvPr/>
        </p:nvSpPr>
        <p:spPr>
          <a:xfrm>
            <a:off x="7037755" y="2488788"/>
            <a:ext cx="1947000" cy="359100"/>
          </a:xfrm>
          <a:prstGeom prst="roundRect">
            <a:avLst>
              <a:gd name="adj" fmla="val 16667"/>
            </a:avLst>
          </a:prstGeom>
          <a:solidFill>
            <a:srgbClr val="4B7E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>
              <a:buSzPct val="25000"/>
            </a:pPr>
            <a:r>
              <a:rPr lang="en" kern="0">
                <a:solidFill>
                  <a:srgbClr val="FFFFFF"/>
                </a:solidFill>
                <a:ea typeface="Lato"/>
                <a:cs typeface="Lato"/>
                <a:sym typeface="Lato"/>
              </a:rPr>
              <a:t>Applications</a:t>
            </a:r>
          </a:p>
        </p:txBody>
      </p:sp>
      <p:sp>
        <p:nvSpPr>
          <p:cNvPr id="39" name="Shape 65"/>
          <p:cNvSpPr/>
          <p:nvPr/>
        </p:nvSpPr>
        <p:spPr>
          <a:xfrm>
            <a:off x="1293786" y="3411821"/>
            <a:ext cx="315213" cy="0"/>
          </a:xfrm>
          <a:custGeom>
            <a:avLst/>
            <a:gdLst/>
            <a:ahLst/>
            <a:cxnLst/>
            <a:rect l="0" t="0" r="0" b="0"/>
            <a:pathLst>
              <a:path w="309033" extrusionOk="0">
                <a:moveTo>
                  <a:pt x="0" y="0"/>
                </a:moveTo>
                <a:lnTo>
                  <a:pt x="309033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triangle" w="lg" len="lg"/>
            <a:tailEnd type="triangle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0" name="Shape 66"/>
          <p:cNvSpPr/>
          <p:nvPr/>
        </p:nvSpPr>
        <p:spPr>
          <a:xfrm rot="-5400000">
            <a:off x="1885494" y="4250416"/>
            <a:ext cx="237955" cy="0"/>
          </a:xfrm>
          <a:custGeom>
            <a:avLst/>
            <a:gdLst/>
            <a:ahLst/>
            <a:cxnLst/>
            <a:rect l="0" t="0" r="0" b="0"/>
            <a:pathLst>
              <a:path w="309033" extrusionOk="0">
                <a:moveTo>
                  <a:pt x="0" y="0"/>
                </a:moveTo>
                <a:lnTo>
                  <a:pt x="309033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triangle" w="lg" len="lg"/>
            <a:tailEnd type="triangle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1" name="Shape 67"/>
          <p:cNvSpPr/>
          <p:nvPr/>
        </p:nvSpPr>
        <p:spPr>
          <a:xfrm>
            <a:off x="915770" y="4547237"/>
            <a:ext cx="1439400" cy="896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>
              <a:buClr>
                <a:srgbClr val="171717"/>
              </a:buClr>
              <a:buSzPct val="61111"/>
            </a:pPr>
            <a:r>
              <a:rPr lang="en" kern="0">
                <a:solidFill>
                  <a:srgbClr val="171717"/>
                </a:solidFill>
                <a:ea typeface="Lato"/>
                <a:cs typeface="Lato"/>
                <a:sym typeface="Lato"/>
              </a:rPr>
              <a:t>Capture and Clean</a:t>
            </a:r>
          </a:p>
        </p:txBody>
      </p:sp>
      <p:sp>
        <p:nvSpPr>
          <p:cNvPr id="42" name="Shape 68"/>
          <p:cNvSpPr/>
          <p:nvPr/>
        </p:nvSpPr>
        <p:spPr>
          <a:xfrm>
            <a:off x="7037755" y="2995671"/>
            <a:ext cx="1947000" cy="359100"/>
          </a:xfrm>
          <a:prstGeom prst="roundRect">
            <a:avLst>
              <a:gd name="adj" fmla="val 16667"/>
            </a:avLst>
          </a:prstGeom>
          <a:solidFill>
            <a:srgbClr val="4B7E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>
              <a:buSzPct val="25000"/>
            </a:pPr>
            <a:r>
              <a:rPr lang="en" kern="0">
                <a:solidFill>
                  <a:srgbClr val="FFFFFF"/>
                </a:solidFill>
                <a:ea typeface="Lato"/>
                <a:cs typeface="Lato"/>
                <a:sym typeface="Lato"/>
              </a:rPr>
              <a:t>Education</a:t>
            </a:r>
          </a:p>
        </p:txBody>
      </p:sp>
      <p:sp>
        <p:nvSpPr>
          <p:cNvPr id="43" name="Shape 69"/>
          <p:cNvSpPr/>
          <p:nvPr/>
        </p:nvSpPr>
        <p:spPr>
          <a:xfrm>
            <a:off x="3892698" y="4735357"/>
            <a:ext cx="2347500" cy="519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" kern="0">
                <a:solidFill>
                  <a:srgbClr val="171717"/>
                </a:solidFill>
                <a:ea typeface="Lato"/>
                <a:cs typeface="Lato"/>
                <a:sym typeface="Lato"/>
              </a:rPr>
              <a:t>Process</a:t>
            </a:r>
          </a:p>
        </p:txBody>
      </p:sp>
      <p:sp>
        <p:nvSpPr>
          <p:cNvPr id="44" name="Shape 70"/>
          <p:cNvSpPr/>
          <p:nvPr/>
        </p:nvSpPr>
        <p:spPr>
          <a:xfrm>
            <a:off x="3884879" y="3957165"/>
            <a:ext cx="2363100" cy="519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" kern="0">
                <a:solidFill>
                  <a:srgbClr val="171717"/>
                </a:solidFill>
                <a:ea typeface="Lato"/>
                <a:cs typeface="Lato"/>
                <a:sym typeface="Lato"/>
              </a:rPr>
              <a:t>Archive</a:t>
            </a:r>
          </a:p>
        </p:txBody>
      </p:sp>
      <p:sp>
        <p:nvSpPr>
          <p:cNvPr id="45" name="Shape 71"/>
          <p:cNvSpPr/>
          <p:nvPr/>
        </p:nvSpPr>
        <p:spPr>
          <a:xfrm>
            <a:off x="3884879" y="3178342"/>
            <a:ext cx="2363100" cy="519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" kern="0">
                <a:solidFill>
                  <a:srgbClr val="171717"/>
                </a:solidFill>
                <a:ea typeface="Lato"/>
                <a:cs typeface="Lato"/>
                <a:sym typeface="Lato"/>
              </a:rPr>
              <a:t>Transform*</a:t>
            </a:r>
          </a:p>
        </p:txBody>
      </p:sp>
      <p:sp>
        <p:nvSpPr>
          <p:cNvPr id="46" name="Shape 72"/>
          <p:cNvSpPr/>
          <p:nvPr/>
        </p:nvSpPr>
        <p:spPr>
          <a:xfrm>
            <a:off x="3851609" y="2399519"/>
            <a:ext cx="2429700" cy="519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" kern="0">
                <a:solidFill>
                  <a:srgbClr val="171717"/>
                </a:solidFill>
                <a:ea typeface="Lato"/>
                <a:cs typeface="Lato"/>
                <a:sym typeface="Lato"/>
              </a:rPr>
              <a:t>Distribute</a:t>
            </a:r>
          </a:p>
        </p:txBody>
      </p:sp>
      <p:sp>
        <p:nvSpPr>
          <p:cNvPr id="47" name="Shape 73"/>
          <p:cNvSpPr/>
          <p:nvPr/>
        </p:nvSpPr>
        <p:spPr>
          <a:xfrm>
            <a:off x="7037755" y="1981904"/>
            <a:ext cx="1947000" cy="359100"/>
          </a:xfrm>
          <a:prstGeom prst="roundRect">
            <a:avLst>
              <a:gd name="adj" fmla="val 16667"/>
            </a:avLst>
          </a:prstGeom>
          <a:solidFill>
            <a:srgbClr val="4B7E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>
              <a:buSzPct val="25000"/>
            </a:pPr>
            <a:r>
              <a:rPr lang="en" kern="0">
                <a:solidFill>
                  <a:srgbClr val="FFFFFF"/>
                </a:solidFill>
                <a:ea typeface="Lato"/>
                <a:cs typeface="Lato"/>
                <a:sym typeface="Lato"/>
              </a:rPr>
              <a:t>Research</a:t>
            </a:r>
          </a:p>
        </p:txBody>
      </p:sp>
      <p:cxnSp>
        <p:nvCxnSpPr>
          <p:cNvPr id="48" name="Shape 74"/>
          <p:cNvCxnSpPr/>
          <p:nvPr/>
        </p:nvCxnSpPr>
        <p:spPr>
          <a:xfrm rot="10800000" flipH="1">
            <a:off x="6281310" y="2161469"/>
            <a:ext cx="756299" cy="4980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75"/>
          <p:cNvCxnSpPr/>
          <p:nvPr/>
        </p:nvCxnSpPr>
        <p:spPr>
          <a:xfrm>
            <a:off x="6281310" y="2659469"/>
            <a:ext cx="756299" cy="90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76"/>
          <p:cNvCxnSpPr/>
          <p:nvPr/>
        </p:nvCxnSpPr>
        <p:spPr>
          <a:xfrm>
            <a:off x="6281310" y="2659469"/>
            <a:ext cx="756299" cy="5157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" name="Shape 77"/>
          <p:cNvSpPr txBox="1"/>
          <p:nvPr/>
        </p:nvSpPr>
        <p:spPr>
          <a:xfrm>
            <a:off x="5323498" y="5586801"/>
            <a:ext cx="2484600" cy="3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/>
            <a:r>
              <a:rPr lang="en" sz="1200" kern="0">
                <a:solidFill>
                  <a:srgbClr val="000000"/>
                </a:solidFill>
                <a:ea typeface="Lato"/>
                <a:cs typeface="Lato"/>
                <a:sym typeface="Lato"/>
              </a:rPr>
              <a:t>*Subset, reformat, reproject</a:t>
            </a:r>
          </a:p>
        </p:txBody>
      </p:sp>
      <p:pic>
        <p:nvPicPr>
          <p:cNvPr id="52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77" y="2643458"/>
            <a:ext cx="896287" cy="89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293" y="2643458"/>
            <a:ext cx="896288" cy="89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7978" y="2643470"/>
            <a:ext cx="896287" cy="8962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Shape 81"/>
          <p:cNvCxnSpPr/>
          <p:nvPr/>
        </p:nvCxnSpPr>
        <p:spPr>
          <a:xfrm>
            <a:off x="565520" y="3539747"/>
            <a:ext cx="1069800" cy="10074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" name="Shape 82"/>
          <p:cNvCxnSpPr/>
          <p:nvPr/>
        </p:nvCxnSpPr>
        <p:spPr>
          <a:xfrm>
            <a:off x="1635437" y="3539747"/>
            <a:ext cx="0" cy="10074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" name="Shape 83"/>
          <p:cNvCxnSpPr/>
          <p:nvPr/>
        </p:nvCxnSpPr>
        <p:spPr>
          <a:xfrm flipH="1">
            <a:off x="1635521" y="3539734"/>
            <a:ext cx="1110600" cy="10074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8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6133" y="3419585"/>
            <a:ext cx="896288" cy="89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80985" y="3411817"/>
            <a:ext cx="807491" cy="80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9928" y="3233993"/>
            <a:ext cx="408741" cy="40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59928" y="2455174"/>
            <a:ext cx="408741" cy="40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59928" y="4010598"/>
            <a:ext cx="408741" cy="40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8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59928" y="4791641"/>
            <a:ext cx="408741" cy="408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hape 90"/>
          <p:cNvCxnSpPr/>
          <p:nvPr/>
        </p:nvCxnSpPr>
        <p:spPr>
          <a:xfrm>
            <a:off x="2355170" y="4995437"/>
            <a:ext cx="1537500" cy="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" name="Shape 91"/>
          <p:cNvCxnSpPr/>
          <p:nvPr/>
        </p:nvCxnSpPr>
        <p:spPr>
          <a:xfrm rot="10800000">
            <a:off x="5066448" y="4477057"/>
            <a:ext cx="0" cy="2583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" name="Shape 92"/>
          <p:cNvCxnSpPr/>
          <p:nvPr/>
        </p:nvCxnSpPr>
        <p:spPr>
          <a:xfrm rot="10800000">
            <a:off x="5066489" y="3698260"/>
            <a:ext cx="0" cy="2583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" name="Shape 93"/>
          <p:cNvCxnSpPr/>
          <p:nvPr/>
        </p:nvCxnSpPr>
        <p:spPr>
          <a:xfrm rot="10800000">
            <a:off x="5066489" y="2919463"/>
            <a:ext cx="0" cy="2583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Rectangle 1"/>
          <p:cNvSpPr/>
          <p:nvPr/>
        </p:nvSpPr>
        <p:spPr>
          <a:xfrm>
            <a:off x="4447607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Extensive Data Collection</a:t>
            </a:r>
            <a:endParaRPr lang="en-US" dirty="0"/>
          </a:p>
        </p:txBody>
      </p:sp>
      <p:sp>
        <p:nvSpPr>
          <p:cNvPr id="20483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Started in the 1990s, EOSDIS today has 11,000+ data types (collections)</a:t>
            </a:r>
          </a:p>
          <a:p>
            <a:pPr lvl="2"/>
            <a:r>
              <a:rPr lang="en-US" smtClean="0"/>
              <a:t>Land</a:t>
            </a:r>
          </a:p>
          <a:p>
            <a:pPr lvl="4"/>
            <a:r>
              <a:rPr lang="en-US" smtClean="0"/>
              <a:t>Cover &amp; Usage</a:t>
            </a:r>
          </a:p>
          <a:p>
            <a:pPr lvl="4"/>
            <a:r>
              <a:rPr lang="en-US" smtClean="0"/>
              <a:t>Surface temperature</a:t>
            </a:r>
          </a:p>
          <a:p>
            <a:pPr lvl="4"/>
            <a:r>
              <a:rPr lang="en-US" smtClean="0"/>
              <a:t>Soil moisture</a:t>
            </a:r>
          </a:p>
          <a:p>
            <a:pPr lvl="4"/>
            <a:r>
              <a:rPr lang="en-US" smtClean="0"/>
              <a:t>Surface topography</a:t>
            </a:r>
          </a:p>
          <a:p>
            <a:pPr lvl="2"/>
            <a:r>
              <a:rPr lang="en-US" smtClean="0"/>
              <a:t>Atmosphere</a:t>
            </a:r>
          </a:p>
          <a:p>
            <a:pPr lvl="4"/>
            <a:r>
              <a:rPr lang="en-US" smtClean="0"/>
              <a:t>Winds &amp; Precipitation</a:t>
            </a:r>
          </a:p>
          <a:p>
            <a:pPr lvl="4"/>
            <a:r>
              <a:rPr lang="en-US" smtClean="0"/>
              <a:t>Aerosols &amp; Clouds</a:t>
            </a:r>
          </a:p>
          <a:p>
            <a:pPr lvl="4"/>
            <a:r>
              <a:rPr lang="en-US" smtClean="0"/>
              <a:t>Temperature &amp; Humidity</a:t>
            </a:r>
          </a:p>
          <a:p>
            <a:pPr lvl="4"/>
            <a:r>
              <a:rPr lang="en-US" smtClean="0"/>
              <a:t>Solar radiation</a:t>
            </a:r>
          </a:p>
          <a:p>
            <a:pPr lvl="2"/>
            <a:r>
              <a:rPr lang="en-US" smtClean="0"/>
              <a:t>Ocean</a:t>
            </a:r>
          </a:p>
          <a:p>
            <a:pPr lvl="4"/>
            <a:r>
              <a:rPr lang="en-US" smtClean="0"/>
              <a:t>Surface temperature</a:t>
            </a:r>
          </a:p>
          <a:p>
            <a:pPr lvl="4"/>
            <a:r>
              <a:rPr lang="en-US" smtClean="0"/>
              <a:t>Surface wind fields &amp;     Heat flux</a:t>
            </a:r>
          </a:p>
          <a:p>
            <a:pPr lvl="4"/>
            <a:r>
              <a:rPr lang="en-US" smtClean="0"/>
              <a:t>Surface topography</a:t>
            </a:r>
          </a:p>
          <a:p>
            <a:pPr lvl="4"/>
            <a:r>
              <a:rPr lang="en-US" smtClean="0"/>
              <a:t>Ocean color</a:t>
            </a:r>
          </a:p>
          <a:p>
            <a:pPr lvl="2"/>
            <a:r>
              <a:rPr lang="en-US" smtClean="0"/>
              <a:t>Cryosphere</a:t>
            </a:r>
          </a:p>
          <a:p>
            <a:pPr lvl="4"/>
            <a:r>
              <a:rPr lang="en-US" smtClean="0"/>
              <a:t>Sea/Land Ice &amp; Snow Cover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885950" indent="-17145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228850" indent="-17145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571750" indent="-17145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914650" indent="-17145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D4871E7B-7BA2-3B49-BBA9-2CC2B9C82E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486" name="Content Placeholder 6"/>
          <p:cNvSpPr>
            <a:spLocks noGrp="1"/>
          </p:cNvSpPr>
          <p:nvPr>
            <p:ph sz="half" idx="4294967295"/>
          </p:nvPr>
        </p:nvSpPr>
        <p:spPr>
          <a:xfrm>
            <a:off x="5047778" y="4691063"/>
            <a:ext cx="3089275" cy="998537"/>
          </a:xfrm>
        </p:spPr>
        <p:txBody>
          <a:bodyPr/>
          <a:lstStyle/>
          <a:p>
            <a:pPr marL="423863" lvl="2"/>
            <a:r>
              <a:rPr lang="en-US" sz="1350" dirty="0">
                <a:latin typeface="Arial" charset="0"/>
                <a:ea typeface="ヒラギノ角ゴ Pro W3" charset="0"/>
                <a:cs typeface="ヒラギノ角ゴ Pro W3" charset="0"/>
              </a:rPr>
              <a:t>Human Dimensions</a:t>
            </a:r>
          </a:p>
          <a:p>
            <a:pPr marL="719138" lvl="4" indent="-179785"/>
            <a:r>
              <a:rPr lang="en-US" sz="1200" dirty="0">
                <a:latin typeface="Arial" charset="0"/>
                <a:ea typeface="ヒラギノ角ゴ Pro W3" charset="0"/>
                <a:cs typeface="ヒラギノ角ゴ Pro W3" charset="0"/>
              </a:rPr>
              <a:t>Population &amp; Land Use</a:t>
            </a:r>
          </a:p>
          <a:p>
            <a:pPr marL="719138" lvl="4" indent="-179785"/>
            <a:r>
              <a:rPr lang="en-US" sz="1200" dirty="0">
                <a:latin typeface="Arial" charset="0"/>
                <a:ea typeface="ヒラギノ角ゴ Pro W3" charset="0"/>
                <a:cs typeface="ヒラギノ角ゴ Pro W3" charset="0"/>
              </a:rPr>
              <a:t>Human &amp; Environmental Health</a:t>
            </a:r>
          </a:p>
          <a:p>
            <a:pPr marL="719138" lvl="4" indent="-179785"/>
            <a:r>
              <a:rPr lang="en-US" sz="1200" dirty="0">
                <a:latin typeface="Arial" charset="0"/>
                <a:ea typeface="ヒラギノ角ゴ Pro W3" charset="0"/>
                <a:cs typeface="ヒラギノ角ゴ Pro W3" charset="0"/>
              </a:rPr>
              <a:t>Ecosystems</a:t>
            </a:r>
          </a:p>
          <a:p>
            <a:pPr marL="33338" lvl="1" indent="0">
              <a:buNone/>
            </a:pPr>
            <a:endParaRPr lang="en-US" sz="1050" dirty="0">
              <a:latin typeface="Comic Sans MS" charset="0"/>
              <a:ea typeface="ヒラギノ角ゴ Pro W3" charset="0"/>
              <a:cs typeface="ヒラギノ角ゴ Pro W3" charset="0"/>
            </a:endParaRPr>
          </a:p>
          <a:p>
            <a:endParaRPr lang="en-US" sz="900" dirty="0">
              <a:latin typeface="Comic Sans M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Picture 6" descr="Earth Fleet_ColorKe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Sources</a:t>
            </a:r>
            <a:endParaRPr lang="en-US" altLang="en-US" dirty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34DAE8-EB92-4FF4-9372-1170AD7F53C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8998" y="1816895"/>
          <a:ext cx="6315075" cy="3620263"/>
        </p:xfrm>
        <a:graphic>
          <a:graphicData uri="http://schemas.openxmlformats.org/drawingml/2006/table">
            <a:tbl>
              <a:tblPr/>
              <a:tblGrid>
                <a:gridCol w="211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819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Type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Example Missions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66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Satellite/on-orbit Missions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Terra, Aqua, Aura, Suomi-NPP, SORCE, GPM, GRACE, CloudSat, CALIPSO, etc.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202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Airborne missions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IceBridge, Earth Ventures (5+ missions), UAVSAR, etc.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02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 Situ Measurement missions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Field campaigns on land (e.g., LBA-ECO) and in the ocean (e.g., SPURS)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266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Applications support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Near-real time creation and distribution of selected products for applications communities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547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Earth Science Research support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Research products from efforts like MEaSUREs.  This also includes data from older, heritage missions (prior to EOS Program) that the DAACs rescue – e.g., Nimbus, SeaSat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3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788021" y="921986"/>
            <a:ext cx="8260562" cy="5031874"/>
            <a:chOff x="56875" y="442325"/>
            <a:chExt cx="9954435" cy="6063687"/>
          </a:xfrm>
        </p:grpSpPr>
        <p:grpSp>
          <p:nvGrpSpPr>
            <p:cNvPr id="108" name="Shape 108"/>
            <p:cNvGrpSpPr/>
            <p:nvPr/>
          </p:nvGrpSpPr>
          <p:grpSpPr>
            <a:xfrm>
              <a:off x="1121766" y="5576590"/>
              <a:ext cx="2247300" cy="810000"/>
              <a:chOff x="1091468" y="5630084"/>
              <a:chExt cx="2247300" cy="810000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1091468" y="5630084"/>
                <a:ext cx="2247300" cy="8100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algn="ctr"/>
                <a:endParaRPr sz="825" b="1"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2100129" y="6262718"/>
                <a:ext cx="77099" cy="77099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66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1240993" y="5859566"/>
                <a:ext cx="625200" cy="343800"/>
              </a:xfrm>
              <a:prstGeom prst="ellipse">
                <a:avLst/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750" b="1" u="sng">
                    <a:ea typeface="Lato"/>
                    <a:cs typeface="Lato"/>
                    <a:sym typeface="Lato"/>
                  </a:rPr>
                  <a:t>SIPS</a:t>
                </a:r>
              </a:p>
            </p:txBody>
          </p:sp>
          <p:cxnSp>
            <p:nvCxnSpPr>
              <p:cNvPr id="112" name="Shape 112"/>
              <p:cNvCxnSpPr>
                <a:stCxn id="111" idx="5"/>
                <a:endCxn id="110" idx="1"/>
              </p:cNvCxnSpPr>
              <p:nvPr/>
            </p:nvCxnSpPr>
            <p:spPr>
              <a:xfrm>
                <a:off x="1774635" y="6153017"/>
                <a:ext cx="336900" cy="120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13" name="Shape 113"/>
              <p:cNvSpPr/>
              <p:nvPr/>
            </p:nvSpPr>
            <p:spPr>
              <a:xfrm>
                <a:off x="2404081" y="5859559"/>
                <a:ext cx="551700" cy="3123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675" b="1" dirty="0">
                    <a:ea typeface="Lato"/>
                    <a:cs typeface="Lato"/>
                    <a:sym typeface="Lato"/>
                  </a:rPr>
                  <a:t>DAAC</a:t>
                </a: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100532" y="6257018"/>
                <a:ext cx="77099" cy="88501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cxnSp>
            <p:nvCxnSpPr>
              <p:cNvPr id="115" name="Shape 115"/>
              <p:cNvCxnSpPr>
                <a:stCxn id="114" idx="2"/>
                <a:endCxn id="113" idx="2"/>
              </p:cNvCxnSpPr>
              <p:nvPr/>
            </p:nvCxnSpPr>
            <p:spPr>
              <a:xfrm rot="10800000">
                <a:off x="2679933" y="6171968"/>
                <a:ext cx="420601" cy="12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16" name="Shape 116"/>
            <p:cNvSpPr txBox="1"/>
            <p:nvPr/>
          </p:nvSpPr>
          <p:spPr>
            <a:xfrm>
              <a:off x="2635177" y="442325"/>
              <a:ext cx="7376133" cy="11922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1350" b="1" dirty="0">
                  <a:solidFill>
                    <a:srgbClr val="434343"/>
                  </a:solidFill>
                  <a:ea typeface="Lato"/>
                  <a:cs typeface="Lato"/>
                  <a:sym typeface="Lato"/>
                </a:rPr>
                <a:t>Distributed Active Archive Centers (DAACs), collocated with centers of science discipline expertise, archive and distribute standard data products produced by Science Investigator-led Processing Systems (SIPS)</a:t>
              </a:r>
            </a:p>
          </p:txBody>
        </p:sp>
        <p:grpSp>
          <p:nvGrpSpPr>
            <p:cNvPr id="117" name="Shape 117"/>
            <p:cNvGrpSpPr/>
            <p:nvPr/>
          </p:nvGrpSpPr>
          <p:grpSpPr>
            <a:xfrm>
              <a:off x="56875" y="1316437"/>
              <a:ext cx="9030225" cy="5189575"/>
              <a:chOff x="56887" y="1077700"/>
              <a:chExt cx="9030225" cy="5189575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2568631" y="3031111"/>
                <a:ext cx="717300" cy="1152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189" y="0"/>
                    </a:moveTo>
                    <a:lnTo>
                      <a:pt x="120000" y="15092"/>
                    </a:lnTo>
                    <a:lnTo>
                      <a:pt x="94456" y="100089"/>
                    </a:lnTo>
                    <a:lnTo>
                      <a:pt x="94456" y="103087"/>
                    </a:lnTo>
                    <a:lnTo>
                      <a:pt x="91120" y="105228"/>
                    </a:lnTo>
                    <a:lnTo>
                      <a:pt x="88784" y="105111"/>
                    </a:lnTo>
                    <a:lnTo>
                      <a:pt x="87447" y="103301"/>
                    </a:lnTo>
                    <a:lnTo>
                      <a:pt x="84446" y="103077"/>
                    </a:lnTo>
                    <a:lnTo>
                      <a:pt x="83777" y="101802"/>
                    </a:lnTo>
                    <a:lnTo>
                      <a:pt x="79771" y="103087"/>
                    </a:lnTo>
                    <a:lnTo>
                      <a:pt x="78769" y="118073"/>
                    </a:lnTo>
                    <a:lnTo>
                      <a:pt x="76766" y="120000"/>
                    </a:lnTo>
                    <a:lnTo>
                      <a:pt x="0" y="46572"/>
                    </a:lnTo>
                    <a:lnTo>
                      <a:pt x="0" y="42289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9" name="Shape 119"/>
              <p:cNvSpPr/>
              <p:nvPr/>
            </p:nvSpPr>
            <p:spPr>
              <a:xfrm>
                <a:off x="7540961" y="2872804"/>
                <a:ext cx="386100" cy="210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790" y="120000"/>
                    </a:moveTo>
                    <a:lnTo>
                      <a:pt x="89609" y="111807"/>
                    </a:lnTo>
                    <a:lnTo>
                      <a:pt x="88366" y="108894"/>
                    </a:lnTo>
                    <a:lnTo>
                      <a:pt x="87751" y="105366"/>
                    </a:lnTo>
                    <a:lnTo>
                      <a:pt x="94264" y="95999"/>
                    </a:lnTo>
                    <a:lnTo>
                      <a:pt x="95505" y="108291"/>
                    </a:lnTo>
                    <a:lnTo>
                      <a:pt x="99840" y="102452"/>
                    </a:lnTo>
                    <a:lnTo>
                      <a:pt x="105426" y="92489"/>
                    </a:lnTo>
                    <a:lnTo>
                      <a:pt x="114730" y="86048"/>
                    </a:lnTo>
                    <a:lnTo>
                      <a:pt x="120000" y="86048"/>
                    </a:lnTo>
                    <a:lnTo>
                      <a:pt x="116898" y="73171"/>
                    </a:lnTo>
                    <a:lnTo>
                      <a:pt x="113177" y="75513"/>
                    </a:lnTo>
                    <a:lnTo>
                      <a:pt x="107288" y="86048"/>
                    </a:lnTo>
                    <a:lnTo>
                      <a:pt x="99225" y="84296"/>
                    </a:lnTo>
                    <a:lnTo>
                      <a:pt x="94264" y="71420"/>
                    </a:lnTo>
                    <a:lnTo>
                      <a:pt x="88372" y="53270"/>
                    </a:lnTo>
                    <a:lnTo>
                      <a:pt x="84030" y="49170"/>
                    </a:lnTo>
                    <a:lnTo>
                      <a:pt x="79378" y="52686"/>
                    </a:lnTo>
                    <a:lnTo>
                      <a:pt x="75348" y="41561"/>
                    </a:lnTo>
                    <a:lnTo>
                      <a:pt x="81549" y="18150"/>
                    </a:lnTo>
                    <a:lnTo>
                      <a:pt x="75658" y="0"/>
                    </a:lnTo>
                    <a:lnTo>
                      <a:pt x="70697" y="2926"/>
                    </a:lnTo>
                    <a:lnTo>
                      <a:pt x="67598" y="11125"/>
                    </a:lnTo>
                    <a:lnTo>
                      <a:pt x="64186" y="14050"/>
                    </a:lnTo>
                    <a:lnTo>
                      <a:pt x="63564" y="22250"/>
                    </a:lnTo>
                    <a:lnTo>
                      <a:pt x="0" y="47412"/>
                    </a:lnTo>
                    <a:lnTo>
                      <a:pt x="0" y="108881"/>
                    </a:lnTo>
                    <a:lnTo>
                      <a:pt x="67907" y="79613"/>
                    </a:lnTo>
                    <a:lnTo>
                      <a:pt x="75967" y="101856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Shape 120"/>
              <p:cNvSpPr/>
              <p:nvPr/>
            </p:nvSpPr>
            <p:spPr>
              <a:xfrm>
                <a:off x="3576271" y="2794682"/>
                <a:ext cx="790200" cy="676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3939" y="0"/>
                    </a:moveTo>
                    <a:lnTo>
                      <a:pt x="21665" y="2188"/>
                    </a:lnTo>
                    <a:lnTo>
                      <a:pt x="28636" y="2554"/>
                    </a:lnTo>
                    <a:lnTo>
                      <a:pt x="50909" y="6202"/>
                    </a:lnTo>
                    <a:lnTo>
                      <a:pt x="55909" y="6747"/>
                    </a:lnTo>
                    <a:lnTo>
                      <a:pt x="65606" y="7842"/>
                    </a:lnTo>
                    <a:lnTo>
                      <a:pt x="77878" y="10942"/>
                    </a:lnTo>
                    <a:lnTo>
                      <a:pt x="98333" y="12219"/>
                    </a:lnTo>
                    <a:lnTo>
                      <a:pt x="112727" y="14771"/>
                    </a:lnTo>
                    <a:lnTo>
                      <a:pt x="120000" y="15319"/>
                    </a:lnTo>
                    <a:lnTo>
                      <a:pt x="113030" y="120000"/>
                    </a:lnTo>
                    <a:lnTo>
                      <a:pt x="68181" y="115257"/>
                    </a:lnTo>
                    <a:lnTo>
                      <a:pt x="32121" y="109787"/>
                    </a:lnTo>
                    <a:lnTo>
                      <a:pt x="0" y="104133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1" name="Shape 121"/>
              <p:cNvSpPr/>
              <p:nvPr/>
            </p:nvSpPr>
            <p:spPr>
              <a:xfrm>
                <a:off x="3599525" y="3996546"/>
                <a:ext cx="789900" cy="84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663" y="0"/>
                    </a:moveTo>
                    <a:lnTo>
                      <a:pt x="41926" y="3738"/>
                    </a:lnTo>
                    <a:lnTo>
                      <a:pt x="92453" y="8894"/>
                    </a:lnTo>
                    <a:lnTo>
                      <a:pt x="120000" y="11085"/>
                    </a:lnTo>
                    <a:lnTo>
                      <a:pt x="119866" y="21526"/>
                    </a:lnTo>
                    <a:lnTo>
                      <a:pt x="118119" y="22170"/>
                    </a:lnTo>
                    <a:lnTo>
                      <a:pt x="115700" y="66767"/>
                    </a:lnTo>
                    <a:lnTo>
                      <a:pt x="112341" y="95768"/>
                    </a:lnTo>
                    <a:lnTo>
                      <a:pt x="111400" y="113298"/>
                    </a:lnTo>
                    <a:lnTo>
                      <a:pt x="110728" y="114844"/>
                    </a:lnTo>
                    <a:lnTo>
                      <a:pt x="75521" y="112653"/>
                    </a:lnTo>
                    <a:lnTo>
                      <a:pt x="49989" y="109559"/>
                    </a:lnTo>
                    <a:lnTo>
                      <a:pt x="46629" y="109689"/>
                    </a:lnTo>
                    <a:lnTo>
                      <a:pt x="45420" y="110977"/>
                    </a:lnTo>
                    <a:lnTo>
                      <a:pt x="45689" y="113168"/>
                    </a:lnTo>
                    <a:lnTo>
                      <a:pt x="47033" y="114329"/>
                    </a:lnTo>
                    <a:lnTo>
                      <a:pt x="16797" y="110462"/>
                    </a:lnTo>
                    <a:lnTo>
                      <a:pt x="15184" y="120000"/>
                    </a:lnTo>
                    <a:lnTo>
                      <a:pt x="0" y="118066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2" name="Shape 122"/>
              <p:cNvSpPr/>
              <p:nvPr/>
            </p:nvSpPr>
            <p:spPr>
              <a:xfrm>
                <a:off x="4500490" y="3641959"/>
                <a:ext cx="838200" cy="46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166" y="0"/>
                    </a:moveTo>
                    <a:lnTo>
                      <a:pt x="24696" y="948"/>
                    </a:lnTo>
                    <a:lnTo>
                      <a:pt x="69720" y="3079"/>
                    </a:lnTo>
                    <a:lnTo>
                      <a:pt x="108284" y="3435"/>
                    </a:lnTo>
                    <a:lnTo>
                      <a:pt x="108918" y="5449"/>
                    </a:lnTo>
                    <a:lnTo>
                      <a:pt x="110944" y="7344"/>
                    </a:lnTo>
                    <a:lnTo>
                      <a:pt x="111577" y="9477"/>
                    </a:lnTo>
                    <a:lnTo>
                      <a:pt x="114870" y="9477"/>
                    </a:lnTo>
                    <a:lnTo>
                      <a:pt x="114997" y="14925"/>
                    </a:lnTo>
                    <a:lnTo>
                      <a:pt x="113097" y="16584"/>
                    </a:lnTo>
                    <a:lnTo>
                      <a:pt x="112591" y="19427"/>
                    </a:lnTo>
                    <a:lnTo>
                      <a:pt x="112718" y="24284"/>
                    </a:lnTo>
                    <a:lnTo>
                      <a:pt x="113477" y="26891"/>
                    </a:lnTo>
                    <a:lnTo>
                      <a:pt x="115187" y="29970"/>
                    </a:lnTo>
                    <a:lnTo>
                      <a:pt x="116770" y="33643"/>
                    </a:lnTo>
                    <a:lnTo>
                      <a:pt x="118037" y="35538"/>
                    </a:lnTo>
                    <a:lnTo>
                      <a:pt x="119747" y="36248"/>
                    </a:lnTo>
                    <a:lnTo>
                      <a:pt x="120000" y="118816"/>
                    </a:lnTo>
                    <a:lnTo>
                      <a:pt x="103536" y="119882"/>
                    </a:lnTo>
                    <a:lnTo>
                      <a:pt x="87514" y="120000"/>
                    </a:lnTo>
                    <a:lnTo>
                      <a:pt x="27419" y="116801"/>
                    </a:lnTo>
                    <a:lnTo>
                      <a:pt x="0" y="113484"/>
                    </a:lnTo>
                    <a:lnTo>
                      <a:pt x="316" y="91807"/>
                    </a:lnTo>
                    <a:lnTo>
                      <a:pt x="1457" y="85291"/>
                    </a:lnTo>
                    <a:lnTo>
                      <a:pt x="1963" y="36248"/>
                    </a:lnTo>
                    <a:lnTo>
                      <a:pt x="3356" y="31629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3" name="Shape 123"/>
              <p:cNvSpPr/>
              <p:nvPr/>
            </p:nvSpPr>
            <p:spPr>
              <a:xfrm>
                <a:off x="5121481" y="3125628"/>
                <a:ext cx="679800" cy="45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983" y="0"/>
                    </a:moveTo>
                    <a:lnTo>
                      <a:pt x="98451" y="5113"/>
                    </a:lnTo>
                    <a:lnTo>
                      <a:pt x="101497" y="8324"/>
                    </a:lnTo>
                    <a:lnTo>
                      <a:pt x="101262" y="12963"/>
                    </a:lnTo>
                    <a:lnTo>
                      <a:pt x="100013" y="15579"/>
                    </a:lnTo>
                    <a:lnTo>
                      <a:pt x="100170" y="23310"/>
                    </a:lnTo>
                    <a:lnTo>
                      <a:pt x="102589" y="29970"/>
                    </a:lnTo>
                    <a:lnTo>
                      <a:pt x="105322" y="31159"/>
                    </a:lnTo>
                    <a:lnTo>
                      <a:pt x="109070" y="32110"/>
                    </a:lnTo>
                    <a:lnTo>
                      <a:pt x="110163" y="36035"/>
                    </a:lnTo>
                    <a:lnTo>
                      <a:pt x="110475" y="38889"/>
                    </a:lnTo>
                    <a:lnTo>
                      <a:pt x="113832" y="42339"/>
                    </a:lnTo>
                    <a:lnTo>
                      <a:pt x="114613" y="47096"/>
                    </a:lnTo>
                    <a:lnTo>
                      <a:pt x="117970" y="50426"/>
                    </a:lnTo>
                    <a:lnTo>
                      <a:pt x="120000" y="54826"/>
                    </a:lnTo>
                    <a:lnTo>
                      <a:pt x="119922" y="60892"/>
                    </a:lnTo>
                    <a:lnTo>
                      <a:pt x="118361" y="67195"/>
                    </a:lnTo>
                    <a:lnTo>
                      <a:pt x="117034" y="69455"/>
                    </a:lnTo>
                    <a:lnTo>
                      <a:pt x="115393" y="75282"/>
                    </a:lnTo>
                    <a:lnTo>
                      <a:pt x="112505" y="77542"/>
                    </a:lnTo>
                    <a:lnTo>
                      <a:pt x="106024" y="78850"/>
                    </a:lnTo>
                    <a:lnTo>
                      <a:pt x="104073" y="81942"/>
                    </a:lnTo>
                    <a:lnTo>
                      <a:pt x="103605" y="86818"/>
                    </a:lnTo>
                    <a:lnTo>
                      <a:pt x="105479" y="89911"/>
                    </a:lnTo>
                    <a:lnTo>
                      <a:pt x="106571" y="92765"/>
                    </a:lnTo>
                    <a:lnTo>
                      <a:pt x="106571" y="99901"/>
                    </a:lnTo>
                    <a:lnTo>
                      <a:pt x="103683" y="104063"/>
                    </a:lnTo>
                    <a:lnTo>
                      <a:pt x="103761" y="110129"/>
                    </a:lnTo>
                    <a:lnTo>
                      <a:pt x="100638" y="110247"/>
                    </a:lnTo>
                    <a:lnTo>
                      <a:pt x="99233" y="112864"/>
                    </a:lnTo>
                    <a:lnTo>
                      <a:pt x="99311" y="120000"/>
                    </a:lnTo>
                    <a:lnTo>
                      <a:pt x="97280" y="120000"/>
                    </a:lnTo>
                    <a:lnTo>
                      <a:pt x="94626" y="115956"/>
                    </a:lnTo>
                    <a:lnTo>
                      <a:pt x="93299" y="112626"/>
                    </a:lnTo>
                    <a:lnTo>
                      <a:pt x="78152" y="113340"/>
                    </a:lnTo>
                    <a:lnTo>
                      <a:pt x="65426" y="114767"/>
                    </a:lnTo>
                    <a:lnTo>
                      <a:pt x="34977" y="115600"/>
                    </a:lnTo>
                    <a:lnTo>
                      <a:pt x="15146" y="115600"/>
                    </a:lnTo>
                    <a:lnTo>
                      <a:pt x="14288" y="112150"/>
                    </a:lnTo>
                    <a:lnTo>
                      <a:pt x="14131" y="99187"/>
                    </a:lnTo>
                    <a:lnTo>
                      <a:pt x="13741" y="94193"/>
                    </a:lnTo>
                    <a:lnTo>
                      <a:pt x="12023" y="92051"/>
                    </a:lnTo>
                    <a:lnTo>
                      <a:pt x="12102" y="81585"/>
                    </a:lnTo>
                    <a:lnTo>
                      <a:pt x="8510" y="73737"/>
                    </a:lnTo>
                    <a:lnTo>
                      <a:pt x="8354" y="66838"/>
                    </a:lnTo>
                    <a:lnTo>
                      <a:pt x="5777" y="58869"/>
                    </a:lnTo>
                    <a:lnTo>
                      <a:pt x="3903" y="50188"/>
                    </a:lnTo>
                    <a:lnTo>
                      <a:pt x="3670" y="41743"/>
                    </a:lnTo>
                    <a:lnTo>
                      <a:pt x="2576" y="37938"/>
                    </a:lnTo>
                    <a:lnTo>
                      <a:pt x="312" y="35083"/>
                    </a:lnTo>
                    <a:lnTo>
                      <a:pt x="312" y="31635"/>
                    </a:lnTo>
                    <a:lnTo>
                      <a:pt x="1717" y="27948"/>
                    </a:lnTo>
                    <a:lnTo>
                      <a:pt x="2733" y="19742"/>
                    </a:lnTo>
                    <a:lnTo>
                      <a:pt x="2421" y="14627"/>
                    </a:lnTo>
                    <a:lnTo>
                      <a:pt x="702" y="13914"/>
                    </a:lnTo>
                    <a:lnTo>
                      <a:pt x="0" y="11179"/>
                    </a:lnTo>
                    <a:lnTo>
                      <a:pt x="0" y="4876"/>
                    </a:lnTo>
                    <a:lnTo>
                      <a:pt x="625" y="2973"/>
                    </a:lnTo>
                    <a:lnTo>
                      <a:pt x="25062" y="3210"/>
                    </a:lnTo>
                    <a:lnTo>
                      <a:pt x="49499" y="2379"/>
                    </a:lnTo>
                    <a:lnTo>
                      <a:pt x="75576" y="1189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4" name="Shape 124"/>
              <p:cNvSpPr/>
              <p:nvPr/>
            </p:nvSpPr>
            <p:spPr>
              <a:xfrm>
                <a:off x="5339093" y="4156467"/>
                <a:ext cx="564900" cy="532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593"/>
                    </a:moveTo>
                    <a:lnTo>
                      <a:pt x="61269" y="2155"/>
                    </a:lnTo>
                    <a:lnTo>
                      <a:pt x="109382" y="0"/>
                    </a:lnTo>
                    <a:lnTo>
                      <a:pt x="111261" y="2874"/>
                    </a:lnTo>
                    <a:lnTo>
                      <a:pt x="110697" y="7801"/>
                    </a:lnTo>
                    <a:lnTo>
                      <a:pt x="107033" y="11292"/>
                    </a:lnTo>
                    <a:lnTo>
                      <a:pt x="105058" y="16322"/>
                    </a:lnTo>
                    <a:lnTo>
                      <a:pt x="113047" y="16424"/>
                    </a:lnTo>
                    <a:lnTo>
                      <a:pt x="119906" y="15398"/>
                    </a:lnTo>
                    <a:lnTo>
                      <a:pt x="120000" y="18067"/>
                    </a:lnTo>
                    <a:lnTo>
                      <a:pt x="116899" y="25766"/>
                    </a:lnTo>
                    <a:lnTo>
                      <a:pt x="116805" y="31309"/>
                    </a:lnTo>
                    <a:lnTo>
                      <a:pt x="113610" y="33465"/>
                    </a:lnTo>
                    <a:lnTo>
                      <a:pt x="110791" y="35621"/>
                    </a:lnTo>
                    <a:lnTo>
                      <a:pt x="112858" y="40753"/>
                    </a:lnTo>
                    <a:lnTo>
                      <a:pt x="113423" y="45679"/>
                    </a:lnTo>
                    <a:lnTo>
                      <a:pt x="111261" y="48144"/>
                    </a:lnTo>
                    <a:lnTo>
                      <a:pt x="107878" y="49273"/>
                    </a:lnTo>
                    <a:lnTo>
                      <a:pt x="107878" y="55227"/>
                    </a:lnTo>
                    <a:lnTo>
                      <a:pt x="105058" y="55843"/>
                    </a:lnTo>
                    <a:lnTo>
                      <a:pt x="101676" y="62925"/>
                    </a:lnTo>
                    <a:lnTo>
                      <a:pt x="102240" y="71035"/>
                    </a:lnTo>
                    <a:lnTo>
                      <a:pt x="98575" y="71446"/>
                    </a:lnTo>
                    <a:lnTo>
                      <a:pt x="94534" y="78529"/>
                    </a:lnTo>
                    <a:lnTo>
                      <a:pt x="92749" y="80787"/>
                    </a:lnTo>
                    <a:lnTo>
                      <a:pt x="94630" y="81300"/>
                    </a:lnTo>
                    <a:lnTo>
                      <a:pt x="94628" y="84175"/>
                    </a:lnTo>
                    <a:lnTo>
                      <a:pt x="90023" y="85920"/>
                    </a:lnTo>
                    <a:lnTo>
                      <a:pt x="88614" y="95672"/>
                    </a:lnTo>
                    <a:lnTo>
                      <a:pt x="89366" y="99059"/>
                    </a:lnTo>
                    <a:lnTo>
                      <a:pt x="88520" y="101420"/>
                    </a:lnTo>
                    <a:lnTo>
                      <a:pt x="88896" y="106143"/>
                    </a:lnTo>
                    <a:lnTo>
                      <a:pt x="91339" y="110762"/>
                    </a:lnTo>
                    <a:lnTo>
                      <a:pt x="91339" y="117947"/>
                    </a:lnTo>
                    <a:lnTo>
                      <a:pt x="75552" y="118768"/>
                    </a:lnTo>
                    <a:lnTo>
                      <a:pt x="59483" y="119795"/>
                    </a:lnTo>
                    <a:lnTo>
                      <a:pt x="16539" y="120000"/>
                    </a:lnTo>
                    <a:lnTo>
                      <a:pt x="16726" y="104705"/>
                    </a:lnTo>
                    <a:lnTo>
                      <a:pt x="15599" y="102344"/>
                    </a:lnTo>
                    <a:lnTo>
                      <a:pt x="11370" y="101728"/>
                    </a:lnTo>
                    <a:lnTo>
                      <a:pt x="7518" y="103269"/>
                    </a:lnTo>
                    <a:lnTo>
                      <a:pt x="5074" y="101420"/>
                    </a:lnTo>
                    <a:lnTo>
                      <a:pt x="5450" y="34799"/>
                    </a:lnTo>
                    <a:lnTo>
                      <a:pt x="3383" y="29461"/>
                    </a:lnTo>
                    <a:lnTo>
                      <a:pt x="3383" y="18683"/>
                    </a:lnTo>
                    <a:lnTo>
                      <a:pt x="1504" y="14884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Shape 125"/>
              <p:cNvSpPr/>
              <p:nvPr/>
            </p:nvSpPr>
            <p:spPr>
              <a:xfrm>
                <a:off x="6396635" y="4299145"/>
                <a:ext cx="614700" cy="658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50"/>
                    </a:moveTo>
                    <a:lnTo>
                      <a:pt x="28317" y="3491"/>
                    </a:lnTo>
                    <a:lnTo>
                      <a:pt x="44202" y="1496"/>
                    </a:lnTo>
                    <a:lnTo>
                      <a:pt x="51971" y="0"/>
                    </a:lnTo>
                    <a:lnTo>
                      <a:pt x="55079" y="0"/>
                    </a:lnTo>
                    <a:lnTo>
                      <a:pt x="55252" y="2327"/>
                    </a:lnTo>
                    <a:lnTo>
                      <a:pt x="52316" y="3823"/>
                    </a:lnTo>
                    <a:lnTo>
                      <a:pt x="50935" y="6150"/>
                    </a:lnTo>
                    <a:lnTo>
                      <a:pt x="51453" y="8975"/>
                    </a:lnTo>
                    <a:lnTo>
                      <a:pt x="55597" y="10305"/>
                    </a:lnTo>
                    <a:lnTo>
                      <a:pt x="57841" y="12299"/>
                    </a:lnTo>
                    <a:lnTo>
                      <a:pt x="63194" y="12798"/>
                    </a:lnTo>
                    <a:lnTo>
                      <a:pt x="66302" y="18117"/>
                    </a:lnTo>
                    <a:lnTo>
                      <a:pt x="69065" y="22438"/>
                    </a:lnTo>
                    <a:lnTo>
                      <a:pt x="73381" y="26759"/>
                    </a:lnTo>
                    <a:lnTo>
                      <a:pt x="78906" y="28920"/>
                    </a:lnTo>
                    <a:lnTo>
                      <a:pt x="81324" y="31911"/>
                    </a:lnTo>
                    <a:lnTo>
                      <a:pt x="84777" y="35070"/>
                    </a:lnTo>
                    <a:lnTo>
                      <a:pt x="88403" y="36898"/>
                    </a:lnTo>
                    <a:lnTo>
                      <a:pt x="90475" y="42050"/>
                    </a:lnTo>
                    <a:lnTo>
                      <a:pt x="94274" y="44543"/>
                    </a:lnTo>
                    <a:lnTo>
                      <a:pt x="99108" y="46372"/>
                    </a:lnTo>
                    <a:lnTo>
                      <a:pt x="102907" y="53020"/>
                    </a:lnTo>
                    <a:lnTo>
                      <a:pt x="104115" y="57175"/>
                    </a:lnTo>
                    <a:lnTo>
                      <a:pt x="105842" y="59169"/>
                    </a:lnTo>
                    <a:lnTo>
                      <a:pt x="109640" y="60499"/>
                    </a:lnTo>
                    <a:lnTo>
                      <a:pt x="111540" y="65984"/>
                    </a:lnTo>
                    <a:lnTo>
                      <a:pt x="112231" y="69474"/>
                    </a:lnTo>
                    <a:lnTo>
                      <a:pt x="115856" y="71136"/>
                    </a:lnTo>
                    <a:lnTo>
                      <a:pt x="119137" y="71302"/>
                    </a:lnTo>
                    <a:lnTo>
                      <a:pt x="120000" y="73297"/>
                    </a:lnTo>
                    <a:lnTo>
                      <a:pt x="117756" y="76454"/>
                    </a:lnTo>
                    <a:lnTo>
                      <a:pt x="114475" y="80443"/>
                    </a:lnTo>
                    <a:lnTo>
                      <a:pt x="114993" y="83102"/>
                    </a:lnTo>
                    <a:lnTo>
                      <a:pt x="113784" y="85264"/>
                    </a:lnTo>
                    <a:lnTo>
                      <a:pt x="112748" y="90582"/>
                    </a:lnTo>
                    <a:lnTo>
                      <a:pt x="111195" y="98560"/>
                    </a:lnTo>
                    <a:lnTo>
                      <a:pt x="110331" y="101552"/>
                    </a:lnTo>
                    <a:lnTo>
                      <a:pt x="111195" y="106538"/>
                    </a:lnTo>
                    <a:lnTo>
                      <a:pt x="111367" y="109030"/>
                    </a:lnTo>
                    <a:lnTo>
                      <a:pt x="105496" y="109030"/>
                    </a:lnTo>
                    <a:lnTo>
                      <a:pt x="99799" y="107368"/>
                    </a:lnTo>
                    <a:lnTo>
                      <a:pt x="96346" y="108698"/>
                    </a:lnTo>
                    <a:lnTo>
                      <a:pt x="96346" y="111690"/>
                    </a:lnTo>
                    <a:lnTo>
                      <a:pt x="98590" y="113851"/>
                    </a:lnTo>
                    <a:lnTo>
                      <a:pt x="98418" y="120000"/>
                    </a:lnTo>
                    <a:lnTo>
                      <a:pt x="94619" y="120000"/>
                    </a:lnTo>
                    <a:lnTo>
                      <a:pt x="93755" y="114848"/>
                    </a:lnTo>
                    <a:lnTo>
                      <a:pt x="41957" y="118505"/>
                    </a:lnTo>
                    <a:lnTo>
                      <a:pt x="30215" y="118505"/>
                    </a:lnTo>
                    <a:lnTo>
                      <a:pt x="26072" y="112854"/>
                    </a:lnTo>
                    <a:lnTo>
                      <a:pt x="24863" y="108698"/>
                    </a:lnTo>
                    <a:lnTo>
                      <a:pt x="21928" y="106704"/>
                    </a:lnTo>
                    <a:lnTo>
                      <a:pt x="22791" y="100887"/>
                    </a:lnTo>
                    <a:lnTo>
                      <a:pt x="22791" y="95568"/>
                    </a:lnTo>
                    <a:lnTo>
                      <a:pt x="20546" y="91413"/>
                    </a:lnTo>
                    <a:lnTo>
                      <a:pt x="21065" y="83602"/>
                    </a:lnTo>
                    <a:lnTo>
                      <a:pt x="24000" y="79114"/>
                    </a:lnTo>
                    <a:lnTo>
                      <a:pt x="23482" y="76122"/>
                    </a:lnTo>
                    <a:lnTo>
                      <a:pt x="20892" y="76122"/>
                    </a:lnTo>
                    <a:lnTo>
                      <a:pt x="21237" y="71801"/>
                    </a:lnTo>
                    <a:lnTo>
                      <a:pt x="18474" y="68643"/>
                    </a:lnTo>
                    <a:lnTo>
                      <a:pt x="15540" y="62660"/>
                    </a:lnTo>
                    <a:lnTo>
                      <a:pt x="12777" y="52188"/>
                    </a:lnTo>
                    <a:lnTo>
                      <a:pt x="10187" y="45707"/>
                    </a:lnTo>
                    <a:lnTo>
                      <a:pt x="8805" y="38892"/>
                    </a:lnTo>
                    <a:lnTo>
                      <a:pt x="5871" y="28255"/>
                    </a:lnTo>
                    <a:lnTo>
                      <a:pt x="1381" y="13131"/>
                    </a:lnTo>
                    <a:lnTo>
                      <a:pt x="172" y="11634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6" name="Shape 126"/>
              <p:cNvSpPr/>
              <p:nvPr/>
            </p:nvSpPr>
            <p:spPr>
              <a:xfrm>
                <a:off x="6081717" y="3329370"/>
                <a:ext cx="337800" cy="609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3" y="6826"/>
                    </a:moveTo>
                    <a:lnTo>
                      <a:pt x="7853" y="7725"/>
                    </a:lnTo>
                    <a:lnTo>
                      <a:pt x="11937" y="8444"/>
                    </a:lnTo>
                    <a:lnTo>
                      <a:pt x="17905" y="7186"/>
                    </a:lnTo>
                    <a:lnTo>
                      <a:pt x="22931" y="5030"/>
                    </a:lnTo>
                    <a:lnTo>
                      <a:pt x="28272" y="3054"/>
                    </a:lnTo>
                    <a:lnTo>
                      <a:pt x="48062" y="3414"/>
                    </a:lnTo>
                    <a:lnTo>
                      <a:pt x="53716" y="1796"/>
                    </a:lnTo>
                    <a:lnTo>
                      <a:pt x="103037" y="0"/>
                    </a:lnTo>
                    <a:lnTo>
                      <a:pt x="106178" y="21378"/>
                    </a:lnTo>
                    <a:lnTo>
                      <a:pt x="108691" y="23353"/>
                    </a:lnTo>
                    <a:lnTo>
                      <a:pt x="113089" y="55150"/>
                    </a:lnTo>
                    <a:lnTo>
                      <a:pt x="118115" y="76886"/>
                    </a:lnTo>
                    <a:lnTo>
                      <a:pt x="120000" y="84252"/>
                    </a:lnTo>
                    <a:lnTo>
                      <a:pt x="106806" y="88923"/>
                    </a:lnTo>
                    <a:lnTo>
                      <a:pt x="100209" y="88923"/>
                    </a:lnTo>
                    <a:lnTo>
                      <a:pt x="97382" y="91078"/>
                    </a:lnTo>
                    <a:lnTo>
                      <a:pt x="97696" y="95390"/>
                    </a:lnTo>
                    <a:lnTo>
                      <a:pt x="92041" y="97725"/>
                    </a:lnTo>
                    <a:lnTo>
                      <a:pt x="80419" y="105090"/>
                    </a:lnTo>
                    <a:lnTo>
                      <a:pt x="81047" y="111377"/>
                    </a:lnTo>
                    <a:lnTo>
                      <a:pt x="66910" y="111198"/>
                    </a:lnTo>
                    <a:lnTo>
                      <a:pt x="66597" y="108324"/>
                    </a:lnTo>
                    <a:lnTo>
                      <a:pt x="57173" y="111377"/>
                    </a:lnTo>
                    <a:lnTo>
                      <a:pt x="57486" y="116228"/>
                    </a:lnTo>
                    <a:lnTo>
                      <a:pt x="51518" y="117665"/>
                    </a:lnTo>
                    <a:lnTo>
                      <a:pt x="47749" y="112994"/>
                    </a:lnTo>
                    <a:lnTo>
                      <a:pt x="42094" y="113713"/>
                    </a:lnTo>
                    <a:lnTo>
                      <a:pt x="37381" y="116587"/>
                    </a:lnTo>
                    <a:lnTo>
                      <a:pt x="36440" y="120000"/>
                    </a:lnTo>
                    <a:lnTo>
                      <a:pt x="29214" y="119102"/>
                    </a:lnTo>
                    <a:lnTo>
                      <a:pt x="28901" y="116407"/>
                    </a:lnTo>
                    <a:lnTo>
                      <a:pt x="20105" y="116228"/>
                    </a:lnTo>
                    <a:lnTo>
                      <a:pt x="0" y="118743"/>
                    </a:lnTo>
                    <a:lnTo>
                      <a:pt x="0" y="108503"/>
                    </a:lnTo>
                    <a:lnTo>
                      <a:pt x="6596" y="103832"/>
                    </a:lnTo>
                    <a:lnTo>
                      <a:pt x="9109" y="99342"/>
                    </a:lnTo>
                    <a:lnTo>
                      <a:pt x="11937" y="96468"/>
                    </a:lnTo>
                    <a:lnTo>
                      <a:pt x="15079" y="92695"/>
                    </a:lnTo>
                    <a:lnTo>
                      <a:pt x="13507" y="85689"/>
                    </a:lnTo>
                    <a:lnTo>
                      <a:pt x="8481" y="82456"/>
                    </a:lnTo>
                    <a:lnTo>
                      <a:pt x="10681" y="76348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7" name="Shape 127"/>
              <p:cNvSpPr/>
              <p:nvPr/>
            </p:nvSpPr>
            <p:spPr>
              <a:xfrm>
                <a:off x="6819474" y="3115183"/>
                <a:ext cx="653700" cy="443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0123"/>
                    </a:moveTo>
                    <a:lnTo>
                      <a:pt x="4871" y="24198"/>
                    </a:lnTo>
                    <a:lnTo>
                      <a:pt x="8444" y="19999"/>
                    </a:lnTo>
                    <a:lnTo>
                      <a:pt x="11853" y="15309"/>
                    </a:lnTo>
                    <a:lnTo>
                      <a:pt x="13640" y="15309"/>
                    </a:lnTo>
                    <a:lnTo>
                      <a:pt x="13640" y="25185"/>
                    </a:lnTo>
                    <a:lnTo>
                      <a:pt x="29229" y="21975"/>
                    </a:lnTo>
                    <a:lnTo>
                      <a:pt x="38159" y="19506"/>
                    </a:lnTo>
                    <a:lnTo>
                      <a:pt x="51313" y="15309"/>
                    </a:lnTo>
                    <a:lnTo>
                      <a:pt x="62680" y="11604"/>
                    </a:lnTo>
                    <a:lnTo>
                      <a:pt x="81353" y="5926"/>
                    </a:lnTo>
                    <a:lnTo>
                      <a:pt x="93532" y="1728"/>
                    </a:lnTo>
                    <a:lnTo>
                      <a:pt x="95805" y="0"/>
                    </a:lnTo>
                    <a:lnTo>
                      <a:pt x="99215" y="1234"/>
                    </a:lnTo>
                    <a:lnTo>
                      <a:pt x="100514" y="4938"/>
                    </a:lnTo>
                    <a:lnTo>
                      <a:pt x="103275" y="4691"/>
                    </a:lnTo>
                    <a:lnTo>
                      <a:pt x="104411" y="9383"/>
                    </a:lnTo>
                    <a:lnTo>
                      <a:pt x="106360" y="14815"/>
                    </a:lnTo>
                    <a:lnTo>
                      <a:pt x="108308" y="18272"/>
                    </a:lnTo>
                    <a:lnTo>
                      <a:pt x="112368" y="18518"/>
                    </a:lnTo>
                    <a:lnTo>
                      <a:pt x="113992" y="21481"/>
                    </a:lnTo>
                    <a:lnTo>
                      <a:pt x="111394" y="24938"/>
                    </a:lnTo>
                    <a:lnTo>
                      <a:pt x="111231" y="30617"/>
                    </a:lnTo>
                    <a:lnTo>
                      <a:pt x="109446" y="34568"/>
                    </a:lnTo>
                    <a:lnTo>
                      <a:pt x="108308" y="38519"/>
                    </a:lnTo>
                    <a:lnTo>
                      <a:pt x="109770" y="41975"/>
                    </a:lnTo>
                    <a:lnTo>
                      <a:pt x="109932" y="45926"/>
                    </a:lnTo>
                    <a:lnTo>
                      <a:pt x="107984" y="47654"/>
                    </a:lnTo>
                    <a:lnTo>
                      <a:pt x="108147" y="53086"/>
                    </a:lnTo>
                    <a:lnTo>
                      <a:pt x="109770" y="55802"/>
                    </a:lnTo>
                    <a:lnTo>
                      <a:pt x="112368" y="56049"/>
                    </a:lnTo>
                    <a:lnTo>
                      <a:pt x="113343" y="60741"/>
                    </a:lnTo>
                    <a:lnTo>
                      <a:pt x="117565" y="65431"/>
                    </a:lnTo>
                    <a:lnTo>
                      <a:pt x="120000" y="68148"/>
                    </a:lnTo>
                    <a:lnTo>
                      <a:pt x="120000" y="71357"/>
                    </a:lnTo>
                    <a:lnTo>
                      <a:pt x="116428" y="74320"/>
                    </a:lnTo>
                    <a:lnTo>
                      <a:pt x="115129" y="79012"/>
                    </a:lnTo>
                    <a:lnTo>
                      <a:pt x="112368" y="84197"/>
                    </a:lnTo>
                    <a:lnTo>
                      <a:pt x="109446" y="86666"/>
                    </a:lnTo>
                    <a:lnTo>
                      <a:pt x="106198" y="86666"/>
                    </a:lnTo>
                    <a:lnTo>
                      <a:pt x="101976" y="93086"/>
                    </a:lnTo>
                    <a:lnTo>
                      <a:pt x="91096" y="95802"/>
                    </a:lnTo>
                    <a:lnTo>
                      <a:pt x="81516" y="99506"/>
                    </a:lnTo>
                    <a:lnTo>
                      <a:pt x="67551" y="104198"/>
                    </a:lnTo>
                    <a:lnTo>
                      <a:pt x="60406" y="105925"/>
                    </a:lnTo>
                    <a:lnTo>
                      <a:pt x="54073" y="105925"/>
                    </a:lnTo>
                    <a:lnTo>
                      <a:pt x="46117" y="110123"/>
                    </a:lnTo>
                    <a:lnTo>
                      <a:pt x="38484" y="111851"/>
                    </a:lnTo>
                    <a:lnTo>
                      <a:pt x="30365" y="115308"/>
                    </a:lnTo>
                    <a:lnTo>
                      <a:pt x="25494" y="115308"/>
                    </a:lnTo>
                    <a:lnTo>
                      <a:pt x="8769" y="120000"/>
                    </a:lnTo>
                    <a:lnTo>
                      <a:pt x="8769" y="110370"/>
                    </a:lnTo>
                    <a:lnTo>
                      <a:pt x="7307" y="107407"/>
                    </a:lnTo>
                    <a:lnTo>
                      <a:pt x="5683" y="83457"/>
                    </a:lnTo>
                    <a:lnTo>
                      <a:pt x="4059" y="75802"/>
                    </a:lnTo>
                    <a:lnTo>
                      <a:pt x="3572" y="66667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" name="Shape 128"/>
              <p:cNvSpPr/>
              <p:nvPr/>
            </p:nvSpPr>
            <p:spPr>
              <a:xfrm>
                <a:off x="2435945" y="1961977"/>
                <a:ext cx="762000" cy="569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027" y="1299"/>
                    </a:moveTo>
                    <a:lnTo>
                      <a:pt x="37381" y="0"/>
                    </a:lnTo>
                    <a:lnTo>
                      <a:pt x="120000" y="30109"/>
                    </a:lnTo>
                    <a:lnTo>
                      <a:pt x="106963" y="107654"/>
                    </a:lnTo>
                    <a:lnTo>
                      <a:pt x="106806" y="118701"/>
                    </a:lnTo>
                    <a:lnTo>
                      <a:pt x="105078" y="120000"/>
                    </a:lnTo>
                    <a:lnTo>
                      <a:pt x="76178" y="110037"/>
                    </a:lnTo>
                    <a:lnTo>
                      <a:pt x="62512" y="111336"/>
                    </a:lnTo>
                    <a:lnTo>
                      <a:pt x="58743" y="109821"/>
                    </a:lnTo>
                    <a:lnTo>
                      <a:pt x="51203" y="111554"/>
                    </a:lnTo>
                    <a:lnTo>
                      <a:pt x="49477" y="109387"/>
                    </a:lnTo>
                    <a:lnTo>
                      <a:pt x="42094" y="109821"/>
                    </a:lnTo>
                    <a:lnTo>
                      <a:pt x="37381" y="105271"/>
                    </a:lnTo>
                    <a:lnTo>
                      <a:pt x="32355" y="104622"/>
                    </a:lnTo>
                    <a:lnTo>
                      <a:pt x="29685" y="102671"/>
                    </a:lnTo>
                    <a:lnTo>
                      <a:pt x="27644" y="105271"/>
                    </a:lnTo>
                    <a:lnTo>
                      <a:pt x="21361" y="104404"/>
                    </a:lnTo>
                    <a:lnTo>
                      <a:pt x="15550" y="98990"/>
                    </a:lnTo>
                    <a:lnTo>
                      <a:pt x="16492" y="95524"/>
                    </a:lnTo>
                    <a:lnTo>
                      <a:pt x="16492" y="86643"/>
                    </a:lnTo>
                    <a:lnTo>
                      <a:pt x="13350" y="80794"/>
                    </a:lnTo>
                    <a:lnTo>
                      <a:pt x="9424" y="80794"/>
                    </a:lnTo>
                    <a:lnTo>
                      <a:pt x="8796" y="76246"/>
                    </a:lnTo>
                    <a:lnTo>
                      <a:pt x="6596" y="76246"/>
                    </a:lnTo>
                    <a:lnTo>
                      <a:pt x="5026" y="73431"/>
                    </a:lnTo>
                    <a:lnTo>
                      <a:pt x="2826" y="74729"/>
                    </a:lnTo>
                    <a:lnTo>
                      <a:pt x="0" y="71698"/>
                    </a:lnTo>
                    <a:lnTo>
                      <a:pt x="1413" y="66931"/>
                    </a:lnTo>
                    <a:lnTo>
                      <a:pt x="3770" y="67148"/>
                    </a:lnTo>
                    <a:lnTo>
                      <a:pt x="5339" y="62815"/>
                    </a:lnTo>
                    <a:lnTo>
                      <a:pt x="5183" y="60216"/>
                    </a:lnTo>
                    <a:lnTo>
                      <a:pt x="2985" y="60216"/>
                    </a:lnTo>
                    <a:lnTo>
                      <a:pt x="2826" y="54801"/>
                    </a:lnTo>
                    <a:lnTo>
                      <a:pt x="7224" y="54151"/>
                    </a:lnTo>
                    <a:lnTo>
                      <a:pt x="4555" y="49171"/>
                    </a:lnTo>
                    <a:lnTo>
                      <a:pt x="3770" y="41154"/>
                    </a:lnTo>
                    <a:lnTo>
                      <a:pt x="3926" y="24260"/>
                    </a:lnTo>
                    <a:lnTo>
                      <a:pt x="2198" y="21227"/>
                    </a:lnTo>
                    <a:lnTo>
                      <a:pt x="2198" y="15812"/>
                    </a:lnTo>
                    <a:lnTo>
                      <a:pt x="3613" y="7798"/>
                    </a:lnTo>
                    <a:lnTo>
                      <a:pt x="4398" y="5849"/>
                    </a:lnTo>
                    <a:lnTo>
                      <a:pt x="6754" y="7364"/>
                    </a:lnTo>
                    <a:lnTo>
                      <a:pt x="10366" y="14079"/>
                    </a:lnTo>
                    <a:lnTo>
                      <a:pt x="15079" y="18411"/>
                    </a:lnTo>
                    <a:lnTo>
                      <a:pt x="21046" y="22311"/>
                    </a:lnTo>
                    <a:lnTo>
                      <a:pt x="27644" y="25343"/>
                    </a:lnTo>
                    <a:lnTo>
                      <a:pt x="31257" y="25343"/>
                    </a:lnTo>
                    <a:lnTo>
                      <a:pt x="32042" y="20360"/>
                    </a:lnTo>
                    <a:lnTo>
                      <a:pt x="34712" y="18411"/>
                    </a:lnTo>
                    <a:lnTo>
                      <a:pt x="35968" y="22743"/>
                    </a:lnTo>
                    <a:lnTo>
                      <a:pt x="33455" y="22743"/>
                    </a:lnTo>
                    <a:lnTo>
                      <a:pt x="33612" y="26859"/>
                    </a:lnTo>
                    <a:lnTo>
                      <a:pt x="35340" y="29891"/>
                    </a:lnTo>
                    <a:lnTo>
                      <a:pt x="37853" y="34223"/>
                    </a:lnTo>
                    <a:lnTo>
                      <a:pt x="38481" y="30541"/>
                    </a:lnTo>
                    <a:lnTo>
                      <a:pt x="36911" y="29024"/>
                    </a:lnTo>
                    <a:lnTo>
                      <a:pt x="37540" y="20360"/>
                    </a:lnTo>
                    <a:lnTo>
                      <a:pt x="36911" y="17545"/>
                    </a:lnTo>
                    <a:lnTo>
                      <a:pt x="39110" y="12997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9" name="Shape 129"/>
              <p:cNvSpPr/>
              <p:nvPr/>
            </p:nvSpPr>
            <p:spPr>
              <a:xfrm>
                <a:off x="4385051" y="2299440"/>
                <a:ext cx="742200" cy="477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35" y="0"/>
                    </a:moveTo>
                    <a:lnTo>
                      <a:pt x="24171" y="1832"/>
                    </a:lnTo>
                    <a:lnTo>
                      <a:pt x="45339" y="3894"/>
                    </a:lnTo>
                    <a:lnTo>
                      <a:pt x="68939" y="5954"/>
                    </a:lnTo>
                    <a:lnTo>
                      <a:pt x="109416" y="7100"/>
                    </a:lnTo>
                    <a:lnTo>
                      <a:pt x="110704" y="10992"/>
                    </a:lnTo>
                    <a:lnTo>
                      <a:pt x="111848" y="17405"/>
                    </a:lnTo>
                    <a:lnTo>
                      <a:pt x="111562" y="22214"/>
                    </a:lnTo>
                    <a:lnTo>
                      <a:pt x="111704" y="40077"/>
                    </a:lnTo>
                    <a:lnTo>
                      <a:pt x="112563" y="46489"/>
                    </a:lnTo>
                    <a:lnTo>
                      <a:pt x="113564" y="50382"/>
                    </a:lnTo>
                    <a:lnTo>
                      <a:pt x="115280" y="54275"/>
                    </a:lnTo>
                    <a:lnTo>
                      <a:pt x="115567" y="63664"/>
                    </a:lnTo>
                    <a:lnTo>
                      <a:pt x="116139" y="80153"/>
                    </a:lnTo>
                    <a:lnTo>
                      <a:pt x="116711" y="94581"/>
                    </a:lnTo>
                    <a:lnTo>
                      <a:pt x="120000" y="107863"/>
                    </a:lnTo>
                    <a:lnTo>
                      <a:pt x="119857" y="120000"/>
                    </a:lnTo>
                    <a:lnTo>
                      <a:pt x="81812" y="118856"/>
                    </a:lnTo>
                    <a:lnTo>
                      <a:pt x="52634" y="117024"/>
                    </a:lnTo>
                    <a:lnTo>
                      <a:pt x="20882" y="113817"/>
                    </a:lnTo>
                    <a:lnTo>
                      <a:pt x="0" y="111298"/>
                    </a:lnTo>
                    <a:lnTo>
                      <a:pt x="286" y="89543"/>
                    </a:lnTo>
                    <a:lnTo>
                      <a:pt x="1430" y="86107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" name="Shape 130"/>
              <p:cNvSpPr/>
              <p:nvPr/>
            </p:nvSpPr>
            <p:spPr>
              <a:xfrm>
                <a:off x="7375004" y="3435097"/>
                <a:ext cx="122100" cy="199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4796"/>
                    </a:moveTo>
                    <a:lnTo>
                      <a:pt x="23476" y="0"/>
                    </a:lnTo>
                    <a:lnTo>
                      <a:pt x="41739" y="549"/>
                    </a:lnTo>
                    <a:lnTo>
                      <a:pt x="28693" y="19179"/>
                    </a:lnTo>
                    <a:lnTo>
                      <a:pt x="26954" y="30138"/>
                    </a:lnTo>
                    <a:lnTo>
                      <a:pt x="38261" y="42193"/>
                    </a:lnTo>
                    <a:lnTo>
                      <a:pt x="57391" y="48768"/>
                    </a:lnTo>
                    <a:lnTo>
                      <a:pt x="65215" y="60273"/>
                    </a:lnTo>
                    <a:lnTo>
                      <a:pt x="78261" y="77261"/>
                    </a:lnTo>
                    <a:lnTo>
                      <a:pt x="96519" y="87124"/>
                    </a:lnTo>
                    <a:lnTo>
                      <a:pt x="109565" y="87124"/>
                    </a:lnTo>
                    <a:lnTo>
                      <a:pt x="112172" y="100274"/>
                    </a:lnTo>
                    <a:lnTo>
                      <a:pt x="120000" y="113971"/>
                    </a:lnTo>
                    <a:lnTo>
                      <a:pt x="83478" y="117808"/>
                    </a:lnTo>
                    <a:lnTo>
                      <a:pt x="47824" y="120000"/>
                    </a:lnTo>
                    <a:lnTo>
                      <a:pt x="28693" y="71232"/>
                    </a:lnTo>
                    <a:lnTo>
                      <a:pt x="13041" y="36164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" name="Shape 131"/>
              <p:cNvSpPr/>
              <p:nvPr/>
            </p:nvSpPr>
            <p:spPr>
              <a:xfrm>
                <a:off x="2978671" y="2103912"/>
                <a:ext cx="676500" cy="112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938" y="0"/>
                    </a:moveTo>
                    <a:lnTo>
                      <a:pt x="55222" y="2188"/>
                    </a:lnTo>
                    <a:lnTo>
                      <a:pt x="51150" y="12580"/>
                    </a:lnTo>
                    <a:lnTo>
                      <a:pt x="49203" y="16956"/>
                    </a:lnTo>
                    <a:lnTo>
                      <a:pt x="53451" y="21549"/>
                    </a:lnTo>
                    <a:lnTo>
                      <a:pt x="53451" y="24175"/>
                    </a:lnTo>
                    <a:lnTo>
                      <a:pt x="51858" y="25050"/>
                    </a:lnTo>
                    <a:lnTo>
                      <a:pt x="52213" y="27019"/>
                    </a:lnTo>
                    <a:lnTo>
                      <a:pt x="53982" y="28988"/>
                    </a:lnTo>
                    <a:lnTo>
                      <a:pt x="57346" y="29645"/>
                    </a:lnTo>
                    <a:lnTo>
                      <a:pt x="59646" y="32379"/>
                    </a:lnTo>
                    <a:lnTo>
                      <a:pt x="61593" y="35114"/>
                    </a:lnTo>
                    <a:lnTo>
                      <a:pt x="62125" y="37302"/>
                    </a:lnTo>
                    <a:lnTo>
                      <a:pt x="64778" y="38396"/>
                    </a:lnTo>
                    <a:lnTo>
                      <a:pt x="64778" y="39709"/>
                    </a:lnTo>
                    <a:lnTo>
                      <a:pt x="67081" y="39600"/>
                    </a:lnTo>
                    <a:lnTo>
                      <a:pt x="67257" y="41350"/>
                    </a:lnTo>
                    <a:lnTo>
                      <a:pt x="70797" y="41240"/>
                    </a:lnTo>
                    <a:lnTo>
                      <a:pt x="71682" y="42662"/>
                    </a:lnTo>
                    <a:lnTo>
                      <a:pt x="66902" y="49335"/>
                    </a:lnTo>
                    <a:lnTo>
                      <a:pt x="63717" y="54586"/>
                    </a:lnTo>
                    <a:lnTo>
                      <a:pt x="62478" y="56883"/>
                    </a:lnTo>
                    <a:lnTo>
                      <a:pt x="64602" y="58304"/>
                    </a:lnTo>
                    <a:lnTo>
                      <a:pt x="66194" y="59836"/>
                    </a:lnTo>
                    <a:lnTo>
                      <a:pt x="70089" y="59070"/>
                    </a:lnTo>
                    <a:lnTo>
                      <a:pt x="72566" y="57211"/>
                    </a:lnTo>
                    <a:lnTo>
                      <a:pt x="75398" y="57320"/>
                    </a:lnTo>
                    <a:lnTo>
                      <a:pt x="75929" y="63337"/>
                    </a:lnTo>
                    <a:lnTo>
                      <a:pt x="78053" y="67821"/>
                    </a:lnTo>
                    <a:lnTo>
                      <a:pt x="78761" y="70447"/>
                    </a:lnTo>
                    <a:lnTo>
                      <a:pt x="81593" y="71760"/>
                    </a:lnTo>
                    <a:lnTo>
                      <a:pt x="83894" y="73401"/>
                    </a:lnTo>
                    <a:lnTo>
                      <a:pt x="85133" y="75260"/>
                    </a:lnTo>
                    <a:lnTo>
                      <a:pt x="83894" y="77448"/>
                    </a:lnTo>
                    <a:lnTo>
                      <a:pt x="85309" y="79636"/>
                    </a:lnTo>
                    <a:lnTo>
                      <a:pt x="88849" y="77994"/>
                    </a:lnTo>
                    <a:lnTo>
                      <a:pt x="92036" y="77776"/>
                    </a:lnTo>
                    <a:lnTo>
                      <a:pt x="95576" y="78760"/>
                    </a:lnTo>
                    <a:lnTo>
                      <a:pt x="99469" y="78214"/>
                    </a:lnTo>
                    <a:lnTo>
                      <a:pt x="104425" y="78105"/>
                    </a:lnTo>
                    <a:lnTo>
                      <a:pt x="107611" y="79417"/>
                    </a:lnTo>
                    <a:lnTo>
                      <a:pt x="110975" y="79198"/>
                    </a:lnTo>
                    <a:lnTo>
                      <a:pt x="112567" y="77557"/>
                    </a:lnTo>
                    <a:lnTo>
                      <a:pt x="115223" y="76682"/>
                    </a:lnTo>
                    <a:lnTo>
                      <a:pt x="117876" y="79526"/>
                    </a:lnTo>
                    <a:lnTo>
                      <a:pt x="120000" y="81386"/>
                    </a:lnTo>
                    <a:lnTo>
                      <a:pt x="109735" y="120000"/>
                    </a:lnTo>
                    <a:lnTo>
                      <a:pt x="54514" y="114094"/>
                    </a:lnTo>
                    <a:lnTo>
                      <a:pt x="0" y="106327"/>
                    </a:lnTo>
                    <a:lnTo>
                      <a:pt x="10088" y="79745"/>
                    </a:lnTo>
                    <a:lnTo>
                      <a:pt x="14336" y="73947"/>
                    </a:lnTo>
                    <a:lnTo>
                      <a:pt x="12743" y="72197"/>
                    </a:lnTo>
                    <a:lnTo>
                      <a:pt x="9204" y="72197"/>
                    </a:lnTo>
                    <a:lnTo>
                      <a:pt x="10088" y="70556"/>
                    </a:lnTo>
                    <a:lnTo>
                      <a:pt x="10088" y="68588"/>
                    </a:lnTo>
                    <a:lnTo>
                      <a:pt x="15044" y="64430"/>
                    </a:lnTo>
                    <a:lnTo>
                      <a:pt x="17699" y="64430"/>
                    </a:lnTo>
                    <a:lnTo>
                      <a:pt x="19115" y="63228"/>
                    </a:lnTo>
                    <a:lnTo>
                      <a:pt x="19115" y="61149"/>
                    </a:lnTo>
                    <a:lnTo>
                      <a:pt x="29203" y="53601"/>
                    </a:lnTo>
                    <a:lnTo>
                      <a:pt x="29203" y="50319"/>
                    </a:lnTo>
                    <a:lnTo>
                      <a:pt x="24071" y="47256"/>
                    </a:lnTo>
                    <a:lnTo>
                      <a:pt x="22300" y="45506"/>
                    </a:lnTo>
                    <a:lnTo>
                      <a:pt x="24424" y="44740"/>
                    </a:lnTo>
                    <a:lnTo>
                      <a:pt x="24424" y="38834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" name="Shape 132"/>
              <p:cNvSpPr/>
              <p:nvPr/>
            </p:nvSpPr>
            <p:spPr>
              <a:xfrm>
                <a:off x="6212192" y="4887899"/>
                <a:ext cx="1031400" cy="810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191" y="23692"/>
                    </a:moveTo>
                    <a:lnTo>
                      <a:pt x="3191" y="15389"/>
                    </a:lnTo>
                    <a:lnTo>
                      <a:pt x="0" y="12420"/>
                    </a:lnTo>
                    <a:lnTo>
                      <a:pt x="0" y="8842"/>
                    </a:lnTo>
                    <a:lnTo>
                      <a:pt x="29948" y="4385"/>
                    </a:lnTo>
                    <a:lnTo>
                      <a:pt x="36996" y="4385"/>
                    </a:lnTo>
                    <a:lnTo>
                      <a:pt x="38129" y="7020"/>
                    </a:lnTo>
                    <a:lnTo>
                      <a:pt x="39364" y="9044"/>
                    </a:lnTo>
                    <a:lnTo>
                      <a:pt x="46156" y="9044"/>
                    </a:lnTo>
                    <a:lnTo>
                      <a:pt x="65760" y="7424"/>
                    </a:lnTo>
                    <a:lnTo>
                      <a:pt x="77338" y="6141"/>
                    </a:lnTo>
                    <a:lnTo>
                      <a:pt x="77801" y="10260"/>
                    </a:lnTo>
                    <a:lnTo>
                      <a:pt x="80117" y="10260"/>
                    </a:lnTo>
                    <a:lnTo>
                      <a:pt x="80117" y="5334"/>
                    </a:lnTo>
                    <a:lnTo>
                      <a:pt x="78881" y="3375"/>
                    </a:lnTo>
                    <a:lnTo>
                      <a:pt x="78881" y="1011"/>
                    </a:lnTo>
                    <a:lnTo>
                      <a:pt x="80836" y="0"/>
                    </a:lnTo>
                    <a:lnTo>
                      <a:pt x="84541" y="1283"/>
                    </a:lnTo>
                    <a:lnTo>
                      <a:pt x="87732" y="1283"/>
                    </a:lnTo>
                    <a:lnTo>
                      <a:pt x="89430" y="8775"/>
                    </a:lnTo>
                    <a:lnTo>
                      <a:pt x="91385" y="15321"/>
                    </a:lnTo>
                    <a:lnTo>
                      <a:pt x="93752" y="22678"/>
                    </a:lnTo>
                    <a:lnTo>
                      <a:pt x="96582" y="29024"/>
                    </a:lnTo>
                    <a:lnTo>
                      <a:pt x="98898" y="33814"/>
                    </a:lnTo>
                    <a:lnTo>
                      <a:pt x="101779" y="38135"/>
                    </a:lnTo>
                    <a:lnTo>
                      <a:pt x="104042" y="41779"/>
                    </a:lnTo>
                    <a:lnTo>
                      <a:pt x="105484" y="44007"/>
                    </a:lnTo>
                    <a:lnTo>
                      <a:pt x="106821" y="46503"/>
                    </a:lnTo>
                    <a:lnTo>
                      <a:pt x="105946" y="48259"/>
                    </a:lnTo>
                    <a:lnTo>
                      <a:pt x="105946" y="50622"/>
                    </a:lnTo>
                    <a:lnTo>
                      <a:pt x="107903" y="56357"/>
                    </a:lnTo>
                    <a:lnTo>
                      <a:pt x="110167" y="60071"/>
                    </a:lnTo>
                    <a:lnTo>
                      <a:pt x="111607" y="63581"/>
                    </a:lnTo>
                    <a:lnTo>
                      <a:pt x="113049" y="66685"/>
                    </a:lnTo>
                    <a:lnTo>
                      <a:pt x="114283" y="70464"/>
                    </a:lnTo>
                    <a:lnTo>
                      <a:pt x="116289" y="74447"/>
                    </a:lnTo>
                    <a:lnTo>
                      <a:pt x="117680" y="77890"/>
                    </a:lnTo>
                    <a:lnTo>
                      <a:pt x="118553" y="81262"/>
                    </a:lnTo>
                    <a:lnTo>
                      <a:pt x="119068" y="87946"/>
                    </a:lnTo>
                    <a:lnTo>
                      <a:pt x="119791" y="99483"/>
                    </a:lnTo>
                    <a:lnTo>
                      <a:pt x="120000" y="103329"/>
                    </a:lnTo>
                    <a:lnTo>
                      <a:pt x="118201" y="105490"/>
                    </a:lnTo>
                    <a:lnTo>
                      <a:pt x="117635" y="110282"/>
                    </a:lnTo>
                    <a:lnTo>
                      <a:pt x="118509" y="111968"/>
                    </a:lnTo>
                    <a:lnTo>
                      <a:pt x="114599" y="117164"/>
                    </a:lnTo>
                    <a:lnTo>
                      <a:pt x="110791" y="117637"/>
                    </a:lnTo>
                    <a:lnTo>
                      <a:pt x="107857" y="120000"/>
                    </a:lnTo>
                    <a:lnTo>
                      <a:pt x="106417" y="119329"/>
                    </a:lnTo>
                    <a:lnTo>
                      <a:pt x="105799" y="113592"/>
                    </a:lnTo>
                    <a:lnTo>
                      <a:pt x="100597" y="104679"/>
                    </a:lnTo>
                    <a:lnTo>
                      <a:pt x="97665" y="104613"/>
                    </a:lnTo>
                    <a:lnTo>
                      <a:pt x="96532" y="105894"/>
                    </a:lnTo>
                    <a:lnTo>
                      <a:pt x="94628" y="102995"/>
                    </a:lnTo>
                    <a:lnTo>
                      <a:pt x="92518" y="95371"/>
                    </a:lnTo>
                    <a:lnTo>
                      <a:pt x="90153" y="93145"/>
                    </a:lnTo>
                    <a:lnTo>
                      <a:pt x="88607" y="88821"/>
                    </a:lnTo>
                    <a:lnTo>
                      <a:pt x="88607" y="85109"/>
                    </a:lnTo>
                    <a:lnTo>
                      <a:pt x="87526" y="83691"/>
                    </a:lnTo>
                    <a:lnTo>
                      <a:pt x="86703" y="85109"/>
                    </a:lnTo>
                    <a:lnTo>
                      <a:pt x="86703" y="87946"/>
                    </a:lnTo>
                    <a:lnTo>
                      <a:pt x="85262" y="87946"/>
                    </a:lnTo>
                    <a:lnTo>
                      <a:pt x="84027" y="85178"/>
                    </a:lnTo>
                    <a:lnTo>
                      <a:pt x="82072" y="81873"/>
                    </a:lnTo>
                    <a:lnTo>
                      <a:pt x="80579" y="78360"/>
                    </a:lnTo>
                    <a:lnTo>
                      <a:pt x="78727" y="76135"/>
                    </a:lnTo>
                    <a:lnTo>
                      <a:pt x="77286" y="73905"/>
                    </a:lnTo>
                    <a:lnTo>
                      <a:pt x="78779" y="71680"/>
                    </a:lnTo>
                    <a:lnTo>
                      <a:pt x="80734" y="67358"/>
                    </a:lnTo>
                    <a:lnTo>
                      <a:pt x="81300" y="64593"/>
                    </a:lnTo>
                    <a:lnTo>
                      <a:pt x="79447" y="63445"/>
                    </a:lnTo>
                    <a:lnTo>
                      <a:pt x="76720" y="63445"/>
                    </a:lnTo>
                    <a:lnTo>
                      <a:pt x="76565" y="65536"/>
                    </a:lnTo>
                    <a:lnTo>
                      <a:pt x="78418" y="65469"/>
                    </a:lnTo>
                    <a:lnTo>
                      <a:pt x="77338" y="70870"/>
                    </a:lnTo>
                    <a:lnTo>
                      <a:pt x="76360" y="68371"/>
                    </a:lnTo>
                    <a:lnTo>
                      <a:pt x="75485" y="66145"/>
                    </a:lnTo>
                    <a:lnTo>
                      <a:pt x="74971" y="63445"/>
                    </a:lnTo>
                    <a:lnTo>
                      <a:pt x="74560" y="58519"/>
                    </a:lnTo>
                    <a:lnTo>
                      <a:pt x="75485" y="54196"/>
                    </a:lnTo>
                    <a:lnTo>
                      <a:pt x="75536" y="44613"/>
                    </a:lnTo>
                    <a:lnTo>
                      <a:pt x="73220" y="41442"/>
                    </a:lnTo>
                    <a:lnTo>
                      <a:pt x="72603" y="38404"/>
                    </a:lnTo>
                    <a:lnTo>
                      <a:pt x="67458" y="37057"/>
                    </a:lnTo>
                    <a:lnTo>
                      <a:pt x="65915" y="34085"/>
                    </a:lnTo>
                    <a:lnTo>
                      <a:pt x="63599" y="32263"/>
                    </a:lnTo>
                    <a:lnTo>
                      <a:pt x="62364" y="30172"/>
                    </a:lnTo>
                    <a:lnTo>
                      <a:pt x="61901" y="28213"/>
                    </a:lnTo>
                    <a:lnTo>
                      <a:pt x="59894" y="27202"/>
                    </a:lnTo>
                    <a:lnTo>
                      <a:pt x="57785" y="24028"/>
                    </a:lnTo>
                    <a:lnTo>
                      <a:pt x="55366" y="22883"/>
                    </a:lnTo>
                    <a:lnTo>
                      <a:pt x="53256" y="21059"/>
                    </a:lnTo>
                    <a:lnTo>
                      <a:pt x="50631" y="21127"/>
                    </a:lnTo>
                    <a:lnTo>
                      <a:pt x="47956" y="22341"/>
                    </a:lnTo>
                    <a:lnTo>
                      <a:pt x="47803" y="24838"/>
                    </a:lnTo>
                    <a:lnTo>
                      <a:pt x="45590" y="26053"/>
                    </a:lnTo>
                    <a:lnTo>
                      <a:pt x="42606" y="29900"/>
                    </a:lnTo>
                    <a:lnTo>
                      <a:pt x="39827" y="31587"/>
                    </a:lnTo>
                    <a:lnTo>
                      <a:pt x="34733" y="32734"/>
                    </a:lnTo>
                    <a:lnTo>
                      <a:pt x="34887" y="29564"/>
                    </a:lnTo>
                    <a:lnTo>
                      <a:pt x="32983" y="27809"/>
                    </a:lnTo>
                    <a:lnTo>
                      <a:pt x="30152" y="25715"/>
                    </a:lnTo>
                    <a:lnTo>
                      <a:pt x="27323" y="23556"/>
                    </a:lnTo>
                    <a:lnTo>
                      <a:pt x="24390" y="21530"/>
                    </a:lnTo>
                    <a:lnTo>
                      <a:pt x="18370" y="19977"/>
                    </a:lnTo>
                    <a:lnTo>
                      <a:pt x="11424" y="20588"/>
                    </a:lnTo>
                    <a:lnTo>
                      <a:pt x="7152" y="22341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" name="Shape 133"/>
              <p:cNvSpPr/>
              <p:nvPr/>
            </p:nvSpPr>
            <p:spPr>
              <a:xfrm>
                <a:off x="5207731" y="3557652"/>
                <a:ext cx="759600" cy="671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675" y="109816"/>
                    </a:moveTo>
                    <a:lnTo>
                      <a:pt x="20466" y="40080"/>
                    </a:lnTo>
                    <a:lnTo>
                      <a:pt x="18509" y="39510"/>
                    </a:lnTo>
                    <a:lnTo>
                      <a:pt x="17183" y="38369"/>
                    </a:lnTo>
                    <a:lnTo>
                      <a:pt x="15574" y="35926"/>
                    </a:lnTo>
                    <a:lnTo>
                      <a:pt x="14528" y="34704"/>
                    </a:lnTo>
                    <a:lnTo>
                      <a:pt x="13690" y="33971"/>
                    </a:lnTo>
                    <a:lnTo>
                      <a:pt x="12643" y="31772"/>
                    </a:lnTo>
                    <a:lnTo>
                      <a:pt x="12503" y="28432"/>
                    </a:lnTo>
                    <a:lnTo>
                      <a:pt x="13061" y="26557"/>
                    </a:lnTo>
                    <a:lnTo>
                      <a:pt x="15157" y="25254"/>
                    </a:lnTo>
                    <a:lnTo>
                      <a:pt x="15016" y="21669"/>
                    </a:lnTo>
                    <a:lnTo>
                      <a:pt x="11385" y="21588"/>
                    </a:lnTo>
                    <a:lnTo>
                      <a:pt x="10756" y="20038"/>
                    </a:lnTo>
                    <a:lnTo>
                      <a:pt x="8382" y="18736"/>
                    </a:lnTo>
                    <a:lnTo>
                      <a:pt x="7752" y="17433"/>
                    </a:lnTo>
                    <a:lnTo>
                      <a:pt x="5728" y="13848"/>
                    </a:lnTo>
                    <a:lnTo>
                      <a:pt x="2374" y="8716"/>
                    </a:lnTo>
                    <a:lnTo>
                      <a:pt x="2095" y="5538"/>
                    </a:lnTo>
                    <a:lnTo>
                      <a:pt x="0" y="2037"/>
                    </a:lnTo>
                    <a:lnTo>
                      <a:pt x="18789" y="1955"/>
                    </a:lnTo>
                    <a:lnTo>
                      <a:pt x="45261" y="1466"/>
                    </a:lnTo>
                    <a:lnTo>
                      <a:pt x="57204" y="326"/>
                    </a:lnTo>
                    <a:lnTo>
                      <a:pt x="69916" y="0"/>
                    </a:lnTo>
                    <a:lnTo>
                      <a:pt x="71034" y="2118"/>
                    </a:lnTo>
                    <a:lnTo>
                      <a:pt x="73479" y="5050"/>
                    </a:lnTo>
                    <a:lnTo>
                      <a:pt x="74177" y="6191"/>
                    </a:lnTo>
                    <a:lnTo>
                      <a:pt x="73618" y="7738"/>
                    </a:lnTo>
                    <a:lnTo>
                      <a:pt x="72501" y="9041"/>
                    </a:lnTo>
                    <a:lnTo>
                      <a:pt x="72990" y="10019"/>
                    </a:lnTo>
                    <a:lnTo>
                      <a:pt x="73481" y="10670"/>
                    </a:lnTo>
                    <a:lnTo>
                      <a:pt x="73690" y="13197"/>
                    </a:lnTo>
                    <a:lnTo>
                      <a:pt x="74807" y="19061"/>
                    </a:lnTo>
                    <a:lnTo>
                      <a:pt x="76554" y="23052"/>
                    </a:lnTo>
                    <a:lnTo>
                      <a:pt x="85843" y="33646"/>
                    </a:lnTo>
                    <a:lnTo>
                      <a:pt x="88569" y="36251"/>
                    </a:lnTo>
                    <a:lnTo>
                      <a:pt x="88569" y="40976"/>
                    </a:lnTo>
                    <a:lnTo>
                      <a:pt x="90175" y="43178"/>
                    </a:lnTo>
                    <a:lnTo>
                      <a:pt x="96320" y="42770"/>
                    </a:lnTo>
                    <a:lnTo>
                      <a:pt x="97299" y="44479"/>
                    </a:lnTo>
                    <a:lnTo>
                      <a:pt x="99254" y="45132"/>
                    </a:lnTo>
                    <a:lnTo>
                      <a:pt x="98276" y="47903"/>
                    </a:lnTo>
                    <a:lnTo>
                      <a:pt x="97857" y="52056"/>
                    </a:lnTo>
                    <a:lnTo>
                      <a:pt x="96602" y="54908"/>
                    </a:lnTo>
                    <a:lnTo>
                      <a:pt x="95482" y="57840"/>
                    </a:lnTo>
                    <a:lnTo>
                      <a:pt x="94993" y="61424"/>
                    </a:lnTo>
                    <a:lnTo>
                      <a:pt x="100094" y="67454"/>
                    </a:lnTo>
                    <a:lnTo>
                      <a:pt x="103795" y="70957"/>
                    </a:lnTo>
                    <a:lnTo>
                      <a:pt x="108405" y="71607"/>
                    </a:lnTo>
                    <a:lnTo>
                      <a:pt x="111059" y="77718"/>
                    </a:lnTo>
                    <a:lnTo>
                      <a:pt x="112664" y="80978"/>
                    </a:lnTo>
                    <a:lnTo>
                      <a:pt x="112736" y="83585"/>
                    </a:lnTo>
                    <a:lnTo>
                      <a:pt x="112177" y="84725"/>
                    </a:lnTo>
                    <a:lnTo>
                      <a:pt x="113224" y="86844"/>
                    </a:lnTo>
                    <a:lnTo>
                      <a:pt x="113574" y="89858"/>
                    </a:lnTo>
                    <a:lnTo>
                      <a:pt x="115459" y="92627"/>
                    </a:lnTo>
                    <a:lnTo>
                      <a:pt x="118882" y="92463"/>
                    </a:lnTo>
                    <a:lnTo>
                      <a:pt x="120000" y="94338"/>
                    </a:lnTo>
                    <a:lnTo>
                      <a:pt x="119092" y="100855"/>
                    </a:lnTo>
                    <a:lnTo>
                      <a:pt x="117905" y="102404"/>
                    </a:lnTo>
                    <a:lnTo>
                      <a:pt x="115948" y="102239"/>
                    </a:lnTo>
                    <a:lnTo>
                      <a:pt x="115179" y="105417"/>
                    </a:lnTo>
                    <a:lnTo>
                      <a:pt x="112875" y="105500"/>
                    </a:lnTo>
                    <a:lnTo>
                      <a:pt x="112806" y="112506"/>
                    </a:lnTo>
                    <a:lnTo>
                      <a:pt x="109872" y="119267"/>
                    </a:lnTo>
                    <a:lnTo>
                      <a:pt x="104703" y="120000"/>
                    </a:lnTo>
                    <a:lnTo>
                      <a:pt x="98907" y="119920"/>
                    </a:lnTo>
                    <a:lnTo>
                      <a:pt x="100233" y="116006"/>
                    </a:lnTo>
                    <a:lnTo>
                      <a:pt x="102957" y="113157"/>
                    </a:lnTo>
                    <a:lnTo>
                      <a:pt x="103307" y="109084"/>
                    </a:lnTo>
                    <a:lnTo>
                      <a:pt x="101979" y="107047"/>
                    </a:lnTo>
                    <a:lnTo>
                      <a:pt x="71454" y="108593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" name="Shape 134"/>
              <p:cNvSpPr/>
              <p:nvPr/>
            </p:nvSpPr>
            <p:spPr>
              <a:xfrm>
                <a:off x="5496993" y="2612976"/>
                <a:ext cx="596100" cy="65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066" y="6685"/>
                    </a:moveTo>
                    <a:lnTo>
                      <a:pt x="16380" y="8524"/>
                    </a:lnTo>
                    <a:lnTo>
                      <a:pt x="20653" y="8524"/>
                    </a:lnTo>
                    <a:lnTo>
                      <a:pt x="25460" y="6184"/>
                    </a:lnTo>
                    <a:lnTo>
                      <a:pt x="30623" y="4680"/>
                    </a:lnTo>
                    <a:lnTo>
                      <a:pt x="35075" y="2507"/>
                    </a:lnTo>
                    <a:lnTo>
                      <a:pt x="37567" y="0"/>
                    </a:lnTo>
                    <a:lnTo>
                      <a:pt x="40772" y="669"/>
                    </a:lnTo>
                    <a:lnTo>
                      <a:pt x="41840" y="2507"/>
                    </a:lnTo>
                    <a:lnTo>
                      <a:pt x="38813" y="5850"/>
                    </a:lnTo>
                    <a:lnTo>
                      <a:pt x="37567" y="9861"/>
                    </a:lnTo>
                    <a:lnTo>
                      <a:pt x="39881" y="9861"/>
                    </a:lnTo>
                    <a:lnTo>
                      <a:pt x="41484" y="8357"/>
                    </a:lnTo>
                    <a:lnTo>
                      <a:pt x="45401" y="10028"/>
                    </a:lnTo>
                    <a:lnTo>
                      <a:pt x="48071" y="10864"/>
                    </a:lnTo>
                    <a:lnTo>
                      <a:pt x="50742" y="11365"/>
                    </a:lnTo>
                    <a:lnTo>
                      <a:pt x="53235" y="14875"/>
                    </a:lnTo>
                    <a:lnTo>
                      <a:pt x="55549" y="16546"/>
                    </a:lnTo>
                    <a:lnTo>
                      <a:pt x="70327" y="19555"/>
                    </a:lnTo>
                    <a:lnTo>
                      <a:pt x="74777" y="19721"/>
                    </a:lnTo>
                    <a:lnTo>
                      <a:pt x="78873" y="22396"/>
                    </a:lnTo>
                    <a:lnTo>
                      <a:pt x="84036" y="22563"/>
                    </a:lnTo>
                    <a:lnTo>
                      <a:pt x="89199" y="24067"/>
                    </a:lnTo>
                    <a:lnTo>
                      <a:pt x="94897" y="24067"/>
                    </a:lnTo>
                    <a:lnTo>
                      <a:pt x="96321" y="25738"/>
                    </a:lnTo>
                    <a:lnTo>
                      <a:pt x="95786" y="28412"/>
                    </a:lnTo>
                    <a:lnTo>
                      <a:pt x="100950" y="29248"/>
                    </a:lnTo>
                    <a:lnTo>
                      <a:pt x="102908" y="31086"/>
                    </a:lnTo>
                    <a:lnTo>
                      <a:pt x="104155" y="42619"/>
                    </a:lnTo>
                    <a:lnTo>
                      <a:pt x="107537" y="46296"/>
                    </a:lnTo>
                    <a:lnTo>
                      <a:pt x="103976" y="50307"/>
                    </a:lnTo>
                    <a:lnTo>
                      <a:pt x="101484" y="56658"/>
                    </a:lnTo>
                    <a:lnTo>
                      <a:pt x="100415" y="59332"/>
                    </a:lnTo>
                    <a:lnTo>
                      <a:pt x="101128" y="61838"/>
                    </a:lnTo>
                    <a:lnTo>
                      <a:pt x="103620" y="60335"/>
                    </a:lnTo>
                    <a:lnTo>
                      <a:pt x="105579" y="58663"/>
                    </a:lnTo>
                    <a:lnTo>
                      <a:pt x="107003" y="54987"/>
                    </a:lnTo>
                    <a:lnTo>
                      <a:pt x="110208" y="50975"/>
                    </a:lnTo>
                    <a:lnTo>
                      <a:pt x="113234" y="47633"/>
                    </a:lnTo>
                    <a:lnTo>
                      <a:pt x="115549" y="44123"/>
                    </a:lnTo>
                    <a:lnTo>
                      <a:pt x="116618" y="41950"/>
                    </a:lnTo>
                    <a:lnTo>
                      <a:pt x="119822" y="39443"/>
                    </a:lnTo>
                    <a:lnTo>
                      <a:pt x="120000" y="42953"/>
                    </a:lnTo>
                    <a:lnTo>
                      <a:pt x="118576" y="46462"/>
                    </a:lnTo>
                    <a:lnTo>
                      <a:pt x="116083" y="50474"/>
                    </a:lnTo>
                    <a:lnTo>
                      <a:pt x="114303" y="55321"/>
                    </a:lnTo>
                    <a:lnTo>
                      <a:pt x="111810" y="60501"/>
                    </a:lnTo>
                    <a:lnTo>
                      <a:pt x="110742" y="65349"/>
                    </a:lnTo>
                    <a:lnTo>
                      <a:pt x="111989" y="71365"/>
                    </a:lnTo>
                    <a:lnTo>
                      <a:pt x="109318" y="73371"/>
                    </a:lnTo>
                    <a:lnTo>
                      <a:pt x="108605" y="76045"/>
                    </a:lnTo>
                    <a:lnTo>
                      <a:pt x="109496" y="84568"/>
                    </a:lnTo>
                    <a:lnTo>
                      <a:pt x="107716" y="88413"/>
                    </a:lnTo>
                    <a:lnTo>
                      <a:pt x="106113" y="95599"/>
                    </a:lnTo>
                    <a:lnTo>
                      <a:pt x="107003" y="100279"/>
                    </a:lnTo>
                    <a:lnTo>
                      <a:pt x="108784" y="107131"/>
                    </a:lnTo>
                    <a:lnTo>
                      <a:pt x="110208" y="111477"/>
                    </a:lnTo>
                    <a:lnTo>
                      <a:pt x="110208" y="116825"/>
                    </a:lnTo>
                    <a:lnTo>
                      <a:pt x="83146" y="118162"/>
                    </a:lnTo>
                    <a:lnTo>
                      <a:pt x="50208" y="120000"/>
                    </a:lnTo>
                    <a:lnTo>
                      <a:pt x="48606" y="116323"/>
                    </a:lnTo>
                    <a:lnTo>
                      <a:pt x="41484" y="115320"/>
                    </a:lnTo>
                    <a:lnTo>
                      <a:pt x="38635" y="110474"/>
                    </a:lnTo>
                    <a:lnTo>
                      <a:pt x="38457" y="105126"/>
                    </a:lnTo>
                    <a:lnTo>
                      <a:pt x="40060" y="103120"/>
                    </a:lnTo>
                    <a:lnTo>
                      <a:pt x="40060" y="99778"/>
                    </a:lnTo>
                    <a:lnTo>
                      <a:pt x="36677" y="97772"/>
                    </a:lnTo>
                    <a:lnTo>
                      <a:pt x="36143" y="93928"/>
                    </a:lnTo>
                    <a:lnTo>
                      <a:pt x="35964" y="84903"/>
                    </a:lnTo>
                    <a:lnTo>
                      <a:pt x="21721" y="74708"/>
                    </a:lnTo>
                    <a:lnTo>
                      <a:pt x="18872" y="70363"/>
                    </a:lnTo>
                    <a:lnTo>
                      <a:pt x="15312" y="69861"/>
                    </a:lnTo>
                    <a:lnTo>
                      <a:pt x="13354" y="66852"/>
                    </a:lnTo>
                    <a:lnTo>
                      <a:pt x="9258" y="66017"/>
                    </a:lnTo>
                    <a:lnTo>
                      <a:pt x="5876" y="64513"/>
                    </a:lnTo>
                    <a:lnTo>
                      <a:pt x="3027" y="62173"/>
                    </a:lnTo>
                    <a:lnTo>
                      <a:pt x="2136" y="48970"/>
                    </a:lnTo>
                    <a:lnTo>
                      <a:pt x="4629" y="45961"/>
                    </a:lnTo>
                    <a:lnTo>
                      <a:pt x="4808" y="42117"/>
                    </a:lnTo>
                    <a:lnTo>
                      <a:pt x="3027" y="40279"/>
                    </a:lnTo>
                    <a:lnTo>
                      <a:pt x="0" y="39109"/>
                    </a:lnTo>
                    <a:lnTo>
                      <a:pt x="712" y="34763"/>
                    </a:lnTo>
                    <a:lnTo>
                      <a:pt x="3027" y="29917"/>
                    </a:lnTo>
                    <a:lnTo>
                      <a:pt x="11039" y="25571"/>
                    </a:lnTo>
                    <a:lnTo>
                      <a:pt x="10861" y="10362"/>
                    </a:lnTo>
                    <a:lnTo>
                      <a:pt x="12285" y="8190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" name="Shape 135"/>
              <p:cNvSpPr/>
              <p:nvPr/>
            </p:nvSpPr>
            <p:spPr>
              <a:xfrm>
                <a:off x="6657590" y="4239904"/>
                <a:ext cx="577500" cy="449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95" y="16065"/>
                    </a:moveTo>
                    <a:lnTo>
                      <a:pt x="10108" y="11684"/>
                    </a:lnTo>
                    <a:lnTo>
                      <a:pt x="14334" y="10466"/>
                    </a:lnTo>
                    <a:lnTo>
                      <a:pt x="20031" y="5355"/>
                    </a:lnTo>
                    <a:lnTo>
                      <a:pt x="25912" y="2434"/>
                    </a:lnTo>
                    <a:lnTo>
                      <a:pt x="40980" y="1216"/>
                    </a:lnTo>
                    <a:lnTo>
                      <a:pt x="46309" y="0"/>
                    </a:lnTo>
                    <a:lnTo>
                      <a:pt x="55497" y="0"/>
                    </a:lnTo>
                    <a:lnTo>
                      <a:pt x="60827" y="6085"/>
                    </a:lnTo>
                    <a:lnTo>
                      <a:pt x="61195" y="10223"/>
                    </a:lnTo>
                    <a:lnTo>
                      <a:pt x="70016" y="8763"/>
                    </a:lnTo>
                    <a:lnTo>
                      <a:pt x="84165" y="6815"/>
                    </a:lnTo>
                    <a:lnTo>
                      <a:pt x="88208" y="6815"/>
                    </a:lnTo>
                    <a:lnTo>
                      <a:pt x="97580" y="14847"/>
                    </a:lnTo>
                    <a:lnTo>
                      <a:pt x="108790" y="25315"/>
                    </a:lnTo>
                    <a:lnTo>
                      <a:pt x="115957" y="32130"/>
                    </a:lnTo>
                    <a:lnTo>
                      <a:pt x="120000" y="36511"/>
                    </a:lnTo>
                    <a:lnTo>
                      <a:pt x="116140" y="39432"/>
                    </a:lnTo>
                    <a:lnTo>
                      <a:pt x="114119" y="43083"/>
                    </a:lnTo>
                    <a:lnTo>
                      <a:pt x="111730" y="47464"/>
                    </a:lnTo>
                    <a:lnTo>
                      <a:pt x="109157" y="55010"/>
                    </a:lnTo>
                    <a:lnTo>
                      <a:pt x="108239" y="60365"/>
                    </a:lnTo>
                    <a:lnTo>
                      <a:pt x="108422" y="68155"/>
                    </a:lnTo>
                    <a:lnTo>
                      <a:pt x="105849" y="70102"/>
                    </a:lnTo>
                    <a:lnTo>
                      <a:pt x="104564" y="74970"/>
                    </a:lnTo>
                    <a:lnTo>
                      <a:pt x="101256" y="75213"/>
                    </a:lnTo>
                    <a:lnTo>
                      <a:pt x="98316" y="79838"/>
                    </a:lnTo>
                    <a:lnTo>
                      <a:pt x="94088" y="87627"/>
                    </a:lnTo>
                    <a:lnTo>
                      <a:pt x="89862" y="93712"/>
                    </a:lnTo>
                    <a:lnTo>
                      <a:pt x="84165" y="100285"/>
                    </a:lnTo>
                    <a:lnTo>
                      <a:pt x="80674" y="100285"/>
                    </a:lnTo>
                    <a:lnTo>
                      <a:pt x="81225" y="103935"/>
                    </a:lnTo>
                    <a:lnTo>
                      <a:pt x="81409" y="107587"/>
                    </a:lnTo>
                    <a:lnTo>
                      <a:pt x="73874" y="117323"/>
                    </a:lnTo>
                    <a:lnTo>
                      <a:pt x="72588" y="120000"/>
                    </a:lnTo>
                    <a:lnTo>
                      <a:pt x="68913" y="120000"/>
                    </a:lnTo>
                    <a:lnTo>
                      <a:pt x="65238" y="117323"/>
                    </a:lnTo>
                    <a:lnTo>
                      <a:pt x="64503" y="112455"/>
                    </a:lnTo>
                    <a:lnTo>
                      <a:pt x="62481" y="104422"/>
                    </a:lnTo>
                    <a:lnTo>
                      <a:pt x="58438" y="102475"/>
                    </a:lnTo>
                    <a:lnTo>
                      <a:pt x="56600" y="99798"/>
                    </a:lnTo>
                    <a:lnTo>
                      <a:pt x="55497" y="93469"/>
                    </a:lnTo>
                    <a:lnTo>
                      <a:pt x="51271" y="83975"/>
                    </a:lnTo>
                    <a:lnTo>
                      <a:pt x="46493" y="81055"/>
                    </a:lnTo>
                    <a:lnTo>
                      <a:pt x="42083" y="77404"/>
                    </a:lnTo>
                    <a:lnTo>
                      <a:pt x="40061" y="69615"/>
                    </a:lnTo>
                    <a:lnTo>
                      <a:pt x="35835" y="67181"/>
                    </a:lnTo>
                    <a:lnTo>
                      <a:pt x="29770" y="58174"/>
                    </a:lnTo>
                    <a:lnTo>
                      <a:pt x="24074" y="55253"/>
                    </a:lnTo>
                    <a:lnTo>
                      <a:pt x="19112" y="48438"/>
                    </a:lnTo>
                    <a:lnTo>
                      <a:pt x="13048" y="34320"/>
                    </a:lnTo>
                    <a:lnTo>
                      <a:pt x="7351" y="33833"/>
                    </a:lnTo>
                    <a:lnTo>
                      <a:pt x="4962" y="30912"/>
                    </a:lnTo>
                    <a:lnTo>
                      <a:pt x="552" y="28965"/>
                    </a:lnTo>
                    <a:lnTo>
                      <a:pt x="0" y="24828"/>
                    </a:lnTo>
                    <a:lnTo>
                      <a:pt x="1470" y="21420"/>
                    </a:lnTo>
                    <a:lnTo>
                      <a:pt x="4778" y="18986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6" name="Shape 136"/>
              <p:cNvSpPr/>
              <p:nvPr/>
            </p:nvSpPr>
            <p:spPr>
              <a:xfrm>
                <a:off x="6371866" y="3226379"/>
                <a:ext cx="478499" cy="5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2156"/>
                    </a:moveTo>
                    <a:lnTo>
                      <a:pt x="5324" y="22353"/>
                    </a:lnTo>
                    <a:lnTo>
                      <a:pt x="36378" y="18039"/>
                    </a:lnTo>
                    <a:lnTo>
                      <a:pt x="40592" y="19608"/>
                    </a:lnTo>
                    <a:lnTo>
                      <a:pt x="45915" y="21569"/>
                    </a:lnTo>
                    <a:lnTo>
                      <a:pt x="54343" y="21372"/>
                    </a:lnTo>
                    <a:lnTo>
                      <a:pt x="57892" y="24117"/>
                    </a:lnTo>
                    <a:lnTo>
                      <a:pt x="60998" y="26078"/>
                    </a:lnTo>
                    <a:lnTo>
                      <a:pt x="65657" y="24509"/>
                    </a:lnTo>
                    <a:lnTo>
                      <a:pt x="72311" y="22156"/>
                    </a:lnTo>
                    <a:lnTo>
                      <a:pt x="75637" y="20588"/>
                    </a:lnTo>
                    <a:lnTo>
                      <a:pt x="80517" y="20196"/>
                    </a:lnTo>
                    <a:lnTo>
                      <a:pt x="83845" y="18627"/>
                    </a:lnTo>
                    <a:lnTo>
                      <a:pt x="89833" y="12549"/>
                    </a:lnTo>
                    <a:lnTo>
                      <a:pt x="93161" y="8823"/>
                    </a:lnTo>
                    <a:lnTo>
                      <a:pt x="97154" y="7059"/>
                    </a:lnTo>
                    <a:lnTo>
                      <a:pt x="105360" y="2745"/>
                    </a:lnTo>
                    <a:lnTo>
                      <a:pt x="112014" y="0"/>
                    </a:lnTo>
                    <a:lnTo>
                      <a:pt x="116895" y="28039"/>
                    </a:lnTo>
                    <a:lnTo>
                      <a:pt x="117782" y="36274"/>
                    </a:lnTo>
                    <a:lnTo>
                      <a:pt x="120000" y="42745"/>
                    </a:lnTo>
                    <a:lnTo>
                      <a:pt x="118669" y="50196"/>
                    </a:lnTo>
                    <a:lnTo>
                      <a:pt x="117338" y="58039"/>
                    </a:lnTo>
                    <a:lnTo>
                      <a:pt x="115786" y="73529"/>
                    </a:lnTo>
                    <a:lnTo>
                      <a:pt x="111350" y="78824"/>
                    </a:lnTo>
                    <a:lnTo>
                      <a:pt x="109797" y="82353"/>
                    </a:lnTo>
                    <a:lnTo>
                      <a:pt x="105583" y="84901"/>
                    </a:lnTo>
                    <a:lnTo>
                      <a:pt x="102255" y="85294"/>
                    </a:lnTo>
                    <a:lnTo>
                      <a:pt x="101372" y="84505"/>
                    </a:lnTo>
                    <a:lnTo>
                      <a:pt x="100259" y="85490"/>
                    </a:lnTo>
                    <a:lnTo>
                      <a:pt x="97819" y="88235"/>
                    </a:lnTo>
                    <a:lnTo>
                      <a:pt x="93826" y="92352"/>
                    </a:lnTo>
                    <a:lnTo>
                      <a:pt x="93826" y="97450"/>
                    </a:lnTo>
                    <a:lnTo>
                      <a:pt x="95157" y="101372"/>
                    </a:lnTo>
                    <a:lnTo>
                      <a:pt x="91608" y="102549"/>
                    </a:lnTo>
                    <a:lnTo>
                      <a:pt x="90277" y="99608"/>
                    </a:lnTo>
                    <a:lnTo>
                      <a:pt x="86507" y="99803"/>
                    </a:lnTo>
                    <a:lnTo>
                      <a:pt x="84953" y="106078"/>
                    </a:lnTo>
                    <a:lnTo>
                      <a:pt x="84732" y="114118"/>
                    </a:lnTo>
                    <a:lnTo>
                      <a:pt x="81627" y="114902"/>
                    </a:lnTo>
                    <a:lnTo>
                      <a:pt x="81627" y="119216"/>
                    </a:lnTo>
                    <a:lnTo>
                      <a:pt x="76968" y="120000"/>
                    </a:lnTo>
                    <a:lnTo>
                      <a:pt x="74750" y="118824"/>
                    </a:lnTo>
                    <a:lnTo>
                      <a:pt x="67431" y="116471"/>
                    </a:lnTo>
                    <a:lnTo>
                      <a:pt x="67431" y="113529"/>
                    </a:lnTo>
                    <a:lnTo>
                      <a:pt x="65878" y="111373"/>
                    </a:lnTo>
                    <a:lnTo>
                      <a:pt x="62108" y="111373"/>
                    </a:lnTo>
                    <a:lnTo>
                      <a:pt x="56118" y="116666"/>
                    </a:lnTo>
                    <a:lnTo>
                      <a:pt x="53900" y="114705"/>
                    </a:lnTo>
                    <a:lnTo>
                      <a:pt x="48133" y="114705"/>
                    </a:lnTo>
                    <a:lnTo>
                      <a:pt x="41701" y="117058"/>
                    </a:lnTo>
                    <a:lnTo>
                      <a:pt x="38373" y="113137"/>
                    </a:lnTo>
                    <a:lnTo>
                      <a:pt x="29944" y="113333"/>
                    </a:lnTo>
                    <a:lnTo>
                      <a:pt x="24622" y="105490"/>
                    </a:lnTo>
                    <a:lnTo>
                      <a:pt x="10647" y="105686"/>
                    </a:lnTo>
                    <a:lnTo>
                      <a:pt x="7320" y="82745"/>
                    </a:lnTo>
                    <a:lnTo>
                      <a:pt x="4214" y="47843"/>
                    </a:lnTo>
                    <a:lnTo>
                      <a:pt x="2439" y="45490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7" name="Shape 137"/>
              <p:cNvSpPr/>
              <p:nvPr/>
            </p:nvSpPr>
            <p:spPr>
              <a:xfrm>
                <a:off x="3898520" y="4147846"/>
                <a:ext cx="1583400" cy="160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268" y="546"/>
                    </a:moveTo>
                    <a:lnTo>
                      <a:pt x="37207" y="0"/>
                    </a:lnTo>
                    <a:lnTo>
                      <a:pt x="53162" y="1092"/>
                    </a:lnTo>
                    <a:lnTo>
                      <a:pt x="62883" y="1365"/>
                    </a:lnTo>
                    <a:lnTo>
                      <a:pt x="62481" y="8737"/>
                    </a:lnTo>
                    <a:lnTo>
                      <a:pt x="62213" y="14539"/>
                    </a:lnTo>
                    <a:lnTo>
                      <a:pt x="62079" y="18157"/>
                    </a:lnTo>
                    <a:lnTo>
                      <a:pt x="61877" y="21501"/>
                    </a:lnTo>
                    <a:lnTo>
                      <a:pt x="62078" y="23002"/>
                    </a:lnTo>
                    <a:lnTo>
                      <a:pt x="62749" y="23550"/>
                    </a:lnTo>
                    <a:lnTo>
                      <a:pt x="63620" y="24232"/>
                    </a:lnTo>
                    <a:lnTo>
                      <a:pt x="64492" y="25189"/>
                    </a:lnTo>
                    <a:lnTo>
                      <a:pt x="65497" y="25255"/>
                    </a:lnTo>
                    <a:lnTo>
                      <a:pt x="65899" y="24437"/>
                    </a:lnTo>
                    <a:lnTo>
                      <a:pt x="66905" y="25255"/>
                    </a:lnTo>
                    <a:lnTo>
                      <a:pt x="67642" y="24640"/>
                    </a:lnTo>
                    <a:lnTo>
                      <a:pt x="68715" y="24913"/>
                    </a:lnTo>
                    <a:lnTo>
                      <a:pt x="68782" y="26007"/>
                    </a:lnTo>
                    <a:lnTo>
                      <a:pt x="69050" y="27030"/>
                    </a:lnTo>
                    <a:lnTo>
                      <a:pt x="70793" y="27099"/>
                    </a:lnTo>
                    <a:lnTo>
                      <a:pt x="72201" y="28121"/>
                    </a:lnTo>
                    <a:lnTo>
                      <a:pt x="74279" y="28191"/>
                    </a:lnTo>
                    <a:lnTo>
                      <a:pt x="75486" y="29010"/>
                    </a:lnTo>
                    <a:lnTo>
                      <a:pt x="76223" y="27917"/>
                    </a:lnTo>
                    <a:lnTo>
                      <a:pt x="77028" y="28464"/>
                    </a:lnTo>
                    <a:lnTo>
                      <a:pt x="78503" y="28532"/>
                    </a:lnTo>
                    <a:lnTo>
                      <a:pt x="78503" y="29760"/>
                    </a:lnTo>
                    <a:lnTo>
                      <a:pt x="79977" y="29965"/>
                    </a:lnTo>
                    <a:lnTo>
                      <a:pt x="79911" y="31330"/>
                    </a:lnTo>
                    <a:lnTo>
                      <a:pt x="81184" y="31468"/>
                    </a:lnTo>
                    <a:lnTo>
                      <a:pt x="82123" y="30237"/>
                    </a:lnTo>
                    <a:lnTo>
                      <a:pt x="82994" y="30989"/>
                    </a:lnTo>
                    <a:lnTo>
                      <a:pt x="84134" y="30989"/>
                    </a:lnTo>
                    <a:lnTo>
                      <a:pt x="84335" y="31876"/>
                    </a:lnTo>
                    <a:lnTo>
                      <a:pt x="86480" y="33037"/>
                    </a:lnTo>
                    <a:lnTo>
                      <a:pt x="87687" y="33037"/>
                    </a:lnTo>
                    <a:lnTo>
                      <a:pt x="89028" y="30171"/>
                    </a:lnTo>
                    <a:lnTo>
                      <a:pt x="90033" y="31809"/>
                    </a:lnTo>
                    <a:lnTo>
                      <a:pt x="91844" y="31809"/>
                    </a:lnTo>
                    <a:lnTo>
                      <a:pt x="93117" y="32560"/>
                    </a:lnTo>
                    <a:lnTo>
                      <a:pt x="94324" y="32968"/>
                    </a:lnTo>
                    <a:lnTo>
                      <a:pt x="95598" y="32968"/>
                    </a:lnTo>
                    <a:lnTo>
                      <a:pt x="96268" y="31534"/>
                    </a:lnTo>
                    <a:lnTo>
                      <a:pt x="97743" y="31468"/>
                    </a:lnTo>
                    <a:lnTo>
                      <a:pt x="100022" y="31398"/>
                    </a:lnTo>
                    <a:lnTo>
                      <a:pt x="101162" y="30443"/>
                    </a:lnTo>
                    <a:lnTo>
                      <a:pt x="101899" y="31468"/>
                    </a:lnTo>
                    <a:lnTo>
                      <a:pt x="103777" y="31468"/>
                    </a:lnTo>
                    <a:lnTo>
                      <a:pt x="104179" y="30375"/>
                    </a:lnTo>
                    <a:lnTo>
                      <a:pt x="105385" y="30716"/>
                    </a:lnTo>
                    <a:lnTo>
                      <a:pt x="106391" y="32286"/>
                    </a:lnTo>
                    <a:lnTo>
                      <a:pt x="107665" y="33037"/>
                    </a:lnTo>
                    <a:lnTo>
                      <a:pt x="108804" y="33037"/>
                    </a:lnTo>
                    <a:lnTo>
                      <a:pt x="110011" y="33653"/>
                    </a:lnTo>
                    <a:lnTo>
                      <a:pt x="111821" y="34948"/>
                    </a:lnTo>
                    <a:lnTo>
                      <a:pt x="113229" y="34471"/>
                    </a:lnTo>
                    <a:lnTo>
                      <a:pt x="114771" y="34606"/>
                    </a:lnTo>
                    <a:lnTo>
                      <a:pt x="115106" y="35427"/>
                    </a:lnTo>
                    <a:lnTo>
                      <a:pt x="115039" y="41842"/>
                    </a:lnTo>
                    <a:lnTo>
                      <a:pt x="115508" y="52011"/>
                    </a:lnTo>
                    <a:lnTo>
                      <a:pt x="117117" y="53922"/>
                    </a:lnTo>
                    <a:lnTo>
                      <a:pt x="117385" y="56379"/>
                    </a:lnTo>
                    <a:lnTo>
                      <a:pt x="118793" y="58427"/>
                    </a:lnTo>
                    <a:lnTo>
                      <a:pt x="119598" y="59315"/>
                    </a:lnTo>
                    <a:lnTo>
                      <a:pt x="119665" y="61089"/>
                    </a:lnTo>
                    <a:lnTo>
                      <a:pt x="120000" y="65185"/>
                    </a:lnTo>
                    <a:lnTo>
                      <a:pt x="118458" y="68324"/>
                    </a:lnTo>
                    <a:lnTo>
                      <a:pt x="118994" y="69281"/>
                    </a:lnTo>
                    <a:lnTo>
                      <a:pt x="118592" y="74261"/>
                    </a:lnTo>
                    <a:lnTo>
                      <a:pt x="117721" y="75423"/>
                    </a:lnTo>
                    <a:lnTo>
                      <a:pt x="117788" y="77675"/>
                    </a:lnTo>
                    <a:lnTo>
                      <a:pt x="116179" y="77675"/>
                    </a:lnTo>
                    <a:lnTo>
                      <a:pt x="109609" y="80681"/>
                    </a:lnTo>
                    <a:lnTo>
                      <a:pt x="109743" y="81773"/>
                    </a:lnTo>
                    <a:lnTo>
                      <a:pt x="107329" y="83206"/>
                    </a:lnTo>
                    <a:lnTo>
                      <a:pt x="105720" y="84434"/>
                    </a:lnTo>
                    <a:lnTo>
                      <a:pt x="103307" y="86684"/>
                    </a:lnTo>
                    <a:lnTo>
                      <a:pt x="97877" y="89756"/>
                    </a:lnTo>
                    <a:lnTo>
                      <a:pt x="95330" y="90918"/>
                    </a:lnTo>
                    <a:lnTo>
                      <a:pt x="92648" y="93238"/>
                    </a:lnTo>
                    <a:lnTo>
                      <a:pt x="89631" y="95151"/>
                    </a:lnTo>
                    <a:lnTo>
                      <a:pt x="88961" y="96311"/>
                    </a:lnTo>
                    <a:lnTo>
                      <a:pt x="87151" y="98085"/>
                    </a:lnTo>
                    <a:lnTo>
                      <a:pt x="86547" y="99450"/>
                    </a:lnTo>
                    <a:lnTo>
                      <a:pt x="84938" y="102316"/>
                    </a:lnTo>
                    <a:lnTo>
                      <a:pt x="83732" y="104568"/>
                    </a:lnTo>
                    <a:lnTo>
                      <a:pt x="82794" y="109077"/>
                    </a:lnTo>
                    <a:lnTo>
                      <a:pt x="83464" y="112080"/>
                    </a:lnTo>
                    <a:lnTo>
                      <a:pt x="84537" y="117131"/>
                    </a:lnTo>
                    <a:lnTo>
                      <a:pt x="85475" y="118292"/>
                    </a:lnTo>
                    <a:lnTo>
                      <a:pt x="83598" y="120000"/>
                    </a:lnTo>
                    <a:lnTo>
                      <a:pt x="82123" y="119043"/>
                    </a:lnTo>
                    <a:lnTo>
                      <a:pt x="80984" y="117677"/>
                    </a:lnTo>
                    <a:lnTo>
                      <a:pt x="79509" y="117405"/>
                    </a:lnTo>
                    <a:lnTo>
                      <a:pt x="77297" y="117677"/>
                    </a:lnTo>
                    <a:lnTo>
                      <a:pt x="74682" y="116927"/>
                    </a:lnTo>
                    <a:lnTo>
                      <a:pt x="73945" y="115696"/>
                    </a:lnTo>
                    <a:lnTo>
                      <a:pt x="71933" y="115083"/>
                    </a:lnTo>
                    <a:lnTo>
                      <a:pt x="70392" y="114536"/>
                    </a:lnTo>
                    <a:lnTo>
                      <a:pt x="66906" y="113102"/>
                    </a:lnTo>
                    <a:lnTo>
                      <a:pt x="66302" y="111190"/>
                    </a:lnTo>
                    <a:lnTo>
                      <a:pt x="65765" y="108459"/>
                    </a:lnTo>
                    <a:lnTo>
                      <a:pt x="64760" y="107504"/>
                    </a:lnTo>
                    <a:lnTo>
                      <a:pt x="63888" y="106207"/>
                    </a:lnTo>
                    <a:lnTo>
                      <a:pt x="64290" y="104637"/>
                    </a:lnTo>
                    <a:lnTo>
                      <a:pt x="63285" y="103272"/>
                    </a:lnTo>
                    <a:lnTo>
                      <a:pt x="64022" y="101498"/>
                    </a:lnTo>
                    <a:lnTo>
                      <a:pt x="63553" y="99996"/>
                    </a:lnTo>
                    <a:lnTo>
                      <a:pt x="62011" y="99654"/>
                    </a:lnTo>
                    <a:lnTo>
                      <a:pt x="60134" y="97675"/>
                    </a:lnTo>
                    <a:lnTo>
                      <a:pt x="58123" y="93649"/>
                    </a:lnTo>
                    <a:lnTo>
                      <a:pt x="56782" y="92966"/>
                    </a:lnTo>
                    <a:lnTo>
                      <a:pt x="55911" y="91463"/>
                    </a:lnTo>
                    <a:lnTo>
                      <a:pt x="53564" y="85116"/>
                    </a:lnTo>
                    <a:lnTo>
                      <a:pt x="53296" y="83137"/>
                    </a:lnTo>
                    <a:lnTo>
                      <a:pt x="48670" y="78019"/>
                    </a:lnTo>
                    <a:lnTo>
                      <a:pt x="46525" y="75423"/>
                    </a:lnTo>
                    <a:lnTo>
                      <a:pt x="42972" y="75082"/>
                    </a:lnTo>
                    <a:lnTo>
                      <a:pt x="39888" y="74672"/>
                    </a:lnTo>
                    <a:lnTo>
                      <a:pt x="38078" y="73512"/>
                    </a:lnTo>
                    <a:lnTo>
                      <a:pt x="36335" y="74467"/>
                    </a:lnTo>
                    <a:lnTo>
                      <a:pt x="34324" y="75286"/>
                    </a:lnTo>
                    <a:lnTo>
                      <a:pt x="33184" y="77266"/>
                    </a:lnTo>
                    <a:lnTo>
                      <a:pt x="32447" y="79245"/>
                    </a:lnTo>
                    <a:lnTo>
                      <a:pt x="31106" y="81293"/>
                    </a:lnTo>
                    <a:lnTo>
                      <a:pt x="29296" y="83342"/>
                    </a:lnTo>
                    <a:lnTo>
                      <a:pt x="26816" y="81977"/>
                    </a:lnTo>
                    <a:lnTo>
                      <a:pt x="24402" y="80681"/>
                    </a:lnTo>
                    <a:lnTo>
                      <a:pt x="23799" y="79383"/>
                    </a:lnTo>
                    <a:lnTo>
                      <a:pt x="21855" y="78906"/>
                    </a:lnTo>
                    <a:lnTo>
                      <a:pt x="16961" y="74126"/>
                    </a:lnTo>
                    <a:lnTo>
                      <a:pt x="16022" y="71534"/>
                    </a:lnTo>
                    <a:lnTo>
                      <a:pt x="16089" y="67711"/>
                    </a:lnTo>
                    <a:lnTo>
                      <a:pt x="14413" y="64162"/>
                    </a:lnTo>
                    <a:lnTo>
                      <a:pt x="12872" y="61840"/>
                    </a:lnTo>
                    <a:lnTo>
                      <a:pt x="10458" y="60679"/>
                    </a:lnTo>
                    <a:lnTo>
                      <a:pt x="7911" y="57744"/>
                    </a:lnTo>
                    <a:lnTo>
                      <a:pt x="5028" y="53719"/>
                    </a:lnTo>
                    <a:lnTo>
                      <a:pt x="3419" y="53103"/>
                    </a:lnTo>
                    <a:lnTo>
                      <a:pt x="3017" y="51467"/>
                    </a:lnTo>
                    <a:lnTo>
                      <a:pt x="2011" y="50033"/>
                    </a:lnTo>
                    <a:lnTo>
                      <a:pt x="871" y="49281"/>
                    </a:lnTo>
                    <a:lnTo>
                      <a:pt x="134" y="48463"/>
                    </a:lnTo>
                    <a:lnTo>
                      <a:pt x="0" y="47439"/>
                    </a:lnTo>
                    <a:lnTo>
                      <a:pt x="670" y="46825"/>
                    </a:lnTo>
                    <a:lnTo>
                      <a:pt x="2413" y="46757"/>
                    </a:lnTo>
                    <a:lnTo>
                      <a:pt x="15084" y="48325"/>
                    </a:lnTo>
                    <a:lnTo>
                      <a:pt x="32514" y="49486"/>
                    </a:lnTo>
                    <a:lnTo>
                      <a:pt x="32983" y="48804"/>
                    </a:lnTo>
                    <a:lnTo>
                      <a:pt x="33385" y="39316"/>
                    </a:lnTo>
                    <a:lnTo>
                      <a:pt x="34994" y="24232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8" name="Shape 138"/>
              <p:cNvSpPr/>
              <p:nvPr/>
            </p:nvSpPr>
            <p:spPr>
              <a:xfrm>
                <a:off x="7717342" y="3013106"/>
                <a:ext cx="90300" cy="113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554"/>
                    </a:moveTo>
                    <a:lnTo>
                      <a:pt x="56473" y="0"/>
                    </a:lnTo>
                    <a:lnTo>
                      <a:pt x="120000" y="74877"/>
                    </a:lnTo>
                    <a:lnTo>
                      <a:pt x="104713" y="80635"/>
                    </a:lnTo>
                    <a:lnTo>
                      <a:pt x="95312" y="86368"/>
                    </a:lnTo>
                    <a:lnTo>
                      <a:pt x="89426" y="82529"/>
                    </a:lnTo>
                    <a:lnTo>
                      <a:pt x="81192" y="83486"/>
                    </a:lnTo>
                    <a:lnTo>
                      <a:pt x="80012" y="92126"/>
                    </a:lnTo>
                    <a:lnTo>
                      <a:pt x="74126" y="98882"/>
                    </a:lnTo>
                    <a:lnTo>
                      <a:pt x="52940" y="109441"/>
                    </a:lnTo>
                    <a:lnTo>
                      <a:pt x="27060" y="120000"/>
                    </a:lnTo>
                    <a:lnTo>
                      <a:pt x="27060" y="76801"/>
                    </a:lnTo>
                    <a:lnTo>
                      <a:pt x="15300" y="41280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9" name="Shape 139"/>
              <p:cNvSpPr/>
              <p:nvPr/>
            </p:nvSpPr>
            <p:spPr>
              <a:xfrm>
                <a:off x="7669574" y="2164508"/>
                <a:ext cx="418500" cy="680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6356"/>
                    </a:moveTo>
                    <a:lnTo>
                      <a:pt x="1649" y="64426"/>
                    </a:lnTo>
                    <a:lnTo>
                      <a:pt x="5836" y="66356"/>
                    </a:lnTo>
                    <a:lnTo>
                      <a:pt x="7358" y="65714"/>
                    </a:lnTo>
                    <a:lnTo>
                      <a:pt x="8245" y="55901"/>
                    </a:lnTo>
                    <a:lnTo>
                      <a:pt x="16110" y="47697"/>
                    </a:lnTo>
                    <a:lnTo>
                      <a:pt x="16237" y="44640"/>
                    </a:lnTo>
                    <a:lnTo>
                      <a:pt x="14080" y="44317"/>
                    </a:lnTo>
                    <a:lnTo>
                      <a:pt x="12432" y="42469"/>
                    </a:lnTo>
                    <a:lnTo>
                      <a:pt x="12558" y="35229"/>
                    </a:lnTo>
                    <a:lnTo>
                      <a:pt x="16491" y="32818"/>
                    </a:lnTo>
                    <a:lnTo>
                      <a:pt x="16363" y="30083"/>
                    </a:lnTo>
                    <a:lnTo>
                      <a:pt x="15095" y="28473"/>
                    </a:lnTo>
                    <a:lnTo>
                      <a:pt x="14714" y="23004"/>
                    </a:lnTo>
                    <a:lnTo>
                      <a:pt x="27526" y="2575"/>
                    </a:lnTo>
                    <a:lnTo>
                      <a:pt x="32473" y="2494"/>
                    </a:lnTo>
                    <a:lnTo>
                      <a:pt x="33488" y="3056"/>
                    </a:lnTo>
                    <a:lnTo>
                      <a:pt x="32473" y="4182"/>
                    </a:lnTo>
                    <a:lnTo>
                      <a:pt x="35137" y="6596"/>
                    </a:lnTo>
                    <a:lnTo>
                      <a:pt x="38054" y="7559"/>
                    </a:lnTo>
                    <a:lnTo>
                      <a:pt x="41099" y="7320"/>
                    </a:lnTo>
                    <a:lnTo>
                      <a:pt x="42368" y="5309"/>
                    </a:lnTo>
                    <a:lnTo>
                      <a:pt x="45033" y="4344"/>
                    </a:lnTo>
                    <a:lnTo>
                      <a:pt x="50107" y="1367"/>
                    </a:lnTo>
                    <a:lnTo>
                      <a:pt x="52643" y="0"/>
                    </a:lnTo>
                    <a:lnTo>
                      <a:pt x="56575" y="161"/>
                    </a:lnTo>
                    <a:lnTo>
                      <a:pt x="68879" y="3861"/>
                    </a:lnTo>
                    <a:lnTo>
                      <a:pt x="70527" y="4826"/>
                    </a:lnTo>
                    <a:lnTo>
                      <a:pt x="86637" y="39493"/>
                    </a:lnTo>
                    <a:lnTo>
                      <a:pt x="97928" y="39493"/>
                    </a:lnTo>
                    <a:lnTo>
                      <a:pt x="99323" y="41583"/>
                    </a:lnTo>
                    <a:lnTo>
                      <a:pt x="100465" y="47778"/>
                    </a:lnTo>
                    <a:lnTo>
                      <a:pt x="104905" y="50672"/>
                    </a:lnTo>
                    <a:lnTo>
                      <a:pt x="107823" y="50030"/>
                    </a:lnTo>
                    <a:lnTo>
                      <a:pt x="106046" y="48984"/>
                    </a:lnTo>
                    <a:lnTo>
                      <a:pt x="107949" y="48420"/>
                    </a:lnTo>
                    <a:lnTo>
                      <a:pt x="110867" y="48501"/>
                    </a:lnTo>
                    <a:lnTo>
                      <a:pt x="115687" y="51718"/>
                    </a:lnTo>
                    <a:lnTo>
                      <a:pt x="116956" y="53005"/>
                    </a:lnTo>
                    <a:lnTo>
                      <a:pt x="118985" y="54452"/>
                    </a:lnTo>
                    <a:lnTo>
                      <a:pt x="120000" y="55980"/>
                    </a:lnTo>
                    <a:lnTo>
                      <a:pt x="119112" y="57670"/>
                    </a:lnTo>
                    <a:lnTo>
                      <a:pt x="116701" y="60324"/>
                    </a:lnTo>
                    <a:lnTo>
                      <a:pt x="116701" y="62013"/>
                    </a:lnTo>
                    <a:lnTo>
                      <a:pt x="114164" y="63139"/>
                    </a:lnTo>
                    <a:lnTo>
                      <a:pt x="110486" y="63862"/>
                    </a:lnTo>
                    <a:lnTo>
                      <a:pt x="98054" y="71827"/>
                    </a:lnTo>
                    <a:lnTo>
                      <a:pt x="96279" y="72549"/>
                    </a:lnTo>
                    <a:lnTo>
                      <a:pt x="95391" y="73594"/>
                    </a:lnTo>
                    <a:lnTo>
                      <a:pt x="93233" y="73436"/>
                    </a:lnTo>
                    <a:lnTo>
                      <a:pt x="92473" y="71022"/>
                    </a:lnTo>
                    <a:lnTo>
                      <a:pt x="88921" y="71181"/>
                    </a:lnTo>
                    <a:lnTo>
                      <a:pt x="87527" y="72632"/>
                    </a:lnTo>
                    <a:lnTo>
                      <a:pt x="85750" y="73354"/>
                    </a:lnTo>
                    <a:lnTo>
                      <a:pt x="83213" y="73436"/>
                    </a:lnTo>
                    <a:lnTo>
                      <a:pt x="82072" y="75444"/>
                    </a:lnTo>
                    <a:lnTo>
                      <a:pt x="80803" y="76491"/>
                    </a:lnTo>
                    <a:lnTo>
                      <a:pt x="82072" y="77857"/>
                    </a:lnTo>
                    <a:lnTo>
                      <a:pt x="80550" y="78582"/>
                    </a:lnTo>
                    <a:lnTo>
                      <a:pt x="76617" y="78341"/>
                    </a:lnTo>
                    <a:lnTo>
                      <a:pt x="75220" y="79306"/>
                    </a:lnTo>
                    <a:lnTo>
                      <a:pt x="73700" y="78341"/>
                    </a:lnTo>
                    <a:lnTo>
                      <a:pt x="72430" y="75444"/>
                    </a:lnTo>
                    <a:lnTo>
                      <a:pt x="70274" y="75526"/>
                    </a:lnTo>
                    <a:lnTo>
                      <a:pt x="68246" y="76893"/>
                    </a:lnTo>
                    <a:lnTo>
                      <a:pt x="70402" y="78582"/>
                    </a:lnTo>
                    <a:lnTo>
                      <a:pt x="70527" y="80593"/>
                    </a:lnTo>
                    <a:lnTo>
                      <a:pt x="69260" y="81479"/>
                    </a:lnTo>
                    <a:lnTo>
                      <a:pt x="69132" y="85500"/>
                    </a:lnTo>
                    <a:lnTo>
                      <a:pt x="70655" y="87107"/>
                    </a:lnTo>
                    <a:lnTo>
                      <a:pt x="69132" y="88716"/>
                    </a:lnTo>
                    <a:lnTo>
                      <a:pt x="66850" y="89923"/>
                    </a:lnTo>
                    <a:lnTo>
                      <a:pt x="61143" y="90082"/>
                    </a:lnTo>
                    <a:lnTo>
                      <a:pt x="61143" y="93218"/>
                    </a:lnTo>
                    <a:lnTo>
                      <a:pt x="57337" y="95391"/>
                    </a:lnTo>
                    <a:lnTo>
                      <a:pt x="52263" y="97403"/>
                    </a:lnTo>
                    <a:lnTo>
                      <a:pt x="50232" y="97482"/>
                    </a:lnTo>
                    <a:lnTo>
                      <a:pt x="48964" y="98367"/>
                    </a:lnTo>
                    <a:lnTo>
                      <a:pt x="46553" y="96840"/>
                    </a:lnTo>
                    <a:lnTo>
                      <a:pt x="44650" y="96840"/>
                    </a:lnTo>
                    <a:lnTo>
                      <a:pt x="43130" y="98769"/>
                    </a:lnTo>
                    <a:lnTo>
                      <a:pt x="41480" y="99978"/>
                    </a:lnTo>
                    <a:lnTo>
                      <a:pt x="40593" y="101666"/>
                    </a:lnTo>
                    <a:lnTo>
                      <a:pt x="39450" y="106653"/>
                    </a:lnTo>
                    <a:lnTo>
                      <a:pt x="38054" y="110750"/>
                    </a:lnTo>
                    <a:lnTo>
                      <a:pt x="36913" y="114288"/>
                    </a:lnTo>
                    <a:lnTo>
                      <a:pt x="35137" y="120000"/>
                    </a:lnTo>
                    <a:lnTo>
                      <a:pt x="31205" y="119516"/>
                    </a:lnTo>
                    <a:lnTo>
                      <a:pt x="31077" y="115654"/>
                    </a:lnTo>
                    <a:lnTo>
                      <a:pt x="26258" y="115257"/>
                    </a:lnTo>
                    <a:lnTo>
                      <a:pt x="22325" y="113728"/>
                    </a:lnTo>
                    <a:lnTo>
                      <a:pt x="22325" y="109949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0" name="Shape 140"/>
              <p:cNvSpPr/>
              <p:nvPr/>
            </p:nvSpPr>
            <p:spPr>
              <a:xfrm>
                <a:off x="2230642" y="2323485"/>
                <a:ext cx="912900" cy="780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267" y="57566"/>
                    </a:moveTo>
                    <a:lnTo>
                      <a:pt x="112397" y="54726"/>
                    </a:lnTo>
                    <a:lnTo>
                      <a:pt x="120000" y="43668"/>
                    </a:lnTo>
                    <a:lnTo>
                      <a:pt x="119862" y="38930"/>
                    </a:lnTo>
                    <a:lnTo>
                      <a:pt x="116056" y="34493"/>
                    </a:lnTo>
                    <a:lnTo>
                      <a:pt x="114711" y="31902"/>
                    </a:lnTo>
                    <a:lnTo>
                      <a:pt x="90585" y="24640"/>
                    </a:lnTo>
                    <a:lnTo>
                      <a:pt x="79177" y="25584"/>
                    </a:lnTo>
                    <a:lnTo>
                      <a:pt x="76031" y="24479"/>
                    </a:lnTo>
                    <a:lnTo>
                      <a:pt x="69736" y="25746"/>
                    </a:lnTo>
                    <a:lnTo>
                      <a:pt x="68297" y="24169"/>
                    </a:lnTo>
                    <a:lnTo>
                      <a:pt x="62130" y="24479"/>
                    </a:lnTo>
                    <a:lnTo>
                      <a:pt x="58196" y="21159"/>
                    </a:lnTo>
                    <a:lnTo>
                      <a:pt x="54002" y="20687"/>
                    </a:lnTo>
                    <a:lnTo>
                      <a:pt x="51774" y="19274"/>
                    </a:lnTo>
                    <a:lnTo>
                      <a:pt x="50067" y="21159"/>
                    </a:lnTo>
                    <a:lnTo>
                      <a:pt x="44822" y="20524"/>
                    </a:lnTo>
                    <a:lnTo>
                      <a:pt x="39974" y="16585"/>
                    </a:lnTo>
                    <a:lnTo>
                      <a:pt x="40756" y="14055"/>
                    </a:lnTo>
                    <a:lnTo>
                      <a:pt x="40756" y="7577"/>
                    </a:lnTo>
                    <a:lnTo>
                      <a:pt x="38135" y="3320"/>
                    </a:lnTo>
                    <a:lnTo>
                      <a:pt x="34857" y="3320"/>
                    </a:lnTo>
                    <a:lnTo>
                      <a:pt x="34334" y="0"/>
                    </a:lnTo>
                    <a:lnTo>
                      <a:pt x="32498" y="0"/>
                    </a:lnTo>
                    <a:lnTo>
                      <a:pt x="31085" y="1010"/>
                    </a:lnTo>
                    <a:lnTo>
                      <a:pt x="27676" y="1959"/>
                    </a:lnTo>
                    <a:lnTo>
                      <a:pt x="27019" y="4327"/>
                    </a:lnTo>
                    <a:lnTo>
                      <a:pt x="25839" y="7803"/>
                    </a:lnTo>
                    <a:lnTo>
                      <a:pt x="25314" y="10645"/>
                    </a:lnTo>
                    <a:lnTo>
                      <a:pt x="24395" y="13647"/>
                    </a:lnTo>
                    <a:lnTo>
                      <a:pt x="23609" y="16332"/>
                    </a:lnTo>
                    <a:lnTo>
                      <a:pt x="22822" y="19018"/>
                    </a:lnTo>
                    <a:lnTo>
                      <a:pt x="21380" y="23441"/>
                    </a:lnTo>
                    <a:lnTo>
                      <a:pt x="19412" y="28179"/>
                    </a:lnTo>
                    <a:lnTo>
                      <a:pt x="18100" y="32602"/>
                    </a:lnTo>
                    <a:lnTo>
                      <a:pt x="16658" y="36867"/>
                    </a:lnTo>
                    <a:lnTo>
                      <a:pt x="15215" y="41290"/>
                    </a:lnTo>
                    <a:lnTo>
                      <a:pt x="12592" y="48556"/>
                    </a:lnTo>
                    <a:lnTo>
                      <a:pt x="10493" y="54085"/>
                    </a:lnTo>
                    <a:lnTo>
                      <a:pt x="8131" y="58665"/>
                    </a:lnTo>
                    <a:lnTo>
                      <a:pt x="5771" y="62930"/>
                    </a:lnTo>
                    <a:lnTo>
                      <a:pt x="3279" y="67511"/>
                    </a:lnTo>
                    <a:lnTo>
                      <a:pt x="1705" y="70381"/>
                    </a:lnTo>
                    <a:lnTo>
                      <a:pt x="1180" y="77648"/>
                    </a:lnTo>
                    <a:lnTo>
                      <a:pt x="525" y="82231"/>
                    </a:lnTo>
                    <a:lnTo>
                      <a:pt x="0" y="86658"/>
                    </a:lnTo>
                    <a:lnTo>
                      <a:pt x="1049" y="88234"/>
                    </a:lnTo>
                    <a:lnTo>
                      <a:pt x="2229" y="90292"/>
                    </a:lnTo>
                    <a:lnTo>
                      <a:pt x="71741" y="113358"/>
                    </a:lnTo>
                    <a:lnTo>
                      <a:pt x="98102" y="120000"/>
                    </a:lnTo>
                    <a:lnTo>
                      <a:pt x="105969" y="80970"/>
                    </a:lnTo>
                    <a:lnTo>
                      <a:pt x="108858" y="73221"/>
                    </a:lnTo>
                    <a:lnTo>
                      <a:pt x="107806" y="70534"/>
                    </a:lnTo>
                    <a:lnTo>
                      <a:pt x="105315" y="70527"/>
                    </a:lnTo>
                    <a:lnTo>
                      <a:pt x="105706" y="68313"/>
                    </a:lnTo>
                    <a:lnTo>
                      <a:pt x="105841" y="65144"/>
                    </a:lnTo>
                    <a:lnTo>
                      <a:pt x="106628" y="63723"/>
                    </a:lnTo>
                    <a:lnTo>
                      <a:pt x="109513" y="59307"/>
                    </a:lnTo>
                    <a:lnTo>
                      <a:pt x="111349" y="59149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1" name="Shape 141"/>
              <p:cNvSpPr/>
              <p:nvPr/>
            </p:nvSpPr>
            <p:spPr>
              <a:xfrm>
                <a:off x="2935769" y="3904847"/>
                <a:ext cx="773400" cy="926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05" y="76044"/>
                    </a:moveTo>
                    <a:lnTo>
                      <a:pt x="8516" y="73512"/>
                    </a:lnTo>
                    <a:lnTo>
                      <a:pt x="5109" y="72980"/>
                    </a:lnTo>
                    <a:lnTo>
                      <a:pt x="4490" y="71787"/>
                    </a:lnTo>
                    <a:lnTo>
                      <a:pt x="5419" y="70982"/>
                    </a:lnTo>
                    <a:lnTo>
                      <a:pt x="5419" y="65921"/>
                    </a:lnTo>
                    <a:lnTo>
                      <a:pt x="7432" y="65523"/>
                    </a:lnTo>
                    <a:lnTo>
                      <a:pt x="10528" y="62992"/>
                    </a:lnTo>
                    <a:lnTo>
                      <a:pt x="10995" y="58465"/>
                    </a:lnTo>
                    <a:lnTo>
                      <a:pt x="11612" y="56600"/>
                    </a:lnTo>
                    <a:lnTo>
                      <a:pt x="13626" y="54070"/>
                    </a:lnTo>
                    <a:lnTo>
                      <a:pt x="17651" y="52336"/>
                    </a:lnTo>
                    <a:lnTo>
                      <a:pt x="19816" y="51539"/>
                    </a:lnTo>
                    <a:lnTo>
                      <a:pt x="19816" y="49141"/>
                    </a:lnTo>
                    <a:lnTo>
                      <a:pt x="18114" y="48475"/>
                    </a:lnTo>
                    <a:lnTo>
                      <a:pt x="16725" y="44348"/>
                    </a:lnTo>
                    <a:lnTo>
                      <a:pt x="15637" y="41018"/>
                    </a:lnTo>
                    <a:lnTo>
                      <a:pt x="13783" y="38221"/>
                    </a:lnTo>
                    <a:lnTo>
                      <a:pt x="14246" y="35958"/>
                    </a:lnTo>
                    <a:lnTo>
                      <a:pt x="16104" y="33960"/>
                    </a:lnTo>
                    <a:lnTo>
                      <a:pt x="17186" y="15182"/>
                    </a:lnTo>
                    <a:lnTo>
                      <a:pt x="20749" y="13317"/>
                    </a:lnTo>
                    <a:lnTo>
                      <a:pt x="21370" y="15315"/>
                    </a:lnTo>
                    <a:lnTo>
                      <a:pt x="24153" y="15315"/>
                    </a:lnTo>
                    <a:lnTo>
                      <a:pt x="25395" y="17713"/>
                    </a:lnTo>
                    <a:lnTo>
                      <a:pt x="27718" y="17845"/>
                    </a:lnTo>
                    <a:lnTo>
                      <a:pt x="30658" y="15048"/>
                    </a:lnTo>
                    <a:lnTo>
                      <a:pt x="30502" y="11186"/>
                    </a:lnTo>
                    <a:lnTo>
                      <a:pt x="33290" y="0"/>
                    </a:lnTo>
                    <a:lnTo>
                      <a:pt x="120000" y="11853"/>
                    </a:lnTo>
                    <a:lnTo>
                      <a:pt x="110865" y="71249"/>
                    </a:lnTo>
                    <a:lnTo>
                      <a:pt x="102801" y="120000"/>
                    </a:lnTo>
                    <a:lnTo>
                      <a:pt x="100948" y="119862"/>
                    </a:lnTo>
                    <a:lnTo>
                      <a:pt x="99090" y="119596"/>
                    </a:lnTo>
                    <a:lnTo>
                      <a:pt x="96304" y="119196"/>
                    </a:lnTo>
                    <a:lnTo>
                      <a:pt x="93362" y="118663"/>
                    </a:lnTo>
                    <a:lnTo>
                      <a:pt x="88407" y="118131"/>
                    </a:lnTo>
                    <a:lnTo>
                      <a:pt x="82679" y="117598"/>
                    </a:lnTo>
                    <a:lnTo>
                      <a:pt x="79117" y="117198"/>
                    </a:lnTo>
                    <a:lnTo>
                      <a:pt x="71221" y="115867"/>
                    </a:lnTo>
                    <a:lnTo>
                      <a:pt x="64099" y="114934"/>
                    </a:lnTo>
                    <a:lnTo>
                      <a:pt x="30346" y="98153"/>
                    </a:lnTo>
                    <a:lnTo>
                      <a:pt x="0" y="82571"/>
                    </a:lnTo>
                    <a:lnTo>
                      <a:pt x="774" y="80440"/>
                    </a:lnTo>
                    <a:lnTo>
                      <a:pt x="2632" y="78842"/>
                    </a:lnTo>
                    <a:lnTo>
                      <a:pt x="5728" y="78577"/>
                    </a:lnTo>
                    <a:lnTo>
                      <a:pt x="7588" y="77644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" name="Shape 142"/>
              <p:cNvSpPr/>
              <p:nvPr/>
            </p:nvSpPr>
            <p:spPr>
              <a:xfrm>
                <a:off x="4320473" y="3177123"/>
                <a:ext cx="936300" cy="477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948" y="0"/>
                    </a:moveTo>
                    <a:lnTo>
                      <a:pt x="77204" y="8015"/>
                    </a:lnTo>
                    <a:lnTo>
                      <a:pt x="79245" y="12023"/>
                    </a:lnTo>
                    <a:lnTo>
                      <a:pt x="80718" y="13626"/>
                    </a:lnTo>
                    <a:lnTo>
                      <a:pt x="83269" y="17175"/>
                    </a:lnTo>
                    <a:lnTo>
                      <a:pt x="84516" y="17175"/>
                    </a:lnTo>
                    <a:lnTo>
                      <a:pt x="87010" y="14084"/>
                    </a:lnTo>
                    <a:lnTo>
                      <a:pt x="90241" y="14427"/>
                    </a:lnTo>
                    <a:lnTo>
                      <a:pt x="91658" y="13053"/>
                    </a:lnTo>
                    <a:lnTo>
                      <a:pt x="93132" y="13053"/>
                    </a:lnTo>
                    <a:lnTo>
                      <a:pt x="95343" y="16259"/>
                    </a:lnTo>
                    <a:lnTo>
                      <a:pt x="100785" y="20267"/>
                    </a:lnTo>
                    <a:lnTo>
                      <a:pt x="101068" y="23587"/>
                    </a:lnTo>
                    <a:lnTo>
                      <a:pt x="102655" y="27367"/>
                    </a:lnTo>
                    <a:lnTo>
                      <a:pt x="105319" y="27251"/>
                    </a:lnTo>
                    <a:lnTo>
                      <a:pt x="105432" y="35381"/>
                    </a:lnTo>
                    <a:lnTo>
                      <a:pt x="106793" y="43397"/>
                    </a:lnTo>
                    <a:lnTo>
                      <a:pt x="108663" y="51412"/>
                    </a:lnTo>
                    <a:lnTo>
                      <a:pt x="108833" y="58054"/>
                    </a:lnTo>
                    <a:lnTo>
                      <a:pt x="111441" y="65382"/>
                    </a:lnTo>
                    <a:lnTo>
                      <a:pt x="111441" y="75687"/>
                    </a:lnTo>
                    <a:lnTo>
                      <a:pt x="112575" y="77633"/>
                    </a:lnTo>
                    <a:lnTo>
                      <a:pt x="112858" y="82901"/>
                    </a:lnTo>
                    <a:lnTo>
                      <a:pt x="112971" y="94580"/>
                    </a:lnTo>
                    <a:lnTo>
                      <a:pt x="113651" y="98359"/>
                    </a:lnTo>
                    <a:lnTo>
                      <a:pt x="115409" y="103397"/>
                    </a:lnTo>
                    <a:lnTo>
                      <a:pt x="115635" y="107977"/>
                    </a:lnTo>
                    <a:lnTo>
                      <a:pt x="117733" y="113474"/>
                    </a:lnTo>
                    <a:lnTo>
                      <a:pt x="120000" y="120000"/>
                    </a:lnTo>
                    <a:lnTo>
                      <a:pt x="89731" y="120000"/>
                    </a:lnTo>
                    <a:lnTo>
                      <a:pt x="55891" y="118168"/>
                    </a:lnTo>
                    <a:lnTo>
                      <a:pt x="25904" y="116794"/>
                    </a:lnTo>
                    <a:lnTo>
                      <a:pt x="27435" y="77977"/>
                    </a:lnTo>
                    <a:lnTo>
                      <a:pt x="0" y="73969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43" name="Shape 143"/>
              <p:cNvGrpSpPr/>
              <p:nvPr/>
            </p:nvGrpSpPr>
            <p:grpSpPr>
              <a:xfrm>
                <a:off x="5738747" y="2514629"/>
                <a:ext cx="859241" cy="832255"/>
                <a:chOff x="20078700" y="4262825"/>
                <a:chExt cx="4624550" cy="4348250"/>
              </a:xfrm>
            </p:grpSpPr>
            <p:sp>
              <p:nvSpPr>
                <p:cNvPr id="144" name="Shape 144"/>
                <p:cNvSpPr/>
                <p:nvPr/>
              </p:nvSpPr>
              <p:spPr>
                <a:xfrm>
                  <a:off x="22359950" y="5401075"/>
                  <a:ext cx="2343300" cy="321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19465"/>
                      </a:moveTo>
                      <a:lnTo>
                        <a:pt x="3658" y="116973"/>
                      </a:lnTo>
                      <a:lnTo>
                        <a:pt x="5854" y="112878"/>
                      </a:lnTo>
                      <a:lnTo>
                        <a:pt x="8536" y="106825"/>
                      </a:lnTo>
                      <a:lnTo>
                        <a:pt x="11220" y="102373"/>
                      </a:lnTo>
                      <a:lnTo>
                        <a:pt x="12195" y="98279"/>
                      </a:lnTo>
                      <a:lnTo>
                        <a:pt x="13659" y="91513"/>
                      </a:lnTo>
                      <a:lnTo>
                        <a:pt x="12195" y="85816"/>
                      </a:lnTo>
                      <a:lnTo>
                        <a:pt x="9512" y="79584"/>
                      </a:lnTo>
                      <a:lnTo>
                        <a:pt x="5854" y="75134"/>
                      </a:lnTo>
                      <a:lnTo>
                        <a:pt x="2927" y="70861"/>
                      </a:lnTo>
                      <a:lnTo>
                        <a:pt x="488" y="66765"/>
                      </a:lnTo>
                      <a:lnTo>
                        <a:pt x="243" y="63204"/>
                      </a:lnTo>
                      <a:lnTo>
                        <a:pt x="2439" y="61424"/>
                      </a:lnTo>
                      <a:lnTo>
                        <a:pt x="976" y="55014"/>
                      </a:lnTo>
                      <a:lnTo>
                        <a:pt x="1463" y="50208"/>
                      </a:lnTo>
                      <a:lnTo>
                        <a:pt x="4146" y="44332"/>
                      </a:lnTo>
                      <a:lnTo>
                        <a:pt x="5609" y="40950"/>
                      </a:lnTo>
                      <a:lnTo>
                        <a:pt x="4146" y="36854"/>
                      </a:lnTo>
                      <a:lnTo>
                        <a:pt x="2927" y="34184"/>
                      </a:lnTo>
                      <a:lnTo>
                        <a:pt x="8536" y="32937"/>
                      </a:lnTo>
                      <a:lnTo>
                        <a:pt x="9268" y="30623"/>
                      </a:lnTo>
                      <a:lnTo>
                        <a:pt x="7560" y="28664"/>
                      </a:lnTo>
                      <a:lnTo>
                        <a:pt x="11220" y="26172"/>
                      </a:lnTo>
                      <a:lnTo>
                        <a:pt x="15853" y="24035"/>
                      </a:lnTo>
                      <a:lnTo>
                        <a:pt x="17561" y="21721"/>
                      </a:lnTo>
                      <a:lnTo>
                        <a:pt x="19024" y="17804"/>
                      </a:lnTo>
                      <a:lnTo>
                        <a:pt x="22682" y="19050"/>
                      </a:lnTo>
                      <a:lnTo>
                        <a:pt x="20976" y="23679"/>
                      </a:lnTo>
                      <a:lnTo>
                        <a:pt x="19755" y="27774"/>
                      </a:lnTo>
                      <a:lnTo>
                        <a:pt x="20000" y="30445"/>
                      </a:lnTo>
                      <a:lnTo>
                        <a:pt x="24634" y="28487"/>
                      </a:lnTo>
                      <a:lnTo>
                        <a:pt x="26829" y="25994"/>
                      </a:lnTo>
                      <a:lnTo>
                        <a:pt x="25366" y="16024"/>
                      </a:lnTo>
                      <a:lnTo>
                        <a:pt x="28780" y="13709"/>
                      </a:lnTo>
                      <a:lnTo>
                        <a:pt x="37316" y="12640"/>
                      </a:lnTo>
                      <a:lnTo>
                        <a:pt x="38049" y="10148"/>
                      </a:lnTo>
                      <a:lnTo>
                        <a:pt x="32195" y="9970"/>
                      </a:lnTo>
                      <a:lnTo>
                        <a:pt x="30975" y="7299"/>
                      </a:lnTo>
                      <a:lnTo>
                        <a:pt x="32926" y="4094"/>
                      </a:lnTo>
                      <a:lnTo>
                        <a:pt x="37073" y="2136"/>
                      </a:lnTo>
                      <a:lnTo>
                        <a:pt x="42439" y="0"/>
                      </a:lnTo>
                      <a:lnTo>
                        <a:pt x="45609" y="1958"/>
                      </a:lnTo>
                      <a:lnTo>
                        <a:pt x="49268" y="3561"/>
                      </a:lnTo>
                      <a:lnTo>
                        <a:pt x="53171" y="2493"/>
                      </a:lnTo>
                      <a:lnTo>
                        <a:pt x="58049" y="4094"/>
                      </a:lnTo>
                      <a:lnTo>
                        <a:pt x="66097" y="7655"/>
                      </a:lnTo>
                      <a:lnTo>
                        <a:pt x="72195" y="8902"/>
                      </a:lnTo>
                      <a:lnTo>
                        <a:pt x="78049" y="9436"/>
                      </a:lnTo>
                      <a:lnTo>
                        <a:pt x="80488" y="12284"/>
                      </a:lnTo>
                      <a:lnTo>
                        <a:pt x="83415" y="14955"/>
                      </a:lnTo>
                      <a:lnTo>
                        <a:pt x="85854" y="18160"/>
                      </a:lnTo>
                      <a:lnTo>
                        <a:pt x="82927" y="18338"/>
                      </a:lnTo>
                      <a:lnTo>
                        <a:pt x="80976" y="17092"/>
                      </a:lnTo>
                      <a:lnTo>
                        <a:pt x="79755" y="18872"/>
                      </a:lnTo>
                      <a:lnTo>
                        <a:pt x="81463" y="22077"/>
                      </a:lnTo>
                      <a:lnTo>
                        <a:pt x="85366" y="23323"/>
                      </a:lnTo>
                      <a:lnTo>
                        <a:pt x="86341" y="27062"/>
                      </a:lnTo>
                      <a:lnTo>
                        <a:pt x="86341" y="38278"/>
                      </a:lnTo>
                      <a:lnTo>
                        <a:pt x="84634" y="39703"/>
                      </a:lnTo>
                      <a:lnTo>
                        <a:pt x="81951" y="41127"/>
                      </a:lnTo>
                      <a:lnTo>
                        <a:pt x="80976" y="44866"/>
                      </a:lnTo>
                      <a:lnTo>
                        <a:pt x="79268" y="48427"/>
                      </a:lnTo>
                      <a:lnTo>
                        <a:pt x="75365" y="48961"/>
                      </a:lnTo>
                      <a:lnTo>
                        <a:pt x="72926" y="50741"/>
                      </a:lnTo>
                      <a:lnTo>
                        <a:pt x="73171" y="56083"/>
                      </a:lnTo>
                      <a:lnTo>
                        <a:pt x="76098" y="59466"/>
                      </a:lnTo>
                      <a:lnTo>
                        <a:pt x="81463" y="60356"/>
                      </a:lnTo>
                      <a:lnTo>
                        <a:pt x="84146" y="57151"/>
                      </a:lnTo>
                      <a:lnTo>
                        <a:pt x="87560" y="53056"/>
                      </a:lnTo>
                      <a:lnTo>
                        <a:pt x="89999" y="48427"/>
                      </a:lnTo>
                      <a:lnTo>
                        <a:pt x="95365" y="45935"/>
                      </a:lnTo>
                      <a:lnTo>
                        <a:pt x="100243" y="43976"/>
                      </a:lnTo>
                      <a:lnTo>
                        <a:pt x="105854" y="46291"/>
                      </a:lnTo>
                      <a:lnTo>
                        <a:pt x="109024" y="49673"/>
                      </a:lnTo>
                      <a:lnTo>
                        <a:pt x="110975" y="55014"/>
                      </a:lnTo>
                      <a:lnTo>
                        <a:pt x="114390" y="65341"/>
                      </a:lnTo>
                      <a:lnTo>
                        <a:pt x="119755" y="73531"/>
                      </a:lnTo>
                      <a:lnTo>
                        <a:pt x="120000" y="85281"/>
                      </a:lnTo>
                      <a:lnTo>
                        <a:pt x="117073" y="87240"/>
                      </a:lnTo>
                      <a:lnTo>
                        <a:pt x="114390" y="85994"/>
                      </a:lnTo>
                      <a:lnTo>
                        <a:pt x="115853" y="83501"/>
                      </a:lnTo>
                      <a:lnTo>
                        <a:pt x="112926" y="83680"/>
                      </a:lnTo>
                      <a:lnTo>
                        <a:pt x="110975" y="89377"/>
                      </a:lnTo>
                      <a:lnTo>
                        <a:pt x="108780" y="93827"/>
                      </a:lnTo>
                      <a:lnTo>
                        <a:pt x="104146" y="95608"/>
                      </a:lnTo>
                      <a:lnTo>
                        <a:pt x="104634" y="102908"/>
                      </a:lnTo>
                      <a:lnTo>
                        <a:pt x="99268" y="106825"/>
                      </a:lnTo>
                      <a:lnTo>
                        <a:pt x="97561" y="110919"/>
                      </a:lnTo>
                      <a:lnTo>
                        <a:pt x="97804" y="112878"/>
                      </a:lnTo>
                      <a:lnTo>
                        <a:pt x="80243" y="114659"/>
                      </a:lnTo>
                      <a:lnTo>
                        <a:pt x="63658" y="116795"/>
                      </a:lnTo>
                      <a:lnTo>
                        <a:pt x="56341" y="116617"/>
                      </a:lnTo>
                      <a:lnTo>
                        <a:pt x="28780" y="117864"/>
                      </a:lnTo>
                      <a:lnTo>
                        <a:pt x="20000" y="118220"/>
                      </a:lnTo>
                      <a:lnTo>
                        <a:pt x="15122" y="120000"/>
                      </a:lnTo>
                      <a:close/>
                    </a:path>
                  </a:pathLst>
                </a:custGeom>
                <a:solidFill>
                  <a:srgbClr val="3D85C6"/>
                </a:solidFill>
                <a:ln w="9525" cap="flat" cmpd="sng">
                  <a:solidFill>
                    <a:srgbClr val="9FC5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5" name="Shape 145"/>
                <p:cNvSpPr/>
                <p:nvPr/>
              </p:nvSpPr>
              <p:spPr>
                <a:xfrm>
                  <a:off x="20078700" y="4262825"/>
                  <a:ext cx="3495600" cy="1833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4278" y="120000"/>
                      </a:moveTo>
                      <a:lnTo>
                        <a:pt x="58039" y="105350"/>
                      </a:lnTo>
                      <a:lnTo>
                        <a:pt x="60654" y="92259"/>
                      </a:lnTo>
                      <a:lnTo>
                        <a:pt x="61962" y="82909"/>
                      </a:lnTo>
                      <a:lnTo>
                        <a:pt x="64087" y="79792"/>
                      </a:lnTo>
                      <a:lnTo>
                        <a:pt x="65068" y="84468"/>
                      </a:lnTo>
                      <a:lnTo>
                        <a:pt x="68665" y="80728"/>
                      </a:lnTo>
                      <a:lnTo>
                        <a:pt x="72262" y="77922"/>
                      </a:lnTo>
                      <a:lnTo>
                        <a:pt x="73243" y="82598"/>
                      </a:lnTo>
                      <a:lnTo>
                        <a:pt x="76022" y="79792"/>
                      </a:lnTo>
                      <a:lnTo>
                        <a:pt x="75858" y="73247"/>
                      </a:lnTo>
                      <a:lnTo>
                        <a:pt x="80436" y="70441"/>
                      </a:lnTo>
                      <a:lnTo>
                        <a:pt x="88610" y="69194"/>
                      </a:lnTo>
                      <a:lnTo>
                        <a:pt x="89755" y="64831"/>
                      </a:lnTo>
                      <a:lnTo>
                        <a:pt x="90899" y="61090"/>
                      </a:lnTo>
                      <a:lnTo>
                        <a:pt x="94660" y="62026"/>
                      </a:lnTo>
                      <a:lnTo>
                        <a:pt x="103488" y="66077"/>
                      </a:lnTo>
                      <a:lnTo>
                        <a:pt x="106104" y="65454"/>
                      </a:lnTo>
                      <a:lnTo>
                        <a:pt x="108556" y="62026"/>
                      </a:lnTo>
                      <a:lnTo>
                        <a:pt x="112317" y="63896"/>
                      </a:lnTo>
                      <a:lnTo>
                        <a:pt x="119673" y="62026"/>
                      </a:lnTo>
                      <a:lnTo>
                        <a:pt x="120000" y="58597"/>
                      </a:lnTo>
                      <a:lnTo>
                        <a:pt x="116894" y="57039"/>
                      </a:lnTo>
                      <a:lnTo>
                        <a:pt x="114932" y="52052"/>
                      </a:lnTo>
                      <a:lnTo>
                        <a:pt x="114768" y="34909"/>
                      </a:lnTo>
                      <a:lnTo>
                        <a:pt x="111990" y="35221"/>
                      </a:lnTo>
                      <a:lnTo>
                        <a:pt x="106594" y="39896"/>
                      </a:lnTo>
                      <a:lnTo>
                        <a:pt x="102670" y="42389"/>
                      </a:lnTo>
                      <a:lnTo>
                        <a:pt x="97439" y="40208"/>
                      </a:lnTo>
                      <a:lnTo>
                        <a:pt x="97603" y="26494"/>
                      </a:lnTo>
                      <a:lnTo>
                        <a:pt x="91880" y="30234"/>
                      </a:lnTo>
                      <a:lnTo>
                        <a:pt x="88283" y="33975"/>
                      </a:lnTo>
                      <a:lnTo>
                        <a:pt x="80763" y="33975"/>
                      </a:lnTo>
                      <a:lnTo>
                        <a:pt x="75858" y="37715"/>
                      </a:lnTo>
                      <a:lnTo>
                        <a:pt x="70464" y="48000"/>
                      </a:lnTo>
                      <a:lnTo>
                        <a:pt x="65886" y="49559"/>
                      </a:lnTo>
                      <a:lnTo>
                        <a:pt x="62452" y="45195"/>
                      </a:lnTo>
                      <a:lnTo>
                        <a:pt x="60490" y="48000"/>
                      </a:lnTo>
                      <a:lnTo>
                        <a:pt x="55259" y="48000"/>
                      </a:lnTo>
                      <a:lnTo>
                        <a:pt x="52480" y="42078"/>
                      </a:lnTo>
                      <a:lnTo>
                        <a:pt x="50845" y="36779"/>
                      </a:lnTo>
                      <a:lnTo>
                        <a:pt x="48719" y="32104"/>
                      </a:lnTo>
                      <a:lnTo>
                        <a:pt x="44633" y="29299"/>
                      </a:lnTo>
                      <a:lnTo>
                        <a:pt x="41690" y="29299"/>
                      </a:lnTo>
                      <a:lnTo>
                        <a:pt x="40218" y="26182"/>
                      </a:lnTo>
                      <a:lnTo>
                        <a:pt x="34986" y="37091"/>
                      </a:lnTo>
                      <a:lnTo>
                        <a:pt x="34496" y="33039"/>
                      </a:lnTo>
                      <a:lnTo>
                        <a:pt x="36621" y="20884"/>
                      </a:lnTo>
                      <a:lnTo>
                        <a:pt x="38420" y="15273"/>
                      </a:lnTo>
                      <a:lnTo>
                        <a:pt x="41199" y="12467"/>
                      </a:lnTo>
                      <a:lnTo>
                        <a:pt x="42180" y="6546"/>
                      </a:lnTo>
                      <a:lnTo>
                        <a:pt x="45614" y="5299"/>
                      </a:lnTo>
                      <a:lnTo>
                        <a:pt x="47575" y="2806"/>
                      </a:lnTo>
                      <a:lnTo>
                        <a:pt x="45777" y="0"/>
                      </a:lnTo>
                      <a:lnTo>
                        <a:pt x="40055" y="936"/>
                      </a:lnTo>
                      <a:lnTo>
                        <a:pt x="35313" y="6546"/>
                      </a:lnTo>
                      <a:lnTo>
                        <a:pt x="32534" y="12780"/>
                      </a:lnTo>
                      <a:lnTo>
                        <a:pt x="29265" y="17454"/>
                      </a:lnTo>
                      <a:lnTo>
                        <a:pt x="26322" y="24001"/>
                      </a:lnTo>
                      <a:lnTo>
                        <a:pt x="23706" y="29611"/>
                      </a:lnTo>
                      <a:lnTo>
                        <a:pt x="19619" y="34909"/>
                      </a:lnTo>
                      <a:lnTo>
                        <a:pt x="16186" y="36779"/>
                      </a:lnTo>
                      <a:lnTo>
                        <a:pt x="11444" y="38026"/>
                      </a:lnTo>
                      <a:lnTo>
                        <a:pt x="8501" y="42702"/>
                      </a:lnTo>
                      <a:lnTo>
                        <a:pt x="4742" y="48312"/>
                      </a:lnTo>
                      <a:lnTo>
                        <a:pt x="981" y="50493"/>
                      </a:lnTo>
                      <a:lnTo>
                        <a:pt x="0" y="54233"/>
                      </a:lnTo>
                      <a:lnTo>
                        <a:pt x="2289" y="54857"/>
                      </a:lnTo>
                      <a:lnTo>
                        <a:pt x="4415" y="61714"/>
                      </a:lnTo>
                      <a:lnTo>
                        <a:pt x="6376" y="64520"/>
                      </a:lnTo>
                      <a:lnTo>
                        <a:pt x="19946" y="70130"/>
                      </a:lnTo>
                      <a:lnTo>
                        <a:pt x="24360" y="70130"/>
                      </a:lnTo>
                      <a:lnTo>
                        <a:pt x="27957" y="75741"/>
                      </a:lnTo>
                      <a:lnTo>
                        <a:pt x="32861" y="75741"/>
                      </a:lnTo>
                      <a:lnTo>
                        <a:pt x="37275" y="78545"/>
                      </a:lnTo>
                      <a:lnTo>
                        <a:pt x="42671" y="78545"/>
                      </a:lnTo>
                      <a:lnTo>
                        <a:pt x="44142" y="81662"/>
                      </a:lnTo>
                      <a:lnTo>
                        <a:pt x="43652" y="86649"/>
                      </a:lnTo>
                      <a:lnTo>
                        <a:pt x="48392" y="88208"/>
                      </a:lnTo>
                      <a:lnTo>
                        <a:pt x="50191" y="91636"/>
                      </a:lnTo>
                      <a:lnTo>
                        <a:pt x="51335" y="113766"/>
                      </a:lnTo>
                      <a:close/>
                    </a:path>
                  </a:pathLst>
                </a:custGeom>
                <a:solidFill>
                  <a:srgbClr val="3D85C6"/>
                </a:solidFill>
                <a:ln w="9525" cap="flat" cmpd="sng">
                  <a:solidFill>
                    <a:srgbClr val="9FC5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46" name="Shape 146"/>
              <p:cNvSpPr/>
              <p:nvPr/>
            </p:nvSpPr>
            <p:spPr>
              <a:xfrm>
                <a:off x="5937524" y="3715822"/>
                <a:ext cx="814500" cy="43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762" y="70634"/>
                    </a:moveTo>
                    <a:lnTo>
                      <a:pt x="20065" y="65316"/>
                    </a:lnTo>
                    <a:lnTo>
                      <a:pt x="20977" y="60253"/>
                    </a:lnTo>
                    <a:lnTo>
                      <a:pt x="26971" y="57722"/>
                    </a:lnTo>
                    <a:lnTo>
                      <a:pt x="29577" y="56456"/>
                    </a:lnTo>
                    <a:lnTo>
                      <a:pt x="33225" y="56709"/>
                    </a:lnTo>
                    <a:lnTo>
                      <a:pt x="33486" y="60507"/>
                    </a:lnTo>
                    <a:lnTo>
                      <a:pt x="36352" y="61520"/>
                    </a:lnTo>
                    <a:lnTo>
                      <a:pt x="36743" y="56963"/>
                    </a:lnTo>
                    <a:lnTo>
                      <a:pt x="38567" y="52912"/>
                    </a:lnTo>
                    <a:lnTo>
                      <a:pt x="41043" y="51899"/>
                    </a:lnTo>
                    <a:lnTo>
                      <a:pt x="42475" y="58482"/>
                    </a:lnTo>
                    <a:lnTo>
                      <a:pt x="45081" y="56456"/>
                    </a:lnTo>
                    <a:lnTo>
                      <a:pt x="44821" y="49368"/>
                    </a:lnTo>
                    <a:lnTo>
                      <a:pt x="48860" y="45317"/>
                    </a:lnTo>
                    <a:lnTo>
                      <a:pt x="48990" y="49368"/>
                    </a:lnTo>
                    <a:lnTo>
                      <a:pt x="54854" y="49114"/>
                    </a:lnTo>
                    <a:lnTo>
                      <a:pt x="54593" y="40760"/>
                    </a:lnTo>
                    <a:lnTo>
                      <a:pt x="56938" y="36203"/>
                    </a:lnTo>
                    <a:lnTo>
                      <a:pt x="59284" y="30380"/>
                    </a:lnTo>
                    <a:lnTo>
                      <a:pt x="61759" y="26835"/>
                    </a:lnTo>
                    <a:lnTo>
                      <a:pt x="61629" y="20759"/>
                    </a:lnTo>
                    <a:lnTo>
                      <a:pt x="62671" y="17722"/>
                    </a:lnTo>
                    <a:lnTo>
                      <a:pt x="65538" y="17722"/>
                    </a:lnTo>
                    <a:lnTo>
                      <a:pt x="71010" y="11393"/>
                    </a:lnTo>
                    <a:lnTo>
                      <a:pt x="70619" y="5823"/>
                    </a:lnTo>
                    <a:lnTo>
                      <a:pt x="70098" y="760"/>
                    </a:lnTo>
                    <a:lnTo>
                      <a:pt x="74267" y="254"/>
                    </a:lnTo>
                    <a:lnTo>
                      <a:pt x="78306" y="0"/>
                    </a:lnTo>
                    <a:lnTo>
                      <a:pt x="80260" y="6582"/>
                    </a:lnTo>
                    <a:lnTo>
                      <a:pt x="81433" y="10380"/>
                    </a:lnTo>
                    <a:lnTo>
                      <a:pt x="86384" y="9874"/>
                    </a:lnTo>
                    <a:lnTo>
                      <a:pt x="88339" y="15190"/>
                    </a:lnTo>
                    <a:lnTo>
                      <a:pt x="91987" y="12406"/>
                    </a:lnTo>
                    <a:lnTo>
                      <a:pt x="95505" y="11899"/>
                    </a:lnTo>
                    <a:lnTo>
                      <a:pt x="96938" y="14684"/>
                    </a:lnTo>
                    <a:lnTo>
                      <a:pt x="100325" y="7849"/>
                    </a:lnTo>
                    <a:lnTo>
                      <a:pt x="102541" y="7595"/>
                    </a:lnTo>
                    <a:lnTo>
                      <a:pt x="103452" y="10633"/>
                    </a:lnTo>
                    <a:lnTo>
                      <a:pt x="103452" y="14177"/>
                    </a:lnTo>
                    <a:lnTo>
                      <a:pt x="107882" y="17469"/>
                    </a:lnTo>
                    <a:lnTo>
                      <a:pt x="108013" y="30380"/>
                    </a:lnTo>
                    <a:lnTo>
                      <a:pt x="111661" y="34937"/>
                    </a:lnTo>
                    <a:lnTo>
                      <a:pt x="111661" y="39241"/>
                    </a:lnTo>
                    <a:lnTo>
                      <a:pt x="113746" y="42785"/>
                    </a:lnTo>
                    <a:lnTo>
                      <a:pt x="116221" y="49368"/>
                    </a:lnTo>
                    <a:lnTo>
                      <a:pt x="120000" y="53925"/>
                    </a:lnTo>
                    <a:lnTo>
                      <a:pt x="116742" y="61520"/>
                    </a:lnTo>
                    <a:lnTo>
                      <a:pt x="113485" y="67342"/>
                    </a:lnTo>
                    <a:lnTo>
                      <a:pt x="110098" y="73672"/>
                    </a:lnTo>
                    <a:lnTo>
                      <a:pt x="107492" y="79494"/>
                    </a:lnTo>
                    <a:lnTo>
                      <a:pt x="107622" y="85063"/>
                    </a:lnTo>
                    <a:lnTo>
                      <a:pt x="100456" y="92912"/>
                    </a:lnTo>
                    <a:lnTo>
                      <a:pt x="96677" y="97215"/>
                    </a:lnTo>
                    <a:lnTo>
                      <a:pt x="89902" y="100759"/>
                    </a:lnTo>
                    <a:lnTo>
                      <a:pt x="78957" y="102278"/>
                    </a:lnTo>
                    <a:lnTo>
                      <a:pt x="70489" y="103291"/>
                    </a:lnTo>
                    <a:lnTo>
                      <a:pt x="56678" y="105570"/>
                    </a:lnTo>
                    <a:lnTo>
                      <a:pt x="41303" y="107848"/>
                    </a:lnTo>
                    <a:lnTo>
                      <a:pt x="31531" y="109621"/>
                    </a:lnTo>
                    <a:lnTo>
                      <a:pt x="27492" y="111392"/>
                    </a:lnTo>
                    <a:lnTo>
                      <a:pt x="24495" y="109873"/>
                    </a:lnTo>
                    <a:lnTo>
                      <a:pt x="22671" y="110127"/>
                    </a:lnTo>
                    <a:lnTo>
                      <a:pt x="22541" y="118229"/>
                    </a:lnTo>
                    <a:lnTo>
                      <a:pt x="11726" y="119241"/>
                    </a:lnTo>
                    <a:lnTo>
                      <a:pt x="0" y="120000"/>
                    </a:lnTo>
                    <a:lnTo>
                      <a:pt x="782" y="114684"/>
                    </a:lnTo>
                    <a:lnTo>
                      <a:pt x="2736" y="115191"/>
                    </a:lnTo>
                    <a:lnTo>
                      <a:pt x="3779" y="112659"/>
                    </a:lnTo>
                    <a:lnTo>
                      <a:pt x="4430" y="102278"/>
                    </a:lnTo>
                    <a:lnTo>
                      <a:pt x="3518" y="100001"/>
                    </a:lnTo>
                    <a:lnTo>
                      <a:pt x="3388" y="96456"/>
                    </a:lnTo>
                    <a:lnTo>
                      <a:pt x="6775" y="90887"/>
                    </a:lnTo>
                    <a:lnTo>
                      <a:pt x="12508" y="94431"/>
                    </a:lnTo>
                    <a:lnTo>
                      <a:pt x="15114" y="94937"/>
                    </a:lnTo>
                    <a:lnTo>
                      <a:pt x="14853" y="90380"/>
                    </a:lnTo>
                    <a:lnTo>
                      <a:pt x="13550" y="86582"/>
                    </a:lnTo>
                    <a:lnTo>
                      <a:pt x="13550" y="81519"/>
                    </a:lnTo>
                    <a:lnTo>
                      <a:pt x="16548" y="78735"/>
                    </a:lnTo>
                    <a:lnTo>
                      <a:pt x="20196" y="77722"/>
                    </a:lnTo>
                    <a:lnTo>
                      <a:pt x="20326" y="74430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Shape 147"/>
              <p:cNvSpPr/>
              <p:nvPr/>
            </p:nvSpPr>
            <p:spPr>
              <a:xfrm>
                <a:off x="5719912" y="4362035"/>
                <a:ext cx="399900" cy="72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990" y="120000"/>
                    </a:moveTo>
                    <a:lnTo>
                      <a:pt x="75400" y="118044"/>
                    </a:lnTo>
                    <a:lnTo>
                      <a:pt x="75663" y="115182"/>
                    </a:lnTo>
                    <a:lnTo>
                      <a:pt x="71417" y="112020"/>
                    </a:lnTo>
                    <a:lnTo>
                      <a:pt x="66905" y="109914"/>
                    </a:lnTo>
                    <a:lnTo>
                      <a:pt x="66372" y="107353"/>
                    </a:lnTo>
                    <a:lnTo>
                      <a:pt x="69825" y="100727"/>
                    </a:lnTo>
                    <a:lnTo>
                      <a:pt x="68232" y="99374"/>
                    </a:lnTo>
                    <a:lnTo>
                      <a:pt x="64779" y="100276"/>
                    </a:lnTo>
                    <a:lnTo>
                      <a:pt x="0" y="101931"/>
                    </a:lnTo>
                    <a:lnTo>
                      <a:pt x="0" y="97115"/>
                    </a:lnTo>
                    <a:lnTo>
                      <a:pt x="1593" y="95006"/>
                    </a:lnTo>
                    <a:lnTo>
                      <a:pt x="3716" y="88381"/>
                    </a:lnTo>
                    <a:lnTo>
                      <a:pt x="6905" y="84317"/>
                    </a:lnTo>
                    <a:lnTo>
                      <a:pt x="18583" y="75132"/>
                    </a:lnTo>
                    <a:lnTo>
                      <a:pt x="18849" y="73325"/>
                    </a:lnTo>
                    <a:lnTo>
                      <a:pt x="16726" y="71972"/>
                    </a:lnTo>
                    <a:lnTo>
                      <a:pt x="20442" y="71970"/>
                    </a:lnTo>
                    <a:lnTo>
                      <a:pt x="20442" y="67904"/>
                    </a:lnTo>
                    <a:lnTo>
                      <a:pt x="16990" y="66851"/>
                    </a:lnTo>
                    <a:lnTo>
                      <a:pt x="14600" y="65496"/>
                    </a:lnTo>
                    <a:lnTo>
                      <a:pt x="16196" y="63388"/>
                    </a:lnTo>
                    <a:lnTo>
                      <a:pt x="13274" y="62333"/>
                    </a:lnTo>
                    <a:lnTo>
                      <a:pt x="11681" y="57667"/>
                    </a:lnTo>
                    <a:lnTo>
                      <a:pt x="11417" y="53752"/>
                    </a:lnTo>
                    <a:lnTo>
                      <a:pt x="12207" y="52933"/>
                    </a:lnTo>
                    <a:lnTo>
                      <a:pt x="14867" y="52548"/>
                    </a:lnTo>
                    <a:lnTo>
                      <a:pt x="14867" y="47127"/>
                    </a:lnTo>
                    <a:lnTo>
                      <a:pt x="11151" y="43815"/>
                    </a:lnTo>
                    <a:lnTo>
                      <a:pt x="10888" y="40352"/>
                    </a:lnTo>
                    <a:lnTo>
                      <a:pt x="12211" y="38545"/>
                    </a:lnTo>
                    <a:lnTo>
                      <a:pt x="11151" y="36438"/>
                    </a:lnTo>
                    <a:lnTo>
                      <a:pt x="12740" y="29209"/>
                    </a:lnTo>
                    <a:lnTo>
                      <a:pt x="19646" y="27705"/>
                    </a:lnTo>
                    <a:lnTo>
                      <a:pt x="19382" y="25747"/>
                    </a:lnTo>
                    <a:lnTo>
                      <a:pt x="16726" y="25295"/>
                    </a:lnTo>
                    <a:lnTo>
                      <a:pt x="19912" y="23337"/>
                    </a:lnTo>
                    <a:lnTo>
                      <a:pt x="24954" y="18520"/>
                    </a:lnTo>
                    <a:lnTo>
                      <a:pt x="30267" y="18218"/>
                    </a:lnTo>
                    <a:lnTo>
                      <a:pt x="29470" y="12196"/>
                    </a:lnTo>
                    <a:lnTo>
                      <a:pt x="34246" y="6926"/>
                    </a:lnTo>
                    <a:lnTo>
                      <a:pt x="38495" y="6625"/>
                    </a:lnTo>
                    <a:lnTo>
                      <a:pt x="37965" y="2711"/>
                    </a:lnTo>
                    <a:lnTo>
                      <a:pt x="68232" y="2108"/>
                    </a:lnTo>
                    <a:lnTo>
                      <a:pt x="112302" y="0"/>
                    </a:lnTo>
                    <a:lnTo>
                      <a:pt x="114691" y="2711"/>
                    </a:lnTo>
                    <a:lnTo>
                      <a:pt x="112302" y="65044"/>
                    </a:lnTo>
                    <a:lnTo>
                      <a:pt x="113365" y="78294"/>
                    </a:lnTo>
                    <a:lnTo>
                      <a:pt x="116018" y="90490"/>
                    </a:lnTo>
                    <a:lnTo>
                      <a:pt x="116551" y="95458"/>
                    </a:lnTo>
                    <a:lnTo>
                      <a:pt x="118674" y="99675"/>
                    </a:lnTo>
                    <a:lnTo>
                      <a:pt x="120000" y="111870"/>
                    </a:lnTo>
                    <a:lnTo>
                      <a:pt x="119204" y="114732"/>
                    </a:lnTo>
                    <a:lnTo>
                      <a:pt x="108056" y="114581"/>
                    </a:lnTo>
                    <a:lnTo>
                      <a:pt x="104070" y="113225"/>
                    </a:lnTo>
                    <a:lnTo>
                      <a:pt x="97965" y="113827"/>
                    </a:lnTo>
                    <a:lnTo>
                      <a:pt x="93449" y="114581"/>
                    </a:lnTo>
                    <a:lnTo>
                      <a:pt x="87877" y="115333"/>
                    </a:lnTo>
                    <a:lnTo>
                      <a:pt x="85214" y="114583"/>
                    </a:lnTo>
                    <a:lnTo>
                      <a:pt x="83361" y="116237"/>
                    </a:lnTo>
                    <a:lnTo>
                      <a:pt x="81239" y="118044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Shape 148"/>
              <p:cNvSpPr/>
              <p:nvPr/>
            </p:nvSpPr>
            <p:spPr>
              <a:xfrm>
                <a:off x="6540823" y="3921808"/>
                <a:ext cx="967500" cy="454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16" y="0"/>
                    </a:moveTo>
                    <a:lnTo>
                      <a:pt x="118355" y="16113"/>
                    </a:lnTo>
                    <a:lnTo>
                      <a:pt x="117148" y="18276"/>
                    </a:lnTo>
                    <a:lnTo>
                      <a:pt x="115722" y="14910"/>
                    </a:lnTo>
                    <a:lnTo>
                      <a:pt x="113529" y="14671"/>
                    </a:lnTo>
                    <a:lnTo>
                      <a:pt x="111115" y="18518"/>
                    </a:lnTo>
                    <a:lnTo>
                      <a:pt x="108044" y="22366"/>
                    </a:lnTo>
                    <a:lnTo>
                      <a:pt x="105631" y="24770"/>
                    </a:lnTo>
                    <a:lnTo>
                      <a:pt x="105521" y="27896"/>
                    </a:lnTo>
                    <a:lnTo>
                      <a:pt x="107934" y="26934"/>
                    </a:lnTo>
                    <a:lnTo>
                      <a:pt x="109470" y="24529"/>
                    </a:lnTo>
                    <a:lnTo>
                      <a:pt x="110128" y="27175"/>
                    </a:lnTo>
                    <a:lnTo>
                      <a:pt x="111664" y="23327"/>
                    </a:lnTo>
                    <a:lnTo>
                      <a:pt x="113967" y="22366"/>
                    </a:lnTo>
                    <a:lnTo>
                      <a:pt x="114735" y="25010"/>
                    </a:lnTo>
                    <a:lnTo>
                      <a:pt x="116709" y="21163"/>
                    </a:lnTo>
                    <a:lnTo>
                      <a:pt x="118794" y="24770"/>
                    </a:lnTo>
                    <a:lnTo>
                      <a:pt x="120000" y="29580"/>
                    </a:lnTo>
                    <a:lnTo>
                      <a:pt x="119891" y="34629"/>
                    </a:lnTo>
                    <a:lnTo>
                      <a:pt x="118136" y="37756"/>
                    </a:lnTo>
                    <a:lnTo>
                      <a:pt x="117148" y="40401"/>
                    </a:lnTo>
                    <a:lnTo>
                      <a:pt x="116709" y="44970"/>
                    </a:lnTo>
                    <a:lnTo>
                      <a:pt x="115503" y="48338"/>
                    </a:lnTo>
                    <a:lnTo>
                      <a:pt x="112432" y="49780"/>
                    </a:lnTo>
                    <a:lnTo>
                      <a:pt x="111117" y="48335"/>
                    </a:lnTo>
                    <a:lnTo>
                      <a:pt x="109252" y="48335"/>
                    </a:lnTo>
                    <a:lnTo>
                      <a:pt x="109252" y="50980"/>
                    </a:lnTo>
                    <a:lnTo>
                      <a:pt x="111005" y="51704"/>
                    </a:lnTo>
                    <a:lnTo>
                      <a:pt x="110677" y="57475"/>
                    </a:lnTo>
                    <a:lnTo>
                      <a:pt x="109689" y="63728"/>
                    </a:lnTo>
                    <a:lnTo>
                      <a:pt x="113090" y="63967"/>
                    </a:lnTo>
                    <a:lnTo>
                      <a:pt x="113090" y="66614"/>
                    </a:lnTo>
                    <a:lnTo>
                      <a:pt x="115284" y="66134"/>
                    </a:lnTo>
                    <a:lnTo>
                      <a:pt x="114077" y="71662"/>
                    </a:lnTo>
                    <a:lnTo>
                      <a:pt x="112651" y="77434"/>
                    </a:lnTo>
                    <a:lnTo>
                      <a:pt x="110347" y="75992"/>
                    </a:lnTo>
                    <a:lnTo>
                      <a:pt x="107825" y="76954"/>
                    </a:lnTo>
                    <a:lnTo>
                      <a:pt x="105302" y="79599"/>
                    </a:lnTo>
                    <a:lnTo>
                      <a:pt x="101902" y="85371"/>
                    </a:lnTo>
                    <a:lnTo>
                      <a:pt x="98282" y="93306"/>
                    </a:lnTo>
                    <a:lnTo>
                      <a:pt x="95978" y="100281"/>
                    </a:lnTo>
                    <a:lnTo>
                      <a:pt x="94991" y="108216"/>
                    </a:lnTo>
                    <a:lnTo>
                      <a:pt x="94443" y="114227"/>
                    </a:lnTo>
                    <a:lnTo>
                      <a:pt x="92358" y="115430"/>
                    </a:lnTo>
                    <a:lnTo>
                      <a:pt x="89506" y="116873"/>
                    </a:lnTo>
                    <a:lnTo>
                      <a:pt x="86216" y="120000"/>
                    </a:lnTo>
                    <a:lnTo>
                      <a:pt x="75796" y="103166"/>
                    </a:lnTo>
                    <a:lnTo>
                      <a:pt x="67130" y="90420"/>
                    </a:lnTo>
                    <a:lnTo>
                      <a:pt x="63510" y="90901"/>
                    </a:lnTo>
                    <a:lnTo>
                      <a:pt x="55722" y="92585"/>
                    </a:lnTo>
                    <a:lnTo>
                      <a:pt x="50896" y="94028"/>
                    </a:lnTo>
                    <a:lnTo>
                      <a:pt x="50786" y="89700"/>
                    </a:lnTo>
                    <a:lnTo>
                      <a:pt x="47715" y="83687"/>
                    </a:lnTo>
                    <a:lnTo>
                      <a:pt x="41901" y="83928"/>
                    </a:lnTo>
                    <a:lnTo>
                      <a:pt x="38611" y="85130"/>
                    </a:lnTo>
                    <a:lnTo>
                      <a:pt x="29945" y="86333"/>
                    </a:lnTo>
                    <a:lnTo>
                      <a:pt x="25887" y="89700"/>
                    </a:lnTo>
                    <a:lnTo>
                      <a:pt x="23035" y="94028"/>
                    </a:lnTo>
                    <a:lnTo>
                      <a:pt x="20293" y="95711"/>
                    </a:lnTo>
                    <a:lnTo>
                      <a:pt x="17221" y="99559"/>
                    </a:lnTo>
                    <a:lnTo>
                      <a:pt x="14918" y="99559"/>
                    </a:lnTo>
                    <a:lnTo>
                      <a:pt x="9763" y="101963"/>
                    </a:lnTo>
                    <a:lnTo>
                      <a:pt x="0" y="104609"/>
                    </a:lnTo>
                    <a:lnTo>
                      <a:pt x="0" y="94749"/>
                    </a:lnTo>
                    <a:lnTo>
                      <a:pt x="4059" y="92104"/>
                    </a:lnTo>
                    <a:lnTo>
                      <a:pt x="4059" y="85130"/>
                    </a:lnTo>
                    <a:lnTo>
                      <a:pt x="6801" y="81041"/>
                    </a:lnTo>
                    <a:lnTo>
                      <a:pt x="9982" y="78637"/>
                    </a:lnTo>
                    <a:lnTo>
                      <a:pt x="13163" y="74790"/>
                    </a:lnTo>
                    <a:lnTo>
                      <a:pt x="13601" y="71423"/>
                    </a:lnTo>
                    <a:lnTo>
                      <a:pt x="18208" y="68056"/>
                    </a:lnTo>
                    <a:lnTo>
                      <a:pt x="18099" y="61804"/>
                    </a:lnTo>
                    <a:lnTo>
                      <a:pt x="19525" y="58196"/>
                    </a:lnTo>
                    <a:lnTo>
                      <a:pt x="22377" y="56272"/>
                    </a:lnTo>
                    <a:lnTo>
                      <a:pt x="24242" y="57715"/>
                    </a:lnTo>
                    <a:lnTo>
                      <a:pt x="25997" y="51944"/>
                    </a:lnTo>
                    <a:lnTo>
                      <a:pt x="27971" y="50020"/>
                    </a:lnTo>
                    <a:lnTo>
                      <a:pt x="29726" y="51463"/>
                    </a:lnTo>
                    <a:lnTo>
                      <a:pt x="30055" y="46654"/>
                    </a:lnTo>
                    <a:lnTo>
                      <a:pt x="31810" y="41123"/>
                    </a:lnTo>
                    <a:lnTo>
                      <a:pt x="33675" y="40162"/>
                    </a:lnTo>
                    <a:lnTo>
                      <a:pt x="33565" y="29819"/>
                    </a:lnTo>
                    <a:lnTo>
                      <a:pt x="38062" y="30300"/>
                    </a:lnTo>
                    <a:lnTo>
                      <a:pt x="46838" y="26934"/>
                    </a:lnTo>
                    <a:lnTo>
                      <a:pt x="52103" y="25972"/>
                    </a:lnTo>
                    <a:lnTo>
                      <a:pt x="60439" y="22847"/>
                    </a:lnTo>
                    <a:lnTo>
                      <a:pt x="73053" y="18518"/>
                    </a:lnTo>
                    <a:lnTo>
                      <a:pt x="87093" y="12265"/>
                    </a:lnTo>
                    <a:lnTo>
                      <a:pt x="98830" y="7456"/>
                    </a:lnTo>
                    <a:lnTo>
                      <a:pt x="102669" y="5292"/>
                    </a:lnTo>
                    <a:lnTo>
                      <a:pt x="106728" y="2886"/>
                    </a:lnTo>
                    <a:lnTo>
                      <a:pt x="111444" y="962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Shape 149"/>
              <p:cNvSpPr/>
              <p:nvPr/>
            </p:nvSpPr>
            <p:spPr>
              <a:xfrm>
                <a:off x="7542192" y="3023125"/>
                <a:ext cx="196200" cy="198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3305"/>
                    </a:moveTo>
                    <a:lnTo>
                      <a:pt x="100542" y="70459"/>
                    </a:lnTo>
                    <a:lnTo>
                      <a:pt x="80000" y="77064"/>
                    </a:lnTo>
                    <a:lnTo>
                      <a:pt x="67568" y="78717"/>
                    </a:lnTo>
                    <a:lnTo>
                      <a:pt x="56217" y="86423"/>
                    </a:lnTo>
                    <a:lnTo>
                      <a:pt x="52438" y="84765"/>
                    </a:lnTo>
                    <a:lnTo>
                      <a:pt x="43243" y="91927"/>
                    </a:lnTo>
                    <a:lnTo>
                      <a:pt x="37838" y="99633"/>
                    </a:lnTo>
                    <a:lnTo>
                      <a:pt x="23783" y="110092"/>
                    </a:lnTo>
                    <a:lnTo>
                      <a:pt x="10272" y="120000"/>
                    </a:lnTo>
                    <a:lnTo>
                      <a:pt x="4867" y="109543"/>
                    </a:lnTo>
                    <a:lnTo>
                      <a:pt x="10272" y="104588"/>
                    </a:lnTo>
                    <a:lnTo>
                      <a:pt x="9730" y="74863"/>
                    </a:lnTo>
                    <a:lnTo>
                      <a:pt x="0" y="24773"/>
                    </a:lnTo>
                    <a:lnTo>
                      <a:pt x="107568" y="0"/>
                    </a:lnTo>
                    <a:lnTo>
                      <a:pt x="114594" y="19818"/>
                    </a:lnTo>
                    <a:lnTo>
                      <a:pt x="119461" y="37983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0" name="Shape 150"/>
              <p:cNvSpPr/>
              <p:nvPr/>
            </p:nvSpPr>
            <p:spPr>
              <a:xfrm>
                <a:off x="7607807" y="2538730"/>
                <a:ext cx="183600" cy="39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261" y="15115"/>
                    </a:moveTo>
                    <a:lnTo>
                      <a:pt x="22170" y="3394"/>
                    </a:lnTo>
                    <a:lnTo>
                      <a:pt x="26737" y="0"/>
                    </a:lnTo>
                    <a:lnTo>
                      <a:pt x="35214" y="2776"/>
                    </a:lnTo>
                    <a:lnTo>
                      <a:pt x="40431" y="308"/>
                    </a:lnTo>
                    <a:lnTo>
                      <a:pt x="91304" y="74652"/>
                    </a:lnTo>
                    <a:lnTo>
                      <a:pt x="91304" y="81132"/>
                    </a:lnTo>
                    <a:lnTo>
                      <a:pt x="99781" y="83600"/>
                    </a:lnTo>
                    <a:lnTo>
                      <a:pt x="110866" y="84216"/>
                    </a:lnTo>
                    <a:lnTo>
                      <a:pt x="111523" y="91004"/>
                    </a:lnTo>
                    <a:lnTo>
                      <a:pt x="120000" y="91619"/>
                    </a:lnTo>
                    <a:lnTo>
                      <a:pt x="116741" y="99949"/>
                    </a:lnTo>
                    <a:lnTo>
                      <a:pt x="104998" y="101491"/>
                    </a:lnTo>
                    <a:lnTo>
                      <a:pt x="98480" y="105811"/>
                    </a:lnTo>
                    <a:lnTo>
                      <a:pt x="90654" y="107661"/>
                    </a:lnTo>
                    <a:lnTo>
                      <a:pt x="89346" y="112289"/>
                    </a:lnTo>
                    <a:lnTo>
                      <a:pt x="6518" y="120000"/>
                    </a:lnTo>
                    <a:lnTo>
                      <a:pt x="1958" y="117532"/>
                    </a:lnTo>
                    <a:lnTo>
                      <a:pt x="1958" y="112596"/>
                    </a:lnTo>
                    <a:lnTo>
                      <a:pt x="5217" y="102109"/>
                    </a:lnTo>
                    <a:lnTo>
                      <a:pt x="0" y="99642"/>
                    </a:lnTo>
                    <a:lnTo>
                      <a:pt x="0" y="82366"/>
                    </a:lnTo>
                    <a:lnTo>
                      <a:pt x="4567" y="71569"/>
                    </a:lnTo>
                    <a:lnTo>
                      <a:pt x="4567" y="55527"/>
                    </a:lnTo>
                    <a:lnTo>
                      <a:pt x="1301" y="49358"/>
                    </a:lnTo>
                    <a:lnTo>
                      <a:pt x="26087" y="39486"/>
                    </a:lnTo>
                    <a:lnTo>
                      <a:pt x="26087" y="30230"/>
                    </a:lnTo>
                    <a:lnTo>
                      <a:pt x="18911" y="26220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1" name="Shape 151"/>
              <p:cNvSpPr/>
              <p:nvPr/>
            </p:nvSpPr>
            <p:spPr>
              <a:xfrm>
                <a:off x="3149273" y="3176133"/>
                <a:ext cx="638400" cy="820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874" y="0"/>
                    </a:moveTo>
                    <a:lnTo>
                      <a:pt x="84187" y="7957"/>
                    </a:lnTo>
                    <a:lnTo>
                      <a:pt x="80061" y="30063"/>
                    </a:lnTo>
                    <a:lnTo>
                      <a:pt x="90561" y="31266"/>
                    </a:lnTo>
                    <a:lnTo>
                      <a:pt x="104250" y="32619"/>
                    </a:lnTo>
                    <a:lnTo>
                      <a:pt x="120000" y="34586"/>
                    </a:lnTo>
                    <a:lnTo>
                      <a:pt x="105000" y="120000"/>
                    </a:lnTo>
                    <a:lnTo>
                      <a:pt x="0" y="106467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2" name="Shape 152"/>
              <p:cNvSpPr/>
              <p:nvPr/>
            </p:nvSpPr>
            <p:spPr>
              <a:xfrm>
                <a:off x="3255983" y="2124471"/>
                <a:ext cx="1162200" cy="75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6447" y="12883"/>
                    </a:moveTo>
                    <a:lnTo>
                      <a:pt x="3505" y="0"/>
                    </a:lnTo>
                    <a:lnTo>
                      <a:pt x="1133" y="15488"/>
                    </a:lnTo>
                    <a:lnTo>
                      <a:pt x="0" y="22010"/>
                    </a:lnTo>
                    <a:lnTo>
                      <a:pt x="2472" y="28855"/>
                    </a:lnTo>
                    <a:lnTo>
                      <a:pt x="2472" y="32766"/>
                    </a:lnTo>
                    <a:lnTo>
                      <a:pt x="1548" y="34072"/>
                    </a:lnTo>
                    <a:lnTo>
                      <a:pt x="1753" y="37004"/>
                    </a:lnTo>
                    <a:lnTo>
                      <a:pt x="2784" y="39940"/>
                    </a:lnTo>
                    <a:lnTo>
                      <a:pt x="4743" y="40919"/>
                    </a:lnTo>
                    <a:lnTo>
                      <a:pt x="6079" y="44993"/>
                    </a:lnTo>
                    <a:lnTo>
                      <a:pt x="7213" y="49072"/>
                    </a:lnTo>
                    <a:lnTo>
                      <a:pt x="7521" y="52331"/>
                    </a:lnTo>
                    <a:lnTo>
                      <a:pt x="9067" y="53961"/>
                    </a:lnTo>
                    <a:lnTo>
                      <a:pt x="9067" y="55919"/>
                    </a:lnTo>
                    <a:lnTo>
                      <a:pt x="10406" y="55755"/>
                    </a:lnTo>
                    <a:lnTo>
                      <a:pt x="10510" y="58364"/>
                    </a:lnTo>
                    <a:lnTo>
                      <a:pt x="12567" y="58201"/>
                    </a:lnTo>
                    <a:lnTo>
                      <a:pt x="13083" y="60318"/>
                    </a:lnTo>
                    <a:lnTo>
                      <a:pt x="10304" y="70262"/>
                    </a:lnTo>
                    <a:lnTo>
                      <a:pt x="8448" y="78090"/>
                    </a:lnTo>
                    <a:lnTo>
                      <a:pt x="7726" y="81513"/>
                    </a:lnTo>
                    <a:lnTo>
                      <a:pt x="8964" y="83631"/>
                    </a:lnTo>
                    <a:lnTo>
                      <a:pt x="9891" y="85912"/>
                    </a:lnTo>
                    <a:lnTo>
                      <a:pt x="12155" y="84771"/>
                    </a:lnTo>
                    <a:lnTo>
                      <a:pt x="13597" y="82001"/>
                    </a:lnTo>
                    <a:lnTo>
                      <a:pt x="15247" y="82165"/>
                    </a:lnTo>
                    <a:lnTo>
                      <a:pt x="15555" y="91133"/>
                    </a:lnTo>
                    <a:lnTo>
                      <a:pt x="16791" y="97814"/>
                    </a:lnTo>
                    <a:lnTo>
                      <a:pt x="17203" y="101729"/>
                    </a:lnTo>
                    <a:lnTo>
                      <a:pt x="18850" y="103685"/>
                    </a:lnTo>
                    <a:lnTo>
                      <a:pt x="20189" y="106128"/>
                    </a:lnTo>
                    <a:lnTo>
                      <a:pt x="20912" y="108899"/>
                    </a:lnTo>
                    <a:lnTo>
                      <a:pt x="20189" y="112160"/>
                    </a:lnTo>
                    <a:lnTo>
                      <a:pt x="21013" y="115419"/>
                    </a:lnTo>
                    <a:lnTo>
                      <a:pt x="23075" y="112973"/>
                    </a:lnTo>
                    <a:lnTo>
                      <a:pt x="24928" y="112651"/>
                    </a:lnTo>
                    <a:lnTo>
                      <a:pt x="26988" y="114117"/>
                    </a:lnTo>
                    <a:lnTo>
                      <a:pt x="29253" y="113302"/>
                    </a:lnTo>
                    <a:lnTo>
                      <a:pt x="32137" y="113139"/>
                    </a:lnTo>
                    <a:lnTo>
                      <a:pt x="33990" y="115096"/>
                    </a:lnTo>
                    <a:lnTo>
                      <a:pt x="35949" y="114769"/>
                    </a:lnTo>
                    <a:lnTo>
                      <a:pt x="36875" y="112323"/>
                    </a:lnTo>
                    <a:lnTo>
                      <a:pt x="38420" y="111020"/>
                    </a:lnTo>
                    <a:lnTo>
                      <a:pt x="39966" y="115258"/>
                    </a:lnTo>
                    <a:lnTo>
                      <a:pt x="41201" y="118028"/>
                    </a:lnTo>
                    <a:lnTo>
                      <a:pt x="42336" y="106299"/>
                    </a:lnTo>
                    <a:lnTo>
                      <a:pt x="47588" y="107937"/>
                    </a:lnTo>
                    <a:lnTo>
                      <a:pt x="53464" y="108750"/>
                    </a:lnTo>
                    <a:lnTo>
                      <a:pt x="66132" y="111522"/>
                    </a:lnTo>
                    <a:lnTo>
                      <a:pt x="77667" y="113316"/>
                    </a:lnTo>
                    <a:lnTo>
                      <a:pt x="81996" y="114620"/>
                    </a:lnTo>
                    <a:lnTo>
                      <a:pt x="85499" y="115924"/>
                    </a:lnTo>
                    <a:lnTo>
                      <a:pt x="95181" y="116902"/>
                    </a:lnTo>
                    <a:lnTo>
                      <a:pt x="100125" y="117229"/>
                    </a:lnTo>
                    <a:lnTo>
                      <a:pt x="105174" y="118370"/>
                    </a:lnTo>
                    <a:lnTo>
                      <a:pt x="109702" y="119510"/>
                    </a:lnTo>
                    <a:lnTo>
                      <a:pt x="114645" y="120000"/>
                    </a:lnTo>
                    <a:lnTo>
                      <a:pt x="115778" y="114620"/>
                    </a:lnTo>
                    <a:lnTo>
                      <a:pt x="115981" y="99454"/>
                    </a:lnTo>
                    <a:lnTo>
                      <a:pt x="116495" y="97660"/>
                    </a:lnTo>
                    <a:lnTo>
                      <a:pt x="116807" y="84129"/>
                    </a:lnTo>
                    <a:lnTo>
                      <a:pt x="117422" y="81845"/>
                    </a:lnTo>
                    <a:lnTo>
                      <a:pt x="120000" y="27717"/>
                    </a:lnTo>
                    <a:lnTo>
                      <a:pt x="89403" y="22337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3" name="Shape 153"/>
              <p:cNvSpPr/>
              <p:nvPr/>
            </p:nvSpPr>
            <p:spPr>
              <a:xfrm>
                <a:off x="4389030" y="4075351"/>
                <a:ext cx="975000" cy="531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" y="0"/>
                    </a:moveTo>
                    <a:lnTo>
                      <a:pt x="13769" y="720"/>
                    </a:lnTo>
                    <a:lnTo>
                      <a:pt x="37442" y="3601"/>
                    </a:lnTo>
                    <a:lnTo>
                      <a:pt x="89796" y="6380"/>
                    </a:lnTo>
                    <a:lnTo>
                      <a:pt x="116898" y="5454"/>
                    </a:lnTo>
                    <a:lnTo>
                      <a:pt x="116844" y="21303"/>
                    </a:lnTo>
                    <a:lnTo>
                      <a:pt x="117769" y="33345"/>
                    </a:lnTo>
                    <a:lnTo>
                      <a:pt x="118803" y="37050"/>
                    </a:lnTo>
                    <a:lnTo>
                      <a:pt x="118857" y="47959"/>
                    </a:lnTo>
                    <a:lnTo>
                      <a:pt x="120000" y="53208"/>
                    </a:lnTo>
                    <a:lnTo>
                      <a:pt x="119837" y="120000"/>
                    </a:lnTo>
                    <a:lnTo>
                      <a:pt x="118095" y="117736"/>
                    </a:lnTo>
                    <a:lnTo>
                      <a:pt x="116299" y="115883"/>
                    </a:lnTo>
                    <a:lnTo>
                      <a:pt x="114504" y="116090"/>
                    </a:lnTo>
                    <a:lnTo>
                      <a:pt x="112327" y="113722"/>
                    </a:lnTo>
                    <a:lnTo>
                      <a:pt x="110803" y="109091"/>
                    </a:lnTo>
                    <a:lnTo>
                      <a:pt x="108898" y="108062"/>
                    </a:lnTo>
                    <a:lnTo>
                      <a:pt x="108191" y="111252"/>
                    </a:lnTo>
                    <a:lnTo>
                      <a:pt x="105143" y="111252"/>
                    </a:lnTo>
                    <a:lnTo>
                      <a:pt x="103945" y="108371"/>
                    </a:lnTo>
                    <a:lnTo>
                      <a:pt x="102041" y="111046"/>
                    </a:lnTo>
                    <a:lnTo>
                      <a:pt x="96054" y="111458"/>
                    </a:lnTo>
                    <a:lnTo>
                      <a:pt x="94857" y="115781"/>
                    </a:lnTo>
                    <a:lnTo>
                      <a:pt x="92843" y="115781"/>
                    </a:lnTo>
                    <a:lnTo>
                      <a:pt x="90884" y="114648"/>
                    </a:lnTo>
                    <a:lnTo>
                      <a:pt x="88707" y="112281"/>
                    </a:lnTo>
                    <a:lnTo>
                      <a:pt x="85877" y="112281"/>
                    </a:lnTo>
                    <a:lnTo>
                      <a:pt x="84245" y="107547"/>
                    </a:lnTo>
                    <a:lnTo>
                      <a:pt x="82014" y="115986"/>
                    </a:lnTo>
                    <a:lnTo>
                      <a:pt x="80163" y="115986"/>
                    </a:lnTo>
                    <a:lnTo>
                      <a:pt x="76572" y="112487"/>
                    </a:lnTo>
                    <a:lnTo>
                      <a:pt x="76245" y="109811"/>
                    </a:lnTo>
                    <a:lnTo>
                      <a:pt x="74503" y="109811"/>
                    </a:lnTo>
                    <a:lnTo>
                      <a:pt x="73089" y="107650"/>
                    </a:lnTo>
                    <a:lnTo>
                      <a:pt x="71401" y="111355"/>
                    </a:lnTo>
                    <a:lnTo>
                      <a:pt x="69388" y="110841"/>
                    </a:lnTo>
                    <a:lnTo>
                      <a:pt x="69497" y="106929"/>
                    </a:lnTo>
                    <a:lnTo>
                      <a:pt x="67156" y="106106"/>
                    </a:lnTo>
                    <a:lnTo>
                      <a:pt x="67156" y="102505"/>
                    </a:lnTo>
                    <a:lnTo>
                      <a:pt x="64707" y="102196"/>
                    </a:lnTo>
                    <a:lnTo>
                      <a:pt x="63456" y="100652"/>
                    </a:lnTo>
                    <a:lnTo>
                      <a:pt x="62149" y="103842"/>
                    </a:lnTo>
                    <a:lnTo>
                      <a:pt x="60299" y="101475"/>
                    </a:lnTo>
                    <a:lnTo>
                      <a:pt x="56980" y="101270"/>
                    </a:lnTo>
                    <a:lnTo>
                      <a:pt x="54585" y="98182"/>
                    </a:lnTo>
                    <a:lnTo>
                      <a:pt x="51810" y="97873"/>
                    </a:lnTo>
                    <a:lnTo>
                      <a:pt x="51320" y="94991"/>
                    </a:lnTo>
                    <a:lnTo>
                      <a:pt x="51265" y="91698"/>
                    </a:lnTo>
                    <a:lnTo>
                      <a:pt x="49524" y="90669"/>
                    </a:lnTo>
                    <a:lnTo>
                      <a:pt x="48327" y="92418"/>
                    </a:lnTo>
                    <a:lnTo>
                      <a:pt x="46639" y="90155"/>
                    </a:lnTo>
                    <a:lnTo>
                      <a:pt x="45986" y="92625"/>
                    </a:lnTo>
                    <a:lnTo>
                      <a:pt x="44462" y="92418"/>
                    </a:lnTo>
                    <a:lnTo>
                      <a:pt x="42993" y="89434"/>
                    </a:lnTo>
                    <a:lnTo>
                      <a:pt x="40490" y="85626"/>
                    </a:lnTo>
                    <a:lnTo>
                      <a:pt x="40109" y="80994"/>
                    </a:lnTo>
                    <a:lnTo>
                      <a:pt x="41742" y="20583"/>
                    </a:lnTo>
                    <a:lnTo>
                      <a:pt x="25415" y="19656"/>
                    </a:lnTo>
                    <a:lnTo>
                      <a:pt x="0" y="16363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4" name="Shape 154"/>
              <p:cNvSpPr/>
              <p:nvPr/>
            </p:nvSpPr>
            <p:spPr>
              <a:xfrm>
                <a:off x="5062656" y="2273010"/>
                <a:ext cx="754500" cy="864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587"/>
                    </a:moveTo>
                    <a:lnTo>
                      <a:pt x="32215" y="8093"/>
                    </a:lnTo>
                    <a:lnTo>
                      <a:pt x="32075" y="0"/>
                    </a:lnTo>
                    <a:lnTo>
                      <a:pt x="34607" y="379"/>
                    </a:lnTo>
                    <a:lnTo>
                      <a:pt x="36577" y="759"/>
                    </a:lnTo>
                    <a:lnTo>
                      <a:pt x="37843" y="4299"/>
                    </a:lnTo>
                    <a:lnTo>
                      <a:pt x="38405" y="8472"/>
                    </a:lnTo>
                    <a:lnTo>
                      <a:pt x="39109" y="12392"/>
                    </a:lnTo>
                    <a:lnTo>
                      <a:pt x="41219" y="13783"/>
                    </a:lnTo>
                    <a:lnTo>
                      <a:pt x="46283" y="13783"/>
                    </a:lnTo>
                    <a:lnTo>
                      <a:pt x="46283" y="15047"/>
                    </a:lnTo>
                    <a:lnTo>
                      <a:pt x="52333" y="15047"/>
                    </a:lnTo>
                    <a:lnTo>
                      <a:pt x="52755" y="17323"/>
                    </a:lnTo>
                    <a:lnTo>
                      <a:pt x="57819" y="17070"/>
                    </a:lnTo>
                    <a:lnTo>
                      <a:pt x="58663" y="15553"/>
                    </a:lnTo>
                    <a:lnTo>
                      <a:pt x="60211" y="14794"/>
                    </a:lnTo>
                    <a:lnTo>
                      <a:pt x="63728" y="14794"/>
                    </a:lnTo>
                    <a:lnTo>
                      <a:pt x="66260" y="14794"/>
                    </a:lnTo>
                    <a:lnTo>
                      <a:pt x="75967" y="19979"/>
                    </a:lnTo>
                    <a:lnTo>
                      <a:pt x="80047" y="19473"/>
                    </a:lnTo>
                    <a:lnTo>
                      <a:pt x="80891" y="21749"/>
                    </a:lnTo>
                    <a:lnTo>
                      <a:pt x="84267" y="22761"/>
                    </a:lnTo>
                    <a:lnTo>
                      <a:pt x="86378" y="24784"/>
                    </a:lnTo>
                    <a:lnTo>
                      <a:pt x="89191" y="25416"/>
                    </a:lnTo>
                    <a:lnTo>
                      <a:pt x="91864" y="25163"/>
                    </a:lnTo>
                    <a:lnTo>
                      <a:pt x="95663" y="22128"/>
                    </a:lnTo>
                    <a:lnTo>
                      <a:pt x="98054" y="21117"/>
                    </a:lnTo>
                    <a:lnTo>
                      <a:pt x="99883" y="23014"/>
                    </a:lnTo>
                    <a:lnTo>
                      <a:pt x="100586" y="24278"/>
                    </a:lnTo>
                    <a:lnTo>
                      <a:pt x="103118" y="23520"/>
                    </a:lnTo>
                    <a:lnTo>
                      <a:pt x="111559" y="23393"/>
                    </a:lnTo>
                    <a:lnTo>
                      <a:pt x="111841" y="25037"/>
                    </a:lnTo>
                    <a:lnTo>
                      <a:pt x="113670" y="25922"/>
                    </a:lnTo>
                    <a:lnTo>
                      <a:pt x="120000" y="24657"/>
                    </a:lnTo>
                    <a:lnTo>
                      <a:pt x="116905" y="26933"/>
                    </a:lnTo>
                    <a:lnTo>
                      <a:pt x="112685" y="29083"/>
                    </a:lnTo>
                    <a:lnTo>
                      <a:pt x="110012" y="29842"/>
                    </a:lnTo>
                    <a:lnTo>
                      <a:pt x="105088" y="31738"/>
                    </a:lnTo>
                    <a:lnTo>
                      <a:pt x="102274" y="33256"/>
                    </a:lnTo>
                    <a:lnTo>
                      <a:pt x="97772" y="35785"/>
                    </a:lnTo>
                    <a:lnTo>
                      <a:pt x="94537" y="39072"/>
                    </a:lnTo>
                    <a:lnTo>
                      <a:pt x="90598" y="43878"/>
                    </a:lnTo>
                    <a:lnTo>
                      <a:pt x="84267" y="49062"/>
                    </a:lnTo>
                    <a:lnTo>
                      <a:pt x="80891" y="51591"/>
                    </a:lnTo>
                    <a:lnTo>
                      <a:pt x="78640" y="53614"/>
                    </a:lnTo>
                    <a:lnTo>
                      <a:pt x="77656" y="55132"/>
                    </a:lnTo>
                    <a:lnTo>
                      <a:pt x="77656" y="66512"/>
                    </a:lnTo>
                    <a:lnTo>
                      <a:pt x="74701" y="68409"/>
                    </a:lnTo>
                    <a:lnTo>
                      <a:pt x="71325" y="70053"/>
                    </a:lnTo>
                    <a:lnTo>
                      <a:pt x="69777" y="73341"/>
                    </a:lnTo>
                    <a:lnTo>
                      <a:pt x="69074" y="76754"/>
                    </a:lnTo>
                    <a:lnTo>
                      <a:pt x="71606" y="77640"/>
                    </a:lnTo>
                    <a:lnTo>
                      <a:pt x="72731" y="79157"/>
                    </a:lnTo>
                    <a:lnTo>
                      <a:pt x="72591" y="81939"/>
                    </a:lnTo>
                    <a:lnTo>
                      <a:pt x="70762" y="84215"/>
                    </a:lnTo>
                    <a:lnTo>
                      <a:pt x="71606" y="94331"/>
                    </a:lnTo>
                    <a:lnTo>
                      <a:pt x="73857" y="95975"/>
                    </a:lnTo>
                    <a:lnTo>
                      <a:pt x="76249" y="97113"/>
                    </a:lnTo>
                    <a:lnTo>
                      <a:pt x="79625" y="97745"/>
                    </a:lnTo>
                    <a:lnTo>
                      <a:pt x="81172" y="100021"/>
                    </a:lnTo>
                    <a:lnTo>
                      <a:pt x="83986" y="100401"/>
                    </a:lnTo>
                    <a:lnTo>
                      <a:pt x="86237" y="103688"/>
                    </a:lnTo>
                    <a:lnTo>
                      <a:pt x="89050" y="105712"/>
                    </a:lnTo>
                    <a:lnTo>
                      <a:pt x="93833" y="108746"/>
                    </a:lnTo>
                    <a:lnTo>
                      <a:pt x="97351" y="111401"/>
                    </a:lnTo>
                    <a:lnTo>
                      <a:pt x="97632" y="118230"/>
                    </a:lnTo>
                    <a:lnTo>
                      <a:pt x="62040" y="119368"/>
                    </a:lnTo>
                    <a:lnTo>
                      <a:pt x="30809" y="120000"/>
                    </a:lnTo>
                    <a:lnTo>
                      <a:pt x="12099" y="119874"/>
                    </a:lnTo>
                    <a:lnTo>
                      <a:pt x="12239" y="83709"/>
                    </a:lnTo>
                    <a:lnTo>
                      <a:pt x="11254" y="81686"/>
                    </a:lnTo>
                    <a:lnTo>
                      <a:pt x="8862" y="80548"/>
                    </a:lnTo>
                    <a:lnTo>
                      <a:pt x="6612" y="78399"/>
                    </a:lnTo>
                    <a:lnTo>
                      <a:pt x="5909" y="76249"/>
                    </a:lnTo>
                    <a:lnTo>
                      <a:pt x="10269" y="73214"/>
                    </a:lnTo>
                    <a:lnTo>
                      <a:pt x="10269" y="62972"/>
                    </a:lnTo>
                    <a:lnTo>
                      <a:pt x="7034" y="56143"/>
                    </a:lnTo>
                    <a:lnTo>
                      <a:pt x="5768" y="33383"/>
                    </a:lnTo>
                    <a:lnTo>
                      <a:pt x="4079" y="31612"/>
                    </a:lnTo>
                    <a:lnTo>
                      <a:pt x="2954" y="29083"/>
                    </a:lnTo>
                    <a:lnTo>
                      <a:pt x="2110" y="26049"/>
                    </a:lnTo>
                    <a:lnTo>
                      <a:pt x="2110" y="15806"/>
                    </a:lnTo>
                    <a:lnTo>
                      <a:pt x="2391" y="13024"/>
                    </a:lnTo>
                    <a:lnTo>
                      <a:pt x="1266" y="9863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5" name="Shape 155"/>
              <p:cNvSpPr/>
              <p:nvPr/>
            </p:nvSpPr>
            <p:spPr>
              <a:xfrm>
                <a:off x="5416937" y="4680549"/>
                <a:ext cx="644100" cy="582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85"/>
                    </a:moveTo>
                    <a:lnTo>
                      <a:pt x="37639" y="1691"/>
                    </a:lnTo>
                    <a:lnTo>
                      <a:pt x="63747" y="0"/>
                    </a:lnTo>
                    <a:lnTo>
                      <a:pt x="63418" y="1785"/>
                    </a:lnTo>
                    <a:lnTo>
                      <a:pt x="63583" y="6014"/>
                    </a:lnTo>
                    <a:lnTo>
                      <a:pt x="64735" y="12309"/>
                    </a:lnTo>
                    <a:lnTo>
                      <a:pt x="66466" y="13625"/>
                    </a:lnTo>
                    <a:lnTo>
                      <a:pt x="65724" y="16163"/>
                    </a:lnTo>
                    <a:lnTo>
                      <a:pt x="66959" y="17948"/>
                    </a:lnTo>
                    <a:lnTo>
                      <a:pt x="69018" y="19075"/>
                    </a:lnTo>
                    <a:lnTo>
                      <a:pt x="69101" y="24056"/>
                    </a:lnTo>
                    <a:lnTo>
                      <a:pt x="66712" y="24244"/>
                    </a:lnTo>
                    <a:lnTo>
                      <a:pt x="68113" y="26123"/>
                    </a:lnTo>
                    <a:lnTo>
                      <a:pt x="67866" y="28003"/>
                    </a:lnTo>
                    <a:lnTo>
                      <a:pt x="65724" y="31479"/>
                    </a:lnTo>
                    <a:lnTo>
                      <a:pt x="63583" y="34769"/>
                    </a:lnTo>
                    <a:lnTo>
                      <a:pt x="60453" y="40031"/>
                    </a:lnTo>
                    <a:lnTo>
                      <a:pt x="58559" y="45669"/>
                    </a:lnTo>
                    <a:lnTo>
                      <a:pt x="57158" y="53469"/>
                    </a:lnTo>
                    <a:lnTo>
                      <a:pt x="56417" y="55912"/>
                    </a:lnTo>
                    <a:lnTo>
                      <a:pt x="56417" y="61645"/>
                    </a:lnTo>
                    <a:lnTo>
                      <a:pt x="75361" y="60798"/>
                    </a:lnTo>
                    <a:lnTo>
                      <a:pt x="92245" y="59670"/>
                    </a:lnTo>
                    <a:lnTo>
                      <a:pt x="96939" y="59201"/>
                    </a:lnTo>
                    <a:lnTo>
                      <a:pt x="98833" y="58449"/>
                    </a:lnTo>
                    <a:lnTo>
                      <a:pt x="99657" y="60046"/>
                    </a:lnTo>
                    <a:lnTo>
                      <a:pt x="98586" y="63994"/>
                    </a:lnTo>
                    <a:lnTo>
                      <a:pt x="97680" y="68316"/>
                    </a:lnTo>
                    <a:lnTo>
                      <a:pt x="98009" y="71323"/>
                    </a:lnTo>
                    <a:lnTo>
                      <a:pt x="100315" y="73860"/>
                    </a:lnTo>
                    <a:lnTo>
                      <a:pt x="101551" y="75646"/>
                    </a:lnTo>
                    <a:lnTo>
                      <a:pt x="103280" y="78277"/>
                    </a:lnTo>
                    <a:lnTo>
                      <a:pt x="103280" y="81660"/>
                    </a:lnTo>
                    <a:lnTo>
                      <a:pt x="104022" y="83822"/>
                    </a:lnTo>
                    <a:lnTo>
                      <a:pt x="101140" y="87580"/>
                    </a:lnTo>
                    <a:lnTo>
                      <a:pt x="98504" y="88896"/>
                    </a:lnTo>
                    <a:lnTo>
                      <a:pt x="98668" y="91339"/>
                    </a:lnTo>
                    <a:lnTo>
                      <a:pt x="101716" y="93500"/>
                    </a:lnTo>
                    <a:lnTo>
                      <a:pt x="104022" y="93500"/>
                    </a:lnTo>
                    <a:lnTo>
                      <a:pt x="105011" y="92091"/>
                    </a:lnTo>
                    <a:lnTo>
                      <a:pt x="105011" y="89365"/>
                    </a:lnTo>
                    <a:lnTo>
                      <a:pt x="106328" y="87392"/>
                    </a:lnTo>
                    <a:lnTo>
                      <a:pt x="108469" y="88426"/>
                    </a:lnTo>
                    <a:lnTo>
                      <a:pt x="109540" y="90775"/>
                    </a:lnTo>
                    <a:lnTo>
                      <a:pt x="110776" y="92091"/>
                    </a:lnTo>
                    <a:lnTo>
                      <a:pt x="110693" y="93782"/>
                    </a:lnTo>
                    <a:lnTo>
                      <a:pt x="108469" y="96977"/>
                    </a:lnTo>
                    <a:lnTo>
                      <a:pt x="104187" y="97165"/>
                    </a:lnTo>
                    <a:lnTo>
                      <a:pt x="103363" y="101582"/>
                    </a:lnTo>
                    <a:lnTo>
                      <a:pt x="102705" y="103837"/>
                    </a:lnTo>
                    <a:lnTo>
                      <a:pt x="107728" y="107220"/>
                    </a:lnTo>
                    <a:lnTo>
                      <a:pt x="111517" y="107407"/>
                    </a:lnTo>
                    <a:lnTo>
                      <a:pt x="115470" y="109006"/>
                    </a:lnTo>
                    <a:lnTo>
                      <a:pt x="118105" y="112013"/>
                    </a:lnTo>
                    <a:lnTo>
                      <a:pt x="120000" y="113422"/>
                    </a:lnTo>
                    <a:lnTo>
                      <a:pt x="118518" y="115865"/>
                    </a:lnTo>
                    <a:lnTo>
                      <a:pt x="116376" y="117651"/>
                    </a:lnTo>
                    <a:lnTo>
                      <a:pt x="114565" y="116617"/>
                    </a:lnTo>
                    <a:lnTo>
                      <a:pt x="111682" y="116711"/>
                    </a:lnTo>
                    <a:lnTo>
                      <a:pt x="110199" y="114362"/>
                    </a:lnTo>
                    <a:lnTo>
                      <a:pt x="107811" y="112200"/>
                    </a:lnTo>
                    <a:lnTo>
                      <a:pt x="104352" y="110509"/>
                    </a:lnTo>
                    <a:lnTo>
                      <a:pt x="100974" y="110603"/>
                    </a:lnTo>
                    <a:lnTo>
                      <a:pt x="100315" y="107314"/>
                    </a:lnTo>
                    <a:lnTo>
                      <a:pt x="99410" y="105341"/>
                    </a:lnTo>
                    <a:lnTo>
                      <a:pt x="97350" y="107032"/>
                    </a:lnTo>
                    <a:lnTo>
                      <a:pt x="94880" y="107126"/>
                    </a:lnTo>
                    <a:lnTo>
                      <a:pt x="96033" y="110133"/>
                    </a:lnTo>
                    <a:lnTo>
                      <a:pt x="94551" y="112200"/>
                    </a:lnTo>
                    <a:lnTo>
                      <a:pt x="95292" y="113986"/>
                    </a:lnTo>
                    <a:lnTo>
                      <a:pt x="93892" y="116711"/>
                    </a:lnTo>
                    <a:lnTo>
                      <a:pt x="91668" y="117463"/>
                    </a:lnTo>
                    <a:lnTo>
                      <a:pt x="90679" y="114925"/>
                    </a:lnTo>
                    <a:lnTo>
                      <a:pt x="89280" y="112576"/>
                    </a:lnTo>
                    <a:lnTo>
                      <a:pt x="87221" y="112765"/>
                    </a:lnTo>
                    <a:lnTo>
                      <a:pt x="86397" y="115020"/>
                    </a:lnTo>
                    <a:lnTo>
                      <a:pt x="83184" y="115020"/>
                    </a:lnTo>
                    <a:lnTo>
                      <a:pt x="81702" y="117745"/>
                    </a:lnTo>
                    <a:lnTo>
                      <a:pt x="80219" y="119342"/>
                    </a:lnTo>
                    <a:lnTo>
                      <a:pt x="77502" y="120000"/>
                    </a:lnTo>
                    <a:lnTo>
                      <a:pt x="72478" y="117556"/>
                    </a:lnTo>
                    <a:lnTo>
                      <a:pt x="66712" y="114831"/>
                    </a:lnTo>
                    <a:lnTo>
                      <a:pt x="65477" y="113328"/>
                    </a:lnTo>
                    <a:lnTo>
                      <a:pt x="68277" y="110885"/>
                    </a:lnTo>
                    <a:lnTo>
                      <a:pt x="68195" y="108724"/>
                    </a:lnTo>
                    <a:lnTo>
                      <a:pt x="66383" y="107220"/>
                    </a:lnTo>
                    <a:lnTo>
                      <a:pt x="60536" y="106375"/>
                    </a:lnTo>
                    <a:lnTo>
                      <a:pt x="59877" y="104119"/>
                    </a:lnTo>
                    <a:lnTo>
                      <a:pt x="58723" y="100454"/>
                    </a:lnTo>
                    <a:lnTo>
                      <a:pt x="56006" y="99609"/>
                    </a:lnTo>
                    <a:lnTo>
                      <a:pt x="53782" y="100172"/>
                    </a:lnTo>
                    <a:lnTo>
                      <a:pt x="52217" y="101393"/>
                    </a:lnTo>
                    <a:lnTo>
                      <a:pt x="50405" y="98951"/>
                    </a:lnTo>
                    <a:lnTo>
                      <a:pt x="46945" y="100360"/>
                    </a:lnTo>
                    <a:lnTo>
                      <a:pt x="45463" y="102051"/>
                    </a:lnTo>
                    <a:lnTo>
                      <a:pt x="47440" y="104589"/>
                    </a:lnTo>
                    <a:lnTo>
                      <a:pt x="49664" y="104965"/>
                    </a:lnTo>
                    <a:lnTo>
                      <a:pt x="49417" y="106092"/>
                    </a:lnTo>
                    <a:lnTo>
                      <a:pt x="47440" y="107502"/>
                    </a:lnTo>
                    <a:lnTo>
                      <a:pt x="44722" y="106468"/>
                    </a:lnTo>
                    <a:lnTo>
                      <a:pt x="43569" y="107314"/>
                    </a:lnTo>
                    <a:lnTo>
                      <a:pt x="36157" y="106280"/>
                    </a:lnTo>
                    <a:lnTo>
                      <a:pt x="30144" y="103837"/>
                    </a:lnTo>
                    <a:lnTo>
                      <a:pt x="25285" y="101393"/>
                    </a:lnTo>
                    <a:lnTo>
                      <a:pt x="22155" y="100360"/>
                    </a:lnTo>
                    <a:lnTo>
                      <a:pt x="14084" y="101112"/>
                    </a:lnTo>
                    <a:lnTo>
                      <a:pt x="8895" y="101958"/>
                    </a:lnTo>
                    <a:lnTo>
                      <a:pt x="6671" y="103931"/>
                    </a:lnTo>
                    <a:lnTo>
                      <a:pt x="6589" y="97917"/>
                    </a:lnTo>
                    <a:lnTo>
                      <a:pt x="8730" y="94534"/>
                    </a:lnTo>
                    <a:lnTo>
                      <a:pt x="9636" y="81002"/>
                    </a:lnTo>
                    <a:lnTo>
                      <a:pt x="8236" y="78277"/>
                    </a:lnTo>
                    <a:lnTo>
                      <a:pt x="12189" y="69726"/>
                    </a:lnTo>
                    <a:lnTo>
                      <a:pt x="11119" y="53469"/>
                    </a:lnTo>
                    <a:lnTo>
                      <a:pt x="5601" y="45293"/>
                    </a:lnTo>
                    <a:lnTo>
                      <a:pt x="5024" y="38810"/>
                    </a:lnTo>
                    <a:lnTo>
                      <a:pt x="1070" y="33359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6" name="Shape 156"/>
              <p:cNvSpPr/>
              <p:nvPr/>
            </p:nvSpPr>
            <p:spPr>
              <a:xfrm>
                <a:off x="5665954" y="3250986"/>
                <a:ext cx="458100" cy="825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49" y="110331"/>
                    </a:moveTo>
                    <a:lnTo>
                      <a:pt x="67181" y="112848"/>
                    </a:lnTo>
                    <a:lnTo>
                      <a:pt x="66257" y="113508"/>
                    </a:lnTo>
                    <a:lnTo>
                      <a:pt x="67644" y="115100"/>
                    </a:lnTo>
                    <a:lnTo>
                      <a:pt x="68339" y="117881"/>
                    </a:lnTo>
                    <a:lnTo>
                      <a:pt x="71582" y="120000"/>
                    </a:lnTo>
                    <a:lnTo>
                      <a:pt x="77374" y="119868"/>
                    </a:lnTo>
                    <a:lnTo>
                      <a:pt x="77143" y="117881"/>
                    </a:lnTo>
                    <a:lnTo>
                      <a:pt x="80154" y="116291"/>
                    </a:lnTo>
                    <a:lnTo>
                      <a:pt x="83398" y="115100"/>
                    </a:lnTo>
                    <a:lnTo>
                      <a:pt x="87798" y="115894"/>
                    </a:lnTo>
                    <a:lnTo>
                      <a:pt x="93360" y="116954"/>
                    </a:lnTo>
                    <a:lnTo>
                      <a:pt x="97761" y="117219"/>
                    </a:lnTo>
                    <a:lnTo>
                      <a:pt x="97297" y="114835"/>
                    </a:lnTo>
                    <a:lnTo>
                      <a:pt x="94981" y="112848"/>
                    </a:lnTo>
                    <a:lnTo>
                      <a:pt x="95444" y="110067"/>
                    </a:lnTo>
                    <a:lnTo>
                      <a:pt x="100772" y="108742"/>
                    </a:lnTo>
                    <a:lnTo>
                      <a:pt x="107028" y="108212"/>
                    </a:lnTo>
                    <a:lnTo>
                      <a:pt x="107028" y="106490"/>
                    </a:lnTo>
                    <a:lnTo>
                      <a:pt x="104014" y="104636"/>
                    </a:lnTo>
                    <a:lnTo>
                      <a:pt x="106794" y="101987"/>
                    </a:lnTo>
                    <a:lnTo>
                      <a:pt x="108646" y="98543"/>
                    </a:lnTo>
                    <a:lnTo>
                      <a:pt x="108646" y="91391"/>
                    </a:lnTo>
                    <a:lnTo>
                      <a:pt x="113744" y="87815"/>
                    </a:lnTo>
                    <a:lnTo>
                      <a:pt x="115367" y="84768"/>
                    </a:lnTo>
                    <a:lnTo>
                      <a:pt x="117914" y="82384"/>
                    </a:lnTo>
                    <a:lnTo>
                      <a:pt x="120000" y="79603"/>
                    </a:lnTo>
                    <a:lnTo>
                      <a:pt x="118610" y="74437"/>
                    </a:lnTo>
                    <a:lnTo>
                      <a:pt x="115136" y="72186"/>
                    </a:lnTo>
                    <a:lnTo>
                      <a:pt x="116757" y="67418"/>
                    </a:lnTo>
                    <a:lnTo>
                      <a:pt x="114440" y="48610"/>
                    </a:lnTo>
                    <a:lnTo>
                      <a:pt x="110501" y="16424"/>
                    </a:lnTo>
                    <a:lnTo>
                      <a:pt x="107490" y="15099"/>
                    </a:lnTo>
                    <a:lnTo>
                      <a:pt x="106101" y="12450"/>
                    </a:lnTo>
                    <a:lnTo>
                      <a:pt x="104479" y="9139"/>
                    </a:lnTo>
                    <a:lnTo>
                      <a:pt x="100077" y="6755"/>
                    </a:lnTo>
                    <a:lnTo>
                      <a:pt x="98918" y="3577"/>
                    </a:lnTo>
                    <a:lnTo>
                      <a:pt x="99151" y="0"/>
                    </a:lnTo>
                    <a:lnTo>
                      <a:pt x="21313" y="2384"/>
                    </a:lnTo>
                    <a:lnTo>
                      <a:pt x="21313" y="3444"/>
                    </a:lnTo>
                    <a:lnTo>
                      <a:pt x="26409" y="5298"/>
                    </a:lnTo>
                    <a:lnTo>
                      <a:pt x="27567" y="8080"/>
                    </a:lnTo>
                    <a:lnTo>
                      <a:pt x="32201" y="9801"/>
                    </a:lnTo>
                    <a:lnTo>
                      <a:pt x="35444" y="12185"/>
                    </a:lnTo>
                    <a:lnTo>
                      <a:pt x="35444" y="15762"/>
                    </a:lnTo>
                    <a:lnTo>
                      <a:pt x="33127" y="19603"/>
                    </a:lnTo>
                    <a:lnTo>
                      <a:pt x="30579" y="20927"/>
                    </a:lnTo>
                    <a:lnTo>
                      <a:pt x="28957" y="23841"/>
                    </a:lnTo>
                    <a:lnTo>
                      <a:pt x="24324" y="25166"/>
                    </a:lnTo>
                    <a:lnTo>
                      <a:pt x="14825" y="25695"/>
                    </a:lnTo>
                    <a:lnTo>
                      <a:pt x="11814" y="27550"/>
                    </a:lnTo>
                    <a:lnTo>
                      <a:pt x="11120" y="30199"/>
                    </a:lnTo>
                    <a:lnTo>
                      <a:pt x="13668" y="31656"/>
                    </a:lnTo>
                    <a:lnTo>
                      <a:pt x="15752" y="33510"/>
                    </a:lnTo>
                    <a:lnTo>
                      <a:pt x="15752" y="37616"/>
                    </a:lnTo>
                    <a:lnTo>
                      <a:pt x="11585" y="39735"/>
                    </a:lnTo>
                    <a:lnTo>
                      <a:pt x="11585" y="43312"/>
                    </a:lnTo>
                    <a:lnTo>
                      <a:pt x="6949" y="43312"/>
                    </a:lnTo>
                    <a:lnTo>
                      <a:pt x="4633" y="44636"/>
                    </a:lnTo>
                    <a:lnTo>
                      <a:pt x="4864" y="48742"/>
                    </a:lnTo>
                    <a:lnTo>
                      <a:pt x="2084" y="48609"/>
                    </a:lnTo>
                    <a:lnTo>
                      <a:pt x="3474" y="49933"/>
                    </a:lnTo>
                    <a:lnTo>
                      <a:pt x="2317" y="50994"/>
                    </a:lnTo>
                    <a:lnTo>
                      <a:pt x="0" y="51920"/>
                    </a:lnTo>
                    <a:lnTo>
                      <a:pt x="2084" y="53113"/>
                    </a:lnTo>
                    <a:lnTo>
                      <a:pt x="2317" y="55497"/>
                    </a:lnTo>
                    <a:lnTo>
                      <a:pt x="4170" y="60000"/>
                    </a:lnTo>
                    <a:lnTo>
                      <a:pt x="6949" y="63444"/>
                    </a:lnTo>
                    <a:lnTo>
                      <a:pt x="27104" y="74172"/>
                    </a:lnTo>
                    <a:lnTo>
                      <a:pt x="26873" y="77881"/>
                    </a:lnTo>
                    <a:lnTo>
                      <a:pt x="29421" y="79735"/>
                    </a:lnTo>
                    <a:lnTo>
                      <a:pt x="40077" y="79338"/>
                    </a:lnTo>
                    <a:lnTo>
                      <a:pt x="41700" y="80793"/>
                    </a:lnTo>
                    <a:lnTo>
                      <a:pt x="44479" y="81457"/>
                    </a:lnTo>
                    <a:lnTo>
                      <a:pt x="42855" y="83444"/>
                    </a:lnTo>
                    <a:lnTo>
                      <a:pt x="42626" y="87020"/>
                    </a:lnTo>
                    <a:lnTo>
                      <a:pt x="38456" y="91788"/>
                    </a:lnTo>
                    <a:lnTo>
                      <a:pt x="37528" y="94702"/>
                    </a:lnTo>
                    <a:lnTo>
                      <a:pt x="52123" y="102252"/>
                    </a:lnTo>
                    <a:lnTo>
                      <a:pt x="59769" y="102781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7" name="Shape 157"/>
              <p:cNvSpPr/>
              <p:nvPr/>
            </p:nvSpPr>
            <p:spPr>
              <a:xfrm>
                <a:off x="6670861" y="3424160"/>
                <a:ext cx="510300" cy="523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9116" y="45365"/>
                    </a:moveTo>
                    <a:lnTo>
                      <a:pt x="32860" y="42440"/>
                    </a:lnTo>
                    <a:lnTo>
                      <a:pt x="34108" y="38676"/>
                    </a:lnTo>
                    <a:lnTo>
                      <a:pt x="38474" y="33031"/>
                    </a:lnTo>
                    <a:lnTo>
                      <a:pt x="39722" y="16934"/>
                    </a:lnTo>
                    <a:lnTo>
                      <a:pt x="42218" y="0"/>
                    </a:lnTo>
                    <a:lnTo>
                      <a:pt x="44298" y="19861"/>
                    </a:lnTo>
                    <a:lnTo>
                      <a:pt x="46170" y="22578"/>
                    </a:lnTo>
                    <a:lnTo>
                      <a:pt x="46170" y="30732"/>
                    </a:lnTo>
                    <a:lnTo>
                      <a:pt x="68007" y="26760"/>
                    </a:lnTo>
                    <a:lnTo>
                      <a:pt x="73623" y="26760"/>
                    </a:lnTo>
                    <a:lnTo>
                      <a:pt x="75495" y="42230"/>
                    </a:lnTo>
                    <a:lnTo>
                      <a:pt x="77989" y="42022"/>
                    </a:lnTo>
                    <a:lnTo>
                      <a:pt x="83813" y="32823"/>
                    </a:lnTo>
                    <a:lnTo>
                      <a:pt x="88181" y="33031"/>
                    </a:lnTo>
                    <a:lnTo>
                      <a:pt x="91716" y="27595"/>
                    </a:lnTo>
                    <a:lnTo>
                      <a:pt x="100035" y="27595"/>
                    </a:lnTo>
                    <a:lnTo>
                      <a:pt x="101491" y="25087"/>
                    </a:lnTo>
                    <a:lnTo>
                      <a:pt x="103571" y="23206"/>
                    </a:lnTo>
                    <a:lnTo>
                      <a:pt x="106483" y="21324"/>
                    </a:lnTo>
                    <a:lnTo>
                      <a:pt x="110226" y="21534"/>
                    </a:lnTo>
                    <a:lnTo>
                      <a:pt x="115425" y="25505"/>
                    </a:lnTo>
                    <a:lnTo>
                      <a:pt x="120000" y="30523"/>
                    </a:lnTo>
                    <a:lnTo>
                      <a:pt x="119377" y="34913"/>
                    </a:lnTo>
                    <a:lnTo>
                      <a:pt x="118752" y="38049"/>
                    </a:lnTo>
                    <a:lnTo>
                      <a:pt x="111058" y="33659"/>
                    </a:lnTo>
                    <a:lnTo>
                      <a:pt x="105858" y="30732"/>
                    </a:lnTo>
                    <a:lnTo>
                      <a:pt x="102947" y="30314"/>
                    </a:lnTo>
                    <a:lnTo>
                      <a:pt x="102947" y="41394"/>
                    </a:lnTo>
                    <a:lnTo>
                      <a:pt x="100451" y="44948"/>
                    </a:lnTo>
                    <a:lnTo>
                      <a:pt x="99828" y="47875"/>
                    </a:lnTo>
                    <a:lnTo>
                      <a:pt x="96500" y="49966"/>
                    </a:lnTo>
                    <a:lnTo>
                      <a:pt x="94420" y="52474"/>
                    </a:lnTo>
                    <a:lnTo>
                      <a:pt x="94627" y="56028"/>
                    </a:lnTo>
                    <a:lnTo>
                      <a:pt x="88803" y="56028"/>
                    </a:lnTo>
                    <a:lnTo>
                      <a:pt x="85684" y="69408"/>
                    </a:lnTo>
                    <a:lnTo>
                      <a:pt x="81110" y="69408"/>
                    </a:lnTo>
                    <a:lnTo>
                      <a:pt x="77989" y="64808"/>
                    </a:lnTo>
                    <a:lnTo>
                      <a:pt x="74454" y="65018"/>
                    </a:lnTo>
                    <a:lnTo>
                      <a:pt x="74454" y="72544"/>
                    </a:lnTo>
                    <a:lnTo>
                      <a:pt x="72791" y="75261"/>
                    </a:lnTo>
                    <a:lnTo>
                      <a:pt x="70918" y="82788"/>
                    </a:lnTo>
                    <a:lnTo>
                      <a:pt x="68215" y="88223"/>
                    </a:lnTo>
                    <a:lnTo>
                      <a:pt x="64056" y="97212"/>
                    </a:lnTo>
                    <a:lnTo>
                      <a:pt x="64888" y="100140"/>
                    </a:lnTo>
                    <a:lnTo>
                      <a:pt x="64056" y="104530"/>
                    </a:lnTo>
                    <a:lnTo>
                      <a:pt x="61352" y="106412"/>
                    </a:lnTo>
                    <a:lnTo>
                      <a:pt x="57817" y="106620"/>
                    </a:lnTo>
                    <a:lnTo>
                      <a:pt x="54073" y="110383"/>
                    </a:lnTo>
                    <a:lnTo>
                      <a:pt x="51369" y="109339"/>
                    </a:lnTo>
                    <a:lnTo>
                      <a:pt x="48250" y="112892"/>
                    </a:lnTo>
                    <a:lnTo>
                      <a:pt x="46586" y="115192"/>
                    </a:lnTo>
                    <a:lnTo>
                      <a:pt x="43050" y="117283"/>
                    </a:lnTo>
                    <a:lnTo>
                      <a:pt x="38890" y="115610"/>
                    </a:lnTo>
                    <a:lnTo>
                      <a:pt x="36187" y="116237"/>
                    </a:lnTo>
                    <a:lnTo>
                      <a:pt x="32860" y="120000"/>
                    </a:lnTo>
                    <a:lnTo>
                      <a:pt x="28700" y="120000"/>
                    </a:lnTo>
                    <a:lnTo>
                      <a:pt x="24957" y="117909"/>
                    </a:lnTo>
                    <a:lnTo>
                      <a:pt x="21213" y="113520"/>
                    </a:lnTo>
                    <a:lnTo>
                      <a:pt x="19341" y="111220"/>
                    </a:lnTo>
                    <a:lnTo>
                      <a:pt x="13310" y="107666"/>
                    </a:lnTo>
                    <a:lnTo>
                      <a:pt x="9358" y="102022"/>
                    </a:lnTo>
                    <a:lnTo>
                      <a:pt x="6031" y="99722"/>
                    </a:lnTo>
                    <a:lnTo>
                      <a:pt x="6031" y="95748"/>
                    </a:lnTo>
                    <a:lnTo>
                      <a:pt x="207" y="92196"/>
                    </a:lnTo>
                    <a:lnTo>
                      <a:pt x="0" y="81533"/>
                    </a:lnTo>
                    <a:lnTo>
                      <a:pt x="1871" y="82579"/>
                    </a:lnTo>
                    <a:lnTo>
                      <a:pt x="6447" y="81951"/>
                    </a:lnTo>
                    <a:lnTo>
                      <a:pt x="6447" y="77143"/>
                    </a:lnTo>
                    <a:lnTo>
                      <a:pt x="9358" y="76516"/>
                    </a:lnTo>
                    <a:lnTo>
                      <a:pt x="9358" y="67317"/>
                    </a:lnTo>
                    <a:lnTo>
                      <a:pt x="10816" y="61045"/>
                    </a:lnTo>
                    <a:lnTo>
                      <a:pt x="14350" y="60837"/>
                    </a:lnTo>
                    <a:lnTo>
                      <a:pt x="15597" y="64182"/>
                    </a:lnTo>
                    <a:lnTo>
                      <a:pt x="19134" y="62927"/>
                    </a:lnTo>
                    <a:lnTo>
                      <a:pt x="17677" y="59164"/>
                    </a:lnTo>
                    <a:lnTo>
                      <a:pt x="17677" y="53311"/>
                    </a:lnTo>
                    <a:lnTo>
                      <a:pt x="24748" y="44739"/>
                    </a:lnTo>
                    <a:lnTo>
                      <a:pt x="25372" y="45994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8" name="Shape 158"/>
              <p:cNvSpPr/>
              <p:nvPr/>
            </p:nvSpPr>
            <p:spPr>
              <a:xfrm>
                <a:off x="7402424" y="3195390"/>
                <a:ext cx="154200" cy="360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1036" y="106937"/>
                    </a:moveTo>
                    <a:lnTo>
                      <a:pt x="67586" y="114229"/>
                    </a:lnTo>
                    <a:lnTo>
                      <a:pt x="66898" y="120000"/>
                    </a:lnTo>
                    <a:lnTo>
                      <a:pt x="80000" y="116962"/>
                    </a:lnTo>
                    <a:lnTo>
                      <a:pt x="85517" y="109671"/>
                    </a:lnTo>
                    <a:lnTo>
                      <a:pt x="86209" y="102987"/>
                    </a:lnTo>
                    <a:lnTo>
                      <a:pt x="107586" y="87797"/>
                    </a:lnTo>
                    <a:lnTo>
                      <a:pt x="117933" y="76860"/>
                    </a:lnTo>
                    <a:lnTo>
                      <a:pt x="120000" y="68354"/>
                    </a:lnTo>
                    <a:lnTo>
                      <a:pt x="117241" y="61063"/>
                    </a:lnTo>
                    <a:lnTo>
                      <a:pt x="116554" y="43747"/>
                    </a:lnTo>
                    <a:lnTo>
                      <a:pt x="111724" y="38886"/>
                    </a:lnTo>
                    <a:lnTo>
                      <a:pt x="96552" y="39189"/>
                    </a:lnTo>
                    <a:lnTo>
                      <a:pt x="88967" y="37367"/>
                    </a:lnTo>
                    <a:lnTo>
                      <a:pt x="91726" y="34329"/>
                    </a:lnTo>
                    <a:lnTo>
                      <a:pt x="91726" y="29468"/>
                    </a:lnTo>
                    <a:lnTo>
                      <a:pt x="103448" y="20961"/>
                    </a:lnTo>
                    <a:lnTo>
                      <a:pt x="104828" y="9417"/>
                    </a:lnTo>
                    <a:lnTo>
                      <a:pt x="74483" y="5771"/>
                    </a:lnTo>
                    <a:lnTo>
                      <a:pt x="57931" y="5164"/>
                    </a:lnTo>
                    <a:lnTo>
                      <a:pt x="30345" y="0"/>
                    </a:lnTo>
                    <a:lnTo>
                      <a:pt x="19310" y="3949"/>
                    </a:lnTo>
                    <a:lnTo>
                      <a:pt x="18622" y="11544"/>
                    </a:lnTo>
                    <a:lnTo>
                      <a:pt x="5517" y="20658"/>
                    </a:lnTo>
                    <a:lnTo>
                      <a:pt x="11726" y="25215"/>
                    </a:lnTo>
                    <a:lnTo>
                      <a:pt x="13105" y="30075"/>
                    </a:lnTo>
                    <a:lnTo>
                      <a:pt x="4829" y="32203"/>
                    </a:lnTo>
                    <a:lnTo>
                      <a:pt x="4829" y="38886"/>
                    </a:lnTo>
                    <a:lnTo>
                      <a:pt x="12414" y="42227"/>
                    </a:lnTo>
                    <a:lnTo>
                      <a:pt x="23448" y="41924"/>
                    </a:lnTo>
                    <a:lnTo>
                      <a:pt x="27586" y="48608"/>
                    </a:lnTo>
                    <a:lnTo>
                      <a:pt x="55864" y="57114"/>
                    </a:lnTo>
                    <a:lnTo>
                      <a:pt x="55864" y="61670"/>
                    </a:lnTo>
                    <a:lnTo>
                      <a:pt x="40691" y="64708"/>
                    </a:lnTo>
                    <a:lnTo>
                      <a:pt x="35174" y="70481"/>
                    </a:lnTo>
                    <a:lnTo>
                      <a:pt x="23448" y="76860"/>
                    </a:lnTo>
                    <a:lnTo>
                      <a:pt x="11726" y="79898"/>
                    </a:lnTo>
                    <a:lnTo>
                      <a:pt x="5517" y="85974"/>
                    </a:lnTo>
                    <a:lnTo>
                      <a:pt x="0" y="90532"/>
                    </a:lnTo>
                    <a:lnTo>
                      <a:pt x="8276" y="95696"/>
                    </a:lnTo>
                    <a:lnTo>
                      <a:pt x="23448" y="102380"/>
                    </a:lnTo>
                    <a:lnTo>
                      <a:pt x="48276" y="107240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9" name="Shape 159"/>
              <p:cNvSpPr/>
              <p:nvPr/>
            </p:nvSpPr>
            <p:spPr>
              <a:xfrm>
                <a:off x="7459158" y="2588070"/>
                <a:ext cx="188400" cy="366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222" y="114622"/>
                    </a:moveTo>
                    <a:lnTo>
                      <a:pt x="96509" y="112268"/>
                    </a:lnTo>
                    <a:lnTo>
                      <a:pt x="99682" y="94454"/>
                    </a:lnTo>
                    <a:lnTo>
                      <a:pt x="94603" y="91764"/>
                    </a:lnTo>
                    <a:lnTo>
                      <a:pt x="94603" y="73276"/>
                    </a:lnTo>
                    <a:lnTo>
                      <a:pt x="99682" y="62184"/>
                    </a:lnTo>
                    <a:lnTo>
                      <a:pt x="99682" y="44705"/>
                    </a:lnTo>
                    <a:lnTo>
                      <a:pt x="96509" y="38318"/>
                    </a:lnTo>
                    <a:lnTo>
                      <a:pt x="120000" y="26891"/>
                    </a:lnTo>
                    <a:lnTo>
                      <a:pt x="120000" y="16470"/>
                    </a:lnTo>
                    <a:lnTo>
                      <a:pt x="113647" y="12101"/>
                    </a:lnTo>
                    <a:lnTo>
                      <a:pt x="113014" y="0"/>
                    </a:lnTo>
                    <a:lnTo>
                      <a:pt x="0" y="15125"/>
                    </a:lnTo>
                    <a:lnTo>
                      <a:pt x="0" y="24202"/>
                    </a:lnTo>
                    <a:lnTo>
                      <a:pt x="4440" y="30251"/>
                    </a:lnTo>
                    <a:lnTo>
                      <a:pt x="5079" y="35629"/>
                    </a:lnTo>
                    <a:lnTo>
                      <a:pt x="12699" y="38318"/>
                    </a:lnTo>
                    <a:lnTo>
                      <a:pt x="12699" y="44370"/>
                    </a:lnTo>
                    <a:lnTo>
                      <a:pt x="15238" y="53108"/>
                    </a:lnTo>
                    <a:lnTo>
                      <a:pt x="12059" y="58151"/>
                    </a:lnTo>
                    <a:lnTo>
                      <a:pt x="19045" y="67227"/>
                    </a:lnTo>
                    <a:lnTo>
                      <a:pt x="23491" y="71596"/>
                    </a:lnTo>
                    <a:lnTo>
                      <a:pt x="25397" y="76974"/>
                    </a:lnTo>
                    <a:lnTo>
                      <a:pt x="22218" y="81682"/>
                    </a:lnTo>
                    <a:lnTo>
                      <a:pt x="27937" y="83697"/>
                    </a:lnTo>
                    <a:lnTo>
                      <a:pt x="37456" y="84032"/>
                    </a:lnTo>
                    <a:lnTo>
                      <a:pt x="51428" y="112607"/>
                    </a:lnTo>
                    <a:lnTo>
                      <a:pt x="51428" y="120000"/>
                    </a:lnTo>
                    <a:close/>
                  </a:path>
                </a:pathLst>
              </a:custGeom>
              <a:solidFill>
                <a:srgbClr val="3D85C6"/>
              </a:solidFill>
              <a:ln w="9525" cap="flat" cmpd="sng">
                <a:solidFill>
                  <a:srgbClr val="9FC5E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0" name="Shape 160"/>
              <p:cNvSpPr/>
              <p:nvPr/>
            </p:nvSpPr>
            <p:spPr>
              <a:xfrm>
                <a:off x="56887" y="1279813"/>
                <a:ext cx="1806900" cy="154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568" y="31628"/>
                    </a:moveTo>
                    <a:lnTo>
                      <a:pt x="32042" y="28054"/>
                    </a:lnTo>
                    <a:lnTo>
                      <a:pt x="31593" y="26482"/>
                    </a:lnTo>
                    <a:lnTo>
                      <a:pt x="32132" y="24904"/>
                    </a:lnTo>
                    <a:lnTo>
                      <a:pt x="30516" y="24063"/>
                    </a:lnTo>
                    <a:lnTo>
                      <a:pt x="29170" y="22802"/>
                    </a:lnTo>
                    <a:lnTo>
                      <a:pt x="29978" y="20595"/>
                    </a:lnTo>
                    <a:lnTo>
                      <a:pt x="25939" y="12295"/>
                    </a:lnTo>
                    <a:lnTo>
                      <a:pt x="27285" y="10613"/>
                    </a:lnTo>
                    <a:lnTo>
                      <a:pt x="29618" y="10193"/>
                    </a:lnTo>
                    <a:lnTo>
                      <a:pt x="33208" y="10613"/>
                    </a:lnTo>
                    <a:lnTo>
                      <a:pt x="35901" y="7987"/>
                    </a:lnTo>
                    <a:lnTo>
                      <a:pt x="37068" y="5359"/>
                    </a:lnTo>
                    <a:lnTo>
                      <a:pt x="39850" y="3993"/>
                    </a:lnTo>
                    <a:lnTo>
                      <a:pt x="41017" y="4519"/>
                    </a:lnTo>
                    <a:lnTo>
                      <a:pt x="43979" y="2627"/>
                    </a:lnTo>
                    <a:lnTo>
                      <a:pt x="45325" y="1996"/>
                    </a:lnTo>
                    <a:lnTo>
                      <a:pt x="46043" y="2523"/>
                    </a:lnTo>
                    <a:lnTo>
                      <a:pt x="49005" y="2523"/>
                    </a:lnTo>
                    <a:lnTo>
                      <a:pt x="51249" y="0"/>
                    </a:lnTo>
                    <a:lnTo>
                      <a:pt x="54121" y="2102"/>
                    </a:lnTo>
                    <a:lnTo>
                      <a:pt x="55019" y="4203"/>
                    </a:lnTo>
                    <a:lnTo>
                      <a:pt x="58788" y="4729"/>
                    </a:lnTo>
                    <a:lnTo>
                      <a:pt x="58968" y="7566"/>
                    </a:lnTo>
                    <a:lnTo>
                      <a:pt x="60673" y="8617"/>
                    </a:lnTo>
                    <a:lnTo>
                      <a:pt x="64891" y="9037"/>
                    </a:lnTo>
                    <a:lnTo>
                      <a:pt x="69469" y="12084"/>
                    </a:lnTo>
                    <a:lnTo>
                      <a:pt x="71354" y="12190"/>
                    </a:lnTo>
                    <a:lnTo>
                      <a:pt x="73508" y="13451"/>
                    </a:lnTo>
                    <a:lnTo>
                      <a:pt x="74944" y="13451"/>
                    </a:lnTo>
                    <a:lnTo>
                      <a:pt x="76649" y="12400"/>
                    </a:lnTo>
                    <a:lnTo>
                      <a:pt x="78354" y="13451"/>
                    </a:lnTo>
                    <a:lnTo>
                      <a:pt x="80508" y="14818"/>
                    </a:lnTo>
                    <a:lnTo>
                      <a:pt x="82124" y="15973"/>
                    </a:lnTo>
                    <a:lnTo>
                      <a:pt x="82124" y="82276"/>
                    </a:lnTo>
                    <a:lnTo>
                      <a:pt x="83919" y="83012"/>
                    </a:lnTo>
                    <a:lnTo>
                      <a:pt x="85445" y="82907"/>
                    </a:lnTo>
                    <a:lnTo>
                      <a:pt x="86342" y="81962"/>
                    </a:lnTo>
                    <a:lnTo>
                      <a:pt x="87778" y="82066"/>
                    </a:lnTo>
                    <a:lnTo>
                      <a:pt x="87868" y="83957"/>
                    </a:lnTo>
                    <a:lnTo>
                      <a:pt x="92625" y="89422"/>
                    </a:lnTo>
                    <a:lnTo>
                      <a:pt x="93074" y="91524"/>
                    </a:lnTo>
                    <a:lnTo>
                      <a:pt x="95138" y="90157"/>
                    </a:lnTo>
                    <a:lnTo>
                      <a:pt x="96126" y="89317"/>
                    </a:lnTo>
                    <a:lnTo>
                      <a:pt x="96305" y="86793"/>
                    </a:lnTo>
                    <a:lnTo>
                      <a:pt x="97651" y="86061"/>
                    </a:lnTo>
                    <a:lnTo>
                      <a:pt x="98908" y="85009"/>
                    </a:lnTo>
                    <a:lnTo>
                      <a:pt x="100523" y="87004"/>
                    </a:lnTo>
                    <a:lnTo>
                      <a:pt x="101690" y="89212"/>
                    </a:lnTo>
                    <a:lnTo>
                      <a:pt x="103036" y="90684"/>
                    </a:lnTo>
                    <a:lnTo>
                      <a:pt x="104203" y="92048"/>
                    </a:lnTo>
                    <a:lnTo>
                      <a:pt x="106268" y="93940"/>
                    </a:lnTo>
                    <a:lnTo>
                      <a:pt x="107883" y="97724"/>
                    </a:lnTo>
                    <a:lnTo>
                      <a:pt x="110217" y="101191"/>
                    </a:lnTo>
                    <a:lnTo>
                      <a:pt x="111653" y="103502"/>
                    </a:lnTo>
                    <a:lnTo>
                      <a:pt x="112461" y="105603"/>
                    </a:lnTo>
                    <a:lnTo>
                      <a:pt x="115871" y="107286"/>
                    </a:lnTo>
                    <a:lnTo>
                      <a:pt x="118205" y="107811"/>
                    </a:lnTo>
                    <a:lnTo>
                      <a:pt x="119461" y="109282"/>
                    </a:lnTo>
                    <a:lnTo>
                      <a:pt x="120000" y="113484"/>
                    </a:lnTo>
                    <a:lnTo>
                      <a:pt x="119282" y="116847"/>
                    </a:lnTo>
                    <a:lnTo>
                      <a:pt x="118115" y="118843"/>
                    </a:lnTo>
                    <a:lnTo>
                      <a:pt x="116948" y="117270"/>
                    </a:lnTo>
                    <a:lnTo>
                      <a:pt x="115961" y="115379"/>
                    </a:lnTo>
                    <a:lnTo>
                      <a:pt x="113897" y="114011"/>
                    </a:lnTo>
                    <a:lnTo>
                      <a:pt x="112640" y="114325"/>
                    </a:lnTo>
                    <a:lnTo>
                      <a:pt x="113538" y="117057"/>
                    </a:lnTo>
                    <a:lnTo>
                      <a:pt x="113448" y="119790"/>
                    </a:lnTo>
                    <a:lnTo>
                      <a:pt x="112191" y="118737"/>
                    </a:lnTo>
                    <a:lnTo>
                      <a:pt x="111563" y="120000"/>
                    </a:lnTo>
                    <a:lnTo>
                      <a:pt x="110127" y="119686"/>
                    </a:lnTo>
                    <a:lnTo>
                      <a:pt x="108601" y="116740"/>
                    </a:lnTo>
                    <a:lnTo>
                      <a:pt x="108691" y="113904"/>
                    </a:lnTo>
                    <a:lnTo>
                      <a:pt x="107165" y="112751"/>
                    </a:lnTo>
                    <a:lnTo>
                      <a:pt x="107076" y="110649"/>
                    </a:lnTo>
                    <a:lnTo>
                      <a:pt x="105909" y="110122"/>
                    </a:lnTo>
                    <a:lnTo>
                      <a:pt x="105281" y="111383"/>
                    </a:lnTo>
                    <a:lnTo>
                      <a:pt x="102677" y="110019"/>
                    </a:lnTo>
                    <a:lnTo>
                      <a:pt x="100793" y="105710"/>
                    </a:lnTo>
                    <a:lnTo>
                      <a:pt x="99357" y="104764"/>
                    </a:lnTo>
                    <a:lnTo>
                      <a:pt x="98728" y="101716"/>
                    </a:lnTo>
                    <a:lnTo>
                      <a:pt x="96574" y="98775"/>
                    </a:lnTo>
                    <a:lnTo>
                      <a:pt x="96933" y="96463"/>
                    </a:lnTo>
                    <a:lnTo>
                      <a:pt x="94061" y="94991"/>
                    </a:lnTo>
                    <a:lnTo>
                      <a:pt x="91548" y="91838"/>
                    </a:lnTo>
                    <a:lnTo>
                      <a:pt x="85804" y="87739"/>
                    </a:lnTo>
                    <a:lnTo>
                      <a:pt x="86612" y="85743"/>
                    </a:lnTo>
                    <a:lnTo>
                      <a:pt x="84637" y="85848"/>
                    </a:lnTo>
                    <a:lnTo>
                      <a:pt x="82932" y="86376"/>
                    </a:lnTo>
                    <a:lnTo>
                      <a:pt x="80688" y="85219"/>
                    </a:lnTo>
                    <a:lnTo>
                      <a:pt x="78444" y="83748"/>
                    </a:lnTo>
                    <a:lnTo>
                      <a:pt x="73149" y="83957"/>
                    </a:lnTo>
                    <a:lnTo>
                      <a:pt x="71084" y="82173"/>
                    </a:lnTo>
                    <a:lnTo>
                      <a:pt x="69110" y="81015"/>
                    </a:lnTo>
                    <a:lnTo>
                      <a:pt x="67584" y="79650"/>
                    </a:lnTo>
                    <a:lnTo>
                      <a:pt x="66597" y="77338"/>
                    </a:lnTo>
                    <a:lnTo>
                      <a:pt x="65071" y="76078"/>
                    </a:lnTo>
                    <a:lnTo>
                      <a:pt x="62199" y="77443"/>
                    </a:lnTo>
                    <a:lnTo>
                      <a:pt x="61391" y="78600"/>
                    </a:lnTo>
                    <a:lnTo>
                      <a:pt x="61302" y="83435"/>
                    </a:lnTo>
                    <a:lnTo>
                      <a:pt x="59686" y="82591"/>
                    </a:lnTo>
                    <a:lnTo>
                      <a:pt x="57980" y="82486"/>
                    </a:lnTo>
                    <a:lnTo>
                      <a:pt x="56006" y="82486"/>
                    </a:lnTo>
                    <a:lnTo>
                      <a:pt x="55108" y="84379"/>
                    </a:lnTo>
                    <a:lnTo>
                      <a:pt x="53762" y="85743"/>
                    </a:lnTo>
                    <a:lnTo>
                      <a:pt x="52057" y="87004"/>
                    </a:lnTo>
                    <a:lnTo>
                      <a:pt x="49005" y="87004"/>
                    </a:lnTo>
                    <a:lnTo>
                      <a:pt x="48557" y="85743"/>
                    </a:lnTo>
                    <a:lnTo>
                      <a:pt x="51249" y="84692"/>
                    </a:lnTo>
                    <a:lnTo>
                      <a:pt x="50082" y="83748"/>
                    </a:lnTo>
                    <a:lnTo>
                      <a:pt x="49903" y="81962"/>
                    </a:lnTo>
                    <a:lnTo>
                      <a:pt x="50980" y="80071"/>
                    </a:lnTo>
                    <a:lnTo>
                      <a:pt x="52057" y="77338"/>
                    </a:lnTo>
                    <a:lnTo>
                      <a:pt x="52954" y="75656"/>
                    </a:lnTo>
                    <a:lnTo>
                      <a:pt x="55198" y="74606"/>
                    </a:lnTo>
                    <a:lnTo>
                      <a:pt x="55198" y="75972"/>
                    </a:lnTo>
                    <a:lnTo>
                      <a:pt x="56903" y="75764"/>
                    </a:lnTo>
                    <a:lnTo>
                      <a:pt x="56544" y="73976"/>
                    </a:lnTo>
                    <a:lnTo>
                      <a:pt x="55198" y="73239"/>
                    </a:lnTo>
                    <a:lnTo>
                      <a:pt x="52326" y="73869"/>
                    </a:lnTo>
                    <a:lnTo>
                      <a:pt x="50262" y="75764"/>
                    </a:lnTo>
                    <a:lnTo>
                      <a:pt x="48736" y="77862"/>
                    </a:lnTo>
                    <a:lnTo>
                      <a:pt x="47390" y="79861"/>
                    </a:lnTo>
                    <a:lnTo>
                      <a:pt x="46762" y="81753"/>
                    </a:lnTo>
                    <a:lnTo>
                      <a:pt x="44966" y="83012"/>
                    </a:lnTo>
                    <a:lnTo>
                      <a:pt x="42363" y="84062"/>
                    </a:lnTo>
                    <a:lnTo>
                      <a:pt x="41735" y="86165"/>
                    </a:lnTo>
                    <a:lnTo>
                      <a:pt x="43530" y="87113"/>
                    </a:lnTo>
                    <a:lnTo>
                      <a:pt x="43799" y="89212"/>
                    </a:lnTo>
                    <a:lnTo>
                      <a:pt x="41915" y="90999"/>
                    </a:lnTo>
                    <a:lnTo>
                      <a:pt x="39850" y="93206"/>
                    </a:lnTo>
                    <a:lnTo>
                      <a:pt x="36799" y="94676"/>
                    </a:lnTo>
                    <a:lnTo>
                      <a:pt x="34465" y="96146"/>
                    </a:lnTo>
                    <a:lnTo>
                      <a:pt x="31055" y="98879"/>
                    </a:lnTo>
                    <a:lnTo>
                      <a:pt x="27823" y="99194"/>
                    </a:lnTo>
                    <a:lnTo>
                      <a:pt x="24413" y="100979"/>
                    </a:lnTo>
                    <a:lnTo>
                      <a:pt x="25490" y="102241"/>
                    </a:lnTo>
                    <a:lnTo>
                      <a:pt x="24233" y="103817"/>
                    </a:lnTo>
                    <a:lnTo>
                      <a:pt x="21182" y="103292"/>
                    </a:lnTo>
                    <a:lnTo>
                      <a:pt x="16874" y="104447"/>
                    </a:lnTo>
                    <a:lnTo>
                      <a:pt x="13104" y="104869"/>
                    </a:lnTo>
                    <a:lnTo>
                      <a:pt x="13194" y="103607"/>
                    </a:lnTo>
                    <a:lnTo>
                      <a:pt x="11488" y="104447"/>
                    </a:lnTo>
                    <a:lnTo>
                      <a:pt x="10322" y="105917"/>
                    </a:lnTo>
                    <a:lnTo>
                      <a:pt x="8616" y="105290"/>
                    </a:lnTo>
                    <a:lnTo>
                      <a:pt x="6462" y="107181"/>
                    </a:lnTo>
                    <a:lnTo>
                      <a:pt x="3590" y="106129"/>
                    </a:lnTo>
                    <a:lnTo>
                      <a:pt x="0" y="106655"/>
                    </a:lnTo>
                    <a:lnTo>
                      <a:pt x="359" y="104869"/>
                    </a:lnTo>
                    <a:lnTo>
                      <a:pt x="2334" y="103817"/>
                    </a:lnTo>
                    <a:lnTo>
                      <a:pt x="6552" y="104342"/>
                    </a:lnTo>
                    <a:lnTo>
                      <a:pt x="9155" y="103187"/>
                    </a:lnTo>
                    <a:lnTo>
                      <a:pt x="10770" y="101505"/>
                    </a:lnTo>
                    <a:lnTo>
                      <a:pt x="13194" y="100560"/>
                    </a:lnTo>
                    <a:lnTo>
                      <a:pt x="15707" y="100979"/>
                    </a:lnTo>
                    <a:lnTo>
                      <a:pt x="16964" y="101505"/>
                    </a:lnTo>
                    <a:lnTo>
                      <a:pt x="18848" y="99298"/>
                    </a:lnTo>
                    <a:lnTo>
                      <a:pt x="21361" y="98564"/>
                    </a:lnTo>
                    <a:lnTo>
                      <a:pt x="24592" y="98145"/>
                    </a:lnTo>
                    <a:lnTo>
                      <a:pt x="25310" y="95725"/>
                    </a:lnTo>
                    <a:lnTo>
                      <a:pt x="28631" y="94256"/>
                    </a:lnTo>
                    <a:lnTo>
                      <a:pt x="29529" y="90579"/>
                    </a:lnTo>
                    <a:lnTo>
                      <a:pt x="30606" y="87950"/>
                    </a:lnTo>
                    <a:lnTo>
                      <a:pt x="32491" y="85219"/>
                    </a:lnTo>
                    <a:lnTo>
                      <a:pt x="28811" y="86269"/>
                    </a:lnTo>
                    <a:lnTo>
                      <a:pt x="28811" y="84379"/>
                    </a:lnTo>
                    <a:lnTo>
                      <a:pt x="27285" y="83850"/>
                    </a:lnTo>
                    <a:lnTo>
                      <a:pt x="26836" y="86793"/>
                    </a:lnTo>
                    <a:lnTo>
                      <a:pt x="25490" y="85427"/>
                    </a:lnTo>
                    <a:lnTo>
                      <a:pt x="25221" y="83012"/>
                    </a:lnTo>
                    <a:lnTo>
                      <a:pt x="23156" y="82382"/>
                    </a:lnTo>
                    <a:lnTo>
                      <a:pt x="21720" y="81226"/>
                    </a:lnTo>
                    <a:lnTo>
                      <a:pt x="19656" y="82276"/>
                    </a:lnTo>
                    <a:lnTo>
                      <a:pt x="17592" y="81962"/>
                    </a:lnTo>
                    <a:lnTo>
                      <a:pt x="18938" y="79543"/>
                    </a:lnTo>
                    <a:lnTo>
                      <a:pt x="18400" y="77653"/>
                    </a:lnTo>
                    <a:lnTo>
                      <a:pt x="19925" y="76602"/>
                    </a:lnTo>
                    <a:lnTo>
                      <a:pt x="19566" y="74290"/>
                    </a:lnTo>
                    <a:lnTo>
                      <a:pt x="19656" y="71558"/>
                    </a:lnTo>
                    <a:lnTo>
                      <a:pt x="18220" y="72295"/>
                    </a:lnTo>
                    <a:lnTo>
                      <a:pt x="14450" y="72400"/>
                    </a:lnTo>
                    <a:lnTo>
                      <a:pt x="13553" y="70717"/>
                    </a:lnTo>
                    <a:lnTo>
                      <a:pt x="12924" y="67986"/>
                    </a:lnTo>
                    <a:lnTo>
                      <a:pt x="11758" y="65358"/>
                    </a:lnTo>
                    <a:lnTo>
                      <a:pt x="13014" y="64306"/>
                    </a:lnTo>
                    <a:lnTo>
                      <a:pt x="13283" y="62943"/>
                    </a:lnTo>
                    <a:lnTo>
                      <a:pt x="14091" y="61365"/>
                    </a:lnTo>
                    <a:lnTo>
                      <a:pt x="12655" y="61787"/>
                    </a:lnTo>
                    <a:lnTo>
                      <a:pt x="11847" y="59999"/>
                    </a:lnTo>
                    <a:lnTo>
                      <a:pt x="12117" y="56220"/>
                    </a:lnTo>
                    <a:lnTo>
                      <a:pt x="14271" y="54221"/>
                    </a:lnTo>
                    <a:lnTo>
                      <a:pt x="16515" y="52433"/>
                    </a:lnTo>
                    <a:lnTo>
                      <a:pt x="18489" y="49387"/>
                    </a:lnTo>
                    <a:lnTo>
                      <a:pt x="20643" y="48336"/>
                    </a:lnTo>
                    <a:lnTo>
                      <a:pt x="21990" y="50228"/>
                    </a:lnTo>
                    <a:lnTo>
                      <a:pt x="23874" y="50962"/>
                    </a:lnTo>
                    <a:lnTo>
                      <a:pt x="25490" y="49285"/>
                    </a:lnTo>
                    <a:lnTo>
                      <a:pt x="27644" y="49805"/>
                    </a:lnTo>
                    <a:lnTo>
                      <a:pt x="30157" y="48966"/>
                    </a:lnTo>
                    <a:lnTo>
                      <a:pt x="30786" y="44658"/>
                    </a:lnTo>
                    <a:lnTo>
                      <a:pt x="31952" y="42139"/>
                    </a:lnTo>
                    <a:lnTo>
                      <a:pt x="31145" y="40665"/>
                    </a:lnTo>
                    <a:lnTo>
                      <a:pt x="27016" y="41717"/>
                    </a:lnTo>
                    <a:lnTo>
                      <a:pt x="24233" y="40034"/>
                    </a:lnTo>
                    <a:lnTo>
                      <a:pt x="20913" y="39719"/>
                    </a:lnTo>
                    <a:lnTo>
                      <a:pt x="18041" y="37197"/>
                    </a:lnTo>
                    <a:lnTo>
                      <a:pt x="18220" y="34466"/>
                    </a:lnTo>
                    <a:lnTo>
                      <a:pt x="18848" y="31842"/>
                    </a:lnTo>
                    <a:lnTo>
                      <a:pt x="16425" y="29528"/>
                    </a:lnTo>
                    <a:lnTo>
                      <a:pt x="17771" y="27428"/>
                    </a:lnTo>
                    <a:lnTo>
                      <a:pt x="20913" y="26899"/>
                    </a:lnTo>
                    <a:lnTo>
                      <a:pt x="22977" y="27428"/>
                    </a:lnTo>
                    <a:lnTo>
                      <a:pt x="23874" y="26059"/>
                    </a:lnTo>
                    <a:lnTo>
                      <a:pt x="27285" y="26059"/>
                    </a:lnTo>
                    <a:lnTo>
                      <a:pt x="28182" y="27742"/>
                    </a:lnTo>
                    <a:lnTo>
                      <a:pt x="27195" y="29317"/>
                    </a:lnTo>
                    <a:lnTo>
                      <a:pt x="28452" y="31102"/>
                    </a:lnTo>
                    <a:lnTo>
                      <a:pt x="30965" y="31945"/>
                    </a:lnTo>
                    <a:close/>
                  </a:path>
                </a:pathLst>
              </a:custGeom>
              <a:solidFill>
                <a:srgbClr val="C27BA0"/>
              </a:solidFill>
              <a:ln w="9525" cap="flat" cmpd="sng">
                <a:solidFill>
                  <a:srgbClr val="4C113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1" name="Shape 161"/>
              <p:cNvSpPr/>
              <p:nvPr/>
            </p:nvSpPr>
            <p:spPr>
              <a:xfrm>
                <a:off x="3709215" y="3413223"/>
                <a:ext cx="825000" cy="665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47" y="0"/>
                    </a:moveTo>
                    <a:lnTo>
                      <a:pt x="45788" y="5589"/>
                    </a:lnTo>
                    <a:lnTo>
                      <a:pt x="89003" y="10521"/>
                    </a:lnTo>
                    <a:lnTo>
                      <a:pt x="120000" y="13315"/>
                    </a:lnTo>
                    <a:lnTo>
                      <a:pt x="118199" y="41589"/>
                    </a:lnTo>
                    <a:lnTo>
                      <a:pt x="118328" y="63288"/>
                    </a:lnTo>
                    <a:lnTo>
                      <a:pt x="117042" y="66411"/>
                    </a:lnTo>
                    <a:lnTo>
                      <a:pt x="116528" y="100439"/>
                    </a:lnTo>
                    <a:lnTo>
                      <a:pt x="115370" y="104877"/>
                    </a:lnTo>
                    <a:lnTo>
                      <a:pt x="115113" y="120000"/>
                    </a:lnTo>
                    <a:lnTo>
                      <a:pt x="99164" y="119342"/>
                    </a:lnTo>
                    <a:lnTo>
                      <a:pt x="65081" y="115562"/>
                    </a:lnTo>
                    <a:lnTo>
                      <a:pt x="23666" y="109808"/>
                    </a:lnTo>
                    <a:lnTo>
                      <a:pt x="0" y="105205"/>
                    </a:lnTo>
                    <a:close/>
                  </a:path>
                </a:pathLst>
              </a:custGeom>
              <a:solidFill>
                <a:srgbClr val="C27BA0"/>
              </a:solidFill>
              <a:ln w="9525" cap="flat" cmpd="sng">
                <a:solidFill>
                  <a:srgbClr val="4C113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2" name="Shape 162"/>
              <p:cNvSpPr/>
              <p:nvPr/>
            </p:nvSpPr>
            <p:spPr>
              <a:xfrm>
                <a:off x="6094101" y="4333780"/>
                <a:ext cx="433500" cy="730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101" y="116405"/>
                    </a:moveTo>
                    <a:lnTo>
                      <a:pt x="12245" y="116554"/>
                    </a:lnTo>
                    <a:lnTo>
                      <a:pt x="14204" y="117603"/>
                    </a:lnTo>
                    <a:lnTo>
                      <a:pt x="17387" y="112659"/>
                    </a:lnTo>
                    <a:lnTo>
                      <a:pt x="18612" y="109063"/>
                    </a:lnTo>
                    <a:lnTo>
                      <a:pt x="22775" y="109513"/>
                    </a:lnTo>
                    <a:lnTo>
                      <a:pt x="27429" y="114906"/>
                    </a:lnTo>
                    <a:lnTo>
                      <a:pt x="29142" y="117752"/>
                    </a:lnTo>
                    <a:lnTo>
                      <a:pt x="23510" y="120000"/>
                    </a:lnTo>
                    <a:lnTo>
                      <a:pt x="29632" y="119850"/>
                    </a:lnTo>
                    <a:lnTo>
                      <a:pt x="40408" y="117453"/>
                    </a:lnTo>
                    <a:lnTo>
                      <a:pt x="40408" y="108164"/>
                    </a:lnTo>
                    <a:lnTo>
                      <a:pt x="32571" y="104869"/>
                    </a:lnTo>
                    <a:lnTo>
                      <a:pt x="32571" y="100973"/>
                    </a:lnTo>
                    <a:lnTo>
                      <a:pt x="103347" y="96030"/>
                    </a:lnTo>
                    <a:lnTo>
                      <a:pt x="120000" y="95880"/>
                    </a:lnTo>
                    <a:lnTo>
                      <a:pt x="118775" y="92284"/>
                    </a:lnTo>
                    <a:lnTo>
                      <a:pt x="114612" y="90487"/>
                    </a:lnTo>
                    <a:lnTo>
                      <a:pt x="116082" y="85244"/>
                    </a:lnTo>
                    <a:lnTo>
                      <a:pt x="115836" y="80749"/>
                    </a:lnTo>
                    <a:lnTo>
                      <a:pt x="112897" y="76554"/>
                    </a:lnTo>
                    <a:lnTo>
                      <a:pt x="113633" y="69963"/>
                    </a:lnTo>
                    <a:lnTo>
                      <a:pt x="117551" y="65618"/>
                    </a:lnTo>
                    <a:lnTo>
                      <a:pt x="116816" y="62921"/>
                    </a:lnTo>
                    <a:lnTo>
                      <a:pt x="113387" y="62921"/>
                    </a:lnTo>
                    <a:lnTo>
                      <a:pt x="113633" y="59026"/>
                    </a:lnTo>
                    <a:lnTo>
                      <a:pt x="109469" y="56030"/>
                    </a:lnTo>
                    <a:lnTo>
                      <a:pt x="105550" y="50637"/>
                    </a:lnTo>
                    <a:lnTo>
                      <a:pt x="101388" y="40749"/>
                    </a:lnTo>
                    <a:lnTo>
                      <a:pt x="98203" y="35655"/>
                    </a:lnTo>
                    <a:lnTo>
                      <a:pt x="96000" y="28914"/>
                    </a:lnTo>
                    <a:lnTo>
                      <a:pt x="92571" y="20974"/>
                    </a:lnTo>
                    <a:lnTo>
                      <a:pt x="87673" y="10786"/>
                    </a:lnTo>
                    <a:lnTo>
                      <a:pt x="85714" y="6292"/>
                    </a:lnTo>
                    <a:lnTo>
                      <a:pt x="83755" y="4944"/>
                    </a:lnTo>
                    <a:lnTo>
                      <a:pt x="83510" y="0"/>
                    </a:lnTo>
                    <a:lnTo>
                      <a:pt x="0" y="4645"/>
                    </a:lnTo>
                    <a:lnTo>
                      <a:pt x="2449" y="7341"/>
                    </a:lnTo>
                    <a:lnTo>
                      <a:pt x="490" y="56180"/>
                    </a:lnTo>
                    <a:lnTo>
                      <a:pt x="244" y="70862"/>
                    </a:lnTo>
                    <a:lnTo>
                      <a:pt x="980" y="82996"/>
                    </a:lnTo>
                    <a:lnTo>
                      <a:pt x="3429" y="94681"/>
                    </a:lnTo>
                    <a:lnTo>
                      <a:pt x="3918" y="99775"/>
                    </a:lnTo>
                    <a:lnTo>
                      <a:pt x="6122" y="103820"/>
                    </a:lnTo>
                    <a:close/>
                  </a:path>
                </a:pathLst>
              </a:custGeom>
              <a:solidFill>
                <a:srgbClr val="C27BA0"/>
              </a:solidFill>
              <a:ln w="9525" cap="flat" cmpd="sng">
                <a:solidFill>
                  <a:srgbClr val="4C113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" name="Shape 163"/>
              <p:cNvSpPr/>
              <p:nvPr/>
            </p:nvSpPr>
            <p:spPr>
              <a:xfrm>
                <a:off x="6894663" y="2635764"/>
                <a:ext cx="833400" cy="6653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6658"/>
                    </a:moveTo>
                    <a:lnTo>
                      <a:pt x="3312" y="91891"/>
                    </a:lnTo>
                    <a:lnTo>
                      <a:pt x="3822" y="90083"/>
                    </a:lnTo>
                    <a:lnTo>
                      <a:pt x="6115" y="88275"/>
                    </a:lnTo>
                    <a:lnTo>
                      <a:pt x="7516" y="86467"/>
                    </a:lnTo>
                    <a:lnTo>
                      <a:pt x="7898" y="83509"/>
                    </a:lnTo>
                    <a:lnTo>
                      <a:pt x="9427" y="81535"/>
                    </a:lnTo>
                    <a:lnTo>
                      <a:pt x="10955" y="80385"/>
                    </a:lnTo>
                    <a:lnTo>
                      <a:pt x="9936" y="76604"/>
                    </a:lnTo>
                    <a:lnTo>
                      <a:pt x="7389" y="75124"/>
                    </a:lnTo>
                    <a:lnTo>
                      <a:pt x="5605" y="68056"/>
                    </a:lnTo>
                    <a:lnTo>
                      <a:pt x="9300" y="65097"/>
                    </a:lnTo>
                    <a:lnTo>
                      <a:pt x="13886" y="63124"/>
                    </a:lnTo>
                    <a:lnTo>
                      <a:pt x="18981" y="62302"/>
                    </a:lnTo>
                    <a:lnTo>
                      <a:pt x="21146" y="61809"/>
                    </a:lnTo>
                    <a:lnTo>
                      <a:pt x="25732" y="61809"/>
                    </a:lnTo>
                    <a:lnTo>
                      <a:pt x="27261" y="63288"/>
                    </a:lnTo>
                    <a:lnTo>
                      <a:pt x="30064" y="62467"/>
                    </a:lnTo>
                    <a:lnTo>
                      <a:pt x="33121" y="60165"/>
                    </a:lnTo>
                    <a:lnTo>
                      <a:pt x="37197" y="60165"/>
                    </a:lnTo>
                    <a:lnTo>
                      <a:pt x="40000" y="57206"/>
                    </a:lnTo>
                    <a:lnTo>
                      <a:pt x="42166" y="53919"/>
                    </a:lnTo>
                    <a:lnTo>
                      <a:pt x="43949" y="51124"/>
                    </a:lnTo>
                    <a:lnTo>
                      <a:pt x="46752" y="50466"/>
                    </a:lnTo>
                    <a:lnTo>
                      <a:pt x="46242" y="47343"/>
                    </a:lnTo>
                    <a:lnTo>
                      <a:pt x="44968" y="43233"/>
                    </a:lnTo>
                    <a:lnTo>
                      <a:pt x="46115" y="40767"/>
                    </a:lnTo>
                    <a:lnTo>
                      <a:pt x="46242" y="38467"/>
                    </a:lnTo>
                    <a:lnTo>
                      <a:pt x="43440" y="37643"/>
                    </a:lnTo>
                    <a:lnTo>
                      <a:pt x="41911" y="36000"/>
                    </a:lnTo>
                    <a:lnTo>
                      <a:pt x="41911" y="33205"/>
                    </a:lnTo>
                    <a:lnTo>
                      <a:pt x="48281" y="25479"/>
                    </a:lnTo>
                    <a:lnTo>
                      <a:pt x="50191" y="20055"/>
                    </a:lnTo>
                    <a:lnTo>
                      <a:pt x="52867" y="14958"/>
                    </a:lnTo>
                    <a:lnTo>
                      <a:pt x="55924" y="10027"/>
                    </a:lnTo>
                    <a:lnTo>
                      <a:pt x="58472" y="7233"/>
                    </a:lnTo>
                    <a:lnTo>
                      <a:pt x="61274" y="5589"/>
                    </a:lnTo>
                    <a:lnTo>
                      <a:pt x="67898" y="3945"/>
                    </a:lnTo>
                    <a:lnTo>
                      <a:pt x="73758" y="2630"/>
                    </a:lnTo>
                    <a:lnTo>
                      <a:pt x="81274" y="0"/>
                    </a:lnTo>
                    <a:lnTo>
                      <a:pt x="81274" y="4767"/>
                    </a:lnTo>
                    <a:lnTo>
                      <a:pt x="82293" y="8054"/>
                    </a:lnTo>
                    <a:lnTo>
                      <a:pt x="82421" y="11343"/>
                    </a:lnTo>
                    <a:lnTo>
                      <a:pt x="84331" y="12823"/>
                    </a:lnTo>
                    <a:lnTo>
                      <a:pt x="84331" y="16438"/>
                    </a:lnTo>
                    <a:lnTo>
                      <a:pt x="84714" y="20876"/>
                    </a:lnTo>
                    <a:lnTo>
                      <a:pt x="84076" y="23672"/>
                    </a:lnTo>
                    <a:lnTo>
                      <a:pt x="85478" y="28275"/>
                    </a:lnTo>
                    <a:lnTo>
                      <a:pt x="86624" y="30575"/>
                    </a:lnTo>
                    <a:lnTo>
                      <a:pt x="87134" y="34028"/>
                    </a:lnTo>
                    <a:lnTo>
                      <a:pt x="86242" y="36328"/>
                    </a:lnTo>
                    <a:lnTo>
                      <a:pt x="87643" y="37643"/>
                    </a:lnTo>
                    <a:lnTo>
                      <a:pt x="89809" y="37808"/>
                    </a:lnTo>
                    <a:lnTo>
                      <a:pt x="93121" y="53590"/>
                    </a:lnTo>
                    <a:lnTo>
                      <a:pt x="93121" y="77262"/>
                    </a:lnTo>
                    <a:lnTo>
                      <a:pt x="94650" y="86631"/>
                    </a:lnTo>
                    <a:lnTo>
                      <a:pt x="95414" y="92220"/>
                    </a:lnTo>
                    <a:lnTo>
                      <a:pt x="95669" y="101262"/>
                    </a:lnTo>
                    <a:lnTo>
                      <a:pt x="94395" y="102576"/>
                    </a:lnTo>
                    <a:lnTo>
                      <a:pt x="95541" y="105700"/>
                    </a:lnTo>
                    <a:lnTo>
                      <a:pt x="94905" y="108494"/>
                    </a:lnTo>
                    <a:lnTo>
                      <a:pt x="94777" y="111453"/>
                    </a:lnTo>
                    <a:lnTo>
                      <a:pt x="98854" y="106850"/>
                    </a:lnTo>
                    <a:lnTo>
                      <a:pt x="99746" y="105042"/>
                    </a:lnTo>
                    <a:lnTo>
                      <a:pt x="102039" y="105865"/>
                    </a:lnTo>
                    <a:lnTo>
                      <a:pt x="106242" y="103891"/>
                    </a:lnTo>
                    <a:lnTo>
                      <a:pt x="109682" y="102083"/>
                    </a:lnTo>
                    <a:lnTo>
                      <a:pt x="112357" y="100276"/>
                    </a:lnTo>
                    <a:lnTo>
                      <a:pt x="115287" y="96165"/>
                    </a:lnTo>
                    <a:lnTo>
                      <a:pt x="120000" y="98303"/>
                    </a:lnTo>
                    <a:lnTo>
                      <a:pt x="114904" y="103726"/>
                    </a:lnTo>
                    <a:lnTo>
                      <a:pt x="109937" y="108329"/>
                    </a:lnTo>
                    <a:lnTo>
                      <a:pt x="105860" y="112111"/>
                    </a:lnTo>
                    <a:lnTo>
                      <a:pt x="101656" y="114576"/>
                    </a:lnTo>
                    <a:lnTo>
                      <a:pt x="95541" y="116714"/>
                    </a:lnTo>
                    <a:lnTo>
                      <a:pt x="92612" y="117207"/>
                    </a:lnTo>
                    <a:lnTo>
                      <a:pt x="91338" y="119837"/>
                    </a:lnTo>
                    <a:lnTo>
                      <a:pt x="90066" y="120000"/>
                    </a:lnTo>
                    <a:lnTo>
                      <a:pt x="90064" y="117207"/>
                    </a:lnTo>
                    <a:lnTo>
                      <a:pt x="92229" y="112111"/>
                    </a:lnTo>
                    <a:lnTo>
                      <a:pt x="92484" y="106194"/>
                    </a:lnTo>
                    <a:lnTo>
                      <a:pt x="87261" y="104221"/>
                    </a:lnTo>
                    <a:lnTo>
                      <a:pt x="83567" y="103726"/>
                    </a:lnTo>
                    <a:lnTo>
                      <a:pt x="78599" y="100768"/>
                    </a:lnTo>
                    <a:lnTo>
                      <a:pt x="77325" y="98796"/>
                    </a:lnTo>
                    <a:lnTo>
                      <a:pt x="74140" y="98632"/>
                    </a:lnTo>
                    <a:lnTo>
                      <a:pt x="72357" y="96002"/>
                    </a:lnTo>
                    <a:lnTo>
                      <a:pt x="70191" y="89590"/>
                    </a:lnTo>
                    <a:lnTo>
                      <a:pt x="68025" y="89755"/>
                    </a:lnTo>
                    <a:lnTo>
                      <a:pt x="67134" y="87453"/>
                    </a:lnTo>
                    <a:lnTo>
                      <a:pt x="64459" y="86303"/>
                    </a:lnTo>
                    <a:lnTo>
                      <a:pt x="61656" y="87946"/>
                    </a:lnTo>
                    <a:lnTo>
                      <a:pt x="39490" y="93864"/>
                    </a:lnTo>
                    <a:lnTo>
                      <a:pt x="23439" y="98138"/>
                    </a:lnTo>
                    <a:lnTo>
                      <a:pt x="11338" y="101262"/>
                    </a:lnTo>
                    <a:lnTo>
                      <a:pt x="4076" y="102411"/>
                    </a:lnTo>
                    <a:lnTo>
                      <a:pt x="0" y="103235"/>
                    </a:lnTo>
                    <a:close/>
                  </a:path>
                </a:pathLst>
              </a:custGeom>
              <a:solidFill>
                <a:srgbClr val="C27BA0"/>
              </a:solidFill>
              <a:ln w="9525" cap="flat" cmpd="sng">
                <a:solidFill>
                  <a:srgbClr val="4C113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" name="Shape 164"/>
              <p:cNvSpPr/>
              <p:nvPr/>
            </p:nvSpPr>
            <p:spPr>
              <a:xfrm>
                <a:off x="2153605" y="2911871"/>
                <a:ext cx="911100" cy="1600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3" y="32679"/>
                    </a:moveTo>
                    <a:lnTo>
                      <a:pt x="1183" y="34297"/>
                    </a:lnTo>
                    <a:lnTo>
                      <a:pt x="3680" y="36070"/>
                    </a:lnTo>
                    <a:lnTo>
                      <a:pt x="5257" y="37996"/>
                    </a:lnTo>
                    <a:lnTo>
                      <a:pt x="7755" y="40308"/>
                    </a:lnTo>
                    <a:lnTo>
                      <a:pt x="8281" y="42235"/>
                    </a:lnTo>
                    <a:lnTo>
                      <a:pt x="7622" y="43777"/>
                    </a:lnTo>
                    <a:lnTo>
                      <a:pt x="7886" y="45164"/>
                    </a:lnTo>
                    <a:lnTo>
                      <a:pt x="11566" y="47629"/>
                    </a:lnTo>
                    <a:lnTo>
                      <a:pt x="12747" y="48400"/>
                    </a:lnTo>
                    <a:lnTo>
                      <a:pt x="13797" y="48093"/>
                    </a:lnTo>
                    <a:lnTo>
                      <a:pt x="13407" y="47629"/>
                    </a:lnTo>
                    <a:lnTo>
                      <a:pt x="13407" y="46243"/>
                    </a:lnTo>
                    <a:lnTo>
                      <a:pt x="15246" y="45009"/>
                    </a:lnTo>
                    <a:lnTo>
                      <a:pt x="16167" y="45319"/>
                    </a:lnTo>
                    <a:lnTo>
                      <a:pt x="16561" y="45935"/>
                    </a:lnTo>
                    <a:lnTo>
                      <a:pt x="16560" y="46860"/>
                    </a:lnTo>
                    <a:lnTo>
                      <a:pt x="14722" y="46860"/>
                    </a:lnTo>
                    <a:lnTo>
                      <a:pt x="16561" y="50404"/>
                    </a:lnTo>
                    <a:lnTo>
                      <a:pt x="16824" y="52563"/>
                    </a:lnTo>
                    <a:lnTo>
                      <a:pt x="14722" y="52332"/>
                    </a:lnTo>
                    <a:lnTo>
                      <a:pt x="13407" y="51329"/>
                    </a:lnTo>
                    <a:lnTo>
                      <a:pt x="13407" y="49788"/>
                    </a:lnTo>
                    <a:lnTo>
                      <a:pt x="14195" y="48863"/>
                    </a:lnTo>
                    <a:lnTo>
                      <a:pt x="12092" y="48863"/>
                    </a:lnTo>
                    <a:lnTo>
                      <a:pt x="11435" y="49943"/>
                    </a:lnTo>
                    <a:lnTo>
                      <a:pt x="10909" y="51406"/>
                    </a:lnTo>
                    <a:lnTo>
                      <a:pt x="10780" y="55722"/>
                    </a:lnTo>
                    <a:lnTo>
                      <a:pt x="12880" y="57804"/>
                    </a:lnTo>
                    <a:lnTo>
                      <a:pt x="13934" y="58882"/>
                    </a:lnTo>
                    <a:lnTo>
                      <a:pt x="16691" y="58805"/>
                    </a:lnTo>
                    <a:lnTo>
                      <a:pt x="17875" y="60038"/>
                    </a:lnTo>
                    <a:lnTo>
                      <a:pt x="17087" y="62043"/>
                    </a:lnTo>
                    <a:lnTo>
                      <a:pt x="15510" y="63044"/>
                    </a:lnTo>
                    <a:lnTo>
                      <a:pt x="14326" y="62813"/>
                    </a:lnTo>
                    <a:lnTo>
                      <a:pt x="13934" y="63584"/>
                    </a:lnTo>
                    <a:lnTo>
                      <a:pt x="13539" y="65049"/>
                    </a:lnTo>
                    <a:lnTo>
                      <a:pt x="14062" y="66975"/>
                    </a:lnTo>
                    <a:lnTo>
                      <a:pt x="16167" y="67513"/>
                    </a:lnTo>
                    <a:lnTo>
                      <a:pt x="17614" y="70058"/>
                    </a:lnTo>
                    <a:lnTo>
                      <a:pt x="19058" y="73603"/>
                    </a:lnTo>
                    <a:lnTo>
                      <a:pt x="19979" y="74914"/>
                    </a:lnTo>
                    <a:lnTo>
                      <a:pt x="23001" y="77842"/>
                    </a:lnTo>
                    <a:lnTo>
                      <a:pt x="24710" y="79537"/>
                    </a:lnTo>
                    <a:lnTo>
                      <a:pt x="25106" y="81233"/>
                    </a:lnTo>
                    <a:lnTo>
                      <a:pt x="26552" y="82081"/>
                    </a:lnTo>
                    <a:lnTo>
                      <a:pt x="25235" y="83623"/>
                    </a:lnTo>
                    <a:lnTo>
                      <a:pt x="23791" y="87554"/>
                    </a:lnTo>
                    <a:lnTo>
                      <a:pt x="23922" y="88709"/>
                    </a:lnTo>
                    <a:lnTo>
                      <a:pt x="26025" y="89557"/>
                    </a:lnTo>
                    <a:lnTo>
                      <a:pt x="29574" y="89557"/>
                    </a:lnTo>
                    <a:lnTo>
                      <a:pt x="33648" y="90713"/>
                    </a:lnTo>
                    <a:lnTo>
                      <a:pt x="36407" y="91714"/>
                    </a:lnTo>
                    <a:lnTo>
                      <a:pt x="39035" y="91714"/>
                    </a:lnTo>
                    <a:lnTo>
                      <a:pt x="41533" y="93410"/>
                    </a:lnTo>
                    <a:lnTo>
                      <a:pt x="43900" y="95954"/>
                    </a:lnTo>
                    <a:lnTo>
                      <a:pt x="46265" y="97419"/>
                    </a:lnTo>
                    <a:lnTo>
                      <a:pt x="48893" y="97958"/>
                    </a:lnTo>
                    <a:lnTo>
                      <a:pt x="52048" y="97880"/>
                    </a:lnTo>
                    <a:lnTo>
                      <a:pt x="53755" y="98960"/>
                    </a:lnTo>
                    <a:lnTo>
                      <a:pt x="53755" y="100733"/>
                    </a:lnTo>
                    <a:lnTo>
                      <a:pt x="52703" y="101657"/>
                    </a:lnTo>
                    <a:lnTo>
                      <a:pt x="55333" y="102272"/>
                    </a:lnTo>
                    <a:lnTo>
                      <a:pt x="57570" y="102272"/>
                    </a:lnTo>
                    <a:lnTo>
                      <a:pt x="62695" y="106050"/>
                    </a:lnTo>
                    <a:lnTo>
                      <a:pt x="65983" y="108748"/>
                    </a:lnTo>
                    <a:lnTo>
                      <a:pt x="67162" y="111445"/>
                    </a:lnTo>
                    <a:lnTo>
                      <a:pt x="67162" y="116455"/>
                    </a:lnTo>
                    <a:lnTo>
                      <a:pt x="68216" y="117379"/>
                    </a:lnTo>
                    <a:lnTo>
                      <a:pt x="105674" y="120000"/>
                    </a:lnTo>
                    <a:lnTo>
                      <a:pt x="108039" y="119923"/>
                    </a:lnTo>
                    <a:lnTo>
                      <a:pt x="109616" y="119383"/>
                    </a:lnTo>
                    <a:lnTo>
                      <a:pt x="110142" y="118150"/>
                    </a:lnTo>
                    <a:lnTo>
                      <a:pt x="110275" y="116995"/>
                    </a:lnTo>
                    <a:lnTo>
                      <a:pt x="107384" y="116609"/>
                    </a:lnTo>
                    <a:lnTo>
                      <a:pt x="106850" y="116070"/>
                    </a:lnTo>
                    <a:lnTo>
                      <a:pt x="107649" y="115761"/>
                    </a:lnTo>
                    <a:lnTo>
                      <a:pt x="107649" y="112601"/>
                    </a:lnTo>
                    <a:lnTo>
                      <a:pt x="109616" y="112370"/>
                    </a:lnTo>
                    <a:lnTo>
                      <a:pt x="111983" y="110828"/>
                    </a:lnTo>
                    <a:lnTo>
                      <a:pt x="112245" y="108593"/>
                    </a:lnTo>
                    <a:lnTo>
                      <a:pt x="112903" y="107206"/>
                    </a:lnTo>
                    <a:lnTo>
                      <a:pt x="114612" y="105819"/>
                    </a:lnTo>
                    <a:lnTo>
                      <a:pt x="120000" y="104278"/>
                    </a:lnTo>
                    <a:lnTo>
                      <a:pt x="119869" y="102813"/>
                    </a:lnTo>
                    <a:lnTo>
                      <a:pt x="118423" y="102428"/>
                    </a:lnTo>
                    <a:lnTo>
                      <a:pt x="116452" y="98112"/>
                    </a:lnTo>
                    <a:lnTo>
                      <a:pt x="114875" y="96648"/>
                    </a:lnTo>
                    <a:lnTo>
                      <a:pt x="115137" y="95183"/>
                    </a:lnTo>
                    <a:lnTo>
                      <a:pt x="54676" y="42466"/>
                    </a:lnTo>
                    <a:lnTo>
                      <a:pt x="54676" y="39460"/>
                    </a:lnTo>
                    <a:lnTo>
                      <a:pt x="68081" y="9094"/>
                    </a:lnTo>
                    <a:lnTo>
                      <a:pt x="12222" y="0"/>
                    </a:lnTo>
                    <a:lnTo>
                      <a:pt x="11303" y="539"/>
                    </a:lnTo>
                    <a:lnTo>
                      <a:pt x="11040" y="1618"/>
                    </a:lnTo>
                    <a:lnTo>
                      <a:pt x="10778" y="5163"/>
                    </a:lnTo>
                    <a:lnTo>
                      <a:pt x="10253" y="6242"/>
                    </a:lnTo>
                    <a:lnTo>
                      <a:pt x="8806" y="8092"/>
                    </a:lnTo>
                    <a:lnTo>
                      <a:pt x="7360" y="10481"/>
                    </a:lnTo>
                    <a:lnTo>
                      <a:pt x="4863" y="12562"/>
                    </a:lnTo>
                    <a:lnTo>
                      <a:pt x="1841" y="14103"/>
                    </a:lnTo>
                    <a:lnTo>
                      <a:pt x="526" y="15336"/>
                    </a:lnTo>
                    <a:lnTo>
                      <a:pt x="0" y="17186"/>
                    </a:lnTo>
                    <a:lnTo>
                      <a:pt x="657" y="18650"/>
                    </a:lnTo>
                    <a:lnTo>
                      <a:pt x="2892" y="21194"/>
                    </a:lnTo>
                    <a:lnTo>
                      <a:pt x="4601" y="23430"/>
                    </a:lnTo>
                    <a:lnTo>
                      <a:pt x="4469" y="26666"/>
                    </a:lnTo>
                    <a:lnTo>
                      <a:pt x="2498" y="28593"/>
                    </a:lnTo>
                    <a:close/>
                  </a:path>
                </a:pathLst>
              </a:custGeom>
              <a:solidFill>
                <a:srgbClr val="C27BA0"/>
              </a:solidFill>
              <a:ln w="9525" cap="flat" cmpd="sng">
                <a:solidFill>
                  <a:srgbClr val="4C113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5" name="Shape 165"/>
              <p:cNvSpPr/>
              <p:nvPr/>
            </p:nvSpPr>
            <p:spPr>
              <a:xfrm>
                <a:off x="4343472" y="2742363"/>
                <a:ext cx="798300" cy="543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83" y="0"/>
                    </a:moveTo>
                    <a:lnTo>
                      <a:pt x="26261" y="2314"/>
                    </a:lnTo>
                    <a:lnTo>
                      <a:pt x="55446" y="5030"/>
                    </a:lnTo>
                    <a:lnTo>
                      <a:pt x="83967" y="6740"/>
                    </a:lnTo>
                    <a:lnTo>
                      <a:pt x="117740" y="7645"/>
                    </a:lnTo>
                    <a:lnTo>
                      <a:pt x="117740" y="12674"/>
                    </a:lnTo>
                    <a:lnTo>
                      <a:pt x="115081" y="15993"/>
                    </a:lnTo>
                    <a:lnTo>
                      <a:pt x="113618" y="17603"/>
                    </a:lnTo>
                    <a:lnTo>
                      <a:pt x="114150" y="20721"/>
                    </a:lnTo>
                    <a:lnTo>
                      <a:pt x="116011" y="23940"/>
                    </a:lnTo>
                    <a:lnTo>
                      <a:pt x="118604" y="26555"/>
                    </a:lnTo>
                    <a:lnTo>
                      <a:pt x="119535" y="29573"/>
                    </a:lnTo>
                    <a:lnTo>
                      <a:pt x="119402" y="87008"/>
                    </a:lnTo>
                    <a:lnTo>
                      <a:pt x="117341" y="87208"/>
                    </a:lnTo>
                    <a:lnTo>
                      <a:pt x="116876" y="88617"/>
                    </a:lnTo>
                    <a:lnTo>
                      <a:pt x="116876" y="93948"/>
                    </a:lnTo>
                    <a:lnTo>
                      <a:pt x="117540" y="96362"/>
                    </a:lnTo>
                    <a:lnTo>
                      <a:pt x="119003" y="96965"/>
                    </a:lnTo>
                    <a:lnTo>
                      <a:pt x="119269" y="101290"/>
                    </a:lnTo>
                    <a:lnTo>
                      <a:pt x="118338" y="108332"/>
                    </a:lnTo>
                    <a:lnTo>
                      <a:pt x="117208" y="111449"/>
                    </a:lnTo>
                    <a:lnTo>
                      <a:pt x="117208" y="114165"/>
                    </a:lnTo>
                    <a:lnTo>
                      <a:pt x="119136" y="116781"/>
                    </a:lnTo>
                    <a:lnTo>
                      <a:pt x="120000" y="119899"/>
                    </a:lnTo>
                    <a:lnTo>
                      <a:pt x="116942" y="120000"/>
                    </a:lnTo>
                    <a:lnTo>
                      <a:pt x="115081" y="116680"/>
                    </a:lnTo>
                    <a:lnTo>
                      <a:pt x="114681" y="113763"/>
                    </a:lnTo>
                    <a:lnTo>
                      <a:pt x="112022" y="112154"/>
                    </a:lnTo>
                    <a:lnTo>
                      <a:pt x="108100" y="110042"/>
                    </a:lnTo>
                    <a:lnTo>
                      <a:pt x="105707" y="107527"/>
                    </a:lnTo>
                    <a:lnTo>
                      <a:pt x="104044" y="107426"/>
                    </a:lnTo>
                    <a:lnTo>
                      <a:pt x="102316" y="108633"/>
                    </a:lnTo>
                    <a:lnTo>
                      <a:pt x="98659" y="108332"/>
                    </a:lnTo>
                    <a:lnTo>
                      <a:pt x="95602" y="111047"/>
                    </a:lnTo>
                    <a:lnTo>
                      <a:pt x="94205" y="111047"/>
                    </a:lnTo>
                    <a:lnTo>
                      <a:pt x="91347" y="108030"/>
                    </a:lnTo>
                    <a:lnTo>
                      <a:pt x="89485" y="106521"/>
                    </a:lnTo>
                    <a:lnTo>
                      <a:pt x="87025" y="103000"/>
                    </a:lnTo>
                    <a:lnTo>
                      <a:pt x="54781" y="100988"/>
                    </a:lnTo>
                    <a:lnTo>
                      <a:pt x="22538" y="98273"/>
                    </a:lnTo>
                    <a:lnTo>
                      <a:pt x="0" y="95960"/>
                    </a:lnTo>
                    <a:lnTo>
                      <a:pt x="3457" y="30578"/>
                    </a:lnTo>
                    <a:lnTo>
                      <a:pt x="5053" y="23135"/>
                    </a:lnTo>
                    <a:lnTo>
                      <a:pt x="5385" y="2012"/>
                    </a:lnTo>
                    <a:close/>
                  </a:path>
                </a:pathLst>
              </a:custGeom>
              <a:solidFill>
                <a:srgbClr val="C27BA0"/>
              </a:solidFill>
              <a:ln w="9525" cap="flat" cmpd="sng">
                <a:solidFill>
                  <a:srgbClr val="4C113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66" name="Shape 166"/>
              <p:cNvGrpSpPr/>
              <p:nvPr/>
            </p:nvGrpSpPr>
            <p:grpSpPr>
              <a:xfrm>
                <a:off x="6591764" y="3557434"/>
                <a:ext cx="895486" cy="511382"/>
                <a:chOff x="24669750" y="9711125"/>
                <a:chExt cx="4819625" cy="2671800"/>
              </a:xfrm>
            </p:grpSpPr>
            <p:sp>
              <p:nvSpPr>
                <p:cNvPr id="167" name="Shape 167"/>
                <p:cNvSpPr/>
                <p:nvPr/>
              </p:nvSpPr>
              <p:spPr>
                <a:xfrm>
                  <a:off x="29151275" y="10420750"/>
                  <a:ext cx="338100" cy="776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2251" y="14724"/>
                      </a:moveTo>
                      <a:lnTo>
                        <a:pt x="72674" y="5152"/>
                      </a:lnTo>
                      <a:lnTo>
                        <a:pt x="120000" y="0"/>
                      </a:lnTo>
                      <a:lnTo>
                        <a:pt x="96337" y="19876"/>
                      </a:lnTo>
                      <a:lnTo>
                        <a:pt x="72674" y="39017"/>
                      </a:lnTo>
                      <a:lnTo>
                        <a:pt x="72674" y="83190"/>
                      </a:lnTo>
                      <a:lnTo>
                        <a:pt x="59153" y="100859"/>
                      </a:lnTo>
                      <a:lnTo>
                        <a:pt x="40565" y="120000"/>
                      </a:lnTo>
                      <a:lnTo>
                        <a:pt x="15207" y="114110"/>
                      </a:lnTo>
                      <a:lnTo>
                        <a:pt x="0" y="96441"/>
                      </a:lnTo>
                      <a:lnTo>
                        <a:pt x="6761" y="69938"/>
                      </a:lnTo>
                      <a:lnTo>
                        <a:pt x="16902" y="48590"/>
                      </a:lnTo>
                      <a:lnTo>
                        <a:pt x="40565" y="30921"/>
                      </a:lnTo>
                      <a:close/>
                    </a:path>
                  </a:pathLst>
                </a:custGeom>
                <a:solidFill>
                  <a:srgbClr val="C27BA0"/>
                </a:solidFill>
                <a:ln w="9525" cap="flat" cmpd="sng">
                  <a:solidFill>
                    <a:srgbClr val="4C113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8" name="Shape 168"/>
                <p:cNvSpPr/>
                <p:nvPr/>
              </p:nvSpPr>
              <p:spPr>
                <a:xfrm>
                  <a:off x="24669750" y="9711125"/>
                  <a:ext cx="4710000" cy="2671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26330" y="114439"/>
                      </a:lnTo>
                      <a:lnTo>
                        <a:pt x="28029" y="112085"/>
                      </a:lnTo>
                      <a:lnTo>
                        <a:pt x="35430" y="112513"/>
                      </a:lnTo>
                      <a:lnTo>
                        <a:pt x="45379" y="109518"/>
                      </a:lnTo>
                      <a:lnTo>
                        <a:pt x="51325" y="108663"/>
                      </a:lnTo>
                      <a:lnTo>
                        <a:pt x="69889" y="103101"/>
                      </a:lnTo>
                      <a:lnTo>
                        <a:pt x="86997" y="97540"/>
                      </a:lnTo>
                      <a:lnTo>
                        <a:pt x="98645" y="93476"/>
                      </a:lnTo>
                      <a:lnTo>
                        <a:pt x="105683" y="90909"/>
                      </a:lnTo>
                      <a:lnTo>
                        <a:pt x="111628" y="87915"/>
                      </a:lnTo>
                      <a:lnTo>
                        <a:pt x="120000" y="85348"/>
                      </a:lnTo>
                      <a:lnTo>
                        <a:pt x="117816" y="77005"/>
                      </a:lnTo>
                      <a:lnTo>
                        <a:pt x="116603" y="73583"/>
                      </a:lnTo>
                      <a:lnTo>
                        <a:pt x="111870" y="75294"/>
                      </a:lnTo>
                      <a:lnTo>
                        <a:pt x="111749" y="79358"/>
                      </a:lnTo>
                      <a:lnTo>
                        <a:pt x="110539" y="79358"/>
                      </a:lnTo>
                      <a:lnTo>
                        <a:pt x="110414" y="76364"/>
                      </a:lnTo>
                      <a:lnTo>
                        <a:pt x="108230" y="76149"/>
                      </a:lnTo>
                      <a:lnTo>
                        <a:pt x="106411" y="69947"/>
                      </a:lnTo>
                      <a:lnTo>
                        <a:pt x="103377" y="67593"/>
                      </a:lnTo>
                      <a:lnTo>
                        <a:pt x="103256" y="64385"/>
                      </a:lnTo>
                      <a:lnTo>
                        <a:pt x="105076" y="64385"/>
                      </a:lnTo>
                      <a:lnTo>
                        <a:pt x="107988" y="69091"/>
                      </a:lnTo>
                      <a:lnTo>
                        <a:pt x="109444" y="73583"/>
                      </a:lnTo>
                      <a:lnTo>
                        <a:pt x="111628" y="73369"/>
                      </a:lnTo>
                      <a:lnTo>
                        <a:pt x="112356" y="70375"/>
                      </a:lnTo>
                      <a:lnTo>
                        <a:pt x="110900" y="66738"/>
                      </a:lnTo>
                      <a:lnTo>
                        <a:pt x="109080" y="63744"/>
                      </a:lnTo>
                      <a:lnTo>
                        <a:pt x="107502" y="60748"/>
                      </a:lnTo>
                      <a:lnTo>
                        <a:pt x="109080" y="59466"/>
                      </a:lnTo>
                      <a:lnTo>
                        <a:pt x="110657" y="61176"/>
                      </a:lnTo>
                      <a:lnTo>
                        <a:pt x="110536" y="56043"/>
                      </a:lnTo>
                      <a:lnTo>
                        <a:pt x="109201" y="51551"/>
                      </a:lnTo>
                      <a:lnTo>
                        <a:pt x="108473" y="48342"/>
                      </a:lnTo>
                      <a:lnTo>
                        <a:pt x="109080" y="42995"/>
                      </a:lnTo>
                      <a:lnTo>
                        <a:pt x="108109" y="40642"/>
                      </a:lnTo>
                      <a:lnTo>
                        <a:pt x="105197" y="40000"/>
                      </a:lnTo>
                      <a:lnTo>
                        <a:pt x="103741" y="37861"/>
                      </a:lnTo>
                      <a:lnTo>
                        <a:pt x="102164" y="35508"/>
                      </a:lnTo>
                      <a:lnTo>
                        <a:pt x="97674" y="35295"/>
                      </a:lnTo>
                      <a:lnTo>
                        <a:pt x="95611" y="32728"/>
                      </a:lnTo>
                      <a:lnTo>
                        <a:pt x="91608" y="30802"/>
                      </a:lnTo>
                      <a:lnTo>
                        <a:pt x="90758" y="26311"/>
                      </a:lnTo>
                      <a:lnTo>
                        <a:pt x="93549" y="15829"/>
                      </a:lnTo>
                      <a:lnTo>
                        <a:pt x="91365" y="11123"/>
                      </a:lnTo>
                      <a:lnTo>
                        <a:pt x="88089" y="8128"/>
                      </a:lnTo>
                      <a:lnTo>
                        <a:pt x="85298" y="7059"/>
                      </a:lnTo>
                      <a:lnTo>
                        <a:pt x="84206" y="2995"/>
                      </a:lnTo>
                      <a:lnTo>
                        <a:pt x="81294" y="0"/>
                      </a:lnTo>
                      <a:lnTo>
                        <a:pt x="80323" y="7700"/>
                      </a:lnTo>
                      <a:lnTo>
                        <a:pt x="72922" y="214"/>
                      </a:lnTo>
                      <a:lnTo>
                        <a:pt x="71224" y="0"/>
                      </a:lnTo>
                      <a:lnTo>
                        <a:pt x="71224" y="11123"/>
                      </a:lnTo>
                      <a:lnTo>
                        <a:pt x="69646" y="14760"/>
                      </a:lnTo>
                      <a:lnTo>
                        <a:pt x="69403" y="17968"/>
                      </a:lnTo>
                      <a:lnTo>
                        <a:pt x="67462" y="19466"/>
                      </a:lnTo>
                      <a:lnTo>
                        <a:pt x="66128" y="22673"/>
                      </a:lnTo>
                      <a:lnTo>
                        <a:pt x="66249" y="26311"/>
                      </a:lnTo>
                      <a:lnTo>
                        <a:pt x="62973" y="26311"/>
                      </a:lnTo>
                      <a:lnTo>
                        <a:pt x="61032" y="40000"/>
                      </a:lnTo>
                      <a:lnTo>
                        <a:pt x="58362" y="40000"/>
                      </a:lnTo>
                      <a:lnTo>
                        <a:pt x="56421" y="35080"/>
                      </a:lnTo>
                      <a:lnTo>
                        <a:pt x="54600" y="35508"/>
                      </a:lnTo>
                      <a:lnTo>
                        <a:pt x="54600" y="43208"/>
                      </a:lnTo>
                      <a:lnTo>
                        <a:pt x="53509" y="45775"/>
                      </a:lnTo>
                      <a:lnTo>
                        <a:pt x="52538" y="53690"/>
                      </a:lnTo>
                      <a:lnTo>
                        <a:pt x="48413" y="68449"/>
                      </a:lnTo>
                      <a:lnTo>
                        <a:pt x="48898" y="71230"/>
                      </a:lnTo>
                      <a:lnTo>
                        <a:pt x="48413" y="76149"/>
                      </a:lnTo>
                      <a:lnTo>
                        <a:pt x="46835" y="77861"/>
                      </a:lnTo>
                      <a:lnTo>
                        <a:pt x="44773" y="77861"/>
                      </a:lnTo>
                      <a:lnTo>
                        <a:pt x="42589" y="81925"/>
                      </a:lnTo>
                      <a:lnTo>
                        <a:pt x="41254" y="80642"/>
                      </a:lnTo>
                      <a:lnTo>
                        <a:pt x="38221" y="86845"/>
                      </a:lnTo>
                      <a:lnTo>
                        <a:pt x="36037" y="88770"/>
                      </a:lnTo>
                      <a:lnTo>
                        <a:pt x="33731" y="86845"/>
                      </a:lnTo>
                      <a:lnTo>
                        <a:pt x="32154" y="87915"/>
                      </a:lnTo>
                      <a:lnTo>
                        <a:pt x="30334" y="91550"/>
                      </a:lnTo>
                      <a:lnTo>
                        <a:pt x="27786" y="91550"/>
                      </a:lnTo>
                      <a:lnTo>
                        <a:pt x="25602" y="89626"/>
                      </a:lnTo>
                      <a:lnTo>
                        <a:pt x="22326" y="82781"/>
                      </a:lnTo>
                      <a:lnTo>
                        <a:pt x="18685" y="90267"/>
                      </a:lnTo>
                      <a:lnTo>
                        <a:pt x="15652" y="94973"/>
                      </a:lnTo>
                      <a:lnTo>
                        <a:pt x="12619" y="100321"/>
                      </a:lnTo>
                      <a:lnTo>
                        <a:pt x="10677" y="104812"/>
                      </a:lnTo>
                      <a:lnTo>
                        <a:pt x="10677" y="109518"/>
                      </a:lnTo>
                      <a:close/>
                    </a:path>
                  </a:pathLst>
                </a:custGeom>
                <a:solidFill>
                  <a:srgbClr val="C27BA0"/>
                </a:solidFill>
                <a:ln w="9525" cap="flat" cmpd="sng">
                  <a:solidFill>
                    <a:srgbClr val="4C113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9" name="Shape 169"/>
              <p:cNvGrpSpPr/>
              <p:nvPr/>
            </p:nvGrpSpPr>
            <p:grpSpPr>
              <a:xfrm>
                <a:off x="6985535" y="3459901"/>
                <a:ext cx="513198" cy="251557"/>
                <a:chOff x="26789075" y="9201550"/>
                <a:chExt cx="2762100" cy="1314300"/>
              </a:xfrm>
            </p:grpSpPr>
            <p:sp>
              <p:nvSpPr>
                <p:cNvPr id="170" name="Shape 170"/>
                <p:cNvSpPr/>
                <p:nvPr/>
              </p:nvSpPr>
              <p:spPr>
                <a:xfrm>
                  <a:off x="26789075" y="9201550"/>
                  <a:ext cx="2762100" cy="13143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38694"/>
                      </a:moveTo>
                      <a:lnTo>
                        <a:pt x="12000" y="32173"/>
                      </a:lnTo>
                      <a:lnTo>
                        <a:pt x="20690" y="30000"/>
                      </a:lnTo>
                      <a:lnTo>
                        <a:pt x="30621" y="22173"/>
                      </a:lnTo>
                      <a:lnTo>
                        <a:pt x="38896" y="22173"/>
                      </a:lnTo>
                      <a:lnTo>
                        <a:pt x="59586" y="13912"/>
                      </a:lnTo>
                      <a:lnTo>
                        <a:pt x="76758" y="4782"/>
                      </a:lnTo>
                      <a:lnTo>
                        <a:pt x="91655" y="0"/>
                      </a:lnTo>
                      <a:lnTo>
                        <a:pt x="97241" y="36521"/>
                      </a:lnTo>
                      <a:lnTo>
                        <a:pt x="100552" y="64348"/>
                      </a:lnTo>
                      <a:lnTo>
                        <a:pt x="103034" y="83912"/>
                      </a:lnTo>
                      <a:lnTo>
                        <a:pt x="120000" y="79130"/>
                      </a:lnTo>
                      <a:lnTo>
                        <a:pt x="120000" y="90000"/>
                      </a:lnTo>
                      <a:lnTo>
                        <a:pt x="118965" y="101739"/>
                      </a:lnTo>
                      <a:lnTo>
                        <a:pt x="117517" y="110867"/>
                      </a:lnTo>
                      <a:lnTo>
                        <a:pt x="111310" y="114346"/>
                      </a:lnTo>
                      <a:lnTo>
                        <a:pt x="107586" y="119564"/>
                      </a:lnTo>
                      <a:lnTo>
                        <a:pt x="104068" y="120000"/>
                      </a:lnTo>
                      <a:lnTo>
                        <a:pt x="102413" y="110867"/>
                      </a:lnTo>
                      <a:lnTo>
                        <a:pt x="100344" y="102173"/>
                      </a:lnTo>
                      <a:lnTo>
                        <a:pt x="95793" y="104782"/>
                      </a:lnTo>
                      <a:lnTo>
                        <a:pt x="91034" y="103912"/>
                      </a:lnTo>
                      <a:lnTo>
                        <a:pt x="89379" y="98261"/>
                      </a:lnTo>
                      <a:lnTo>
                        <a:pt x="87103" y="91303"/>
                      </a:lnTo>
                      <a:lnTo>
                        <a:pt x="87310" y="83043"/>
                      </a:lnTo>
                      <a:lnTo>
                        <a:pt x="89793" y="78261"/>
                      </a:lnTo>
                      <a:lnTo>
                        <a:pt x="88552" y="72609"/>
                      </a:lnTo>
                      <a:lnTo>
                        <a:pt x="85241" y="73912"/>
                      </a:lnTo>
                      <a:lnTo>
                        <a:pt x="84828" y="66088"/>
                      </a:lnTo>
                      <a:lnTo>
                        <a:pt x="88344" y="63043"/>
                      </a:lnTo>
                      <a:lnTo>
                        <a:pt x="87103" y="46957"/>
                      </a:lnTo>
                      <a:lnTo>
                        <a:pt x="83171" y="43479"/>
                      </a:lnTo>
                      <a:lnTo>
                        <a:pt x="84828" y="33043"/>
                      </a:lnTo>
                      <a:lnTo>
                        <a:pt x="88344" y="25218"/>
                      </a:lnTo>
                      <a:lnTo>
                        <a:pt x="87935" y="21742"/>
                      </a:lnTo>
                      <a:lnTo>
                        <a:pt x="86275" y="22609"/>
                      </a:lnTo>
                      <a:lnTo>
                        <a:pt x="82965" y="30436"/>
                      </a:lnTo>
                      <a:lnTo>
                        <a:pt x="80068" y="31737"/>
                      </a:lnTo>
                      <a:lnTo>
                        <a:pt x="80276" y="41739"/>
                      </a:lnTo>
                      <a:lnTo>
                        <a:pt x="78831" y="46962"/>
                      </a:lnTo>
                      <a:lnTo>
                        <a:pt x="81931" y="53043"/>
                      </a:lnTo>
                      <a:lnTo>
                        <a:pt x="80276" y="69128"/>
                      </a:lnTo>
                      <a:lnTo>
                        <a:pt x="80482" y="80434"/>
                      </a:lnTo>
                      <a:lnTo>
                        <a:pt x="82138" y="93043"/>
                      </a:lnTo>
                      <a:lnTo>
                        <a:pt x="85862" y="98694"/>
                      </a:lnTo>
                      <a:lnTo>
                        <a:pt x="87930" y="110867"/>
                      </a:lnTo>
                      <a:lnTo>
                        <a:pt x="85655" y="117391"/>
                      </a:lnTo>
                      <a:lnTo>
                        <a:pt x="78621" y="113043"/>
                      </a:lnTo>
                      <a:lnTo>
                        <a:pt x="70551" y="112609"/>
                      </a:lnTo>
                      <a:lnTo>
                        <a:pt x="63930" y="108697"/>
                      </a:lnTo>
                      <a:lnTo>
                        <a:pt x="62689" y="99564"/>
                      </a:lnTo>
                      <a:lnTo>
                        <a:pt x="64758" y="88697"/>
                      </a:lnTo>
                      <a:lnTo>
                        <a:pt x="67448" y="78694"/>
                      </a:lnTo>
                      <a:lnTo>
                        <a:pt x="69930" y="70436"/>
                      </a:lnTo>
                      <a:lnTo>
                        <a:pt x="68896" y="62609"/>
                      </a:lnTo>
                      <a:lnTo>
                        <a:pt x="64552" y="63479"/>
                      </a:lnTo>
                      <a:lnTo>
                        <a:pt x="63517" y="68697"/>
                      </a:lnTo>
                      <a:lnTo>
                        <a:pt x="58759" y="63479"/>
                      </a:lnTo>
                      <a:lnTo>
                        <a:pt x="53379" y="60434"/>
                      </a:lnTo>
                      <a:lnTo>
                        <a:pt x="51517" y="53476"/>
                      </a:lnTo>
                      <a:lnTo>
                        <a:pt x="46345" y="46521"/>
                      </a:lnTo>
                      <a:lnTo>
                        <a:pt x="41379" y="35216"/>
                      </a:lnTo>
                      <a:lnTo>
                        <a:pt x="36829" y="27827"/>
                      </a:lnTo>
                      <a:lnTo>
                        <a:pt x="32690" y="27827"/>
                      </a:lnTo>
                      <a:lnTo>
                        <a:pt x="28344" y="33912"/>
                      </a:lnTo>
                      <a:lnTo>
                        <a:pt x="26275" y="40434"/>
                      </a:lnTo>
                      <a:lnTo>
                        <a:pt x="17999" y="40434"/>
                      </a:lnTo>
                      <a:lnTo>
                        <a:pt x="14689" y="51737"/>
                      </a:lnTo>
                      <a:lnTo>
                        <a:pt x="10345" y="51303"/>
                      </a:lnTo>
                      <a:lnTo>
                        <a:pt x="4345" y="70436"/>
                      </a:lnTo>
                      <a:lnTo>
                        <a:pt x="1862" y="70867"/>
                      </a:lnTo>
                      <a:close/>
                    </a:path>
                  </a:pathLst>
                </a:custGeom>
                <a:solidFill>
                  <a:srgbClr val="C27BA0"/>
                </a:solidFill>
                <a:ln w="9525" cap="flat" cmpd="sng">
                  <a:solidFill>
                    <a:srgbClr val="4C113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71" name="Shape 171"/>
                <p:cNvSpPr/>
                <p:nvPr/>
              </p:nvSpPr>
              <p:spPr>
                <a:xfrm>
                  <a:off x="28251150" y="9887350"/>
                  <a:ext cx="152400" cy="176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45409"/>
                      </a:moveTo>
                      <a:lnTo>
                        <a:pt x="75000" y="120000"/>
                      </a:lnTo>
                      <a:lnTo>
                        <a:pt x="120000" y="64869"/>
                      </a:lnTo>
                      <a:lnTo>
                        <a:pt x="97500" y="0"/>
                      </a:lnTo>
                      <a:lnTo>
                        <a:pt x="22500" y="9722"/>
                      </a:lnTo>
                      <a:close/>
                    </a:path>
                  </a:pathLst>
                </a:custGeom>
                <a:solidFill>
                  <a:srgbClr val="C27BA0"/>
                </a:solidFill>
                <a:ln w="9525" cap="flat" cmpd="sng">
                  <a:solidFill>
                    <a:srgbClr val="4C113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72" name="Shape 172"/>
              <p:cNvSpPr/>
              <p:nvPr/>
            </p:nvSpPr>
            <p:spPr>
              <a:xfrm>
                <a:off x="5847295" y="4033918"/>
                <a:ext cx="964500" cy="343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14005"/>
                    </a:lnTo>
                    <a:lnTo>
                      <a:pt x="118129" y="15279"/>
                    </a:lnTo>
                    <a:lnTo>
                      <a:pt x="116587" y="22281"/>
                    </a:lnTo>
                    <a:lnTo>
                      <a:pt x="116037" y="28965"/>
                    </a:lnTo>
                    <a:lnTo>
                      <a:pt x="114386" y="27055"/>
                    </a:lnTo>
                    <a:lnTo>
                      <a:pt x="112404" y="29284"/>
                    </a:lnTo>
                    <a:lnTo>
                      <a:pt x="110532" y="37241"/>
                    </a:lnTo>
                    <a:lnTo>
                      <a:pt x="108771" y="35331"/>
                    </a:lnTo>
                    <a:lnTo>
                      <a:pt x="105908" y="37877"/>
                    </a:lnTo>
                    <a:lnTo>
                      <a:pt x="104477" y="42653"/>
                    </a:lnTo>
                    <a:lnTo>
                      <a:pt x="104477" y="50610"/>
                    </a:lnTo>
                    <a:lnTo>
                      <a:pt x="99963" y="55702"/>
                    </a:lnTo>
                    <a:lnTo>
                      <a:pt x="99413" y="59841"/>
                    </a:lnTo>
                    <a:lnTo>
                      <a:pt x="96551" y="64615"/>
                    </a:lnTo>
                    <a:lnTo>
                      <a:pt x="93248" y="67798"/>
                    </a:lnTo>
                    <a:lnTo>
                      <a:pt x="90386" y="73528"/>
                    </a:lnTo>
                    <a:lnTo>
                      <a:pt x="90386" y="82759"/>
                    </a:lnTo>
                    <a:lnTo>
                      <a:pt x="86312" y="86260"/>
                    </a:lnTo>
                    <a:lnTo>
                      <a:pt x="86312" y="99311"/>
                    </a:lnTo>
                    <a:lnTo>
                      <a:pt x="74532" y="102812"/>
                    </a:lnTo>
                    <a:lnTo>
                      <a:pt x="49101" y="109814"/>
                    </a:lnTo>
                    <a:lnTo>
                      <a:pt x="30716" y="114271"/>
                    </a:lnTo>
                    <a:lnTo>
                      <a:pt x="12441" y="118727"/>
                    </a:lnTo>
                    <a:lnTo>
                      <a:pt x="0" y="120000"/>
                    </a:lnTo>
                    <a:lnTo>
                      <a:pt x="1982" y="117136"/>
                    </a:lnTo>
                    <a:lnTo>
                      <a:pt x="3303" y="113316"/>
                    </a:lnTo>
                    <a:lnTo>
                      <a:pt x="2973" y="106314"/>
                    </a:lnTo>
                    <a:lnTo>
                      <a:pt x="1652" y="98038"/>
                    </a:lnTo>
                    <a:lnTo>
                      <a:pt x="5284" y="91353"/>
                    </a:lnTo>
                    <a:lnTo>
                      <a:pt x="5175" y="82123"/>
                    </a:lnTo>
                    <a:lnTo>
                      <a:pt x="7156" y="71300"/>
                    </a:lnTo>
                    <a:lnTo>
                      <a:pt x="7156" y="66525"/>
                    </a:lnTo>
                    <a:lnTo>
                      <a:pt x="9468" y="53475"/>
                    </a:lnTo>
                    <a:lnTo>
                      <a:pt x="9468" y="40106"/>
                    </a:lnTo>
                    <a:lnTo>
                      <a:pt x="30385" y="37877"/>
                    </a:lnTo>
                    <a:lnTo>
                      <a:pt x="30385" y="27692"/>
                    </a:lnTo>
                    <a:lnTo>
                      <a:pt x="31927" y="27055"/>
                    </a:lnTo>
                    <a:lnTo>
                      <a:pt x="34679" y="28965"/>
                    </a:lnTo>
                    <a:lnTo>
                      <a:pt x="38202" y="26738"/>
                    </a:lnTo>
                    <a:lnTo>
                      <a:pt x="70679" y="19098"/>
                    </a:lnTo>
                    <a:lnTo>
                      <a:pt x="83450" y="16552"/>
                    </a:lnTo>
                    <a:lnTo>
                      <a:pt x="87303" y="15915"/>
                    </a:lnTo>
                    <a:lnTo>
                      <a:pt x="92697" y="12096"/>
                    </a:lnTo>
                    <a:lnTo>
                      <a:pt x="105358" y="7003"/>
                    </a:lnTo>
                    <a:lnTo>
                      <a:pt x="116367" y="3820"/>
                    </a:lnTo>
                    <a:lnTo>
                      <a:pt x="117909" y="0"/>
                    </a:lnTo>
                    <a:close/>
                  </a:path>
                </a:pathLst>
              </a:custGeom>
              <a:solidFill>
                <a:srgbClr val="C27BA0"/>
              </a:solidFill>
              <a:ln w="9525" cap="flat" cmpd="sng">
                <a:solidFill>
                  <a:srgbClr val="4C113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3" name="Shape 173"/>
              <p:cNvSpPr/>
              <p:nvPr/>
            </p:nvSpPr>
            <p:spPr>
              <a:xfrm>
                <a:off x="1051789" y="1077700"/>
                <a:ext cx="1583400" cy="6141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ASF DAAC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> </a:t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SAR Products, Sea Ice, Polar Processes</a:t>
                </a: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923901" y="1815106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cxnSp>
            <p:nvCxnSpPr>
              <p:cNvPr id="175" name="Shape 175"/>
              <p:cNvCxnSpPr>
                <a:stCxn id="174" idx="1"/>
              </p:cNvCxnSpPr>
              <p:nvPr/>
            </p:nvCxnSpPr>
            <p:spPr>
              <a:xfrm rot="10800000" flipH="1">
                <a:off x="987801" y="1675306"/>
                <a:ext cx="120600" cy="13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76" name="Shape 176"/>
              <p:cNvSpPr/>
              <p:nvPr/>
            </p:nvSpPr>
            <p:spPr>
              <a:xfrm>
                <a:off x="1051787" y="4511600"/>
                <a:ext cx="1571100" cy="6141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PO.DAAC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> </a:t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Ocean Circulation</a:t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Air-Sea Interactions</a:t>
                </a:r>
              </a:p>
            </p:txBody>
          </p:sp>
          <p:cxnSp>
            <p:nvCxnSpPr>
              <p:cNvPr id="177" name="Shape 177"/>
              <p:cNvCxnSpPr>
                <a:stCxn id="178" idx="3"/>
                <a:endCxn id="176" idx="0"/>
              </p:cNvCxnSpPr>
              <p:nvPr/>
            </p:nvCxnSpPr>
            <p:spPr>
              <a:xfrm flipH="1">
                <a:off x="1837262" y="4230776"/>
                <a:ext cx="726600" cy="280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79" name="Shape 179"/>
              <p:cNvSpPr/>
              <p:nvPr/>
            </p:nvSpPr>
            <p:spPr>
              <a:xfrm>
                <a:off x="2743725" y="4410150"/>
                <a:ext cx="1368600" cy="6654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NSIDC DAAC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> </a:t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Cryosphere, Polar Processes</a:t>
                </a:r>
              </a:p>
            </p:txBody>
          </p:sp>
          <p:cxnSp>
            <p:nvCxnSpPr>
              <p:cNvPr id="180" name="Shape 180"/>
              <p:cNvCxnSpPr>
                <a:stCxn id="181" idx="3"/>
                <a:endCxn id="179" idx="0"/>
              </p:cNvCxnSpPr>
              <p:nvPr/>
            </p:nvCxnSpPr>
            <p:spPr>
              <a:xfrm flipH="1">
                <a:off x="3427911" y="3726884"/>
                <a:ext cx="805200" cy="683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82" name="Shape 182"/>
              <p:cNvSpPr/>
              <p:nvPr/>
            </p:nvSpPr>
            <p:spPr>
              <a:xfrm>
                <a:off x="3494562" y="2133325"/>
                <a:ext cx="1368600" cy="6765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LPDAAC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> </a:t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Land Processes and Features</a:t>
                </a: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4988198" y="3048989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cxnSp>
            <p:nvCxnSpPr>
              <p:cNvPr id="184" name="Shape 184"/>
              <p:cNvCxnSpPr>
                <a:stCxn id="183" idx="2"/>
                <a:endCxn id="182" idx="2"/>
              </p:cNvCxnSpPr>
              <p:nvPr/>
            </p:nvCxnSpPr>
            <p:spPr>
              <a:xfrm rot="10800000">
                <a:off x="4178798" y="2809889"/>
                <a:ext cx="809400" cy="312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85" name="Shape 185"/>
              <p:cNvSpPr/>
              <p:nvPr/>
            </p:nvSpPr>
            <p:spPr>
              <a:xfrm>
                <a:off x="4277861" y="5114925"/>
                <a:ext cx="1536000" cy="5820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GHRC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> </a:t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Hydrological Cycle and Severe Weather</a:t>
                </a:r>
              </a:p>
            </p:txBody>
          </p:sp>
          <p:cxnSp>
            <p:nvCxnSpPr>
              <p:cNvPr id="186" name="Shape 186"/>
              <p:cNvCxnSpPr>
                <a:stCxn id="187" idx="3"/>
                <a:endCxn id="185" idx="0"/>
              </p:cNvCxnSpPr>
              <p:nvPr/>
            </p:nvCxnSpPr>
            <p:spPr>
              <a:xfrm flipH="1">
                <a:off x="5045885" y="4502479"/>
                <a:ext cx="1160100" cy="61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88" name="Shape 188"/>
              <p:cNvSpPr/>
              <p:nvPr/>
            </p:nvSpPr>
            <p:spPr>
              <a:xfrm>
                <a:off x="4292214" y="4057599"/>
                <a:ext cx="1368600" cy="7266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ORNL</a:t>
                </a:r>
                <a:r>
                  <a:rPr lang="en" sz="750">
                    <a:ea typeface="Lato"/>
                    <a:cs typeface="Lato"/>
                    <a:sym typeface="Lato"/>
                  </a:rPr>
                  <a:t/>
                </a:r>
                <a:br>
                  <a:rPr lang="en" sz="750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Biogeochemical Dynamics, EOS Land Validation</a:t>
                </a: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6472072" y="4083774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cxnSp>
            <p:nvCxnSpPr>
              <p:cNvPr id="190" name="Shape 190"/>
              <p:cNvCxnSpPr>
                <a:stCxn id="189" idx="2"/>
                <a:endCxn id="188" idx="3"/>
              </p:cNvCxnSpPr>
              <p:nvPr/>
            </p:nvCxnSpPr>
            <p:spPr>
              <a:xfrm flipH="1">
                <a:off x="5660872" y="4157274"/>
                <a:ext cx="811200" cy="26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1" name="Shape 191"/>
              <p:cNvSpPr/>
              <p:nvPr/>
            </p:nvSpPr>
            <p:spPr>
              <a:xfrm>
                <a:off x="7055162" y="5443250"/>
                <a:ext cx="1647300" cy="7302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ASDC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/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Radiation Budget, Clouds, Aerosols, Tropo Composition</a:t>
                </a:r>
              </a:p>
            </p:txBody>
          </p:sp>
          <p:cxnSp>
            <p:nvCxnSpPr>
              <p:cNvPr id="192" name="Shape 192"/>
              <p:cNvCxnSpPr>
                <a:stCxn id="193" idx="3"/>
                <a:endCxn id="191" idx="0"/>
              </p:cNvCxnSpPr>
              <p:nvPr/>
            </p:nvCxnSpPr>
            <p:spPr>
              <a:xfrm>
                <a:off x="7337894" y="3915790"/>
                <a:ext cx="540900" cy="1527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4" name="Shape 194"/>
              <p:cNvSpPr/>
              <p:nvPr/>
            </p:nvSpPr>
            <p:spPr>
              <a:xfrm>
                <a:off x="7707812" y="4368300"/>
                <a:ext cx="1368600" cy="5697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LAADS/MODAPS</a:t>
                </a:r>
                <a:r>
                  <a:rPr lang="en" sz="750">
                    <a:ea typeface="Lato"/>
                    <a:cs typeface="Lato"/>
                    <a:sym typeface="Lato"/>
                  </a:rPr>
                  <a:t> </a:t>
                </a:r>
                <a:br>
                  <a:rPr lang="en" sz="750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Atmosphere</a:t>
                </a: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7642987" y="3654050"/>
                <a:ext cx="1368600" cy="6267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OB.DAAC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> </a:t>
                </a:r>
                <a:r>
                  <a:rPr lang="en" sz="750">
                    <a:ea typeface="Lato"/>
                    <a:cs typeface="Lato"/>
                    <a:sym typeface="Lato"/>
                  </a:rPr>
                  <a:t/>
                </a:r>
                <a:br>
                  <a:rPr lang="en" sz="750">
                    <a:ea typeface="Lato"/>
                    <a:cs typeface="Lato"/>
                    <a:sym typeface="Lato"/>
                  </a:rPr>
                </a:br>
                <a:r>
                  <a:rPr lang="en" sz="750">
                    <a:ea typeface="Lato"/>
                    <a:cs typeface="Lato"/>
                    <a:sym typeface="Lato"/>
                  </a:rPr>
                  <a:t>Ocean Biology and Biogeochemistry </a:t>
                </a: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7351712" y="1733750"/>
                <a:ext cx="1536000" cy="6714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SEDAC</a:t>
                </a:r>
                <a:r>
                  <a:rPr lang="en" sz="825">
                    <a:ea typeface="Lato"/>
                    <a:cs typeface="Lato"/>
                    <a:sym typeface="Lato"/>
                  </a:rPr>
                  <a:t> </a:t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Human Interactions in Global Change</a:t>
                </a: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5852075" y="2183349"/>
                <a:ext cx="1368600" cy="6267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CDDIS</a:t>
                </a:r>
                <a:r>
                  <a:rPr lang="en" sz="825">
                    <a:ea typeface="Lato"/>
                    <a:cs typeface="Lato"/>
                    <a:sym typeface="Lato"/>
                  </a:rPr>
                  <a:t/>
                </a:r>
                <a:br>
                  <a:rPr lang="en" sz="825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Crustal Dynamics Solid Earth</a:t>
                </a: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5236112" y="3107525"/>
                <a:ext cx="1583400" cy="926100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r>
                  <a:rPr lang="en" sz="825" b="1">
                    <a:ea typeface="Lato"/>
                    <a:cs typeface="Lato"/>
                    <a:sym typeface="Lato"/>
                  </a:rPr>
                  <a:t>GES DISC</a:t>
                </a:r>
                <a:r>
                  <a:rPr lang="en" sz="750">
                    <a:ea typeface="Lato"/>
                    <a:cs typeface="Lato"/>
                    <a:sym typeface="Lato"/>
                  </a:rPr>
                  <a:t/>
                </a:r>
                <a:br>
                  <a:rPr lang="en" sz="750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Atmos Composition &amp; Dynamics, Global Modeling, Hydrology, Radiance</a:t>
                </a: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7186616" y="3485926"/>
                <a:ext cx="107700" cy="1236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7225402" y="3513720"/>
                <a:ext cx="107700" cy="1236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cxnSp>
            <p:nvCxnSpPr>
              <p:cNvPr id="201" name="Shape 201"/>
              <p:cNvCxnSpPr>
                <a:stCxn id="199" idx="2"/>
                <a:endCxn id="198" idx="3"/>
              </p:cNvCxnSpPr>
              <p:nvPr/>
            </p:nvCxnSpPr>
            <p:spPr>
              <a:xfrm flipH="1">
                <a:off x="6819416" y="3547726"/>
                <a:ext cx="367200" cy="22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2" name="Shape 202"/>
              <p:cNvCxnSpPr>
                <a:stCxn id="194" idx="1"/>
                <a:endCxn id="203" idx="3"/>
              </p:cNvCxnSpPr>
              <p:nvPr/>
            </p:nvCxnSpPr>
            <p:spPr>
              <a:xfrm rot="10800000">
                <a:off x="7358912" y="3685650"/>
                <a:ext cx="348900" cy="967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4" name="Shape 204"/>
              <p:cNvCxnSpPr>
                <a:stCxn id="203" idx="4"/>
                <a:endCxn id="195" idx="1"/>
              </p:cNvCxnSpPr>
              <p:nvPr/>
            </p:nvCxnSpPr>
            <p:spPr>
              <a:xfrm>
                <a:off x="7412664" y="3623726"/>
                <a:ext cx="230400" cy="343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5" name="Shape 205"/>
              <p:cNvCxnSpPr>
                <a:stCxn id="197" idx="2"/>
                <a:endCxn id="199" idx="1"/>
              </p:cNvCxnSpPr>
              <p:nvPr/>
            </p:nvCxnSpPr>
            <p:spPr>
              <a:xfrm>
                <a:off x="6536375" y="2810049"/>
                <a:ext cx="704100" cy="675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06" name="Shape 206"/>
              <p:cNvSpPr/>
              <p:nvPr/>
            </p:nvSpPr>
            <p:spPr>
              <a:xfrm>
                <a:off x="7437455" y="3058275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cxnSp>
            <p:nvCxnSpPr>
              <p:cNvPr id="207" name="Shape 207"/>
              <p:cNvCxnSpPr>
                <a:stCxn id="196" idx="2"/>
                <a:endCxn id="206" idx="4"/>
              </p:cNvCxnSpPr>
              <p:nvPr/>
            </p:nvCxnSpPr>
            <p:spPr>
              <a:xfrm flipH="1">
                <a:off x="7565312" y="2405150"/>
                <a:ext cx="554400" cy="726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08" name="Shape 208"/>
              <p:cNvSpPr/>
              <p:nvPr/>
            </p:nvSpPr>
            <p:spPr>
              <a:xfrm>
                <a:off x="7299762" y="3479937"/>
                <a:ext cx="110100" cy="1101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66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6221813" y="4432401"/>
                <a:ext cx="110100" cy="1101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66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4089025" y="3626600"/>
                <a:ext cx="110100" cy="1101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66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5784012" y="2923075"/>
                <a:ext cx="110100" cy="1101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66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2391187" y="4087650"/>
                <a:ext cx="110100" cy="1101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66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499962" y="4083776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4169211" y="3579884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2269825" y="2802112"/>
                <a:ext cx="1718400" cy="654300"/>
              </a:xfrm>
              <a:prstGeom prst="ellipse">
                <a:avLst/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825" b="1" u="sng">
                    <a:ea typeface="Lato"/>
                    <a:cs typeface="Lato"/>
                    <a:sym typeface="Lato"/>
                  </a:rPr>
                  <a:t>NCAR,  U. of Co.</a:t>
                </a:r>
              </a:p>
              <a:p>
                <a:pPr algn="ctr"/>
                <a:r>
                  <a:rPr lang="en" sz="825">
                    <a:ea typeface="Lato"/>
                    <a:cs typeface="Lato"/>
                    <a:sym typeface="Lato"/>
                  </a:rPr>
                  <a:t>MOPITT</a:t>
                </a:r>
              </a:p>
            </p:txBody>
          </p:sp>
          <p:cxnSp>
            <p:nvCxnSpPr>
              <p:cNvPr id="214" name="Shape 214"/>
              <p:cNvCxnSpPr>
                <a:stCxn id="213" idx="5"/>
                <a:endCxn id="210" idx="1"/>
              </p:cNvCxnSpPr>
              <p:nvPr/>
            </p:nvCxnSpPr>
            <p:spPr>
              <a:xfrm>
                <a:off x="3736571" y="3360592"/>
                <a:ext cx="368700" cy="282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15" name="Shape 215"/>
              <p:cNvSpPr/>
              <p:nvPr/>
            </p:nvSpPr>
            <p:spPr>
              <a:xfrm>
                <a:off x="581237" y="3371675"/>
                <a:ext cx="1647300" cy="680100"/>
              </a:xfrm>
              <a:prstGeom prst="ellipse">
                <a:avLst/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900" b="1" u="sng">
                    <a:ea typeface="Lato"/>
                    <a:cs typeface="Lato"/>
                    <a:sym typeface="Lato"/>
                  </a:rPr>
                  <a:t>JPL</a:t>
                </a:r>
                <a:r>
                  <a:rPr lang="en" sz="825" b="1">
                    <a:ea typeface="Lato"/>
                    <a:cs typeface="Lato"/>
                    <a:sym typeface="Lato"/>
                  </a:rPr>
                  <a:t/>
                </a:r>
                <a:br>
                  <a:rPr lang="en" sz="825" b="1">
                    <a:ea typeface="Lato"/>
                    <a:cs typeface="Lato"/>
                    <a:sym typeface="Lato"/>
                  </a:rPr>
                </a:br>
                <a:r>
                  <a:rPr lang="en" sz="825">
                    <a:ea typeface="Lato"/>
                    <a:cs typeface="Lato"/>
                    <a:sym typeface="Lato"/>
                  </a:rPr>
                  <a:t>MLS, TES, SNPP Sounder</a:t>
                </a:r>
                <a:r>
                  <a:rPr lang="en" sz="750" b="1">
                    <a:ea typeface="Lato"/>
                    <a:cs typeface="Lato"/>
                    <a:sym typeface="Lato"/>
                  </a:rPr>
                  <a:t> </a:t>
                </a:r>
                <a:r>
                  <a:rPr lang="en" sz="600" b="1">
                    <a:ea typeface="Lato"/>
                    <a:cs typeface="Lato"/>
                    <a:sym typeface="Lato"/>
                  </a:rPr>
                  <a:t/>
                </a:r>
                <a:br>
                  <a:rPr lang="en" sz="600" b="1">
                    <a:ea typeface="Lato"/>
                    <a:cs typeface="Lato"/>
                    <a:sym typeface="Lato"/>
                  </a:rPr>
                </a:br>
                <a:endParaRPr lang="en" sz="600" b="1"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16" name="Shape 216"/>
              <p:cNvCxnSpPr>
                <a:stCxn id="215" idx="5"/>
                <a:endCxn id="212" idx="1"/>
              </p:cNvCxnSpPr>
              <p:nvPr/>
            </p:nvCxnSpPr>
            <p:spPr>
              <a:xfrm>
                <a:off x="1987296" y="3952176"/>
                <a:ext cx="420000" cy="151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17" name="Shape 217"/>
              <p:cNvSpPr/>
              <p:nvPr/>
            </p:nvSpPr>
            <p:spPr>
              <a:xfrm>
                <a:off x="4563637" y="1568375"/>
                <a:ext cx="1368600" cy="665400"/>
              </a:xfrm>
              <a:prstGeom prst="ellipse">
                <a:avLst/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825" b="1" u="sng">
                    <a:ea typeface="Lato"/>
                    <a:cs typeface="Lato"/>
                    <a:sym typeface="Lato"/>
                  </a:rPr>
                  <a:t>U. of Wisc.</a:t>
                </a:r>
              </a:p>
              <a:p>
                <a:pPr algn="ctr"/>
                <a:r>
                  <a:rPr lang="en" sz="825">
                    <a:ea typeface="Lato"/>
                    <a:cs typeface="Lato"/>
                    <a:sym typeface="Lato"/>
                  </a:rPr>
                  <a:t>SNPP Atmosphere</a:t>
                </a:r>
              </a:p>
            </p:txBody>
          </p:sp>
          <p:cxnSp>
            <p:nvCxnSpPr>
              <p:cNvPr id="218" name="Shape 218"/>
              <p:cNvCxnSpPr>
                <a:endCxn id="211" idx="0"/>
              </p:cNvCxnSpPr>
              <p:nvPr/>
            </p:nvCxnSpPr>
            <p:spPr>
              <a:xfrm>
                <a:off x="5279862" y="2188975"/>
                <a:ext cx="559200" cy="734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87" name="Shape 187"/>
              <p:cNvSpPr/>
              <p:nvPr/>
            </p:nvSpPr>
            <p:spPr>
              <a:xfrm>
                <a:off x="6142085" y="4355479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cxnSp>
            <p:nvCxnSpPr>
              <p:cNvPr id="219" name="Shape 219"/>
              <p:cNvCxnSpPr>
                <a:stCxn id="220" idx="0"/>
                <a:endCxn id="209" idx="4"/>
              </p:cNvCxnSpPr>
              <p:nvPr/>
            </p:nvCxnSpPr>
            <p:spPr>
              <a:xfrm rot="10800000" flipH="1">
                <a:off x="5895012" y="4542575"/>
                <a:ext cx="381900" cy="1192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20" name="Shape 220"/>
              <p:cNvSpPr/>
              <p:nvPr/>
            </p:nvSpPr>
            <p:spPr>
              <a:xfrm>
                <a:off x="5313912" y="5734775"/>
                <a:ext cx="1162200" cy="532500"/>
              </a:xfrm>
              <a:prstGeom prst="ellipse">
                <a:avLst/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825" b="1" u="sng">
                    <a:ea typeface="Lato"/>
                    <a:cs typeface="Lato"/>
                    <a:sym typeface="Lato"/>
                  </a:rPr>
                  <a:t>GHRC</a:t>
                </a:r>
              </a:p>
              <a:p>
                <a:pPr algn="ctr"/>
                <a:r>
                  <a:rPr lang="en" sz="750">
                    <a:ea typeface="Lato"/>
                    <a:cs typeface="Lato"/>
                    <a:sym typeface="Lato"/>
                  </a:rPr>
                  <a:t>AMSR-U, LIS</a:t>
                </a: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7268151" y="3538952"/>
                <a:ext cx="107700" cy="1236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7304964" y="3561926"/>
                <a:ext cx="107700" cy="1236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7718512" y="2824199"/>
                <a:ext cx="1368600" cy="726599"/>
              </a:xfrm>
              <a:prstGeom prst="ellipse">
                <a:avLst/>
              </a:prstGeom>
              <a:solidFill>
                <a:srgbClr val="EEEEEE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825" b="1" u="sng">
                    <a:ea typeface="Lato"/>
                    <a:cs typeface="Lato"/>
                    <a:sym typeface="Lato"/>
                  </a:rPr>
                  <a:t>GSFC</a:t>
                </a:r>
              </a:p>
              <a:p>
                <a:pPr algn="ctr"/>
                <a:r>
                  <a:rPr lang="en" sz="750">
                    <a:ea typeface="Lato"/>
                    <a:cs typeface="Lato"/>
                    <a:sym typeface="Lato"/>
                  </a:rPr>
                  <a:t>SNPP, MODIS, OMI, OBPG</a:t>
                </a:r>
              </a:p>
            </p:txBody>
          </p:sp>
          <p:cxnSp>
            <p:nvCxnSpPr>
              <p:cNvPr id="223" name="Shape 223"/>
              <p:cNvCxnSpPr>
                <a:stCxn id="222" idx="2"/>
                <a:endCxn id="208" idx="7"/>
              </p:cNvCxnSpPr>
              <p:nvPr/>
            </p:nvCxnSpPr>
            <p:spPr>
              <a:xfrm flipH="1">
                <a:off x="7393612" y="3187499"/>
                <a:ext cx="324900" cy="30869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3" name="Shape 193"/>
              <p:cNvSpPr/>
              <p:nvPr/>
            </p:nvSpPr>
            <p:spPr>
              <a:xfrm>
                <a:off x="7273994" y="3768790"/>
                <a:ext cx="127800" cy="147000"/>
              </a:xfrm>
              <a:prstGeom prst="can">
                <a:avLst>
                  <a:gd name="adj" fmla="val 25000"/>
                </a:avLst>
              </a:prstGeom>
              <a:solidFill>
                <a:srgbClr val="6AA84F"/>
              </a:solidFill>
              <a:ln w="19050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3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204691" cy="5031509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dirty="0" err="1" smtClean="0"/>
              <a:t>Earthdata</a:t>
            </a:r>
            <a:r>
              <a:rPr lang="en-US" altLang="en-US" dirty="0" smtClean="0"/>
              <a:t>: EOSDIS website </a:t>
            </a:r>
            <a:r>
              <a:rPr lang="en-US" altLang="en-US" dirty="0" smtClean="0">
                <a:hlinkClick r:id="rId3"/>
              </a:rPr>
              <a:t>http://earthdata.nasa.gov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Centralized, authoritative source for NASA’s Earth Science Data Systems</a:t>
            </a:r>
          </a:p>
          <a:p>
            <a:pPr lvl="1"/>
            <a:r>
              <a:rPr lang="en-US" altLang="en-US" dirty="0" smtClean="0"/>
              <a:t>Platform for interoperability among Data Centers &amp; other assets</a:t>
            </a:r>
          </a:p>
          <a:p>
            <a:endParaRPr lang="en-US" altLang="en-US" dirty="0" smtClean="0"/>
          </a:p>
          <a:p>
            <a:r>
              <a:rPr lang="en-US" dirty="0" smtClean="0"/>
              <a:t>Metadata Services</a:t>
            </a:r>
          </a:p>
          <a:p>
            <a:pPr lvl="1"/>
            <a:r>
              <a:rPr lang="en-US" dirty="0" smtClean="0"/>
              <a:t> Searchable </a:t>
            </a:r>
            <a:r>
              <a:rPr lang="en-US" altLang="en-US" dirty="0" smtClean="0"/>
              <a:t>catalog of over 26,000 NASA and International dataset collections and</a:t>
            </a:r>
            <a:r>
              <a:rPr lang="en-US" dirty="0" smtClean="0"/>
              <a:t> granule metadata for   NASA datasets</a:t>
            </a:r>
          </a:p>
          <a:p>
            <a:pPr lvl="1"/>
            <a:endParaRPr lang="en-US" dirty="0" smtClean="0"/>
          </a:p>
          <a:p>
            <a:r>
              <a:rPr lang="en-US" altLang="en-US" dirty="0" smtClean="0"/>
              <a:t>User Tools, e.g.:</a:t>
            </a:r>
          </a:p>
          <a:p>
            <a:pPr lvl="1"/>
            <a:r>
              <a:rPr lang="en-US" altLang="en-US" dirty="0" err="1" smtClean="0"/>
              <a:t>Earthdata</a:t>
            </a:r>
            <a:r>
              <a:rPr lang="en-US" altLang="en-US" dirty="0" smtClean="0"/>
              <a:t> Search Client – search and order tool</a:t>
            </a:r>
          </a:p>
          <a:p>
            <a:pPr lvl="1"/>
            <a:r>
              <a:rPr lang="en-US" altLang="en-US" dirty="0" smtClean="0"/>
              <a:t>Global Imagery Browse Services (GIBS) – </a:t>
            </a:r>
            <a:r>
              <a:rPr lang="en-US" dirty="0" smtClean="0"/>
              <a:t>full resolution imagery derived from NASA products in  a standardized manner to any web-connected client (Open Sourced)</a:t>
            </a:r>
          </a:p>
          <a:p>
            <a:pPr lvl="1"/>
            <a:r>
              <a:rPr lang="en-US" altLang="en-US" dirty="0" smtClean="0"/>
              <a:t>Worldview - </a:t>
            </a:r>
            <a:r>
              <a:rPr lang="en-US" dirty="0" smtClean="0"/>
              <a:t>highly responsive interface to explore GIBS imagery and download the underlying data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User Registration System: </a:t>
            </a:r>
            <a:r>
              <a:rPr lang="en-US" dirty="0" smtClean="0"/>
              <a:t>provides a centralized  mechanism for user registration and account management for all EOSDIS system elements.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34FE-5A70-0642-8B5B-E435BEA06C2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344" y="1710929"/>
            <a:ext cx="2462213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4-07-08 at 12.18.00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126" y="3622523"/>
            <a:ext cx="2560682" cy="1934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4937" y="5523726"/>
            <a:ext cx="21798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Interactive Discovery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2587" y="3323053"/>
            <a:ext cx="1436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Visual Search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4495E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dirty="0" smtClean="0"/>
              <a:t>Data Access </a:t>
            </a:r>
          </a:p>
          <a:p>
            <a:r>
              <a:rPr lang="en-US" dirty="0" smtClean="0"/>
              <a:t>Centralized Reusable Capabilities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20" y="96891"/>
            <a:ext cx="7317480" cy="741309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Significant Progress and </a:t>
            </a:r>
            <a:r>
              <a:rPr lang="en-US" sz="2800" dirty="0" smtClean="0"/>
              <a:t>Accomplishments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NASA Internal Use Only - Pre-decisional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0EFE0-DAAD-44C8-B858-47B8283FB32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3660" y="955185"/>
            <a:ext cx="85344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Delivered </a:t>
            </a:r>
            <a:r>
              <a:rPr lang="en-US" sz="1600" dirty="0" smtClean="0">
                <a:latin typeface="Cambria" panose="02040503050406030204" pitchFamily="18" charset="0"/>
              </a:rPr>
              <a:t>1.4 billion </a:t>
            </a:r>
            <a:r>
              <a:rPr lang="en-US" sz="1600" dirty="0">
                <a:latin typeface="Cambria" panose="02040503050406030204" pitchFamily="18" charset="0"/>
              </a:rPr>
              <a:t>products to </a:t>
            </a:r>
            <a:r>
              <a:rPr lang="en-US" sz="1600" dirty="0" smtClean="0">
                <a:latin typeface="Cambria" panose="02040503050406030204" pitchFamily="18" charset="0"/>
              </a:rPr>
              <a:t>over 3 million users </a:t>
            </a:r>
            <a:r>
              <a:rPr lang="en-US" sz="1600" dirty="0">
                <a:latin typeface="Cambria" panose="02040503050406030204" pitchFamily="18" charset="0"/>
              </a:rPr>
              <a:t>in </a:t>
            </a:r>
            <a:r>
              <a:rPr lang="en-US" sz="1600" dirty="0" smtClean="0">
                <a:latin typeface="Cambria" panose="02040503050406030204" pitchFamily="18" charset="0"/>
              </a:rPr>
              <a:t>FY17</a:t>
            </a:r>
            <a:endParaRPr lang="en-US" sz="1600" dirty="0">
              <a:latin typeface="Cambria" panose="020405030504060302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Provided data stewardship 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to over  11,000 unique data products from 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more than 100 instruments, available to 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users worldwide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Provided the ability to search over 3</a:t>
            </a:r>
            <a:r>
              <a:rPr lang="en-US" sz="1600" dirty="0" smtClean="0">
                <a:latin typeface="Cambria" panose="02040503050406030204" pitchFamily="18" charset="0"/>
              </a:rPr>
              <a:t>3,000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data collections in the Common Metadata Repository, with </a:t>
            </a:r>
            <a:r>
              <a:rPr lang="en-US" sz="1600" dirty="0" smtClean="0">
                <a:latin typeface="Cambria" panose="02040503050406030204" pitchFamily="18" charset="0"/>
              </a:rPr>
              <a:t>96% 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of queries completing in less than 1 second.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Decommissioned the Reverb data search and discovery system, making </a:t>
            </a:r>
            <a:r>
              <a:rPr lang="en-US" sz="1600" dirty="0" err="1">
                <a:latin typeface="Cambria" panose="02040503050406030204" pitchFamily="18" charset="0"/>
              </a:rPr>
              <a:t>Earthdata</a:t>
            </a:r>
            <a:r>
              <a:rPr lang="en-US" sz="1600" dirty="0">
                <a:latin typeface="Cambria" panose="02040503050406030204" pitchFamily="18" charset="0"/>
              </a:rPr>
              <a:t> Search the primary means for searching and discovering NASA Earth observing data from EOSDIS. </a:t>
            </a:r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Scored 78 </a:t>
            </a:r>
            <a:r>
              <a:rPr lang="en-US" sz="1600" dirty="0">
                <a:latin typeface="Cambria" panose="02040503050406030204" pitchFamily="18" charset="0"/>
              </a:rPr>
              <a:t>on the American Customer Satisfaction Index (ACSI) survey of </a:t>
            </a:r>
            <a:r>
              <a:rPr lang="en-US" sz="1600" dirty="0" smtClean="0">
                <a:latin typeface="Cambria" panose="02040503050406030204" pitchFamily="18" charset="0"/>
              </a:rPr>
              <a:t>7,505 users</a:t>
            </a:r>
            <a:r>
              <a:rPr lang="en-US" sz="1600" dirty="0">
                <a:latin typeface="Cambria" panose="02040503050406030204" pitchFamily="18" charset="0"/>
              </a:rPr>
              <a:t>.  This was over </a:t>
            </a:r>
            <a:r>
              <a:rPr lang="en-US" sz="1600" dirty="0" smtClean="0">
                <a:latin typeface="Cambria" panose="02040503050406030204" pitchFamily="18" charset="0"/>
              </a:rPr>
              <a:t>300 </a:t>
            </a:r>
            <a:r>
              <a:rPr lang="en-US" sz="1600" dirty="0">
                <a:latin typeface="Cambria" panose="02040503050406030204" pitchFamily="18" charset="0"/>
              </a:rPr>
              <a:t>more responses than the previous year, and continued </a:t>
            </a:r>
            <a:r>
              <a:rPr lang="en-US" sz="1600" dirty="0" smtClean="0">
                <a:latin typeface="Cambria" panose="02040503050406030204" pitchFamily="18" charset="0"/>
              </a:rPr>
              <a:t>an eleven </a:t>
            </a:r>
            <a:r>
              <a:rPr lang="en-US" sz="1600" dirty="0">
                <a:latin typeface="Cambria" panose="02040503050406030204" pitchFamily="18" charset="0"/>
              </a:rPr>
              <a:t>year trend of high scores for EOSDIS performance</a:t>
            </a:r>
            <a:r>
              <a:rPr lang="en-US" sz="1600" dirty="0" smtClean="0">
                <a:latin typeface="Cambria" panose="02040503050406030204" pitchFamily="18" charset="0"/>
              </a:rPr>
              <a:t>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Completed </a:t>
            </a:r>
            <a:r>
              <a:rPr lang="en" sz="16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12 month commercial cloud </a:t>
            </a:r>
            <a:r>
              <a:rPr lang="en" sz="1600" dirty="0" smtClean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prototype, </a:t>
            </a:r>
            <a:r>
              <a:rPr lang="en" sz="16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EOSDIS Cloud Evolution (ExCEL</a:t>
            </a:r>
            <a:r>
              <a:rPr lang="en" sz="1600" dirty="0" smtClean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), </a:t>
            </a:r>
            <a:r>
              <a:rPr lang="en" sz="16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 August 17, 2017. Primary goal of this activity was to determine </a:t>
            </a:r>
            <a:r>
              <a:rPr lang="en-US" sz="1600" dirty="0" smtClean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feasibility of utilizing a commercial </a:t>
            </a:r>
            <a:r>
              <a:rPr lang="en-US" sz="16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cloud environment </a:t>
            </a:r>
            <a:r>
              <a:rPr lang="en-US" sz="1600" dirty="0" smtClean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EOSDIS in the </a:t>
            </a:r>
            <a:r>
              <a:rPr lang="en-US" sz="1600" dirty="0" smtClean="0"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future.  </a:t>
            </a:r>
            <a:r>
              <a:rPr lang="en-US" sz="1600" dirty="0" smtClean="0">
                <a:latin typeface="Cambria" panose="02040503050406030204" pitchFamily="18" charset="0"/>
              </a:rPr>
              <a:t>Successes to date: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Began on-boarding DAAC applications to the NASA Compliant General Application Platform (NGAP) for Amazon Web Services (AWS) Cloud environment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Began </a:t>
            </a:r>
            <a:r>
              <a:rPr lang="en-US" sz="1600" dirty="0" smtClean="0">
                <a:latin typeface="Cambria" panose="02040503050406030204" pitchFamily="18" charset="0"/>
              </a:rPr>
              <a:t>development of Cumulus, cloud </a:t>
            </a:r>
            <a:r>
              <a:rPr lang="en-US" sz="1600" dirty="0">
                <a:latin typeface="Cambria" panose="02040503050406030204" pitchFamily="18" charset="0"/>
              </a:rPr>
              <a:t>optimized software for performing core DAAC functions in the </a:t>
            </a:r>
            <a:r>
              <a:rPr lang="en-US" sz="1600" dirty="0" smtClean="0">
                <a:latin typeface="Cambria" panose="02040503050406030204" pitchFamily="18" charset="0"/>
              </a:rPr>
              <a:t>cloud</a:t>
            </a:r>
            <a:r>
              <a:rPr lang="en-US" sz="1600" dirty="0" smtClean="0">
                <a:latin typeface="Cambria" panose="02040503050406030204" pitchFamily="18" charset="0"/>
              </a:rPr>
              <a:t>.</a:t>
            </a:r>
            <a:endParaRPr lang="en-US" sz="1600" dirty="0" smtClean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660" y="568290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data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Earthdata.thmx</Template>
  <TotalTime>18318</TotalTime>
  <Words>1187</Words>
  <Application>Microsoft Office PowerPoint</Application>
  <PresentationFormat>On-screen Show (4:3)</PresentationFormat>
  <Paragraphs>231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MS PGothic</vt:lpstr>
      <vt:lpstr>Arial</vt:lpstr>
      <vt:lpstr>Avenir Heavy</vt:lpstr>
      <vt:lpstr>Calibri</vt:lpstr>
      <vt:lpstr>Cambria</vt:lpstr>
      <vt:lpstr>Comic Sans MS</vt:lpstr>
      <vt:lpstr>Franklin Gothic Book</vt:lpstr>
      <vt:lpstr>Franklin Gothic Medium</vt:lpstr>
      <vt:lpstr>Helvetica</vt:lpstr>
      <vt:lpstr>Helvetica Neue</vt:lpstr>
      <vt:lpstr>Lato</vt:lpstr>
      <vt:lpstr>ヒラギノ角ゴ Pro W3</vt:lpstr>
      <vt:lpstr>Earthdata</vt:lpstr>
      <vt:lpstr>The NASA Earth Observing System Data &amp; Information System (EOSDIS)  -WGISS 45-  NASA Agency Report  </vt:lpstr>
      <vt:lpstr>PowerPoint Presentation</vt:lpstr>
      <vt:lpstr>Role of EOSDIS</vt:lpstr>
      <vt:lpstr>Earth Observing System Data and Information System (EOSDIS)</vt:lpstr>
      <vt:lpstr>Extensive Data Collection</vt:lpstr>
      <vt:lpstr>Data Sources</vt:lpstr>
      <vt:lpstr>PowerPoint Presentation</vt:lpstr>
      <vt:lpstr>PowerPoint Presentation</vt:lpstr>
      <vt:lpstr>Significant Progress and Accomplishments</vt:lpstr>
      <vt:lpstr>Significant Progress and Accomplishments</vt:lpstr>
      <vt:lpstr>EOSDIS Yearly Total Data Volume (PB) and Number of Products (Billions) Distributed to End Users</vt:lpstr>
      <vt:lpstr>FY2017 Number of Files Distributed by Discipline</vt:lpstr>
      <vt:lpstr>FY2017 Distributed Data Volume by Discipline</vt:lpstr>
      <vt:lpstr>EOSDIS Global Distribution of Number of Data Products for FY2017</vt:lpstr>
      <vt:lpstr>FY2017 EOSDIS Number of Data Products Distributed by Country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Earthdata Redesign Workshop</dc:title>
  <dc:creator>Jeff Siarto</dc:creator>
  <cp:lastModifiedBy>Mitchell, Andrew E. (GSFC-4230)</cp:lastModifiedBy>
  <cp:revision>115</cp:revision>
  <cp:lastPrinted>2015-12-04T21:34:06Z</cp:lastPrinted>
  <dcterms:created xsi:type="dcterms:W3CDTF">2014-11-17T13:12:43Z</dcterms:created>
  <dcterms:modified xsi:type="dcterms:W3CDTF">2018-04-11T22:04:53Z</dcterms:modified>
</cp:coreProperties>
</file>