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27" r:id="rId2"/>
    <p:sldId id="562" r:id="rId3"/>
    <p:sldId id="545" r:id="rId4"/>
    <p:sldId id="547" r:id="rId5"/>
    <p:sldId id="556" r:id="rId6"/>
    <p:sldId id="559" r:id="rId7"/>
    <p:sldId id="555" r:id="rId8"/>
    <p:sldId id="552" r:id="rId9"/>
    <p:sldId id="551" r:id="rId10"/>
    <p:sldId id="557" r:id="rId11"/>
    <p:sldId id="558" r:id="rId12"/>
    <p:sldId id="563" r:id="rId13"/>
    <p:sldId id="564" r:id="rId14"/>
    <p:sldId id="471" r:id="rId15"/>
  </p:sldIdLst>
  <p:sldSz cx="9906000" cy="6858000" type="A4"/>
  <p:notesSz cx="6797675" cy="9926638"/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AAC981"/>
    <a:srgbClr val="BED69E"/>
    <a:srgbClr val="EFF5E7"/>
    <a:srgbClr val="E3F2F9"/>
    <a:srgbClr val="C2D3E8"/>
    <a:srgbClr val="EDE1F7"/>
    <a:srgbClr val="B6CBE4"/>
    <a:srgbClr val="7DA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9" autoAdjust="0"/>
    <p:restoredTop sz="91813" autoAdjust="0"/>
  </p:normalViewPr>
  <p:slideViewPr>
    <p:cSldViewPr showGuides="1">
      <p:cViewPr varScale="1">
        <p:scale>
          <a:sx n="87" d="100"/>
          <a:sy n="87" d="100"/>
        </p:scale>
        <p:origin x="-900" y="-90"/>
      </p:cViewPr>
      <p:guideLst>
        <p:guide orient="horz" pos="3294"/>
        <p:guide orient="horz" pos="1026"/>
        <p:guide pos="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873" cy="49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198" y="1"/>
            <a:ext cx="2945873" cy="49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7748"/>
            <a:ext cx="2945873" cy="49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198" y="9427748"/>
            <a:ext cx="2945873" cy="49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10960F17-679D-45BF-ABB7-45FAA69A6A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144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873" cy="49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8" y="1"/>
            <a:ext cx="2945873" cy="49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0975" y="663575"/>
            <a:ext cx="6435725" cy="445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8" y="5355078"/>
            <a:ext cx="5438783" cy="382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748"/>
            <a:ext cx="2945873" cy="49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8" y="9427748"/>
            <a:ext cx="2945873" cy="49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8AD0E181-A656-43B2-937E-A2DA2704CC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573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</a:t>
            </a:r>
            <a:fld id="{4A18F6AA-9722-41EA-B0E4-CF963C82E5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58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38217"/>
            <a:ext cx="7954037" cy="7381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4" y="1884363"/>
            <a:ext cx="8335831" cy="3992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</a:t>
            </a:r>
            <a:fld id="{CFEE355A-030D-41C7-9600-BBD2502964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49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1413" y="938213"/>
            <a:ext cx="2082668" cy="49387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3" y="938213"/>
            <a:ext cx="6088063" cy="4938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</a:t>
            </a:r>
            <a:r>
              <a:rPr lang="de-DE" smtClean="0"/>
              <a:t>Slide </a:t>
            </a:r>
            <a:fld id="{FE678AFF-812D-4A45-B7CA-F2EB6F740E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28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620688"/>
            <a:ext cx="7954037" cy="4745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4" y="1412776"/>
            <a:ext cx="8335831" cy="4464149"/>
          </a:xfrm>
          <a:prstGeom prst="rect">
            <a:avLst/>
          </a:prstGeom>
        </p:spPr>
        <p:txBody>
          <a:bodyPr/>
          <a:lstStyle>
            <a:lvl1pPr marL="276225" indent="-276225">
              <a:spcBef>
                <a:spcPts val="600"/>
              </a:spcBef>
              <a:buFont typeface="Wingdings" pitchFamily="2" charset="2"/>
              <a:buChar char="§"/>
              <a:defRPr sz="1600">
                <a:latin typeface="+mn-lt"/>
                <a:cs typeface="Calibri" pitchFamily="34" charset="0"/>
              </a:defRPr>
            </a:lvl1pPr>
            <a:lvl2pPr marL="720725" indent="-274638">
              <a:spcBef>
                <a:spcPts val="600"/>
              </a:spcBef>
              <a:buFont typeface="Arial" pitchFamily="34" charset="0"/>
              <a:buChar char="•"/>
              <a:defRPr sz="1600">
                <a:latin typeface="+mn-lt"/>
                <a:cs typeface="Calibri" pitchFamily="34" charset="0"/>
              </a:defRPr>
            </a:lvl2pPr>
            <a:lvl3pPr marL="1166813" indent="-269875">
              <a:spcBef>
                <a:spcPts val="600"/>
              </a:spcBef>
              <a:buSzPct val="80000"/>
              <a:buFont typeface="Courier New" pitchFamily="49" charset="0"/>
              <a:buChar char="o"/>
              <a:defRPr sz="1600">
                <a:latin typeface="+mn-lt"/>
                <a:cs typeface="Calibri" pitchFamily="34" charset="0"/>
              </a:defRPr>
            </a:lvl3pPr>
            <a:lvl4pPr marL="1620838" indent="-276225">
              <a:spcBef>
                <a:spcPts val="600"/>
              </a:spcBef>
              <a:buFont typeface="Arial" pitchFamily="34" charset="0"/>
              <a:buChar char="−"/>
              <a:defRPr sz="1600">
                <a:latin typeface="+mn-lt"/>
                <a:cs typeface="Calibri" pitchFamily="34" charset="0"/>
              </a:defRPr>
            </a:lvl4pPr>
            <a:lvl5pPr marL="2066925" indent="-273050">
              <a:spcBef>
                <a:spcPts val="600"/>
              </a:spcBef>
              <a:buFont typeface="Arial" pitchFamily="34" charset="0"/>
              <a:buChar char="−"/>
              <a:defRPr sz="1600"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C3300E36-19B2-41FD-9524-96421386E4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7275512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5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62C2D4D1-D41A-4F4F-9F98-36B67034E5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29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38217"/>
            <a:ext cx="7954037" cy="7381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250" y="1884363"/>
            <a:ext cx="4084506" cy="3992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859" y="1884363"/>
            <a:ext cx="4086225" cy="3992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9E4E0C17-D285-4730-B1A0-8C45D5046D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28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</a:t>
            </a:r>
            <a:fld id="{EC82C634-F9C1-4BF5-A087-275D15F818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39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38217"/>
            <a:ext cx="7954037" cy="7381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Slice</a:t>
            </a:r>
            <a:fld id="{8B407963-9A69-4121-8808-5E2A78A848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6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ED469347-4D5E-47E9-A394-715628B747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7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D069432B-5EC0-4BA4-8275-F3F4FE9D70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09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00835285-EF27-4757-B07D-B263BFC7D6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81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906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00213"/>
            <a:ext cx="7694613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</a:t>
            </a:r>
            <a:r>
              <a:rPr lang="de-DE" smtClean="0"/>
              <a:t>Slide </a:t>
            </a:r>
            <a:fld id="{3B28D7A4-A0C1-474B-A95D-55F3DD8F52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917" r:id="rId2"/>
    <p:sldLayoutId id="2147484918" r:id="rId3"/>
    <p:sldLayoutId id="2147484919" r:id="rId4"/>
    <p:sldLayoutId id="2147484920" r:id="rId5"/>
    <p:sldLayoutId id="2147484921" r:id="rId6"/>
    <p:sldLayoutId id="2147484922" r:id="rId7"/>
    <p:sldLayoutId id="2147484923" r:id="rId8"/>
    <p:sldLayoutId id="2147484924" r:id="rId9"/>
    <p:sldLayoutId id="2147484925" r:id="rId10"/>
    <p:sldLayoutId id="214748492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38250" y="1392238"/>
            <a:ext cx="7953375" cy="4340225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/>
              <a:t>DLR EO-Data Management - User Metrics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/>
              <a:t/>
            </a:r>
            <a:br>
              <a:rPr lang="de-DE" sz="1800"/>
            </a:br>
            <a:r>
              <a:rPr lang="de-DE" sz="1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dirty="0" smtClean="0">
                <a:solidFill>
                  <a:schemeClr val="tx1"/>
                </a:solidFill>
                <a:latin typeface="+mn-lt"/>
              </a:rPr>
            </a:br>
            <a:r>
              <a:rPr lang="de-DE" sz="1400" b="0" dirty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de-DE" sz="1400" b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de-DE" sz="1400" b="0">
                <a:solidFill>
                  <a:schemeClr val="tx1"/>
                </a:solidFill>
                <a:latin typeface="+mn-lt"/>
              </a:rPr>
              <a:t>Molch, J. Senft</a:t>
            </a:r>
            <a:r>
              <a:rPr lang="de-DE" sz="1400" b="0" smtClean="0">
                <a:solidFill>
                  <a:schemeClr val="tx1"/>
                </a:solidFill>
                <a:latin typeface="+mn-lt"/>
              </a:rPr>
              <a:t>, C</a:t>
            </a:r>
            <a:r>
              <a:rPr lang="de-DE" sz="1400" b="0">
                <a:solidFill>
                  <a:schemeClr val="tx1"/>
                </a:solidFill>
                <a:latin typeface="+mn-lt"/>
              </a:rPr>
              <a:t>. </a:t>
            </a:r>
            <a:r>
              <a:rPr lang="de-DE" sz="1400" b="0" smtClean="0">
                <a:solidFill>
                  <a:schemeClr val="tx1"/>
                </a:solidFill>
                <a:latin typeface="+mn-lt"/>
              </a:rPr>
              <a:t>Chereji</a:t>
            </a:r>
            <a:r>
              <a:rPr lang="de-DE" sz="1400" b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>German Aerospace Center DLR</a:t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>Earth Observation Center EOC</a:t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>Information Technology Division</a:t>
            </a:r>
            <a:r>
              <a:rPr lang="de-DE" sz="1400" b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>
                <a:solidFill>
                  <a:schemeClr val="tx1"/>
                </a:solidFill>
                <a:latin typeface="+mn-lt"/>
              </a:rPr>
            </a:br>
            <a:r>
              <a:rPr lang="de-DE" sz="1400" b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>
                <a:solidFill>
                  <a:schemeClr val="tx1"/>
                </a:solidFill>
                <a:latin typeface="+mn-lt"/>
              </a:rPr>
            </a:br>
            <a:r>
              <a:rPr lang="de-DE" sz="1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dirty="0" smtClean="0">
                <a:solidFill>
                  <a:schemeClr val="tx1"/>
                </a:solidFill>
                <a:latin typeface="+mn-lt"/>
              </a:rPr>
            </a:br>
            <a:r>
              <a:rPr lang="de-DE" sz="1400" b="0" dirty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dirty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</a:rPr>
              <a:t>CEOS-WGISS #45</a:t>
            </a:r>
            <a:r>
              <a:rPr lang="de-DE" sz="1400" b="0">
                <a:solidFill>
                  <a:schemeClr val="tx1"/>
                </a:solidFill>
              </a:rPr>
              <a:t/>
            </a:r>
            <a:br>
              <a:rPr lang="de-DE" sz="1400" b="0">
                <a:solidFill>
                  <a:schemeClr val="tx1"/>
                </a:solidFill>
              </a:rPr>
            </a:br>
            <a:r>
              <a:rPr lang="de-DE" sz="1400" b="0">
                <a:solidFill>
                  <a:schemeClr val="tx1"/>
                </a:solidFill>
              </a:rPr>
              <a:t>INPE, São José dos </a:t>
            </a:r>
            <a:r>
              <a:rPr lang="de-DE" sz="1400" b="0" smtClean="0">
                <a:solidFill>
                  <a:schemeClr val="tx1"/>
                </a:solidFill>
              </a:rPr>
              <a:t>Campos, </a:t>
            </a:r>
            <a:r>
              <a:rPr lang="de-DE" sz="1400" b="0">
                <a:solidFill>
                  <a:schemeClr val="tx1"/>
                </a:solidFill>
              </a:rPr>
              <a:t>Brasil</a:t>
            </a:r>
            <a:br>
              <a:rPr lang="de-DE" sz="1400" b="0">
                <a:solidFill>
                  <a:schemeClr val="tx1"/>
                </a:solidFill>
              </a:rPr>
            </a:br>
            <a:r>
              <a:rPr lang="de-DE" sz="1400" b="0" smtClean="0">
                <a:solidFill>
                  <a:schemeClr val="tx1"/>
                </a:solidFill>
              </a:rPr>
              <a:t>12 April 2018</a:t>
            </a:r>
            <a:endParaRPr lang="de-DE" sz="1400" b="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4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620688"/>
            <a:ext cx="8703337" cy="474559"/>
          </a:xfrm>
        </p:spPr>
        <p:txBody>
          <a:bodyPr/>
          <a:lstStyle/>
          <a:p>
            <a:r>
              <a:rPr lang="en-US" smtClean="0"/>
              <a:t>Personal Data Protection I</a:t>
            </a:r>
            <a:br>
              <a:rPr lang="en-US" smtClean="0"/>
            </a:br>
            <a:r>
              <a:rPr lang="en-US" sz="1800" smtClean="0"/>
              <a:t>Rendering users anonymous for CODE-DE reporting purposes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3" y="1628775"/>
            <a:ext cx="9073009" cy="187223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smtClean="0"/>
              <a:t>The </a:t>
            </a:r>
            <a:r>
              <a:rPr lang="en-US" b="1" smtClean="0"/>
              <a:t>Reporting Service</a:t>
            </a:r>
            <a:r>
              <a:rPr lang="en-US" smtClean="0"/>
              <a:t> does neither store nor use </a:t>
            </a:r>
            <a:r>
              <a:rPr lang="en-US" b="1" smtClean="0"/>
              <a:t>user names</a:t>
            </a:r>
            <a:r>
              <a:rPr lang="en-US" smtClean="0"/>
              <a:t> and/or </a:t>
            </a:r>
            <a:r>
              <a:rPr lang="en-US" b="1" smtClean="0"/>
              <a:t>full IP addresses</a:t>
            </a:r>
          </a:p>
          <a:p>
            <a:pPr>
              <a:buClr>
                <a:srgbClr val="0070C0"/>
              </a:buClr>
            </a:pPr>
            <a:r>
              <a:rPr lang="en-US" smtClean="0"/>
              <a:t>Reporting Service receives information (ETL messages) from </a:t>
            </a:r>
            <a:r>
              <a:rPr lang="en-US" b="1"/>
              <a:t>User Management </a:t>
            </a:r>
            <a:r>
              <a:rPr lang="en-US" b="1" smtClean="0"/>
              <a:t>Service </a:t>
            </a:r>
            <a:r>
              <a:rPr lang="en-US" smtClean="0"/>
              <a:t>(UMS) and </a:t>
            </a:r>
            <a:r>
              <a:rPr lang="en-US" b="1" smtClean="0"/>
              <a:t>Download Services</a:t>
            </a:r>
          </a:p>
          <a:p>
            <a:pPr lvl="1"/>
            <a:r>
              <a:rPr lang="en-US" smtClean="0"/>
              <a:t>UMS stores user names</a:t>
            </a:r>
          </a:p>
          <a:p>
            <a:pPr lvl="1"/>
            <a:r>
              <a:rPr lang="en-US"/>
              <a:t>Download </a:t>
            </a:r>
            <a:r>
              <a:rPr lang="en-US" smtClean="0"/>
              <a:t>Services logs user names and full IP-addresses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 data </a:t>
            </a:r>
            <a:r>
              <a:rPr lang="en-US">
                <a:sym typeface="Wingdings" panose="05000000000000000000" pitchFamily="2" charset="2"/>
              </a:rPr>
              <a:t>protection </a:t>
            </a:r>
            <a:r>
              <a:rPr lang="en-US" smtClean="0">
                <a:sym typeface="Wingdings" panose="05000000000000000000" pitchFamily="2" charset="2"/>
              </a:rPr>
              <a:t>concept (what is stored, for which purpose, how, user consent, …)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76" y="3717032"/>
            <a:ext cx="5040561" cy="11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01" y="5013176"/>
            <a:ext cx="4327035" cy="118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8504" y="3501008"/>
            <a:ext cx="410445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6225" indent="-27622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720725" indent="-2746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1166813" indent="-269875" algn="l" rtl="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3pPr>
            <a:lvl4pPr marL="1620838" indent="-276225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4pPr>
            <a:lvl5pPr marL="2066925" indent="-27305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5pPr>
            <a:lvl6pPr marL="2427288" indent="-173038" algn="l" rtl="0" fontAlgn="base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US" kern="0" smtClean="0"/>
              <a:t>Before ingesting the information, the Reporting Service …</a:t>
            </a:r>
          </a:p>
          <a:p>
            <a:pPr lvl="1">
              <a:lnSpc>
                <a:spcPct val="100000"/>
              </a:lnSpc>
            </a:pPr>
            <a:r>
              <a:rPr lang="en-US" kern="0" smtClean="0"/>
              <a:t>… clips IP-addresses </a:t>
            </a:r>
            <a:r>
              <a:rPr lang="en-US" kern="0" smtClean="0">
                <a:sym typeface="Wingdings" panose="05000000000000000000" pitchFamily="2" charset="2"/>
              </a:rPr>
              <a:t> only </a:t>
            </a:r>
            <a:r>
              <a:rPr lang="en-US" kern="0" smtClean="0"/>
              <a:t>country of download can be retrieved</a:t>
            </a:r>
          </a:p>
          <a:p>
            <a:pPr lvl="1">
              <a:lnSpc>
                <a:spcPct val="100000"/>
              </a:lnSpc>
            </a:pPr>
            <a:r>
              <a:rPr lang="en-US" kern="0" smtClean="0"/>
              <a:t>… renders user names anonymous using ’hashing’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US" kern="0" smtClean="0"/>
              <a:t>Reporting Service stores and processes only anonymized information</a:t>
            </a:r>
          </a:p>
          <a:p>
            <a:pPr>
              <a:lnSpc>
                <a:spcPct val="100000"/>
              </a:lnSpc>
            </a:pPr>
            <a:endParaRPr lang="en-US" kern="0" smtClean="0"/>
          </a:p>
          <a:p>
            <a:pPr>
              <a:lnSpc>
                <a:spcPct val="100000"/>
              </a:lnSpc>
            </a:pP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1608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Data Protection II</a:t>
            </a:r>
            <a:br>
              <a:rPr lang="en-US" smtClean="0"/>
            </a:br>
            <a:r>
              <a:rPr lang="en-US" sz="1800"/>
              <a:t>Hashing </a:t>
            </a:r>
            <a:r>
              <a:rPr lang="en-US" sz="1800" smtClean="0"/>
              <a:t>user names to protect identity</a:t>
            </a: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4" y="1628775"/>
            <a:ext cx="8335831" cy="424815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smtClean="0">
                <a:sym typeface="Wingdings" panose="05000000000000000000" pitchFamily="2" charset="2"/>
              </a:rPr>
              <a:t>User names are transformed into &gt;60-digit alphanumeric string</a:t>
            </a:r>
            <a:br>
              <a:rPr lang="en-US" smtClean="0">
                <a:sym typeface="Wingdings" panose="05000000000000000000" pitchFamily="2" charset="2"/>
              </a:rPr>
            </a:br>
            <a:r>
              <a:rPr lang="en-US" smtClean="0">
                <a:sym typeface="Wingdings" panose="05000000000000000000" pitchFamily="2" charset="2"/>
              </a:rPr>
              <a:t>example: </a:t>
            </a:r>
            <a:r>
              <a:rPr lang="de-DE" b="1" smtClean="0">
                <a:latin typeface="Calibri"/>
                <a:ea typeface="Calibri"/>
                <a:cs typeface="Times New Roman"/>
              </a:rPr>
              <a:t>f9f8d17aeacd88ce3802c61fa2bddc67666c354601a7a27a9d32de96896d2132</a:t>
            </a:r>
            <a:endParaRPr lang="en-US" smtClean="0"/>
          </a:p>
          <a:p>
            <a:pPr>
              <a:buClr>
                <a:srgbClr val="0070C0"/>
              </a:buClr>
            </a:pPr>
            <a:r>
              <a:rPr lang="en-US" smtClean="0"/>
              <a:t>Algorithm used: SHA-256</a:t>
            </a:r>
          </a:p>
          <a:p>
            <a:pPr>
              <a:buClr>
                <a:srgbClr val="0070C0"/>
              </a:buClr>
            </a:pPr>
            <a:r>
              <a:rPr lang="en-US" smtClean="0"/>
              <a:t>One-way hashing </a:t>
            </a:r>
            <a:r>
              <a:rPr lang="en-US" smtClean="0">
                <a:sym typeface="Wingdings" panose="05000000000000000000" pitchFamily="2" charset="2"/>
              </a:rPr>
              <a:t> user name cannot be re-engineered</a:t>
            </a:r>
            <a:endParaRPr lang="en-US" smtClean="0"/>
          </a:p>
          <a:p>
            <a:pPr>
              <a:buClr>
                <a:srgbClr val="0070C0"/>
              </a:buClr>
            </a:pPr>
            <a:r>
              <a:rPr lang="en-US" smtClean="0"/>
              <a:t>Same input always produces the same output </a:t>
            </a:r>
            <a:r>
              <a:rPr lang="en-US" smtClean="0">
                <a:sym typeface="Wingdings" panose="05000000000000000000" pitchFamily="2" charset="2"/>
              </a:rPr>
              <a:t> same </a:t>
            </a:r>
            <a:r>
              <a:rPr lang="en-US" smtClean="0"/>
              <a:t>user receives the same hashed string, irrespective of source of user information (User Management Service, Download Services)</a:t>
            </a:r>
          </a:p>
          <a:p>
            <a:pPr>
              <a:buClr>
                <a:srgbClr val="0070C0"/>
              </a:buClr>
            </a:pP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/>
              <a:t>download information (e.g. number of downloaded products) can be merged with user management information (e.g. user field of application) e.g. for </a:t>
            </a:r>
            <a:r>
              <a:rPr lang="en-US" b="1" smtClean="0"/>
              <a:t>Top 20 report</a:t>
            </a:r>
            <a:endParaRPr lang="en-US" b="1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0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Persistent Identifiers to Track Data Use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5" y="1628775"/>
            <a:ext cx="4218801" cy="424815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/>
              <a:t>Gradually assigning Digital Object Identifiers (DOI) to selected published DLR </a:t>
            </a:r>
            <a:r>
              <a:rPr lang="en-US" smtClean="0"/>
              <a:t>EO data sets </a:t>
            </a:r>
            <a:endParaRPr lang="en-US"/>
          </a:p>
          <a:p>
            <a:pPr lvl="1"/>
            <a:r>
              <a:rPr lang="en-US" smtClean="0"/>
              <a:t>Mostly higher level products</a:t>
            </a:r>
          </a:p>
          <a:p>
            <a:pPr lvl="1"/>
            <a:r>
              <a:rPr lang="en-US" smtClean="0"/>
              <a:t>Following </a:t>
            </a:r>
            <a:r>
              <a:rPr lang="en-US"/>
              <a:t>CEOS Persistent Identifier Best </a:t>
            </a:r>
            <a:r>
              <a:rPr lang="en-US" smtClean="0"/>
              <a:t>Practice</a:t>
            </a:r>
            <a:endParaRPr lang="en-US"/>
          </a:p>
          <a:p>
            <a:endParaRPr lang="en-US" smtClean="0"/>
          </a:p>
          <a:p>
            <a:pPr>
              <a:buClr>
                <a:srgbClr val="0070C0"/>
              </a:buClr>
            </a:pPr>
            <a:r>
              <a:rPr lang="en-US" smtClean="0"/>
              <a:t>Allows </a:t>
            </a:r>
            <a:r>
              <a:rPr lang="en-US"/>
              <a:t>to track data use via related </a:t>
            </a:r>
            <a:r>
              <a:rPr lang="en-US" smtClean="0"/>
              <a:t>publications  - effort to extract relevant user / data use information</a:t>
            </a:r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1098" r="52249" b="16301"/>
          <a:stretch/>
        </p:blipFill>
        <p:spPr bwMode="auto">
          <a:xfrm>
            <a:off x="5889104" y="1412776"/>
            <a:ext cx="3564835" cy="405993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88656" y="5445224"/>
            <a:ext cx="24849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200"/>
              <a:t>dx.doi.org/10.15489/ak90g1wty90</a:t>
            </a:r>
          </a:p>
        </p:txBody>
      </p:sp>
    </p:spTree>
    <p:extLst>
      <p:ext uri="{BB962C8B-B14F-4D97-AF65-F5344CB8AC3E}">
        <p14:creationId xmlns:p14="http://schemas.microsoft.com/office/powerpoint/2010/main" val="10328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5" y="1412776"/>
            <a:ext cx="8107233" cy="468052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smtClean="0"/>
              <a:t>User metrics tracked and reported as per project requirements</a:t>
            </a:r>
          </a:p>
          <a:p>
            <a:pPr>
              <a:buClr>
                <a:srgbClr val="0070C0"/>
              </a:buClr>
            </a:pPr>
            <a:endParaRPr lang="en-US" smtClean="0"/>
          </a:p>
          <a:p>
            <a:pPr>
              <a:buClr>
                <a:srgbClr val="0070C0"/>
              </a:buClr>
            </a:pPr>
            <a:r>
              <a:rPr lang="en-US" smtClean="0"/>
              <a:t>Evaluating analysis of information held in overall User Management System  and </a:t>
            </a:r>
            <a:r>
              <a:rPr lang="en-US" smtClean="0"/>
              <a:t>available from various </a:t>
            </a:r>
            <a:r>
              <a:rPr lang="en-US" smtClean="0"/>
              <a:t>ordering and download services (ETL messages, logfiles)  </a:t>
            </a:r>
          </a:p>
          <a:p>
            <a:endParaRPr lang="en-US" smtClean="0"/>
          </a:p>
          <a:p>
            <a:pPr>
              <a:buClr>
                <a:srgbClr val="0070C0"/>
              </a:buClr>
            </a:pPr>
            <a:r>
              <a:rPr lang="en-US" smtClean="0"/>
              <a:t>To Do – </a:t>
            </a:r>
            <a:r>
              <a:rPr lang="en-US" smtClean="0"/>
              <a:t>explore </a:t>
            </a:r>
            <a:r>
              <a:rPr lang="en-US" smtClean="0"/>
              <a:t>analysis of ‘user satisfaction’ </a:t>
            </a:r>
          </a:p>
          <a:p>
            <a:pPr lvl="1"/>
            <a:r>
              <a:rPr lang="en-US" smtClean="0"/>
              <a:t>Review and compile possible sources  of information (helpdesk, orderdesk, …)</a:t>
            </a:r>
          </a:p>
          <a:p>
            <a:pPr lvl="1"/>
            <a:r>
              <a:rPr lang="en-US" smtClean="0"/>
              <a:t>Unstructured information (emails, phone calls, …)</a:t>
            </a:r>
          </a:p>
          <a:p>
            <a:pPr lvl="1"/>
            <a:r>
              <a:rPr lang="en-US" smtClean="0"/>
              <a:t>Surveys a possibility – not </a:t>
            </a:r>
            <a:r>
              <a:rPr lang="en-US" smtClean="0"/>
              <a:t>systematically done yet</a:t>
            </a:r>
            <a:endParaRPr lang="en-US" smtClean="0"/>
          </a:p>
          <a:p>
            <a:pPr marL="276225" lvl="1" indent="-276225">
              <a:buFont typeface="Wingdings" pitchFamily="2" charset="2"/>
              <a:buChar char="§"/>
            </a:pPr>
            <a:endParaRPr lang="en-US" smtClean="0"/>
          </a:p>
          <a:p>
            <a:pPr marL="276225" lvl="1" indent="-276225">
              <a:buClr>
                <a:srgbClr val="0070C0"/>
              </a:buClr>
              <a:buFont typeface="Wingdings" pitchFamily="2" charset="2"/>
              <a:buChar char="§"/>
            </a:pPr>
            <a:r>
              <a:rPr lang="en-US" smtClean="0"/>
              <a:t>CEOS initiative welcome </a:t>
            </a:r>
            <a:endParaRPr lang="en-US"/>
          </a:p>
          <a:p>
            <a:pPr lvl="1"/>
            <a:r>
              <a:rPr lang="en-US" smtClean="0"/>
              <a:t>Harmonized set of metrics to track </a:t>
            </a:r>
          </a:p>
          <a:p>
            <a:pPr lvl="1"/>
            <a:r>
              <a:rPr lang="en-US" smtClean="0"/>
              <a:t>Harmonized user survey questions</a:t>
            </a:r>
          </a:p>
          <a:p>
            <a:pPr lvl="1"/>
            <a:r>
              <a:rPr lang="en-US" smtClean="0"/>
              <a:t>Technical approach for reporting to CEOS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7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lc_ka\Desktop\DSC0249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3512840" y="0"/>
            <a:ext cx="6408713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  <a:effectLst/>
          <a:extLst/>
        </p:spPr>
        <p:txBody>
          <a:bodyPr vert="horz" wrap="square" lIns="180000" tIns="288000" rIns="180000" bIns="180000" numCol="1" anchor="b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de-DE" sz="3200" smtClean="0">
                <a:solidFill>
                  <a:schemeClr val="bg1"/>
                </a:solidFill>
                <a:latin typeface="Frutiger 45 Light" panose="020B0303030504020204" pitchFamily="34" charset="0"/>
              </a:rPr>
              <a:t>Thank you very much – Questions?</a:t>
            </a:r>
          </a:p>
          <a:p>
            <a:pPr marL="0" indent="0" algn="r">
              <a:buFontTx/>
              <a:buNone/>
            </a:pPr>
            <a:endParaRPr lang="de-DE" sz="1600" smtClean="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 marL="0" indent="0" algn="r">
              <a:buFontTx/>
              <a:buNone/>
            </a:pPr>
            <a:endParaRPr lang="de-DE" sz="160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 marL="0" indent="0" algn="r">
              <a:buFontTx/>
              <a:buNone/>
            </a:pPr>
            <a:endParaRPr lang="de-DE" sz="1600" smtClean="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 marL="0" indent="0" algn="r">
              <a:buFontTx/>
              <a:buNone/>
            </a:pPr>
            <a:endParaRPr lang="de-DE" sz="1600" smtClean="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 marL="0" indent="0" algn="r">
              <a:buFontTx/>
              <a:buNone/>
            </a:pPr>
            <a:endParaRPr lang="de-DE" sz="160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 marL="0" indent="0" algn="r">
              <a:buFontTx/>
              <a:buNone/>
            </a:pPr>
            <a:endParaRPr lang="de-DE" sz="1600" smtClean="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 marL="0" indent="0" algn="r">
              <a:buFontTx/>
              <a:buNone/>
            </a:pPr>
            <a:r>
              <a:rPr lang="de-DE" sz="1600" smtClean="0">
                <a:solidFill>
                  <a:schemeClr val="bg1"/>
                </a:solidFill>
                <a:latin typeface="Frutiger 45 Light" panose="020B0303030504020204" pitchFamily="34" charset="0"/>
              </a:rPr>
              <a:t>Katrin Molch</a:t>
            </a:r>
          </a:p>
          <a:p>
            <a:pPr marL="0" indent="0" algn="r">
              <a:buFontTx/>
              <a:buNone/>
            </a:pPr>
            <a:r>
              <a:rPr lang="de-DE" sz="1600" smtClean="0">
                <a:solidFill>
                  <a:schemeClr val="bg1"/>
                </a:solidFill>
                <a:latin typeface="Frutiger 45 Light" panose="020B0303030504020204" pitchFamily="34" charset="0"/>
              </a:rPr>
              <a:t>DLR Earth Observation Center</a:t>
            </a:r>
          </a:p>
          <a:p>
            <a:pPr marL="0" indent="0" algn="r">
              <a:buFontTx/>
              <a:buNone/>
            </a:pPr>
            <a:r>
              <a:rPr lang="de-DE" sz="1600" smtClean="0">
                <a:solidFill>
                  <a:schemeClr val="bg1"/>
                </a:solidFill>
                <a:latin typeface="Frutiger 45 Light" panose="020B0303030504020204" pitchFamily="34" charset="0"/>
              </a:rPr>
              <a:t>Katrin.Molch@dlr.de</a:t>
            </a:r>
            <a:endParaRPr lang="de-DE" sz="160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 marL="0" indent="0" algn="r">
              <a:buFontTx/>
              <a:buNone/>
            </a:pPr>
            <a:endParaRPr lang="de-DE" sz="1600" smtClean="0">
              <a:solidFill>
                <a:schemeClr val="bg1"/>
              </a:solidFill>
              <a:latin typeface="Frutiger 45 Light" panose="020B03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4" y="1772816"/>
            <a:ext cx="8335831" cy="4104109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smtClean="0"/>
              <a:t>User metrics reported in national Copernicus platform CODE-DE</a:t>
            </a:r>
          </a:p>
          <a:p>
            <a:pPr>
              <a:buClr>
                <a:srgbClr val="0070C0"/>
              </a:buClr>
            </a:pPr>
            <a:endParaRPr lang="en-US" smtClean="0"/>
          </a:p>
          <a:p>
            <a:pPr>
              <a:buClr>
                <a:srgbClr val="0070C0"/>
              </a:buClr>
            </a:pPr>
            <a:r>
              <a:rPr lang="en-US" smtClean="0"/>
              <a:t>Sources of user </a:t>
            </a:r>
            <a:r>
              <a:rPr lang="en-US"/>
              <a:t>i</a:t>
            </a:r>
            <a:r>
              <a:rPr lang="en-US" smtClean="0"/>
              <a:t>nformation</a:t>
            </a:r>
          </a:p>
          <a:p>
            <a:pPr>
              <a:buClr>
                <a:srgbClr val="0070C0"/>
              </a:buClr>
            </a:pPr>
            <a:endParaRPr lang="en-US" smtClean="0"/>
          </a:p>
          <a:p>
            <a:pPr>
              <a:buClr>
                <a:srgbClr val="0070C0"/>
              </a:buClr>
            </a:pPr>
            <a:r>
              <a:rPr lang="en-US" smtClean="0"/>
              <a:t>Reporting system architecture</a:t>
            </a:r>
          </a:p>
          <a:p>
            <a:pPr>
              <a:buClr>
                <a:srgbClr val="0070C0"/>
              </a:buClr>
            </a:pPr>
            <a:endParaRPr lang="en-US" smtClean="0"/>
          </a:p>
          <a:p>
            <a:pPr>
              <a:buClr>
                <a:srgbClr val="0070C0"/>
              </a:buClr>
            </a:pPr>
            <a:r>
              <a:rPr lang="en-US" smtClean="0"/>
              <a:t>Personal data protection</a:t>
            </a:r>
          </a:p>
          <a:p>
            <a:pPr>
              <a:buClr>
                <a:srgbClr val="0070C0"/>
              </a:buClr>
            </a:pPr>
            <a:endParaRPr lang="en-US"/>
          </a:p>
          <a:p>
            <a:pPr>
              <a:buClr>
                <a:srgbClr val="0070C0"/>
              </a:buClr>
            </a:pPr>
            <a:r>
              <a:rPr lang="en-US" smtClean="0"/>
              <a:t>Tracking data use via persistent identifiers</a:t>
            </a:r>
          </a:p>
          <a:p>
            <a:pPr>
              <a:buClr>
                <a:srgbClr val="0070C0"/>
              </a:buClr>
            </a:pPr>
            <a:endParaRPr lang="en-US"/>
          </a:p>
          <a:p>
            <a:pPr>
              <a:buClr>
                <a:srgbClr val="0070C0"/>
              </a:buClr>
            </a:pPr>
            <a:r>
              <a:rPr lang="en-US" smtClean="0"/>
              <a:t>Conclusions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73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73" y="620688"/>
            <a:ext cx="8919807" cy="720080"/>
          </a:xfrm>
        </p:spPr>
        <p:txBody>
          <a:bodyPr/>
          <a:lstStyle/>
          <a:p>
            <a:r>
              <a:rPr lang="en-US" smtClean="0"/>
              <a:t>Reports generated for the Copernicus </a:t>
            </a:r>
            <a:r>
              <a:rPr lang="en-US"/>
              <a:t>Data and Exploitation Platform </a:t>
            </a:r>
            <a:r>
              <a:rPr lang="en-US" smtClean="0"/>
              <a:t>Germany (CODE-DE)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088" y="1628774"/>
            <a:ext cx="3828997" cy="4536529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US" b="1" smtClean="0"/>
              <a:t>Background</a:t>
            </a:r>
          </a:p>
          <a:p>
            <a:pPr>
              <a:buClr>
                <a:srgbClr val="0070C0"/>
              </a:buClr>
            </a:pPr>
            <a:r>
              <a:rPr lang="en-US"/>
              <a:t>Project is funded nationally</a:t>
            </a:r>
          </a:p>
          <a:p>
            <a:pPr>
              <a:buClr>
                <a:srgbClr val="0070C0"/>
              </a:buClr>
            </a:pPr>
            <a:r>
              <a:rPr lang="en-US"/>
              <a:t>Project coordination DLR-EOC</a:t>
            </a:r>
          </a:p>
          <a:p>
            <a:pPr>
              <a:buClr>
                <a:srgbClr val="0070C0"/>
              </a:buClr>
            </a:pPr>
            <a:r>
              <a:rPr lang="en-US"/>
              <a:t>DLR-EOC is responsible for reporting work </a:t>
            </a:r>
            <a:r>
              <a:rPr lang="en-US" smtClean="0"/>
              <a:t>package</a:t>
            </a:r>
            <a:endParaRPr lang="en-US" b="1" smtClean="0"/>
          </a:p>
          <a:p>
            <a:pPr>
              <a:buClr>
                <a:srgbClr val="0070C0"/>
              </a:buClr>
            </a:pPr>
            <a:r>
              <a:rPr lang="en-US" smtClean="0"/>
              <a:t>Reports generated for project management and funding entity </a:t>
            </a:r>
          </a:p>
          <a:p>
            <a:pPr>
              <a:buClr>
                <a:srgbClr val="0070C0"/>
              </a:buClr>
            </a:pPr>
            <a:endParaRPr lang="en-US" b="1" smtClean="0"/>
          </a:p>
          <a:p>
            <a:pPr marL="0" indent="0">
              <a:buClr>
                <a:srgbClr val="0070C0"/>
              </a:buClr>
              <a:buNone/>
            </a:pPr>
            <a:r>
              <a:rPr lang="en-US" b="1" smtClean="0"/>
              <a:t>Reports</a:t>
            </a:r>
          </a:p>
          <a:p>
            <a:pPr>
              <a:buClr>
                <a:srgbClr val="0070C0"/>
              </a:buClr>
            </a:pPr>
            <a:r>
              <a:rPr lang="en-US" b="1" smtClean="0"/>
              <a:t>Data </a:t>
            </a:r>
            <a:r>
              <a:rPr lang="en-US" b="1"/>
              <a:t>Download </a:t>
            </a:r>
            <a:r>
              <a:rPr lang="en-US" b="1" smtClean="0"/>
              <a:t>Report</a:t>
            </a:r>
            <a:endParaRPr lang="en-US" b="1"/>
          </a:p>
          <a:p>
            <a:pPr>
              <a:buClr>
                <a:srgbClr val="0070C0"/>
              </a:buClr>
            </a:pPr>
            <a:r>
              <a:rPr lang="en-US" b="1" smtClean="0"/>
              <a:t>User </a:t>
            </a:r>
            <a:r>
              <a:rPr lang="en-US" b="1"/>
              <a:t>and User Activity </a:t>
            </a:r>
            <a:r>
              <a:rPr lang="en-US" b="1" smtClean="0"/>
              <a:t>Report</a:t>
            </a:r>
            <a:endParaRPr lang="en-US" b="1"/>
          </a:p>
          <a:p>
            <a:pPr>
              <a:buClr>
                <a:srgbClr val="0070C0"/>
              </a:buClr>
            </a:pPr>
            <a:r>
              <a:rPr lang="en-US" smtClean="0"/>
              <a:t>Data </a:t>
            </a:r>
            <a:r>
              <a:rPr lang="en-US"/>
              <a:t>Availability </a:t>
            </a:r>
            <a:r>
              <a:rPr lang="en-US" smtClean="0"/>
              <a:t>Report</a:t>
            </a:r>
            <a:endParaRPr lang="en-US"/>
          </a:p>
          <a:p>
            <a:pPr>
              <a:buClr>
                <a:srgbClr val="0070C0"/>
              </a:buClr>
            </a:pPr>
            <a:r>
              <a:rPr lang="en-US" smtClean="0"/>
              <a:t>System </a:t>
            </a:r>
            <a:r>
              <a:rPr lang="en-US"/>
              <a:t>Performance </a:t>
            </a:r>
            <a:r>
              <a:rPr lang="en-US" smtClean="0"/>
              <a:t>Report</a:t>
            </a:r>
            <a:endParaRPr lang="en-US"/>
          </a:p>
          <a:p>
            <a:pPr>
              <a:buClr>
                <a:srgbClr val="0070C0"/>
              </a:buClr>
            </a:pPr>
            <a:r>
              <a:rPr lang="en-US" smtClean="0"/>
              <a:t>Data </a:t>
            </a:r>
            <a:r>
              <a:rPr lang="en-US"/>
              <a:t>Processing </a:t>
            </a:r>
            <a:r>
              <a:rPr lang="en-US" smtClean="0"/>
              <a:t>Report</a:t>
            </a:r>
            <a:endParaRPr lang="en-US"/>
          </a:p>
          <a:p>
            <a:pPr>
              <a:buClr>
                <a:srgbClr val="0070C0"/>
              </a:buClr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0588" r="6956" b="6078"/>
          <a:stretch/>
        </p:blipFill>
        <p:spPr bwMode="auto">
          <a:xfrm>
            <a:off x="344488" y="2091589"/>
            <a:ext cx="5018958" cy="328162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1195" y="5445224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1200" smtClean="0"/>
              <a:t>Code-de.org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489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Download Report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5" y="1196976"/>
            <a:ext cx="7963218" cy="489632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and volume of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queried and downloaded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CODE-DE platform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during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the reporting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</a:t>
            </a:r>
          </a:p>
          <a:p>
            <a:pPr>
              <a:buClr>
                <a:srgbClr val="7DA9D9"/>
              </a:buClr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 global and European downloads</a:t>
            </a:r>
          </a:p>
          <a:p>
            <a:pPr>
              <a:buClr>
                <a:srgbClr val="7DA9D9"/>
              </a:buClr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Downloads per day &amp; month, month &amp; year (depending on reporting period)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7DA9D9"/>
              </a:buClr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mission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and product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 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7DA9D9"/>
              </a:buClr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access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service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(WCS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 download, DHuS, subscription) </a:t>
            </a:r>
          </a:p>
          <a:p>
            <a:pPr>
              <a:buClr>
                <a:srgbClr val="7DA9D9"/>
              </a:buClr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success of the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successful, partial, failed)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7DA9D9"/>
              </a:buClr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country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of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download</a:t>
            </a:r>
            <a:endParaRPr lang="en-US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b="1" smtClean="0"/>
              <a:t>‘Top 20’</a:t>
            </a:r>
            <a:r>
              <a:rPr lang="en-US" smtClean="0"/>
              <a:t> – Statistics for the </a:t>
            </a:r>
            <a:r>
              <a:rPr lang="en-US" b="1" smtClean="0"/>
              <a:t>20 users </a:t>
            </a:r>
            <a:r>
              <a:rPr lang="en-US" smtClean="0"/>
              <a:t>with the largest number of downloads during the reporting period (users are rendered anonymous)</a:t>
            </a:r>
            <a:endParaRPr lang="en-US" smtClean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</a:pPr>
            <a:r>
              <a:rPr lang="en-US"/>
              <a:t>User country of origin</a:t>
            </a:r>
          </a:p>
          <a:p>
            <a:pPr>
              <a:buClr>
                <a:srgbClr val="0070C0"/>
              </a:buClr>
            </a:pPr>
            <a:r>
              <a:rPr lang="en-US"/>
              <a:t>User category (education, research, federal authority, …)</a:t>
            </a:r>
          </a:p>
          <a:p>
            <a:pPr>
              <a:buClr>
                <a:srgbClr val="0070C0"/>
              </a:buClr>
            </a:pPr>
            <a:r>
              <a:rPr lang="en-US"/>
              <a:t>User field of activity (space, agriculture, forestry, …) </a:t>
            </a:r>
          </a:p>
          <a:p>
            <a:pPr>
              <a:buClr>
                <a:srgbClr val="0070C0"/>
              </a:buClr>
            </a:pPr>
            <a:r>
              <a:rPr lang="en-US" smtClean="0"/>
              <a:t>Number &amp; volume of downloads</a:t>
            </a:r>
            <a:br>
              <a:rPr lang="en-US" smtClean="0"/>
            </a:br>
            <a:r>
              <a:rPr lang="en-US" smtClean="0"/>
              <a:t>- total, per mission, per product </a:t>
            </a:r>
            <a:r>
              <a:rPr lang="en-US"/>
              <a:t>type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  <p:sp>
        <p:nvSpPr>
          <p:cNvPr id="7" name="Right Brace 6"/>
          <p:cNvSpPr/>
          <p:nvPr/>
        </p:nvSpPr>
        <p:spPr bwMode="auto">
          <a:xfrm>
            <a:off x="7257256" y="5589240"/>
            <a:ext cx="216024" cy="504056"/>
          </a:xfrm>
          <a:prstGeom prst="rightBrace">
            <a:avLst>
              <a:gd name="adj1" fmla="val 55953"/>
              <a:gd name="adj2" fmla="val 5000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7257256" y="4548555"/>
            <a:ext cx="216024" cy="896669"/>
          </a:xfrm>
          <a:prstGeom prst="rightBrace">
            <a:avLst>
              <a:gd name="adj1" fmla="val 55953"/>
              <a:gd name="adj2" fmla="val 5000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3280" y="560067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200" b="1" smtClean="0">
                <a:solidFill>
                  <a:srgbClr val="0070C0"/>
                </a:solidFill>
              </a:rPr>
              <a:t>Information retrieved from Download Service</a:t>
            </a:r>
            <a:endParaRPr lang="en-US" sz="1200" b="1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3280" y="467266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200" b="1" smtClean="0">
                <a:solidFill>
                  <a:srgbClr val="0070C0"/>
                </a:solidFill>
              </a:rPr>
              <a:t>Information retrieved from User Management Service</a:t>
            </a:r>
            <a:endParaRPr lang="en-US" sz="1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Download Report </a:t>
            </a:r>
            <a:br>
              <a:rPr lang="en-US" smtClean="0"/>
            </a:br>
            <a:r>
              <a:rPr lang="en-US" sz="1800" smtClean="0"/>
              <a:t>Top 20 report</a:t>
            </a: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9" y="1338671"/>
            <a:ext cx="9289033" cy="551933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chemeClr val="bg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76936" y="5229225"/>
            <a:ext cx="5053133" cy="1363733"/>
          </a:xfrm>
          <a:solidFill>
            <a:srgbClr val="FFFFFF">
              <a:alpha val="69804"/>
            </a:srgbClr>
          </a:solidFill>
        </p:spPr>
        <p:txBody>
          <a:bodyPr lIns="72000" tIns="72000" rIns="72000" bIns="72000"/>
          <a:lstStyle/>
          <a:p>
            <a:pPr marL="0" indent="0">
              <a:buClr>
                <a:srgbClr val="0070C0"/>
              </a:buClr>
              <a:buNone/>
            </a:pPr>
            <a:r>
              <a:rPr lang="en-US" b="1" smtClean="0"/>
              <a:t>Report format - integrity vs. usability</a:t>
            </a:r>
          </a:p>
          <a:p>
            <a:pPr>
              <a:buClr>
                <a:srgbClr val="0070C0"/>
              </a:buClr>
            </a:pPr>
            <a:r>
              <a:rPr lang="en-US" smtClean="0"/>
              <a:t>Ensure information remains unchanged</a:t>
            </a:r>
          </a:p>
          <a:p>
            <a:pPr>
              <a:buClr>
                <a:srgbClr val="0070C0"/>
              </a:buClr>
            </a:pPr>
            <a:r>
              <a:rPr lang="en-US" smtClean="0"/>
              <a:t>Enable further processing, integration, analysis</a:t>
            </a:r>
          </a:p>
          <a:p>
            <a:pPr>
              <a:buClr>
                <a:srgbClr val="0070C0"/>
              </a:buClr>
            </a:pPr>
            <a:r>
              <a:rPr lang="en-US" smtClean="0"/>
              <a:t>csv, sdmx, Excel, pdf, …</a:t>
            </a:r>
            <a:endParaRPr lang="en-US"/>
          </a:p>
          <a:p>
            <a:pPr>
              <a:buClr>
                <a:srgbClr val="0070C0"/>
              </a:buClr>
            </a:pP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20752" y="1268760"/>
            <a:ext cx="1440160" cy="216024"/>
            <a:chOff x="2720752" y="1268760"/>
            <a:chExt cx="1440160" cy="216024"/>
          </a:xfrm>
          <a:solidFill>
            <a:schemeClr val="bg2">
              <a:lumMod val="50000"/>
            </a:schemeClr>
          </a:solidFill>
        </p:grpSpPr>
        <p:sp>
          <p:nvSpPr>
            <p:cNvPr id="3" name="Isosceles Triangle 2"/>
            <p:cNvSpPr/>
            <p:nvPr/>
          </p:nvSpPr>
          <p:spPr bwMode="auto">
            <a:xfrm rot="10800000">
              <a:off x="2720752" y="1268760"/>
              <a:ext cx="360040" cy="21602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10800000">
              <a:off x="3800872" y="1268760"/>
              <a:ext cx="360040" cy="21602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89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620688"/>
            <a:ext cx="9063700" cy="474559"/>
          </a:xfrm>
        </p:spPr>
        <p:txBody>
          <a:bodyPr/>
          <a:lstStyle/>
          <a:p>
            <a:r>
              <a:rPr lang="en-US" smtClean="0"/>
              <a:t>Fields of Activity and User Categories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00128"/>
              </p:ext>
            </p:extLst>
          </p:nvPr>
        </p:nvGraphicFramePr>
        <p:xfrm>
          <a:off x="128464" y="1211640"/>
          <a:ext cx="5727700" cy="4408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/>
                <a:gridCol w="2280444"/>
                <a:gridCol w="1143000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Fields of Activity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AC98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ED6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ED69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smtClean="0">
                          <a:effectLst/>
                          <a:latin typeface="Calibri" panose="020F0502020204030204" pitchFamily="34" charset="0"/>
                        </a:rPr>
                        <a:t>DLR User Management System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ED69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smtClean="0">
                          <a:effectLst/>
                          <a:latin typeface="Calibri" panose="020F0502020204030204" pitchFamily="34" charset="0"/>
                        </a:rPr>
                        <a:t>DLR Reporting Service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solidFill>
                      <a:srgbClr val="BED69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smtClean="0">
                          <a:effectLst/>
                          <a:latin typeface="Calibri" panose="020F0502020204030204" pitchFamily="34" charset="0"/>
                        </a:rPr>
                        <a:t>ESA User Fields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ED69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Agriculture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Agriculture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Atmosphere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Animal Husbandry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Animal Husbandry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Atmosphere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Atmosphere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Atmosphere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Climate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Building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Building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Land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Chemistry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Chemistry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Climate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Climate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Climate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Disasters, Accidents, Risk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Disasters, Accidents, Risk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Emergency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Economics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Economics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Climate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Environmental Policy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Environmental Policy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Climate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Fisheries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Fisheries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Marine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Environment, Urban Stress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Environment, Urban Stress</a:t>
                      </a: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</a:t>
                      </a: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</a:t>
                      </a: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</a:t>
                      </a: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Marine</a:t>
                      </a: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36000" marR="36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42496" y="1111676"/>
            <a:ext cx="3895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1" smtClean="0"/>
              <a:t>Fields of Activity</a:t>
            </a:r>
          </a:p>
          <a:p>
            <a:pPr>
              <a:lnSpc>
                <a:spcPct val="100000"/>
              </a:lnSpc>
              <a:buNone/>
            </a:pPr>
            <a:r>
              <a:rPr lang="en-US" sz="1400" smtClean="0"/>
              <a:t>Re-use </a:t>
            </a:r>
            <a:r>
              <a:rPr lang="en-US" sz="1400"/>
              <a:t>of existing </a:t>
            </a:r>
            <a:r>
              <a:rPr lang="en-US" sz="1400" smtClean="0"/>
              <a:t>DLR UMS fields of activity</a:t>
            </a:r>
            <a:endParaRPr lang="en-US" sz="1400"/>
          </a:p>
          <a:p>
            <a:pPr>
              <a:lnSpc>
                <a:spcPct val="100000"/>
              </a:lnSpc>
              <a:buNone/>
            </a:pPr>
            <a:r>
              <a:rPr lang="en-US" sz="1400" smtClean="0"/>
              <a:t>mapped </a:t>
            </a:r>
            <a:r>
              <a:rPr lang="en-US" sz="1400"/>
              <a:t>to ESA </a:t>
            </a:r>
            <a:r>
              <a:rPr lang="en-US" sz="1400" smtClean="0"/>
              <a:t>user fields for customized reporting tasks</a:t>
            </a:r>
            <a:endParaRPr lang="en-US" sz="1400"/>
          </a:p>
          <a:p>
            <a:pPr>
              <a:lnSpc>
                <a:spcPct val="100000"/>
              </a:lnSpc>
              <a:buNone/>
            </a:pPr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5889104" y="3429000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1400" b="1" smtClean="0"/>
              <a:t>User Categories</a:t>
            </a:r>
          </a:p>
          <a:p>
            <a:pPr algn="r">
              <a:lnSpc>
                <a:spcPct val="100000"/>
              </a:lnSpc>
              <a:buNone/>
            </a:pPr>
            <a:r>
              <a:rPr lang="en-US" sz="1400" smtClean="0">
                <a:solidFill>
                  <a:prstClr val="black"/>
                </a:solidFill>
              </a:rPr>
              <a:t>Tailoring </a:t>
            </a:r>
            <a:r>
              <a:rPr lang="en-US" sz="1400">
                <a:solidFill>
                  <a:prstClr val="black"/>
                </a:solidFill>
              </a:rPr>
              <a:t>of ESA  </a:t>
            </a:r>
            <a:r>
              <a:rPr lang="en-US" sz="1400" smtClean="0">
                <a:solidFill>
                  <a:prstClr val="black"/>
                </a:solidFill>
              </a:rPr>
              <a:t>user domains</a:t>
            </a:r>
            <a:r>
              <a:rPr lang="en-US" sz="1400">
                <a:solidFill>
                  <a:prstClr val="black"/>
                </a:solidFill>
              </a:rPr>
              <a:t/>
            </a:r>
            <a:br>
              <a:rPr lang="en-US" sz="1400">
                <a:solidFill>
                  <a:prstClr val="black"/>
                </a:solidFill>
              </a:rPr>
            </a:br>
            <a:r>
              <a:rPr lang="en-US" sz="1400">
                <a:solidFill>
                  <a:prstClr val="black"/>
                </a:solidFill>
              </a:rPr>
              <a:t>to meet project </a:t>
            </a:r>
            <a:r>
              <a:rPr lang="en-US" sz="1400" smtClean="0">
                <a:solidFill>
                  <a:prstClr val="black"/>
                </a:solidFill>
              </a:rPr>
              <a:t>requirements</a:t>
            </a:r>
            <a:endParaRPr lang="en-US" sz="1400" b="1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43612"/>
              </p:ext>
            </p:extLst>
          </p:nvPr>
        </p:nvGraphicFramePr>
        <p:xfrm>
          <a:off x="4808984" y="4244265"/>
          <a:ext cx="4968552" cy="20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/>
                <a:gridCol w="1512168"/>
                <a:gridCol w="1368152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Category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AC98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ED6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ED69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smtClean="0">
                          <a:effectLst/>
                          <a:latin typeface="Calibri" panose="020F0502020204030204" pitchFamily="34" charset="0"/>
                        </a:rPr>
                        <a:t>DLR User Management System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ED69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smtClean="0">
                          <a:effectLst/>
                          <a:latin typeface="Calibri" panose="020F0502020204030204" pitchFamily="34" charset="0"/>
                        </a:rPr>
                        <a:t>DLR Reporting</a:t>
                      </a:r>
                      <a:r>
                        <a:rPr lang="en-US" sz="1200" b="1" u="none" strike="noStrike" baseline="0" smtClean="0">
                          <a:effectLst/>
                          <a:latin typeface="Calibri" panose="020F0502020204030204" pitchFamily="34" charset="0"/>
                        </a:rPr>
                        <a:t> Service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solidFill>
                      <a:srgbClr val="BED69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smtClean="0">
                          <a:effectLst/>
                          <a:latin typeface="Calibri" panose="020F0502020204030204" pitchFamily="34" charset="0"/>
                        </a:rPr>
                        <a:t>ESA User Domains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ED69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Commercial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Authority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Authority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Authority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Federal Authority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Federal Authority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Authority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4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Download Report</a:t>
            </a:r>
            <a:br>
              <a:rPr lang="en-US" smtClean="0"/>
            </a:br>
            <a:r>
              <a:rPr lang="en-US" sz="1800" smtClean="0"/>
              <a:t>Examples of graphic representation</a:t>
            </a: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  <p:pic>
        <p:nvPicPr>
          <p:cNvPr id="12" name="Bild 9" descr="wordml://8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628801"/>
            <a:ext cx="4073553" cy="2088232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4" name="Bild 11" descr="wordml://8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r="11168"/>
          <a:stretch/>
        </p:blipFill>
        <p:spPr bwMode="auto">
          <a:xfrm>
            <a:off x="1784648" y="3276056"/>
            <a:ext cx="2993570" cy="214397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5" name="Bild 12" descr="wordml://86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r="10538"/>
          <a:stretch/>
        </p:blipFill>
        <p:spPr bwMode="auto">
          <a:xfrm>
            <a:off x="5601072" y="980728"/>
            <a:ext cx="3037114" cy="214397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6" name="Bild 16" descr="wordml://9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715" r="1307"/>
          <a:stretch/>
        </p:blipFill>
        <p:spPr bwMode="auto">
          <a:xfrm>
            <a:off x="5241032" y="4005064"/>
            <a:ext cx="3914844" cy="1681269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4488" y="55172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smtClean="0"/>
              <a:t>Downloads by product location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smtClean="0"/>
              <a:t>(center point of footprint of downloaded product)</a:t>
            </a:r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5601072" y="3140968"/>
            <a:ext cx="30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smtClean="0"/>
              <a:t>Density of downloads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by product location</a:t>
            </a:r>
            <a:endParaRPr 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5025008" y="5703639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smtClean="0"/>
              <a:t>Number of downloaded products per mission per month (day) over reporting period of a year (month)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555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94" y="620688"/>
            <a:ext cx="3708019" cy="316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 11" descr="wordml://8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4733155"/>
            <a:ext cx="4087317" cy="229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9" descr="wordml://8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3676467"/>
            <a:ext cx="381609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and User Activity Report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5" y="1196752"/>
            <a:ext cx="4866873" cy="468017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Number of users and </a:t>
            </a:r>
            <a:r>
              <a:rPr lang="en-US"/>
              <a:t>their activity </a:t>
            </a:r>
            <a:r>
              <a:rPr lang="en-US" smtClean="0"/>
              <a:t>on </a:t>
            </a:r>
            <a:r>
              <a:rPr lang="en-US"/>
              <a:t>the CODE-DE </a:t>
            </a:r>
            <a:r>
              <a:rPr lang="en-US" smtClean="0"/>
              <a:t>platform based on user accounts </a:t>
            </a:r>
          </a:p>
          <a:p>
            <a:pPr marL="0" indent="0">
              <a:buNone/>
            </a:pPr>
            <a:endParaRPr lang="en-US"/>
          </a:p>
          <a:p>
            <a:pPr>
              <a:buClr>
                <a:srgbClr val="0070C0"/>
              </a:buClr>
            </a:pPr>
            <a:r>
              <a:rPr lang="en-US" smtClean="0"/>
              <a:t>Total number </a:t>
            </a:r>
            <a:r>
              <a:rPr lang="en-US"/>
              <a:t>of </a:t>
            </a:r>
            <a:r>
              <a:rPr lang="en-US" smtClean="0"/>
              <a:t>users and </a:t>
            </a:r>
            <a:r>
              <a:rPr lang="en-US"/>
              <a:t>increase of </a:t>
            </a:r>
            <a:r>
              <a:rPr lang="en-US" smtClean="0"/>
              <a:t>users during reporting period</a:t>
            </a:r>
            <a:endParaRPr lang="en-US"/>
          </a:p>
          <a:p>
            <a:pPr lvl="1"/>
            <a:r>
              <a:rPr lang="en-US" smtClean="0"/>
              <a:t>By </a:t>
            </a:r>
            <a:r>
              <a:rPr lang="en-US"/>
              <a:t>country of </a:t>
            </a:r>
            <a:r>
              <a:rPr lang="en-US" smtClean="0"/>
              <a:t>origin</a:t>
            </a:r>
          </a:p>
          <a:p>
            <a:pPr lvl="1"/>
            <a:r>
              <a:rPr lang="en-US" smtClean="0"/>
              <a:t>By user </a:t>
            </a:r>
            <a:r>
              <a:rPr lang="en-US"/>
              <a:t>category  </a:t>
            </a:r>
            <a:endParaRPr lang="en-US" smtClean="0"/>
          </a:p>
          <a:p>
            <a:pPr lvl="1"/>
            <a:r>
              <a:rPr lang="en-US" smtClean="0"/>
              <a:t>By </a:t>
            </a:r>
            <a:r>
              <a:rPr lang="en-US"/>
              <a:t>field of </a:t>
            </a:r>
            <a:r>
              <a:rPr lang="en-US" smtClean="0"/>
              <a:t>application</a:t>
            </a:r>
            <a:endParaRPr lang="en-US"/>
          </a:p>
          <a:p>
            <a:pPr>
              <a:buClr>
                <a:srgbClr val="0070C0"/>
              </a:buClr>
            </a:pPr>
            <a:r>
              <a:rPr lang="en-US" smtClean="0"/>
              <a:t>Number </a:t>
            </a:r>
            <a:r>
              <a:rPr lang="en-US"/>
              <a:t>of changed user </a:t>
            </a:r>
            <a:r>
              <a:rPr lang="en-US" smtClean="0"/>
              <a:t>profiles</a:t>
            </a:r>
            <a:endParaRPr lang="en-US"/>
          </a:p>
          <a:p>
            <a:pPr>
              <a:buClr>
                <a:srgbClr val="0070C0"/>
              </a:buClr>
            </a:pPr>
            <a:r>
              <a:rPr lang="en-US" smtClean="0"/>
              <a:t>Number of active users - number of users by time elapsed since </a:t>
            </a:r>
            <a:r>
              <a:rPr lang="en-US"/>
              <a:t>last </a:t>
            </a:r>
            <a:r>
              <a:rPr lang="en-US" smtClean="0"/>
              <a:t>login </a:t>
            </a:r>
            <a:br>
              <a:rPr lang="en-US" smtClean="0"/>
            </a:br>
            <a:r>
              <a:rPr lang="en-US" smtClean="0"/>
              <a:t>(&lt;1M, &gt;1M-12M, &gt;12M, never logged 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46907"/>
              </p:ext>
            </p:extLst>
          </p:nvPr>
        </p:nvGraphicFramePr>
        <p:xfrm>
          <a:off x="9498330" y="221742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42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616" y="434161"/>
            <a:ext cx="6585885" cy="474559"/>
          </a:xfrm>
        </p:spPr>
        <p:txBody>
          <a:bodyPr/>
          <a:lstStyle/>
          <a:p>
            <a:r>
              <a:rPr lang="en-US" smtClean="0"/>
              <a:t>DLR Reporting System Architecture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DLR EO-Data Management - User Metrics   •   CEOS-WGISS #45 •   12 April 2018   •   K. Molch, J. Senft, C. Chereji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908720"/>
            <a:ext cx="6840760" cy="56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3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1149</Words>
  <Application>Microsoft Office PowerPoint</Application>
  <PresentationFormat>A4 Paper (210x297 mm)</PresentationFormat>
  <Paragraphs>223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Standarddesign</vt:lpstr>
      <vt:lpstr>DLR EO-Data Management - User Metrics   K. Molch, J. Senft, C. Chereji German Aerospace Center DLR Earth Observation Center EOC Information Technology Division        CEOS-WGISS #45 INPE, São José dos Campos, Brasil 12 April 2018</vt:lpstr>
      <vt:lpstr>Overview</vt:lpstr>
      <vt:lpstr>Reports generated for the Copernicus Data and Exploitation Platform Germany (CODE-DE)</vt:lpstr>
      <vt:lpstr>Data Download Report</vt:lpstr>
      <vt:lpstr>Data Download Report  Top 20 report</vt:lpstr>
      <vt:lpstr>Fields of Activity and User Categories</vt:lpstr>
      <vt:lpstr>Data Download Report Examples of graphic representation</vt:lpstr>
      <vt:lpstr>User and User Activity Report</vt:lpstr>
      <vt:lpstr>DLR Reporting System Architecture</vt:lpstr>
      <vt:lpstr>Personal Data Protection I Rendering users anonymous for CODE-DE reporting purposes</vt:lpstr>
      <vt:lpstr>Personal Data Protection II Hashing user names to protect identity</vt:lpstr>
      <vt:lpstr>Persistent Identifiers to Track Data Use </vt:lpstr>
      <vt:lpstr>Conclusions</vt:lpstr>
      <vt:lpstr>PowerPoint Presentation</vt:lpstr>
    </vt:vector>
  </TitlesOfParts>
  <Company>T-Systems SfR im Auftrag des 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von Erdbeobachtungsdaten im DLR</dc:title>
  <dc:creator>K. Molch, E. Mikusch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Molch, Katrin</cp:lastModifiedBy>
  <cp:revision>873</cp:revision>
  <cp:lastPrinted>2018-03-20T10:07:06Z</cp:lastPrinted>
  <dcterms:created xsi:type="dcterms:W3CDTF">2003-10-01T09:44:24Z</dcterms:created>
  <dcterms:modified xsi:type="dcterms:W3CDTF">2018-04-12T08:09:34Z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</Properties>
</file>