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6" r:id="rId2"/>
    <p:sldId id="267" r:id="rId3"/>
    <p:sldId id="268" r:id="rId4"/>
    <p:sldId id="270" r:id="rId5"/>
    <p:sldId id="271" r:id="rId6"/>
    <p:sldId id="280" r:id="rId7"/>
    <p:sldId id="281" r:id="rId8"/>
    <p:sldId id="272" r:id="rId9"/>
    <p:sldId id="273" r:id="rId10"/>
    <p:sldId id="286" r:id="rId11"/>
    <p:sldId id="290" r:id="rId12"/>
    <p:sldId id="292" r:id="rId13"/>
    <p:sldId id="293" r:id="rId14"/>
    <p:sldId id="294" r:id="rId15"/>
    <p:sldId id="295" r:id="rId16"/>
    <p:sldId id="296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6" r:id="rId30"/>
    <p:sldId id="318" r:id="rId3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dd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3" autoAdjust="0"/>
    <p:restoredTop sz="94660"/>
  </p:normalViewPr>
  <p:slideViewPr>
    <p:cSldViewPr>
      <p:cViewPr varScale="1">
        <p:scale>
          <a:sx n="102" d="100"/>
          <a:sy n="102" d="100"/>
        </p:scale>
        <p:origin x="120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07T08:47:12.673" idx="1">
    <p:pos x="10" y="10"/>
    <p:text>J'ai enleve du texte a cette planche - "Boby Piard..." l'intention n'etait pas clair, mais la carte est tres bonne. Je l'ai agrandie.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48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41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50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203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97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98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66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7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797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4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74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err="1" smtClean="0"/>
              <a:t>Coordinators</a:t>
            </a:r>
            <a:r>
              <a:rPr lang="fr-FR" sz="1200" dirty="0" smtClean="0"/>
              <a:t> </a:t>
            </a:r>
            <a:r>
              <a:rPr lang="fr-FR" sz="1200" dirty="0" err="1" smtClean="0"/>
              <a:t>drawn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large range of </a:t>
            </a:r>
            <a:r>
              <a:rPr lang="fr-FR" sz="1200" dirty="0" err="1" smtClean="0"/>
              <a:t>Haitian</a:t>
            </a:r>
            <a:r>
              <a:rPr lang="fr-FR" sz="1200" dirty="0" smtClean="0"/>
              <a:t> organisations</a:t>
            </a:r>
          </a:p>
        </p:txBody>
      </p:sp>
    </p:spTree>
    <p:extLst>
      <p:ext uri="{BB962C8B-B14F-4D97-AF65-F5344CB8AC3E}">
        <p14:creationId xmlns:p14="http://schemas.microsoft.com/office/powerpoint/2010/main" val="206191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47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3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6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‹N°›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149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C859FA-827D-467A-9FD6-5076DF0FD4CA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AA6AB1-06A8-4F22-9426-BBA463BEEA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9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A4315-50B1-48FE-B322-21993DC97AEC}" type="datetimeFigureOut">
              <a:rPr lang="fr-FR" smtClean="0"/>
              <a:t>12/04/2018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DBF24B36-4477-4AD9-A08C-A91732043E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19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err="1" smtClean="0">
                <a:solidFill>
                  <a:srgbClr val="FFFFFF"/>
                </a:solidFill>
              </a:rPr>
              <a:t>Recovery</a:t>
            </a:r>
            <a:r>
              <a:rPr lang="fr-FR" sz="4200" b="1" dirty="0" smtClean="0">
                <a:solidFill>
                  <a:srgbClr val="FFFFFF"/>
                </a:solidFill>
              </a:rPr>
              <a:t> </a:t>
            </a:r>
            <a:r>
              <a:rPr lang="fr-FR" sz="4200" b="1" dirty="0" err="1" smtClean="0">
                <a:solidFill>
                  <a:srgbClr val="FFFFFF"/>
                </a:solidFill>
              </a:rPr>
              <a:t>Observatory</a:t>
            </a:r>
            <a:endParaRPr sz="4000" b="1" dirty="0">
              <a:solidFill>
                <a:srgbClr val="92D050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Richard Moreno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WGISS-45 – 12/03/2018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7" y="0"/>
            <a:ext cx="349616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63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410200" y="115889"/>
            <a:ext cx="1905000" cy="576808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altLang="fr-FR" sz="2600" dirty="0" err="1" smtClean="0">
                <a:latin typeface="Candara" panose="020E0502030303020204" pitchFamily="34" charset="0"/>
              </a:rPr>
              <a:t>Mapshup</a:t>
            </a:r>
            <a:endParaRPr lang="en-US" altLang="fr-FR" sz="26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9680"/>
            <a:ext cx="8532439" cy="566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217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28600" y="1676400"/>
            <a:ext cx="8610599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3200" b="1" dirty="0" smtClean="0">
                <a:solidFill>
                  <a:srgbClr val="FFFFFF"/>
                </a:solidFill>
                <a:latin typeface="+mj-lt"/>
              </a:rPr>
              <a:t>Recovery </a:t>
            </a:r>
            <a:r>
              <a:rPr lang="en-CA" sz="3200" b="1" dirty="0">
                <a:solidFill>
                  <a:srgbClr val="FFFFFF"/>
                </a:solidFill>
                <a:latin typeface="+mj-lt"/>
              </a:rPr>
              <a:t>Observatory (RO)</a:t>
            </a:r>
            <a:br>
              <a:rPr lang="en-CA" sz="3200" b="1" dirty="0">
                <a:solidFill>
                  <a:srgbClr val="FFFFFF"/>
                </a:solidFill>
                <a:latin typeface="+mj-lt"/>
              </a:rPr>
            </a:br>
            <a:r>
              <a:rPr lang="en-CA" dirty="0">
                <a:latin typeface="+mj-lt"/>
              </a:rPr>
              <a:t/>
            </a:r>
            <a:br>
              <a:rPr lang="en-CA" dirty="0"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Haiti Hurricane Matthew RO Status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and Next Steps</a:t>
            </a:r>
            <a:br>
              <a:rPr lang="en-CA" sz="2400" dirty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Extracts of presentation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to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WGD #9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Brussels March 14</a:t>
            </a:r>
            <a:r>
              <a:rPr lang="en-CA" sz="2400" baseline="30000" dirty="0" smtClean="0">
                <a:solidFill>
                  <a:schemeClr val="bg2"/>
                </a:solidFill>
                <a:latin typeface="+mj-lt"/>
              </a:rPr>
              <a:t>th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, 2018</a:t>
            </a:r>
            <a:r>
              <a:rPr lang="en-CA" sz="28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>
                <a:solidFill>
                  <a:schemeClr val="bg2"/>
                </a:solidFill>
                <a:latin typeface="+mj-lt"/>
              </a:rPr>
            </a:br>
            <a:r>
              <a:rPr lang="en-CA" sz="28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b="0" dirty="0" smtClean="0">
                <a:solidFill>
                  <a:schemeClr val="bg2"/>
                </a:solidFill>
                <a:latin typeface="+mj-lt"/>
              </a:rPr>
              <a:t>Boby Piard, CNIGS</a:t>
            </a:r>
            <a:br>
              <a:rPr lang="en-CA" sz="2400" b="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b="0" dirty="0" smtClean="0">
                <a:solidFill>
                  <a:schemeClr val="bg2"/>
                </a:solidFill>
                <a:latin typeface="+mj-lt"/>
              </a:rPr>
              <a:t>Agwilh </a:t>
            </a:r>
            <a:r>
              <a:rPr lang="en-CA" sz="2400" b="0" dirty="0">
                <a:solidFill>
                  <a:schemeClr val="bg2"/>
                </a:solidFill>
                <a:latin typeface="+mj-lt"/>
              </a:rPr>
              <a:t>Collet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, CNES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Helene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de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Boissezon, CNES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Andrew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Eddy,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RO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Secretary</a:t>
            </a:r>
            <a:r>
              <a:rPr lang="en-CA" sz="28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>
                <a:solidFill>
                  <a:schemeClr val="bg2"/>
                </a:solidFill>
                <a:latin typeface="+mj-lt"/>
              </a:rPr>
            </a:br>
            <a:endParaRPr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4572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4864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2407727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RO Status Overview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z="1200" smtClean="0"/>
              <a:pPr>
                <a:defRPr/>
              </a:pPr>
              <a:t>12</a:t>
            </a:fld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457200" y="4904363"/>
            <a:ext cx="9601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Triggering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of the RO decided by CEOS Chair in consultation with CEOS Principals, December 22, 2016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, after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Hurricane Matthew - October 2016</a:t>
            </a: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#2 to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29 May – 2 June 2017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1st RO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users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workshop and feedback on sample products</a:t>
            </a: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#3 to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5 Dec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-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8 Dec 2017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technical review to work within each thematic sector and link with universities</a:t>
            </a: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5" name="AutoShape 2" descr="http://media1.s-nbcnews.com/j/newscms/2016_40/1739776/ss-161006-hurricane-matthew-01_ffe240edfc9cc0b20802c568efb397a6.nbcnews-ux-1024-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15442"/>
          <a:stretch/>
        </p:blipFill>
        <p:spPr>
          <a:xfrm>
            <a:off x="0" y="1143000"/>
            <a:ext cx="9144000" cy="36576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6286500" y="4492823"/>
            <a:ext cx="2856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 Reminder of Haiti’s diversity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1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1905000" y="152400"/>
            <a:ext cx="5638800" cy="762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Haiti RO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covers three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departments: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Grand’Anse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Sud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, and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Nippes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 descr="D:\Utilisateurs\colleta\Documents\RO\0 - AOI\AOI 02 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2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85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RO </a:t>
            </a:r>
            <a:r>
              <a:rPr lang="en-GB" altLang="ja-JP" dirty="0" smtClean="0">
                <a:latin typeface="+mj-lt"/>
                <a:ea typeface="ＭＳ Ｐゴシック" pitchFamily="-106" charset="-128"/>
                <a:cs typeface="Tahoma" pitchFamily="-106" charset="0"/>
              </a:rPr>
              <a:t>Timeline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z="1200" smtClean="0"/>
              <a:pPr>
                <a:defRPr/>
              </a:pPr>
              <a:t>14</a:t>
            </a:fld>
            <a:endParaRPr lang="en-US" sz="1200" dirty="0"/>
          </a:p>
        </p:txBody>
      </p:sp>
      <p:sp>
        <p:nvSpPr>
          <p:cNvPr id="5" name="Flèche droite 4"/>
          <p:cNvSpPr/>
          <p:nvPr/>
        </p:nvSpPr>
        <p:spPr>
          <a:xfrm>
            <a:off x="907193" y="2577261"/>
            <a:ext cx="7924800" cy="1773015"/>
          </a:xfrm>
          <a:prstGeom prst="rightArrow">
            <a:avLst>
              <a:gd name="adj1" fmla="val 50000"/>
              <a:gd name="adj2" fmla="val 17077"/>
            </a:avLst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      2015            2016            2017            2018           </a:t>
            </a:r>
            <a:r>
              <a:rPr lang="fr-FR" dirty="0" smtClean="0"/>
              <a:t>2019            2020</a:t>
            </a:r>
          </a:p>
          <a:p>
            <a:pPr algn="l" rtl="0" latinLnBrk="1" hangingPunct="0"/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endParaRPr lang="fr-FR" sz="1600" dirty="0"/>
          </a:p>
          <a:p>
            <a:pPr algn="l" rtl="0" latinLnBrk="1" hangingPunct="0"/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793" y="1295400"/>
            <a:ext cx="1237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Infrastructure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1670881" y="1743261"/>
            <a:ext cx="3297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Product definition, image </a:t>
            </a:r>
            <a:r>
              <a:rPr lang="en-GB" altLang="ja-JP" sz="1400" dirty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requirements </a:t>
            </a:r>
            <a:endParaRPr lang="fr-FR" sz="1400" dirty="0"/>
          </a:p>
        </p:txBody>
      </p:sp>
      <p:sp>
        <p:nvSpPr>
          <p:cNvPr id="9" name="Triangle isocèle 8"/>
          <p:cNvSpPr/>
          <p:nvPr/>
        </p:nvSpPr>
        <p:spPr>
          <a:xfrm flipH="1" flipV="1">
            <a:off x="3264090" y="2706756"/>
            <a:ext cx="182880" cy="325752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Triangle isocèle 11"/>
          <p:cNvSpPr/>
          <p:nvPr/>
        </p:nvSpPr>
        <p:spPr>
          <a:xfrm rot="16200000" flipH="1" flipV="1">
            <a:off x="939916" y="1369011"/>
            <a:ext cx="225922" cy="231100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14" name="Connecteur droit 13"/>
          <p:cNvCxnSpPr>
            <a:stCxn id="12" idx="2"/>
          </p:cNvCxnSpPr>
          <p:nvPr/>
        </p:nvCxnSpPr>
        <p:spPr>
          <a:xfrm>
            <a:off x="937327" y="1371600"/>
            <a:ext cx="0" cy="1660908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riangle isocèle 14"/>
          <p:cNvSpPr/>
          <p:nvPr/>
        </p:nvSpPr>
        <p:spPr>
          <a:xfrm rot="16200000" flipH="1" flipV="1">
            <a:off x="1458516" y="1789035"/>
            <a:ext cx="225922" cy="231100"/>
          </a:xfrm>
          <a:prstGeom prst="triangl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16" name="Connecteur droit 15"/>
          <p:cNvCxnSpPr>
            <a:stCxn id="15" idx="2"/>
          </p:cNvCxnSpPr>
          <p:nvPr/>
        </p:nvCxnSpPr>
        <p:spPr>
          <a:xfrm>
            <a:off x="1455927" y="1791624"/>
            <a:ext cx="0" cy="1240884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angle 18"/>
          <p:cNvSpPr/>
          <p:nvPr/>
        </p:nvSpPr>
        <p:spPr>
          <a:xfrm>
            <a:off x="2145395" y="4953001"/>
            <a:ext cx="1301575" cy="3656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0952" y="4800600"/>
            <a:ext cx="19968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altLang="ja-JP" sz="1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Malawi, Nepal</a:t>
            </a:r>
          </a:p>
          <a:p>
            <a:pPr algn="l"/>
            <a:r>
              <a:rPr lang="en-GB" sz="1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Demonstrators</a:t>
            </a:r>
            <a:br>
              <a:rPr lang="en-GB" sz="1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</a:br>
            <a:endParaRPr lang="en-GB" sz="1400" dirty="0">
              <a:solidFill>
                <a:schemeClr val="tx1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l"/>
            <a:r>
              <a:rPr lang="en-GB" sz="14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Missions to Haiti</a:t>
            </a:r>
            <a:br>
              <a:rPr lang="en-GB" sz="14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</a:br>
            <a:r>
              <a:rPr lang="en-GB" sz="14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(2 to 3 per year)</a:t>
            </a:r>
            <a:endParaRPr lang="fr-FR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86354" y="2219980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u="sng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RO Haiti Triggering</a:t>
            </a:r>
          </a:p>
          <a:p>
            <a:pPr algn="ctr"/>
            <a:r>
              <a:rPr lang="en-GB" sz="1200" dirty="0" smtClean="0">
                <a:solidFill>
                  <a:schemeClr val="accent2"/>
                </a:solidFill>
                <a:latin typeface="Arial"/>
                <a:ea typeface="ＭＳ Ｐゴシック" pitchFamily="50" charset="-128"/>
                <a:cs typeface="Arial"/>
              </a:rPr>
              <a:t>12/22/16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45793" y="3654623"/>
            <a:ext cx="7692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Today</a:t>
            </a:r>
            <a:endParaRPr lang="fr-FR" sz="1400" dirty="0"/>
          </a:p>
        </p:txBody>
      </p:sp>
      <p:sp>
        <p:nvSpPr>
          <p:cNvPr id="30" name="Rectangle 29"/>
          <p:cNvSpPr/>
          <p:nvPr/>
        </p:nvSpPr>
        <p:spPr>
          <a:xfrm>
            <a:off x="907193" y="3766681"/>
            <a:ext cx="4091526" cy="10300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35311" y="4030813"/>
            <a:ext cx="1686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Hurricane Matthew</a:t>
            </a:r>
          </a:p>
          <a:p>
            <a:pPr algn="ct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sz="1400" dirty="0" err="1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sz="1400" dirty="0" smtClean="0">
              <a:solidFill>
                <a:srgbClr val="1F497D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/>
            <a:r>
              <a:rPr lang="en-GB" sz="12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10/04/16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36" name="Étoile à 10 branches 35"/>
          <p:cNvSpPr/>
          <p:nvPr/>
        </p:nvSpPr>
        <p:spPr>
          <a:xfrm>
            <a:off x="3046600" y="3853319"/>
            <a:ext cx="264101" cy="224095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93196" y="5410200"/>
            <a:ext cx="57197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10003" y="5410201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41949" y="1447800"/>
            <a:ext cx="1778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Early RO evaluation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Triangle isocèle 44"/>
          <p:cNvSpPr/>
          <p:nvPr/>
        </p:nvSpPr>
        <p:spPr>
          <a:xfrm rot="16200000" flipH="1" flipV="1">
            <a:off x="5629584" y="1510175"/>
            <a:ext cx="225922" cy="231100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46" name="Connecteur droit 45"/>
          <p:cNvCxnSpPr>
            <a:stCxn id="45" idx="2"/>
          </p:cNvCxnSpPr>
          <p:nvPr/>
        </p:nvCxnSpPr>
        <p:spPr>
          <a:xfrm flipH="1">
            <a:off x="5616595" y="1512764"/>
            <a:ext cx="10400" cy="455280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Rectangle 47"/>
          <p:cNvSpPr/>
          <p:nvPr/>
        </p:nvSpPr>
        <p:spPr>
          <a:xfrm>
            <a:off x="8305800" y="1984408"/>
            <a:ext cx="851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solidFill>
                  <a:schemeClr val="accent6">
                    <a:lumMod val="75000"/>
                  </a:schemeClr>
                </a:solidFill>
              </a:rPr>
              <a:t>Lessons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1400" dirty="0" err="1" smtClean="0">
                <a:solidFill>
                  <a:schemeClr val="accent6">
                    <a:lumMod val="75000"/>
                  </a:schemeClr>
                </a:solidFill>
              </a:rPr>
              <a:t>learned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riangle isocèle 48"/>
          <p:cNvSpPr/>
          <p:nvPr/>
        </p:nvSpPr>
        <p:spPr>
          <a:xfrm rot="16200000" flipH="1" flipV="1">
            <a:off x="8184245" y="2132931"/>
            <a:ext cx="225922" cy="231100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50" name="Connecteur droit 49"/>
          <p:cNvCxnSpPr>
            <a:stCxn id="49" idx="2"/>
          </p:cNvCxnSpPr>
          <p:nvPr/>
        </p:nvCxnSpPr>
        <p:spPr>
          <a:xfrm flipH="1">
            <a:off x="8171256" y="2135520"/>
            <a:ext cx="10400" cy="896988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Rectangle 51"/>
          <p:cNvSpPr/>
          <p:nvPr/>
        </p:nvSpPr>
        <p:spPr>
          <a:xfrm>
            <a:off x="3353537" y="5755956"/>
            <a:ext cx="16646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1</a:t>
            </a:r>
            <a:r>
              <a:rPr lang="en-GB" sz="1400" baseline="300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st</a:t>
            </a:r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User Workshop</a:t>
            </a:r>
          </a:p>
          <a:p>
            <a:pPr algn="ctr"/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29 May – 2 June</a:t>
            </a:r>
            <a:endParaRPr lang="fr-FR" sz="1100" dirty="0">
              <a:solidFill>
                <a:srgbClr val="C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533574" y="5354477"/>
            <a:ext cx="11240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1</a:t>
            </a:r>
            <a:r>
              <a:rPr lang="en-GB" sz="1400" baseline="300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st</a:t>
            </a:r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</a:t>
            </a:r>
          </a:p>
          <a:p>
            <a:pPr algn="r"/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31 </a:t>
            </a:r>
            <a:r>
              <a:rPr lang="en-GB" sz="110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J</a:t>
            </a:r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an – 3 </a:t>
            </a:r>
            <a:r>
              <a:rPr lang="en-GB" sz="1100" dirty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F</a:t>
            </a:r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eb</a:t>
            </a:r>
            <a:endParaRPr lang="fr-FR" sz="1100" dirty="0">
              <a:solidFill>
                <a:srgbClr val="C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831081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334000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21681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355081" y="5410201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781800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239000" y="5410201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772400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29600" y="5410200"/>
            <a:ext cx="45719" cy="3809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9" name="Triangle isocèle 38"/>
          <p:cNvSpPr/>
          <p:nvPr/>
        </p:nvSpPr>
        <p:spPr>
          <a:xfrm rot="16200000" flipH="1" flipV="1">
            <a:off x="3883918" y="2596883"/>
            <a:ext cx="45719" cy="498356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H="1">
            <a:off x="3650393" y="2667000"/>
            <a:ext cx="4707" cy="358122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ectangle 40"/>
          <p:cNvSpPr/>
          <p:nvPr/>
        </p:nvSpPr>
        <p:spPr>
          <a:xfrm>
            <a:off x="3572366" y="2587823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 smtClean="0">
                <a:solidFill>
                  <a:schemeClr val="accent2"/>
                </a:solidFill>
                <a:latin typeface="Arial"/>
                <a:ea typeface="ＭＳ Ｐゴシック" pitchFamily="50" charset="-128"/>
                <a:cs typeface="Arial"/>
              </a:rPr>
              <a:t>PDNA</a:t>
            </a:r>
            <a:endParaRPr lang="fr-FR" sz="1400" dirty="0">
              <a:solidFill>
                <a:schemeClr val="accent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56072" y="6324600"/>
            <a:ext cx="2806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Generic RO discussion</a:t>
            </a:r>
          </a:p>
          <a:p>
            <a:pPr algn="l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WB + UNDP  DC + NYC </a:t>
            </a:r>
            <a:r>
              <a:rPr lang="en-GB" sz="10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(date TBC)</a:t>
            </a:r>
            <a:endParaRPr lang="fr-FR" sz="900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98849" y="2589191"/>
            <a:ext cx="713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>
                <a:solidFill>
                  <a:schemeClr val="accent2"/>
                </a:solidFill>
                <a:latin typeface="Arial"/>
                <a:ea typeface="ＭＳ Ｐゴシック" pitchFamily="50" charset="-128"/>
                <a:cs typeface="Arial"/>
              </a:rPr>
              <a:t>ROOP</a:t>
            </a:r>
            <a:endParaRPr lang="fr-FR" sz="1400" dirty="0">
              <a:solidFill>
                <a:schemeClr val="accent2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65" name="Triangle isocèle 64"/>
          <p:cNvSpPr/>
          <p:nvPr/>
        </p:nvSpPr>
        <p:spPr>
          <a:xfrm rot="16200000" flipH="1" flipV="1">
            <a:off x="4511198" y="2592079"/>
            <a:ext cx="45719" cy="512917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4277600" y="2668920"/>
            <a:ext cx="0" cy="356202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 65"/>
          <p:cNvSpPr/>
          <p:nvPr/>
        </p:nvSpPr>
        <p:spPr>
          <a:xfrm>
            <a:off x="4061874" y="4968390"/>
            <a:ext cx="15888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Technical Review</a:t>
            </a:r>
          </a:p>
          <a:p>
            <a:pPr algn="ctr"/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5-8 Dec</a:t>
            </a:r>
            <a:endParaRPr lang="fr-FR" sz="11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5083" y="6245423"/>
            <a:ext cx="17676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External Mission</a:t>
            </a:r>
            <a:endParaRPr lang="fr-FR" sz="1400" b="1" dirty="0">
              <a:solidFill>
                <a:schemeClr val="accent4">
                  <a:lumMod val="75000"/>
                </a:schemeClr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50281" y="6169224"/>
            <a:ext cx="45719" cy="380999"/>
          </a:xfrm>
          <a:prstGeom prst="rect">
            <a:avLst/>
          </a:prstGeom>
          <a:solidFill>
            <a:srgbClr val="7030A0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5791200" y="6362700"/>
            <a:ext cx="533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944770" y="5771346"/>
            <a:ext cx="17046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2</a:t>
            </a:r>
            <a:r>
              <a:rPr lang="en-GB" sz="1400" baseline="300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nd</a:t>
            </a:r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 User Workshop</a:t>
            </a:r>
          </a:p>
          <a:p>
            <a:pPr algn="ctr"/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8 </a:t>
            </a:r>
            <a:r>
              <a:rPr lang="mr-IN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–</a:t>
            </a:r>
            <a:r>
              <a:rPr lang="en-GB" sz="11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11  May</a:t>
            </a:r>
            <a:endParaRPr lang="fr-FR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87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US" sz="2800" b="1" dirty="0"/>
              <a:t>RO </a:t>
            </a:r>
            <a:r>
              <a:rPr lang="en-US" sz="2800" b="1" dirty="0" smtClean="0"/>
              <a:t>: Hot spot identification</a:t>
            </a:r>
            <a:endParaRPr lang="en-US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" y="1143000"/>
            <a:ext cx="9145676" cy="63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9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16</a:t>
            </a:fld>
            <a:endParaRPr lang="uk-UA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76200" y="1371603"/>
          <a:ext cx="8991599" cy="518159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826897">
                  <a:extLst>
                    <a:ext uri="{9D8B030D-6E8A-4147-A177-3AD203B41FA5}">
                      <a16:colId xmlns:a16="http://schemas.microsoft.com/office/drawing/2014/main" val="1505190217"/>
                    </a:ext>
                  </a:extLst>
                </a:gridCol>
                <a:gridCol w="1826897">
                  <a:extLst>
                    <a:ext uri="{9D8B030D-6E8A-4147-A177-3AD203B41FA5}">
                      <a16:colId xmlns:a16="http://schemas.microsoft.com/office/drawing/2014/main" val="187610920"/>
                    </a:ext>
                  </a:extLst>
                </a:gridCol>
                <a:gridCol w="1469682">
                  <a:extLst>
                    <a:ext uri="{9D8B030D-6E8A-4147-A177-3AD203B41FA5}">
                      <a16:colId xmlns:a16="http://schemas.microsoft.com/office/drawing/2014/main" val="2571123877"/>
                    </a:ext>
                  </a:extLst>
                </a:gridCol>
                <a:gridCol w="1571744">
                  <a:extLst>
                    <a:ext uri="{9D8B030D-6E8A-4147-A177-3AD203B41FA5}">
                      <a16:colId xmlns:a16="http://schemas.microsoft.com/office/drawing/2014/main" val="487579249"/>
                    </a:ext>
                  </a:extLst>
                </a:gridCol>
                <a:gridCol w="1285972">
                  <a:extLst>
                    <a:ext uri="{9D8B030D-6E8A-4147-A177-3AD203B41FA5}">
                      <a16:colId xmlns:a16="http://schemas.microsoft.com/office/drawing/2014/main" val="2901138230"/>
                    </a:ext>
                  </a:extLst>
                </a:gridCol>
                <a:gridCol w="1010407">
                  <a:extLst>
                    <a:ext uri="{9D8B030D-6E8A-4147-A177-3AD203B41FA5}">
                      <a16:colId xmlns:a16="http://schemas.microsoft.com/office/drawing/2014/main" val="2508574734"/>
                    </a:ext>
                  </a:extLst>
                </a:gridCol>
              </a:tblGrid>
              <a:tr h="543114">
                <a:tc>
                  <a:txBody>
                    <a:bodyPr/>
                    <a:lstStyle/>
                    <a:p>
                      <a:pPr algn="ctr" defTabSz="457200" fontAlgn="ctr">
                        <a:spcBef>
                          <a:spcPts val="600"/>
                        </a:spcBef>
                      </a:pPr>
                      <a:r>
                        <a:rPr lang="fr-FR" sz="100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Produit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Key User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First Elaboration 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Satellite data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Focal Point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Institution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599916"/>
                  </a:ext>
                </a:extLst>
              </a:tr>
              <a:tr h="3816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Cartography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 of the building (Jérémie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, Les Cayes, route d’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Aquins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)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CIAT/Ministry</a:t>
                      </a:r>
                      <a:r>
                        <a:rPr lang="fr-FR" sz="1000" u="none" strike="noStrike" baseline="0" dirty="0" smtClean="0">
                          <a:effectLst/>
                        </a:rPr>
                        <a:t> of Planning </a:t>
                      </a:r>
                      <a:r>
                        <a:rPr lang="fr-FR" sz="1000" u="none" strike="noStrike" dirty="0" smtClean="0">
                          <a:effectLst/>
                        </a:rPr>
                        <a:t>(MPCE</a:t>
                      </a:r>
                      <a:r>
                        <a:rPr lang="fr-FR" sz="1000" u="none" strike="noStrike" dirty="0">
                          <a:effectLst/>
                        </a:rPr>
                        <a:t>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err="1">
                          <a:effectLst/>
                        </a:rPr>
                        <a:t>Copernicus</a:t>
                      </a:r>
                      <a:r>
                        <a:rPr lang="fr-FR" sz="1000" u="none" strike="noStrike" dirty="0">
                          <a:effectLst/>
                        </a:rPr>
                        <a:t> EMS; SERTIT </a:t>
                      </a:r>
                      <a:r>
                        <a:rPr lang="fr-FR" sz="1000" u="none" strike="noStrike" dirty="0" smtClean="0">
                          <a:effectLst/>
                        </a:rPr>
                        <a:t>(</a:t>
                      </a:r>
                      <a:r>
                        <a:rPr lang="fr-FR" sz="1000" u="none" strike="noStrike" dirty="0" err="1" smtClean="0">
                          <a:effectLst/>
                        </a:rPr>
                        <a:t>methodology</a:t>
                      </a:r>
                      <a:r>
                        <a:rPr lang="fr-FR" sz="1000" u="none" strike="noStrike" dirty="0" smtClean="0">
                          <a:effectLst/>
                        </a:rPr>
                        <a:t>); </a:t>
                      </a:r>
                      <a:r>
                        <a:rPr lang="fr-FR" sz="1000" u="none" strike="noStrike" dirty="0">
                          <a:effectLst/>
                        </a:rPr>
                        <a:t>CNIGS (production); 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Optical THR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 Rose-May GUIGNARD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CIAT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990765308"/>
                  </a:ext>
                </a:extLst>
              </a:tr>
              <a:tr h="35962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Pierre Alexilien Versaille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u="none" strike="noStrike">
                          <a:effectLst/>
                        </a:rPr>
                        <a:t>MPCE/ CNIGS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37384491"/>
                  </a:ext>
                </a:extLst>
              </a:tr>
              <a:tr h="6385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Land Use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All (</a:t>
                      </a:r>
                      <a:r>
                        <a:rPr lang="fr-FR" sz="1000" u="none" strike="noStrike" dirty="0" err="1" smtClean="0">
                          <a:effectLst/>
                        </a:rPr>
                        <a:t>reference</a:t>
                      </a:r>
                      <a:r>
                        <a:rPr lang="fr-FR" sz="1000" u="none" strike="noStrike" dirty="0" smtClean="0">
                          <a:effectLst/>
                        </a:rPr>
                        <a:t> data)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CNIGS/CESBIO /SERTIT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Sentinel-2,</a:t>
                      </a:r>
                      <a:r>
                        <a:rPr lang="fr-FR" sz="1000" u="none" strike="noStrike" baseline="0" dirty="0" smtClean="0">
                          <a:effectLst/>
                        </a:rPr>
                        <a:t> HR Optical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Jacques Philemon MONDESIR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MPCE / CNIGS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4027295608"/>
                  </a:ext>
                </a:extLst>
              </a:tr>
              <a:tr h="3522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Forest</a:t>
                      </a:r>
                      <a:r>
                        <a:rPr lang="fr-FR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 Evolution / </a:t>
                      </a:r>
                      <a:r>
                        <a:rPr lang="fr-FR" sz="11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Environmental</a:t>
                      </a:r>
                      <a:r>
                        <a:rPr lang="fr-FR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 Impact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Ministry of </a:t>
                      </a:r>
                      <a:r>
                        <a:rPr lang="fr-FR" sz="1000" u="none" strike="noStrike" dirty="0" err="1" smtClean="0">
                          <a:effectLst/>
                        </a:rPr>
                        <a:t>Environment</a:t>
                      </a:r>
                      <a:r>
                        <a:rPr lang="fr-FR" sz="1000" u="none" strike="noStrike" dirty="0" smtClean="0">
                          <a:effectLst/>
                        </a:rPr>
                        <a:t/>
                      </a:r>
                      <a:br>
                        <a:rPr lang="fr-FR" sz="1000" u="none" strike="noStrike" dirty="0" smtClean="0">
                          <a:effectLst/>
                        </a:rPr>
                      </a:br>
                      <a:r>
                        <a:rPr lang="fr-FR" sz="1000" u="none" strike="noStrike" dirty="0" smtClean="0">
                          <a:effectLst/>
                        </a:rPr>
                        <a:t>(MDE</a:t>
                      </a:r>
                      <a:r>
                        <a:rPr lang="fr-FR" sz="1000" u="none" strike="noStrike" dirty="0">
                          <a:effectLst/>
                        </a:rPr>
                        <a:t>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err="1">
                          <a:effectLst/>
                        </a:rPr>
                        <a:t>Copernicus</a:t>
                      </a:r>
                      <a:r>
                        <a:rPr lang="fr-FR" sz="1000" u="none" strike="noStrike" dirty="0">
                          <a:effectLst/>
                        </a:rPr>
                        <a:t> EMS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Sentinel-2, SPOT, </a:t>
                      </a:r>
                      <a:r>
                        <a:rPr lang="fr-FR" sz="1000" u="none" strike="noStrike" dirty="0" smtClean="0">
                          <a:effectLst/>
                        </a:rPr>
                        <a:t/>
                      </a:r>
                      <a:br>
                        <a:rPr lang="fr-FR" sz="1000" u="none" strike="noStrike" dirty="0" smtClean="0">
                          <a:effectLst/>
                        </a:rPr>
                      </a:br>
                      <a:r>
                        <a:rPr lang="fr-FR" sz="1000" u="none" strike="noStrike" dirty="0" smtClean="0">
                          <a:effectLst/>
                        </a:rPr>
                        <a:t>Optique </a:t>
                      </a:r>
                      <a:r>
                        <a:rPr lang="fr-FR" sz="1000" u="none" strike="noStrike" dirty="0">
                          <a:effectLst/>
                        </a:rPr>
                        <a:t>THR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Pierre Emmanuel PHILIPPE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MDE/ Directeur des forêts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3687326809"/>
                  </a:ext>
                </a:extLst>
              </a:tr>
              <a:tr h="3155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Saint Phar JEAN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MDE/ ONEV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1479893354"/>
                  </a:ext>
                </a:extLst>
              </a:tr>
              <a:tr h="3155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Agriculture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 </a:t>
                      </a:r>
                      <a:r>
                        <a:rPr lang="fr-FR" sz="1000" u="none" strike="noStrike" dirty="0" smtClean="0">
                          <a:effectLst/>
                        </a:rPr>
                        <a:t>Ministry of Agriculture (</a:t>
                      </a:r>
                      <a:r>
                        <a:rPr lang="fr-FR" sz="1000" u="none" strike="noStrike" dirty="0">
                          <a:effectLst/>
                        </a:rPr>
                        <a:t>MARNDR)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>
                          <a:effectLst/>
                        </a:rPr>
                        <a:t>Copernicus EMS ; CNIGS/SERTIT 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Sentinel-2, </a:t>
                      </a:r>
                      <a:r>
                        <a:rPr lang="fr-FR" sz="1000" u="none" strike="noStrike" dirty="0" smtClean="0">
                          <a:effectLst/>
                        </a:rPr>
                        <a:t>Optical HR,</a:t>
                      </a:r>
                      <a:br>
                        <a:rPr lang="fr-FR" sz="1000" u="none" strike="noStrike" dirty="0" smtClean="0">
                          <a:effectLst/>
                        </a:rPr>
                      </a:br>
                      <a:r>
                        <a:rPr lang="fr-FR" sz="1000" u="none" strike="noStrike" dirty="0" smtClean="0">
                          <a:effectLst/>
                        </a:rPr>
                        <a:t>zoom THR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Ognel PIERRE-LOUIS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MARNDR/ DRFS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4128377149"/>
                  </a:ext>
                </a:extLst>
              </a:tr>
              <a:tr h="2715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David TELCY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MPCE / CNIGS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4068900156"/>
                  </a:ext>
                </a:extLst>
              </a:tr>
              <a:tr h="4183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State and monitoring of the Macaya Park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 ANAP / ONEV (MDE)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err="1">
                          <a:effectLst/>
                        </a:rPr>
                        <a:t>Copernicus</a:t>
                      </a:r>
                      <a:r>
                        <a:rPr lang="fr-FR" sz="1000" u="none" strike="noStrike" dirty="0">
                          <a:effectLst/>
                        </a:rPr>
                        <a:t> </a:t>
                      </a:r>
                      <a:r>
                        <a:rPr lang="fr-FR" sz="1000" u="none" strike="noStrike" dirty="0" smtClean="0">
                          <a:effectLst/>
                        </a:rPr>
                        <a:t>EMS ; SERTIT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Optical </a:t>
                      </a:r>
                      <a:r>
                        <a:rPr lang="fr-FR" sz="1000" u="none" strike="noStrike" dirty="0">
                          <a:effectLst/>
                        </a:rPr>
                        <a:t>THR, radar THR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Sait Phar JEAN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MDE/ ONEV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2978081713"/>
                  </a:ext>
                </a:extLst>
              </a:tr>
              <a:tr h="3155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State and monitoring of </a:t>
                      </a:r>
                      <a:r>
                        <a:rPr lang="fr-FR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watersheds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ONEV (MDE) -  </a:t>
                      </a:r>
                      <a:r>
                        <a:rPr lang="fr-FR" sz="1000" u="none" strike="noStrike" dirty="0" smtClean="0">
                          <a:effectLst/>
                        </a:rPr>
                        <a:t>Ministry of Agriculture (MARNDR</a:t>
                      </a:r>
                      <a:r>
                        <a:rPr lang="fr-FR" sz="1000" u="none" strike="noStrike" dirty="0">
                          <a:effectLst/>
                        </a:rPr>
                        <a:t>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CIMA </a:t>
                      </a:r>
                      <a:r>
                        <a:rPr lang="fr-FR" sz="1000" u="none" strike="noStrike" dirty="0" err="1">
                          <a:effectLst/>
                        </a:rPr>
                        <a:t>Foundation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Digital terrain model 1m/20cm</a:t>
                      </a:r>
                      <a:br>
                        <a:rPr lang="fr-FR" sz="1000" u="none" strike="noStrike" dirty="0" smtClean="0">
                          <a:effectLst/>
                        </a:rPr>
                      </a:br>
                      <a:r>
                        <a:rPr lang="fr-FR" sz="1000" u="none" strike="noStrike" dirty="0" smtClean="0">
                          <a:effectLst/>
                        </a:rPr>
                        <a:t>and Radar </a:t>
                      </a:r>
                      <a:r>
                        <a:rPr lang="fr-FR" sz="1000" u="none" strike="noStrike" dirty="0">
                          <a:effectLst/>
                        </a:rPr>
                        <a:t>THR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Jean André PIERRE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MPCE/ CNIGS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289586881"/>
                  </a:ext>
                </a:extLst>
              </a:tr>
              <a:tr h="30825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Pradel FORMONVIL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MPCE/ CNIGS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4175574951"/>
                  </a:ext>
                </a:extLst>
              </a:tr>
              <a:tr h="30825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Saint Phar JEAN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MDE/ ONEV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1605581559"/>
                  </a:ext>
                </a:extLst>
              </a:tr>
              <a:tr h="3376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Landslide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 / </a:t>
                      </a:r>
                      <a:r>
                        <a:rPr lang="fr-FR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Quarry</a:t>
                      </a:r>
                      <a:r>
                        <a:rPr lang="fr-FR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Roman"/>
                        </a:rPr>
                        <a:t> monitoring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 BME / </a:t>
                      </a:r>
                      <a:r>
                        <a:rPr lang="fr-FR" sz="1000" u="none" strike="noStrike" dirty="0" smtClean="0">
                          <a:effectLst/>
                        </a:rPr>
                        <a:t>Ministry of</a:t>
                      </a:r>
                      <a:r>
                        <a:rPr lang="fr-FR" sz="1000" u="none" strike="noStrike" baseline="0" dirty="0" smtClean="0">
                          <a:effectLst/>
                        </a:rPr>
                        <a:t> Public Works </a:t>
                      </a:r>
                      <a:r>
                        <a:rPr lang="fr-FR" sz="1000" u="none" strike="noStrike" dirty="0" smtClean="0">
                          <a:effectLst/>
                        </a:rPr>
                        <a:t>(MTPTC</a:t>
                      </a:r>
                      <a:r>
                        <a:rPr lang="fr-FR" sz="1000" u="none" strike="noStrike" dirty="0">
                          <a:effectLst/>
                        </a:rPr>
                        <a:t>)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>
                          <a:effectLst/>
                        </a:rPr>
                        <a:t>EOST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u="none" strike="noStrike" dirty="0" smtClean="0">
                          <a:effectLst/>
                        </a:rPr>
                        <a:t>Optical HR/THR</a:t>
                      </a:r>
                      <a:r>
                        <a:rPr lang="fr-FR" sz="1000" u="none" strike="noStrike" dirty="0">
                          <a:effectLst/>
                        </a:rPr>
                        <a:t>, </a:t>
                      </a:r>
                      <a:r>
                        <a:rPr lang="fr-FR" sz="1000" u="none" strike="noStrike" dirty="0" smtClean="0">
                          <a:effectLst/>
                        </a:rPr>
                        <a:t/>
                      </a:r>
                      <a:br>
                        <a:rPr lang="fr-FR" sz="1000" u="none" strike="noStrike" dirty="0" smtClean="0">
                          <a:effectLst/>
                        </a:rPr>
                      </a:br>
                      <a:r>
                        <a:rPr lang="fr-FR" sz="1000" u="none" strike="noStrike" dirty="0" smtClean="0">
                          <a:effectLst/>
                        </a:rPr>
                        <a:t>Radar </a:t>
                      </a:r>
                      <a:r>
                        <a:rPr lang="fr-FR" sz="1000" u="none" strike="noStrike" dirty="0" err="1">
                          <a:effectLst/>
                        </a:rPr>
                        <a:t>TerraSAR</a:t>
                      </a:r>
                      <a:r>
                        <a:rPr lang="fr-FR" sz="1000" u="none" strike="noStrike" dirty="0">
                          <a:effectLst/>
                        </a:rPr>
                        <a:t>-X 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Avenir Roman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Samuel GENEA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MTPTC/ BME 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3825345375"/>
                  </a:ext>
                </a:extLst>
              </a:tr>
              <a:tr h="3155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Eric CALAIS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ENS France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2" marR="6692" marT="6692" marB="0" anchor="ctr"/>
                </a:tc>
                <a:extLst>
                  <a:ext uri="{0D108BD9-81ED-4DB2-BD59-A6C34878D82A}">
                    <a16:rowId xmlns:a16="http://schemas.microsoft.com/office/drawing/2014/main" val="2749218138"/>
                  </a:ext>
                </a:extLst>
              </a:tr>
            </a:tbl>
          </a:graphicData>
        </a:graphic>
      </p:graphicFrame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4953000" cy="914400"/>
          </a:xfrm>
        </p:spPr>
        <p:txBody>
          <a:bodyPr numCol="1" anchor="ctr"/>
          <a:lstStyle/>
          <a:p>
            <a:pPr algn="ctr"/>
            <a:r>
              <a:rPr lang="en-US" sz="2800" b="1" dirty="0" smtClean="0"/>
              <a:t>Thematic coordinators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54375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2167" y="1761939"/>
            <a:ext cx="85965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PRODUCTION SCHEME :</a:t>
            </a:r>
            <a:endParaRPr lang="fr-FR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Orthophoto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 2014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Pléiades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  07/10/2016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Pléiades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- 18/10/2017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Input data 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Building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Copernicus </a:t>
            </a:r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EMSR185 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action (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polygon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damage)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Building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Open Street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Map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polygon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  <a:p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Methode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geometry of the polygons (OSM + previous site) is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recaled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compared to that of the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orthophoto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2014, which is considered as the absolute reference.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2000" b="1" dirty="0" err="1" smtClean="0"/>
              <a:t>Example</a:t>
            </a:r>
            <a:r>
              <a:rPr lang="fr-FR" sz="2000" b="1" dirty="0" smtClean="0"/>
              <a:t> Infrastructure in Jérémie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5173918" y="1293466"/>
            <a:ext cx="3774773" cy="692404"/>
            <a:chOff x="1248519" y="678387"/>
            <a:chExt cx="2063146" cy="692404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1248519" y="678387"/>
              <a:ext cx="2063146" cy="6924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1282319" y="712187"/>
              <a:ext cx="1995546" cy="624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Infrastructure and road communication : </a:t>
              </a:r>
              <a:br>
                <a:rPr lang="en-US" sz="1400" kern="1200" dirty="0" smtClean="0"/>
              </a:br>
              <a:r>
                <a:rPr lang="en-US" sz="1400" kern="1200" dirty="0" smtClean="0"/>
                <a:t>1</a:t>
              </a:r>
              <a:r>
                <a:rPr lang="en-US" sz="1400" kern="1200" baseline="30000" dirty="0" smtClean="0"/>
                <a:t>st</a:t>
              </a:r>
              <a:r>
                <a:rPr lang="en-US" sz="1400" kern="1200" dirty="0" smtClean="0"/>
                <a:t> -&gt; </a:t>
              </a:r>
              <a:r>
                <a:rPr lang="en-US" sz="1400" kern="1200" dirty="0" err="1" smtClean="0"/>
                <a:t>Jérémie</a:t>
              </a:r>
              <a:endParaRPr lang="fr-FR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8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84" y="1576915"/>
            <a:ext cx="5382022" cy="5143500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1880989" y="414498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endParaRPr lang="fr-FR" sz="2000" b="1" dirty="0" smtClean="0"/>
          </a:p>
        </p:txBody>
      </p:sp>
      <p:grpSp>
        <p:nvGrpSpPr>
          <p:cNvPr id="6" name="Groupe 5"/>
          <p:cNvGrpSpPr/>
          <p:nvPr/>
        </p:nvGrpSpPr>
        <p:grpSpPr>
          <a:xfrm>
            <a:off x="5173918" y="1293466"/>
            <a:ext cx="3774773" cy="692404"/>
            <a:chOff x="1248519" y="678387"/>
            <a:chExt cx="2063146" cy="692404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1248519" y="678387"/>
              <a:ext cx="2063146" cy="6924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ZoneTexte 7"/>
            <p:cNvSpPr txBox="1"/>
            <p:nvPr/>
          </p:nvSpPr>
          <p:spPr>
            <a:xfrm>
              <a:off x="1282319" y="712187"/>
              <a:ext cx="1995546" cy="624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Infrastructure and road communication : </a:t>
              </a:r>
              <a:br>
                <a:rPr lang="en-US" sz="1400" kern="1200" dirty="0" smtClean="0"/>
              </a:br>
              <a:r>
                <a:rPr lang="en-US" sz="1400" kern="1200" dirty="0" smtClean="0"/>
                <a:t>1</a:t>
              </a:r>
              <a:r>
                <a:rPr lang="en-US" sz="1400" kern="1200" baseline="30000" dirty="0" smtClean="0"/>
                <a:t>st</a:t>
              </a:r>
              <a:r>
                <a:rPr lang="en-US" sz="1400" kern="1200" dirty="0" smtClean="0"/>
                <a:t> -&gt; </a:t>
              </a:r>
              <a:r>
                <a:rPr lang="en-US" sz="1400" kern="1200" dirty="0" err="1" smtClean="0"/>
                <a:t>Jérémie</a:t>
              </a:r>
              <a:endParaRPr lang="fr-FR" sz="1400" kern="1200" dirty="0"/>
            </a:p>
          </p:txBody>
        </p:sp>
      </p:grpSp>
      <p:sp>
        <p:nvSpPr>
          <p:cNvPr id="9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2000" b="1" dirty="0" err="1" smtClean="0"/>
              <a:t>Example</a:t>
            </a:r>
            <a:r>
              <a:rPr lang="fr-FR" sz="2000" b="1" dirty="0" smtClean="0"/>
              <a:t> Infrastructure in Jérémie</a:t>
            </a:r>
          </a:p>
        </p:txBody>
      </p:sp>
    </p:spTree>
    <p:extLst>
      <p:ext uri="{BB962C8B-B14F-4D97-AF65-F5344CB8AC3E}">
        <p14:creationId xmlns:p14="http://schemas.microsoft.com/office/powerpoint/2010/main" val="15236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95400" y="1492339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7584 buildings</a:t>
            </a:r>
          </a:p>
          <a:p>
            <a:endParaRPr lang="fr-FR" dirty="0"/>
          </a:p>
          <a:p>
            <a:pPr marL="257175" indent="-257175">
              <a:buAutoNum type="arabicPlain" startAt="2014"/>
            </a:pP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2057400" y="2129790"/>
          <a:ext cx="6096000" cy="472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2014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2016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2017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Total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affected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3219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In construction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54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existing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59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affected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Damaged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1196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In construction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Damaged</a:t>
                      </a: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62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existing</a:t>
                      </a:r>
                      <a:endParaRPr lang="fr-FR" sz="8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Damaged</a:t>
                      </a: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49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affected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affected</a:t>
                      </a:r>
                      <a:endParaRPr lang="fr-FR" sz="8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2037</a:t>
                      </a:r>
                      <a:endParaRPr lang="fr-FR" sz="900" b="1" dirty="0"/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Not </a:t>
                      </a:r>
                      <a:r>
                        <a:rPr kumimoji="0" lang="fr-FR" sz="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affected</a:t>
                      </a: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2843</a:t>
                      </a:r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In construction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111</a:t>
                      </a:r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/>
                        <a:t>Destroyed</a:t>
                      </a:r>
                      <a:r>
                        <a:rPr lang="fr-FR" sz="800" dirty="0" smtClean="0"/>
                        <a:t> 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existing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303</a:t>
                      </a:r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Not affected</a:t>
                      </a: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affected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5719</a:t>
                      </a:r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Not </a:t>
                      </a:r>
                      <a:r>
                        <a:rPr kumimoji="0" lang="fr-FR" sz="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venir Roman"/>
                          <a:sym typeface="Calibri"/>
                        </a:rPr>
                        <a:t>affected</a:t>
                      </a:r>
                      <a:endParaRPr kumimoji="0" lang="fr-F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venir Roman"/>
                        <a:sym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Not </a:t>
                      </a:r>
                      <a:r>
                        <a:rPr lang="fr-FR" sz="800" dirty="0" err="1" smtClean="0"/>
                        <a:t>existing</a:t>
                      </a:r>
                      <a:endParaRPr lang="fr-FR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smtClean="0"/>
                        <a:t>346</a:t>
                      </a:r>
                      <a:endParaRPr lang="fr-FR" sz="9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5173918" y="1295400"/>
            <a:ext cx="3774773" cy="692404"/>
            <a:chOff x="1248519" y="678387"/>
            <a:chExt cx="2063146" cy="692404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1248519" y="678387"/>
              <a:ext cx="2063146" cy="6924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ZoneTexte 6"/>
            <p:cNvSpPr txBox="1"/>
            <p:nvPr/>
          </p:nvSpPr>
          <p:spPr>
            <a:xfrm>
              <a:off x="1282319" y="712187"/>
              <a:ext cx="1995546" cy="624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Infrastructure and road communication : </a:t>
              </a:r>
              <a:br>
                <a:rPr lang="en-US" sz="1400" kern="1200" dirty="0" smtClean="0"/>
              </a:br>
              <a:r>
                <a:rPr lang="en-US" sz="1400" kern="1200" dirty="0" smtClean="0"/>
                <a:t>1</a:t>
              </a:r>
              <a:r>
                <a:rPr lang="en-US" sz="1400" kern="1200" baseline="30000" dirty="0" smtClean="0"/>
                <a:t>st</a:t>
              </a:r>
              <a:r>
                <a:rPr lang="en-US" sz="1400" kern="1200" dirty="0" smtClean="0"/>
                <a:t> -&gt; </a:t>
              </a:r>
              <a:r>
                <a:rPr lang="en-US" sz="1400" kern="1200" dirty="0" err="1" smtClean="0"/>
                <a:t>Jérémie</a:t>
              </a:r>
              <a:endParaRPr lang="fr-FR" sz="1400" kern="1200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6200" y="289560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 states :</a:t>
            </a:r>
          </a:p>
          <a:p>
            <a:pPr marL="285750" indent="-285750" algn="l">
              <a:buFontTx/>
              <a:buChar char="-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Not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affected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 Construction</a:t>
            </a:r>
          </a:p>
          <a:p>
            <a:pPr marL="285750" indent="-285750" algn="l">
              <a:buFontTx/>
              <a:buChar char="-"/>
            </a:pP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Not </a:t>
            </a: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Existing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Damaged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r-FR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Destroyed</a:t>
            </a:r>
            <a:endParaRPr lang="fr-F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fr-FR" dirty="0"/>
          </a:p>
          <a:p>
            <a:pPr marL="257175" indent="-257175" algn="l">
              <a:buAutoNum type="arabicPlain" startAt="2014"/>
            </a:pPr>
            <a:endParaRPr lang="fr-FR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2000" b="1" dirty="0" err="1" smtClean="0"/>
              <a:t>Example</a:t>
            </a:r>
            <a:r>
              <a:rPr lang="fr-FR" sz="2000" b="1" dirty="0" smtClean="0"/>
              <a:t> Infrastructure in Jérémie</a:t>
            </a:r>
          </a:p>
        </p:txBody>
      </p:sp>
    </p:spTree>
    <p:extLst>
      <p:ext uri="{BB962C8B-B14F-4D97-AF65-F5344CB8AC3E}">
        <p14:creationId xmlns:p14="http://schemas.microsoft.com/office/powerpoint/2010/main" val="29141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Logo Char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718827"/>
            <a:ext cx="648072" cy="64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32959"/>
            <a:ext cx="1368152" cy="6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gray">
          <a:xfrm>
            <a:off x="2241905" y="115889"/>
            <a:ext cx="4794250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600" b="1" i="0" u="none" strike="noStrike" kern="0" cap="none" spc="0" normalizeH="0" baseline="0" noProof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Recovery Observatory – the idea</a:t>
            </a:r>
            <a:endParaRPr kumimoji="0" lang="en-US" altLang="fr-FR" sz="26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539552" y="3068960"/>
            <a:ext cx="8064500" cy="323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Space agencies already organize the emergency response after disasters (International Charter) …</a:t>
            </a: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… But have little or no coordination for the post-crisis part of the disaster management cycle</a:t>
            </a: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altLang="fr-F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588" marR="0" lvl="0" indent="-1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6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EC7405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 CEOS initiative (Working Group Disaster,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C7405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WG currently led by CNES)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EC740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Triggered through lessons learned by CNES from </a:t>
            </a:r>
            <a:r>
              <a:rPr kumimoji="0" lang="en-US" altLang="fr-FR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Kal-Haiti</a:t>
            </a:r>
            <a:r>
              <a:rPr kumimoji="0" lang="en-US" alt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project (precursor of a Recovery Observatory) after 2010’s earthquake in Haiti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altLang="fr-FR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altLang="fr-FR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alt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Pentagon 4"/>
          <p:cNvSpPr/>
          <p:nvPr/>
        </p:nvSpPr>
        <p:spPr bwMode="auto">
          <a:xfrm>
            <a:off x="1115616" y="1488638"/>
            <a:ext cx="828722" cy="254000"/>
          </a:xfrm>
          <a:prstGeom prst="homePlate">
            <a:avLst/>
          </a:prstGeom>
          <a:solidFill>
            <a:srgbClr val="00A7E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Response</a:t>
            </a:r>
            <a:endParaRPr kumimoji="0" lang="en-US" sz="15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Pentagon 5"/>
          <p:cNvSpPr/>
          <p:nvPr/>
        </p:nvSpPr>
        <p:spPr bwMode="auto">
          <a:xfrm>
            <a:off x="1939030" y="1490007"/>
            <a:ext cx="5400000" cy="254000"/>
          </a:xfrm>
          <a:prstGeom prst="homePlate">
            <a:avLst/>
          </a:prstGeom>
          <a:solidFill>
            <a:srgbClr val="00A7E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Recovery Observatory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1115616" y="1149915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EC7405"/>
                </a:solidFill>
                <a:latin typeface="Calibri" pitchFamily="34" charset="0"/>
                <a:ea typeface="+mn-ea"/>
                <a:cs typeface="Arial" pitchFamily="34" charset="0"/>
              </a:rPr>
              <a:t>Disaster (weeks)</a:t>
            </a:r>
            <a:endParaRPr lang="en-US" sz="1600" b="1" kern="1200" dirty="0">
              <a:solidFill>
                <a:srgbClr val="EC7405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3826683" y="1160095"/>
            <a:ext cx="181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EC7405"/>
                </a:solidFill>
                <a:latin typeface="Calibri" pitchFamily="34" charset="0"/>
                <a:ea typeface="+mn-ea"/>
                <a:cs typeface="Arial" pitchFamily="34" charset="0"/>
              </a:rPr>
              <a:t>Recovery(years)</a:t>
            </a:r>
            <a:endParaRPr lang="en-US" sz="1600" b="1" kern="1200" dirty="0">
              <a:solidFill>
                <a:srgbClr val="EC7405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ceos_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4221" y="2013549"/>
            <a:ext cx="1600245" cy="549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3" y="2339453"/>
            <a:ext cx="760117" cy="4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480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1"/>
          <a:stretch/>
        </p:blipFill>
        <p:spPr>
          <a:xfrm>
            <a:off x="72613" y="1752600"/>
            <a:ext cx="3207878" cy="3200468"/>
          </a:xfrm>
          <a:prstGeom prst="rect">
            <a:avLst/>
          </a:prstGeom>
          <a:effectLst>
            <a:outerShdw blurRad="50800" dist="190500" dir="13500000" algn="br" rotWithShape="0">
              <a:srgbClr val="00B050"/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/>
          <a:stretch/>
        </p:blipFill>
        <p:spPr>
          <a:xfrm>
            <a:off x="2966362" y="2558370"/>
            <a:ext cx="3252494" cy="3200468"/>
          </a:xfrm>
          <a:prstGeom prst="rect">
            <a:avLst/>
          </a:prstGeom>
          <a:effectLst>
            <a:outerShdw blurRad="50800" dist="190500" dir="13500000" algn="br" rotWithShape="0">
              <a:srgbClr val="FF0000"/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7"/>
          <a:stretch/>
        </p:blipFill>
        <p:spPr>
          <a:xfrm>
            <a:off x="5904727" y="3225052"/>
            <a:ext cx="3239273" cy="3200468"/>
          </a:xfrm>
          <a:prstGeom prst="rect">
            <a:avLst/>
          </a:prstGeom>
          <a:effectLst>
            <a:outerShdw blurRad="50800" dist="190500" dir="13500000" algn="br" rotWithShape="0">
              <a:srgbClr val="FF0000"/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6204106" y="4286095"/>
            <a:ext cx="594968" cy="165398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262316" y="3691207"/>
            <a:ext cx="594968" cy="165398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95580" y="2801541"/>
            <a:ext cx="594968" cy="165398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3018" y="5929844"/>
            <a:ext cx="38379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err="1" smtClean="0"/>
              <a:t>Neighborhoods</a:t>
            </a:r>
            <a:r>
              <a:rPr lang="fr-FR" sz="1500" dirty="0" smtClean="0"/>
              <a:t> </a:t>
            </a:r>
            <a:r>
              <a:rPr lang="fr-FR" sz="1500" dirty="0" err="1" smtClean="0"/>
              <a:t>that</a:t>
            </a:r>
            <a:r>
              <a:rPr lang="fr-FR" sz="1500" dirty="0" smtClean="0"/>
              <a:t> have </a:t>
            </a:r>
            <a:r>
              <a:rPr lang="fr-FR" sz="1500" dirty="0" err="1" smtClean="0"/>
              <a:t>access</a:t>
            </a:r>
            <a:r>
              <a:rPr lang="fr-FR" sz="1500" dirty="0" smtClean="0"/>
              <a:t> </a:t>
            </a:r>
            <a:r>
              <a:rPr lang="fr-FR" sz="1500" dirty="0" err="1" smtClean="0"/>
              <a:t>problems</a:t>
            </a:r>
            <a:endParaRPr lang="fr-FR" sz="15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5173918" y="1293466"/>
            <a:ext cx="3774773" cy="692404"/>
            <a:chOff x="1248519" y="678387"/>
            <a:chExt cx="2063146" cy="692404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1248519" y="678387"/>
              <a:ext cx="2063146" cy="6924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ZoneTexte 19"/>
            <p:cNvSpPr txBox="1"/>
            <p:nvPr/>
          </p:nvSpPr>
          <p:spPr>
            <a:xfrm>
              <a:off x="1282319" y="712187"/>
              <a:ext cx="1995546" cy="624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Infrastructure and road communication : </a:t>
              </a:r>
              <a:br>
                <a:rPr lang="en-US" sz="1400" kern="1200" dirty="0" smtClean="0"/>
              </a:br>
              <a:r>
                <a:rPr lang="en-US" sz="1400" kern="1200" dirty="0" smtClean="0"/>
                <a:t>1</a:t>
              </a:r>
              <a:r>
                <a:rPr lang="en-US" sz="1400" kern="1200" baseline="30000" dirty="0" smtClean="0"/>
                <a:t>st</a:t>
              </a:r>
              <a:r>
                <a:rPr lang="en-US" sz="1400" kern="1200" dirty="0" smtClean="0"/>
                <a:t> -&gt; </a:t>
              </a:r>
              <a:r>
                <a:rPr lang="en-US" sz="1400" kern="1200" dirty="0" err="1" smtClean="0"/>
                <a:t>Jérémie</a:t>
              </a:r>
              <a:endParaRPr lang="fr-FR" sz="1400" kern="1200" dirty="0"/>
            </a:p>
          </p:txBody>
        </p:sp>
      </p:grpSp>
      <p:sp>
        <p:nvSpPr>
          <p:cNvPr id="21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2000" b="1" dirty="0" err="1" smtClean="0"/>
              <a:t>Example</a:t>
            </a:r>
            <a:r>
              <a:rPr lang="fr-FR" sz="2000" b="1" dirty="0" smtClean="0"/>
              <a:t> Infrastructure in Jérémie</a:t>
            </a:r>
          </a:p>
        </p:txBody>
      </p:sp>
    </p:spTree>
    <p:extLst>
      <p:ext uri="{BB962C8B-B14F-4D97-AF65-F5344CB8AC3E}">
        <p14:creationId xmlns:p14="http://schemas.microsoft.com/office/powerpoint/2010/main" val="72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21</a:t>
            </a:fld>
            <a:endParaRPr lang="uk-UA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4294967295"/>
          </p:nvPr>
        </p:nvSpPr>
        <p:spPr>
          <a:xfrm>
            <a:off x="381000" y="2226469"/>
            <a:ext cx="4042893" cy="2421731"/>
          </a:xfrm>
        </p:spPr>
        <p:txBody>
          <a:bodyPr>
            <a:normAutofit fontScale="70000" lnSpcReduction="20000"/>
          </a:bodyPr>
          <a:lstStyle/>
          <a:p>
            <a:r>
              <a:rPr lang="fr-FR" sz="2250" dirty="0">
                <a:latin typeface="+mj-lt"/>
              </a:rPr>
              <a:t>Image SPOT6 </a:t>
            </a:r>
            <a:r>
              <a:rPr lang="fr-FR" sz="2250" dirty="0" smtClean="0">
                <a:latin typeface="+mj-lt"/>
              </a:rPr>
              <a:t>of </a:t>
            </a:r>
            <a:r>
              <a:rPr lang="fr-FR" sz="2250" dirty="0" err="1" smtClean="0">
                <a:latin typeface="+mj-lt"/>
              </a:rPr>
              <a:t>January</a:t>
            </a:r>
            <a:r>
              <a:rPr lang="fr-FR" sz="2250" dirty="0" smtClean="0">
                <a:latin typeface="+mj-lt"/>
              </a:rPr>
              <a:t> 8, </a:t>
            </a:r>
            <a:r>
              <a:rPr lang="fr-FR" sz="2250" dirty="0">
                <a:latin typeface="+mj-lt"/>
              </a:rPr>
              <a:t>2016</a:t>
            </a:r>
          </a:p>
          <a:p>
            <a:pPr marL="0" indent="0">
              <a:buNone/>
            </a:pPr>
            <a:endParaRPr lang="fr-FR" sz="1950" dirty="0">
              <a:latin typeface="+mj-lt"/>
            </a:endParaRPr>
          </a:p>
          <a:p>
            <a:r>
              <a:rPr lang="fr-FR" sz="2250" dirty="0">
                <a:latin typeface="+mj-lt"/>
              </a:rPr>
              <a:t>Image SPOT7 </a:t>
            </a:r>
            <a:r>
              <a:rPr lang="fr-FR" sz="2250" dirty="0" smtClean="0">
                <a:latin typeface="+mj-lt"/>
              </a:rPr>
              <a:t>of </a:t>
            </a:r>
            <a:r>
              <a:rPr lang="fr-FR" sz="2250" dirty="0" err="1" smtClean="0">
                <a:latin typeface="+mj-lt"/>
              </a:rPr>
              <a:t>June</a:t>
            </a:r>
            <a:r>
              <a:rPr lang="fr-FR" sz="2250" dirty="0" smtClean="0">
                <a:latin typeface="+mj-lt"/>
              </a:rPr>
              <a:t> 25, </a:t>
            </a:r>
            <a:r>
              <a:rPr lang="fr-FR" sz="2250" dirty="0">
                <a:latin typeface="+mj-lt"/>
              </a:rPr>
              <a:t>2016</a:t>
            </a:r>
          </a:p>
          <a:p>
            <a:pPr>
              <a:buFontTx/>
              <a:buChar char="-"/>
            </a:pPr>
            <a:endParaRPr lang="fr-FR" sz="1950" dirty="0">
              <a:latin typeface="+mj-lt"/>
            </a:endParaRPr>
          </a:p>
          <a:p>
            <a:pPr lvl="0"/>
            <a:r>
              <a:rPr lang="fr-FR" sz="2300" dirty="0">
                <a:latin typeface="+mj-lt"/>
              </a:rPr>
              <a:t>Image SPOT7 </a:t>
            </a:r>
            <a:r>
              <a:rPr lang="fr-FR" sz="2300" dirty="0" smtClean="0">
                <a:latin typeface="+mj-lt"/>
              </a:rPr>
              <a:t>of  February14, </a:t>
            </a:r>
            <a:r>
              <a:rPr lang="fr-FR" sz="2300" dirty="0">
                <a:latin typeface="+mj-lt"/>
              </a:rPr>
              <a:t>2017</a:t>
            </a:r>
          </a:p>
          <a:p>
            <a:pPr>
              <a:buFontTx/>
              <a:buChar char="-"/>
            </a:pPr>
            <a:endParaRPr lang="fr-FR" sz="1950" dirty="0">
              <a:latin typeface="+mj-lt"/>
            </a:endParaRPr>
          </a:p>
          <a:p>
            <a:r>
              <a:rPr lang="fr-FR" sz="2250" dirty="0" smtClean="0">
                <a:latin typeface="+mj-lt"/>
              </a:rPr>
              <a:t>Use </a:t>
            </a:r>
            <a:r>
              <a:rPr lang="fr-FR" sz="2250" dirty="0" err="1" smtClean="0">
                <a:latin typeface="+mj-lt"/>
              </a:rPr>
              <a:t>fof</a:t>
            </a:r>
            <a:r>
              <a:rPr lang="fr-FR" sz="2250" dirty="0" smtClean="0">
                <a:latin typeface="+mj-lt"/>
              </a:rPr>
              <a:t> the 4 Multi-spectrale band at 6m (R-G-B-PIR)</a:t>
            </a:r>
            <a:br>
              <a:rPr lang="fr-FR" sz="2250" dirty="0" smtClean="0">
                <a:latin typeface="+mj-lt"/>
              </a:rPr>
            </a:br>
            <a:endParaRPr lang="fr-FR" sz="2250" dirty="0"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40" y="2265920"/>
            <a:ext cx="4641860" cy="3734830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</p:spTree>
    <p:extLst>
      <p:ext uri="{BB962C8B-B14F-4D97-AF65-F5344CB8AC3E}">
        <p14:creationId xmlns:p14="http://schemas.microsoft.com/office/powerpoint/2010/main" val="1183269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22</a:t>
            </a:fld>
            <a:endParaRPr lang="uk-UA" dirty="0"/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383060" y="1994070"/>
            <a:ext cx="4119080" cy="41781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Taking samples on the </a:t>
            </a:r>
            <a:r>
              <a:rPr lang="en-US" sz="2400" dirty="0" err="1"/>
              <a:t>ortho</a:t>
            </a:r>
            <a:r>
              <a:rPr lang="en-US" sz="2400" dirty="0"/>
              <a:t>-photo of 2014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Treed </a:t>
            </a:r>
            <a:r>
              <a:rPr lang="en-US" sz="2000" dirty="0"/>
              <a:t>vegetation (</a:t>
            </a:r>
            <a:r>
              <a:rPr lang="en-US" sz="2000" dirty="0" smtClean="0"/>
              <a:t>31)</a:t>
            </a:r>
          </a:p>
          <a:p>
            <a:pPr lvl="1"/>
            <a:r>
              <a:rPr lang="en-US" sz="2000" dirty="0" smtClean="0"/>
              <a:t>Shrub </a:t>
            </a:r>
            <a:r>
              <a:rPr lang="en-US" sz="2000" dirty="0"/>
              <a:t>vegetation (</a:t>
            </a:r>
            <a:r>
              <a:rPr lang="en-US" sz="2000" dirty="0" smtClean="0"/>
              <a:t>32)</a:t>
            </a:r>
          </a:p>
          <a:p>
            <a:pPr lvl="1"/>
            <a:r>
              <a:rPr lang="en-US" sz="2000" dirty="0" smtClean="0"/>
              <a:t>Vegetation </a:t>
            </a:r>
            <a:r>
              <a:rPr lang="en-US" sz="2000" dirty="0"/>
              <a:t>dominated by grass (</a:t>
            </a:r>
            <a:r>
              <a:rPr lang="en-US" sz="2000" dirty="0" smtClean="0"/>
              <a:t>33)</a:t>
            </a:r>
          </a:p>
          <a:p>
            <a:pPr lvl="1"/>
            <a:r>
              <a:rPr lang="en-US" sz="2000" dirty="0" smtClean="0"/>
              <a:t>Open </a:t>
            </a:r>
            <a:r>
              <a:rPr lang="en-US" sz="2000" dirty="0"/>
              <a:t>space without or with very little vegetation (</a:t>
            </a:r>
            <a:r>
              <a:rPr lang="en-US" sz="2000" dirty="0" smtClean="0"/>
              <a:t>51)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Data </a:t>
            </a:r>
            <a:r>
              <a:rPr lang="en-US" sz="2400" dirty="0"/>
              <a:t>set for training, a second for validation</a:t>
            </a:r>
            <a:endParaRPr lang="fr-FR" sz="2250" dirty="0">
              <a:latin typeface="+mj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2174088"/>
            <a:ext cx="4003589" cy="3826663"/>
          </a:xfrm>
          <a:prstGeom prst="rect">
            <a:avLst/>
          </a:prstGeom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</p:spTree>
    <p:extLst>
      <p:ext uri="{BB962C8B-B14F-4D97-AF65-F5344CB8AC3E}">
        <p14:creationId xmlns:p14="http://schemas.microsoft.com/office/powerpoint/2010/main" val="1975237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23</a:t>
            </a:fld>
            <a:endParaRPr lang="uk-UA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0" y="1291389"/>
            <a:ext cx="5140411" cy="5334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250" dirty="0">
              <a:latin typeface="+mj-lt"/>
            </a:endParaRPr>
          </a:p>
          <a:p>
            <a:r>
              <a:rPr lang="fr-FR" sz="2250" dirty="0" smtClean="0">
                <a:latin typeface="+mj-lt"/>
              </a:rPr>
              <a:t>Calculs of </a:t>
            </a:r>
            <a:r>
              <a:rPr lang="fr-FR" sz="2250" dirty="0">
                <a:latin typeface="+mj-lt"/>
              </a:rPr>
              <a:t>NDVI </a:t>
            </a:r>
            <a:r>
              <a:rPr lang="fr-FR" sz="2250" dirty="0" smtClean="0">
                <a:latin typeface="+mj-lt"/>
              </a:rPr>
              <a:t>and Shadow Index</a:t>
            </a:r>
            <a:endParaRPr lang="fr-FR" sz="2250" dirty="0">
              <a:latin typeface="+mj-lt"/>
            </a:endParaRPr>
          </a:p>
          <a:p>
            <a:r>
              <a:rPr lang="fr-FR" sz="2250" dirty="0" smtClean="0">
                <a:latin typeface="+mj-lt"/>
              </a:rPr>
              <a:t>Indices Calculs of texture </a:t>
            </a:r>
            <a:r>
              <a:rPr lang="fr-FR" sz="2250" dirty="0">
                <a:latin typeface="+mj-lt"/>
              </a:rPr>
              <a:t>(</a:t>
            </a:r>
            <a:r>
              <a:rPr lang="fr-FR" sz="2250" dirty="0" err="1">
                <a:latin typeface="+mj-lt"/>
              </a:rPr>
              <a:t>Haralick</a:t>
            </a:r>
            <a:r>
              <a:rPr lang="fr-FR" sz="2250" dirty="0">
                <a:latin typeface="+mj-lt"/>
              </a:rPr>
              <a:t> Texture Extraction) : </a:t>
            </a:r>
            <a:r>
              <a:rPr lang="fr-FR" sz="2250" dirty="0" err="1" smtClean="0">
                <a:latin typeface="+mj-lt"/>
              </a:rPr>
              <a:t>Entropy</a:t>
            </a:r>
            <a:r>
              <a:rPr lang="fr-FR" sz="2250" dirty="0" smtClean="0">
                <a:latin typeface="+mj-lt"/>
              </a:rPr>
              <a:t> and </a:t>
            </a:r>
            <a:r>
              <a:rPr lang="fr-FR" sz="2250" dirty="0" err="1" smtClean="0">
                <a:latin typeface="+mj-lt"/>
              </a:rPr>
              <a:t>Homogénéity</a:t>
            </a:r>
            <a:r>
              <a:rPr lang="fr-FR" sz="2250" dirty="0" smtClean="0">
                <a:latin typeface="+mj-lt"/>
              </a:rPr>
              <a:t>  </a:t>
            </a:r>
            <a:r>
              <a:rPr lang="fr-FR" sz="2250" dirty="0">
                <a:latin typeface="+mj-lt"/>
              </a:rPr>
              <a:t>(Inverse </a:t>
            </a:r>
            <a:r>
              <a:rPr lang="fr-FR" sz="2250" dirty="0" err="1">
                <a:latin typeface="+mj-lt"/>
              </a:rPr>
              <a:t>Different</a:t>
            </a:r>
            <a:r>
              <a:rPr lang="fr-FR" sz="2250" dirty="0">
                <a:latin typeface="+mj-lt"/>
              </a:rPr>
              <a:t> Moment</a:t>
            </a:r>
            <a:r>
              <a:rPr lang="fr-FR" sz="2250" dirty="0" smtClean="0">
                <a:latin typeface="+mj-lt"/>
              </a:rPr>
              <a:t>)</a:t>
            </a:r>
            <a:endParaRPr lang="fr-FR" sz="2250" dirty="0">
              <a:latin typeface="+mj-lt"/>
            </a:endParaRPr>
          </a:p>
          <a:p>
            <a:r>
              <a:rPr lang="fr-FR" sz="2250" dirty="0" err="1" smtClean="0">
                <a:latin typeface="+mj-lt"/>
              </a:rPr>
              <a:t>Useful</a:t>
            </a:r>
            <a:r>
              <a:rPr lang="fr-FR" sz="2250" dirty="0">
                <a:latin typeface="+mj-lt"/>
              </a:rPr>
              <a:t> </a:t>
            </a:r>
            <a:r>
              <a:rPr lang="fr-FR" sz="2250" dirty="0" smtClean="0">
                <a:latin typeface="+mj-lt"/>
              </a:rPr>
              <a:t>to </a:t>
            </a:r>
            <a:r>
              <a:rPr lang="fr-FR" sz="2250" dirty="0" err="1" smtClean="0">
                <a:latin typeface="+mj-lt"/>
              </a:rPr>
              <a:t>delate</a:t>
            </a:r>
            <a:r>
              <a:rPr lang="fr-FR" sz="2250" dirty="0" smtClean="0">
                <a:latin typeface="+mj-lt"/>
              </a:rPr>
              <a:t> cloud and the </a:t>
            </a:r>
            <a:r>
              <a:rPr lang="fr-FR" sz="2250" dirty="0" err="1" smtClean="0">
                <a:latin typeface="+mj-lt"/>
              </a:rPr>
              <a:t>smooth</a:t>
            </a:r>
            <a:r>
              <a:rPr lang="fr-FR" sz="2250" dirty="0" smtClean="0">
                <a:latin typeface="+mj-lt"/>
              </a:rPr>
              <a:t> classification</a:t>
            </a:r>
          </a:p>
          <a:p>
            <a:r>
              <a:rPr lang="en-US" sz="2400" dirty="0"/>
              <a:t>Random sampling in the reference database: 2000 points divided according to the proportion of each </a:t>
            </a:r>
            <a:r>
              <a:rPr lang="en-US" sz="2400" dirty="0" smtClean="0"/>
              <a:t>class</a:t>
            </a:r>
          </a:p>
          <a:p>
            <a:r>
              <a:rPr lang="en-US" sz="2400" dirty="0" smtClean="0"/>
              <a:t>Crossing </a:t>
            </a:r>
            <a:r>
              <a:rPr lang="en-US" sz="2400" dirty="0"/>
              <a:t>with the corresponding R-V-B-PIR-NDVI-SI-ENT-HOM values at the point</a:t>
            </a:r>
            <a:endParaRPr lang="fr-FR" sz="2250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2174088"/>
            <a:ext cx="4003589" cy="38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58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24</a:t>
            </a:fld>
            <a:endParaRPr lang="uk-UA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86" y="1181100"/>
            <a:ext cx="7694629" cy="5143500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0" y="6324599"/>
            <a:ext cx="9144000" cy="5334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50" dirty="0" err="1" smtClean="0">
                <a:latin typeface="+mj-lt"/>
              </a:rPr>
              <a:t>January</a:t>
            </a:r>
            <a:r>
              <a:rPr lang="fr-FR" sz="2250" dirty="0" smtClean="0">
                <a:latin typeface="+mj-lt"/>
              </a:rPr>
              <a:t> 2016</a:t>
            </a:r>
            <a:endParaRPr lang="fr-FR" sz="22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852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25</a:t>
            </a:fld>
            <a:endParaRPr lang="uk-UA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5" y="1181100"/>
            <a:ext cx="7691710" cy="5143500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0" y="6324599"/>
            <a:ext cx="9144000" cy="5334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50" dirty="0" err="1" smtClean="0">
                <a:latin typeface="+mj-lt"/>
              </a:rPr>
              <a:t>June</a:t>
            </a:r>
            <a:r>
              <a:rPr lang="fr-FR" sz="2250" dirty="0" smtClean="0">
                <a:latin typeface="+mj-lt"/>
              </a:rPr>
              <a:t> 2016</a:t>
            </a:r>
            <a:endParaRPr lang="fr-FR" sz="22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127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26</a:t>
            </a:fld>
            <a:endParaRPr lang="uk-UA" dirty="0"/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01" y="1181100"/>
            <a:ext cx="7688798" cy="5143500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0" y="6324599"/>
            <a:ext cx="9144000" cy="5334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50" dirty="0" err="1" smtClean="0">
                <a:latin typeface="+mj-lt"/>
              </a:rPr>
              <a:t>February</a:t>
            </a:r>
            <a:r>
              <a:rPr lang="fr-FR" sz="2250" dirty="0" smtClean="0">
                <a:latin typeface="+mj-lt"/>
              </a:rPr>
              <a:t> 2017</a:t>
            </a:r>
            <a:endParaRPr lang="fr-FR" sz="22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706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229"/>
            <a:ext cx="4953000" cy="3501965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450" y="1171507"/>
            <a:ext cx="3910913" cy="504894"/>
          </a:xfrm>
        </p:spPr>
        <p:txBody>
          <a:bodyPr>
            <a:noAutofit/>
          </a:bodyPr>
          <a:lstStyle/>
          <a:p>
            <a:pPr marL="385763" indent="-385763" algn="l">
              <a:buFont typeface="+mj-lt"/>
              <a:buAutoNum type="arabicPeriod" startAt="2"/>
            </a:pPr>
            <a:r>
              <a:rPr lang="fr-FR" sz="1950" dirty="0" err="1" smtClean="0">
                <a:latin typeface="Arial Narrow" panose="020B0606020202030204" pitchFamily="34" charset="0"/>
              </a:rPr>
              <a:t>Preliminary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 err="1" smtClean="0">
                <a:latin typeface="Arial Narrow" panose="020B0606020202030204" pitchFamily="34" charset="0"/>
              </a:rPr>
              <a:t>Results</a:t>
            </a:r>
            <a:endParaRPr lang="fr-FR" sz="1950" dirty="0">
              <a:latin typeface="Arial Narrow" panose="020B0606020202030204" pitchFamily="34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2156254" y="982331"/>
            <a:ext cx="6858000" cy="566898"/>
          </a:xfrm>
        </p:spPr>
        <p:txBody>
          <a:bodyPr>
            <a:normAutofit fontScale="90000"/>
          </a:bodyPr>
          <a:lstStyle/>
          <a:p>
            <a:pPr algn="r"/>
            <a:r>
              <a:rPr lang="fr-FR" sz="3300" dirty="0">
                <a:latin typeface="Arial Narrow" panose="020B0606020202030204" pitchFamily="34" charset="0"/>
                <a:cs typeface="Arial" panose="020B0604020202020204" pitchFamily="34" charset="0"/>
              </a:rPr>
              <a:t>Produit exploratoire « Végétation »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00" y="5336738"/>
            <a:ext cx="3581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Bare</a:t>
            </a:r>
            <a:r>
              <a:rPr lang="fr-FR" sz="1950" dirty="0" smtClean="0">
                <a:latin typeface="Arial Narrow" panose="020B0606020202030204" pitchFamily="34" charset="0"/>
              </a:rPr>
              <a:t> land </a:t>
            </a:r>
            <a:r>
              <a:rPr lang="fr-FR" sz="1950" dirty="0">
                <a:latin typeface="Arial Narrow" panose="020B0606020202030204" pitchFamily="34" charset="0"/>
              </a:rPr>
              <a:t>: 7,34 km²</a:t>
            </a:r>
          </a:p>
          <a:p>
            <a:pPr lvl="1" algn="l"/>
            <a:r>
              <a:rPr lang="fr-FR" sz="1950" dirty="0" smtClean="0">
                <a:latin typeface="Arial Narrow" panose="020B0606020202030204" pitchFamily="34" charset="0"/>
              </a:rPr>
              <a:t>High </a:t>
            </a:r>
            <a:r>
              <a:rPr lang="fr-FR" sz="1950" dirty="0" err="1" smtClean="0">
                <a:latin typeface="Arial Narrow" panose="020B0606020202030204" pitchFamily="34" charset="0"/>
              </a:rPr>
              <a:t>Vegetation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>
                <a:latin typeface="Arial Narrow" panose="020B0606020202030204" pitchFamily="34" charset="0"/>
              </a:rPr>
              <a:t>: 26,71 km²</a:t>
            </a:r>
          </a:p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Low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 err="1">
                <a:latin typeface="Arial Narrow" panose="020B0606020202030204" pitchFamily="34" charset="0"/>
              </a:rPr>
              <a:t>V</a:t>
            </a:r>
            <a:r>
              <a:rPr lang="fr-FR" sz="1950" dirty="0" err="1" smtClean="0">
                <a:latin typeface="Arial Narrow" panose="020B0606020202030204" pitchFamily="34" charset="0"/>
              </a:rPr>
              <a:t>egetation</a:t>
            </a:r>
            <a:r>
              <a:rPr lang="fr-FR" sz="1950" dirty="0" smtClean="0">
                <a:latin typeface="Arial Narrow" panose="020B0606020202030204" pitchFamily="34" charset="0"/>
              </a:rPr>
              <a:t> : </a:t>
            </a:r>
            <a:r>
              <a:rPr lang="fr-FR" sz="1950" dirty="0">
                <a:latin typeface="Arial Narrow" panose="020B0606020202030204" pitchFamily="34" charset="0"/>
              </a:rPr>
              <a:t>35,83 km²</a:t>
            </a:r>
          </a:p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Other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>
                <a:latin typeface="Arial Narrow" panose="020B0606020202030204" pitchFamily="34" charset="0"/>
              </a:rPr>
              <a:t>: 2,17 km² </a:t>
            </a:r>
          </a:p>
        </p:txBody>
      </p:sp>
      <p:sp>
        <p:nvSpPr>
          <p:cNvPr id="4" name="Rectangle 3"/>
          <p:cNvSpPr/>
          <p:nvPr/>
        </p:nvSpPr>
        <p:spPr>
          <a:xfrm>
            <a:off x="-462538" y="5745342"/>
            <a:ext cx="2930610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l"/>
            <a:r>
              <a:rPr lang="fr-FR" sz="1950" dirty="0">
                <a:latin typeface="Arial Narrow" panose="020B0606020202030204" pitchFamily="34" charset="0"/>
              </a:rPr>
              <a:t>Parc Macaya : 72,06 km²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/>
          <a:stretch/>
        </p:blipFill>
        <p:spPr>
          <a:xfrm>
            <a:off x="4351421" y="1549229"/>
            <a:ext cx="4792579" cy="3505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7800" y="5323297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Bare</a:t>
            </a:r>
            <a:r>
              <a:rPr lang="fr-FR" sz="1950" dirty="0" smtClean="0">
                <a:latin typeface="Arial Narrow" panose="020B0606020202030204" pitchFamily="34" charset="0"/>
              </a:rPr>
              <a:t> land : </a:t>
            </a:r>
            <a:r>
              <a:rPr lang="fr-FR" sz="1950" dirty="0">
                <a:latin typeface="Arial Narrow" panose="020B0606020202030204" pitchFamily="34" charset="0"/>
              </a:rPr>
              <a:t>6,18 km²</a:t>
            </a:r>
          </a:p>
          <a:p>
            <a:pPr lvl="1" algn="l"/>
            <a:r>
              <a:rPr lang="fr-FR" sz="1950" dirty="0" smtClean="0">
                <a:latin typeface="Arial Narrow" panose="020B0606020202030204" pitchFamily="34" charset="0"/>
              </a:rPr>
              <a:t>High </a:t>
            </a:r>
            <a:r>
              <a:rPr lang="fr-FR" sz="1950" dirty="0" err="1" smtClean="0">
                <a:latin typeface="Arial Narrow" panose="020B0606020202030204" pitchFamily="34" charset="0"/>
              </a:rPr>
              <a:t>Vegetation</a:t>
            </a:r>
            <a:r>
              <a:rPr lang="fr-FR" sz="1950" dirty="0" smtClean="0">
                <a:latin typeface="Arial Narrow" panose="020B0606020202030204" pitchFamily="34" charset="0"/>
              </a:rPr>
              <a:t> : </a:t>
            </a:r>
            <a:r>
              <a:rPr lang="fr-FR" sz="1950" dirty="0">
                <a:latin typeface="Arial Narrow" panose="020B0606020202030204" pitchFamily="34" charset="0"/>
              </a:rPr>
              <a:t>30,04 km²</a:t>
            </a:r>
          </a:p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Low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 err="1">
                <a:latin typeface="Arial Narrow" panose="020B0606020202030204" pitchFamily="34" charset="0"/>
              </a:rPr>
              <a:t>V</a:t>
            </a:r>
            <a:r>
              <a:rPr lang="fr-FR" sz="1950" dirty="0" err="1" smtClean="0">
                <a:latin typeface="Arial Narrow" panose="020B0606020202030204" pitchFamily="34" charset="0"/>
              </a:rPr>
              <a:t>egetation</a:t>
            </a:r>
            <a:r>
              <a:rPr lang="fr-FR" sz="1950" dirty="0" smtClean="0">
                <a:latin typeface="Arial Narrow" panose="020B0606020202030204" pitchFamily="34" charset="0"/>
              </a:rPr>
              <a:t> : </a:t>
            </a:r>
            <a:r>
              <a:rPr lang="fr-FR" sz="1950" dirty="0">
                <a:latin typeface="Arial Narrow" panose="020B0606020202030204" pitchFamily="34" charset="0"/>
              </a:rPr>
              <a:t>33,73 km²</a:t>
            </a:r>
          </a:p>
          <a:p>
            <a:pPr lvl="1" algn="l"/>
            <a:r>
              <a:rPr lang="fr-FR" sz="1950" dirty="0" err="1" smtClean="0">
                <a:latin typeface="Arial Narrow" panose="020B0606020202030204" pitchFamily="34" charset="0"/>
              </a:rPr>
              <a:t>Other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>
                <a:latin typeface="Arial Narrow" panose="020B0606020202030204" pitchFamily="34" charset="0"/>
              </a:rPr>
              <a:t>: 2,11 km² 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</p:spTree>
    <p:extLst>
      <p:ext uri="{BB962C8B-B14F-4D97-AF65-F5344CB8AC3E}">
        <p14:creationId xmlns:p14="http://schemas.microsoft.com/office/powerpoint/2010/main" val="39743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3060" y="1447800"/>
            <a:ext cx="8594120" cy="6616529"/>
          </a:xfrm>
        </p:spPr>
        <p:txBody>
          <a:bodyPr>
            <a:noAutofit/>
          </a:bodyPr>
          <a:lstStyle/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No identification of plant species ... but type of vegetation (high and </a:t>
            </a:r>
            <a:r>
              <a:rPr lang="en-US" sz="2000" dirty="0" smtClean="0"/>
              <a:t>low)</a:t>
            </a:r>
            <a:br>
              <a:rPr lang="en-US" sz="2000" dirty="0" smtClean="0"/>
            </a:br>
            <a:endParaRPr lang="en-US" sz="2000" dirty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dirty="0"/>
              <a:t>cloudless images on this area (clouds on the ridges)</a:t>
            </a:r>
            <a:br>
              <a:rPr lang="en-US" sz="2000" dirty="0"/>
            </a:br>
            <a:endParaRPr lang="en-US" sz="2000" dirty="0" smtClean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Loss </a:t>
            </a:r>
            <a:r>
              <a:rPr lang="en-US" sz="2000" dirty="0"/>
              <a:t>of information related to cloud shadow</a:t>
            </a:r>
            <a:br>
              <a:rPr lang="en-US" sz="2000" dirty="0"/>
            </a:br>
            <a:endParaRPr lang="en-US" sz="2000" dirty="0" smtClean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Need </a:t>
            </a:r>
            <a:r>
              <a:rPr lang="en-US" sz="2000" dirty="0"/>
              <a:t>to have a very precise Digital Terrain </a:t>
            </a:r>
            <a:r>
              <a:rPr lang="en-US" sz="2000" dirty="0" smtClean="0"/>
              <a:t>Model </a:t>
            </a:r>
            <a:r>
              <a:rPr lang="en-US" sz="2000" dirty="0"/>
              <a:t>to avoid a geometrical shift between images</a:t>
            </a:r>
            <a:br>
              <a:rPr lang="en-US" sz="2000" dirty="0"/>
            </a:br>
            <a:endParaRPr lang="en-US" sz="2000" dirty="0" smtClean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Confusion </a:t>
            </a:r>
            <a:r>
              <a:rPr lang="en-US" sz="2000" dirty="0"/>
              <a:t>between bare soil and low vegetation, because dates in the dry season</a:t>
            </a:r>
            <a:br>
              <a:rPr lang="en-US" sz="2000" dirty="0"/>
            </a:br>
            <a:endParaRPr lang="en-US" sz="2000" dirty="0" smtClean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Confusion </a:t>
            </a:r>
            <a:r>
              <a:rPr lang="en-US" sz="2000" dirty="0"/>
              <a:t>on the shaded </a:t>
            </a:r>
            <a:r>
              <a:rPr lang="en-US" sz="2000" dirty="0" smtClean="0"/>
              <a:t>slopes =&gt; better on summer</a:t>
            </a:r>
            <a:br>
              <a:rPr lang="en-US" sz="2000" dirty="0" smtClean="0"/>
            </a:br>
            <a:endParaRPr lang="en-US" sz="2000" dirty="0" smtClean="0"/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No significant trend between 2016 and 2017</a:t>
            </a:r>
            <a:endParaRPr lang="fr-FR" sz="1950" dirty="0">
              <a:latin typeface="Arial Narrow" panose="020B0606020202030204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8450" y="1171507"/>
            <a:ext cx="3910913" cy="504894"/>
          </a:xfrm>
        </p:spPr>
        <p:txBody>
          <a:bodyPr>
            <a:noAutofit/>
          </a:bodyPr>
          <a:lstStyle>
            <a:lvl1pPr marL="0" indent="0" algn="ctr">
              <a:spcBef>
                <a:spcPts val="500"/>
              </a:spcBef>
              <a:buSzPct val="100000"/>
              <a:buFont typeface="Arial"/>
              <a:buNone/>
              <a:defRPr sz="18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342900" indent="0" algn="ctr">
              <a:spcBef>
                <a:spcPts val="500"/>
              </a:spcBef>
              <a:buSzPct val="100000"/>
              <a:buFont typeface="Arial"/>
              <a:buNone/>
              <a:defRPr sz="15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685800" indent="0" algn="ctr">
              <a:spcBef>
                <a:spcPts val="500"/>
              </a:spcBef>
              <a:buSzPct val="100000"/>
              <a:buFont typeface="Arial"/>
              <a:buNone/>
              <a:defRPr sz="135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028700" indent="0" algn="ctr">
              <a:spcBef>
                <a:spcPts val="500"/>
              </a:spcBef>
              <a:buSzPct val="100000"/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1371600" indent="0" algn="ctr">
              <a:spcBef>
                <a:spcPts val="500"/>
              </a:spcBef>
              <a:buSzPct val="100000"/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marL="1714500" indent="0" algn="ctr">
              <a:spcBef>
                <a:spcPts val="500"/>
              </a:spcBef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marL="2057400" indent="0" algn="ctr">
              <a:spcBef>
                <a:spcPts val="500"/>
              </a:spcBef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marL="2400300" indent="0" algn="ctr">
              <a:spcBef>
                <a:spcPts val="500"/>
              </a:spcBef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marL="2743200" indent="0" algn="ctr">
              <a:spcBef>
                <a:spcPts val="500"/>
              </a:spcBef>
              <a:buFont typeface="Arial"/>
              <a:buNone/>
              <a:defRPr sz="12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385763" indent="-385763" algn="l" defTabSz="914400">
              <a:buFont typeface="+mj-lt"/>
              <a:buAutoNum type="arabicPeriod" startAt="2"/>
            </a:pPr>
            <a:r>
              <a:rPr lang="fr-FR" sz="1950" smtClean="0">
                <a:latin typeface="Arial Narrow" panose="020B0606020202030204" pitchFamily="34" charset="0"/>
              </a:rPr>
              <a:t>Preliminary Results</a:t>
            </a:r>
            <a:endParaRPr lang="fr-FR" sz="1950" dirty="0">
              <a:latin typeface="Arial Narrow" panose="020B060602020203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1828800" y="228600"/>
            <a:ext cx="56388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err="1" smtClean="0"/>
              <a:t>Technical</a:t>
            </a:r>
            <a:r>
              <a:rPr lang="fr-FR" sz="2800" b="1" dirty="0" smtClean="0"/>
              <a:t> Meeting #1 :</a:t>
            </a:r>
          </a:p>
          <a:p>
            <a:pPr algn="ctr" defTabSz="914400"/>
            <a:r>
              <a:rPr lang="fr-FR" sz="1800" b="1" dirty="0" err="1" smtClean="0"/>
              <a:t>Example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Vegetation</a:t>
            </a:r>
            <a:r>
              <a:rPr lang="fr-FR" sz="1800" b="1" dirty="0" smtClean="0"/>
              <a:t> monitoring / Macaya Park </a:t>
            </a:r>
          </a:p>
        </p:txBody>
      </p:sp>
    </p:spTree>
    <p:extLst>
      <p:ext uri="{BB962C8B-B14F-4D97-AF65-F5344CB8AC3E}">
        <p14:creationId xmlns:p14="http://schemas.microsoft.com/office/powerpoint/2010/main" val="7350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29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371600"/>
            <a:ext cx="8534400" cy="51816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Satellite support for Risk Management in Haiti – an innovative example</a:t>
            </a:r>
            <a:endParaRPr lang="en-US" sz="2800" dirty="0" smtClean="0"/>
          </a:p>
          <a:p>
            <a:pPr fontAlgn="t"/>
            <a:r>
              <a:rPr lang="en-CA" b="1" dirty="0" smtClean="0"/>
              <a:t>The </a:t>
            </a:r>
            <a:r>
              <a:rPr lang="en-CA" b="1" dirty="0"/>
              <a:t>event aims to showcase the very rich experience currently underway in </a:t>
            </a:r>
            <a:r>
              <a:rPr lang="en-CA" b="1" dirty="0" smtClean="0"/>
              <a:t>Haiti:</a:t>
            </a:r>
          </a:p>
          <a:p>
            <a:pPr lvl="1" fontAlgn="t"/>
            <a:r>
              <a:rPr lang="en-CA" b="1" dirty="0" smtClean="0"/>
              <a:t>International Charter Authorised User request;</a:t>
            </a:r>
          </a:p>
          <a:p>
            <a:pPr lvl="1" fontAlgn="t"/>
            <a:r>
              <a:rPr lang="en-CA" b="1" dirty="0" smtClean="0"/>
              <a:t>Hurricane Matthew RO;</a:t>
            </a:r>
          </a:p>
          <a:p>
            <a:pPr lvl="1" fontAlgn="t"/>
            <a:r>
              <a:rPr lang="en-CA" b="1" dirty="0" smtClean="0"/>
              <a:t>Copernicus Work in Haiti </a:t>
            </a:r>
            <a:r>
              <a:rPr lang="mr-IN" b="1" dirty="0" smtClean="0"/>
              <a:t>–</a:t>
            </a:r>
            <a:r>
              <a:rPr lang="en-CA" b="1" dirty="0" smtClean="0"/>
              <a:t> rapid mapping and risk and recovery;</a:t>
            </a:r>
          </a:p>
          <a:p>
            <a:pPr lvl="1" fontAlgn="t"/>
            <a:r>
              <a:rPr lang="en-CA" b="1" dirty="0" smtClean="0"/>
              <a:t>RASOR Phase II;</a:t>
            </a:r>
          </a:p>
          <a:p>
            <a:pPr lvl="1" fontAlgn="t"/>
            <a:r>
              <a:rPr lang="en-CA" b="1" dirty="0" smtClean="0"/>
              <a:t>UNDP Risk Assessment Work;</a:t>
            </a:r>
          </a:p>
          <a:p>
            <a:pPr lvl="1" fontAlgn="t"/>
            <a:r>
              <a:rPr lang="en-CA" b="1" dirty="0" err="1" smtClean="0"/>
              <a:t>HaitiData.Org</a:t>
            </a:r>
            <a:r>
              <a:rPr lang="en-CA" b="1" dirty="0" smtClean="0"/>
              <a:t> and the World Bank.</a:t>
            </a:r>
          </a:p>
          <a:p>
            <a:pPr fontAlgn="t"/>
            <a:endParaRPr lang="en-CA" b="1" dirty="0"/>
          </a:p>
          <a:p>
            <a:pPr fontAlgn="t"/>
            <a:endParaRPr lang="en-CA" b="1" dirty="0"/>
          </a:p>
          <a:p>
            <a:pPr fontAlgn="t"/>
            <a:r>
              <a:rPr lang="en-CA" b="1" dirty="0" smtClean="0"/>
              <a:t>Tuesday, 15 May 09:00 – 11:00 in </a:t>
            </a:r>
            <a:r>
              <a:rPr lang="en-CA" b="1" dirty="0" err="1" smtClean="0"/>
              <a:t>Capilla</a:t>
            </a:r>
            <a:r>
              <a:rPr lang="en-CA" b="1" dirty="0" smtClean="0"/>
              <a:t> Room</a:t>
            </a:r>
            <a:endParaRPr lang="fr-FR" dirty="0"/>
          </a:p>
          <a:p>
            <a:pPr fontAlgn="t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152" r="-836" b="15419"/>
          <a:stretch/>
        </p:blipFill>
        <p:spPr>
          <a:xfrm>
            <a:off x="3224212" y="-1"/>
            <a:ext cx="2871788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7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2039679" y="248236"/>
            <a:ext cx="5099050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600" b="1" i="0" u="none" strike="noStrike" kern="0" cap="none" spc="0" normalizeH="0" baseline="0" noProof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Recovery Observatory – Objective</a:t>
            </a:r>
            <a:endParaRPr kumimoji="0" lang="en-US" altLang="fr-FR" sz="26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gray">
          <a:xfrm>
            <a:off x="539552" y="1412776"/>
            <a:ext cx="80645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Demonstrate the </a:t>
            </a:r>
            <a:r>
              <a:rPr kumimoji="0" lang="en-US" alt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value of using satellite </a:t>
            </a: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Earth Observations to support Recovery from a major disaster: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Assessment of damages, reconstruction planning,  reconstruction monitoring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altLang="fr-FR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Establish </a:t>
            </a:r>
            <a:r>
              <a:rPr kumimoji="0" lang="en-US" alt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institutional relationships </a:t>
            </a: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between CEOS and stakeholders from the international recovery community.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GB" altLang="fr-FR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World Bank</a:t>
            </a:r>
            <a:r>
              <a:rPr kumimoji="0" lang="en-GB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: </a:t>
            </a:r>
            <a:r>
              <a:rPr kumimoji="0" lang="en-US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Global Facility For Disaster Reduction and Recovery </a:t>
            </a:r>
            <a:r>
              <a:rPr kumimoji="0" lang="en-GB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(GFDRR), 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United Nations</a:t>
            </a: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: Development Programme (</a:t>
            </a:r>
            <a:r>
              <a:rPr kumimoji="0" lang="en-GB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UNDP)  En</a:t>
            </a: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vironment Programme (</a:t>
            </a:r>
            <a:r>
              <a:rPr kumimoji="0" lang="en-GB" alt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UNEP) 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fr-FR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Gouvernemental and non- gouvernemental organisations 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Red Cross/Red Crescent Societies (IFRC) Office for the Coordination of Humanitarian Affairs  (OCHA)</a:t>
            </a:r>
            <a:endParaRPr kumimoji="0" lang="en-GB" altLang="fr-FR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altLang="fr-FR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Promote innovation </a:t>
            </a: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around high-technology </a:t>
            </a:r>
            <a:b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en-US" alt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applications to support recovery.</a:t>
            </a:r>
            <a:endParaRPr kumimoji="0" lang="en-US" alt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1" name="Imag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6308725" y="4837695"/>
            <a:ext cx="2835275" cy="2020305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kern="1200" smtClean="0">
                <a:solidFill>
                  <a:srgbClr val="EC7405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Figure 1:Jacmel buildings classification</a:t>
            </a:r>
            <a:endParaRPr lang="en-GB" kern="1200" smtClean="0">
              <a:solidFill>
                <a:srgbClr val="EC7405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71802" y="6286520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GB" i="1" kern="1200" dirty="0" err="1" smtClean="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+mn-ea"/>
                <a:cs typeface="Arial" pitchFamily="34" charset="0"/>
              </a:rPr>
              <a:t>Jacmel</a:t>
            </a:r>
            <a:r>
              <a:rPr lang="en-GB" i="1" kern="1200" dirty="0" smtClean="0">
                <a:solidFill>
                  <a:srgbClr val="808080">
                    <a:lumMod val="50000"/>
                  </a:srgbClr>
                </a:solidFill>
                <a:latin typeface="Calibri" pitchFamily="34" charset="0"/>
                <a:ea typeface="+mn-ea"/>
                <a:cs typeface="Arial" pitchFamily="34" charset="0"/>
              </a:rPr>
              <a:t> buildings classification</a:t>
            </a:r>
            <a:endParaRPr lang="fr-FR" kern="1200" dirty="0">
              <a:solidFill>
                <a:srgbClr val="808080">
                  <a:lumMod val="50000"/>
                </a:srgb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80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30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95800" y="2057400"/>
            <a:ext cx="4419600" cy="1905000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dirty="0" smtClean="0"/>
              <a:t>THANK YOU!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dirty="0" smtClean="0"/>
              <a:t>MERCI!</a:t>
            </a:r>
            <a:endParaRPr lang="en-US" sz="4400" dirty="0"/>
          </a:p>
        </p:txBody>
      </p:sp>
      <p:pic>
        <p:nvPicPr>
          <p:cNvPr id="6" name="Picture 5" descr="IMG_49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900" y="1866900"/>
            <a:ext cx="5791199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6703370"/>
            <a:ext cx="819543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Photo: A. Eddy, 2017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6263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 bwMode="gray">
          <a:xfrm>
            <a:off x="2339949" y="24063"/>
            <a:ext cx="4824338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Recovery Observatory  : Rationale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gray">
          <a:xfrm>
            <a:off x="539750" y="1628775"/>
            <a:ext cx="8064500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Duration of  a RO instance ≈ 3 years</a:t>
            </a: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Plan coordinated acquisitions to support: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Damage assessment (built areas, natural resources);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Reconstruction planning;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Reconstruction monitoring;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Install a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DotCloud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instance (collaborative web IT workspace) to share products and user data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364088" y="1572786"/>
            <a:ext cx="3600400" cy="826398"/>
            <a:chOff x="5364088" y="1572786"/>
            <a:chExt cx="3600400" cy="826398"/>
          </a:xfrm>
        </p:grpSpPr>
        <p:pic>
          <p:nvPicPr>
            <p:cNvPr id="12" name="Image 1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746650" y="1572786"/>
              <a:ext cx="2835275" cy="56007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364088" y="2132856"/>
              <a:ext cx="3600400" cy="26632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Monitoring of grouping of people and camps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403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 bwMode="gray">
          <a:xfrm>
            <a:off x="535739" y="1371600"/>
            <a:ext cx="8064500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smtClean="0">
                <a:latin typeface="Calibri"/>
                <a:cs typeface="Arial"/>
              </a:rPr>
              <a:t>End 2013 </a:t>
            </a:r>
            <a:r>
              <a:rPr lang="en-US" dirty="0">
                <a:latin typeface="Calibri"/>
                <a:cs typeface="Arial"/>
              </a:rPr>
              <a:t>- Proposal from the CEOS Recovery Observatory Oversight Team (ASI, CNES, ESA, JAXA, NASA</a:t>
            </a:r>
            <a:r>
              <a:rPr lang="en-US" dirty="0" smtClean="0">
                <a:latin typeface="Calibri"/>
                <a:cs typeface="Arial"/>
              </a:rPr>
              <a:t>)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13/02/2014 – proposal from WGISS to contribute to the development of the Recovery </a:t>
            </a:r>
            <a:r>
              <a:rPr lang="en-US" dirty="0" smtClean="0">
                <a:latin typeface="Calibri"/>
                <a:cs typeface="Arial"/>
              </a:rPr>
              <a:t>Observatory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18/03/2014 – participation to WG disaster meeting in Paris to discuss on the </a:t>
            </a:r>
            <a:r>
              <a:rPr lang="en-US" dirty="0" smtClean="0">
                <a:latin typeface="Calibri"/>
                <a:cs typeface="Arial"/>
              </a:rPr>
              <a:t>project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20/03/2014 – presentation of the project in WGISS37 (Florida) </a:t>
            </a:r>
            <a:r>
              <a:rPr lang="en-US" dirty="0" smtClean="0">
                <a:latin typeface="Calibri"/>
                <a:cs typeface="Arial"/>
              </a:rPr>
              <a:t>meeting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11/07/2014 – kick-off with THALES &amp; AKKA </a:t>
            </a:r>
            <a:r>
              <a:rPr lang="en-US" dirty="0" smtClean="0">
                <a:latin typeface="Calibri"/>
                <a:cs typeface="Arial"/>
              </a:rPr>
              <a:t>companies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WGISS38 (Russia) &amp; WGIS39 (Japan) : technical discussions with our technical support </a:t>
            </a:r>
            <a:r>
              <a:rPr lang="en-US" dirty="0" smtClean="0">
                <a:latin typeface="Calibri"/>
                <a:cs typeface="Arial"/>
              </a:rPr>
              <a:t>AKKA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01/01/2015 – Delivery of the 1st version of the Recovery </a:t>
            </a:r>
            <a:r>
              <a:rPr lang="en-US" dirty="0" smtClean="0">
                <a:latin typeface="Calibri"/>
                <a:cs typeface="Arial"/>
              </a:rPr>
              <a:t>Observatory</a:t>
            </a:r>
            <a:endParaRPr lang="en-US" dirty="0">
              <a:latin typeface="Calibri"/>
              <a:cs typeface="Arial"/>
            </a:endParaRPr>
          </a:p>
          <a:p>
            <a:pPr lvl="1" defTabSz="914400">
              <a:spcAft>
                <a:spcPts val="1800"/>
              </a:spcAft>
              <a:buClr>
                <a:srgbClr val="EC7405"/>
              </a:buClr>
            </a:pPr>
            <a:r>
              <a:rPr lang="en-US" dirty="0">
                <a:latin typeface="Calibri"/>
                <a:cs typeface="Arial"/>
              </a:rPr>
              <a:t>15/08/2015 – Delivery of the complete version of the Recovery Observatory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gray">
          <a:xfrm>
            <a:off x="2339949" y="24063"/>
            <a:ext cx="4824338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Recovery Observatory  : Planning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161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 bwMode="gray">
          <a:xfrm>
            <a:off x="535739" y="1981200"/>
            <a:ext cx="8064500" cy="385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lvl="1" defTabSz="914400">
              <a:buClr>
                <a:srgbClr val="EC7405"/>
              </a:buClr>
            </a:pPr>
            <a:r>
              <a:rPr lang="en-US" sz="2000" dirty="0" smtClean="0">
                <a:latin typeface="Calibri"/>
                <a:cs typeface="Arial"/>
              </a:rPr>
              <a:t>Good example of cooperation between two CEOS working groups</a:t>
            </a:r>
          </a:p>
          <a:p>
            <a:pPr lvl="2" defTabSz="914400">
              <a:buClr>
                <a:srgbClr val="EC7405"/>
              </a:buCl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Disasters and WGISS</a:t>
            </a:r>
          </a:p>
          <a:p>
            <a:pPr lvl="1" defTabSz="914400">
              <a:buClr>
                <a:srgbClr val="EC7405"/>
              </a:buClr>
            </a:pPr>
            <a:endParaRPr lang="en-US" sz="1800" baseline="0" dirty="0">
              <a:latin typeface="Calibri"/>
              <a:cs typeface="Arial"/>
            </a:endParaRPr>
          </a:p>
          <a:p>
            <a:pPr lvl="1" defTabSz="914400">
              <a:buClr>
                <a:srgbClr val="EC7405"/>
              </a:buClr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WG Disasters has participated to the design and to the development of the Recovery Observatory</a:t>
            </a:r>
          </a:p>
          <a:p>
            <a:pPr lvl="1" defTabSz="914400">
              <a:buClr>
                <a:srgbClr val="EC7405"/>
              </a:buClr>
            </a:pPr>
            <a:endParaRPr lang="en-US" sz="1800" baseline="0" dirty="0">
              <a:latin typeface="Calibri"/>
              <a:cs typeface="Arial"/>
            </a:endParaRPr>
          </a:p>
          <a:p>
            <a:pPr lvl="1" defTabSz="914400">
              <a:buClr>
                <a:srgbClr val="EC7405"/>
              </a:buClr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The schedule was tight, but Recovery Observatory has been developed on time</a:t>
            </a:r>
          </a:p>
          <a:p>
            <a:pPr lvl="2" defTabSz="914400">
              <a:buClr>
                <a:srgbClr val="EC7405"/>
              </a:buClr>
            </a:pPr>
            <a:r>
              <a:rPr lang="en-US" sz="1600" baseline="0" dirty="0" smtClean="0">
                <a:latin typeface="Calibri"/>
                <a:cs typeface="Arial"/>
              </a:rPr>
              <a:t>The</a:t>
            </a:r>
            <a:r>
              <a:rPr lang="en-US" sz="1600" dirty="0" smtClean="0">
                <a:latin typeface="Calibri"/>
                <a:cs typeface="Arial"/>
              </a:rPr>
              <a:t> planning is the one that was presented in WGISS37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gray">
          <a:xfrm>
            <a:off x="2339949" y="24063"/>
            <a:ext cx="4824338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Recovery Observatory  : WGISS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797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84582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Main </a:t>
            </a:r>
            <a:r>
              <a:rPr lang="fr-FR" sz="4200" b="1" dirty="0" err="1" smtClean="0">
                <a:solidFill>
                  <a:srgbClr val="FFFFFF"/>
                </a:solidFill>
              </a:rPr>
              <a:t>features</a:t>
            </a:r>
            <a:r>
              <a:rPr lang="fr-FR" sz="4200" b="1" dirty="0" smtClean="0">
                <a:solidFill>
                  <a:srgbClr val="FFFFFF"/>
                </a:solidFill>
              </a:rPr>
              <a:t> of </a:t>
            </a:r>
            <a:r>
              <a:rPr lang="fr-FR" sz="4200" b="1" dirty="0" err="1" smtClean="0">
                <a:solidFill>
                  <a:srgbClr val="FFFFFF"/>
                </a:solidFill>
              </a:rPr>
              <a:t>what</a:t>
            </a:r>
            <a:r>
              <a:rPr lang="fr-FR" sz="4200" b="1" dirty="0" smtClean="0">
                <a:solidFill>
                  <a:srgbClr val="FFFFFF"/>
                </a:solidFill>
              </a:rPr>
              <a:t> has been </a:t>
            </a:r>
            <a:r>
              <a:rPr lang="fr-FR" sz="4200" b="1" dirty="0" err="1" smtClean="0">
                <a:solidFill>
                  <a:srgbClr val="FFFFFF"/>
                </a:solidFill>
              </a:rPr>
              <a:t>developed</a:t>
            </a:r>
            <a:endParaRPr sz="4000" b="1" dirty="0">
              <a:solidFill>
                <a:srgbClr val="92D050"/>
              </a:solidFill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7" y="0"/>
            <a:ext cx="349616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60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gray">
          <a:xfrm>
            <a:off x="2478307" y="228600"/>
            <a:ext cx="4474469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Public Web portal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features</a:t>
            </a:r>
            <a:endParaRPr kumimoji="0" lang="en-US" altLang="fr-FR" sz="26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gray">
          <a:xfrm>
            <a:off x="539750" y="1628775"/>
            <a:ext cx="8064500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Editorial content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Project presentation 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General News &amp; events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Fed by webmaster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lang="en-US" altLang="fr-FR" sz="1800" dirty="0" smtClean="0">
                <a:latin typeface="Calibri"/>
                <a:cs typeface="Arial"/>
              </a:rPr>
              <a:t>License management</a:t>
            </a:r>
            <a:endParaRPr kumimoji="0" lang="en-US" alt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alt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alt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alt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Collaborative groups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To allow users to post information &amp; data</a:t>
            </a:r>
            <a:b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within groups</a:t>
            </a:r>
          </a:p>
          <a:p>
            <a:pPr marL="363538" marR="0" lvl="2" indent="-1778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alt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To provide security management</a:t>
            </a:r>
          </a:p>
          <a:p>
            <a:pPr marL="539750" marR="0" lvl="3" indent="-17462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Calibri" pitchFamily="34" charset="0"/>
              <a:buChar char="»"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Private groups</a:t>
            </a:r>
          </a:p>
          <a:p>
            <a:pPr marL="539750" marR="0" lvl="3" indent="-17462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Calibri" pitchFamily="34" charset="0"/>
              <a:buChar char="»"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Semi private groups</a:t>
            </a:r>
          </a:p>
          <a:p>
            <a:pPr marL="539750" marR="0" lvl="3" indent="-174625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Calibri" pitchFamily="34" charset="0"/>
              <a:buChar char="»"/>
              <a:tabLst/>
              <a:defRPr/>
            </a:pPr>
            <a:r>
              <a:rPr kumimoji="0" lang="en-US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Public groups</a:t>
            </a:r>
            <a:endParaRPr kumimoji="0" lang="en-US" alt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3733" y="1215290"/>
            <a:ext cx="4047172" cy="27146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406400" dist="1524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9190" y="1214422"/>
            <a:ext cx="4047172" cy="2714644"/>
          </a:xfrm>
          <a:prstGeom prst="rect">
            <a:avLst/>
          </a:prstGeom>
          <a:blipFill dpi="0" rotWithShape="1">
            <a:blip r:embed="rId2">
              <a:alphaModFix amt="31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406400" dist="1524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19" y="3760664"/>
            <a:ext cx="4129781" cy="309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161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gray">
          <a:xfrm>
            <a:off x="2895600" y="123494"/>
            <a:ext cx="3971702" cy="57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2BFE8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Leftist Mono Serif" pitchFamily="2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B2BFE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</a:rPr>
              <a:t>Public Web portal features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2BFE8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Arial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 bwMode="gray">
          <a:xfrm>
            <a:off x="107504" y="1340768"/>
            <a:ext cx="880789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588" indent="-1588" algn="just" rtl="0" eaLnBrk="0" fontAlgn="base" hangingPunct="0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"/>
              <a:defRPr>
                <a:solidFill>
                  <a:srgbClr val="000000"/>
                </a:solidFill>
                <a:latin typeface="+mn-lt"/>
                <a:cs typeface="+mn-cs"/>
              </a:defRPr>
            </a:lvl2pPr>
            <a:lvl3pPr marL="363538" indent="-1778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è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539750" indent="-17462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»"/>
              <a:defRPr sz="1400">
                <a:solidFill>
                  <a:srgbClr val="000000"/>
                </a:solidFill>
                <a:latin typeface="+mn-lt"/>
                <a:cs typeface="+mn-cs"/>
              </a:defRPr>
            </a:lvl4pPr>
            <a:lvl5pPr marL="735013" indent="-1936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5pPr>
            <a:lvl6pPr marL="11922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6pPr>
            <a:lvl7pPr marL="16494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7pPr>
            <a:lvl8pPr marL="21066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8pPr>
            <a:lvl9pPr marL="2563813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"/>
              <a:defRPr sz="1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Map with products footprints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Full resolution products displayed on the map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Product download</a:t>
            </a: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List of available products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List of products ordered by date of acquisition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Product download</a:t>
            </a:r>
          </a:p>
          <a:p>
            <a:pPr marL="363538" marR="0" lvl="2" indent="-177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Tx/>
              <a:buFont typeface="Wingdings 2" pitchFamily="18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Product details with metadata , quicklook </a:t>
            </a:r>
            <a:b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 footprint</a:t>
            </a: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84150" marR="0" lvl="1" indent="-180975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EC7405"/>
              </a:buClr>
              <a:buSzPct val="80000"/>
              <a:buFont typeface="Wingdings 2" pitchFamily="18" charset="2"/>
              <a:buChar char="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Multi criteria search form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69" y="3714752"/>
            <a:ext cx="285752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285860"/>
            <a:ext cx="2999223" cy="1989559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00694" y="1214422"/>
            <a:ext cx="3643306" cy="2143140"/>
          </a:xfrm>
          <a:prstGeom prst="rect">
            <a:avLst/>
          </a:prstGeom>
          <a:solidFill>
            <a:srgbClr val="FFFF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161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9650</TotalTime>
  <Words>1504</Words>
  <Application>Microsoft Office PowerPoint</Application>
  <PresentationFormat>Affichage à l'écran (4:3)</PresentationFormat>
  <Paragraphs>346</Paragraphs>
  <Slides>30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8" baseType="lpstr">
      <vt:lpstr>MS PGothic</vt:lpstr>
      <vt:lpstr>Arial</vt:lpstr>
      <vt:lpstr>Arial Bold</vt:lpstr>
      <vt:lpstr>Arial Narrow</vt:lpstr>
      <vt:lpstr>Avenir Roman</vt:lpstr>
      <vt:lpstr>Calibri</vt:lpstr>
      <vt:lpstr>Calibri Light</vt:lpstr>
      <vt:lpstr>Candara</vt:lpstr>
      <vt:lpstr>Century Gothic</vt:lpstr>
      <vt:lpstr>Courier New</vt:lpstr>
      <vt:lpstr>Droid Serif</vt:lpstr>
      <vt:lpstr>Helvetica</vt:lpstr>
      <vt:lpstr>Proxima Nova Regular</vt:lpstr>
      <vt:lpstr>Tahoma</vt:lpstr>
      <vt:lpstr>Times New Roman</vt:lpstr>
      <vt:lpstr>Wingdings</vt:lpstr>
      <vt:lpstr>Wingdings 2</vt:lpstr>
      <vt:lpstr>Default</vt:lpstr>
      <vt:lpstr>Recovery Observatory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Main features of what has been developed</vt:lpstr>
      <vt:lpstr>Présentation PowerPoint</vt:lpstr>
      <vt:lpstr>Présentation PowerPoint</vt:lpstr>
      <vt:lpstr>Présentation PowerPoint</vt:lpstr>
      <vt:lpstr>Recovery Observatory (RO)  Haiti Hurricane Matthew RO Status and Next Steps    Extracts of presentation to WGD #9 Brussels March 14th, 2018  Boby Piard, CNIGS Agwilh Collet, CNES Helene de Boissezon, CNES Andrew Eddy, RO Secretary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Produit exploratoire « Végétation »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morenor</cp:lastModifiedBy>
  <cp:revision>40</cp:revision>
  <dcterms:modified xsi:type="dcterms:W3CDTF">2018-04-12T09:56:47Z</dcterms:modified>
</cp:coreProperties>
</file>