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40" r:id="rId1"/>
    <p:sldMasterId id="2147487496" r:id="rId2"/>
    <p:sldMasterId id="2147488179" r:id="rId3"/>
    <p:sldMasterId id="2147488226" r:id="rId4"/>
    <p:sldMasterId id="2147488239" r:id="rId5"/>
    <p:sldMasterId id="2147488252" r:id="rId6"/>
    <p:sldMasterId id="2147488265" r:id="rId7"/>
    <p:sldMasterId id="2147488278" r:id="rId8"/>
    <p:sldMasterId id="2147488291" r:id="rId9"/>
    <p:sldMasterId id="2147488304" r:id="rId10"/>
    <p:sldMasterId id="2147488317" r:id="rId11"/>
  </p:sldMasterIdLst>
  <p:notesMasterIdLst>
    <p:notesMasterId r:id="rId33"/>
  </p:notesMasterIdLst>
  <p:handoutMasterIdLst>
    <p:handoutMasterId r:id="rId34"/>
  </p:handoutMasterIdLst>
  <p:sldIdLst>
    <p:sldId id="1537" r:id="rId12"/>
    <p:sldId id="1558" r:id="rId13"/>
    <p:sldId id="1575" r:id="rId14"/>
    <p:sldId id="1576" r:id="rId15"/>
    <p:sldId id="1597" r:id="rId16"/>
    <p:sldId id="1470" r:id="rId17"/>
    <p:sldId id="1561" r:id="rId18"/>
    <p:sldId id="1559" r:id="rId19"/>
    <p:sldId id="1505" r:id="rId20"/>
    <p:sldId id="1563" r:id="rId21"/>
    <p:sldId id="1593" r:id="rId22"/>
    <p:sldId id="1594" r:id="rId23"/>
    <p:sldId id="1590" r:id="rId24"/>
    <p:sldId id="1591" r:id="rId25"/>
    <p:sldId id="1592" r:id="rId26"/>
    <p:sldId id="1586" r:id="rId27"/>
    <p:sldId id="1587" r:id="rId28"/>
    <p:sldId id="1588" r:id="rId29"/>
    <p:sldId id="1600" r:id="rId30"/>
    <p:sldId id="1601" r:id="rId31"/>
    <p:sldId id="1553" r:id="rId32"/>
  </p:sldIdLst>
  <p:sldSz cx="9144000" cy="6858000" type="screen4x3"/>
  <p:notesSz cx="6858000" cy="90805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1">
          <p15:clr>
            <a:srgbClr val="A4A3A4"/>
          </p15:clr>
        </p15:guide>
        <p15:guide id="2" pos="272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0001"/>
    <a:srgbClr val="90E983"/>
    <a:srgbClr val="34D712"/>
    <a:srgbClr val="13D0B5"/>
    <a:srgbClr val="005800"/>
    <a:srgbClr val="009701"/>
    <a:srgbClr val="E1E6F1"/>
    <a:srgbClr val="F2ECFF"/>
    <a:srgbClr val="DDE1FF"/>
    <a:srgbClr val="F7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Estilo Claro 3 - Ênfas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Ênfas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7292A2E-F333-43FB-9621-5CBBE7FDCDCB}" styleName="Estilo Claro 2 - Ênfas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Estilo Médio 1 - Ênfas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Estilo Médio 1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24" autoAdjust="0"/>
    <p:restoredTop sz="94595"/>
  </p:normalViewPr>
  <p:slideViewPr>
    <p:cSldViewPr snapToGrid="0">
      <p:cViewPr varScale="1">
        <p:scale>
          <a:sx n="103" d="100"/>
          <a:sy n="103" d="100"/>
        </p:scale>
        <p:origin x="-864" y="-112"/>
      </p:cViewPr>
      <p:guideLst>
        <p:guide orient="horz" pos="2161"/>
        <p:guide pos="272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90" d="100"/>
        <a:sy n="190" d="100"/>
      </p:scale>
      <p:origin x="0" y="77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<Relationship Id="rId27" Type="http://schemas.openxmlformats.org/officeDocument/2006/relationships/slide" Target="slides/slide16.xml"/><Relationship Id="rId28" Type="http://schemas.openxmlformats.org/officeDocument/2006/relationships/slide" Target="slides/slide17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9.xml"/><Relationship Id="rId31" Type="http://schemas.openxmlformats.org/officeDocument/2006/relationships/slide" Target="slides/slide20.xml"/><Relationship Id="rId32" Type="http://schemas.openxmlformats.org/officeDocument/2006/relationships/slide" Target="slides/slide21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" Target="slides/slide1.xml"/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 dirty="0">
              <a:latin typeface="Calibri"/>
            </a:endParaRPr>
          </a:p>
        </p:txBody>
      </p:sp>
      <p:sp>
        <p:nvSpPr>
          <p:cNvPr id="72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 dirty="0">
              <a:latin typeface="Calibri"/>
            </a:endParaRPr>
          </a:p>
        </p:txBody>
      </p:sp>
      <p:sp>
        <p:nvSpPr>
          <p:cNvPr id="72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24888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 dirty="0">
              <a:latin typeface="Calibri"/>
            </a:endParaRPr>
          </a:p>
        </p:txBody>
      </p:sp>
      <p:sp>
        <p:nvSpPr>
          <p:cNvPr id="72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24888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84A435A-F653-494A-A61A-3AD2BB7010F8}" type="slidenum">
              <a:rPr lang="pt-BR">
                <a:latin typeface="Calibri"/>
              </a:rPr>
              <a:pPr/>
              <a:t>‹#›</a:t>
            </a:fld>
            <a:endParaRPr lang="pt-BR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3924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8875" y="681038"/>
            <a:ext cx="4540250" cy="34051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13238"/>
            <a:ext cx="5486400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24888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24888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</a:defRPr>
            </a:lvl1pPr>
          </a:lstStyle>
          <a:p>
            <a:fld id="{ACE6FE95-4C99-1245-BD33-F19C3AA9CDCC}" type="slidenum">
              <a:rPr lang="pt-BR" smtClean="0"/>
              <a:pPr/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263361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0"/>
        <a:cs typeface="ＭＳ Ｐゴシック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81E1E1E1-8181-4121-A121-31C151A1E151}" type="slidenum">
              <a:rPr lang="pt-BR" sz="1400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0605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662A84EC-E4D9-B444-9498-E13A697CE814}" type="slidenum">
              <a:rPr lang="en-US" sz="1200">
                <a:solidFill>
                  <a:srgbClr val="000000"/>
                </a:solidFill>
              </a:rPr>
              <a:pPr eaLnBrk="1" hangingPunct="1"/>
              <a:t>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pt-B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616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44FCE14-97FC-D94B-B8EE-A4CD4F952E5B}" type="slidenum">
              <a:rPr lang="pt-BR" altLang="en-US"/>
              <a:pPr/>
              <a:t>7</a:t>
            </a:fld>
            <a:endParaRPr lang="pt-BR" altLang="en-US"/>
          </a:p>
        </p:txBody>
      </p:sp>
      <p:sp>
        <p:nvSpPr>
          <p:cNvPr id="419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75" y="681038"/>
            <a:ext cx="4540250" cy="34051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19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13238"/>
            <a:ext cx="5486400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3884613" y="8624888"/>
            <a:ext cx="29718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algn="r">
              <a:lnSpc>
                <a:spcPct val="100000"/>
              </a:lnSpc>
            </a:pPr>
            <a:fld id="{6871E0B9-AD08-9346-89E0-D92EA8FB566A}" type="slidenum">
              <a:rPr lang="pt-BR" altLang="en-US" sz="1200">
                <a:latin typeface="Calibri" charset="0"/>
                <a:ea typeface="ＭＳ Ｐゴシック" charset="-128"/>
                <a:cs typeface="ＭＳ Ｐゴシック" charset="-128"/>
              </a:rPr>
              <a:pPr algn="r">
                <a:lnSpc>
                  <a:spcPct val="100000"/>
                </a:lnSpc>
              </a:pPr>
              <a:t>7</a:t>
            </a:fld>
            <a:endParaRPr lang="pt-BR" altLang="en-US" sz="1200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5773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221E8D-9532-8F43-A13C-D81736D9283A}" type="slidenum">
              <a:rPr lang="pt-BR" altLang="en-US"/>
              <a:pPr/>
              <a:t>10</a:t>
            </a:fld>
            <a:endParaRPr lang="pt-BR" altLang="en-US"/>
          </a:p>
        </p:txBody>
      </p:sp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75" y="681038"/>
            <a:ext cx="4540250" cy="34051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13238"/>
            <a:ext cx="5486400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3884613" y="8624888"/>
            <a:ext cx="29718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algn="r">
              <a:lnSpc>
                <a:spcPct val="100000"/>
              </a:lnSpc>
            </a:pPr>
            <a:fld id="{34006EFA-4FE6-4749-BB85-724C275FBA16}" type="slidenum">
              <a:rPr lang="pt-BR" altLang="en-US" sz="1200">
                <a:latin typeface="Calibri" charset="0"/>
                <a:ea typeface="ＭＳ Ｐゴシック" charset="-128"/>
                <a:cs typeface="ＭＳ Ｐゴシック" charset="-128"/>
              </a:rPr>
              <a:pPr algn="r">
                <a:lnSpc>
                  <a:spcPct val="100000"/>
                </a:lnSpc>
              </a:pPr>
              <a:t>10</a:t>
            </a:fld>
            <a:endParaRPr lang="pt-BR" altLang="en-US" sz="1200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4253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F49366D-4971-CB4F-83AA-94F90CCD8DD1}" type="slidenum">
              <a:rPr lang="pt-BR" altLang="en-US"/>
              <a:pPr/>
              <a:t>18</a:t>
            </a:fld>
            <a:endParaRPr lang="pt-BR" altLang="en-US"/>
          </a:p>
        </p:txBody>
      </p:sp>
      <p:sp>
        <p:nvSpPr>
          <p:cNvPr id="532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75" y="681038"/>
            <a:ext cx="4540250" cy="34051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32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13238"/>
            <a:ext cx="5486400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>
              <a:spcBef>
                <a:spcPts val="363"/>
              </a:spcBef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pt-BR" altLang="en-US" sz="2000">
                <a:latin typeface="Arial" charset="0"/>
                <a:ea typeface="Noto Sans CJK SC Regular" charset="0"/>
                <a:cs typeface="Noto Sans CJK SC Regular" charset="0"/>
              </a:rPr>
              <a:t>Each prototype is a time series that represents a cluster according to a given criterion. It summarises some chosen characteristic of the elements of a cluster. The literature points out that the quality of the clustering process is highly dependent on the prototype</a:t>
            </a:r>
          </a:p>
          <a:p>
            <a:pPr eaLnBrk="1">
              <a:spcBef>
                <a:spcPct val="0"/>
              </a:spcBef>
              <a:tabLst>
                <a:tab pos="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pt-BR" altLang="en-US" sz="2000">
              <a:latin typeface="Arial" charset="0"/>
              <a:ea typeface="Noto Sans CJK SC Regular" charset="0"/>
              <a:cs typeface="Noto Sans CJK SC Regular" charset="0"/>
            </a:endParaRP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3884613" y="8624888"/>
            <a:ext cx="29718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algn="r">
              <a:lnSpc>
                <a:spcPct val="100000"/>
              </a:lnSpc>
            </a:pPr>
            <a:fld id="{FB111CC8-1820-2F4B-98B9-9DEB2AFE839C}" type="slidenum">
              <a:rPr lang="pt-BR" altLang="en-US" sz="1200">
                <a:latin typeface="Calibri" charset="0"/>
                <a:ea typeface="ＭＳ Ｐゴシック" charset="-128"/>
                <a:cs typeface="ＭＳ Ｐゴシック" charset="-128"/>
              </a:rPr>
              <a:pPr algn="r">
                <a:lnSpc>
                  <a:spcPct val="100000"/>
                </a:lnSpc>
              </a:pPr>
              <a:t>18</a:t>
            </a:fld>
            <a:endParaRPr lang="pt-BR" altLang="en-US" sz="1200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0741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0" y="0"/>
            <a:ext cx="3505200" cy="68580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hidden">
          <a:xfrm>
            <a:off x="1716088" y="1690688"/>
            <a:ext cx="7427912" cy="2533650"/>
          </a:xfrm>
          <a:prstGeom prst="rect">
            <a:avLst/>
          </a:prstGeom>
          <a:solidFill>
            <a:srgbClr val="0847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1066800"/>
            <a:ext cx="2867025" cy="3157538"/>
            <a:chOff x="0" y="672"/>
            <a:chExt cx="1806" cy="1989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361" y="2257"/>
              <a:ext cx="363" cy="4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081" y="1065"/>
              <a:ext cx="362" cy="40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auto">
            <a:xfrm>
              <a:off x="1437" y="672"/>
              <a:ext cx="369" cy="400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719" y="2257"/>
              <a:ext cx="368" cy="40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1437" y="1065"/>
              <a:ext cx="369" cy="4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auto">
            <a:xfrm>
              <a:off x="719" y="1464"/>
              <a:ext cx="368" cy="39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auto">
            <a:xfrm>
              <a:off x="0" y="1464"/>
              <a:ext cx="367" cy="3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1081" y="1464"/>
              <a:ext cx="362" cy="3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361" y="1857"/>
              <a:ext cx="363" cy="40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719" y="1857"/>
              <a:ext cx="368" cy="4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pic>
        <p:nvPicPr>
          <p:cNvPr id="17" name="Picture 20" descr="logoco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5029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8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700">
                <a:solidFill>
                  <a:srgbClr val="FFFFFF"/>
                </a:solidFill>
                <a:latin typeface="Calibri"/>
              </a:defRPr>
            </a:lvl1pPr>
          </a:lstStyle>
          <a:p>
            <a:r>
              <a:rPr lang="pt-BR" dirty="0"/>
              <a:t>Clique para editar o estilo do título mestre</a:t>
            </a:r>
          </a:p>
        </p:txBody>
      </p:sp>
      <p:sp>
        <p:nvSpPr>
          <p:cNvPr id="5139" name="Rectangle 19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>
                <a:latin typeface="Calibri"/>
              </a:defRPr>
            </a:lvl1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18" name="Rectangle 1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Arial Black" charset="0"/>
              </a:defRPr>
            </a:lvl1pPr>
          </a:lstStyle>
          <a:p>
            <a:fld id="{D46AAE9D-4A2E-F346-8F9E-BC013F7F4505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9244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853557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04119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54638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2985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84770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38435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83656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8814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32198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67178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436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2057400" cy="5867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6019800" cy="5867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599442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93670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29724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85638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17343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89795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4996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3961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8307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95064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237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691954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42154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37139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52135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89094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12060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25033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11374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28736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06298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849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609600" y="1524000"/>
            <a:ext cx="8229600" cy="4724400"/>
          </a:xfrm>
        </p:spPr>
        <p:txBody>
          <a:bodyPr/>
          <a:lstStyle/>
          <a:p>
            <a:pPr lvl="0"/>
            <a:endParaRPr lang="pt-BR" noProof="0" smtClean="0"/>
          </a:p>
        </p:txBody>
      </p:sp>
    </p:spTree>
    <p:extLst>
      <p:ext uri="{BB962C8B-B14F-4D97-AF65-F5344CB8AC3E}">
        <p14:creationId xmlns:p14="http://schemas.microsoft.com/office/powerpoint/2010/main" val="141692082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58265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31489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76916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99184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427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BBBB7FE-13B7-4DD2-ADC5-DAE400427CDC}" type="datetimeFigureOut">
              <a:rPr lang="en-US" sz="1800" smtClean="0">
                <a:solidFill>
                  <a:srgbClr val="000000"/>
                </a:solidFill>
                <a:latin typeface="Calibri"/>
                <a:ea typeface=""/>
                <a:cs typeface="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11/04/18</a:t>
            </a:fld>
            <a:endParaRPr lang="en-US" sz="1800">
              <a:solidFill>
                <a:srgbClr val="000000"/>
              </a:solidFill>
              <a:latin typeface="Calibri"/>
              <a:ea typeface=""/>
              <a:cs typeface="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9EE0D81-C31B-4741-A19D-E1B58644CBD5}" type="slidenum">
              <a:rPr lang="en-US" sz="1800" smtClean="0">
                <a:solidFill>
                  <a:srgbClr val="000000"/>
                </a:solidFill>
                <a:latin typeface="Calibri"/>
                <a:ea typeface=""/>
                <a:cs typeface="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srgbClr val="000000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78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0" y="0"/>
            <a:ext cx="3505200" cy="68580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hidden">
          <a:xfrm>
            <a:off x="1716088" y="1690688"/>
            <a:ext cx="7427912" cy="2533650"/>
          </a:xfrm>
          <a:prstGeom prst="rect">
            <a:avLst/>
          </a:prstGeom>
          <a:solidFill>
            <a:srgbClr val="0847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1066800"/>
            <a:ext cx="2867025" cy="3157538"/>
            <a:chOff x="0" y="672"/>
            <a:chExt cx="1806" cy="1989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361" y="2257"/>
              <a:ext cx="363" cy="4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081" y="1065"/>
              <a:ext cx="362" cy="40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auto">
            <a:xfrm>
              <a:off x="1437" y="672"/>
              <a:ext cx="369" cy="400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719" y="2257"/>
              <a:ext cx="368" cy="40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1437" y="1065"/>
              <a:ext cx="369" cy="4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auto">
            <a:xfrm>
              <a:off x="719" y="1464"/>
              <a:ext cx="368" cy="39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auto">
            <a:xfrm>
              <a:off x="0" y="1464"/>
              <a:ext cx="367" cy="3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1081" y="1464"/>
              <a:ext cx="362" cy="3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361" y="1857"/>
              <a:ext cx="363" cy="40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719" y="1857"/>
              <a:ext cx="368" cy="4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pic>
        <p:nvPicPr>
          <p:cNvPr id="17" name="Picture 20" descr="logoco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5029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8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70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5139" name="Rectangle 19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8" name="Rectangle 1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Arial Black" charset="0"/>
                <a:cs typeface="Calibri"/>
              </a:defRPr>
            </a:lvl1pPr>
          </a:lstStyle>
          <a:p>
            <a:fld id="{93BBFFC5-5C5E-9245-A9B3-A95678BFF6DB}" type="slidenum">
              <a:rPr lang="pt-BR" smtClean="0"/>
              <a:pPr/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07886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7170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0235278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9583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2574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40829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54533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6227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0380526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504641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80274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2057400" cy="5867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6019800" cy="5867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9683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09600" y="381000"/>
            <a:ext cx="8229600" cy="5867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7985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clip-art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lip-art 2"/>
          <p:cNvSpPr>
            <a:spLocks noGrp="1"/>
          </p:cNvSpPr>
          <p:nvPr>
            <p:ph type="clipArt"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55823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4363" y="1860550"/>
            <a:ext cx="7916862" cy="549275"/>
          </a:xfrm>
        </p:spPr>
        <p:txBody>
          <a:bodyPr lIns="90000" tIns="46800" rIns="90000" bIns="46800"/>
          <a:lstStyle>
            <a:lvl1pPr>
              <a:defRPr sz="3000">
                <a:solidFill>
                  <a:srgbClr val="4D4D4D"/>
                </a:solidFill>
              </a:defRPr>
            </a:lvl1pPr>
          </a:lstStyle>
          <a:p>
            <a:pPr lvl="0"/>
            <a:r>
              <a:rPr lang="en-AU" noProof="0" smtClean="0"/>
              <a:t>Click to edit Master Title style</a:t>
            </a:r>
          </a:p>
        </p:txBody>
      </p:sp>
      <p:sp>
        <p:nvSpPr>
          <p:cNvPr id="386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2482850"/>
            <a:ext cx="7916862" cy="396875"/>
          </a:xfrm>
        </p:spPr>
        <p:txBody>
          <a:bodyPr lIns="90000" tIns="46800" rIns="90000" bIns="46800">
            <a:spAutoFit/>
          </a:bodyPr>
          <a:lstStyle>
            <a:lvl1pPr>
              <a:defRPr sz="2000"/>
            </a:lvl1pPr>
          </a:lstStyle>
          <a:p>
            <a:pPr lvl="0"/>
            <a:r>
              <a:rPr lang="en-AU" noProof="0" smtClean="0"/>
              <a:t>Click to edit Master Author style</a:t>
            </a:r>
          </a:p>
        </p:txBody>
      </p:sp>
    </p:spTree>
    <p:extLst>
      <p:ext uri="{BB962C8B-B14F-4D97-AF65-F5344CB8AC3E}">
        <p14:creationId xmlns:p14="http://schemas.microsoft.com/office/powerpoint/2010/main" val="31676644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An Australian Geoscience Data Cube</a:t>
            </a:r>
            <a:endParaRPr lang="en-A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807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9024196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An Australian Geoscience Data Cube</a:t>
            </a:r>
            <a:endParaRPr lang="en-A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08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81075"/>
            <a:ext cx="4038600" cy="5256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81075"/>
            <a:ext cx="4038600" cy="5256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An Australian Geoscience Data Cube</a:t>
            </a:r>
            <a:endParaRPr lang="en-A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487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An Australian Geoscience Data Cube</a:t>
            </a:r>
            <a:endParaRPr lang="en-A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9608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An Australian Geoscience Data Cube</a:t>
            </a:r>
            <a:endParaRPr lang="en-A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6824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An Australian Geoscience Data Cube</a:t>
            </a:r>
            <a:endParaRPr lang="en-A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3831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An Australian Geoscience Data Cube</a:t>
            </a:r>
            <a:endParaRPr lang="en-A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8145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An Australian Geoscience Data Cube</a:t>
            </a:r>
            <a:endParaRPr lang="en-A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2306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An Australian Geoscience Data Cube</a:t>
            </a:r>
            <a:endParaRPr lang="en-A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8219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15925"/>
            <a:ext cx="2057400" cy="5821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5925"/>
            <a:ext cx="6019800" cy="5821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An Australian Geoscience Data Cube</a:t>
            </a:r>
            <a:endParaRPr lang="en-A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1028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182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89807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8638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23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0570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9570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7194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9769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6844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4783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0940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451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07971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04060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6127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0978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9264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3215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3963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1072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3074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5052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787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563924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932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8703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4122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8921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2334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9123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951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7446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7945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825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4120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0308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5326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2057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5143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98445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5057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9685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7917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0217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789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214262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1531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1429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3855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1667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3351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5202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7979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261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9099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32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12000752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9266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9318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52081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0255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4967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6174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0279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49730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57891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35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2.xml"/><Relationship Id="rId13" Type="http://schemas.openxmlformats.org/officeDocument/2006/relationships/theme" Target="../theme/theme10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4.xml"/><Relationship Id="rId13" Type="http://schemas.openxmlformats.org/officeDocument/2006/relationships/theme" Target="../theme/theme11.xml"/><Relationship Id="rId1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29.xml"/><Relationship Id="rId8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7.xml"/><Relationship Id="rId14" Type="http://schemas.openxmlformats.org/officeDocument/2006/relationships/theme" Target="../theme/theme2.xml"/><Relationship Id="rId15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0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2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8.xml"/><Relationship Id="rId9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4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9.xml"/><Relationship Id="rId8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86.xml"/><Relationship Id="rId13" Type="http://schemas.openxmlformats.org/officeDocument/2006/relationships/theme" Target="../theme/theme7.xml"/><Relationship Id="rId1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1.xml"/><Relationship Id="rId8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98.xml"/><Relationship Id="rId13" Type="http://schemas.openxmlformats.org/officeDocument/2006/relationships/theme" Target="../theme/theme8.xml"/><Relationship Id="rId1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9.xml"/><Relationship Id="rId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3.xml"/><Relationship Id="rId8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theme" Target="../theme/theme9.xml"/><Relationship Id="rId1" Type="http://schemas.openxmlformats.org/officeDocument/2006/relationships/slideLayout" Target="../slideLayouts/slideLayout99.xml"/><Relationship Id="rId2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 rot="-5400000">
            <a:off x="-3009900" y="3390900"/>
            <a:ext cx="6477000" cy="457200"/>
          </a:xfrm>
          <a:prstGeom prst="rect">
            <a:avLst/>
          </a:prstGeom>
          <a:gradFill rotWithShape="1">
            <a:gsLst>
              <a:gs pos="0">
                <a:srgbClr val="08479C"/>
              </a:gs>
              <a:gs pos="100000">
                <a:srgbClr val="042148">
                  <a:alpha val="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 estilo do título mestre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1029" name="Picture 5" descr="inpe_logo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Freeform 6"/>
          <p:cNvSpPr>
            <a:spLocks noChangeArrowheads="1"/>
          </p:cNvSpPr>
          <p:nvPr/>
        </p:nvSpPr>
        <p:spPr bwMode="auto">
          <a:xfrm>
            <a:off x="685800" y="3810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00669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dirty="0"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115" r:id="rId1"/>
    <p:sldLayoutId id="2147488089" r:id="rId2"/>
    <p:sldLayoutId id="2147488090" r:id="rId3"/>
    <p:sldLayoutId id="2147488091" r:id="rId4"/>
    <p:sldLayoutId id="2147488092" r:id="rId5"/>
    <p:sldLayoutId id="2147488093" r:id="rId6"/>
    <p:sldLayoutId id="2147488094" r:id="rId7"/>
    <p:sldLayoutId id="2147488095" r:id="rId8"/>
    <p:sldLayoutId id="2147488096" r:id="rId9"/>
    <p:sldLayoutId id="2147488097" r:id="rId10"/>
    <p:sldLayoutId id="2147488098" r:id="rId11"/>
    <p:sldLayoutId id="2147488099" r:id="rId12"/>
    <p:sldLayoutId id="2147488100" r:id="rId13"/>
    <p:sldLayoutId id="2147488349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/>
          <a:ea typeface="ＭＳ Ｐゴシック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Calibri"/>
          <a:ea typeface="ＭＳ Ｐゴシック" charset="0"/>
          <a:cs typeface="Calibri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2000">
          <a:solidFill>
            <a:schemeClr val="tx1"/>
          </a:solidFill>
          <a:latin typeface="Calibri"/>
          <a:ea typeface="ＭＳ Ｐゴシック" charset="0"/>
          <a:cs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Calibri"/>
          <a:ea typeface="ＭＳ Ｐゴシック" charset="0"/>
          <a:cs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1600">
          <a:solidFill>
            <a:schemeClr val="tx1"/>
          </a:solidFill>
          <a:latin typeface="Calibri"/>
          <a:ea typeface="ＭＳ Ｐゴシック" charset="0"/>
          <a:cs typeface="Calibri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Calibri"/>
          <a:ea typeface="ＭＳ Ｐゴシック" charset="0"/>
          <a:cs typeface="Calibri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429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05" r:id="rId1"/>
    <p:sldLayoutId id="2147488306" r:id="rId2"/>
    <p:sldLayoutId id="2147488307" r:id="rId3"/>
    <p:sldLayoutId id="2147488308" r:id="rId4"/>
    <p:sldLayoutId id="2147488309" r:id="rId5"/>
    <p:sldLayoutId id="2147488310" r:id="rId6"/>
    <p:sldLayoutId id="2147488311" r:id="rId7"/>
    <p:sldLayoutId id="2147488312" r:id="rId8"/>
    <p:sldLayoutId id="2147488313" r:id="rId9"/>
    <p:sldLayoutId id="2147488314" r:id="rId10"/>
    <p:sldLayoutId id="2147488315" r:id="rId11"/>
    <p:sldLayoutId id="2147488316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9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9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9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9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9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48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18" r:id="rId1"/>
    <p:sldLayoutId id="2147488319" r:id="rId2"/>
    <p:sldLayoutId id="2147488320" r:id="rId3"/>
    <p:sldLayoutId id="2147488321" r:id="rId4"/>
    <p:sldLayoutId id="2147488322" r:id="rId5"/>
    <p:sldLayoutId id="2147488323" r:id="rId6"/>
    <p:sldLayoutId id="2147488324" r:id="rId7"/>
    <p:sldLayoutId id="2147488325" r:id="rId8"/>
    <p:sldLayoutId id="2147488326" r:id="rId9"/>
    <p:sldLayoutId id="2147488327" r:id="rId10"/>
    <p:sldLayoutId id="2147488328" r:id="rId11"/>
    <p:sldLayoutId id="214748832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9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9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9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9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9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 rot="-5400000">
            <a:off x="-3009900" y="3390900"/>
            <a:ext cx="6477000" cy="457200"/>
          </a:xfrm>
          <a:prstGeom prst="rect">
            <a:avLst/>
          </a:prstGeom>
          <a:gradFill rotWithShape="1">
            <a:gsLst>
              <a:gs pos="0">
                <a:srgbClr val="08479C"/>
              </a:gs>
              <a:gs pos="100000">
                <a:srgbClr val="042148">
                  <a:alpha val="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 estilo do título mestre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053" name="Picture 5" descr="inpe_log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Freeform 6"/>
          <p:cNvSpPr>
            <a:spLocks noChangeArrowheads="1"/>
          </p:cNvSpPr>
          <p:nvPr/>
        </p:nvSpPr>
        <p:spPr bwMode="auto">
          <a:xfrm>
            <a:off x="685800" y="3810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00669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dirty="0"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117" r:id="rId1"/>
    <p:sldLayoutId id="2147488102" r:id="rId2"/>
    <p:sldLayoutId id="2147488103" r:id="rId3"/>
    <p:sldLayoutId id="2147488104" r:id="rId4"/>
    <p:sldLayoutId id="2147488105" r:id="rId5"/>
    <p:sldLayoutId id="2147488106" r:id="rId6"/>
    <p:sldLayoutId id="2147488107" r:id="rId7"/>
    <p:sldLayoutId id="2147488108" r:id="rId8"/>
    <p:sldLayoutId id="2147488109" r:id="rId9"/>
    <p:sldLayoutId id="2147488110" r:id="rId10"/>
    <p:sldLayoutId id="2147488111" r:id="rId11"/>
    <p:sldLayoutId id="2147488112" r:id="rId12"/>
    <p:sldLayoutId id="214748811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/>
          <a:ea typeface="ＭＳ Ｐゴシック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2800">
          <a:solidFill>
            <a:schemeClr val="tx1"/>
          </a:solidFill>
          <a:latin typeface="Calibri"/>
          <a:ea typeface="ＭＳ Ｐゴシック" charset="0"/>
          <a:cs typeface="Calibri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2000">
          <a:solidFill>
            <a:schemeClr val="tx1"/>
          </a:solidFill>
          <a:latin typeface="Calibri"/>
          <a:ea typeface="Calibri"/>
          <a:cs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Calibri"/>
          <a:ea typeface="Calibri"/>
          <a:cs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1600">
          <a:solidFill>
            <a:schemeClr val="tx1"/>
          </a:solidFill>
          <a:latin typeface="Calibri"/>
          <a:ea typeface="Calibri"/>
          <a:cs typeface="Calibri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Calibri"/>
          <a:ea typeface="Calibri"/>
          <a:cs typeface="Calibri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15925"/>
            <a:ext cx="82296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81075"/>
            <a:ext cx="8229600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3850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84663" y="6459538"/>
            <a:ext cx="4751387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  <a:ea typeface="+mn-ea"/>
                <a:cs typeface="+mn-cs"/>
              </a:rPr>
              <a:t>An Australian Geoscience Data Cube</a:t>
            </a:r>
            <a:endParaRPr lang="en-AU">
              <a:solidFill>
                <a:srgbClr val="FFFFFF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590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80" r:id="rId1"/>
    <p:sldLayoutId id="2147488181" r:id="rId2"/>
    <p:sldLayoutId id="2147488182" r:id="rId3"/>
    <p:sldLayoutId id="2147488183" r:id="rId4"/>
    <p:sldLayoutId id="2147488184" r:id="rId5"/>
    <p:sldLayoutId id="2147488185" r:id="rId6"/>
    <p:sldLayoutId id="2147488186" r:id="rId7"/>
    <p:sldLayoutId id="2147488187" r:id="rId8"/>
    <p:sldLayoutId id="2147488188" r:id="rId9"/>
    <p:sldLayoutId id="2147488189" r:id="rId10"/>
    <p:sldLayoutId id="2147488190" r:id="rId1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9pPr>
    </p:titleStyle>
    <p:bodyStyle>
      <a:lvl1pPr algn="l" rtl="0" fontAlgn="base">
        <a:spcBef>
          <a:spcPct val="50000"/>
        </a:spcBef>
        <a:spcAft>
          <a:spcPct val="0"/>
        </a:spcAft>
        <a:defRPr sz="2200">
          <a:solidFill>
            <a:srgbClr val="4D4D4D"/>
          </a:solidFill>
          <a:latin typeface="+mn-lt"/>
          <a:ea typeface="+mn-ea"/>
          <a:cs typeface="+mn-cs"/>
        </a:defRPr>
      </a:lvl1pPr>
      <a:lvl2pPr marL="447675" indent="-268288" algn="l" rtl="0" fontAlgn="base">
        <a:spcBef>
          <a:spcPct val="50000"/>
        </a:spcBef>
        <a:spcAft>
          <a:spcPct val="0"/>
        </a:spcAft>
        <a:buChar char="•"/>
        <a:defRPr sz="2200">
          <a:solidFill>
            <a:srgbClr val="4D4D4D"/>
          </a:solidFill>
          <a:latin typeface="+mn-lt"/>
        </a:defRPr>
      </a:lvl2pPr>
      <a:lvl3pPr marL="895350" indent="-26828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3pPr>
      <a:lvl4pPr marL="1350963" indent="-271463" algn="l" rtl="0" fontAlgn="base">
        <a:spcBef>
          <a:spcPct val="25000"/>
        </a:spcBef>
        <a:spcAft>
          <a:spcPct val="0"/>
        </a:spcAft>
        <a:buChar char="•"/>
        <a:defRPr sz="2000">
          <a:solidFill>
            <a:srgbClr val="4D4D4D"/>
          </a:solidFill>
          <a:latin typeface="+mn-lt"/>
        </a:defRPr>
      </a:lvl4pPr>
      <a:lvl5pPr marL="17922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5pPr>
      <a:lvl6pPr marL="22494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6pPr>
      <a:lvl7pPr marL="27066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7pPr>
      <a:lvl8pPr marL="31638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8pPr>
      <a:lvl9pPr marL="36210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80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27" r:id="rId1"/>
    <p:sldLayoutId id="2147488228" r:id="rId2"/>
    <p:sldLayoutId id="2147488229" r:id="rId3"/>
    <p:sldLayoutId id="2147488230" r:id="rId4"/>
    <p:sldLayoutId id="2147488231" r:id="rId5"/>
    <p:sldLayoutId id="2147488232" r:id="rId6"/>
    <p:sldLayoutId id="2147488233" r:id="rId7"/>
    <p:sldLayoutId id="2147488234" r:id="rId8"/>
    <p:sldLayoutId id="2147488235" r:id="rId9"/>
    <p:sldLayoutId id="2147488236" r:id="rId10"/>
    <p:sldLayoutId id="2147488237" r:id="rId11"/>
    <p:sldLayoutId id="2147488238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9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9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9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9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9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454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40" r:id="rId1"/>
    <p:sldLayoutId id="2147488241" r:id="rId2"/>
    <p:sldLayoutId id="2147488242" r:id="rId3"/>
    <p:sldLayoutId id="2147488243" r:id="rId4"/>
    <p:sldLayoutId id="2147488244" r:id="rId5"/>
    <p:sldLayoutId id="2147488245" r:id="rId6"/>
    <p:sldLayoutId id="2147488246" r:id="rId7"/>
    <p:sldLayoutId id="2147488247" r:id="rId8"/>
    <p:sldLayoutId id="2147488248" r:id="rId9"/>
    <p:sldLayoutId id="2147488249" r:id="rId10"/>
    <p:sldLayoutId id="2147488250" r:id="rId11"/>
    <p:sldLayoutId id="2147488251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9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9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9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9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9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15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53" r:id="rId1"/>
    <p:sldLayoutId id="2147488254" r:id="rId2"/>
    <p:sldLayoutId id="2147488255" r:id="rId3"/>
    <p:sldLayoutId id="2147488256" r:id="rId4"/>
    <p:sldLayoutId id="2147488257" r:id="rId5"/>
    <p:sldLayoutId id="2147488258" r:id="rId6"/>
    <p:sldLayoutId id="2147488259" r:id="rId7"/>
    <p:sldLayoutId id="2147488260" r:id="rId8"/>
    <p:sldLayoutId id="2147488261" r:id="rId9"/>
    <p:sldLayoutId id="2147488262" r:id="rId10"/>
    <p:sldLayoutId id="2147488263" r:id="rId11"/>
    <p:sldLayoutId id="2147488264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9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9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9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9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9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127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66" r:id="rId1"/>
    <p:sldLayoutId id="2147488267" r:id="rId2"/>
    <p:sldLayoutId id="2147488268" r:id="rId3"/>
    <p:sldLayoutId id="2147488269" r:id="rId4"/>
    <p:sldLayoutId id="2147488270" r:id="rId5"/>
    <p:sldLayoutId id="2147488271" r:id="rId6"/>
    <p:sldLayoutId id="2147488272" r:id="rId7"/>
    <p:sldLayoutId id="2147488273" r:id="rId8"/>
    <p:sldLayoutId id="2147488274" r:id="rId9"/>
    <p:sldLayoutId id="2147488275" r:id="rId10"/>
    <p:sldLayoutId id="2147488276" r:id="rId11"/>
    <p:sldLayoutId id="2147488277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9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9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9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9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9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446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79" r:id="rId1"/>
    <p:sldLayoutId id="2147488280" r:id="rId2"/>
    <p:sldLayoutId id="2147488281" r:id="rId3"/>
    <p:sldLayoutId id="2147488282" r:id="rId4"/>
    <p:sldLayoutId id="2147488283" r:id="rId5"/>
    <p:sldLayoutId id="2147488284" r:id="rId6"/>
    <p:sldLayoutId id="2147488285" r:id="rId7"/>
    <p:sldLayoutId id="2147488286" r:id="rId8"/>
    <p:sldLayoutId id="2147488287" r:id="rId9"/>
    <p:sldLayoutId id="2147488288" r:id="rId10"/>
    <p:sldLayoutId id="2147488289" r:id="rId11"/>
    <p:sldLayoutId id="214748829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9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9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9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9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9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6D7FE-2D8F-F74C-BEE0-D5557ADF4D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4B39-4B00-E94B-AB66-F08BDE7EE4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78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92" r:id="rId1"/>
    <p:sldLayoutId id="2147488293" r:id="rId2"/>
    <p:sldLayoutId id="2147488294" r:id="rId3"/>
    <p:sldLayoutId id="2147488295" r:id="rId4"/>
    <p:sldLayoutId id="2147488296" r:id="rId5"/>
    <p:sldLayoutId id="2147488297" r:id="rId6"/>
    <p:sldLayoutId id="2147488298" r:id="rId7"/>
    <p:sldLayoutId id="2147488299" r:id="rId8"/>
    <p:sldLayoutId id="2147488300" r:id="rId9"/>
    <p:sldLayoutId id="2147488301" r:id="rId10"/>
    <p:sldLayoutId id="2147488302" r:id="rId11"/>
    <p:sldLayoutId id="2147488303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9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9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9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9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9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5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tiff"/><Relationship Id="rId12" Type="http://schemas.openxmlformats.org/officeDocument/2006/relationships/image" Target="../media/image19.tiff"/><Relationship Id="rId13" Type="http://schemas.openxmlformats.org/officeDocument/2006/relationships/image" Target="../media/image20.tiff"/><Relationship Id="rId14" Type="http://schemas.openxmlformats.org/officeDocument/2006/relationships/image" Target="../media/image21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tiff"/><Relationship Id="rId6" Type="http://schemas.openxmlformats.org/officeDocument/2006/relationships/image" Target="../media/image13.tiff"/><Relationship Id="rId7" Type="http://schemas.openxmlformats.org/officeDocument/2006/relationships/image" Target="../media/image14.tiff"/><Relationship Id="rId8" Type="http://schemas.openxmlformats.org/officeDocument/2006/relationships/image" Target="../media/image15.jpeg"/><Relationship Id="rId9" Type="http://schemas.openxmlformats.org/officeDocument/2006/relationships/image" Target="../media/image16.tiff"/><Relationship Id="rId10" Type="http://schemas.openxmlformats.org/officeDocument/2006/relationships/image" Target="../media/image17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3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6" Type="http://schemas.openxmlformats.org/officeDocument/2006/relationships/image" Target="../media/image58.jpe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95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6221" y="1634339"/>
            <a:ext cx="8292735" cy="1261261"/>
          </a:xfrm>
          <a:solidFill>
            <a:schemeClr val="bg1">
              <a:alpha val="48000"/>
            </a:schemeClr>
          </a:solidFill>
        </p:spPr>
        <p:txBody>
          <a:bodyPr/>
          <a:lstStyle/>
          <a:p>
            <a:r>
              <a:rPr lang="en-US" sz="3600" dirty="0" smtClean="0">
                <a:solidFill>
                  <a:srgbClr val="005800"/>
                </a:solidFill>
              </a:rPr>
              <a:t>INPE’s Data Cube: results </a:t>
            </a:r>
            <a:r>
              <a:rPr lang="en-US" sz="3600" smtClean="0">
                <a:solidFill>
                  <a:srgbClr val="005800"/>
                </a:solidFill>
              </a:rPr>
              <a:t>and perspectives</a:t>
            </a:r>
            <a:endParaRPr lang="en-US" sz="3323" dirty="0">
              <a:solidFill>
                <a:srgbClr val="0058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003465" cy="4567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5502408" y="0"/>
            <a:ext cx="3641592" cy="631312"/>
          </a:xfrm>
          <a:prstGeom prst="rect">
            <a:avLst/>
          </a:prstGeom>
          <a:solidFill>
            <a:schemeClr val="bg1">
              <a:alpha val="66000"/>
            </a:schemeClr>
          </a:solidFill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61911" y="5101439"/>
            <a:ext cx="8067804" cy="1261261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FFFFFF"/>
                </a:solidFill>
                <a:latin typeface="Calibri"/>
                <a:ea typeface="ＭＳ Ｐゴシック" charset="0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/>
            <a:r>
              <a:rPr lang="en-US" sz="2800" kern="0" dirty="0" err="1" smtClean="0">
                <a:solidFill>
                  <a:srgbClr val="005800"/>
                </a:solidFill>
              </a:rPr>
              <a:t>Lubia</a:t>
            </a:r>
            <a:r>
              <a:rPr lang="en-US" sz="2800" kern="0" dirty="0" smtClean="0">
                <a:solidFill>
                  <a:srgbClr val="005800"/>
                </a:solidFill>
              </a:rPr>
              <a:t> </a:t>
            </a:r>
            <a:r>
              <a:rPr lang="en-US" sz="2800" kern="0" dirty="0" err="1" smtClean="0">
                <a:solidFill>
                  <a:srgbClr val="005800"/>
                </a:solidFill>
              </a:rPr>
              <a:t>Vinhas</a:t>
            </a:r>
            <a:r>
              <a:rPr lang="en-US" sz="2800" kern="0" dirty="0" smtClean="0">
                <a:solidFill>
                  <a:srgbClr val="005800"/>
                </a:solidFill>
              </a:rPr>
              <a:t> and </a:t>
            </a:r>
          </a:p>
          <a:p>
            <a:pPr algn="ctr"/>
            <a:r>
              <a:rPr lang="en-US" sz="2800" kern="0" dirty="0" smtClean="0">
                <a:solidFill>
                  <a:srgbClr val="005800"/>
                </a:solidFill>
              </a:rPr>
              <a:t>e-sensing project team</a:t>
            </a:r>
          </a:p>
        </p:txBody>
      </p:sp>
    </p:spTree>
    <p:extLst>
      <p:ext uri="{BB962C8B-B14F-4D97-AF65-F5344CB8AC3E}">
        <p14:creationId xmlns:p14="http://schemas.microsoft.com/office/powerpoint/2010/main" val="452635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81000"/>
            <a:ext cx="8153400" cy="762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pt-BR" altLang="en-US" sz="3200" b="1">
                <a:solidFill>
                  <a:srgbClr val="003366"/>
                </a:solidFill>
                <a:latin typeface="Calibri" charset="0"/>
              </a:rPr>
              <a:t>Time series &amp; LULC classification</a:t>
            </a:r>
          </a:p>
        </p:txBody>
      </p:sp>
      <p:sp>
        <p:nvSpPr>
          <p:cNvPr id="21509" name="AutoShape 5"/>
          <p:cNvSpPr>
            <a:spLocks noChangeArrowheads="1"/>
          </p:cNvSpPr>
          <p:nvPr/>
        </p:nvSpPr>
        <p:spPr bwMode="auto">
          <a:xfrm>
            <a:off x="1017588" y="4144963"/>
            <a:ext cx="1797050" cy="509587"/>
          </a:xfrm>
          <a:custGeom>
            <a:avLst/>
            <a:gdLst>
              <a:gd name="G0" fmla="*/ 4994 1 2"/>
              <a:gd name="G1" fmla="*/ 1416 1 2"/>
              <a:gd name="G2" fmla="+- 1416 0 0"/>
              <a:gd name="G3" fmla="+- 4994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4994" y="0"/>
                </a:lnTo>
                <a:lnTo>
                  <a:pt x="4994" y="1416"/>
                </a:lnTo>
                <a:lnTo>
                  <a:pt x="0" y="1416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algn="ctr">
              <a:lnSpc>
                <a:spcPct val="100000"/>
              </a:lnSpc>
            </a:pPr>
            <a:endParaRPr lang="pt-BR" altLang="en-US" sz="2200" dirty="0">
              <a:solidFill>
                <a:schemeClr val="bg2">
                  <a:lumMod val="50000"/>
                </a:schemeClr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741" y="1605821"/>
            <a:ext cx="2426869" cy="1822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1149" y="1747707"/>
            <a:ext cx="2748539" cy="152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1513" name="AutoShape 9"/>
          <p:cNvSpPr>
            <a:spLocks noChangeArrowheads="1"/>
          </p:cNvSpPr>
          <p:nvPr/>
        </p:nvSpPr>
        <p:spPr bwMode="auto">
          <a:xfrm>
            <a:off x="996950" y="5057775"/>
            <a:ext cx="1797050" cy="862013"/>
          </a:xfrm>
          <a:custGeom>
            <a:avLst/>
            <a:gdLst>
              <a:gd name="G0" fmla="*/ 4994 1 2"/>
              <a:gd name="G1" fmla="*/ 2396 1 2"/>
              <a:gd name="G2" fmla="+- 2396 0 0"/>
              <a:gd name="G3" fmla="+- 4994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4994" y="0"/>
                </a:lnTo>
                <a:lnTo>
                  <a:pt x="4994" y="2396"/>
                </a:lnTo>
                <a:lnTo>
                  <a:pt x="0" y="2396"/>
                </a:lnTo>
                <a:close/>
              </a:path>
            </a:pathLst>
          </a:custGeom>
          <a:solidFill>
            <a:srgbClr val="00005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algn="ctr">
              <a:lnSpc>
                <a:spcPct val="100000"/>
              </a:lnSpc>
            </a:pPr>
            <a:endParaRPr lang="pt-BR" altLang="en-US" sz="2200" dirty="0">
              <a:solidFill>
                <a:schemeClr val="bg2">
                  <a:lumMod val="50000"/>
                </a:schemeClr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15" name="AutoShape 11"/>
          <p:cNvSpPr>
            <a:spLocks noChangeArrowheads="1"/>
          </p:cNvSpPr>
          <p:nvPr/>
        </p:nvSpPr>
        <p:spPr bwMode="auto">
          <a:xfrm>
            <a:off x="6388100" y="1285563"/>
            <a:ext cx="2471738" cy="568325"/>
          </a:xfrm>
          <a:custGeom>
            <a:avLst/>
            <a:gdLst>
              <a:gd name="G0" fmla="*/ 6867 1 2"/>
              <a:gd name="G1" fmla="*/ 1579 1 2"/>
              <a:gd name="G2" fmla="+- 1579 0 0"/>
              <a:gd name="G3" fmla="+- 6867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6867" y="0"/>
                </a:lnTo>
                <a:lnTo>
                  <a:pt x="6867" y="1579"/>
                </a:lnTo>
                <a:lnTo>
                  <a:pt x="0" y="1579"/>
                </a:lnTo>
                <a:close/>
              </a:path>
            </a:pathLst>
          </a:custGeom>
          <a:solidFill>
            <a:srgbClr val="00005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altLang="en-US" sz="2200" b="1" dirty="0" err="1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Our</a:t>
            </a:r>
            <a:r>
              <a:rPr lang="pt-BR" altLang="en-US" sz="2200" b="1" dirty="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approach</a:t>
            </a:r>
          </a:p>
        </p:txBody>
      </p:sp>
      <p:pic>
        <p:nvPicPr>
          <p:cNvPr id="21516" name="Picture 1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5580" y="1689855"/>
            <a:ext cx="3045637" cy="164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1521" name="AutoShape 17"/>
          <p:cNvSpPr>
            <a:spLocks noChangeArrowheads="1"/>
          </p:cNvSpPr>
          <p:nvPr/>
        </p:nvSpPr>
        <p:spPr bwMode="auto">
          <a:xfrm>
            <a:off x="1806575" y="4722813"/>
            <a:ext cx="174625" cy="287337"/>
          </a:xfrm>
          <a:prstGeom prst="downArrow">
            <a:avLst>
              <a:gd name="adj1" fmla="val 50000"/>
              <a:gd name="adj2" fmla="val 41136"/>
            </a:avLst>
          </a:prstGeom>
          <a:solidFill>
            <a:srgbClr val="729FC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20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522" name="AutoShape 18"/>
          <p:cNvSpPr>
            <a:spLocks noChangeArrowheads="1"/>
          </p:cNvSpPr>
          <p:nvPr/>
        </p:nvSpPr>
        <p:spPr bwMode="auto">
          <a:xfrm>
            <a:off x="4409529" y="4655358"/>
            <a:ext cx="174625" cy="287337"/>
          </a:xfrm>
          <a:prstGeom prst="downArrow">
            <a:avLst>
              <a:gd name="adj1" fmla="val 50000"/>
              <a:gd name="adj2" fmla="val 41136"/>
            </a:avLst>
          </a:prstGeom>
          <a:solidFill>
            <a:srgbClr val="729FC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20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523" name="AutoShape 19"/>
          <p:cNvSpPr>
            <a:spLocks noChangeArrowheads="1"/>
          </p:cNvSpPr>
          <p:nvPr/>
        </p:nvSpPr>
        <p:spPr bwMode="auto">
          <a:xfrm>
            <a:off x="7342578" y="4730308"/>
            <a:ext cx="174625" cy="287337"/>
          </a:xfrm>
          <a:prstGeom prst="downArrow">
            <a:avLst>
              <a:gd name="adj1" fmla="val 50000"/>
              <a:gd name="adj2" fmla="val 41136"/>
            </a:avLst>
          </a:prstGeom>
          <a:solidFill>
            <a:srgbClr val="729FC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20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97042" y="3745760"/>
            <a:ext cx="2241030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altLang="en-US" sz="220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Dimension </a:t>
            </a:r>
            <a:endParaRPr lang="pt-BR" altLang="en-US" sz="2200" dirty="0">
              <a:solidFill>
                <a:schemeClr val="bg2">
                  <a:lumMod val="50000"/>
                </a:schemeClr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  <a:p>
            <a:pPr algn="ctr">
              <a:lnSpc>
                <a:spcPct val="100000"/>
              </a:lnSpc>
            </a:pPr>
            <a:r>
              <a:rPr lang="pt-BR" altLang="en-US" sz="2200" dirty="0" err="1">
                <a:solidFill>
                  <a:schemeClr val="bg2">
                    <a:lumMod val="50000"/>
                  </a:scheme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Reduction</a:t>
            </a:r>
            <a:endParaRPr lang="pt-BR" altLang="en-US" sz="2200" dirty="0">
              <a:solidFill>
                <a:schemeClr val="bg2">
                  <a:lumMod val="50000"/>
                </a:schemeClr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1960" y="5078636"/>
            <a:ext cx="2041161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bg-BG" altLang="en-US" sz="22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Process</a:t>
            </a:r>
            <a:r>
              <a:rPr lang="pt-BR" altLang="en-US" sz="22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-</a:t>
            </a:r>
            <a:r>
              <a:rPr lang="pt-BR" altLang="en-US" sz="2200" dirty="0" err="1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based</a:t>
            </a:r>
            <a:endParaRPr lang="pt-BR" altLang="en-US" sz="2200" dirty="0">
              <a:solidFill>
                <a:schemeClr val="bg2">
                  <a:lumMod val="50000"/>
                </a:schemeClr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  <a:p>
            <a:pPr algn="ctr">
              <a:lnSpc>
                <a:spcPct val="100000"/>
              </a:lnSpc>
            </a:pPr>
            <a:r>
              <a:rPr lang="pt-BR" altLang="en-US" sz="2200" dirty="0" err="1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classifier</a:t>
            </a:r>
            <a:endParaRPr lang="pt-BR" altLang="en-US" sz="2200" dirty="0">
              <a:solidFill>
                <a:schemeClr val="bg2">
                  <a:lumMod val="50000"/>
                </a:schemeClr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424001" y="3745760"/>
            <a:ext cx="2343463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altLang="en-US" sz="2200" dirty="0" err="1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Shape</a:t>
            </a:r>
            <a:r>
              <a:rPr lang="pt-BR" altLang="en-US" sz="22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pt-BR" altLang="en-US" sz="2200" dirty="0" err="1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matching</a:t>
            </a:r>
            <a:endParaRPr lang="pt-BR" altLang="en-US" sz="2200" dirty="0">
              <a:solidFill>
                <a:schemeClr val="bg2">
                  <a:lumMod val="50000"/>
                </a:schemeClr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24002" y="5091129"/>
            <a:ext cx="2343463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altLang="en-US" sz="2200" dirty="0" err="1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Minimum</a:t>
            </a:r>
            <a:r>
              <a:rPr lang="pt-BR" altLang="en-US" sz="22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</a:t>
            </a:r>
            <a:r>
              <a:rPr lang="pt-BR" altLang="en-US" sz="2200" dirty="0" err="1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distance</a:t>
            </a:r>
            <a:endParaRPr lang="pt-BR" altLang="en-US" sz="2200" dirty="0" smtClean="0">
              <a:solidFill>
                <a:schemeClr val="bg2">
                  <a:lumMod val="50000"/>
                </a:schemeClr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  <a:p>
            <a:pPr algn="ctr">
              <a:lnSpc>
                <a:spcPct val="100000"/>
              </a:lnSpc>
            </a:pPr>
            <a:r>
              <a:rPr lang="pt-BR" altLang="en-US" sz="2200" dirty="0" err="1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classifier</a:t>
            </a:r>
            <a:endParaRPr lang="pt-BR" altLang="en-US" sz="2200" dirty="0">
              <a:solidFill>
                <a:schemeClr val="bg2">
                  <a:lumMod val="50000"/>
                </a:schemeClr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85874" y="3745760"/>
            <a:ext cx="2327183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altLang="en-US" sz="22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High-dimensional</a:t>
            </a:r>
          </a:p>
          <a:p>
            <a:pPr algn="ctr">
              <a:lnSpc>
                <a:spcPct val="100000"/>
              </a:lnSpc>
            </a:pPr>
            <a:r>
              <a:rPr lang="pt-BR" altLang="en-US" sz="22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input </a:t>
            </a:r>
            <a:r>
              <a:rPr lang="pt-BR" altLang="en-US" sz="2200" dirty="0" err="1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space</a:t>
            </a:r>
            <a:endParaRPr lang="pt-BR" altLang="en-US" sz="2200" dirty="0">
              <a:solidFill>
                <a:schemeClr val="bg2">
                  <a:lumMod val="50000"/>
                </a:schemeClr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328347" y="5091129"/>
            <a:ext cx="2284712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altLang="en-US" sz="2200" dirty="0" err="1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Machine</a:t>
            </a:r>
            <a:r>
              <a:rPr lang="pt-BR" altLang="en-US" sz="22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</a:t>
            </a:r>
            <a:r>
              <a:rPr lang="pt-BR" altLang="en-US" sz="2200" dirty="0" err="1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learning</a:t>
            </a:r>
            <a:endParaRPr lang="pt-BR" altLang="en-US" sz="2200" dirty="0" smtClean="0">
              <a:solidFill>
                <a:schemeClr val="bg2">
                  <a:lumMod val="50000"/>
                </a:schemeClr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  <a:p>
            <a:pPr algn="ctr">
              <a:lnSpc>
                <a:spcPct val="100000"/>
              </a:lnSpc>
            </a:pPr>
            <a:r>
              <a:rPr lang="pt-BR" altLang="en-US" sz="2200" dirty="0" err="1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predictors</a:t>
            </a:r>
            <a:endParaRPr lang="pt-BR" altLang="en-US" sz="2200" dirty="0">
              <a:solidFill>
                <a:schemeClr val="bg2">
                  <a:lumMod val="50000"/>
                </a:schemeClr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352799" y="1314568"/>
            <a:ext cx="2470880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altLang="en-US" sz="220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TWDTW</a:t>
            </a:r>
            <a:endParaRPr lang="pt-BR" altLang="en-US" sz="2200" dirty="0">
              <a:solidFill>
                <a:schemeClr val="bg2">
                  <a:lumMod val="50000"/>
                </a:schemeClr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21960" y="1264601"/>
            <a:ext cx="2171076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altLang="en-US" sz="220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TIMESAT</a:t>
            </a:r>
            <a:endParaRPr lang="pt-BR" altLang="en-US" sz="2200" dirty="0">
              <a:solidFill>
                <a:schemeClr val="bg2">
                  <a:lumMod val="50000"/>
                </a:schemeClr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091002" y="1317066"/>
            <a:ext cx="2522056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altLang="en-US" sz="2200" dirty="0" err="1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Machine</a:t>
            </a:r>
            <a:r>
              <a:rPr lang="pt-BR" altLang="en-US" sz="22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Learning</a:t>
            </a:r>
            <a:endParaRPr lang="pt-BR" altLang="en-US" sz="2200" dirty="0">
              <a:solidFill>
                <a:schemeClr val="bg2">
                  <a:lumMod val="50000"/>
                </a:schemeClr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04045" y="5972192"/>
            <a:ext cx="2108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i="1" smtClean="0">
                <a:solidFill>
                  <a:srgbClr val="800000"/>
                </a:solidFill>
                <a:latin typeface="Calibri"/>
                <a:cs typeface="Calibri"/>
              </a:rPr>
              <a:t>Existing applications</a:t>
            </a:r>
            <a:endParaRPr lang="en-US" sz="2200" dirty="0" smtClean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14298" y="5972191"/>
            <a:ext cx="2108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i="1" dirty="0" err="1" smtClean="0">
                <a:solidFill>
                  <a:srgbClr val="800000"/>
                </a:solidFill>
                <a:latin typeface="Calibri"/>
                <a:cs typeface="Calibri"/>
              </a:rPr>
              <a:t>Maus</a:t>
            </a:r>
            <a:r>
              <a:rPr lang="en-US" sz="2200" i="1" dirty="0" smtClean="0">
                <a:solidFill>
                  <a:srgbClr val="800000"/>
                </a:solidFill>
                <a:latin typeface="Calibri"/>
                <a:cs typeface="Calibri"/>
              </a:rPr>
              <a:t> et al.(2016)</a:t>
            </a:r>
            <a:endParaRPr lang="en-US" sz="2200" dirty="0" smtClean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328347" y="5972190"/>
            <a:ext cx="2108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i="1" dirty="0" smtClean="0">
                <a:solidFill>
                  <a:srgbClr val="800000"/>
                </a:solidFill>
                <a:latin typeface="Calibri"/>
                <a:cs typeface="Calibri"/>
              </a:rPr>
              <a:t>e-sensing</a:t>
            </a:r>
          </a:p>
          <a:p>
            <a:pPr algn="ctr"/>
            <a:r>
              <a:rPr lang="en-US" sz="2200" i="1" dirty="0" smtClean="0">
                <a:solidFill>
                  <a:srgbClr val="800000"/>
                </a:solidFill>
                <a:latin typeface="Calibri"/>
                <a:cs typeface="Calibri"/>
              </a:rPr>
              <a:t>research </a:t>
            </a:r>
            <a:endParaRPr lang="en-US" sz="2200" dirty="0" smtClean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22336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patterns of different classes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268" y="1094361"/>
            <a:ext cx="7316936" cy="549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all the data: more is better!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34920" y="5867360"/>
            <a:ext cx="8055159" cy="830997"/>
          </a:xfrm>
          <a:prstGeom prst="rect">
            <a:avLst/>
          </a:prstGeom>
          <a:solidFill>
            <a:srgbClr val="DDE1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C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urrent applications of image time series select ”best pixels”. </a:t>
            </a:r>
            <a:r>
              <a:rPr lang="en-US" sz="2400" dirty="0" smtClean="0">
                <a:solidFill>
                  <a:srgbClr val="920001"/>
                </a:solidFill>
                <a:latin typeface="Calibri"/>
                <a:cs typeface="Calibri"/>
              </a:rPr>
              <a:t>We use all of the data. Nothing is discarded!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331" y="1211718"/>
            <a:ext cx="7265504" cy="458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58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SVM: maximal margin classifier</a:t>
            </a:r>
            <a:endParaRPr lang="en-US" dirty="0"/>
          </a:p>
        </p:txBody>
      </p:sp>
      <p:pic>
        <p:nvPicPr>
          <p:cNvPr id="11268" name="Picture 4" descr="ttp://www.bogotobogo.com/python/scikit-learn/images/svm/SVM-Hyperplane-Maximizing-Marg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338" y="1810364"/>
            <a:ext cx="8391033" cy="341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50274" y="5695082"/>
            <a:ext cx="8055159" cy="830997"/>
          </a:xfrm>
          <a:prstGeom prst="rect">
            <a:avLst/>
          </a:prstGeom>
          <a:solidFill>
            <a:srgbClr val="DDE1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SVM classifiers are simple to train and robust to outliers</a:t>
            </a:r>
          </a:p>
          <a:p>
            <a:pPr algn="ctr"/>
            <a:r>
              <a:rPr lang="en-US" sz="2400" dirty="0" smtClean="0">
                <a:solidFill>
                  <a:srgbClr val="920001"/>
                </a:solidFill>
                <a:latin typeface="Calibri"/>
                <a:cs typeface="Calibri"/>
              </a:rPr>
              <a:t>(good samples = good classification results)</a:t>
            </a:r>
          </a:p>
        </p:txBody>
      </p:sp>
    </p:spTree>
    <p:extLst>
      <p:ext uri="{BB962C8B-B14F-4D97-AF65-F5344CB8AC3E}">
        <p14:creationId xmlns:p14="http://schemas.microsoft.com/office/powerpoint/2010/main" val="317994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learning</a:t>
            </a:r>
            <a:endParaRPr lang="en-US" dirty="0"/>
          </a:p>
        </p:txBody>
      </p:sp>
      <p:pic>
        <p:nvPicPr>
          <p:cNvPr id="12290" name="Picture 2" descr="mage result for deep lear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226" y="1769806"/>
            <a:ext cx="7534275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1074838" y="5934693"/>
            <a:ext cx="720080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2400" dirty="0" smtClean="0">
                <a:solidFill>
                  <a:srgbClr val="103832"/>
                </a:solidFill>
                <a:latin typeface="Calibri"/>
                <a:cs typeface="Calibri"/>
              </a:rPr>
              <a:t>Function estimation by repeated approximation </a:t>
            </a:r>
          </a:p>
        </p:txBody>
      </p:sp>
    </p:spTree>
    <p:extLst>
      <p:ext uri="{BB962C8B-B14F-4D97-AF65-F5344CB8AC3E}">
        <p14:creationId xmlns:p14="http://schemas.microsoft.com/office/powerpoint/2010/main" val="1320401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</a:t>
            </a:r>
            <a:r>
              <a:rPr lang="en-US" dirty="0" smtClean="0"/>
              <a:t>learning</a:t>
            </a:r>
            <a:r>
              <a:rPr lang="bg-BG" dirty="0" smtClean="0"/>
              <a:t> trainning example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755" y="1294081"/>
            <a:ext cx="7678993" cy="4626125"/>
          </a:xfrm>
          <a:prstGeom prst="rect">
            <a:avLst/>
          </a:prstGeom>
        </p:spPr>
      </p:pic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1074838" y="5934693"/>
            <a:ext cx="72008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Samples for </a:t>
            </a:r>
            <a:r>
              <a:rPr lang="en-US" sz="2000" dirty="0" err="1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Mato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Grosso (2,200): 3 layers of 512 neurons, ”</a:t>
            </a:r>
            <a:r>
              <a:rPr lang="en-US" sz="2000" dirty="0" err="1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elu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” activation, dropouts (40%, 40%, 30%), </a:t>
            </a:r>
            <a:r>
              <a:rPr lang="en-US" sz="2000" dirty="0" err="1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adam_optimizer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4355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Mato</a:t>
            </a:r>
            <a:r>
              <a:rPr lang="en-US" dirty="0"/>
              <a:t> Grosso – Brazil’s agricultural frontier </a:t>
            </a:r>
          </a:p>
        </p:txBody>
      </p:sp>
      <p:sp>
        <p:nvSpPr>
          <p:cNvPr id="5" name="CaixaDeTexto 3"/>
          <p:cNvSpPr txBox="1">
            <a:spLocks noChangeArrowheads="1"/>
          </p:cNvSpPr>
          <p:nvPr/>
        </p:nvSpPr>
        <p:spPr bwMode="auto">
          <a:xfrm>
            <a:off x="506244" y="6148164"/>
            <a:ext cx="8179138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2800" dirty="0" smtClean="0">
                <a:solidFill>
                  <a:srgbClr val="103832"/>
                </a:solidFill>
                <a:latin typeface="Calibri"/>
                <a:cs typeface="Calibri"/>
              </a:rPr>
              <a:t>Land change dynamics (2001-2017)</a:t>
            </a:r>
            <a:endParaRPr lang="en-US" sz="2800" dirty="0">
              <a:solidFill>
                <a:srgbClr val="103832"/>
              </a:solidFill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778" y="1053707"/>
            <a:ext cx="8496944" cy="475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97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apping </a:t>
            </a:r>
            <a:r>
              <a:rPr lang="en-US" dirty="0"/>
              <a:t>land use </a:t>
            </a:r>
            <a:r>
              <a:rPr lang="en-US" dirty="0" smtClean="0"/>
              <a:t>change (5-fold validation)</a:t>
            </a:r>
            <a:endParaRPr lang="en-US" dirty="0"/>
          </a:p>
        </p:txBody>
      </p:sp>
      <p:sp>
        <p:nvSpPr>
          <p:cNvPr id="5" name="CaixaDeTexto 3"/>
          <p:cNvSpPr txBox="1">
            <a:spLocks noChangeArrowheads="1"/>
          </p:cNvSpPr>
          <p:nvPr/>
        </p:nvSpPr>
        <p:spPr bwMode="auto">
          <a:xfrm>
            <a:off x="641373" y="5519448"/>
            <a:ext cx="817913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2800" dirty="0" smtClean="0">
                <a:solidFill>
                  <a:srgbClr val="103832"/>
                </a:solidFill>
                <a:latin typeface="Calibri"/>
                <a:cs typeface="Calibri"/>
              </a:rPr>
              <a:t>Overall validation accuracy of 94% (</a:t>
            </a:r>
            <a:r>
              <a:rPr lang="en-US" sz="2800" dirty="0" err="1" smtClean="0">
                <a:solidFill>
                  <a:srgbClr val="103832"/>
                </a:solidFill>
                <a:latin typeface="Calibri"/>
                <a:cs typeface="Calibri"/>
              </a:rPr>
              <a:t>svm</a:t>
            </a:r>
            <a:r>
              <a:rPr lang="en-US" sz="2800" dirty="0" smtClean="0">
                <a:solidFill>
                  <a:srgbClr val="103832"/>
                </a:solidFill>
                <a:latin typeface="Calibri"/>
                <a:cs typeface="Calibri"/>
              </a:rPr>
              <a:t>) </a:t>
            </a:r>
            <a:endParaRPr lang="en-US" sz="2800" dirty="0">
              <a:solidFill>
                <a:srgbClr val="103832"/>
              </a:solidFill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366838"/>
            <a:ext cx="86106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2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81000"/>
            <a:ext cx="8153400" cy="762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pt-BR" altLang="en-US" sz="3200" b="1" dirty="0" smtClean="0">
                <a:solidFill>
                  <a:srgbClr val="003366"/>
                </a:solidFill>
                <a:latin typeface="Calibri" charset="0"/>
              </a:rPr>
              <a:t>SITS </a:t>
            </a:r>
            <a:r>
              <a:rPr lang="mr-IN" altLang="en-US" sz="3200" b="1" dirty="0" smtClean="0">
                <a:solidFill>
                  <a:srgbClr val="003366"/>
                </a:solidFill>
                <a:latin typeface="Calibri" charset="0"/>
              </a:rPr>
              <a:t>–</a:t>
            </a:r>
            <a:r>
              <a:rPr lang="pt-BR" altLang="en-US" sz="3200" b="1" dirty="0" smtClean="0">
                <a:solidFill>
                  <a:srgbClr val="003366"/>
                </a:solidFill>
                <a:latin typeface="Calibri" charset="0"/>
              </a:rPr>
              <a:t> </a:t>
            </a:r>
            <a:r>
              <a:rPr lang="pt-BR" altLang="en-US" sz="3200" b="1" dirty="0" err="1" smtClean="0">
                <a:solidFill>
                  <a:srgbClr val="003366"/>
                </a:solidFill>
                <a:latin typeface="Calibri" charset="0"/>
              </a:rPr>
              <a:t>an</a:t>
            </a:r>
            <a:r>
              <a:rPr lang="pt-BR" altLang="en-US" sz="3200" b="1" dirty="0" smtClean="0">
                <a:solidFill>
                  <a:srgbClr val="003366"/>
                </a:solidFill>
                <a:latin typeface="Calibri" charset="0"/>
              </a:rPr>
              <a:t> </a:t>
            </a:r>
            <a:r>
              <a:rPr lang="pt-BR" altLang="en-US" sz="3200" b="1" dirty="0" err="1" smtClean="0">
                <a:solidFill>
                  <a:srgbClr val="003366"/>
                </a:solidFill>
                <a:latin typeface="Calibri" charset="0"/>
              </a:rPr>
              <a:t>R</a:t>
            </a:r>
            <a:r>
              <a:rPr lang="pt-BR" altLang="en-US" sz="3200" b="1" dirty="0" smtClean="0">
                <a:solidFill>
                  <a:srgbClr val="003366"/>
                </a:solidFill>
                <a:latin typeface="Calibri" charset="0"/>
              </a:rPr>
              <a:t> </a:t>
            </a:r>
            <a:r>
              <a:rPr lang="pt-BR" altLang="en-US" sz="3200" b="1" dirty="0" err="1" smtClean="0">
                <a:solidFill>
                  <a:srgbClr val="003366"/>
                </a:solidFill>
                <a:latin typeface="Calibri" charset="0"/>
              </a:rPr>
              <a:t>package</a:t>
            </a:r>
            <a:r>
              <a:rPr lang="pt-BR" altLang="en-US" sz="3200" b="1" dirty="0" smtClean="0">
                <a:solidFill>
                  <a:srgbClr val="003366"/>
                </a:solidFill>
                <a:latin typeface="Calibri" charset="0"/>
              </a:rPr>
              <a:t> for </a:t>
            </a:r>
            <a:r>
              <a:rPr lang="pt-BR" altLang="en-US" sz="3200" b="1" dirty="0" err="1" smtClean="0">
                <a:solidFill>
                  <a:srgbClr val="003366"/>
                </a:solidFill>
                <a:latin typeface="Calibri" charset="0"/>
              </a:rPr>
              <a:t>image</a:t>
            </a:r>
            <a:r>
              <a:rPr lang="pt-BR" altLang="en-US" sz="3200" b="1" dirty="0" smtClean="0">
                <a:solidFill>
                  <a:srgbClr val="003366"/>
                </a:solidFill>
                <a:latin typeface="Calibri" charset="0"/>
              </a:rPr>
              <a:t> time series</a:t>
            </a:r>
            <a:endParaRPr lang="pt-BR" altLang="en-US" sz="3200" b="1" dirty="0">
              <a:solidFill>
                <a:srgbClr val="003366"/>
              </a:solidFill>
              <a:latin typeface="Calibri" charset="0"/>
            </a:endParaRPr>
          </a:p>
        </p:txBody>
      </p:sp>
      <p:sp>
        <p:nvSpPr>
          <p:cNvPr id="27653" name="AutoShape 5"/>
          <p:cNvSpPr>
            <a:spLocks noChangeArrowheads="1"/>
          </p:cNvSpPr>
          <p:nvPr/>
        </p:nvSpPr>
        <p:spPr bwMode="auto">
          <a:xfrm>
            <a:off x="2533650" y="5411788"/>
            <a:ext cx="4124325" cy="750887"/>
          </a:xfrm>
          <a:custGeom>
            <a:avLst/>
            <a:gdLst>
              <a:gd name="G0" fmla="*/ 11456 1 2"/>
              <a:gd name="G1" fmla="*/ 2087 1 2"/>
              <a:gd name="G2" fmla="+- 2087 0 0"/>
              <a:gd name="G3" fmla="+- 11456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11456" y="0"/>
                </a:lnTo>
                <a:lnTo>
                  <a:pt x="11456" y="2087"/>
                </a:lnTo>
                <a:lnTo>
                  <a:pt x="0" y="2087"/>
                </a:lnTo>
                <a:close/>
              </a:path>
            </a:pathLst>
          </a:custGeom>
          <a:solidFill>
            <a:srgbClr val="00005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altLang="en-US" sz="20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SITS package (R language)</a:t>
            </a:r>
          </a:p>
          <a:p>
            <a:pPr algn="ctr">
              <a:lnSpc>
                <a:spcPct val="100000"/>
              </a:lnSpc>
            </a:pPr>
            <a:r>
              <a:rPr lang="pt-BR" altLang="en-US" sz="14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Source: Paper 2</a:t>
            </a:r>
          </a:p>
        </p:txBody>
      </p:sp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9728" y="1124924"/>
            <a:ext cx="4188188" cy="2188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775" y="1203375"/>
            <a:ext cx="3944666" cy="2506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7657" name="Picture 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1951" y="3693138"/>
            <a:ext cx="4532048" cy="2710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999" y="3625460"/>
            <a:ext cx="3541302" cy="281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CaixaDeTexto 3"/>
          <p:cNvSpPr txBox="1">
            <a:spLocks noChangeArrowheads="1"/>
          </p:cNvSpPr>
          <p:nvPr/>
        </p:nvSpPr>
        <p:spPr bwMode="auto">
          <a:xfrm>
            <a:off x="2769704" y="6404077"/>
            <a:ext cx="41876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https://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github.com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/e-sensing/sits</a:t>
            </a:r>
            <a:endParaRPr lang="en-US" sz="2000" dirty="0" smtClean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558280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all data cubes are alike!</a:t>
            </a:r>
            <a:endParaRPr lang="en-US" dirty="0"/>
          </a:p>
        </p:txBody>
      </p:sp>
      <p:pic>
        <p:nvPicPr>
          <p:cNvPr id="1026" name="Picture 2" descr="atenstruktur des Raum-Zeit-Würfe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0348" y="1041952"/>
            <a:ext cx="4339540" cy="357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5800" y="4439478"/>
            <a:ext cx="7994374" cy="1446550"/>
          </a:xfrm>
          <a:prstGeom prst="rect">
            <a:avLst/>
          </a:prstGeom>
          <a:solidFill>
            <a:srgbClr val="DDE1FF"/>
          </a:solidFill>
        </p:spPr>
        <p:txBody>
          <a:bodyPr wrap="square">
            <a:spAutoFit/>
          </a:bodyPr>
          <a:lstStyle/>
          <a:p>
            <a:r>
              <a:rPr lang="en-US" sz="2200" i="1" dirty="0" smtClean="0">
                <a:solidFill>
                  <a:srgbClr val="800000"/>
                </a:solidFill>
                <a:latin typeface="Calibri"/>
                <a:cs typeface="Calibri"/>
              </a:rPr>
              <a:t>Google Earth Engine:  </a:t>
            </a: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organized as 2D images over multiple machines (good for space-first, not fit for time-first)</a:t>
            </a:r>
          </a:p>
          <a:p>
            <a:r>
              <a:rPr lang="en-US" sz="2200" i="1" dirty="0">
                <a:solidFill>
                  <a:srgbClr val="800000"/>
                </a:solidFill>
                <a:latin typeface="Calibri"/>
                <a:cs typeface="Calibri"/>
              </a:rPr>
              <a:t>INPE’s Data Cube</a:t>
            </a:r>
            <a:r>
              <a:rPr lang="en-US" sz="2200" dirty="0" smtClean="0">
                <a:solidFill>
                  <a:srgbClr val="C00000"/>
                </a:solidFill>
                <a:latin typeface="Calibri"/>
                <a:cs typeface="Calibri"/>
              </a:rPr>
              <a:t>: </a:t>
            </a: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currently organized as temporal bricks (good for time-first, not so good for space-first)</a:t>
            </a:r>
          </a:p>
        </p:txBody>
      </p:sp>
      <p:sp>
        <p:nvSpPr>
          <p:cNvPr id="5" name="Rectangle 4"/>
          <p:cNvSpPr/>
          <p:nvPr/>
        </p:nvSpPr>
        <p:spPr>
          <a:xfrm>
            <a:off x="685800" y="6027003"/>
            <a:ext cx="7994374" cy="769441"/>
          </a:xfrm>
          <a:prstGeom prst="rect">
            <a:avLst/>
          </a:prstGeom>
          <a:solidFill>
            <a:srgbClr val="DDE1FF"/>
          </a:solidFill>
        </p:spPr>
        <p:txBody>
          <a:bodyPr wrap="square">
            <a:spAutoFit/>
          </a:bodyPr>
          <a:lstStyle/>
          <a:p>
            <a:r>
              <a:rPr lang="en-US" sz="2200" i="1" dirty="0" smtClean="0">
                <a:solidFill>
                  <a:srgbClr val="800000"/>
                </a:solidFill>
                <a:latin typeface="Calibri"/>
                <a:cs typeface="Calibri"/>
              </a:rPr>
              <a:t>Can a Data Cube be organized to meet both space-first and time-first </a:t>
            </a:r>
            <a:r>
              <a:rPr lang="en-US" sz="2200" i="1" smtClean="0">
                <a:solidFill>
                  <a:srgbClr val="800000"/>
                </a:solidFill>
                <a:latin typeface="Calibri"/>
                <a:cs typeface="Calibri"/>
              </a:rPr>
              <a:t>efficient processing? </a:t>
            </a:r>
            <a:endParaRPr lang="en-US" sz="2200" dirty="0" smtClean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659757" y="914643"/>
            <a:ext cx="1484243" cy="369332"/>
          </a:xfrm>
          <a:prstGeom prst="rect">
            <a:avLst/>
          </a:prstGeom>
          <a:solidFill>
            <a:srgbClr val="E1E6F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18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image</a:t>
            </a:r>
            <a:r>
              <a:rPr lang="en-GB" sz="180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: ESRI</a:t>
            </a:r>
            <a:endParaRPr lang="en-GB" sz="18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92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56823" y="6322919"/>
            <a:ext cx="8153400" cy="762000"/>
          </a:xfrm>
        </p:spPr>
        <p:txBody>
          <a:bodyPr/>
          <a:lstStyle/>
          <a:p>
            <a:pPr algn="ctr"/>
            <a:r>
              <a:rPr lang="en-US" sz="2400" dirty="0" smtClean="0"/>
              <a:t>With many thanks to the </a:t>
            </a:r>
            <a:r>
              <a:rPr lang="en-US" sz="2400" dirty="0" err="1" smtClean="0"/>
              <a:t>esensing</a:t>
            </a:r>
            <a:r>
              <a:rPr lang="en-US" sz="2400" dirty="0" smtClean="0"/>
              <a:t> team…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296" y="2380338"/>
            <a:ext cx="1299233" cy="1451903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977295" y="4003215"/>
            <a:ext cx="1299233" cy="338554"/>
          </a:xfrm>
          <a:prstGeom prst="rect">
            <a:avLst/>
          </a:prstGeom>
          <a:solidFill>
            <a:srgbClr val="DDE1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1600" smtClean="0">
                <a:solidFill>
                  <a:srgbClr val="000066"/>
                </a:solidFill>
                <a:latin typeface="Calibri" charset="0"/>
                <a:ea typeface="Calibri" charset="0"/>
                <a:cs typeface="Calibri" charset="0"/>
              </a:rPr>
              <a:t>Cartaxo</a:t>
            </a:r>
            <a:endParaRPr lang="en-US" sz="1600" dirty="0" smtClean="0">
              <a:solidFill>
                <a:srgbClr val="000066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7391414" y="1939648"/>
            <a:ext cx="1305332" cy="338554"/>
          </a:xfrm>
          <a:prstGeom prst="rect">
            <a:avLst/>
          </a:prstGeom>
          <a:solidFill>
            <a:srgbClr val="DDE1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1600" dirty="0" err="1" smtClean="0">
                <a:solidFill>
                  <a:srgbClr val="000066"/>
                </a:solidFill>
                <a:latin typeface="Calibri" charset="0"/>
                <a:ea typeface="Calibri" charset="0"/>
                <a:cs typeface="Calibri" charset="0"/>
              </a:rPr>
              <a:t>Lúbia</a:t>
            </a:r>
            <a:endParaRPr lang="en-US" sz="1600" dirty="0" smtClean="0">
              <a:solidFill>
                <a:srgbClr val="000066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0100" y="2424621"/>
            <a:ext cx="1326646" cy="1464865"/>
          </a:xfrm>
          <a:prstGeom prst="rect">
            <a:avLst/>
          </a:prstGeom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7283705" y="4003215"/>
            <a:ext cx="1624887" cy="338554"/>
          </a:xfrm>
          <a:prstGeom prst="rect">
            <a:avLst/>
          </a:prstGeom>
          <a:solidFill>
            <a:srgbClr val="DDE1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1600" dirty="0" smtClean="0">
                <a:solidFill>
                  <a:srgbClr val="000066"/>
                </a:solidFill>
                <a:latin typeface="Calibri" charset="0"/>
                <a:ea typeface="Calibri" charset="0"/>
                <a:cs typeface="Calibri" charset="0"/>
              </a:rPr>
              <a:t>Gilberto </a:t>
            </a:r>
            <a:r>
              <a:rPr lang="en-US" sz="1600" dirty="0" err="1" smtClean="0">
                <a:solidFill>
                  <a:srgbClr val="000066"/>
                </a:solidFill>
                <a:latin typeface="Calibri" charset="0"/>
                <a:ea typeface="Calibri" charset="0"/>
                <a:cs typeface="Calibri" charset="0"/>
              </a:rPr>
              <a:t>Queiroz</a:t>
            </a:r>
            <a:endParaRPr lang="en-US" sz="1600" dirty="0" smtClean="0">
              <a:solidFill>
                <a:srgbClr val="000066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180451" y="3970979"/>
            <a:ext cx="1360823" cy="338554"/>
          </a:xfrm>
          <a:prstGeom prst="rect">
            <a:avLst/>
          </a:prstGeom>
          <a:solidFill>
            <a:srgbClr val="DDE1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1600" smtClean="0">
                <a:solidFill>
                  <a:srgbClr val="000066"/>
                </a:solidFill>
                <a:latin typeface="Calibri" charset="0"/>
                <a:ea typeface="Calibri" charset="0"/>
                <a:cs typeface="Calibri" charset="0"/>
              </a:rPr>
              <a:t>Alber</a:t>
            </a:r>
            <a:endParaRPr lang="en-US" sz="1600" dirty="0" smtClean="0">
              <a:solidFill>
                <a:srgbClr val="000066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0451" y="2404076"/>
            <a:ext cx="1360202" cy="14587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8974" y="223246"/>
            <a:ext cx="1379887" cy="160876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1414" y="233411"/>
            <a:ext cx="1305332" cy="1623668"/>
          </a:xfrm>
          <a:prstGeom prst="rect">
            <a:avLst/>
          </a:prstGeom>
        </p:spPr>
      </p:pic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2170609" y="1931183"/>
            <a:ext cx="1379887" cy="338554"/>
          </a:xfrm>
          <a:prstGeom prst="rect">
            <a:avLst/>
          </a:prstGeom>
          <a:solidFill>
            <a:srgbClr val="DDE1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1600" smtClean="0">
                <a:solidFill>
                  <a:srgbClr val="000066"/>
                </a:solidFill>
                <a:latin typeface="Calibri" charset="0"/>
                <a:ea typeface="Calibri" charset="0"/>
                <a:cs typeface="Calibri" charset="0"/>
              </a:rPr>
              <a:t>Ieda</a:t>
            </a:r>
            <a:endParaRPr lang="en-US" sz="1600" dirty="0" smtClean="0">
              <a:solidFill>
                <a:srgbClr val="000066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9516" y="213728"/>
            <a:ext cx="1262595" cy="1606939"/>
          </a:xfrm>
          <a:prstGeom prst="rect">
            <a:avLst/>
          </a:prstGeom>
        </p:spPr>
      </p:pic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4013934" y="1950744"/>
            <a:ext cx="1262595" cy="338554"/>
          </a:xfrm>
          <a:prstGeom prst="rect">
            <a:avLst/>
          </a:prstGeom>
          <a:solidFill>
            <a:srgbClr val="DDE1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1600" dirty="0" smtClean="0">
                <a:solidFill>
                  <a:srgbClr val="000066"/>
                </a:solidFill>
                <a:latin typeface="Calibri" charset="0"/>
                <a:ea typeface="Calibri" charset="0"/>
                <a:cs typeface="Calibri" charset="0"/>
              </a:rPr>
              <a:t>Isabel</a:t>
            </a:r>
          </a:p>
        </p:txBody>
      </p:sp>
      <p:pic>
        <p:nvPicPr>
          <p:cNvPr id="31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2767" y="251893"/>
            <a:ext cx="1205475" cy="160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5710599" y="1950744"/>
            <a:ext cx="1349812" cy="338554"/>
          </a:xfrm>
          <a:prstGeom prst="rect">
            <a:avLst/>
          </a:prstGeom>
          <a:solidFill>
            <a:srgbClr val="DDE1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1600" smtClean="0">
                <a:solidFill>
                  <a:srgbClr val="000066"/>
                </a:solidFill>
                <a:latin typeface="Calibri" charset="0"/>
                <a:ea typeface="Calibri" charset="0"/>
                <a:cs typeface="Calibri" charset="0"/>
              </a:rPr>
              <a:t>Karine</a:t>
            </a:r>
            <a:endParaRPr lang="en-US" sz="1600" dirty="0" smtClean="0">
              <a:solidFill>
                <a:srgbClr val="000066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921" y="196999"/>
            <a:ext cx="1260479" cy="1623668"/>
          </a:xfrm>
          <a:prstGeom prst="rect">
            <a:avLst/>
          </a:prstGeom>
        </p:spPr>
      </p:pic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647494" y="1921682"/>
            <a:ext cx="1305332" cy="338554"/>
          </a:xfrm>
          <a:prstGeom prst="rect">
            <a:avLst/>
          </a:prstGeom>
          <a:solidFill>
            <a:srgbClr val="DDE1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1600" dirty="0" smtClean="0">
                <a:solidFill>
                  <a:srgbClr val="000066"/>
                </a:solidFill>
                <a:latin typeface="Calibri" charset="0"/>
                <a:ea typeface="Calibri" charset="0"/>
                <a:cs typeface="Calibri" charset="0"/>
              </a:rPr>
              <a:t>Adeline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562" y="4440354"/>
            <a:ext cx="1244689" cy="15963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3288" y="4499492"/>
            <a:ext cx="1301430" cy="14515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6180" y="2466058"/>
            <a:ext cx="1328463" cy="14419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54416" y="4636449"/>
            <a:ext cx="1241047" cy="1314578"/>
          </a:xfrm>
          <a:prstGeom prst="rect">
            <a:avLst/>
          </a:prstGeom>
        </p:spPr>
      </p:pic>
      <p:sp>
        <p:nvSpPr>
          <p:cNvPr id="33" name="Text Box 3"/>
          <p:cNvSpPr txBox="1">
            <a:spLocks noChangeArrowheads="1"/>
          </p:cNvSpPr>
          <p:nvPr/>
        </p:nvSpPr>
        <p:spPr bwMode="auto">
          <a:xfrm>
            <a:off x="1547449" y="6108794"/>
            <a:ext cx="1266004" cy="338554"/>
          </a:xfrm>
          <a:prstGeom prst="rect">
            <a:avLst/>
          </a:prstGeom>
          <a:solidFill>
            <a:srgbClr val="DDE1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1600" dirty="0" smtClean="0">
                <a:solidFill>
                  <a:srgbClr val="000066"/>
                </a:solidFill>
                <a:latin typeface="Calibri" charset="0"/>
                <a:ea typeface="Calibri" charset="0"/>
                <a:cs typeface="Calibri" charset="0"/>
              </a:rPr>
              <a:t>Pedro</a:t>
            </a:r>
          </a:p>
        </p:txBody>
      </p:sp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3993909" y="6117194"/>
            <a:ext cx="1266004" cy="338554"/>
          </a:xfrm>
          <a:prstGeom prst="rect">
            <a:avLst/>
          </a:prstGeom>
          <a:solidFill>
            <a:srgbClr val="DDE1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1600" dirty="0" smtClean="0">
                <a:solidFill>
                  <a:srgbClr val="000066"/>
                </a:solidFill>
                <a:latin typeface="Calibri" charset="0"/>
                <a:ea typeface="Calibri" charset="0"/>
                <a:cs typeface="Calibri" charset="0"/>
              </a:rPr>
              <a:t>Rodrigo</a:t>
            </a:r>
          </a:p>
        </p:txBody>
      </p: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686822" y="3993644"/>
            <a:ext cx="1266004" cy="338554"/>
          </a:xfrm>
          <a:prstGeom prst="rect">
            <a:avLst/>
          </a:prstGeom>
          <a:solidFill>
            <a:srgbClr val="DDE1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1600" dirty="0" smtClean="0">
                <a:solidFill>
                  <a:srgbClr val="000066"/>
                </a:solidFill>
                <a:latin typeface="Calibri" charset="0"/>
                <a:ea typeface="Calibri" charset="0"/>
                <a:cs typeface="Calibri" charset="0"/>
              </a:rPr>
              <a:t>Michelle</a:t>
            </a:r>
          </a:p>
        </p:txBody>
      </p:sp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6427409" y="6076430"/>
            <a:ext cx="1266004" cy="338554"/>
          </a:xfrm>
          <a:prstGeom prst="rect">
            <a:avLst/>
          </a:prstGeom>
          <a:solidFill>
            <a:srgbClr val="DDE1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1600" dirty="0" smtClean="0">
                <a:solidFill>
                  <a:srgbClr val="000066"/>
                </a:solidFill>
                <a:latin typeface="Calibri" charset="0"/>
                <a:ea typeface="Calibri" charset="0"/>
                <a:cs typeface="Calibri" charset="0"/>
              </a:rPr>
              <a:t>Rolf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8703" y="2466058"/>
            <a:ext cx="1365132" cy="1459648"/>
          </a:xfrm>
          <a:prstGeom prst="rect">
            <a:avLst/>
          </a:prstGeom>
        </p:spPr>
      </p:pic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5598825" y="3993644"/>
            <a:ext cx="1624887" cy="338554"/>
          </a:xfrm>
          <a:prstGeom prst="rect">
            <a:avLst/>
          </a:prstGeom>
          <a:solidFill>
            <a:srgbClr val="DDE1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1600" dirty="0" smtClean="0">
                <a:solidFill>
                  <a:srgbClr val="000066"/>
                </a:solidFill>
                <a:latin typeface="Calibri" charset="0"/>
                <a:ea typeface="Calibri" charset="0"/>
                <a:cs typeface="Calibri" charset="0"/>
              </a:rPr>
              <a:t>Gilberto Camara</a:t>
            </a:r>
          </a:p>
        </p:txBody>
      </p:sp>
    </p:spTree>
    <p:extLst>
      <p:ext uri="{BB962C8B-B14F-4D97-AF65-F5344CB8AC3E}">
        <p14:creationId xmlns:p14="http://schemas.microsoft.com/office/powerpoint/2010/main" val="2028143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Mixed LANDSAT8-MODIS bricks for Brazil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522" y="1143000"/>
            <a:ext cx="6185183" cy="53373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81519" y="1226333"/>
            <a:ext cx="2574868" cy="5509199"/>
          </a:xfrm>
          <a:prstGeom prst="rect">
            <a:avLst/>
          </a:prstGeom>
          <a:solidFill>
            <a:srgbClr val="DDE1FF"/>
          </a:solidFill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1 year, 23 instances, 4 bands: 35.4 </a:t>
            </a:r>
            <a:r>
              <a:rPr lang="en-US" sz="22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GB</a:t>
            </a:r>
            <a:endParaRPr lang="bg-BG" sz="2200" dirty="0" smtClean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  <a:p>
            <a:r>
              <a:rPr lang="bg-BG" sz="22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1 Scene</a:t>
            </a:r>
            <a:endParaRPr lang="en-US" sz="2200" dirty="0" smtClean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  <a:p>
            <a:endParaRPr lang="en-US" sz="22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  <a:p>
            <a:r>
              <a:rPr lang="en-US" sz="22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65,530 samples (SVM classifier)</a:t>
            </a:r>
          </a:p>
          <a:p>
            <a:endParaRPr lang="en-US" sz="22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  <a:p>
            <a:r>
              <a:rPr lang="en-US" sz="22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13 LULC classes for Cerrado biome</a:t>
            </a:r>
          </a:p>
          <a:p>
            <a:endParaRPr lang="en-US" sz="22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  <a:p>
            <a:r>
              <a:rPr lang="en-US" sz="22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4h40” processing in Amazon EC2/S3</a:t>
            </a:r>
          </a:p>
          <a:p>
            <a:r>
              <a:rPr lang="en-US" sz="22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(32 CPU, 244 GB)</a:t>
            </a:r>
          </a:p>
          <a:p>
            <a:endParaRPr lang="en-US" sz="22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  <a:p>
            <a:r>
              <a:rPr lang="en-US" sz="22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95% match with visual interpretation</a:t>
            </a:r>
          </a:p>
        </p:txBody>
      </p:sp>
    </p:spTree>
    <p:extLst>
      <p:ext uri="{BB962C8B-B14F-4D97-AF65-F5344CB8AC3E}">
        <p14:creationId xmlns:p14="http://schemas.microsoft.com/office/powerpoint/2010/main" val="632052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44" name="AutoShape 20"/>
          <p:cNvSpPr>
            <a:spLocks noChangeArrowheads="1"/>
          </p:cNvSpPr>
          <p:nvPr/>
        </p:nvSpPr>
        <p:spPr bwMode="auto">
          <a:xfrm>
            <a:off x="4918075" y="2106613"/>
            <a:ext cx="2447925" cy="2376487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rgbClr val="CC9900"/>
              </a:gs>
              <a:gs pos="50000">
                <a:srgbClr val="E3C774"/>
              </a:gs>
              <a:gs pos="100000">
                <a:srgbClr val="CC99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9658"/>
            <a:ext cx="8153400" cy="762000"/>
          </a:xfrm>
        </p:spPr>
        <p:txBody>
          <a:bodyPr/>
          <a:lstStyle/>
          <a:p>
            <a:r>
              <a:rPr lang="en-US" smtClean="0"/>
              <a:t>Global Land Observatory:  describing change in a connected world</a:t>
            </a:r>
            <a:endParaRPr lang="en-US"/>
          </a:p>
        </p:txBody>
      </p:sp>
      <p:sp>
        <p:nvSpPr>
          <p:cNvPr id="24579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28747" y="5932795"/>
            <a:ext cx="5184775" cy="814387"/>
          </a:xfrm>
          <a:solidFill>
            <a:srgbClr val="E6EFFF"/>
          </a:solidFill>
        </p:spPr>
        <p:txBody>
          <a:bodyPr/>
          <a:lstStyle/>
          <a:p>
            <a:pPr marL="0" indent="0" algn="ctr" eaLnBrk="1" hangingPunct="1">
              <a:buFont typeface="Wingdings" charset="0"/>
              <a:buNone/>
            </a:pPr>
            <a:r>
              <a:rPr lang="en-US" sz="2400" dirty="0">
                <a:solidFill>
                  <a:srgbClr val="00005E"/>
                </a:solidFill>
              </a:rPr>
              <a:t>Unique repository of knowledge and data about global land change</a:t>
            </a:r>
          </a:p>
        </p:txBody>
      </p:sp>
      <p:sp>
        <p:nvSpPr>
          <p:cNvPr id="77849" name="Line 25"/>
          <p:cNvSpPr>
            <a:spLocks noChangeShapeType="1"/>
          </p:cNvSpPr>
          <p:nvPr/>
        </p:nvSpPr>
        <p:spPr bwMode="auto">
          <a:xfrm flipH="1" flipV="1">
            <a:off x="7366000" y="3398838"/>
            <a:ext cx="1079500" cy="10112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latin typeface="Calibri"/>
            </a:endParaRPr>
          </a:p>
        </p:txBody>
      </p:sp>
      <p:sp>
        <p:nvSpPr>
          <p:cNvPr id="77851" name="Line 27"/>
          <p:cNvSpPr>
            <a:spLocks noChangeShapeType="1"/>
          </p:cNvSpPr>
          <p:nvPr/>
        </p:nvSpPr>
        <p:spPr bwMode="auto">
          <a:xfrm flipH="1">
            <a:off x="7366000" y="2527300"/>
            <a:ext cx="1079500" cy="860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latin typeface="Calibri"/>
            </a:endParaRPr>
          </a:p>
        </p:txBody>
      </p:sp>
      <p:pic>
        <p:nvPicPr>
          <p:cNvPr id="245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5263" y="1295400"/>
            <a:ext cx="1314450" cy="1316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Imagem 61" descr="sentinel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3200" y="4467225"/>
            <a:ext cx="1320800" cy="1152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Line 27"/>
          <p:cNvSpPr>
            <a:spLocks noChangeShapeType="1"/>
          </p:cNvSpPr>
          <p:nvPr/>
        </p:nvSpPr>
        <p:spPr bwMode="auto">
          <a:xfrm flipH="1" flipV="1">
            <a:off x="934986" y="2633714"/>
            <a:ext cx="1295400" cy="7159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latin typeface="Calibri"/>
            </a:endParaRPr>
          </a:p>
        </p:txBody>
      </p:sp>
      <p:pic>
        <p:nvPicPr>
          <p:cNvPr id="2458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397" y="1513298"/>
            <a:ext cx="1512888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618" y="4770438"/>
            <a:ext cx="1511300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Line 27"/>
          <p:cNvSpPr>
            <a:spLocks noChangeShapeType="1"/>
          </p:cNvSpPr>
          <p:nvPr/>
        </p:nvSpPr>
        <p:spPr bwMode="auto">
          <a:xfrm flipH="1">
            <a:off x="896938" y="3475038"/>
            <a:ext cx="1303337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latin typeface="Calibri"/>
            </a:endParaRPr>
          </a:p>
        </p:txBody>
      </p:sp>
      <p:sp>
        <p:nvSpPr>
          <p:cNvPr id="24589" name="Rectangle 4"/>
          <p:cNvSpPr txBox="1">
            <a:spLocks noChangeArrowheads="1"/>
          </p:cNvSpPr>
          <p:nvPr/>
        </p:nvSpPr>
        <p:spPr bwMode="auto">
          <a:xfrm>
            <a:off x="4773613" y="4556125"/>
            <a:ext cx="2879725" cy="960438"/>
          </a:xfrm>
          <a:prstGeom prst="rect">
            <a:avLst/>
          </a:prstGeom>
          <a:solidFill>
            <a:srgbClr val="E6E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algn="ctr">
              <a:spcBef>
                <a:spcPct val="20000"/>
              </a:spcBef>
              <a:buFont typeface="Wingdings" charset="0"/>
              <a:buNone/>
            </a:pPr>
            <a:r>
              <a:rPr lang="en-US" sz="2000" dirty="0">
                <a:solidFill>
                  <a:srgbClr val="00005E"/>
                </a:solidFill>
                <a:latin typeface="Calibri"/>
                <a:cs typeface="Calibri"/>
              </a:rPr>
              <a:t>40 years of LANDSAT +  12 years of MODIS + SENTINELs + CBERS</a:t>
            </a:r>
          </a:p>
        </p:txBody>
      </p:sp>
      <p:pic>
        <p:nvPicPr>
          <p:cNvPr id="24590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5413" y="2682875"/>
            <a:ext cx="2089150" cy="1620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3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1225" y="2322513"/>
            <a:ext cx="2160588" cy="2160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94" name="Rectangle 4"/>
          <p:cNvSpPr txBox="1">
            <a:spLocks noChangeArrowheads="1"/>
          </p:cNvSpPr>
          <p:nvPr/>
        </p:nvSpPr>
        <p:spPr bwMode="auto">
          <a:xfrm>
            <a:off x="2036763" y="4554538"/>
            <a:ext cx="2449512" cy="962025"/>
          </a:xfrm>
          <a:prstGeom prst="rect">
            <a:avLst/>
          </a:prstGeom>
          <a:solidFill>
            <a:srgbClr val="E6E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algn="ctr">
              <a:spcBef>
                <a:spcPct val="20000"/>
              </a:spcBef>
              <a:buFont typeface="Wingdings" charset="0"/>
              <a:buNone/>
            </a:pPr>
            <a:r>
              <a:rPr lang="en-US" sz="2000" dirty="0">
                <a:solidFill>
                  <a:srgbClr val="00005E"/>
                </a:solidFill>
                <a:latin typeface="Calibri"/>
                <a:cs typeface="Calibri"/>
              </a:rPr>
              <a:t>Methods for land change for forestry and agriculture uses</a:t>
            </a:r>
            <a:endParaRPr lang="en-US" sz="2400" dirty="0">
              <a:solidFill>
                <a:srgbClr val="00005E"/>
              </a:solidFill>
              <a:latin typeface="Calibri"/>
              <a:cs typeface="Calibri"/>
            </a:endParaRPr>
          </a:p>
        </p:txBody>
      </p:sp>
      <p:sp>
        <p:nvSpPr>
          <p:cNvPr id="9" name="Left-Right Arrow 8"/>
          <p:cNvSpPr>
            <a:spLocks noChangeArrowheads="1"/>
          </p:cNvSpPr>
          <p:nvPr/>
        </p:nvSpPr>
        <p:spPr bwMode="auto">
          <a:xfrm>
            <a:off x="4341813" y="3254375"/>
            <a:ext cx="576262" cy="287338"/>
          </a:xfrm>
          <a:prstGeom prst="leftRightArrow">
            <a:avLst>
              <a:gd name="adj1" fmla="val 50000"/>
              <a:gd name="adj2" fmla="val 49999"/>
            </a:avLst>
          </a:prstGeom>
          <a:gradFill rotWithShape="1">
            <a:gsLst>
              <a:gs pos="0">
                <a:srgbClr val="8383FF"/>
              </a:gs>
              <a:gs pos="20000">
                <a:srgbClr val="8585FF"/>
              </a:gs>
              <a:gs pos="100000">
                <a:srgbClr val="6565C9"/>
              </a:gs>
            </a:gsLst>
            <a:lin ang="5400000"/>
          </a:gradFill>
          <a:ln w="9525">
            <a:solidFill>
              <a:srgbClr val="9393FC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GB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6611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Calibri" charset="0"/>
              <a:ea typeface="ＭＳ Ｐゴシック" charset="-128"/>
            </a:endParaRPr>
          </a:p>
        </p:txBody>
      </p:sp>
      <p:pic>
        <p:nvPicPr>
          <p:cNvPr id="10242" name="Picture 4" descr="npo000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11175"/>
            <a:ext cx="9147175" cy="736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7"/>
          <p:cNvSpPr>
            <a:spLocks noChangeArrowheads="1"/>
          </p:cNvSpPr>
          <p:nvPr/>
        </p:nvSpPr>
        <p:spPr bwMode="auto">
          <a:xfrm>
            <a:off x="614363" y="2033588"/>
            <a:ext cx="8229600" cy="3754437"/>
          </a:xfrm>
          <a:prstGeom prst="rect">
            <a:avLst/>
          </a:prstGeom>
          <a:solidFill>
            <a:srgbClr val="C9D6FF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5000"/>
              </a:spcBef>
              <a:spcAft>
                <a:spcPct val="25000"/>
              </a:spcAft>
            </a:pPr>
            <a:r>
              <a:rPr lang="ja-JP" altLang="pt-BR" sz="3400" dirty="0">
                <a:solidFill>
                  <a:srgbClr val="002060"/>
                </a:solidFill>
                <a:latin typeface="Calibri" charset="0"/>
              </a:rPr>
              <a:t>“</a:t>
            </a:r>
            <a:r>
              <a:rPr lang="en-US" altLang="ja-JP" sz="3400" dirty="0">
                <a:solidFill>
                  <a:srgbClr val="002060"/>
                </a:solidFill>
                <a:latin typeface="Calibri" charset="0"/>
              </a:rPr>
              <a:t>A few satellites can cover the entire globe, but there needs to be a system in place to ensure their images are readily available to everyone who needs them. Brazil has set an important precedent by making its Earth-observation data available, and the rest of the world should follow suit.</a:t>
            </a:r>
            <a:r>
              <a:rPr lang="ja-JP" altLang="pt-BR" sz="3400" dirty="0">
                <a:solidFill>
                  <a:srgbClr val="002060"/>
                </a:solidFill>
                <a:latin typeface="Calibri" charset="0"/>
              </a:rPr>
              <a:t>”</a:t>
            </a:r>
            <a:endParaRPr lang="en-US" altLang="en-US" sz="3400" dirty="0">
              <a:solidFill>
                <a:srgbClr val="002060"/>
              </a:solidFill>
              <a:latin typeface="Calibri" charset="0"/>
            </a:endParaRP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0313" y="-428625"/>
            <a:ext cx="34861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4708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1558451" y="1140542"/>
            <a:ext cx="5156980" cy="4254200"/>
            <a:chOff x="560388" y="591282"/>
            <a:chExt cx="7240812" cy="6247668"/>
          </a:xfrm>
        </p:grpSpPr>
        <p:sp>
          <p:nvSpPr>
            <p:cNvPr id="6" name="Line 20"/>
            <p:cNvSpPr>
              <a:spLocks noChangeShapeType="1"/>
            </p:cNvSpPr>
            <p:nvPr/>
          </p:nvSpPr>
          <p:spPr bwMode="auto">
            <a:xfrm flipV="1">
              <a:off x="699772" y="591282"/>
              <a:ext cx="4717608" cy="8757"/>
            </a:xfrm>
            <a:prstGeom prst="line">
              <a:avLst/>
            </a:prstGeom>
            <a:noFill/>
            <a:ln w="9525">
              <a:solidFill>
                <a:schemeClr val="accent4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4D4D4F"/>
                </a:solidFill>
              </a:endParaRPr>
            </a:p>
          </p:txBody>
        </p:sp>
        <p:sp>
          <p:nvSpPr>
            <p:cNvPr id="8" name="Line 22"/>
            <p:cNvSpPr>
              <a:spLocks noChangeShapeType="1"/>
            </p:cNvSpPr>
            <p:nvPr/>
          </p:nvSpPr>
          <p:spPr bwMode="auto">
            <a:xfrm>
              <a:off x="560388" y="698124"/>
              <a:ext cx="0" cy="3720226"/>
            </a:xfrm>
            <a:prstGeom prst="line">
              <a:avLst/>
            </a:prstGeom>
            <a:noFill/>
            <a:ln w="9525">
              <a:solidFill>
                <a:schemeClr val="accent4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4D4D4F"/>
                </a:solidFill>
              </a:endParaRPr>
            </a:p>
          </p:txBody>
        </p:sp>
        <p:sp>
          <p:nvSpPr>
            <p:cNvPr id="9" name="Line 24"/>
            <p:cNvSpPr>
              <a:spLocks noChangeShapeType="1"/>
            </p:cNvSpPr>
            <p:nvPr/>
          </p:nvSpPr>
          <p:spPr bwMode="auto">
            <a:xfrm>
              <a:off x="5417379" y="605294"/>
              <a:ext cx="2383821" cy="2389072"/>
            </a:xfrm>
            <a:prstGeom prst="line">
              <a:avLst/>
            </a:prstGeom>
            <a:noFill/>
            <a:ln w="9525">
              <a:solidFill>
                <a:schemeClr val="accent4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4D4D4F"/>
                </a:solidFill>
              </a:endParaRPr>
            </a:p>
          </p:txBody>
        </p:sp>
        <p:pic>
          <p:nvPicPr>
            <p:cNvPr id="11" name="Picture 27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10494" y="680609"/>
              <a:ext cx="4601454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" name="Picture 28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924930" y="897798"/>
              <a:ext cx="4603241" cy="3781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3" name="Picture 29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141153" y="1113235"/>
              <a:ext cx="4603241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4" name="Picture 30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357378" y="1328671"/>
              <a:ext cx="4601454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5" name="Picture 31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573601" y="1544109"/>
              <a:ext cx="4601455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6" name="Picture 3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789825" y="1761297"/>
              <a:ext cx="4601454" cy="3781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7" name="Picture 33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004262" y="1976733"/>
              <a:ext cx="4603241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8" name="Picture 34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220485" y="2192171"/>
              <a:ext cx="4603241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9" name="Picture 35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436709" y="2407607"/>
              <a:ext cx="4601454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0" name="Picture 36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652932" y="2624795"/>
              <a:ext cx="4601455" cy="3781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1" name="Picture 37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869156" y="2840233"/>
              <a:ext cx="4601454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" name="Picture 38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085380" y="3055669"/>
              <a:ext cx="4601455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23" name="TextBox 22"/>
          <p:cNvSpPr txBox="1"/>
          <p:nvPr/>
        </p:nvSpPr>
        <p:spPr>
          <a:xfrm>
            <a:off x="736599" y="5499457"/>
            <a:ext cx="8407401" cy="830997"/>
          </a:xfrm>
          <a:prstGeom prst="rect">
            <a:avLst/>
          </a:prstGeom>
          <a:solidFill>
            <a:srgbClr val="E8E8F1"/>
          </a:solidFill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AU" sz="2400" smtClean="0">
                <a:solidFill>
                  <a:srgbClr val="2D2D8A">
                    <a:lumMod val="75000"/>
                  </a:srgbClr>
                </a:solidFill>
                <a:latin typeface="Calibri"/>
                <a:cs typeface="Calibri"/>
              </a:rPr>
              <a:t>How best to </a:t>
            </a:r>
            <a:r>
              <a:rPr lang="en-AU" sz="2400" dirty="0" smtClean="0">
                <a:solidFill>
                  <a:srgbClr val="2D2D8A">
                    <a:lumMod val="75000"/>
                  </a:srgbClr>
                </a:solidFill>
                <a:latin typeface="Calibri"/>
                <a:cs typeface="Calibri"/>
              </a:rPr>
              <a:t>use the information provided by big data sources to support public policies in Brazil?</a:t>
            </a:r>
            <a:endParaRPr lang="en-AU" sz="2400" dirty="0">
              <a:solidFill>
                <a:srgbClr val="2D2D8A">
                  <a:lumMod val="7500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39590" y="6519446"/>
            <a:ext cx="3304410" cy="338554"/>
          </a:xfrm>
          <a:prstGeom prst="rect">
            <a:avLst/>
          </a:prstGeom>
          <a:solidFill>
            <a:srgbClr val="E8E8F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000090"/>
                </a:solidFill>
                <a:latin typeface="Calibri"/>
                <a:cs typeface="Calibri"/>
              </a:rPr>
              <a:t>Image source: </a:t>
            </a:r>
            <a:r>
              <a:rPr lang="en-US" sz="1600" dirty="0" smtClean="0">
                <a:solidFill>
                  <a:srgbClr val="000090"/>
                </a:solidFill>
                <a:latin typeface="Calibri"/>
                <a:cs typeface="Calibri"/>
              </a:rPr>
              <a:t>Geoscience Australia</a:t>
            </a:r>
            <a:endParaRPr lang="en-US" sz="16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data requires new conceptual </a:t>
            </a:r>
            <a:r>
              <a:rPr lang="en-US" dirty="0" smtClean="0"/>
              <a:t>views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13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1360" y="2098948"/>
            <a:ext cx="3960440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Analytical scaling</a:t>
            </a:r>
            <a:r>
              <a:rPr lang="en-US" sz="2400" dirty="0">
                <a:solidFill>
                  <a:srgbClr val="103832"/>
                </a:solidFill>
                <a:latin typeface="Calibri"/>
                <a:cs typeface="Calibri"/>
              </a:rPr>
              <a:t>: </a:t>
            </a:r>
            <a:r>
              <a:rPr lang="en-US" sz="2400" dirty="0" smtClean="0">
                <a:solidFill>
                  <a:srgbClr val="103832"/>
                </a:solidFill>
                <a:latin typeface="Calibri"/>
                <a:cs typeface="Calibri"/>
              </a:rPr>
              <a:t>algorithms </a:t>
            </a:r>
            <a:r>
              <a:rPr lang="en-US" sz="2400" dirty="0">
                <a:solidFill>
                  <a:srgbClr val="103832"/>
                </a:solidFill>
                <a:latin typeface="Calibri"/>
                <a:cs typeface="Calibri"/>
              </a:rPr>
              <a:t>developed at the desktop </a:t>
            </a:r>
            <a:r>
              <a:rPr lang="en-US" sz="2400" dirty="0" smtClean="0">
                <a:solidFill>
                  <a:srgbClr val="103832"/>
                </a:solidFill>
                <a:latin typeface="Calibri"/>
                <a:cs typeface="Calibri"/>
              </a:rPr>
              <a:t>run </a:t>
            </a:r>
            <a:r>
              <a:rPr lang="en-US" sz="2400" dirty="0">
                <a:solidFill>
                  <a:srgbClr val="103832"/>
                </a:solidFill>
                <a:latin typeface="Calibri"/>
                <a:cs typeface="Calibri"/>
              </a:rPr>
              <a:t>on big </a:t>
            </a:r>
            <a:r>
              <a:rPr lang="en-US" sz="2400" dirty="0" smtClean="0">
                <a:solidFill>
                  <a:srgbClr val="103832"/>
                </a:solidFill>
                <a:latin typeface="Calibri"/>
                <a:cs typeface="Calibri"/>
              </a:rPr>
              <a:t>databases</a:t>
            </a:r>
            <a:endParaRPr lang="en-US" sz="2400" dirty="0">
              <a:solidFill>
                <a:srgbClr val="103832"/>
              </a:solidFill>
              <a:latin typeface="Calibri"/>
              <a:cs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3368" y="3611116"/>
            <a:ext cx="3816424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Collaborative work</a:t>
            </a:r>
            <a:r>
              <a:rPr lang="en-US" sz="2400" dirty="0">
                <a:solidFill>
                  <a:srgbClr val="103832"/>
                </a:solidFill>
                <a:latin typeface="Calibri"/>
                <a:cs typeface="Calibri"/>
              </a:rPr>
              <a:t>: share results with the scientific community.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3368" y="5051276"/>
            <a:ext cx="3816424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Replication</a:t>
            </a:r>
            <a:r>
              <a:rPr lang="en-US" sz="2400" dirty="0" smtClean="0">
                <a:solidFill>
                  <a:srgbClr val="103832"/>
                </a:solidFill>
                <a:latin typeface="Calibri"/>
                <a:cs typeface="Calibri"/>
              </a:rPr>
              <a:t>: research </a:t>
            </a:r>
            <a:r>
              <a:rPr lang="en-US" sz="2400" dirty="0">
                <a:solidFill>
                  <a:srgbClr val="103832"/>
                </a:solidFill>
                <a:latin typeface="Calibri"/>
                <a:cs typeface="Calibri"/>
              </a:rPr>
              <a:t>teams </a:t>
            </a:r>
            <a:r>
              <a:rPr lang="en-US" sz="2400" dirty="0" smtClean="0">
                <a:solidFill>
                  <a:srgbClr val="103832"/>
                </a:solidFill>
                <a:latin typeface="Calibri"/>
                <a:cs typeface="Calibri"/>
              </a:rPr>
              <a:t>can </a:t>
            </a:r>
            <a:r>
              <a:rPr lang="en-US" sz="2400" dirty="0">
                <a:solidFill>
                  <a:srgbClr val="103832"/>
                </a:solidFill>
                <a:latin typeface="Calibri"/>
                <a:cs typeface="Calibri"/>
              </a:rPr>
              <a:t>build their own infrastructure.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5128" y="1353468"/>
            <a:ext cx="3960440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1633"/>
              </a:spcBef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Needs of research community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552950" y="1268760"/>
            <a:ext cx="0" cy="5354626"/>
          </a:xfrm>
          <a:prstGeom prst="line">
            <a:avLst/>
          </a:prstGeom>
          <a:ln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716016" y="1340768"/>
            <a:ext cx="3960440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1633"/>
              </a:spcBef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System architecture choices</a:t>
            </a:r>
          </a:p>
        </p:txBody>
      </p:sp>
      <p:sp>
        <p:nvSpPr>
          <p:cNvPr id="24" name="Right Arrow 23"/>
          <p:cNvSpPr/>
          <p:nvPr/>
        </p:nvSpPr>
        <p:spPr>
          <a:xfrm>
            <a:off x="4264679" y="3574147"/>
            <a:ext cx="570665" cy="362664"/>
          </a:xfrm>
          <a:prstGeom prst="right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70">
              <a:solidFill>
                <a:srgbClr val="103832"/>
              </a:solidFill>
            </a:endParaRP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5277" y="1948118"/>
            <a:ext cx="995850" cy="99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64223" y="1948118"/>
            <a:ext cx="2912000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 cmpd="sng"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1633"/>
              </a:spcBef>
            </a:pPr>
            <a:r>
              <a:rPr lang="en-US" sz="2400" dirty="0" smtClean="0">
                <a:solidFill>
                  <a:srgbClr val="103832"/>
                </a:solidFill>
                <a:latin typeface="Calibri" charset="0"/>
                <a:ea typeface="Calibri" charset="0"/>
                <a:cs typeface="Calibri" charset="0"/>
              </a:rPr>
              <a:t>New tools for big EO data analysis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255000" cy="1231900"/>
          </a:xfrm>
        </p:spPr>
        <p:txBody>
          <a:bodyPr/>
          <a:lstStyle/>
          <a:p>
            <a:r>
              <a:rPr lang="en-US" dirty="0" smtClean="0"/>
              <a:t>INPE’s data Cube meets user needs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520223" y="3266573"/>
            <a:ext cx="1550098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 cmpd="sng"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1633"/>
              </a:spcBef>
            </a:pPr>
            <a:r>
              <a:rPr lang="en-US" sz="2400" dirty="0" smtClean="0">
                <a:solidFill>
                  <a:srgbClr val="103832"/>
                </a:solidFill>
                <a:latin typeface="Calibri" charset="0"/>
                <a:ea typeface="Calibri" charset="0"/>
                <a:cs typeface="Calibri" charset="0"/>
              </a:rPr>
              <a:t>Cloud computing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402" y="4759917"/>
            <a:ext cx="2491281" cy="167529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20223" y="4916469"/>
            <a:ext cx="1550098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 cmpd="sng"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1633"/>
              </a:spcBef>
            </a:pPr>
            <a:r>
              <a:rPr lang="en-US" sz="2400" dirty="0" smtClean="0">
                <a:solidFill>
                  <a:srgbClr val="103832"/>
                </a:solidFill>
                <a:latin typeface="Calibri" charset="0"/>
                <a:ea typeface="Calibri" charset="0"/>
                <a:cs typeface="Calibri" charset="0"/>
              </a:rPr>
              <a:t>Data cubes optimized for time series </a:t>
            </a:r>
          </a:p>
        </p:txBody>
      </p:sp>
      <p:pic>
        <p:nvPicPr>
          <p:cNvPr id="5122" name="Picture 2" descr="esultado de imagem para cloud computi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4382" y="3130233"/>
            <a:ext cx="2319682" cy="135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458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6" descr="landsat_lena_del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3800" cy="351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2" name="Picture 7" descr="landsat_namib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0"/>
            <a:ext cx="4284662" cy="361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2" descr="npo0000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00438"/>
            <a:ext cx="4859338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2" descr="npo0000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538" y="3500438"/>
            <a:ext cx="4716462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3"/>
          <p:cNvSpPr txBox="1">
            <a:spLocks noChangeArrowheads="1"/>
          </p:cNvSpPr>
          <p:nvPr/>
        </p:nvSpPr>
        <p:spPr bwMode="auto">
          <a:xfrm>
            <a:off x="0" y="2600190"/>
            <a:ext cx="9143999" cy="892552"/>
          </a:xfrm>
          <a:prstGeom prst="rect">
            <a:avLst/>
          </a:prstGeom>
          <a:solidFill>
            <a:schemeClr val="accent2">
              <a:lumMod val="20000"/>
              <a:lumOff val="80000"/>
              <a:alpha val="82000"/>
            </a:schemeClr>
          </a:solidFill>
          <a:ln>
            <a:noFill/>
          </a:ln>
        </p:spPr>
        <p:txBody>
          <a:bodyPr wrap="square" tIns="137160" bIns="13716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spcBef>
                <a:spcPts val="0"/>
              </a:spcBef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4000" dirty="0" smtClean="0">
                <a:solidFill>
                  <a:srgbClr val="000090"/>
                </a:solidFill>
                <a:latin typeface="Calibri" charset="0"/>
              </a:rPr>
              <a:t>What are we looking for in big EO data?</a:t>
            </a:r>
          </a:p>
        </p:txBody>
      </p:sp>
    </p:spTree>
    <p:extLst>
      <p:ext uri="{BB962C8B-B14F-4D97-AF65-F5344CB8AC3E}">
        <p14:creationId xmlns:p14="http://schemas.microsoft.com/office/powerpoint/2010/main" val="18089890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81000"/>
            <a:ext cx="8153400" cy="762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pt-BR" altLang="en-US" sz="3200" b="1" dirty="0" err="1" smtClean="0">
                <a:solidFill>
                  <a:srgbClr val="003366"/>
                </a:solidFill>
                <a:latin typeface="Calibri" charset="0"/>
              </a:rPr>
              <a:t>Motivation</a:t>
            </a:r>
            <a:r>
              <a:rPr lang="pt-BR" altLang="en-US" sz="3200" b="1" dirty="0" smtClean="0">
                <a:solidFill>
                  <a:srgbClr val="003366"/>
                </a:solidFill>
                <a:latin typeface="Calibri" charset="0"/>
              </a:rPr>
              <a:t>: </a:t>
            </a:r>
            <a:r>
              <a:rPr lang="pt-BR" altLang="en-US" sz="3200" b="1" dirty="0" err="1" smtClean="0">
                <a:solidFill>
                  <a:srgbClr val="003366"/>
                </a:solidFill>
                <a:latin typeface="Calibri" charset="0"/>
              </a:rPr>
              <a:t>image</a:t>
            </a:r>
            <a:r>
              <a:rPr lang="pt-BR" altLang="en-US" sz="3200" b="1" dirty="0" smtClean="0">
                <a:solidFill>
                  <a:srgbClr val="003366"/>
                </a:solidFill>
                <a:latin typeface="Calibri" charset="0"/>
              </a:rPr>
              <a:t> time series</a:t>
            </a:r>
            <a:endParaRPr lang="pt-BR" altLang="en-US" sz="3200" b="1" dirty="0">
              <a:solidFill>
                <a:srgbClr val="003366"/>
              </a:solidFill>
              <a:latin typeface="Calibri" charset="0"/>
            </a:endParaRPr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2533650" y="5616575"/>
            <a:ext cx="4124325" cy="568325"/>
          </a:xfrm>
          <a:custGeom>
            <a:avLst/>
            <a:gdLst>
              <a:gd name="G0" fmla="*/ 11456 1 2"/>
              <a:gd name="G1" fmla="*/ 1579 1 2"/>
              <a:gd name="G2" fmla="+- 1579 0 0"/>
              <a:gd name="G3" fmla="+- 11456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11456" y="0"/>
                </a:lnTo>
                <a:lnTo>
                  <a:pt x="11456" y="1579"/>
                </a:lnTo>
                <a:lnTo>
                  <a:pt x="0" y="1579"/>
                </a:lnTo>
                <a:close/>
              </a:path>
            </a:pathLst>
          </a:custGeom>
          <a:solidFill>
            <a:srgbClr val="00005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BR" altLang="en-US" sz="2000" b="1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Satellite Image Time Series</a:t>
            </a: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039" y="1338470"/>
            <a:ext cx="7965144" cy="514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3963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6654800" y="6457890"/>
            <a:ext cx="2489200" cy="369332"/>
          </a:xfrm>
          <a:prstGeom prst="rect">
            <a:avLst/>
          </a:prstGeom>
          <a:solidFill>
            <a:srgbClr val="E1E6F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1800" dirty="0" smtClean="0">
                <a:solidFill>
                  <a:srgbClr val="000000"/>
                </a:solidFill>
                <a:latin typeface="Calibri"/>
                <a:cs typeface="Calibri"/>
              </a:rPr>
              <a:t>graphics: Rolf </a:t>
            </a:r>
            <a:r>
              <a:rPr lang="en-GB" sz="1800" dirty="0" err="1" smtClean="0">
                <a:solidFill>
                  <a:srgbClr val="000000"/>
                </a:solidFill>
                <a:latin typeface="Calibri"/>
                <a:cs typeface="Calibri"/>
              </a:rPr>
              <a:t>Simoes</a:t>
            </a:r>
            <a:endParaRPr lang="en-GB" sz="18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36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226954" cy="990600"/>
          </a:xfrm>
        </p:spPr>
        <p:txBody>
          <a:bodyPr/>
          <a:lstStyle/>
          <a:p>
            <a:r>
              <a:rPr lang="en-US" dirty="0" smtClean="0"/>
              <a:t>Land system trajectories derived from time series</a:t>
            </a:r>
            <a:endParaRPr lang="en-US" dirty="0"/>
          </a:p>
        </p:txBody>
      </p:sp>
      <p:sp>
        <p:nvSpPr>
          <p:cNvPr id="15" name="CaixaDeTexto 3"/>
          <p:cNvSpPr txBox="1">
            <a:spLocks noChangeArrowheads="1"/>
          </p:cNvSpPr>
          <p:nvPr/>
        </p:nvSpPr>
        <p:spPr bwMode="auto">
          <a:xfrm>
            <a:off x="581118" y="5522549"/>
            <a:ext cx="8070221" cy="558360"/>
          </a:xfrm>
          <a:prstGeom prst="rect">
            <a:avLst/>
          </a:prstGeom>
          <a:solidFill>
            <a:srgbClr val="E1E6F1"/>
          </a:solidFill>
          <a:ln>
            <a:noFill/>
          </a:ln>
          <a:extLst/>
        </p:spPr>
        <p:txBody>
          <a:bodyPr wrap="square" tIns="93600" bIns="93600">
            <a:spAutoFit/>
          </a:bodyPr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algn="ctr"/>
            <a:r>
              <a:rPr lang="x-none" altLang="ja-JP" sz="2400" dirty="0" smtClean="0">
                <a:solidFill>
                  <a:srgbClr val="000066"/>
                </a:solidFill>
                <a:latin typeface="Calibri"/>
                <a:cs typeface="Calibri"/>
              </a:rPr>
              <a:t>“The transformations of land cover due to actions of land use” </a:t>
            </a:r>
            <a:endParaRPr lang="en-US" altLang="ja-JP" sz="2400" dirty="0">
              <a:solidFill>
                <a:srgbClr val="000066"/>
              </a:solidFill>
              <a:latin typeface="Calibri"/>
              <a:cs typeface="Calibri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238" y="1371600"/>
            <a:ext cx="8282516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87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i="1" dirty="0" smtClean="0">
                <a:solidFill>
                  <a:srgbClr val="800000"/>
                </a:solidFill>
                <a:latin typeface="Calibri" charset="0"/>
              </a:rPr>
              <a:t>Space </a:t>
            </a:r>
            <a:r>
              <a:rPr lang="pt-BR" i="1" dirty="0" err="1" smtClean="0">
                <a:solidFill>
                  <a:srgbClr val="800000"/>
                </a:solidFill>
                <a:latin typeface="Calibri" charset="0"/>
              </a:rPr>
              <a:t>first</a:t>
            </a:r>
            <a:r>
              <a:rPr lang="pt-BR" i="1" dirty="0" smtClean="0">
                <a:solidFill>
                  <a:srgbClr val="800000"/>
                </a:solidFill>
                <a:latin typeface="Calibri" charset="0"/>
              </a:rPr>
              <a:t>, time later </a:t>
            </a:r>
            <a:r>
              <a:rPr lang="pt-BR" dirty="0" err="1" smtClean="0">
                <a:latin typeface="Calibri" charset="0"/>
              </a:rPr>
              <a:t>or</a:t>
            </a:r>
            <a:r>
              <a:rPr lang="pt-BR" dirty="0" smtClean="0">
                <a:latin typeface="Calibri" charset="0"/>
              </a:rPr>
              <a:t> </a:t>
            </a:r>
            <a:r>
              <a:rPr lang="pt-BR" i="1" dirty="0" smtClean="0">
                <a:solidFill>
                  <a:srgbClr val="800000"/>
                </a:solidFill>
                <a:latin typeface="Calibri" charset="0"/>
              </a:rPr>
              <a:t>time </a:t>
            </a:r>
            <a:r>
              <a:rPr lang="pt-BR" i="1" dirty="0" err="1" smtClean="0">
                <a:solidFill>
                  <a:srgbClr val="800000"/>
                </a:solidFill>
                <a:latin typeface="Calibri" charset="0"/>
              </a:rPr>
              <a:t>first</a:t>
            </a:r>
            <a:r>
              <a:rPr lang="pt-BR" i="1" dirty="0" smtClean="0">
                <a:solidFill>
                  <a:srgbClr val="800000"/>
                </a:solidFill>
                <a:latin typeface="Calibri" charset="0"/>
              </a:rPr>
              <a:t>, </a:t>
            </a:r>
            <a:r>
              <a:rPr lang="pt-BR" i="1" dirty="0" err="1" smtClean="0">
                <a:solidFill>
                  <a:srgbClr val="800000"/>
                </a:solidFill>
                <a:latin typeface="Calibri" charset="0"/>
              </a:rPr>
              <a:t>space</a:t>
            </a:r>
            <a:r>
              <a:rPr lang="pt-BR" i="1" dirty="0" smtClean="0">
                <a:solidFill>
                  <a:srgbClr val="800000"/>
                </a:solidFill>
                <a:latin typeface="Calibri" charset="0"/>
              </a:rPr>
              <a:t> later</a:t>
            </a:r>
            <a:r>
              <a:rPr lang="pt-BR" dirty="0" smtClean="0">
                <a:latin typeface="Calibri" charset="0"/>
              </a:rPr>
              <a:t>? </a:t>
            </a:r>
            <a:endParaRPr lang="pt-BR" dirty="0">
              <a:latin typeface="Calibri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81942" y="1729946"/>
            <a:ext cx="3174667" cy="1200328"/>
          </a:xfrm>
          <a:prstGeom prst="rect">
            <a:avLst/>
          </a:prstGeom>
          <a:solidFill>
            <a:srgbClr val="DDE1FF"/>
          </a:solidFill>
        </p:spPr>
        <p:txBody>
          <a:bodyPr wrap="none">
            <a:spAutoFit/>
          </a:bodyPr>
          <a:lstStyle/>
          <a:p>
            <a:r>
              <a:rPr lang="en-US" sz="2400" i="1" dirty="0" smtClean="0">
                <a:solidFill>
                  <a:srgbClr val="800000"/>
                </a:solidFill>
                <a:latin typeface="Calibri"/>
                <a:cs typeface="Calibri"/>
              </a:rPr>
              <a:t>Space first</a:t>
            </a:r>
            <a:r>
              <a:rPr lang="en-US" sz="2400" dirty="0" smtClean="0">
                <a:latin typeface="Calibri"/>
                <a:cs typeface="Calibri"/>
              </a:rPr>
              <a:t>: classify </a:t>
            </a:r>
          </a:p>
          <a:p>
            <a:r>
              <a:rPr lang="en-US" sz="2400" dirty="0" smtClean="0">
                <a:latin typeface="Calibri"/>
                <a:cs typeface="Calibri"/>
              </a:rPr>
              <a:t>images separately</a:t>
            </a:r>
          </a:p>
          <a:p>
            <a:r>
              <a:rPr lang="en-US" sz="2400" dirty="0" smtClean="0">
                <a:latin typeface="Calibri"/>
                <a:cs typeface="Calibri"/>
              </a:rPr>
              <a:t>Compare results in time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646" y="1223434"/>
            <a:ext cx="4868541" cy="332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9583" y="4424379"/>
            <a:ext cx="5704417" cy="2433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476250" y="4983263"/>
            <a:ext cx="3111499" cy="1200328"/>
          </a:xfrm>
          <a:prstGeom prst="rect">
            <a:avLst/>
          </a:prstGeom>
          <a:solidFill>
            <a:srgbClr val="DDE1FF"/>
          </a:solidFill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rgbClr val="800000"/>
                </a:solidFill>
                <a:latin typeface="Calibri"/>
                <a:cs typeface="Calibri"/>
              </a:rPr>
              <a:t>Time first</a:t>
            </a:r>
            <a:r>
              <a:rPr lang="en-US" sz="2400" dirty="0" smtClean="0">
                <a:latin typeface="Calibri"/>
                <a:cs typeface="Calibri"/>
              </a:rPr>
              <a:t>: classify </a:t>
            </a:r>
          </a:p>
          <a:p>
            <a:r>
              <a:rPr lang="en-US" sz="2400" dirty="0">
                <a:latin typeface="Calibri"/>
                <a:cs typeface="Calibri"/>
              </a:rPr>
              <a:t>t</a:t>
            </a:r>
            <a:r>
              <a:rPr lang="en-US" sz="2400" dirty="0" smtClean="0">
                <a:latin typeface="Calibri"/>
                <a:cs typeface="Calibri"/>
              </a:rPr>
              <a:t>ime series separately</a:t>
            </a:r>
          </a:p>
          <a:p>
            <a:r>
              <a:rPr lang="en-US" sz="2400" dirty="0" smtClean="0">
                <a:latin typeface="Calibri"/>
                <a:cs typeface="Calibri"/>
              </a:rPr>
              <a:t>Join results to get maps</a:t>
            </a:r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4926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3_Pixel">
  <a:themeElements>
    <a:clrScheme name="2_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2_Pixel">
      <a:majorFont>
        <a:latin typeface="ZapfHumnst BT"/>
        <a:ea typeface=""/>
        <a:cs typeface=""/>
      </a:majorFont>
      <a:minorFont>
        <a:latin typeface="Humnst777 BT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Pixel">
  <a:themeElements>
    <a:clrScheme name="2_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2_Pixel">
      <a:majorFont>
        <a:latin typeface="ZapfHumnst BT"/>
        <a:ea typeface=""/>
        <a:cs typeface=""/>
      </a:majorFont>
      <a:minorFont>
        <a:latin typeface="Humnst777 BT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GA White Pages">
  <a:themeElements>
    <a:clrScheme name="GA White Pages 13">
      <a:dk1>
        <a:srgbClr val="4D4D4F"/>
      </a:dk1>
      <a:lt1>
        <a:srgbClr val="FFFFFF"/>
      </a:lt1>
      <a:dk2>
        <a:srgbClr val="267485"/>
      </a:dk2>
      <a:lt2>
        <a:srgbClr val="808080"/>
      </a:lt2>
      <a:accent1>
        <a:srgbClr val="A0D7E4"/>
      </a:accent1>
      <a:accent2>
        <a:srgbClr val="333399"/>
      </a:accent2>
      <a:accent3>
        <a:srgbClr val="FFFFFF"/>
      </a:accent3>
      <a:accent4>
        <a:srgbClr val="404042"/>
      </a:accent4>
      <a:accent5>
        <a:srgbClr val="CDE8EF"/>
      </a:accent5>
      <a:accent6>
        <a:srgbClr val="2D2D8A"/>
      </a:accent6>
      <a:hlink>
        <a:srgbClr val="0000FF"/>
      </a:hlink>
      <a:folHlink>
        <a:srgbClr val="99CC00"/>
      </a:folHlink>
    </a:clrScheme>
    <a:fontScheme name="GA White Pag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A White Pag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13">
        <a:dk1>
          <a:srgbClr val="4D4D4F"/>
        </a:dk1>
        <a:lt1>
          <a:srgbClr val="FFFFFF"/>
        </a:lt1>
        <a:dk2>
          <a:srgbClr val="267485"/>
        </a:dk2>
        <a:lt2>
          <a:srgbClr val="808080"/>
        </a:lt2>
        <a:accent1>
          <a:srgbClr val="A0D7E4"/>
        </a:accent1>
        <a:accent2>
          <a:srgbClr val="333399"/>
        </a:accent2>
        <a:accent3>
          <a:srgbClr val="FFFFFF"/>
        </a:accent3>
        <a:accent4>
          <a:srgbClr val="404042"/>
        </a:accent4>
        <a:accent5>
          <a:srgbClr val="CDE8EF"/>
        </a:accent5>
        <a:accent6>
          <a:srgbClr val="2D2D8A"/>
        </a:accent6>
        <a:hlink>
          <a:srgbClr val="0000F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modelo_apres</Template>
  <TotalTime>33778</TotalTime>
  <Words>697</Words>
  <Application>Microsoft Macintosh PowerPoint</Application>
  <PresentationFormat>On-screen Show (4:3)</PresentationFormat>
  <Paragraphs>112</Paragraphs>
  <Slides>21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3_Pixel</vt:lpstr>
      <vt:lpstr>6_Pixel</vt:lpstr>
      <vt:lpstr>1_GA White Pages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7_Custom Design</vt:lpstr>
      <vt:lpstr>INPE’s Data Cube: results and perspectives</vt:lpstr>
      <vt:lpstr>With many thanks to the esensing team…</vt:lpstr>
      <vt:lpstr>PowerPoint Presentation</vt:lpstr>
      <vt:lpstr>Big data requires new conceptual views</vt:lpstr>
      <vt:lpstr>INPE’s data Cube meets user needs </vt:lpstr>
      <vt:lpstr>PowerPoint Presentation</vt:lpstr>
      <vt:lpstr>Motivation: image time series</vt:lpstr>
      <vt:lpstr>Land system trajectories derived from time series</vt:lpstr>
      <vt:lpstr>Space first, time later or time first, space later? </vt:lpstr>
      <vt:lpstr>Time series &amp; LULC classification</vt:lpstr>
      <vt:lpstr>Temporal patterns of different classes</vt:lpstr>
      <vt:lpstr>Use all the data: more is better!</vt:lpstr>
      <vt:lpstr>SVM: maximal margin classifier</vt:lpstr>
      <vt:lpstr>Deep learning</vt:lpstr>
      <vt:lpstr>Deep learning trainning example</vt:lpstr>
      <vt:lpstr>Mato Grosso – Brazil’s agricultural frontier </vt:lpstr>
      <vt:lpstr>Mapping land use change (5-fold validation)</vt:lpstr>
      <vt:lpstr>SITS – an R package for image time series</vt:lpstr>
      <vt:lpstr>Not all data cubes are alike!</vt:lpstr>
      <vt:lpstr>Mixed LANDSAT8-MODIS bricks for Brazil</vt:lpstr>
      <vt:lpstr>Global Land Observatory:  describing change in a connected world</vt:lpstr>
    </vt:vector>
  </TitlesOfParts>
  <Manager/>
  <Company>INPE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Perspectivas INPE: 2005-2009</dc:title>
  <dc:subject/>
  <dc:creator>Gilberto Camara</dc:creator>
  <cp:keywords/>
  <dc:description/>
  <cp:lastModifiedBy>Lubia Vinhas</cp:lastModifiedBy>
  <cp:revision>673</cp:revision>
  <dcterms:created xsi:type="dcterms:W3CDTF">2005-12-21T01:35:03Z</dcterms:created>
  <dcterms:modified xsi:type="dcterms:W3CDTF">2018-04-11T17:28:27Z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14168149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D5.0.6</vt:lpwstr>
  </property>
</Properties>
</file>