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4"/>
  </p:notes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1" r:id="rId11"/>
    <p:sldId id="268" r:id="rId12"/>
    <p:sldId id="269" r:id="rId13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A67261-26B4-4007-AECA-CF16E0E6469B}">
  <a:tblStyle styleId="{B7A67261-26B4-4007-AECA-CF16E0E646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 snapToObjects="1">
      <p:cViewPr>
        <p:scale>
          <a:sx n="157" d="100"/>
          <a:sy n="157" d="100"/>
        </p:scale>
        <p:origin x="3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57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45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65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79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02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41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501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4514425"/>
            <a:ext cx="9144000" cy="629100"/>
          </a:xfrm>
          <a:prstGeom prst="rect">
            <a:avLst/>
          </a:prstGeom>
          <a:solidFill>
            <a:srgbClr val="1D375B"/>
          </a:solidFill>
          <a:ln w="28575" cap="flat" cmpd="sng">
            <a:solidFill>
              <a:srgbClr val="1D37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925" y="4514425"/>
            <a:ext cx="2618812" cy="6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365900" y="4542625"/>
            <a:ext cx="538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Harnessing the power of satellite data</a:t>
            </a:r>
            <a:endParaRPr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4514425"/>
            <a:ext cx="9144000" cy="629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10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917725"/>
            <a:ext cx="8520600" cy="3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925" y="4503925"/>
            <a:ext cx="2693751" cy="6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365900" y="4542625"/>
            <a:ext cx="538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D375B"/>
                </a:solidFill>
                <a:latin typeface="Proxima Nova"/>
                <a:ea typeface="Proxima Nova"/>
                <a:cs typeface="Proxima Nova"/>
                <a:sym typeface="Proxima Nova"/>
              </a:rPr>
              <a:t>Harnessing the power of satellite data</a:t>
            </a:r>
            <a:endParaRPr sz="2200">
              <a:solidFill>
                <a:srgbClr val="1D37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7" name="Shape 77"/>
          <p:cNvCxnSpPr/>
          <p:nvPr/>
        </p:nvCxnSpPr>
        <p:spPr>
          <a:xfrm>
            <a:off x="-8700" y="4493425"/>
            <a:ext cx="9161400" cy="10500"/>
          </a:xfrm>
          <a:prstGeom prst="straightConnector1">
            <a:avLst/>
          </a:prstGeom>
          <a:noFill/>
          <a:ln w="19050" cap="flat" cmpd="sng">
            <a:solidFill>
              <a:srgbClr val="1D375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ube.v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210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Vietnam Data Cube experience</a:t>
            </a:r>
            <a:endParaRPr dirty="0"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950700"/>
            <a:ext cx="4391700" cy="17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Vietnam Cube background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Vietnam Cube official release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Vietnam Cube in pictures</a:t>
            </a:r>
            <a:endParaRPr dirty="0"/>
          </a:p>
          <a:p>
            <a:pPr lvl="0"/>
            <a:r>
              <a:rPr lang="en-AU" dirty="0"/>
              <a:t>Vietnam Cube what’s next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Considerations for CEOS</a:t>
            </a: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779775" y="2197000"/>
            <a:ext cx="5364300" cy="2276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hlink"/>
                </a:solidFill>
                <a:hlinkClick r:id="rId3"/>
              </a:rPr>
              <a:t>http://datacube.vn</a:t>
            </a:r>
            <a:r>
              <a:rPr lang="en" sz="2400" dirty="0"/>
              <a:t> - Publicly accessible</a:t>
            </a:r>
            <a:endParaRPr sz="2400" dirty="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Landsat 5/7/8, ALOS, S-1, ASTER</a:t>
            </a:r>
            <a:endParaRPr lang="en-AU" sz="2400" dirty="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AU" sz="2400" dirty="0"/>
              <a:t>Collaborative application development with </a:t>
            </a:r>
            <a:r>
              <a:rPr lang="en-AU" sz="2400" dirty="0" err="1"/>
              <a:t>Py</a:t>
            </a:r>
            <a:r>
              <a:rPr lang="en-AU" sz="2400" dirty="0"/>
              <a:t> Notebooks</a:t>
            </a: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1025" name="Picture 1" descr="page1image3837152">
            <a:extLst>
              <a:ext uri="{FF2B5EF4-FFF2-40B4-BE49-F238E27FC236}">
                <a16:creationId xmlns:a16="http://schemas.microsoft.com/office/drawing/2014/main" id="{6CEB9212-7FC6-5A4B-A27C-EDDF1831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00" y="210275"/>
            <a:ext cx="1651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2CC9B-F827-0E4D-AFCB-89C9B00239E4}"/>
              </a:ext>
            </a:extLst>
          </p:cNvPr>
          <p:cNvSpPr txBox="1"/>
          <p:nvPr/>
        </p:nvSpPr>
        <p:spPr>
          <a:xfrm>
            <a:off x="5292191" y="1050630"/>
            <a:ext cx="385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Vietnam National Space Center</a:t>
            </a:r>
          </a:p>
          <a:p>
            <a:r>
              <a:rPr lang="en-US" dirty="0"/>
              <a:t>Vietnam Academy of Science and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140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Considerations for CEOS (“user” perspective)</a:t>
            </a:r>
            <a:endParaRPr dirty="0"/>
          </a:p>
        </p:txBody>
      </p:sp>
      <p:sp>
        <p:nvSpPr>
          <p:cNvPr id="5" name="Shape 129">
            <a:extLst>
              <a:ext uri="{FF2B5EF4-FFF2-40B4-BE49-F238E27FC236}">
                <a16:creationId xmlns:a16="http://schemas.microsoft.com/office/drawing/2014/main" id="{A9C0B5E8-3750-6C43-8D59-AAF0138BA1CD}"/>
              </a:ext>
            </a:extLst>
          </p:cNvPr>
          <p:cNvSpPr txBox="1">
            <a:spLocks/>
          </p:cNvSpPr>
          <p:nvPr/>
        </p:nvSpPr>
        <p:spPr>
          <a:xfrm>
            <a:off x="188376" y="2588924"/>
            <a:ext cx="4171288" cy="159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Font typeface="Proxima Nova"/>
              <a:buNone/>
            </a:pPr>
            <a:r>
              <a:rPr lang="en-AU" dirty="0"/>
              <a:t>Open source tools</a:t>
            </a:r>
          </a:p>
          <a:p>
            <a:pPr>
              <a:spcBef>
                <a:spcPts val="1600"/>
              </a:spcBef>
            </a:pPr>
            <a:r>
              <a:rPr lang="en-AU" dirty="0"/>
              <a:t>ODC and SEO UI are a good start</a:t>
            </a:r>
          </a:p>
          <a:p>
            <a:pPr marL="438300" indent="-457200">
              <a:buNone/>
            </a:pPr>
            <a:r>
              <a:rPr lang="en-AU" dirty="0"/>
              <a:t>  &gt;&gt;  Need to improve User guides and Customisation for general uptake</a:t>
            </a:r>
          </a:p>
        </p:txBody>
      </p:sp>
      <p:sp>
        <p:nvSpPr>
          <p:cNvPr id="9" name="Shape 129">
            <a:extLst>
              <a:ext uri="{FF2B5EF4-FFF2-40B4-BE49-F238E27FC236}">
                <a16:creationId xmlns:a16="http://schemas.microsoft.com/office/drawing/2014/main" id="{EC8D88A9-694E-804E-BC1C-CE0A3EAF9A2A}"/>
              </a:ext>
            </a:extLst>
          </p:cNvPr>
          <p:cNvSpPr txBox="1">
            <a:spLocks/>
          </p:cNvSpPr>
          <p:nvPr/>
        </p:nvSpPr>
        <p:spPr>
          <a:xfrm>
            <a:off x="188376" y="713550"/>
            <a:ext cx="4383624" cy="187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Font typeface="Proxima Nova"/>
              <a:buNone/>
            </a:pPr>
            <a:r>
              <a:rPr lang="en-AU" dirty="0"/>
              <a:t>Data access and preparation </a:t>
            </a:r>
          </a:p>
          <a:p>
            <a:pPr>
              <a:spcBef>
                <a:spcPts val="1600"/>
              </a:spcBef>
            </a:pPr>
            <a:r>
              <a:rPr lang="en-AU" dirty="0"/>
              <a:t>VNSC-JAXA MOU for ALOS. USGS has recently provided full coverage Landsat SR</a:t>
            </a:r>
          </a:p>
          <a:p>
            <a:pPr marL="438300" indent="-457200">
              <a:buNone/>
            </a:pPr>
            <a:r>
              <a:rPr lang="en-AU" dirty="0"/>
              <a:t>  &gt;&gt;  Can CEOS present a “one stop shop”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F2EE3244-7E2E-3845-A2E5-BB250FADCA40}"/>
              </a:ext>
            </a:extLst>
          </p:cNvPr>
          <p:cNvSpPr txBox="1">
            <a:spLocks/>
          </p:cNvSpPr>
          <p:nvPr/>
        </p:nvSpPr>
        <p:spPr>
          <a:xfrm>
            <a:off x="4661012" y="697893"/>
            <a:ext cx="4171288" cy="187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Font typeface="Proxima Nova"/>
              <a:buNone/>
            </a:pPr>
            <a:r>
              <a:rPr lang="en-AU" dirty="0"/>
              <a:t>Regional partnerships</a:t>
            </a:r>
          </a:p>
          <a:p>
            <a:pPr>
              <a:spcBef>
                <a:spcPts val="1600"/>
              </a:spcBef>
            </a:pPr>
            <a:r>
              <a:rPr lang="en-AU" dirty="0"/>
              <a:t>Mekong River Commission looking to build on Vietnam’s experience</a:t>
            </a:r>
          </a:p>
          <a:p>
            <a:pPr marL="438300" indent="-457200">
              <a:buNone/>
            </a:pPr>
            <a:r>
              <a:rPr lang="en-AU" dirty="0"/>
              <a:t>  &gt;&gt;  CEOS can support and champion regional capacity building</a:t>
            </a:r>
          </a:p>
        </p:txBody>
      </p:sp>
      <p:sp>
        <p:nvSpPr>
          <p:cNvPr id="11" name="Shape 129">
            <a:extLst>
              <a:ext uri="{FF2B5EF4-FFF2-40B4-BE49-F238E27FC236}">
                <a16:creationId xmlns:a16="http://schemas.microsoft.com/office/drawing/2014/main" id="{2A1771CB-4AC0-4347-A792-95942A2CCCA2}"/>
              </a:ext>
            </a:extLst>
          </p:cNvPr>
          <p:cNvSpPr txBox="1">
            <a:spLocks/>
          </p:cNvSpPr>
          <p:nvPr/>
        </p:nvSpPr>
        <p:spPr>
          <a:xfrm>
            <a:off x="4661012" y="2588924"/>
            <a:ext cx="4171288" cy="188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Font typeface="Proxima Nova"/>
              <a:buNone/>
            </a:pPr>
            <a:r>
              <a:rPr lang="en-AU" dirty="0"/>
              <a:t>International partners</a:t>
            </a:r>
          </a:p>
          <a:p>
            <a:pPr>
              <a:spcBef>
                <a:spcPts val="1600"/>
              </a:spcBef>
            </a:pPr>
            <a:r>
              <a:rPr lang="en-AU" dirty="0"/>
              <a:t>Many CEOS agencies have projects in Vietnam and the region</a:t>
            </a:r>
          </a:p>
          <a:p>
            <a:pPr marL="438300" indent="-457200">
              <a:buNone/>
            </a:pPr>
            <a:r>
              <a:rPr lang="en-AU" dirty="0"/>
              <a:t>  &gt;&gt;  Opportunity to identify common goals and leverage activities </a:t>
            </a:r>
          </a:p>
        </p:txBody>
      </p:sp>
    </p:spTree>
    <p:extLst>
      <p:ext uri="{BB962C8B-B14F-4D97-AF65-F5344CB8AC3E}">
        <p14:creationId xmlns:p14="http://schemas.microsoft.com/office/powerpoint/2010/main" val="90515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140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  <a:endParaRPr dirty="0"/>
          </a:p>
        </p:txBody>
      </p:sp>
      <p:sp>
        <p:nvSpPr>
          <p:cNvPr id="9" name="Shape 129">
            <a:extLst>
              <a:ext uri="{FF2B5EF4-FFF2-40B4-BE49-F238E27FC236}">
                <a16:creationId xmlns:a16="http://schemas.microsoft.com/office/drawing/2014/main" id="{EC8D88A9-694E-804E-BC1C-CE0A3EAF9A2A}"/>
              </a:ext>
            </a:extLst>
          </p:cNvPr>
          <p:cNvSpPr txBox="1">
            <a:spLocks/>
          </p:cNvSpPr>
          <p:nvPr/>
        </p:nvSpPr>
        <p:spPr>
          <a:xfrm>
            <a:off x="156980" y="2675355"/>
            <a:ext cx="4811530" cy="187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Font typeface="Proxima Nova"/>
              <a:buNone/>
            </a:pPr>
            <a:r>
              <a:rPr lang="en-AU" dirty="0"/>
              <a:t>Credits:</a:t>
            </a:r>
          </a:p>
          <a:p>
            <a:pPr marL="0" indent="0">
              <a:buFont typeface="Proxima Nova"/>
              <a:buNone/>
            </a:pPr>
            <a:r>
              <a:rPr lang="en-AU" dirty="0"/>
              <a:t>Brian Killough, CEOS SEO, and the AMA team</a:t>
            </a:r>
          </a:p>
          <a:p>
            <a:pPr marL="0" indent="0">
              <a:buFont typeface="Proxima Nova"/>
              <a:buNone/>
            </a:pPr>
            <a:r>
              <a:rPr lang="en-AU" dirty="0"/>
              <a:t>Alex Held and Matt Paget, CSIRO</a:t>
            </a:r>
          </a:p>
          <a:p>
            <a:pPr marL="0" indent="0">
              <a:buFont typeface="Proxima Nova"/>
              <a:buNone/>
            </a:pPr>
            <a:r>
              <a:rPr lang="en-AU" dirty="0"/>
              <a:t>Shin-</a:t>
            </a:r>
            <a:r>
              <a:rPr lang="en-AU" dirty="0" err="1"/>
              <a:t>ichi</a:t>
            </a:r>
            <a:r>
              <a:rPr lang="en-AU" dirty="0"/>
              <a:t> </a:t>
            </a:r>
            <a:r>
              <a:rPr lang="en-AU" dirty="0" err="1"/>
              <a:t>Sobue</a:t>
            </a:r>
            <a:r>
              <a:rPr lang="en-AU" dirty="0"/>
              <a:t>, JAXA, and colleagues</a:t>
            </a:r>
          </a:p>
          <a:p>
            <a:pPr marL="0" indent="0">
              <a:buFont typeface="Proxima Nova"/>
              <a:buNone/>
            </a:pPr>
            <a:r>
              <a:rPr lang="en-AU" dirty="0"/>
              <a:t>Steve </a:t>
            </a:r>
            <a:r>
              <a:rPr lang="en-AU" dirty="0" err="1"/>
              <a:t>Labahn</a:t>
            </a:r>
            <a:r>
              <a:rPr lang="en-AU" dirty="0"/>
              <a:t>, USGS</a:t>
            </a: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4BB320CE-08A3-A24B-A109-CC16DE1139E2}"/>
              </a:ext>
            </a:extLst>
          </p:cNvPr>
          <p:cNvSpPr txBox="1">
            <a:spLocks/>
          </p:cNvSpPr>
          <p:nvPr/>
        </p:nvSpPr>
        <p:spPr>
          <a:xfrm>
            <a:off x="3228722" y="255059"/>
            <a:ext cx="5915278" cy="266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Font typeface="Proxima Nova"/>
              <a:buNone/>
            </a:pPr>
            <a:r>
              <a:rPr lang="en-AU" dirty="0"/>
              <a:t>Team VNSC:</a:t>
            </a:r>
          </a:p>
          <a:p>
            <a:pPr marL="0" indent="0">
              <a:buNone/>
            </a:pPr>
            <a:r>
              <a:rPr lang="en-AU" dirty="0"/>
              <a:t>Pham Anh Tuan – Director</a:t>
            </a:r>
          </a:p>
          <a:p>
            <a:pPr marL="0" indent="0">
              <a:buNone/>
            </a:pPr>
            <a:r>
              <a:rPr lang="en-AU" dirty="0"/>
              <a:t>Vu Anh Tuan – Vice Director</a:t>
            </a:r>
          </a:p>
          <a:p>
            <a:pPr marL="0" indent="0">
              <a:buNone/>
            </a:pPr>
            <a:r>
              <a:rPr lang="en-AU" dirty="0" err="1"/>
              <a:t>Dr.</a:t>
            </a:r>
            <a:r>
              <a:rPr lang="en-AU" dirty="0"/>
              <a:t> Nga – Head of Imagery and Informatics</a:t>
            </a:r>
          </a:p>
          <a:p>
            <a:pPr marL="0" indent="0">
              <a:buNone/>
            </a:pPr>
            <a:r>
              <a:rPr lang="en-AU" dirty="0"/>
              <a:t>Lam Dao Nguyen – Head of Remote Sensing and GIS</a:t>
            </a:r>
          </a:p>
          <a:p>
            <a:pPr marL="0" indent="0">
              <a:buNone/>
            </a:pPr>
            <a:r>
              <a:rPr lang="en-AU" dirty="0"/>
              <a:t>Ms. Linh – International Cooperation</a:t>
            </a:r>
          </a:p>
          <a:p>
            <a:pPr marL="0" indent="0">
              <a:buNone/>
            </a:pPr>
            <a:r>
              <a:rPr lang="en-AU" dirty="0" err="1"/>
              <a:t>Kien</a:t>
            </a:r>
            <a:r>
              <a:rPr lang="en-AU" dirty="0"/>
              <a:t> Nguyen – IMSG</a:t>
            </a:r>
          </a:p>
          <a:p>
            <a:pPr marL="0" indent="0">
              <a:buNone/>
            </a:pPr>
            <a:r>
              <a:rPr lang="en-AU" dirty="0"/>
              <a:t>… and many others</a:t>
            </a:r>
          </a:p>
        </p:txBody>
      </p:sp>
    </p:spTree>
    <p:extLst>
      <p:ext uri="{BB962C8B-B14F-4D97-AF65-F5344CB8AC3E}">
        <p14:creationId xmlns:p14="http://schemas.microsoft.com/office/powerpoint/2010/main" val="24479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210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Vietnam Data Cube background</a:t>
            </a: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99500" y="869575"/>
            <a:ext cx="4428600" cy="31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Vietnam National Space Center (VNSC)</a:t>
            </a:r>
            <a:endParaRPr b="1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Began with ODC after CEOS Plenary in Nov 2016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CSIRO, SEO and </a:t>
            </a:r>
            <a:r>
              <a:rPr lang="en" dirty="0" err="1"/>
              <a:t>Symbios</a:t>
            </a:r>
            <a:r>
              <a:rPr lang="en" dirty="0"/>
              <a:t> working with VNSC to support their capability and capacity build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VNSC is a Unit of Vietnam Academy of Science and Technology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VNSC / VAST - Next CEOS Chair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726300" y="1176150"/>
            <a:ext cx="4190400" cy="2708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VNSC Plan 2015 to 2025 (very brief!)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Satellite development with JAXA. LOTUSat-1 launch in 2019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Ground segment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Applications = Vietnam Data Cube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Industry links and co-funding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1448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Vietnam Cube official release - 6 March 2018, Hanoi</a:t>
            </a:r>
            <a:endParaRPr dirty="0"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973404" y="751156"/>
            <a:ext cx="2694648" cy="1853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Aft>
                <a:spcPts val="0"/>
              </a:spcAft>
              <a:buNone/>
            </a:pPr>
            <a:r>
              <a:rPr lang="en" dirty="0"/>
              <a:t>International partners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CEOS SEO, CSIRO</a:t>
            </a:r>
          </a:p>
          <a:p>
            <a:pPr marL="457200" lvl="0" indent="-342900" rtl="0">
              <a:spcAft>
                <a:spcPts val="0"/>
              </a:spcAft>
              <a:buSzPts val="1800"/>
              <a:buChar char="●"/>
            </a:pPr>
            <a:r>
              <a:rPr lang="en-US" dirty="0"/>
              <a:t>USGS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JAXA, RESTEC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E134F-C0D5-E844-8FAE-3C4F442CCA80}"/>
              </a:ext>
            </a:extLst>
          </p:cNvPr>
          <p:cNvSpPr txBox="1"/>
          <p:nvPr/>
        </p:nvSpPr>
        <p:spPr>
          <a:xfrm>
            <a:off x="818374" y="691346"/>
            <a:ext cx="3639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/>
              <a:t>CEOS support over past 18 months</a:t>
            </a: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B42156E3-13F4-5246-BE27-53F39DC9829C}"/>
              </a:ext>
            </a:extLst>
          </p:cNvPr>
          <p:cNvSpPr txBox="1">
            <a:spLocks/>
          </p:cNvSpPr>
          <p:nvPr/>
        </p:nvSpPr>
        <p:spPr>
          <a:xfrm>
            <a:off x="184635" y="2611893"/>
            <a:ext cx="3972625" cy="154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None/>
            </a:pPr>
            <a:r>
              <a:rPr lang="en-AU" dirty="0"/>
              <a:t>ARD preparation and transfer to VN</a:t>
            </a:r>
          </a:p>
          <a:p>
            <a:pPr>
              <a:spcBef>
                <a:spcPts val="1600"/>
              </a:spcBef>
            </a:pPr>
            <a:r>
              <a:rPr lang="en-AU" dirty="0"/>
              <a:t>Landsat (USGS, SEO)</a:t>
            </a:r>
          </a:p>
          <a:p>
            <a:r>
              <a:rPr lang="en-AU" dirty="0"/>
              <a:t>ALOS, PALSAR (JAXA, RESTEC)</a:t>
            </a:r>
          </a:p>
          <a:p>
            <a:r>
              <a:rPr lang="en-AU" dirty="0"/>
              <a:t>Sentinel-1 (SEO, CSIRO, CNES)</a:t>
            </a:r>
          </a:p>
          <a:p>
            <a:r>
              <a:rPr lang="en-AU" dirty="0"/>
              <a:t>ASTER DEM (SEO)</a:t>
            </a:r>
          </a:p>
        </p:txBody>
      </p:sp>
      <p:sp>
        <p:nvSpPr>
          <p:cNvPr id="8" name="Shape 129">
            <a:extLst>
              <a:ext uri="{FF2B5EF4-FFF2-40B4-BE49-F238E27FC236}">
                <a16:creationId xmlns:a16="http://schemas.microsoft.com/office/drawing/2014/main" id="{BD309B3E-A690-024C-AD9B-EE988DE900CB}"/>
              </a:ext>
            </a:extLst>
          </p:cNvPr>
          <p:cNvSpPr txBox="1">
            <a:spLocks/>
          </p:cNvSpPr>
          <p:nvPr/>
        </p:nvSpPr>
        <p:spPr>
          <a:xfrm>
            <a:off x="4458711" y="2573336"/>
            <a:ext cx="4685289" cy="18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None/>
            </a:pPr>
            <a:r>
              <a:rPr lang="en-AU" dirty="0"/>
              <a:t>Application domains</a:t>
            </a:r>
          </a:p>
          <a:p>
            <a:pPr>
              <a:spcBef>
                <a:spcPts val="1600"/>
              </a:spcBef>
            </a:pPr>
            <a:r>
              <a:rPr lang="en-AU" dirty="0"/>
              <a:t>Forests (GFOI)</a:t>
            </a:r>
          </a:p>
          <a:p>
            <a:r>
              <a:rPr lang="en-AU" dirty="0"/>
              <a:t>Rice (Asia-Rice, JAXA/RESTEC, CNES)</a:t>
            </a:r>
          </a:p>
          <a:p>
            <a:r>
              <a:rPr lang="en-AU" dirty="0"/>
              <a:t>Water extent and quality and mangroves (Mekong, Red River, Coastal, MRC)</a:t>
            </a:r>
          </a:p>
        </p:txBody>
      </p:sp>
      <p:sp>
        <p:nvSpPr>
          <p:cNvPr id="11" name="Shape 129">
            <a:extLst>
              <a:ext uri="{FF2B5EF4-FFF2-40B4-BE49-F238E27FC236}">
                <a16:creationId xmlns:a16="http://schemas.microsoft.com/office/drawing/2014/main" id="{BD18964B-AE4D-BA41-9E57-D64D31D52A7E}"/>
              </a:ext>
            </a:extLst>
          </p:cNvPr>
          <p:cNvSpPr txBox="1">
            <a:spLocks/>
          </p:cNvSpPr>
          <p:nvPr/>
        </p:nvSpPr>
        <p:spPr>
          <a:xfrm>
            <a:off x="249370" y="1003694"/>
            <a:ext cx="4209341" cy="168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Font typeface="Proxima Nova"/>
              <a:buNone/>
            </a:pPr>
            <a:r>
              <a:rPr lang="en-AU" dirty="0"/>
              <a:t>ODC deployment and capacity</a:t>
            </a:r>
          </a:p>
          <a:p>
            <a:pPr>
              <a:spcBef>
                <a:spcPts val="1600"/>
              </a:spcBef>
            </a:pPr>
            <a:r>
              <a:rPr lang="en-AU" dirty="0"/>
              <a:t>Software and training (SEO, CSIRO)</a:t>
            </a:r>
          </a:p>
          <a:p>
            <a:r>
              <a:rPr lang="en-AU" dirty="0"/>
              <a:t>Hardware and maintenance (IMSG)</a:t>
            </a:r>
          </a:p>
          <a:p>
            <a:r>
              <a:rPr lang="en-AU" dirty="0"/>
              <a:t>Strategic support (</a:t>
            </a:r>
            <a:r>
              <a:rPr lang="en-AU" dirty="0" err="1"/>
              <a:t>Symbios</a:t>
            </a:r>
            <a:r>
              <a:rPr lang="en-AU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095C2-3660-904B-AB19-7F1C8008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46" y="657423"/>
            <a:ext cx="10160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210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Vietnam Data Cube pictures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6B174-2030-5D41-9FFA-6CEDD17C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357" y="2280676"/>
            <a:ext cx="3405846" cy="2155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870438-4778-3F4B-9A91-922CD5FB9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40" y="1359462"/>
            <a:ext cx="3511943" cy="263977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CC28B-85AD-1640-B0BC-F0C590D29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447" y="391429"/>
            <a:ext cx="2790853" cy="209314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7" name="Shape 128">
            <a:extLst>
              <a:ext uri="{FF2B5EF4-FFF2-40B4-BE49-F238E27FC236}">
                <a16:creationId xmlns:a16="http://schemas.microsoft.com/office/drawing/2014/main" id="{EDB1E698-382F-954C-B85A-12CE975F77E8}"/>
              </a:ext>
            </a:extLst>
          </p:cNvPr>
          <p:cNvSpPr txBox="1">
            <a:spLocks/>
          </p:cNvSpPr>
          <p:nvPr/>
        </p:nvSpPr>
        <p:spPr>
          <a:xfrm>
            <a:off x="3439979" y="677779"/>
            <a:ext cx="277294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AU" dirty="0"/>
              <a:t>and examples</a:t>
            </a:r>
          </a:p>
        </p:txBody>
      </p:sp>
    </p:spTree>
    <p:extLst>
      <p:ext uri="{BB962C8B-B14F-4D97-AF65-F5344CB8AC3E}">
        <p14:creationId xmlns:p14="http://schemas.microsoft.com/office/powerpoint/2010/main" val="370975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5447FF-45CF-494D-808C-601838EC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02" y="0"/>
            <a:ext cx="6858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9BDFE0-9CB0-544F-B4B6-9DA14B3E4BD2}"/>
              </a:ext>
            </a:extLst>
          </p:cNvPr>
          <p:cNvSpPr txBox="1"/>
          <p:nvPr/>
        </p:nvSpPr>
        <p:spPr>
          <a:xfrm>
            <a:off x="7719802" y="380326"/>
            <a:ext cx="142419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Nga et al,</a:t>
            </a:r>
          </a:p>
          <a:p>
            <a:r>
              <a:rPr lang="en-US" dirty="0"/>
              <a:t>VDC workshop, Hanoi 6 March 2018</a:t>
            </a:r>
          </a:p>
        </p:txBody>
      </p:sp>
    </p:spTree>
    <p:extLst>
      <p:ext uri="{BB962C8B-B14F-4D97-AF65-F5344CB8AC3E}">
        <p14:creationId xmlns:p14="http://schemas.microsoft.com/office/powerpoint/2010/main" val="126863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9BDFE0-9CB0-544F-B4B6-9DA14B3E4BD2}"/>
              </a:ext>
            </a:extLst>
          </p:cNvPr>
          <p:cNvSpPr txBox="1"/>
          <p:nvPr/>
        </p:nvSpPr>
        <p:spPr>
          <a:xfrm>
            <a:off x="7719802" y="380326"/>
            <a:ext cx="142419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Nga et al,</a:t>
            </a:r>
          </a:p>
          <a:p>
            <a:r>
              <a:rPr lang="en-US" dirty="0"/>
              <a:t>VDC workshop, Hanoi 6 March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7BD6D-F6BE-9F4A-B036-227D8A81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02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9BDFE0-9CB0-544F-B4B6-9DA14B3E4BD2}"/>
              </a:ext>
            </a:extLst>
          </p:cNvPr>
          <p:cNvSpPr txBox="1"/>
          <p:nvPr/>
        </p:nvSpPr>
        <p:spPr>
          <a:xfrm>
            <a:off x="7719802" y="380326"/>
            <a:ext cx="142419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Nga et al,</a:t>
            </a:r>
          </a:p>
          <a:p>
            <a:r>
              <a:rPr lang="en-US" dirty="0"/>
              <a:t>VDC workshop, Hanoi 6 March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5250B-3A82-2F45-B968-966EAD8FC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02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3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9BDFE0-9CB0-544F-B4B6-9DA14B3E4BD2}"/>
              </a:ext>
            </a:extLst>
          </p:cNvPr>
          <p:cNvSpPr txBox="1"/>
          <p:nvPr/>
        </p:nvSpPr>
        <p:spPr>
          <a:xfrm>
            <a:off x="7719802" y="380326"/>
            <a:ext cx="142419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Nga et al,</a:t>
            </a:r>
          </a:p>
          <a:p>
            <a:r>
              <a:rPr lang="en-US" dirty="0"/>
              <a:t>VDC workshop, Hanoi 6 March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4CF42-0F10-4049-8E17-65793BB4A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02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2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140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Vietnam Data Cube – What’s next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4C7B3-AF32-2B48-8FD7-CE937F98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4517"/>
            <a:ext cx="5025154" cy="4020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950C9F-8EDD-0246-9907-5E39BB772A22}"/>
              </a:ext>
            </a:extLst>
          </p:cNvPr>
          <p:cNvSpPr txBox="1"/>
          <p:nvPr/>
        </p:nvSpPr>
        <p:spPr>
          <a:xfrm>
            <a:off x="3600954" y="2434220"/>
            <a:ext cx="142419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Director Tuan,</a:t>
            </a:r>
          </a:p>
          <a:p>
            <a:r>
              <a:rPr lang="en-US" dirty="0"/>
              <a:t>VDC workshop, Hanoi 6 March 2018</a:t>
            </a:r>
          </a:p>
        </p:txBody>
      </p:sp>
      <p:sp>
        <p:nvSpPr>
          <p:cNvPr id="9" name="Shape 129">
            <a:extLst>
              <a:ext uri="{FF2B5EF4-FFF2-40B4-BE49-F238E27FC236}">
                <a16:creationId xmlns:a16="http://schemas.microsoft.com/office/drawing/2014/main" id="{67EF3110-20DE-BD41-81F1-8F3C648B99E7}"/>
              </a:ext>
            </a:extLst>
          </p:cNvPr>
          <p:cNvSpPr txBox="1">
            <a:spLocks/>
          </p:cNvSpPr>
          <p:nvPr/>
        </p:nvSpPr>
        <p:spPr>
          <a:xfrm>
            <a:off x="5130347" y="713550"/>
            <a:ext cx="4013651" cy="187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Font typeface="Proxima Nova"/>
              <a:buNone/>
            </a:pPr>
            <a:r>
              <a:rPr lang="en-AU" dirty="0"/>
              <a:t>With the CEOS and ODC communities</a:t>
            </a:r>
          </a:p>
          <a:p>
            <a:pPr>
              <a:spcBef>
                <a:spcPts val="1600"/>
              </a:spcBef>
            </a:pPr>
            <a:r>
              <a:rPr lang="en-AU" dirty="0"/>
              <a:t>Improved data management tools</a:t>
            </a:r>
          </a:p>
          <a:p>
            <a:r>
              <a:rPr lang="en-AU" dirty="0"/>
              <a:t>Full coverage with S-1</a:t>
            </a:r>
          </a:p>
          <a:p>
            <a:r>
              <a:rPr lang="en-AU" dirty="0"/>
              <a:t>UI customisations</a:t>
            </a:r>
          </a:p>
          <a:p>
            <a:r>
              <a:rPr lang="en-AU" dirty="0"/>
              <a:t>Application development</a:t>
            </a:r>
          </a:p>
        </p:txBody>
      </p:sp>
      <p:sp>
        <p:nvSpPr>
          <p:cNvPr id="10" name="Shape 129">
            <a:extLst>
              <a:ext uri="{FF2B5EF4-FFF2-40B4-BE49-F238E27FC236}">
                <a16:creationId xmlns:a16="http://schemas.microsoft.com/office/drawing/2014/main" id="{B2DC6A7D-5CFB-CE46-BB27-4D489B74D143}"/>
              </a:ext>
            </a:extLst>
          </p:cNvPr>
          <p:cNvSpPr txBox="1">
            <a:spLocks/>
          </p:cNvSpPr>
          <p:nvPr/>
        </p:nvSpPr>
        <p:spPr>
          <a:xfrm>
            <a:off x="5130347" y="2673520"/>
            <a:ext cx="4013652" cy="165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Font typeface="Proxima Nova"/>
              <a:buNone/>
            </a:pPr>
            <a:r>
              <a:rPr lang="en-AU" dirty="0"/>
              <a:t>With domestic and int’l partners</a:t>
            </a:r>
          </a:p>
          <a:p>
            <a:pPr>
              <a:spcBef>
                <a:spcPts val="1600"/>
              </a:spcBef>
            </a:pPr>
            <a:r>
              <a:rPr lang="en-AU" dirty="0"/>
              <a:t>Capacity building</a:t>
            </a:r>
          </a:p>
          <a:p>
            <a:r>
              <a:rPr lang="en-AU" dirty="0"/>
              <a:t>Strategic positioning</a:t>
            </a:r>
          </a:p>
          <a:p>
            <a:r>
              <a:rPr lang="en-AU" dirty="0"/>
              <a:t>Application partnerships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527</Words>
  <Application>Microsoft Macintosh PowerPoint</Application>
  <PresentationFormat>On-screen Show (16:9)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Proxima Nova</vt:lpstr>
      <vt:lpstr>Arial</vt:lpstr>
      <vt:lpstr>Simple Light</vt:lpstr>
      <vt:lpstr>Spearmint</vt:lpstr>
      <vt:lpstr>Vietnam Data Cube experience</vt:lpstr>
      <vt:lpstr>Vietnam Data Cube background</vt:lpstr>
      <vt:lpstr>Vietnam Cube official release - 6 March 2018, Hanoi</vt:lpstr>
      <vt:lpstr>Vietnam Data Cube pictures</vt:lpstr>
      <vt:lpstr>PowerPoint Presentation</vt:lpstr>
      <vt:lpstr>PowerPoint Presentation</vt:lpstr>
      <vt:lpstr>PowerPoint Presentation</vt:lpstr>
      <vt:lpstr>PowerPoint Presentation</vt:lpstr>
      <vt:lpstr>Vietnam Data Cube – What’s next</vt:lpstr>
      <vt:lpstr>Considerations for CEOS (“user” perspective)</vt:lpstr>
      <vt:lpstr>Thank you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Data Cube experience</dc:title>
  <cp:lastModifiedBy>Matt Paget</cp:lastModifiedBy>
  <cp:revision>19</cp:revision>
  <dcterms:modified xsi:type="dcterms:W3CDTF">2018-04-11T16:58:59Z</dcterms:modified>
</cp:coreProperties>
</file>