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sldIdLst>
    <p:sldId id="256" r:id="rId2"/>
    <p:sldId id="289" r:id="rId3"/>
    <p:sldId id="367" r:id="rId4"/>
    <p:sldId id="260" r:id="rId5"/>
    <p:sldId id="290" r:id="rId6"/>
    <p:sldId id="304" r:id="rId7"/>
    <p:sldId id="306" r:id="rId8"/>
    <p:sldId id="366" r:id="rId9"/>
    <p:sldId id="308" r:id="rId10"/>
    <p:sldId id="358" r:id="rId11"/>
    <p:sldId id="368" r:id="rId12"/>
    <p:sldId id="325" r:id="rId13"/>
    <p:sldId id="295" r:id="rId14"/>
    <p:sldId id="311" r:id="rId15"/>
    <p:sldId id="312" r:id="rId16"/>
    <p:sldId id="320" r:id="rId17"/>
    <p:sldId id="365" r:id="rId18"/>
    <p:sldId id="322" r:id="rId19"/>
    <p:sldId id="369" r:id="rId20"/>
    <p:sldId id="313" r:id="rId21"/>
    <p:sldId id="359" r:id="rId22"/>
    <p:sldId id="481" r:id="rId23"/>
    <p:sldId id="363" r:id="rId24"/>
    <p:sldId id="483" r:id="rId25"/>
    <p:sldId id="316" r:id="rId26"/>
    <p:sldId id="482" r:id="rId27"/>
    <p:sldId id="317" r:id="rId28"/>
    <p:sldId id="353" r:id="rId29"/>
    <p:sldId id="354" r:id="rId30"/>
    <p:sldId id="355" r:id="rId31"/>
    <p:sldId id="356" r:id="rId32"/>
    <p:sldId id="357" r:id="rId33"/>
    <p:sldId id="485" r:id="rId34"/>
    <p:sldId id="319" r:id="rId35"/>
    <p:sldId id="323" r:id="rId36"/>
    <p:sldId id="324" r:id="rId37"/>
    <p:sldId id="328" r:id="rId38"/>
    <p:sldId id="351" r:id="rId39"/>
    <p:sldId id="352" r:id="rId40"/>
    <p:sldId id="326" r:id="rId41"/>
    <p:sldId id="343" r:id="rId42"/>
    <p:sldId id="258" r:id="rId43"/>
    <p:sldId id="25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rick Quin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3"/>
    <p:restoredTop sz="85742"/>
  </p:normalViewPr>
  <p:slideViewPr>
    <p:cSldViewPr snapToGrid="0" snapToObjects="1">
      <p:cViewPr>
        <p:scale>
          <a:sx n="48" d="100"/>
          <a:sy n="48" d="100"/>
        </p:scale>
        <p:origin x="-90" y="-480"/>
      </p:cViewPr>
      <p:guideLst>
        <p:guide orient="horz" pos="2160"/>
        <p:guide pos="2880"/>
      </p:guideLst>
    </p:cSldViewPr>
  </p:slideViewPr>
  <p:notesTextViewPr>
    <p:cViewPr>
      <p:scale>
        <a:sx n="100" d="100"/>
        <a:sy n="100" d="100"/>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A9906-E268-5E4B-9A10-D853DD8BF5F8}" type="datetimeFigureOut">
              <a:rPr lang="en-US" smtClean="0"/>
              <a:t>4/10/2018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8FBA6A-BADD-D342-9A5E-7E0137040A84}" type="slidenum">
              <a:rPr lang="en-US" smtClean="0"/>
              <a:t>‹#›</a:t>
            </a:fld>
            <a:endParaRPr lang="en-US"/>
          </a:p>
        </p:txBody>
      </p:sp>
    </p:spTree>
    <p:extLst>
      <p:ext uri="{BB962C8B-B14F-4D97-AF65-F5344CB8AC3E}">
        <p14:creationId xmlns:p14="http://schemas.microsoft.com/office/powerpoint/2010/main" val="283931109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8FBA6A-BADD-D342-9A5E-7E0137040A84}" type="slidenum">
              <a:rPr lang="en-US" smtClean="0"/>
              <a:t>1</a:t>
            </a:fld>
            <a:endParaRPr lang="en-US"/>
          </a:p>
        </p:txBody>
      </p:sp>
    </p:spTree>
    <p:extLst>
      <p:ext uri="{BB962C8B-B14F-4D97-AF65-F5344CB8AC3E}">
        <p14:creationId xmlns:p14="http://schemas.microsoft.com/office/powerpoint/2010/main" val="1003616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CMR Example:</a:t>
            </a:r>
          </a:p>
          <a:p>
            <a:pPr lvl="1"/>
            <a:r>
              <a:rPr lang="en-US" dirty="0"/>
              <a:t>During our performance testing many </a:t>
            </a:r>
            <a:r>
              <a:rPr lang="en-US" dirty="0" err="1"/>
              <a:t>elasticsearch</a:t>
            </a:r>
            <a:r>
              <a:rPr lang="en-US" dirty="0"/>
              <a:t> requests were returning in as little as 2 </a:t>
            </a:r>
            <a:r>
              <a:rPr lang="en-US" dirty="0" err="1"/>
              <a:t>ms.</a:t>
            </a:r>
            <a:r>
              <a:rPr lang="en-US" dirty="0"/>
              <a:t> In our current ops environment we have never seen less than 3 </a:t>
            </a:r>
            <a:r>
              <a:rPr lang="en-US" dirty="0" err="1"/>
              <a:t>ms.</a:t>
            </a:r>
            <a:endParaRPr lang="en-US" dirty="0"/>
          </a:p>
          <a:p>
            <a:pPr lvl="1"/>
            <a:endParaRPr lang="en-US" dirty="0"/>
          </a:p>
          <a:p>
            <a:r>
              <a:rPr lang="en-US" dirty="0"/>
              <a:t>Why does it matter for CMR?</a:t>
            </a:r>
          </a:p>
          <a:p>
            <a:pPr lvl="1"/>
            <a:r>
              <a:rPr lang="en-US" dirty="0"/>
              <a:t>CMR search performance is critical.</a:t>
            </a:r>
          </a:p>
          <a:p>
            <a:pPr lvl="1"/>
            <a:r>
              <a:rPr lang="en-US" dirty="0"/>
              <a:t>The CMR is made up of several (currently 10) </a:t>
            </a:r>
            <a:r>
              <a:rPr lang="en-US" dirty="0" err="1"/>
              <a:t>microservices</a:t>
            </a:r>
            <a:r>
              <a:rPr lang="en-US" dirty="0"/>
              <a:t> which communicate with one another via HTTP requests. A single search request can involve several HTTP calls to other </a:t>
            </a:r>
            <a:r>
              <a:rPr lang="en-US" dirty="0" err="1"/>
              <a:t>microservices</a:t>
            </a:r>
            <a:r>
              <a:rPr lang="en-US" dirty="0"/>
              <a:t>, queries to Oracle, and queries to </a:t>
            </a:r>
            <a:r>
              <a:rPr lang="en-US" dirty="0" err="1"/>
              <a:t>Elasticsearch</a:t>
            </a:r>
            <a:r>
              <a:rPr lang="en-US" dirty="0"/>
              <a:t>.</a:t>
            </a:r>
          </a:p>
          <a:p>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14</a:t>
            </a:fld>
            <a:endParaRPr lang="en-US"/>
          </a:p>
        </p:txBody>
      </p:sp>
    </p:spTree>
    <p:extLst>
      <p:ext uri="{BB962C8B-B14F-4D97-AF65-F5344CB8AC3E}">
        <p14:creationId xmlns:p14="http://schemas.microsoft.com/office/powerpoint/2010/main" val="1220159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15</a:t>
            </a:fld>
            <a:endParaRPr lang="en-US"/>
          </a:p>
        </p:txBody>
      </p:sp>
    </p:spTree>
    <p:extLst>
      <p:ext uri="{BB962C8B-B14F-4D97-AF65-F5344CB8AC3E}">
        <p14:creationId xmlns:p14="http://schemas.microsoft.com/office/powerpoint/2010/main" val="469783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technically and</a:t>
            </a:r>
            <a:r>
              <a:rPr lang="en-US" baseline="0" dirty="0"/>
              <a:t> organizationally</a:t>
            </a:r>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16</a:t>
            </a:fld>
            <a:endParaRPr lang="en-US"/>
          </a:p>
        </p:txBody>
      </p:sp>
    </p:spTree>
    <p:extLst>
      <p:ext uri="{BB962C8B-B14F-4D97-AF65-F5344CB8AC3E}">
        <p14:creationId xmlns:p14="http://schemas.microsoft.com/office/powerpoint/2010/main" val="17982421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2980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20</a:t>
            </a:fld>
            <a:endParaRPr lang="en-US"/>
          </a:p>
        </p:txBody>
      </p:sp>
    </p:spTree>
    <p:extLst>
      <p:ext uri="{BB962C8B-B14F-4D97-AF65-F5344CB8AC3E}">
        <p14:creationId xmlns:p14="http://schemas.microsoft.com/office/powerpoint/2010/main" val="1489831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 introduces new</a:t>
            </a:r>
            <a:r>
              <a:rPr lang="en-US" baseline="0" dirty="0"/>
              <a:t> / improved / reduced cost </a:t>
            </a:r>
            <a:r>
              <a:rPr lang="en-US" dirty="0"/>
              <a:t>services _constantly_.</a:t>
            </a:r>
            <a:r>
              <a:rPr lang="en-US" baseline="0" dirty="0"/>
              <a:t>  Unofficial count puts it at 719 SO FAR in 2017, or over 70 / month on average.</a:t>
            </a:r>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22</a:t>
            </a:fld>
            <a:endParaRPr lang="en-US" dirty="0"/>
          </a:p>
        </p:txBody>
      </p:sp>
    </p:spTree>
    <p:extLst>
      <p:ext uri="{BB962C8B-B14F-4D97-AF65-F5344CB8AC3E}">
        <p14:creationId xmlns:p14="http://schemas.microsoft.com/office/powerpoint/2010/main" val="2079452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9645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39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27</a:t>
            </a:fld>
            <a:endParaRPr lang="en-US"/>
          </a:p>
        </p:txBody>
      </p:sp>
    </p:spTree>
    <p:extLst>
      <p:ext uri="{BB962C8B-B14F-4D97-AF65-F5344CB8AC3E}">
        <p14:creationId xmlns:p14="http://schemas.microsoft.com/office/powerpoint/2010/main" val="1795128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we provided training, but ultimately what seems to have best conveyed the potential of leveraging cloud</a:t>
            </a:r>
            <a:r>
              <a:rPr lang="en-US" baseline="0" dirty="0"/>
              <a:t> computing as well as changed thinking was</a:t>
            </a:r>
            <a:r>
              <a:rPr lang="mr-IN" baseline="0" dirty="0"/>
              <a:t>…</a:t>
            </a:r>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34</a:t>
            </a:fld>
            <a:endParaRPr lang="en-US"/>
          </a:p>
        </p:txBody>
      </p:sp>
    </p:spTree>
    <p:extLst>
      <p:ext uri="{BB962C8B-B14F-4D97-AF65-F5344CB8AC3E}">
        <p14:creationId xmlns:p14="http://schemas.microsoft.com/office/powerpoint/2010/main" val="876359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a:xfrm>
            <a:off x="1143000" y="685800"/>
            <a:ext cx="4572000" cy="3429000"/>
          </a:xfrm>
          <a:ln/>
        </p:spPr>
      </p:sp>
      <p:sp>
        <p:nvSpPr>
          <p:cNvPr id="3" name="Notes Placeholder 2"/>
          <p:cNvSpPr>
            <a:spLocks noGrp="1"/>
          </p:cNvSpPr>
          <p:nvPr>
            <p:ph type="body" idx="1"/>
          </p:nvPr>
        </p:nvSpPr>
        <p:spPr/>
        <p:txBody>
          <a:bodyPr/>
          <a:lstStyle/>
          <a:p>
            <a:r>
              <a:rPr lang="en-US" altLang="x-none" dirty="0">
                <a:latin typeface="Arial" charset="0"/>
                <a:ea typeface="ヒラギノ角ゴ Pro W3" charset="-128"/>
              </a:rPr>
              <a:t>EJD 10/20/16 changed dates of SAGE III and LIS to 2017</a:t>
            </a:r>
          </a:p>
          <a:p>
            <a:endParaRPr lang="en-US" altLang="x-none" b="1" dirty="0">
              <a:latin typeface="Arial" charset="0"/>
              <a:ea typeface="ヒラギノ角ゴ Pro W3" charset="-128"/>
            </a:endParaRPr>
          </a:p>
          <a:p>
            <a:r>
              <a:rPr lang="en-US" altLang="x-none" b="1" dirty="0">
                <a:latin typeface="Arial" charset="0"/>
                <a:ea typeface="ヒラギノ角ゴ Pro W3" charset="-128"/>
              </a:rPr>
              <a:t>Fleet - Earth Science Division - Missions (with color key; editable)</a:t>
            </a:r>
          </a:p>
          <a:p>
            <a:r>
              <a:rPr lang="en-US" altLang="x-none" dirty="0">
                <a:latin typeface="Arial" charset="0"/>
                <a:ea typeface="ヒラギノ角ゴ Pro W3" charset="-128"/>
              </a:rPr>
              <a:t>Dec. 15, 2015</a:t>
            </a:r>
          </a:p>
          <a:p>
            <a:r>
              <a:rPr lang="en-US" altLang="x-none" i="1" dirty="0">
                <a:latin typeface="Arial" charset="0"/>
                <a:ea typeface="ヒラギノ角ゴ Pro W3" charset="-128"/>
              </a:rPr>
              <a:t>Credit: NASA/J. </a:t>
            </a:r>
            <a:r>
              <a:rPr lang="en-US" altLang="x-none" i="1" dirty="0" err="1">
                <a:latin typeface="Arial" charset="0"/>
                <a:ea typeface="ヒラギノ角ゴ Pro W3" charset="-128"/>
              </a:rPr>
              <a:t>Mottar</a:t>
            </a:r>
            <a:endParaRPr lang="en-US" altLang="x-none" i="1" dirty="0">
              <a:latin typeface="Arial" charset="0"/>
              <a:ea typeface="ヒラギノ角ゴ Pro W3" charset="-128"/>
            </a:endParaRPr>
          </a:p>
          <a:p>
            <a:endParaRPr lang="en-US" altLang="x-none" dirty="0">
              <a:latin typeface="Arial" charset="0"/>
              <a:ea typeface="ヒラギノ角ゴ Pro W3" charset="-128"/>
            </a:endParaRPr>
          </a:p>
          <a:p>
            <a:endParaRPr lang="en-US" altLang="x-none" dirty="0">
              <a:latin typeface="Arial" charset="0"/>
              <a:ea typeface="ヒラギノ角ゴ Pro W3" charset="-128"/>
            </a:endParaRPr>
          </a:p>
          <a:p>
            <a:r>
              <a:rPr lang="en-US" altLang="x-none" dirty="0">
                <a:latin typeface="Arial" charset="0"/>
                <a:ea typeface="ヒラギノ角ゴ Pro W3" charset="-128"/>
              </a:rPr>
              <a:t>------------------------------</a:t>
            </a:r>
          </a:p>
          <a:p>
            <a:r>
              <a:rPr lang="en-US" altLang="x-none" dirty="0">
                <a:latin typeface="Arial" charset="0"/>
                <a:ea typeface="ヒラギノ角ゴ Pro W3" charset="-128"/>
              </a:rPr>
              <a:t>SLIDE INFO</a:t>
            </a:r>
          </a:p>
          <a:p>
            <a:endParaRPr lang="en-US" altLang="x-none" dirty="0">
              <a:latin typeface="Arial" charset="0"/>
              <a:ea typeface="ヒラギノ角ゴ Pro W3" charset="-128"/>
            </a:endParaRPr>
          </a:p>
          <a:p>
            <a:r>
              <a:rPr lang="en-US" altLang="x-none" dirty="0">
                <a:latin typeface="Arial" charset="0"/>
                <a:ea typeface="ヒラギノ角ゴ Pro W3" charset="-128"/>
              </a:rPr>
              <a:t>CORRECTION DENNING PER RIVERA Feb 18, 2016</a:t>
            </a:r>
          </a:p>
          <a:p>
            <a:r>
              <a:rPr lang="en-US" altLang="x-none" dirty="0">
                <a:latin typeface="Arial" charset="0"/>
                <a:ea typeface="ヒラギノ角ゴ Pro W3" charset="-128"/>
              </a:rPr>
              <a:t>Changed misspelling of </a:t>
            </a:r>
            <a:r>
              <a:rPr lang="en-US" altLang="en-US" dirty="0">
                <a:latin typeface="Arial" charset="0"/>
                <a:ea typeface="ヒラギノ角ゴ Pro W3" charset="-128"/>
              </a:rPr>
              <a:t>“</a:t>
            </a:r>
            <a:r>
              <a:rPr lang="en-US" altLang="x-none" dirty="0" err="1">
                <a:latin typeface="Arial" charset="0"/>
                <a:ea typeface="ヒラギノ角ゴ Pro W3" charset="-128"/>
              </a:rPr>
              <a:t>Sentinal</a:t>
            </a:r>
            <a:r>
              <a:rPr lang="en-US" altLang="en-US" dirty="0">
                <a:latin typeface="Arial" charset="0"/>
                <a:ea typeface="ヒラギノ角ゴ Pro W3" charset="-128"/>
              </a:rPr>
              <a:t>”</a:t>
            </a:r>
            <a:r>
              <a:rPr lang="en-US" altLang="x-none" dirty="0">
                <a:latin typeface="Arial" charset="0"/>
                <a:ea typeface="ヒラギノ角ゴ Pro W3" charset="-128"/>
              </a:rPr>
              <a:t> to </a:t>
            </a:r>
            <a:r>
              <a:rPr lang="en-US" altLang="en-US" dirty="0">
                <a:latin typeface="Arial" charset="0"/>
                <a:ea typeface="ヒラギノ角ゴ Pro W3" charset="-128"/>
              </a:rPr>
              <a:t>“</a:t>
            </a:r>
            <a:r>
              <a:rPr lang="en-US" altLang="x-none" dirty="0">
                <a:latin typeface="Arial" charset="0"/>
                <a:ea typeface="ヒラギノ角ゴ Pro W3" charset="-128"/>
              </a:rPr>
              <a:t>Sentinel</a:t>
            </a:r>
            <a:r>
              <a:rPr lang="en-US" altLang="en-US" dirty="0">
                <a:latin typeface="Arial" charset="0"/>
                <a:ea typeface="ヒラギノ角ゴ Pro W3" charset="-128"/>
              </a:rPr>
              <a:t>”</a:t>
            </a:r>
            <a:endParaRPr lang="en-US" altLang="x-none" dirty="0">
              <a:latin typeface="Arial" charset="0"/>
              <a:ea typeface="ヒラギノ角ゴ Pro W3" charset="-128"/>
            </a:endParaRPr>
          </a:p>
          <a:p>
            <a:endParaRPr lang="en-US" altLang="x-none" dirty="0">
              <a:latin typeface="Arial" charset="0"/>
              <a:ea typeface="ヒラギノ角ゴ Pro W3" charset="-128"/>
            </a:endParaRPr>
          </a:p>
          <a:p>
            <a:r>
              <a:rPr lang="en-US" altLang="x-none" dirty="0">
                <a:latin typeface="Arial" charset="0"/>
                <a:ea typeface="ヒラギノ角ゴ Pro W3" charset="-128"/>
              </a:rPr>
              <a:t>UPDATE DENNING PER FREILICH DECISIONS FEB 12, 2016</a:t>
            </a:r>
          </a:p>
          <a:p>
            <a:r>
              <a:rPr lang="en-US" altLang="x-none" dirty="0">
                <a:latin typeface="Arial" charset="0"/>
                <a:ea typeface="ヒラギノ角ゴ Pro W3" charset="-128"/>
              </a:rPr>
              <a:t>Changed OCO-3 to Formulation color and moved lower in list</a:t>
            </a:r>
          </a:p>
          <a:p>
            <a:r>
              <a:rPr lang="en-US" altLang="x-none" dirty="0">
                <a:latin typeface="Arial" charset="0"/>
                <a:ea typeface="ヒラギノ角ゴ Pro W3" charset="-128"/>
              </a:rPr>
              <a:t>Changed RBI to Formulation color</a:t>
            </a:r>
          </a:p>
          <a:p>
            <a:r>
              <a:rPr lang="en-US" altLang="x-none" dirty="0">
                <a:latin typeface="Arial" charset="0"/>
                <a:ea typeface="ヒラギノ角ゴ Pro W3" charset="-128"/>
              </a:rPr>
              <a:t>Changed GEDI to Implementation color and moved to line above it</a:t>
            </a:r>
          </a:p>
          <a:p>
            <a:r>
              <a:rPr lang="en-US" altLang="x-none" dirty="0">
                <a:latin typeface="Arial" charset="0"/>
                <a:ea typeface="ヒラギノ角ゴ Pro W3" charset="-128"/>
              </a:rPr>
              <a:t>Added TSIS-2 in Formulation color</a:t>
            </a:r>
          </a:p>
          <a:p>
            <a:endParaRPr lang="en-US" altLang="x-none" dirty="0">
              <a:latin typeface="Arial" charset="0"/>
              <a:ea typeface="ヒラギノ角ゴ Pro W3" charset="-128"/>
            </a:endParaRPr>
          </a:p>
          <a:p>
            <a:r>
              <a:rPr lang="en-US" altLang="x-none" dirty="0">
                <a:latin typeface="Arial" charset="0"/>
                <a:ea typeface="ヒラギノ角ゴ Pro W3" charset="-128"/>
              </a:rPr>
              <a:t>UPDATE DENNING PER FREILICH DECISIONS FEB 4, 2016</a:t>
            </a:r>
          </a:p>
          <a:p>
            <a:r>
              <a:rPr lang="en-US" altLang="x-none" dirty="0">
                <a:latin typeface="Arial" charset="0"/>
                <a:ea typeface="ヒラギノ角ゴ Pro W3" charset="-128"/>
              </a:rPr>
              <a:t>Changed </a:t>
            </a:r>
            <a:r>
              <a:rPr lang="en-US" altLang="en-US" dirty="0">
                <a:latin typeface="Arial" charset="0"/>
                <a:ea typeface="ヒラギノ角ゴ Pro W3" charset="-128"/>
              </a:rPr>
              <a:t>“</a:t>
            </a:r>
            <a:r>
              <a:rPr lang="en-US" altLang="x-none" dirty="0">
                <a:latin typeface="Arial" charset="0"/>
                <a:ea typeface="ヒラギノ角ゴ Pro W3" charset="-128"/>
              </a:rPr>
              <a:t>Altimetry FO (Formulation in FY16) to </a:t>
            </a:r>
            <a:r>
              <a:rPr lang="en-US" altLang="en-US" dirty="0">
                <a:latin typeface="Arial" charset="0"/>
                <a:ea typeface="ヒラギノ角ゴ Pro W3" charset="-128"/>
              </a:rPr>
              <a:t>“</a:t>
            </a:r>
            <a:r>
              <a:rPr lang="en-US" altLang="x-none" dirty="0">
                <a:latin typeface="Arial" charset="0"/>
                <a:ea typeface="ヒラギノ角ゴ Pro W3" charset="-128"/>
              </a:rPr>
              <a:t>Sentinal-6A/B</a:t>
            </a:r>
            <a:r>
              <a:rPr lang="en-US" altLang="en-US" dirty="0">
                <a:latin typeface="Arial" charset="0"/>
                <a:ea typeface="ヒラギノ角ゴ Pro W3" charset="-128"/>
              </a:rPr>
              <a:t>”</a:t>
            </a:r>
            <a:endParaRPr lang="en-US" altLang="x-none" dirty="0">
              <a:latin typeface="Arial" charset="0"/>
              <a:ea typeface="ヒラギノ角ゴ Pro W3" charset="-128"/>
            </a:endParaRPr>
          </a:p>
          <a:p>
            <a:r>
              <a:rPr lang="en-US" altLang="x-none" dirty="0">
                <a:latin typeface="Arial" charset="0"/>
                <a:ea typeface="ヒラギノ角ゴ Pro W3" charset="-128"/>
              </a:rPr>
              <a:t>On Landsat 9, removed comma and TIRFF</a:t>
            </a:r>
          </a:p>
          <a:p>
            <a:r>
              <a:rPr lang="en-US" altLang="x-none" dirty="0">
                <a:latin typeface="Arial" charset="0"/>
                <a:ea typeface="ヒラギノ角ゴ Pro W3" charset="-128"/>
              </a:rPr>
              <a:t>Change I was going to make – </a:t>
            </a:r>
            <a:r>
              <a:rPr lang="en-US" altLang="en-US" dirty="0">
                <a:latin typeface="Arial" charset="0"/>
                <a:ea typeface="ヒラギノ角ゴ Pro W3" charset="-128"/>
              </a:rPr>
              <a:t>“</a:t>
            </a:r>
            <a:r>
              <a:rPr lang="en-US" altLang="x-none" dirty="0">
                <a:latin typeface="Arial" charset="0"/>
                <a:ea typeface="ヒラギノ角ゴ Pro W3" charset="-128"/>
              </a:rPr>
              <a:t>NISTAR, EPIC (NOAA</a:t>
            </a:r>
            <a:r>
              <a:rPr lang="en-US" altLang="en-US" dirty="0">
                <a:latin typeface="Arial" charset="0"/>
                <a:ea typeface="ヒラギノ角ゴ Pro W3" charset="-128"/>
              </a:rPr>
              <a:t>’</a:t>
            </a:r>
            <a:r>
              <a:rPr lang="en-US" altLang="x-none" dirty="0">
                <a:latin typeface="Arial" charset="0"/>
                <a:ea typeface="ヒラギノ角ゴ Pro W3" charset="-128"/>
              </a:rPr>
              <a:t>s DSCOVR) to green primary ops was already corrected</a:t>
            </a:r>
          </a:p>
          <a:p>
            <a:pPr>
              <a:buFontTx/>
              <a:buChar char="•"/>
            </a:pPr>
            <a:endParaRPr lang="en-US" altLang="x-none" dirty="0">
              <a:latin typeface="Arial" charset="0"/>
              <a:ea typeface="ヒラギノ角ゴ Pro W3" charset="-128"/>
            </a:endParaRPr>
          </a:p>
          <a:p>
            <a:pPr>
              <a:buFontTx/>
              <a:buChar char="•"/>
            </a:pPr>
            <a:r>
              <a:rPr lang="en-US" altLang="x-none" dirty="0">
                <a:latin typeface="Arial" charset="0"/>
                <a:ea typeface="ヒラギノ角ゴ Pro W3" charset="-128"/>
              </a:rPr>
              <a:t>Dec. 15, 2015 – Updated: TEMPO changed to Implementation phase; NISTAR, EPIC changed to Primary Ops phase; ; OCO-3 and ECOSTRESS changed to Implementation phase; Aquarius removed; slide now fully editable. </a:t>
            </a:r>
            <a:r>
              <a:rPr lang="en-US" altLang="x-none" dirty="0" err="1">
                <a:latin typeface="Arial" charset="0"/>
                <a:ea typeface="ヒラギノ角ゴ Pro W3" charset="-128"/>
              </a:rPr>
              <a:t>JMottar</a:t>
            </a:r>
            <a:endParaRPr lang="en-US" altLang="x-none" dirty="0">
              <a:latin typeface="Arial" charset="0"/>
              <a:ea typeface="ヒラギノ角ゴ Pro W3" charset="-128"/>
            </a:endParaRPr>
          </a:p>
          <a:p>
            <a:pPr>
              <a:buFontTx/>
              <a:buChar char="•"/>
            </a:pPr>
            <a:r>
              <a:rPr lang="en-US" altLang="x-none" dirty="0">
                <a:latin typeface="Arial" charset="0"/>
                <a:ea typeface="ヒラギノ角ゴ Pro W3" charset="-128"/>
              </a:rPr>
              <a:t>May 18, 2015 – Added to SMD Multimedia Library.</a:t>
            </a:r>
          </a:p>
          <a:p>
            <a:pPr>
              <a:buFontTx/>
              <a:buChar char="•"/>
            </a:pPr>
            <a:r>
              <a:rPr lang="en-US" altLang="x-none" dirty="0">
                <a:latin typeface="Arial" charset="0"/>
                <a:ea typeface="ヒラギノ角ゴ Pro W3" charset="-128"/>
              </a:rPr>
              <a:t>May 18, 2015 – Updated the outdated 2014 version: TRMM was removed; NISTAR, EPIC (NOAA's DSCOVR) were added; SMAP icon was updated; moon at top left was removed; color key moved to top left.-</a:t>
            </a:r>
            <a:r>
              <a:rPr lang="en-US" altLang="x-none" dirty="0" err="1">
                <a:latin typeface="Arial" charset="0"/>
                <a:ea typeface="ヒラギノ角ゴ Pro W3" charset="-128"/>
              </a:rPr>
              <a:t>JMottar</a:t>
            </a:r>
            <a:endParaRPr lang="en-US" altLang="x-none" dirty="0">
              <a:latin typeface="Arial" charset="0"/>
              <a:ea typeface="ヒラギノ角ゴ Pro W3" charset="-128"/>
            </a:endParaRPr>
          </a:p>
          <a:p>
            <a:pPr>
              <a:buFontTx/>
              <a:buChar char="•"/>
            </a:pPr>
            <a:r>
              <a:rPr lang="en-US" altLang="x-none" dirty="0">
                <a:latin typeface="Arial" charset="0"/>
                <a:ea typeface="ヒラギノ角ゴ Pro W3" charset="-128"/>
              </a:rPr>
              <a:t>ID: I-EA-15-0040 (image)</a:t>
            </a:r>
          </a:p>
          <a:p>
            <a:pPr>
              <a:buFontTx/>
              <a:buChar char="•"/>
            </a:pPr>
            <a:r>
              <a:rPr lang="en-US" altLang="x-none" dirty="0">
                <a:latin typeface="Arial" charset="0"/>
                <a:ea typeface="ヒラギノ角ゴ Pro W3" charset="-128"/>
              </a:rPr>
              <a:t>ID: SL-EA-15-0068 (slide)</a:t>
            </a:r>
          </a:p>
          <a:p>
            <a:endParaRPr lang="en-US" altLang="x-none" dirty="0">
              <a:latin typeface="Arial" charset="0"/>
              <a:ea typeface="ヒラギノ角ゴ Pro W3" charset="-128"/>
            </a:endParaRPr>
          </a:p>
        </p:txBody>
      </p:sp>
      <p:sp>
        <p:nvSpPr>
          <p:cNvPr id="4710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eaLnBrk="0" hangingPunct="0">
              <a:defRPr sz="3300">
                <a:solidFill>
                  <a:schemeClr val="tx1"/>
                </a:solidFill>
                <a:latin typeface="Arial" charset="0"/>
                <a:ea typeface="ヒラギノ角ゴ Pro W3" charset="-128"/>
              </a:defRPr>
            </a:lvl1pPr>
            <a:lvl2pPr marL="742950" indent="-285750" defTabSz="939800" eaLnBrk="0" hangingPunct="0">
              <a:defRPr sz="3300">
                <a:solidFill>
                  <a:schemeClr val="tx1"/>
                </a:solidFill>
                <a:latin typeface="Arial" charset="0"/>
                <a:ea typeface="ヒラギノ角ゴ Pro W3" charset="-128"/>
              </a:defRPr>
            </a:lvl2pPr>
            <a:lvl3pPr marL="1143000" indent="-228600" defTabSz="939800" eaLnBrk="0" hangingPunct="0">
              <a:defRPr sz="3300">
                <a:solidFill>
                  <a:schemeClr val="tx1"/>
                </a:solidFill>
                <a:latin typeface="Arial" charset="0"/>
                <a:ea typeface="ヒラギノ角ゴ Pro W3" charset="-128"/>
              </a:defRPr>
            </a:lvl3pPr>
            <a:lvl4pPr marL="1600200" indent="-228600" defTabSz="939800" eaLnBrk="0" hangingPunct="0">
              <a:defRPr sz="3300">
                <a:solidFill>
                  <a:schemeClr val="tx1"/>
                </a:solidFill>
                <a:latin typeface="Arial" charset="0"/>
                <a:ea typeface="ヒラギノ角ゴ Pro W3" charset="-128"/>
              </a:defRPr>
            </a:lvl4pPr>
            <a:lvl5pPr marL="2057400" indent="-228600" defTabSz="939800" eaLnBrk="0" hangingPunct="0">
              <a:defRPr sz="3300">
                <a:solidFill>
                  <a:schemeClr val="tx1"/>
                </a:solidFill>
                <a:latin typeface="Arial" charset="0"/>
                <a:ea typeface="ヒラギノ角ゴ Pro W3" charset="-128"/>
              </a:defRPr>
            </a:lvl5pPr>
            <a:lvl6pPr marL="25146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128"/>
              </a:defRPr>
            </a:lvl6pPr>
            <a:lvl7pPr marL="29718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128"/>
              </a:defRPr>
            </a:lvl7pPr>
            <a:lvl8pPr marL="34290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128"/>
              </a:defRPr>
            </a:lvl8pPr>
            <a:lvl9pPr marL="3886200" indent="-228600" algn="ctr" defTabSz="939800" eaLnBrk="0" fontAlgn="base" hangingPunct="0">
              <a:lnSpc>
                <a:spcPct val="85000"/>
              </a:lnSpc>
              <a:spcBef>
                <a:spcPct val="0"/>
              </a:spcBef>
              <a:spcAft>
                <a:spcPct val="0"/>
              </a:spcAft>
              <a:defRPr sz="3300">
                <a:solidFill>
                  <a:schemeClr val="tx1"/>
                </a:solidFill>
                <a:latin typeface="Arial" charset="0"/>
                <a:ea typeface="ヒラギノ角ゴ Pro W3" charset="-128"/>
              </a:defRPr>
            </a:lvl9pPr>
          </a:lstStyle>
          <a:p>
            <a:pPr eaLnBrk="1" hangingPunct="1"/>
            <a:fld id="{1EA79AD7-63C9-DF4E-9BF6-811DB8CCD702}" type="slidenum">
              <a:rPr lang="en-US" altLang="x-none" sz="1200">
                <a:solidFill>
                  <a:srgbClr val="000000"/>
                </a:solidFill>
                <a:latin typeface="Calibri" charset="0"/>
              </a:rPr>
              <a:pPr eaLnBrk="1" hangingPunct="1"/>
              <a:t>2</a:t>
            </a:fld>
            <a:endParaRPr lang="en-US" altLang="x-none" sz="1200">
              <a:solidFill>
                <a:srgbClr val="000000"/>
              </a:solidFill>
              <a:latin typeface="Calibri" charset="0"/>
            </a:endParaRPr>
          </a:p>
        </p:txBody>
      </p:sp>
    </p:spTree>
    <p:extLst>
      <p:ext uri="{BB962C8B-B14F-4D97-AF65-F5344CB8AC3E}">
        <p14:creationId xmlns:p14="http://schemas.microsoft.com/office/powerpoint/2010/main" val="2250055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of results of </a:t>
            </a:r>
            <a:r>
              <a:rPr lang="en-US" dirty="0" err="1"/>
              <a:t>HackFest</a:t>
            </a:r>
            <a:r>
              <a:rPr lang="en-US" baseline="0" dirty="0"/>
              <a:t>: </a:t>
            </a:r>
            <a:r>
              <a:rPr lang="en-US" baseline="0" dirty="0" err="1"/>
              <a:t>Serverless</a:t>
            </a:r>
            <a:r>
              <a:rPr lang="en-US" baseline="0" dirty="0"/>
              <a:t> SMAP </a:t>
            </a:r>
            <a:r>
              <a:rPr lang="en-US" baseline="0" dirty="0" err="1"/>
              <a:t>subsetting</a:t>
            </a:r>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36</a:t>
            </a:fld>
            <a:endParaRPr lang="en-US"/>
          </a:p>
        </p:txBody>
      </p:sp>
    </p:spTree>
    <p:extLst>
      <p:ext uri="{BB962C8B-B14F-4D97-AF65-F5344CB8AC3E}">
        <p14:creationId xmlns:p14="http://schemas.microsoft.com/office/powerpoint/2010/main" val="1253246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we provided training, but ultimately what seems to have best conveyed the potential of leveraging cloud</a:t>
            </a:r>
            <a:r>
              <a:rPr lang="en-US" baseline="0" dirty="0"/>
              <a:t> computing as well as changed thinking was</a:t>
            </a:r>
            <a:r>
              <a:rPr lang="mr-IN" baseline="0" dirty="0"/>
              <a:t>…</a:t>
            </a:r>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37</a:t>
            </a:fld>
            <a:endParaRPr lang="en-US"/>
          </a:p>
        </p:txBody>
      </p:sp>
    </p:spTree>
    <p:extLst>
      <p:ext uri="{BB962C8B-B14F-4D97-AF65-F5344CB8AC3E}">
        <p14:creationId xmlns:p14="http://schemas.microsoft.com/office/powerpoint/2010/main" val="1964351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52431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4019637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9C3F2ED-74C5-7D4F-8560-0CC253E9A436}" type="slidenum">
              <a:rPr lang="en-US" smtClean="0"/>
              <a:pPr/>
              <a:t>3</a:t>
            </a:fld>
            <a:endParaRPr lang="en-US" dirty="0"/>
          </a:p>
        </p:txBody>
      </p:sp>
    </p:spTree>
    <p:extLst>
      <p:ext uri="{BB962C8B-B14F-4D97-AF65-F5344CB8AC3E}">
        <p14:creationId xmlns:p14="http://schemas.microsoft.com/office/powerpoint/2010/main" val="367564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uFillTx/>
            </a:endParaRPr>
          </a:p>
        </p:txBody>
      </p:sp>
    </p:spTree>
    <p:extLst>
      <p:ext uri="{BB962C8B-B14F-4D97-AF65-F5344CB8AC3E}">
        <p14:creationId xmlns:p14="http://schemas.microsoft.com/office/powerpoint/2010/main" val="3554262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Cloud-native architectures are a fundamentally different way of building applications</a:t>
            </a:r>
          </a:p>
        </p:txBody>
      </p:sp>
      <p:sp>
        <p:nvSpPr>
          <p:cNvPr id="4" name="Slide Number Placeholder 3"/>
          <p:cNvSpPr>
            <a:spLocks noGrp="1"/>
          </p:cNvSpPr>
          <p:nvPr>
            <p:ph type="sldNum" sz="quarter" idx="10"/>
          </p:nvPr>
        </p:nvSpPr>
        <p:spPr/>
        <p:txBody>
          <a:bodyPr/>
          <a:lstStyle/>
          <a:p>
            <a:fld id="{8A8FBA6A-BADD-D342-9A5E-7E0137040A84}" type="slidenum">
              <a:rPr lang="en-US" smtClean="0"/>
              <a:t>7</a:t>
            </a:fld>
            <a:endParaRPr lang="en-US"/>
          </a:p>
        </p:txBody>
      </p:sp>
    </p:spTree>
    <p:extLst>
      <p:ext uri="{BB962C8B-B14F-4D97-AF65-F5344CB8AC3E}">
        <p14:creationId xmlns:p14="http://schemas.microsoft.com/office/powerpoint/2010/main" val="1580902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leveraging AWS</a:t>
            </a:r>
            <a:r>
              <a:rPr lang="en-US" baseline="0" dirty="0"/>
              <a:t> services, the initial implementation of GIBS in the cloud ingest and processing was reduced to ~200 </a:t>
            </a:r>
            <a:r>
              <a:rPr lang="en-US" baseline="0" dirty="0" err="1"/>
              <a:t>LoC.</a:t>
            </a:r>
            <a:endParaRPr lang="en-US" dirty="0"/>
          </a:p>
        </p:txBody>
      </p:sp>
      <p:sp>
        <p:nvSpPr>
          <p:cNvPr id="4" name="Slide Number Placeholder 3"/>
          <p:cNvSpPr>
            <a:spLocks noGrp="1"/>
          </p:cNvSpPr>
          <p:nvPr>
            <p:ph type="sldNum" sz="quarter" idx="10"/>
          </p:nvPr>
        </p:nvSpPr>
        <p:spPr/>
        <p:txBody>
          <a:bodyPr/>
          <a:lstStyle/>
          <a:p>
            <a:fld id="{8A8FBA6A-BADD-D342-9A5E-7E0137040A84}" type="slidenum">
              <a:rPr lang="en-US" smtClean="0"/>
              <a:t>10</a:t>
            </a:fld>
            <a:endParaRPr lang="en-US"/>
          </a:p>
        </p:txBody>
      </p:sp>
    </p:spTree>
    <p:extLst>
      <p:ext uri="{BB962C8B-B14F-4D97-AF65-F5344CB8AC3E}">
        <p14:creationId xmlns:p14="http://schemas.microsoft.com/office/powerpoint/2010/main" val="558213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981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368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we have a cloud framework that lets us scale in all directions.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9C3F2ED-74C5-7D4F-8560-0CC253E9A436}" type="slidenum">
              <a:rPr lang="en-US" smtClean="0"/>
              <a:pPr/>
              <a:t>13</a:t>
            </a:fld>
            <a:endParaRPr lang="en-US" dirty="0"/>
          </a:p>
        </p:txBody>
      </p:sp>
    </p:spTree>
    <p:extLst>
      <p:ext uri="{BB962C8B-B14F-4D97-AF65-F5344CB8AC3E}">
        <p14:creationId xmlns:p14="http://schemas.microsoft.com/office/powerpoint/2010/main" val="686634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l">
              <a:lnSpc>
                <a:spcPct val="100000"/>
              </a:lnSpc>
              <a:spcAft>
                <a:spcPts val="0"/>
              </a:spcAft>
              <a:defRPr b="1" i="0">
                <a:solidFill>
                  <a:schemeClr val="bg1"/>
                </a:solidFill>
              </a:defRPr>
            </a:lvl1pPr>
          </a:lstStyle>
          <a:p>
            <a:r>
              <a:rPr lang="en-US" dirty="0"/>
              <a:t>Click to edit Master title style and maybe more</a:t>
            </a:r>
          </a:p>
        </p:txBody>
      </p:sp>
      <p:sp>
        <p:nvSpPr>
          <p:cNvPr id="3" name="Subtitle 2"/>
          <p:cNvSpPr>
            <a:spLocks noGrp="1"/>
          </p:cNvSpPr>
          <p:nvPr>
            <p:ph type="subTitle" idx="1"/>
          </p:nvPr>
        </p:nvSpPr>
        <p:spPr>
          <a:xfrm>
            <a:off x="685800" y="4009490"/>
            <a:ext cx="7086600" cy="1752600"/>
          </a:xfrm>
        </p:spPr>
        <p:txBody>
          <a:bodyPr>
            <a:norm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7B7C9356-8F61-744A-A8D0-02A99F699DC0}" type="datetime1">
              <a:rPr lang="en-US" smtClean="0"/>
              <a:t>4/10/2018</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00B81750-45C9-6E45-8296-7F87C7C370B1}" type="slidenum">
              <a:rPr lang="en-US" smtClean="0"/>
              <a:t>‹#›</a:t>
            </a:fld>
            <a:endParaRPr lang="en-US"/>
          </a:p>
        </p:txBody>
      </p:sp>
      <p:pic>
        <p:nvPicPr>
          <p:cNvPr id="9" name="Picture 8" descr="eosdis-logo-white.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799" y="480830"/>
            <a:ext cx="4546863" cy="1282215"/>
          </a:xfrm>
          <a:prstGeom prst="rect">
            <a:avLst/>
          </a:prstGeom>
        </p:spPr>
      </p:pic>
    </p:spTree>
    <p:extLst>
      <p:ext uri="{BB962C8B-B14F-4D97-AF65-F5344CB8AC3E}">
        <p14:creationId xmlns:p14="http://schemas.microsoft.com/office/powerpoint/2010/main" val="3238847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A8AECD-EB8E-9B4E-AC62-3EF09D8996BD}"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1864260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Orange">
    <p:spTree>
      <p:nvGrpSpPr>
        <p:cNvPr id="1" name=""/>
        <p:cNvGrpSpPr/>
        <p:nvPr/>
      </p:nvGrpSpPr>
      <p:grpSpPr>
        <a:xfrm>
          <a:off x="0" y="0"/>
          <a:ext cx="0" cy="0"/>
          <a:chOff x="0" y="0"/>
          <a:chExt cx="0" cy="0"/>
        </a:xfrm>
      </p:grpSpPr>
      <p:sp>
        <p:nvSpPr>
          <p:cNvPr id="9" name="Title 1"/>
          <p:cNvSpPr>
            <a:spLocks noGrp="1"/>
          </p:cNvSpPr>
          <p:nvPr>
            <p:ph type="title"/>
          </p:nvPr>
        </p:nvSpPr>
        <p:spPr>
          <a:xfrm>
            <a:off x="352323" y="463824"/>
            <a:ext cx="8449056" cy="626440"/>
          </a:xfrm>
        </p:spPr>
        <p:txBody>
          <a:bodyPr lIns="91440" tIns="45720" rIns="91440" bIns="45720"/>
          <a:lstStyle>
            <a:lvl1pPr>
              <a:defRPr b="0" i="0" spc="300">
                <a:latin typeface="Amazon Ember Light" charset="0"/>
                <a:ea typeface="Amazon Ember Light" charset="0"/>
                <a:cs typeface="Amazon Ember Light" charset="0"/>
              </a:defRPr>
            </a:lvl1pPr>
          </a:lstStyle>
          <a:p>
            <a:endParaRPr lang="en-US" dirty="0"/>
          </a:p>
        </p:txBody>
      </p:sp>
      <p:sp>
        <p:nvSpPr>
          <p:cNvPr id="8" name="TextBox 3"/>
          <p:cNvSpPr txBox="1">
            <a:spLocks noChangeArrowheads="1"/>
          </p:cNvSpPr>
          <p:nvPr userDrawn="1"/>
        </p:nvSpPr>
        <p:spPr bwMode="auto">
          <a:xfrm>
            <a:off x="382631" y="6556947"/>
            <a:ext cx="302736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eaLnBrk="1" hangingPunct="1"/>
            <a:r>
              <a:rPr lang="en-US" altLang="x-none" sz="700" b="0" i="0" dirty="0">
                <a:solidFill>
                  <a:srgbClr val="7F7F7F"/>
                </a:solidFill>
                <a:latin typeface="Amazon Ember" charset="0"/>
                <a:ea typeface="Amazon Ember" charset="0"/>
                <a:cs typeface="Amazon Ember" charset="0"/>
              </a:rPr>
              <a:t>© 2017, Amazon Web Services, Inc. or its Affiliates. All rights reserved.</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008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FDC06F-B9CD-824A-BBC3-94AE55A1D033}" type="datetime1">
              <a:rPr lang="en-US" smtClean="0"/>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197065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E031080E-440A-8C4D-8855-191A0BB6E393}" type="datetime1">
              <a:rPr lang="en-US" smtClean="0"/>
              <a:t>4/10/2018</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00B81750-45C9-6E45-8296-7F87C7C370B1}" type="slidenum">
              <a:rPr lang="en-US" smtClean="0"/>
              <a:t>‹#›</a:t>
            </a:fld>
            <a:endParaRPr lang="en-US"/>
          </a:p>
        </p:txBody>
      </p:sp>
    </p:spTree>
    <p:extLst>
      <p:ext uri="{BB962C8B-B14F-4D97-AF65-F5344CB8AC3E}">
        <p14:creationId xmlns:p14="http://schemas.microsoft.com/office/powerpoint/2010/main" val="223151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30A93A-C674-7740-8B79-3FB7CE3A7750}"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390085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B5BAFE-8F8B-5040-91EB-EDC02B719CD5}" type="datetime1">
              <a:rPr lang="en-US" smtClean="0"/>
              <a:t>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2283400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B3E081-390D-9444-8E49-F8B4B1CF8FBF}" type="datetime1">
              <a:rPr lang="en-US" smtClean="0"/>
              <a:t>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310474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584A6-A2BE-7B4A-B31E-7374FCAB6BD8}" type="datetime1">
              <a:rPr lang="en-US" smtClean="0"/>
              <a:t>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3243858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CB09EC-B1A4-224D-9779-24F27A0C7555}"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673665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6852D1-7CF3-7B4A-B46A-567668DB6956}" type="datetime1">
              <a:rPr lang="en-US" smtClean="0"/>
              <a:t>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B81750-45C9-6E45-8296-7F87C7C370B1}" type="slidenum">
              <a:rPr lang="en-US" smtClean="0"/>
              <a:t>‹#›</a:t>
            </a:fld>
            <a:endParaRPr lang="en-US"/>
          </a:p>
        </p:txBody>
      </p:sp>
    </p:spTree>
    <p:extLst>
      <p:ext uri="{BB962C8B-B14F-4D97-AF65-F5344CB8AC3E}">
        <p14:creationId xmlns:p14="http://schemas.microsoft.com/office/powerpoint/2010/main" val="2801069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osdis-orbit.png"/>
          <p:cNvPicPr>
            <a:picLocks noChangeAspect="1"/>
          </p:cNvPicPr>
          <p:nvPr/>
        </p:nvPicPr>
        <p:blipFill>
          <a:blip r:embed="rId13">
            <a:alphaModFix amt="6000"/>
            <a:extLst>
              <a:ext uri="{28A0092B-C50C-407E-A947-70E740481C1C}">
                <a14:useLocalDpi xmlns:a14="http://schemas.microsoft.com/office/drawing/2010/main"/>
              </a:ext>
            </a:extLst>
          </a:blip>
          <a:stretch>
            <a:fillRect/>
          </a:stretch>
        </p:blipFill>
        <p:spPr>
          <a:xfrm>
            <a:off x="5528587" y="3081284"/>
            <a:ext cx="4648200" cy="53721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668526" y="6356350"/>
            <a:ext cx="975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18A2B-E138-2D4A-BB72-5CFDA9BC7DEA}" type="datetime1">
              <a:rPr lang="en-US" smtClean="0"/>
              <a:t>4/10/2018</a:t>
            </a:fld>
            <a:endParaRPr lang="en-US"/>
          </a:p>
        </p:txBody>
      </p:sp>
      <p:sp>
        <p:nvSpPr>
          <p:cNvPr id="5" name="Footer Placeholder 4"/>
          <p:cNvSpPr>
            <a:spLocks noGrp="1"/>
          </p:cNvSpPr>
          <p:nvPr>
            <p:ph type="ftr" sz="quarter" idx="3"/>
          </p:nvPr>
        </p:nvSpPr>
        <p:spPr>
          <a:xfrm>
            <a:off x="2727122" y="6356350"/>
            <a:ext cx="36877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929006" y="6356350"/>
            <a:ext cx="75779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81750-45C9-6E45-8296-7F87C7C370B1}" type="slidenum">
              <a:rPr lang="en-US" smtClean="0"/>
              <a:t>‹#›</a:t>
            </a:fld>
            <a:endParaRPr lang="en-US"/>
          </a:p>
        </p:txBody>
      </p:sp>
      <p:sp>
        <p:nvSpPr>
          <p:cNvPr id="7" name="Rectangle 6"/>
          <p:cNvSpPr/>
          <p:nvPr/>
        </p:nvSpPr>
        <p:spPr>
          <a:xfrm>
            <a:off x="0" y="0"/>
            <a:ext cx="9147801" cy="134938"/>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eosdis-logo.png"/>
          <p:cNvPicPr>
            <a:picLocks noChangeAspect="1"/>
          </p:cNvPicPr>
          <p:nvPr/>
        </p:nvPicPr>
        <p:blipFill>
          <a:blip r:embed="rId14" cstate="email">
            <a:alphaModFix amt="50000"/>
            <a:extLst>
              <a:ext uri="{28A0092B-C50C-407E-A947-70E740481C1C}">
                <a14:useLocalDpi xmlns:a14="http://schemas.microsoft.com/office/drawing/2010/main"/>
              </a:ext>
            </a:extLst>
          </a:blip>
          <a:stretch>
            <a:fillRect/>
          </a:stretch>
        </p:blipFill>
        <p:spPr>
          <a:xfrm>
            <a:off x="457200" y="6239927"/>
            <a:ext cx="1842603" cy="519043"/>
          </a:xfrm>
          <a:prstGeom prst="rect">
            <a:avLst/>
          </a:prstGeom>
        </p:spPr>
      </p:pic>
    </p:spTree>
    <p:extLst>
      <p:ext uri="{BB962C8B-B14F-4D97-AF65-F5344CB8AC3E}">
        <p14:creationId xmlns:p14="http://schemas.microsoft.com/office/powerpoint/2010/main" val="39078276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4400" kern="1200">
          <a:solidFill>
            <a:srgbClr val="34495E"/>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element84.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amzn.to/2g3813l" TargetMode="External"/><Relationship Id="rId7" Type="http://schemas.openxmlformats.org/officeDocument/2006/relationships/hyperlink" Target="http://amzn.to/1120t91" TargetMode="External"/><Relationship Id="rId2" Type="http://schemas.openxmlformats.org/officeDocument/2006/relationships/hyperlink" Target="http://amzn.to/218Jr1G" TargetMode="External"/><Relationship Id="rId1" Type="http://schemas.openxmlformats.org/officeDocument/2006/relationships/slideLayout" Target="../slideLayouts/slideLayout2.xml"/><Relationship Id="rId6" Type="http://schemas.openxmlformats.org/officeDocument/2006/relationships/hyperlink" Target="http://bit.ly/1JR1NQb" TargetMode="External"/><Relationship Id="rId5" Type="http://schemas.openxmlformats.org/officeDocument/2006/relationships/hyperlink" Target="http://bit.ly/1njNOtJ" TargetMode="External"/><Relationship Id="rId4" Type="http://schemas.openxmlformats.org/officeDocument/2006/relationships/hyperlink" Target="http://bit.ly/1XCIzSk"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2233757"/>
          </a:xfrm>
        </p:spPr>
        <p:txBody>
          <a:bodyPr>
            <a:normAutofit fontScale="90000"/>
          </a:bodyPr>
          <a:lstStyle/>
          <a:p>
            <a:r>
              <a:rPr lang="en-US" b="0" dirty="0"/>
              <a:t>Best Practices Learned while Exploring Cloud-Native Architectures for NASA EOSDIS Applications and Systems</a:t>
            </a:r>
            <a:endParaRPr lang="en-US" dirty="0"/>
          </a:p>
        </p:txBody>
      </p:sp>
      <p:sp>
        <p:nvSpPr>
          <p:cNvPr id="3" name="Subtitle 2"/>
          <p:cNvSpPr>
            <a:spLocks noGrp="1"/>
          </p:cNvSpPr>
          <p:nvPr>
            <p:ph type="subTitle" idx="1"/>
          </p:nvPr>
        </p:nvSpPr>
        <p:spPr>
          <a:xfrm>
            <a:off x="685800" y="4585854"/>
            <a:ext cx="7086600" cy="1176235"/>
          </a:xfrm>
        </p:spPr>
        <p:txBody>
          <a:bodyPr>
            <a:normAutofit lnSpcReduction="10000"/>
          </a:bodyPr>
          <a:lstStyle/>
          <a:p>
            <a:r>
              <a:rPr lang="en-US" dirty="0"/>
              <a:t>Dan Pilone</a:t>
            </a:r>
          </a:p>
          <a:p>
            <a:r>
              <a:rPr lang="en-US" dirty="0"/>
              <a:t>Chief Technologist, NASA EED2 Contract </a:t>
            </a:r>
            <a:r>
              <a:rPr lang="en-US" dirty="0">
                <a:hlinkClick r:id="rId3"/>
              </a:rPr>
              <a:t>dan@element84.com</a:t>
            </a:r>
            <a:endParaRPr lang="en-US" dirty="0"/>
          </a:p>
        </p:txBody>
      </p:sp>
      <p:sp>
        <p:nvSpPr>
          <p:cNvPr id="4" name="TextBox 3"/>
          <p:cNvSpPr txBox="1"/>
          <p:nvPr/>
        </p:nvSpPr>
        <p:spPr>
          <a:xfrm>
            <a:off x="771225" y="6071872"/>
            <a:ext cx="7601551" cy="646331"/>
          </a:xfrm>
          <a:prstGeom prst="rect">
            <a:avLst/>
          </a:prstGeom>
          <a:noFill/>
        </p:spPr>
        <p:txBody>
          <a:bodyPr wrap="square" rtlCol="0">
            <a:spAutoFit/>
          </a:bodyPr>
          <a:lstStyle/>
          <a:p>
            <a:pPr algn="ctr"/>
            <a:r>
              <a:rPr lang="en-US" sz="1200" dirty="0">
                <a:solidFill>
                  <a:schemeClr val="tx1">
                    <a:lumMod val="25000"/>
                    <a:lumOff val="75000"/>
                  </a:schemeClr>
                </a:solidFill>
              </a:rPr>
              <a:t>The material is based upon work supported by the National Aeronautics and Space Administration under Raytheon Contract Number </a:t>
            </a:r>
            <a:r>
              <a:rPr lang="en-US" sz="1200" b="1" dirty="0">
                <a:solidFill>
                  <a:schemeClr val="tx1">
                    <a:lumMod val="25000"/>
                    <a:lumOff val="75000"/>
                  </a:schemeClr>
                </a:solidFill>
              </a:rPr>
              <a:t>NNG15HZ39C. This document does not contain technology or Technical Data controlled under either the U.S. International Traffic in Arms Regulations or the U.S. Export Administration Regulations.</a:t>
            </a:r>
            <a:endParaRPr lang="en-US" sz="1200" dirty="0">
              <a:solidFill>
                <a:schemeClr val="tx1">
                  <a:lumMod val="25000"/>
                  <a:lumOff val="75000"/>
                </a:schemeClr>
              </a:solidFill>
              <a:latin typeface="Helvetica Neue"/>
            </a:endParaRPr>
          </a:p>
        </p:txBody>
      </p:sp>
      <p:sp>
        <p:nvSpPr>
          <p:cNvPr id="6" name="Slide Number Placeholder 5"/>
          <p:cNvSpPr>
            <a:spLocks noGrp="1"/>
          </p:cNvSpPr>
          <p:nvPr>
            <p:ph type="sldNum" sz="quarter" idx="12"/>
          </p:nvPr>
        </p:nvSpPr>
        <p:spPr/>
        <p:txBody>
          <a:bodyPr/>
          <a:lstStyle/>
          <a:p>
            <a:fld id="{00B81750-45C9-6E45-8296-7F87C7C370B1}" type="slidenum">
              <a:rPr lang="en-US" smtClean="0"/>
              <a:t>1</a:t>
            </a:fld>
            <a:endParaRPr lang="en-US"/>
          </a:p>
        </p:txBody>
      </p:sp>
    </p:spTree>
    <p:extLst>
      <p:ext uri="{BB962C8B-B14F-4D97-AF65-F5344CB8AC3E}">
        <p14:creationId xmlns:p14="http://schemas.microsoft.com/office/powerpoint/2010/main" val="1876010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p:cNvSpPr>
            <a:spLocks/>
          </p:cNvSpPr>
          <p:nvPr/>
        </p:nvSpPr>
        <p:spPr>
          <a:xfrm>
            <a:off x="844237" y="1616695"/>
            <a:ext cx="7186589" cy="1559058"/>
          </a:xfrm>
          <a:prstGeom prst="roundRect">
            <a:avLst/>
          </a:prstGeom>
          <a:noFill/>
          <a:ln w="57150" cmpd="sng">
            <a:solidFill>
              <a:schemeClr val="bg1">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prstDash val="sysDash"/>
              </a:ln>
              <a:uFillTx/>
            </a:endParaRPr>
          </a:p>
        </p:txBody>
      </p:sp>
      <p:sp>
        <p:nvSpPr>
          <p:cNvPr id="4" name="Title 3"/>
          <p:cNvSpPr>
            <a:spLocks noGrp="1"/>
          </p:cNvSpPr>
          <p:nvPr>
            <p:ph type="title"/>
          </p:nvPr>
        </p:nvSpPr>
        <p:spPr/>
        <p:txBody>
          <a:bodyPr>
            <a:normAutofit fontScale="90000"/>
          </a:bodyPr>
          <a:lstStyle/>
          <a:p>
            <a:r>
              <a:rPr lang="en-US" sz="3600" dirty="0">
                <a:uFillTx/>
              </a:rPr>
              <a:t>GIBS-in-the-Cloud Ingest and Processing</a:t>
            </a:r>
          </a:p>
        </p:txBody>
      </p:sp>
      <p:grpSp>
        <p:nvGrpSpPr>
          <p:cNvPr id="19" name="Group 18"/>
          <p:cNvGrpSpPr/>
          <p:nvPr/>
        </p:nvGrpSpPr>
        <p:grpSpPr>
          <a:xfrm>
            <a:off x="2990920" y="3505999"/>
            <a:ext cx="1368892" cy="905017"/>
            <a:chOff x="5688501" y="4281734"/>
            <a:chExt cx="1368892" cy="905017"/>
          </a:xfrm>
        </p:grpSpPr>
        <p:sp>
          <p:nvSpPr>
            <p:cNvPr id="20" name="Rectangle 19"/>
            <p:cNvSpPr>
              <a:spLocks/>
            </p:cNvSpPr>
            <p:nvPr/>
          </p:nvSpPr>
          <p:spPr>
            <a:xfrm>
              <a:off x="5688501" y="4281734"/>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uFillTx/>
              </a:endParaRPr>
            </a:p>
          </p:txBody>
        </p:sp>
        <p:sp>
          <p:nvSpPr>
            <p:cNvPr id="21" name="Rectangle 20"/>
            <p:cNvSpPr>
              <a:spLocks/>
            </p:cNvSpPr>
            <p:nvPr/>
          </p:nvSpPr>
          <p:spPr>
            <a:xfrm>
              <a:off x="5749341" y="4342574"/>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uFillTx/>
              </a:endParaRPr>
            </a:p>
          </p:txBody>
        </p:sp>
        <p:sp>
          <p:nvSpPr>
            <p:cNvPr id="22" name="Rectangle 21"/>
            <p:cNvSpPr>
              <a:spLocks/>
            </p:cNvSpPr>
            <p:nvPr/>
          </p:nvSpPr>
          <p:spPr>
            <a:xfrm>
              <a:off x="5810181" y="4403414"/>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Handlers</a:t>
              </a:r>
            </a:p>
          </p:txBody>
        </p:sp>
      </p:grpSp>
      <p:sp>
        <p:nvSpPr>
          <p:cNvPr id="24" name="Rectangle 23"/>
          <p:cNvSpPr>
            <a:spLocks/>
          </p:cNvSpPr>
          <p:nvPr/>
        </p:nvSpPr>
        <p:spPr>
          <a:xfrm>
            <a:off x="4738486" y="3505999"/>
            <a:ext cx="137589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Generation</a:t>
            </a:r>
          </a:p>
        </p:txBody>
      </p:sp>
      <p:sp>
        <p:nvSpPr>
          <p:cNvPr id="33" name="Rectangle 32"/>
          <p:cNvSpPr>
            <a:spLocks/>
          </p:cNvSpPr>
          <p:nvPr/>
        </p:nvSpPr>
        <p:spPr>
          <a:xfrm>
            <a:off x="6587834" y="3505999"/>
            <a:ext cx="1247212" cy="783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uFillTx/>
              </a:rPr>
              <a:t>MRF Gen</a:t>
            </a:r>
          </a:p>
        </p:txBody>
      </p:sp>
      <p:sp>
        <p:nvSpPr>
          <p:cNvPr id="35" name="Rectangle 34"/>
          <p:cNvSpPr>
            <a:spLocks/>
          </p:cNvSpPr>
          <p:nvPr/>
        </p:nvSpPr>
        <p:spPr>
          <a:xfrm>
            <a:off x="1194279" y="3505999"/>
            <a:ext cx="1247212" cy="7833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uFillTx/>
              </a:rPr>
              <a:t>Product </a:t>
            </a:r>
            <a:r>
              <a:rPr lang="en-US" dirty="0" err="1">
                <a:uFillTx/>
              </a:rPr>
              <a:t>Config</a:t>
            </a:r>
            <a:endParaRPr lang="en-US" dirty="0">
              <a:uFillTx/>
            </a:endParaRPr>
          </a:p>
        </p:txBody>
      </p:sp>
      <p:cxnSp>
        <p:nvCxnSpPr>
          <p:cNvPr id="47" name="Straight Arrow Connector 46"/>
          <p:cNvCxnSpPr/>
          <p:nvPr/>
        </p:nvCxnSpPr>
        <p:spPr>
          <a:xfrm flipH="1">
            <a:off x="2441491" y="3897668"/>
            <a:ext cx="67110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4359812" y="3894154"/>
            <a:ext cx="378674" cy="35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4" name="Straight Arrow Connector 53"/>
          <p:cNvCxnSpPr>
            <a:stCxn id="24" idx="3"/>
            <a:endCxn id="33" idx="1"/>
          </p:cNvCxnSpPr>
          <p:nvPr/>
        </p:nvCxnSpPr>
        <p:spPr>
          <a:xfrm>
            <a:off x="6114379" y="3897668"/>
            <a:ext cx="4734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1" name="Rectangle 50"/>
          <p:cNvSpPr>
            <a:spLocks/>
          </p:cNvSpPr>
          <p:nvPr/>
        </p:nvSpPr>
        <p:spPr>
          <a:xfrm>
            <a:off x="4298972" y="1910074"/>
            <a:ext cx="1465430"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Dispatcher</a:t>
            </a:r>
          </a:p>
          <a:p>
            <a:pPr algn="ctr"/>
            <a:r>
              <a:rPr lang="en-US" sz="1200" dirty="0">
                <a:uFillTx/>
              </a:rPr>
              <a:t>(106 </a:t>
            </a:r>
            <a:r>
              <a:rPr lang="en-US" sz="1200" dirty="0" err="1">
                <a:uFillTx/>
              </a:rPr>
              <a:t>LoC</a:t>
            </a:r>
            <a:r>
              <a:rPr lang="en-US" sz="1200" dirty="0">
                <a:uFillTx/>
              </a:rPr>
              <a:t>)</a:t>
            </a:r>
          </a:p>
        </p:txBody>
      </p:sp>
      <p:cxnSp>
        <p:nvCxnSpPr>
          <p:cNvPr id="55" name="Elbow Connector 54"/>
          <p:cNvCxnSpPr>
            <a:stCxn id="24" idx="2"/>
            <a:endCxn id="35" idx="2"/>
          </p:cNvCxnSpPr>
          <p:nvPr/>
        </p:nvCxnSpPr>
        <p:spPr>
          <a:xfrm rot="5400000">
            <a:off x="3622159" y="2485062"/>
            <a:ext cx="12700" cy="3608548"/>
          </a:xfrm>
          <a:prstGeom prst="bentConnector3">
            <a:avLst>
              <a:gd name="adj1" fmla="val 2638370"/>
            </a:avLst>
          </a:prstGeom>
          <a:ln>
            <a:tailEnd type="arrow"/>
          </a:ln>
        </p:spPr>
        <p:style>
          <a:lnRef idx="3">
            <a:schemeClr val="dk1"/>
          </a:lnRef>
          <a:fillRef idx="0">
            <a:schemeClr val="dk1"/>
          </a:fillRef>
          <a:effectRef idx="2">
            <a:schemeClr val="dk1"/>
          </a:effectRef>
          <a:fontRef idx="minor">
            <a:schemeClr val="tx1"/>
          </a:fontRef>
        </p:style>
      </p:cxnSp>
      <p:sp>
        <p:nvSpPr>
          <p:cNvPr id="57" name="Rectangle 56"/>
          <p:cNvSpPr>
            <a:spLocks/>
          </p:cNvSpPr>
          <p:nvPr/>
        </p:nvSpPr>
        <p:spPr>
          <a:xfrm>
            <a:off x="2659709" y="1905690"/>
            <a:ext cx="1465430"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Scheduler</a:t>
            </a:r>
          </a:p>
          <a:p>
            <a:pPr algn="ctr"/>
            <a:r>
              <a:rPr lang="en-US" sz="1200" dirty="0">
                <a:uFillTx/>
              </a:rPr>
              <a:t>(66 </a:t>
            </a:r>
            <a:r>
              <a:rPr lang="en-US" sz="1200" dirty="0" err="1">
                <a:uFillTx/>
              </a:rPr>
              <a:t>LoC</a:t>
            </a:r>
            <a:r>
              <a:rPr lang="en-US" sz="1200" dirty="0">
                <a:uFillTx/>
              </a:rPr>
              <a:t>)</a:t>
            </a:r>
          </a:p>
        </p:txBody>
      </p:sp>
      <p:cxnSp>
        <p:nvCxnSpPr>
          <p:cNvPr id="58" name="Straight Arrow Connector 57"/>
          <p:cNvCxnSpPr>
            <a:stCxn id="57" idx="2"/>
          </p:cNvCxnSpPr>
          <p:nvPr/>
        </p:nvCxnSpPr>
        <p:spPr>
          <a:xfrm>
            <a:off x="3392424" y="2689027"/>
            <a:ext cx="0" cy="81697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a:stCxn id="51" idx="2"/>
          </p:cNvCxnSpPr>
          <p:nvPr/>
        </p:nvCxnSpPr>
        <p:spPr>
          <a:xfrm flipH="1">
            <a:off x="3734030" y="2693411"/>
            <a:ext cx="1297657" cy="812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1" name="Straight Arrow Connector 60"/>
          <p:cNvCxnSpPr>
            <a:stCxn id="51" idx="2"/>
            <a:endCxn id="24" idx="0"/>
          </p:cNvCxnSpPr>
          <p:nvPr/>
        </p:nvCxnSpPr>
        <p:spPr>
          <a:xfrm>
            <a:off x="5031687" y="2693411"/>
            <a:ext cx="394746" cy="812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64" name="Group 63"/>
          <p:cNvGrpSpPr/>
          <p:nvPr/>
        </p:nvGrpSpPr>
        <p:grpSpPr>
          <a:xfrm>
            <a:off x="1072599" y="1905690"/>
            <a:ext cx="1368892" cy="905017"/>
            <a:chOff x="5688501" y="4281734"/>
            <a:chExt cx="1368892" cy="905017"/>
          </a:xfrm>
        </p:grpSpPr>
        <p:sp>
          <p:nvSpPr>
            <p:cNvPr id="66" name="Rectangle 65"/>
            <p:cNvSpPr>
              <a:spLocks/>
            </p:cNvSpPr>
            <p:nvPr/>
          </p:nvSpPr>
          <p:spPr>
            <a:xfrm>
              <a:off x="5688501" y="4281734"/>
              <a:ext cx="1247212"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uFillTx/>
              </a:endParaRPr>
            </a:p>
          </p:txBody>
        </p:sp>
        <p:sp>
          <p:nvSpPr>
            <p:cNvPr id="67" name="Rectangle 66"/>
            <p:cNvSpPr>
              <a:spLocks/>
            </p:cNvSpPr>
            <p:nvPr/>
          </p:nvSpPr>
          <p:spPr>
            <a:xfrm>
              <a:off x="5749341" y="4342574"/>
              <a:ext cx="1247212"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uFillTx/>
              </a:endParaRPr>
            </a:p>
          </p:txBody>
        </p:sp>
        <p:sp>
          <p:nvSpPr>
            <p:cNvPr id="68" name="Rectangle 67"/>
            <p:cNvSpPr>
              <a:spLocks/>
            </p:cNvSpPr>
            <p:nvPr/>
          </p:nvSpPr>
          <p:spPr>
            <a:xfrm>
              <a:off x="5810181" y="4403414"/>
              <a:ext cx="1247212"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a:t>
              </a:r>
            </a:p>
          </p:txBody>
        </p:sp>
      </p:grpSp>
      <p:sp>
        <p:nvSpPr>
          <p:cNvPr id="76" name="TextBox 75"/>
          <p:cNvSpPr txBox="1">
            <a:spLocks/>
          </p:cNvSpPr>
          <p:nvPr/>
        </p:nvSpPr>
        <p:spPr>
          <a:xfrm>
            <a:off x="905680" y="1172717"/>
            <a:ext cx="1535812" cy="369332"/>
          </a:xfrm>
          <a:prstGeom prst="rect">
            <a:avLst/>
          </a:prstGeom>
          <a:noFill/>
        </p:spPr>
        <p:txBody>
          <a:bodyPr wrap="square" rtlCol="0">
            <a:spAutoFit/>
          </a:bodyPr>
          <a:lstStyle/>
          <a:p>
            <a:r>
              <a:rPr lang="en-US" dirty="0">
                <a:solidFill>
                  <a:schemeClr val="bg1">
                    <a:lumMod val="50000"/>
                  </a:schemeClr>
                </a:solidFill>
                <a:uFillTx/>
              </a:rPr>
              <a:t>Infrastructure</a:t>
            </a:r>
          </a:p>
        </p:txBody>
      </p:sp>
      <p:sp>
        <p:nvSpPr>
          <p:cNvPr id="2" name="Slide Number Placeholder 1"/>
          <p:cNvSpPr>
            <a:spLocks noGrp="1"/>
          </p:cNvSpPr>
          <p:nvPr>
            <p:ph type="sldNum" sz="quarter" idx="12"/>
          </p:nvPr>
        </p:nvSpPr>
        <p:spPr/>
        <p:txBody>
          <a:bodyPr/>
          <a:lstStyle/>
          <a:p>
            <a:fld id="{00B81750-45C9-6E45-8296-7F87C7C370B1}" type="slidenum">
              <a:rPr lang="en-US" smtClean="0"/>
              <a:t>10</a:t>
            </a:fld>
            <a:endParaRPr lang="en-US"/>
          </a:p>
        </p:txBody>
      </p:sp>
    </p:spTree>
    <p:extLst>
      <p:ext uri="{BB962C8B-B14F-4D97-AF65-F5344CB8AC3E}">
        <p14:creationId xmlns:p14="http://schemas.microsoft.com/office/powerpoint/2010/main" val="238457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amp;P Arch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91" y="0"/>
            <a:ext cx="10794755" cy="9969468"/>
          </a:xfrm>
          <a:prstGeom prst="rect">
            <a:avLst/>
          </a:prstGeom>
        </p:spPr>
      </p:pic>
    </p:spTree>
    <p:extLst>
      <p:ext uri="{BB962C8B-B14F-4D97-AF65-F5344CB8AC3E}">
        <p14:creationId xmlns:p14="http://schemas.microsoft.com/office/powerpoint/2010/main" val="1341736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Managed Services Drive Innovation</a:t>
            </a:r>
          </a:p>
        </p:txBody>
      </p:sp>
      <p:sp>
        <p:nvSpPr>
          <p:cNvPr id="3" name="Content Placeholder 2"/>
          <p:cNvSpPr>
            <a:spLocks noGrp="1"/>
          </p:cNvSpPr>
          <p:nvPr>
            <p:ph idx="1"/>
          </p:nvPr>
        </p:nvSpPr>
        <p:spPr/>
        <p:txBody>
          <a:bodyPr/>
          <a:lstStyle/>
          <a:p>
            <a:r>
              <a:rPr lang="en-US" dirty="0"/>
              <a:t>Instances to Containers</a:t>
            </a:r>
          </a:p>
          <a:p>
            <a:pPr lvl="1"/>
            <a:r>
              <a:rPr lang="en-US" dirty="0"/>
              <a:t>Greater segregation of functionality</a:t>
            </a:r>
          </a:p>
          <a:p>
            <a:pPr lvl="1"/>
            <a:r>
              <a:rPr lang="en-US" dirty="0"/>
              <a:t>Movement toward services over monoliths</a:t>
            </a:r>
          </a:p>
          <a:p>
            <a:r>
              <a:rPr lang="en-US" dirty="0"/>
              <a:t>Software on an Instance to AWS Service</a:t>
            </a:r>
          </a:p>
          <a:p>
            <a:pPr lvl="1"/>
            <a:r>
              <a:rPr lang="en-US" dirty="0" err="1"/>
              <a:t>ElasticSearch</a:t>
            </a:r>
            <a:r>
              <a:rPr lang="en-US" dirty="0"/>
              <a:t> to AWS </a:t>
            </a:r>
            <a:r>
              <a:rPr lang="en-US" dirty="0" err="1"/>
              <a:t>ElasticSearch</a:t>
            </a:r>
            <a:endParaRPr lang="en-US" dirty="0"/>
          </a:p>
          <a:p>
            <a:pPr lvl="1"/>
            <a:r>
              <a:rPr lang="en-US" dirty="0" err="1"/>
              <a:t>RabbitMQ</a:t>
            </a:r>
            <a:r>
              <a:rPr lang="en-US" dirty="0"/>
              <a:t> to AWS SQS</a:t>
            </a:r>
          </a:p>
          <a:p>
            <a:pPr lvl="1"/>
            <a:r>
              <a:rPr lang="en-US" dirty="0"/>
              <a:t>Etc.</a:t>
            </a:r>
          </a:p>
          <a:p>
            <a:r>
              <a:rPr lang="en-US" dirty="0"/>
              <a:t>And bigger changes</a:t>
            </a:r>
            <a:r>
              <a:rPr lang="mr-IN" dirty="0"/>
              <a:t>…</a:t>
            </a:r>
            <a:r>
              <a:rPr lang="en-US" dirty="0"/>
              <a:t> </a:t>
            </a:r>
            <a:r>
              <a:rPr lang="en-US" i="1" dirty="0"/>
              <a:t>(more on that later)</a:t>
            </a:r>
          </a:p>
          <a:p>
            <a:pPr lvl="1"/>
            <a:endParaRPr lang="en-US" dirty="0"/>
          </a:p>
        </p:txBody>
      </p:sp>
    </p:spTree>
    <p:extLst>
      <p:ext uri="{BB962C8B-B14F-4D97-AF65-F5344CB8AC3E}">
        <p14:creationId xmlns:p14="http://schemas.microsoft.com/office/powerpoint/2010/main" val="3323511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7469"/>
          <a:stretch/>
        </p:blipFill>
        <p:spPr>
          <a:xfrm>
            <a:off x="4882772" y="1123848"/>
            <a:ext cx="4567542" cy="4878371"/>
          </a:xfrm>
          <a:prstGeom prst="rect">
            <a:avLst/>
          </a:prstGeom>
        </p:spPr>
      </p:pic>
      <p:sp>
        <p:nvSpPr>
          <p:cNvPr id="4" name="Title 3"/>
          <p:cNvSpPr>
            <a:spLocks noGrp="1"/>
          </p:cNvSpPr>
          <p:nvPr>
            <p:ph type="title"/>
          </p:nvPr>
        </p:nvSpPr>
        <p:spPr/>
        <p:txBody>
          <a:bodyPr>
            <a:normAutofit/>
          </a:bodyPr>
          <a:lstStyle/>
          <a:p>
            <a:r>
              <a:rPr lang="en-US" dirty="0"/>
              <a:t>Cloud scale science data</a:t>
            </a:r>
          </a:p>
        </p:txBody>
      </p:sp>
      <p:sp>
        <p:nvSpPr>
          <p:cNvPr id="5" name="Content Placeholder 4"/>
          <p:cNvSpPr>
            <a:spLocks noGrp="1"/>
          </p:cNvSpPr>
          <p:nvPr>
            <p:ph idx="1"/>
          </p:nvPr>
        </p:nvSpPr>
        <p:spPr>
          <a:xfrm>
            <a:off x="457200" y="1600200"/>
            <a:ext cx="4329953" cy="4525963"/>
          </a:xfrm>
        </p:spPr>
        <p:txBody>
          <a:bodyPr>
            <a:normAutofit fontScale="47500" lnSpcReduction="20000"/>
          </a:bodyPr>
          <a:lstStyle/>
          <a:p>
            <a:pPr marL="171450" indent="-171450">
              <a:buFont typeface="Arial" charset="0"/>
              <a:buChar char="•"/>
            </a:pPr>
            <a:r>
              <a:rPr lang="en-US" b="1" dirty="0"/>
              <a:t>Data can be generated at scale </a:t>
            </a:r>
            <a:r>
              <a:rPr lang="en-US" dirty="0"/>
              <a:t>in AWS and placed in accessible buckets, avoiding massive data moves</a:t>
            </a:r>
          </a:p>
          <a:p>
            <a:pPr marL="171450" indent="-171450">
              <a:buFont typeface="Arial" charset="0"/>
              <a:buChar char="•"/>
            </a:pPr>
            <a:endParaRPr lang="en-US" dirty="0"/>
          </a:p>
          <a:p>
            <a:pPr marL="171450" indent="-171450">
              <a:buFont typeface="Arial" charset="0"/>
              <a:buChar char="•"/>
            </a:pPr>
            <a:r>
              <a:rPr lang="en-US" dirty="0"/>
              <a:t>Ingest, archival, validation, processing, etc. can </a:t>
            </a:r>
            <a:r>
              <a:rPr lang="en-US" b="1" dirty="0"/>
              <a:t>scale dynamically </a:t>
            </a:r>
            <a:r>
              <a:rPr lang="en-US" dirty="0"/>
              <a:t>based on incoming data streams, reprocessing needs, etc.</a:t>
            </a:r>
          </a:p>
          <a:p>
            <a:pPr marL="171450" indent="-171450">
              <a:buFont typeface="Arial" charset="0"/>
              <a:buChar char="•"/>
            </a:pPr>
            <a:endParaRPr lang="en-US" dirty="0"/>
          </a:p>
          <a:p>
            <a:pPr marL="171450" indent="-171450">
              <a:buFont typeface="Arial" charset="0"/>
              <a:buChar char="•"/>
            </a:pPr>
            <a:r>
              <a:rPr lang="en-US" b="1" dirty="0"/>
              <a:t>Entire petabyte scale archive </a:t>
            </a:r>
            <a:r>
              <a:rPr lang="en-US" dirty="0"/>
              <a:t>is directly accessible, with no transfer time or costs, to science users in the same region for longtime series or multiproduct use</a:t>
            </a:r>
          </a:p>
          <a:p>
            <a:pPr marL="171450" indent="-171450">
              <a:buFont typeface="Arial" charset="0"/>
              <a:buChar char="•"/>
            </a:pPr>
            <a:endParaRPr lang="en-US" dirty="0"/>
          </a:p>
          <a:p>
            <a:pPr marL="171450" indent="-171450">
              <a:buFont typeface="Arial" charset="0"/>
              <a:buChar char="•"/>
            </a:pPr>
            <a:r>
              <a:rPr lang="en-US" b="1" dirty="0"/>
              <a:t>Data processing, transformation, and analysis services</a:t>
            </a:r>
            <a:r>
              <a:rPr lang="en-US" dirty="0"/>
              <a:t> can be spun up, NASA funded or completely independently, leveraging the data with scalable compute and cost and access-managed output targets.</a:t>
            </a:r>
          </a:p>
        </p:txBody>
      </p:sp>
    </p:spTree>
    <p:extLst>
      <p:ext uri="{BB962C8B-B14F-4D97-AF65-F5344CB8AC3E}">
        <p14:creationId xmlns:p14="http://schemas.microsoft.com/office/powerpoint/2010/main" val="3027028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Aws has very low internal latency </a:t>
            </a:r>
            <a:r>
              <a:rPr lang="mr-IN" dirty="0"/>
              <a:t>–</a:t>
            </a:r>
            <a:r>
              <a:rPr lang="en-US" dirty="0"/>
              <a:t> but trust nothing.</a:t>
            </a:r>
          </a:p>
        </p:txBody>
      </p:sp>
      <p:sp>
        <p:nvSpPr>
          <p:cNvPr id="5" name="Text Placeholder 4"/>
          <p:cNvSpPr>
            <a:spLocks noGrp="1"/>
          </p:cNvSpPr>
          <p:nvPr>
            <p:ph type="body" idx="1"/>
          </p:nvPr>
        </p:nvSpPr>
        <p:spPr/>
        <p:txBody>
          <a:bodyPr/>
          <a:lstStyle/>
          <a:p>
            <a:r>
              <a:rPr lang="en-US" dirty="0"/>
              <a:t>Technical Lesson 2</a:t>
            </a:r>
          </a:p>
        </p:txBody>
      </p:sp>
      <p:sp>
        <p:nvSpPr>
          <p:cNvPr id="2" name="Slide Number Placeholder 1"/>
          <p:cNvSpPr>
            <a:spLocks noGrp="1"/>
          </p:cNvSpPr>
          <p:nvPr>
            <p:ph type="sldNum" sz="quarter" idx="12"/>
          </p:nvPr>
        </p:nvSpPr>
        <p:spPr/>
        <p:txBody>
          <a:bodyPr/>
          <a:lstStyle/>
          <a:p>
            <a:fld id="{00B81750-45C9-6E45-8296-7F87C7C370B1}" type="slidenum">
              <a:rPr lang="en-US" smtClean="0"/>
              <a:t>14</a:t>
            </a:fld>
            <a:endParaRPr lang="en-US"/>
          </a:p>
        </p:txBody>
      </p:sp>
    </p:spTree>
    <p:extLst>
      <p:ext uri="{BB962C8B-B14F-4D97-AF65-F5344CB8AC3E}">
        <p14:creationId xmlns:p14="http://schemas.microsoft.com/office/powerpoint/2010/main" val="1522617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455"/>
            <a:ext cx="5125456" cy="35305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891" y="3801054"/>
            <a:ext cx="4752109" cy="3056946"/>
          </a:xfrm>
          <a:prstGeom prst="rect">
            <a:avLst/>
          </a:prstGeom>
        </p:spPr>
      </p:pic>
      <p:sp>
        <p:nvSpPr>
          <p:cNvPr id="6" name="TextBox 5"/>
          <p:cNvSpPr txBox="1"/>
          <p:nvPr/>
        </p:nvSpPr>
        <p:spPr>
          <a:xfrm>
            <a:off x="5867037" y="1158592"/>
            <a:ext cx="2535382" cy="1754326"/>
          </a:xfrm>
          <a:prstGeom prst="rect">
            <a:avLst/>
          </a:prstGeom>
          <a:noFill/>
        </p:spPr>
        <p:txBody>
          <a:bodyPr wrap="square" rtlCol="0">
            <a:spAutoFit/>
          </a:bodyPr>
          <a:lstStyle/>
          <a:p>
            <a:r>
              <a:rPr lang="en-US" dirty="0"/>
              <a:t>On premises implementation showed consistent performance during load testing vs more sporadic latencies in AWS.</a:t>
            </a:r>
          </a:p>
        </p:txBody>
      </p:sp>
      <p:cxnSp>
        <p:nvCxnSpPr>
          <p:cNvPr id="9" name="Straight Arrow Connector 8"/>
          <p:cNvCxnSpPr/>
          <p:nvPr/>
        </p:nvCxnSpPr>
        <p:spPr>
          <a:xfrm flipH="1">
            <a:off x="5248894" y="1365662"/>
            <a:ext cx="522514" cy="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6422572" y="3076926"/>
            <a:ext cx="1979" cy="560120"/>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7134729" y="3842869"/>
            <a:ext cx="290200" cy="2170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76757" y="3816711"/>
            <a:ext cx="356188" cy="253916"/>
          </a:xfrm>
          <a:prstGeom prst="rect">
            <a:avLst/>
          </a:prstGeom>
          <a:noFill/>
        </p:spPr>
        <p:txBody>
          <a:bodyPr wrap="none" rtlCol="0">
            <a:spAutoFit/>
          </a:bodyPr>
          <a:lstStyle/>
          <a:p>
            <a:r>
              <a:rPr lang="en-US" sz="1050" b="1" dirty="0" err="1"/>
              <a:t>ms</a:t>
            </a:r>
            <a:endParaRPr lang="en-US" sz="1000" b="1" dirty="0"/>
          </a:p>
        </p:txBody>
      </p:sp>
      <p:sp>
        <p:nvSpPr>
          <p:cNvPr id="11" name="TextBox 10"/>
          <p:cNvSpPr txBox="1"/>
          <p:nvPr/>
        </p:nvSpPr>
        <p:spPr>
          <a:xfrm>
            <a:off x="2876550" y="276805"/>
            <a:ext cx="316428" cy="215444"/>
          </a:xfrm>
          <a:prstGeom prst="rect">
            <a:avLst/>
          </a:prstGeom>
          <a:solidFill>
            <a:schemeClr val="bg1"/>
          </a:solidFill>
        </p:spPr>
        <p:txBody>
          <a:bodyPr wrap="square" rtlCol="0">
            <a:spAutoFit/>
          </a:bodyPr>
          <a:lstStyle/>
          <a:p>
            <a:r>
              <a:rPr lang="en-US" sz="800" b="1" dirty="0" err="1"/>
              <a:t>ms</a:t>
            </a:r>
            <a:endParaRPr lang="en-US" sz="700" b="1" dirty="0"/>
          </a:p>
        </p:txBody>
      </p:sp>
      <p:cxnSp>
        <p:nvCxnSpPr>
          <p:cNvPr id="15" name="Straight Arrow Connector 14"/>
          <p:cNvCxnSpPr/>
          <p:nvPr/>
        </p:nvCxnSpPr>
        <p:spPr>
          <a:xfrm flipH="1">
            <a:off x="4909478" y="2722394"/>
            <a:ext cx="640080" cy="0"/>
          </a:xfrm>
          <a:prstGeom prst="straightConnector1">
            <a:avLst/>
          </a:prstGeom>
          <a:ln w="60325">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900462" y="6365581"/>
            <a:ext cx="640080" cy="0"/>
          </a:xfrm>
          <a:prstGeom prst="straightConnector1">
            <a:avLst/>
          </a:prstGeom>
          <a:ln w="60325">
            <a:solidFill>
              <a:srgbClr val="C00000"/>
            </a:solidFill>
            <a:tailEnd type="triangle" w="lg" len="lg"/>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00B81750-45C9-6E45-8296-7F87C7C370B1}" type="slidenum">
              <a:rPr lang="en-US" smtClean="0"/>
              <a:t>15</a:t>
            </a:fld>
            <a:endParaRPr lang="en-US"/>
          </a:p>
        </p:txBody>
      </p:sp>
    </p:spTree>
    <p:extLst>
      <p:ext uri="{BB962C8B-B14F-4D97-AF65-F5344CB8AC3E}">
        <p14:creationId xmlns:p14="http://schemas.microsoft.com/office/powerpoint/2010/main" val="38757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Involve security from the very beginning</a:t>
            </a:r>
          </a:p>
        </p:txBody>
      </p:sp>
      <p:sp>
        <p:nvSpPr>
          <p:cNvPr id="5" name="Text Placeholder 4"/>
          <p:cNvSpPr>
            <a:spLocks noGrp="1"/>
          </p:cNvSpPr>
          <p:nvPr>
            <p:ph type="body" idx="1"/>
          </p:nvPr>
        </p:nvSpPr>
        <p:spPr/>
        <p:txBody>
          <a:bodyPr/>
          <a:lstStyle/>
          <a:p>
            <a:r>
              <a:rPr lang="en-US" dirty="0"/>
              <a:t>Technical Lesson 3</a:t>
            </a:r>
          </a:p>
        </p:txBody>
      </p:sp>
      <p:sp>
        <p:nvSpPr>
          <p:cNvPr id="2" name="Slide Number Placeholder 1"/>
          <p:cNvSpPr>
            <a:spLocks noGrp="1"/>
          </p:cNvSpPr>
          <p:nvPr>
            <p:ph type="sldNum" sz="quarter" idx="12"/>
          </p:nvPr>
        </p:nvSpPr>
        <p:spPr/>
        <p:txBody>
          <a:bodyPr/>
          <a:lstStyle/>
          <a:p>
            <a:fld id="{00B81750-45C9-6E45-8296-7F87C7C370B1}" type="slidenum">
              <a:rPr lang="en-US" smtClean="0"/>
              <a:t>16</a:t>
            </a:fld>
            <a:endParaRPr lang="en-US"/>
          </a:p>
        </p:txBody>
      </p:sp>
    </p:spTree>
    <p:extLst>
      <p:ext uri="{BB962C8B-B14F-4D97-AF65-F5344CB8AC3E}">
        <p14:creationId xmlns:p14="http://schemas.microsoft.com/office/powerpoint/2010/main" val="1994901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NGAP as a Platform</a:t>
            </a:r>
          </a:p>
        </p:txBody>
      </p:sp>
      <p:sp>
        <p:nvSpPr>
          <p:cNvPr id="4" name="Rectangle 3"/>
          <p:cNvSpPr/>
          <p:nvPr/>
        </p:nvSpPr>
        <p:spPr>
          <a:xfrm>
            <a:off x="457200" y="2669041"/>
            <a:ext cx="8096438" cy="1048682"/>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NGAP Services</a:t>
            </a:r>
          </a:p>
          <a:p>
            <a:pPr algn="ctr"/>
            <a:r>
              <a:rPr lang="en-US" sz="2400" dirty="0"/>
              <a:t>(Monitoring, Logging, Security, </a:t>
            </a:r>
            <a:r>
              <a:rPr lang="en-US" sz="2400" dirty="0" err="1"/>
              <a:t>Autoscaling</a:t>
            </a:r>
            <a:r>
              <a:rPr lang="en-US" sz="2400" dirty="0"/>
              <a:t>, Billing, etc.)</a:t>
            </a:r>
          </a:p>
        </p:txBody>
      </p:sp>
      <p:sp>
        <p:nvSpPr>
          <p:cNvPr id="5" name="Rectangle 4"/>
          <p:cNvSpPr/>
          <p:nvPr/>
        </p:nvSpPr>
        <p:spPr>
          <a:xfrm>
            <a:off x="457200" y="3717723"/>
            <a:ext cx="8096438" cy="909885"/>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NASA’s Office of the Chief Information Officer</a:t>
            </a:r>
            <a:br>
              <a:rPr lang="en-US" sz="2400" dirty="0">
                <a:solidFill>
                  <a:schemeClr val="tx1"/>
                </a:solidFill>
              </a:rPr>
            </a:br>
            <a:r>
              <a:rPr lang="en-US" sz="2400" dirty="0">
                <a:solidFill>
                  <a:schemeClr val="tx1"/>
                </a:solidFill>
              </a:rPr>
              <a:t>(AWS Reseller)</a:t>
            </a:r>
          </a:p>
        </p:txBody>
      </p:sp>
      <p:sp>
        <p:nvSpPr>
          <p:cNvPr id="3" name="Slide Number Placeholder 2"/>
          <p:cNvSpPr>
            <a:spLocks noGrp="1"/>
          </p:cNvSpPr>
          <p:nvPr>
            <p:ph type="sldNum" sz="quarter" idx="12"/>
          </p:nvPr>
        </p:nvSpPr>
        <p:spPr/>
        <p:txBody>
          <a:bodyPr/>
          <a:lstStyle/>
          <a:p>
            <a:fld id="{00B81750-45C9-6E45-8296-7F87C7C370B1}" type="slidenum">
              <a:rPr lang="en-US" smtClean="0"/>
              <a:t>17</a:t>
            </a:fld>
            <a:endParaRPr lang="en-US"/>
          </a:p>
        </p:txBody>
      </p:sp>
    </p:spTree>
    <p:extLst>
      <p:ext uri="{BB962C8B-B14F-4D97-AF65-F5344CB8AC3E}">
        <p14:creationId xmlns:p14="http://schemas.microsoft.com/office/powerpoint/2010/main" val="154016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s-IS" sz="3200" dirty="0"/>
              <a:t>Layer security thoughout the architecture</a:t>
            </a:r>
            <a:endParaRPr lang="en-US" sz="3200" dirty="0"/>
          </a:p>
        </p:txBody>
      </p:sp>
      <p:sp>
        <p:nvSpPr>
          <p:cNvPr id="3" name="Rectangle 2"/>
          <p:cNvSpPr/>
          <p:nvPr/>
        </p:nvSpPr>
        <p:spPr>
          <a:xfrm>
            <a:off x="1727200" y="4795520"/>
            <a:ext cx="5334000" cy="69088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NGAP Services</a:t>
            </a:r>
          </a:p>
          <a:p>
            <a:pPr algn="ctr"/>
            <a:r>
              <a:rPr lang="en-US" sz="1400" dirty="0"/>
              <a:t>(Monitoring, Logging, Security, </a:t>
            </a:r>
            <a:r>
              <a:rPr lang="en-US" sz="1400" dirty="0" err="1"/>
              <a:t>Autoscaling</a:t>
            </a:r>
            <a:r>
              <a:rPr lang="en-US" sz="1400" dirty="0"/>
              <a:t>, Billing, etc.)</a:t>
            </a:r>
          </a:p>
        </p:txBody>
      </p:sp>
      <p:sp>
        <p:nvSpPr>
          <p:cNvPr id="5" name="Rectangle 4"/>
          <p:cNvSpPr/>
          <p:nvPr/>
        </p:nvSpPr>
        <p:spPr>
          <a:xfrm>
            <a:off x="1727200" y="5486400"/>
            <a:ext cx="5334000" cy="59944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NASA Office of the CIO</a:t>
            </a:r>
            <a:br>
              <a:rPr lang="en-US" dirty="0">
                <a:solidFill>
                  <a:schemeClr val="tx1"/>
                </a:solidFill>
              </a:rPr>
            </a:br>
            <a:r>
              <a:rPr lang="en-US" sz="1400" dirty="0">
                <a:solidFill>
                  <a:schemeClr val="tx1"/>
                </a:solidFill>
              </a:rPr>
              <a:t>(AWS Reseller)</a:t>
            </a:r>
          </a:p>
        </p:txBody>
      </p:sp>
      <p:sp>
        <p:nvSpPr>
          <p:cNvPr id="7" name="Rectangle 6"/>
          <p:cNvSpPr/>
          <p:nvPr/>
        </p:nvSpPr>
        <p:spPr>
          <a:xfrm>
            <a:off x="3235960" y="2529840"/>
            <a:ext cx="2316480" cy="78232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Application Builder</a:t>
            </a:r>
            <a:endParaRPr lang="en-US" sz="1400" dirty="0"/>
          </a:p>
        </p:txBody>
      </p:sp>
      <p:sp>
        <p:nvSpPr>
          <p:cNvPr id="8" name="Rectangle 7"/>
          <p:cNvSpPr/>
          <p:nvPr/>
        </p:nvSpPr>
        <p:spPr>
          <a:xfrm>
            <a:off x="1727200" y="4223308"/>
            <a:ext cx="1778000" cy="572212"/>
          </a:xfrm>
          <a:prstGeom prst="rect">
            <a:avLst/>
          </a:prstGeom>
          <a:solidFill>
            <a:srgbClr val="2ECC71"/>
          </a:solidFill>
          <a:ln>
            <a:solidFill>
              <a:srgbClr val="17171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Application</a:t>
            </a:r>
            <a:endParaRPr lang="en-US" sz="1200" dirty="0"/>
          </a:p>
        </p:txBody>
      </p:sp>
      <p:sp>
        <p:nvSpPr>
          <p:cNvPr id="9" name="Rectangle 8"/>
          <p:cNvSpPr/>
          <p:nvPr/>
        </p:nvSpPr>
        <p:spPr>
          <a:xfrm>
            <a:off x="3505200" y="3677920"/>
            <a:ext cx="1778000" cy="599440"/>
          </a:xfrm>
          <a:prstGeom prst="rect">
            <a:avLst/>
          </a:prstGeom>
          <a:solidFill>
            <a:srgbClr val="2ECC71"/>
          </a:solidFill>
          <a:ln>
            <a:solidFill>
              <a:srgbClr val="17171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Application</a:t>
            </a:r>
            <a:endParaRPr lang="en-US" sz="1200" dirty="0"/>
          </a:p>
        </p:txBody>
      </p:sp>
      <p:sp>
        <p:nvSpPr>
          <p:cNvPr id="10" name="Rectangle 9"/>
          <p:cNvSpPr/>
          <p:nvPr/>
        </p:nvSpPr>
        <p:spPr>
          <a:xfrm>
            <a:off x="5283200" y="4206240"/>
            <a:ext cx="1778000" cy="589280"/>
          </a:xfrm>
          <a:prstGeom prst="rect">
            <a:avLst/>
          </a:prstGeom>
          <a:solidFill>
            <a:srgbClr val="2ECC71"/>
          </a:solidFill>
          <a:ln>
            <a:solidFill>
              <a:srgbClr val="17171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Application</a:t>
            </a:r>
            <a:endParaRPr lang="en-US" sz="1200" dirty="0"/>
          </a:p>
        </p:txBody>
      </p:sp>
      <p:sp>
        <p:nvSpPr>
          <p:cNvPr id="11" name="Right Brace 10"/>
          <p:cNvSpPr/>
          <p:nvPr/>
        </p:nvSpPr>
        <p:spPr>
          <a:xfrm>
            <a:off x="7203440" y="4795520"/>
            <a:ext cx="345440" cy="1290320"/>
          </a:xfrm>
          <a:prstGeom prst="rightBrace">
            <a:avLst>
              <a:gd name="adj1" fmla="val 81863"/>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498080" y="5297100"/>
            <a:ext cx="1808480" cy="276999"/>
          </a:xfrm>
          <a:prstGeom prst="rect">
            <a:avLst/>
          </a:prstGeom>
          <a:noFill/>
        </p:spPr>
        <p:txBody>
          <a:bodyPr wrap="square" rtlCol="0">
            <a:spAutoFit/>
          </a:bodyPr>
          <a:lstStyle/>
          <a:p>
            <a:r>
              <a:rPr lang="en-US" sz="1200" b="1" dirty="0">
                <a:latin typeface="+mj-lt"/>
              </a:rPr>
              <a:t>Usable cloud “platform”</a:t>
            </a:r>
          </a:p>
        </p:txBody>
      </p:sp>
      <p:sp>
        <p:nvSpPr>
          <p:cNvPr id="13" name="Rectangle 12"/>
          <p:cNvSpPr/>
          <p:nvPr/>
        </p:nvSpPr>
        <p:spPr>
          <a:xfrm>
            <a:off x="135622" y="2032000"/>
            <a:ext cx="1307098" cy="1737360"/>
          </a:xfrm>
          <a:prstGeom prst="rect">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NASA Development Infrastructure</a:t>
            </a:r>
            <a:endParaRPr lang="en-US" sz="1100" dirty="0"/>
          </a:p>
        </p:txBody>
      </p:sp>
      <p:sp>
        <p:nvSpPr>
          <p:cNvPr id="14" name="Rounded Rectangle 13"/>
          <p:cNvSpPr/>
          <p:nvPr/>
        </p:nvSpPr>
        <p:spPr>
          <a:xfrm>
            <a:off x="873760" y="3312160"/>
            <a:ext cx="853440" cy="772160"/>
          </a:xfrm>
          <a:prstGeom prst="roundRect">
            <a:avLst/>
          </a:prstGeom>
          <a:solidFill>
            <a:schemeClr val="accent3"/>
          </a:solidFill>
          <a:ln>
            <a:solidFill>
              <a:srgbClr val="17171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App Source Code</a:t>
            </a:r>
          </a:p>
        </p:txBody>
      </p:sp>
      <p:sp>
        <p:nvSpPr>
          <p:cNvPr id="16" name="Rectangle 15"/>
          <p:cNvSpPr/>
          <p:nvPr/>
        </p:nvSpPr>
        <p:spPr>
          <a:xfrm>
            <a:off x="2001520" y="1869440"/>
            <a:ext cx="1778000" cy="518160"/>
          </a:xfrm>
          <a:prstGeom prst="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NGAP Secured Components</a:t>
            </a:r>
            <a:endParaRPr lang="en-US" sz="1200" dirty="0"/>
          </a:p>
        </p:txBody>
      </p:sp>
      <p:cxnSp>
        <p:nvCxnSpPr>
          <p:cNvPr id="18" name="Straight Arrow Connector 17"/>
          <p:cNvCxnSpPr>
            <a:stCxn id="7" idx="2"/>
            <a:endCxn id="9" idx="0"/>
          </p:cNvCxnSpPr>
          <p:nvPr/>
        </p:nvCxnSpPr>
        <p:spPr>
          <a:xfrm>
            <a:off x="4394200" y="3312160"/>
            <a:ext cx="0" cy="365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389120" y="4332560"/>
            <a:ext cx="0" cy="365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515360" y="4277360"/>
            <a:ext cx="1767840" cy="518160"/>
          </a:xfrm>
          <a:prstGeom prst="rect">
            <a:avLst/>
          </a:prstGeom>
          <a:noFill/>
          <a:ln>
            <a:solidFill>
              <a:srgbClr val="171717"/>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p>
        </p:txBody>
      </p:sp>
      <p:sp>
        <p:nvSpPr>
          <p:cNvPr id="24" name="Freeform 23"/>
          <p:cNvSpPr/>
          <p:nvPr/>
        </p:nvSpPr>
        <p:spPr>
          <a:xfrm>
            <a:off x="2454950" y="2397760"/>
            <a:ext cx="765770" cy="497840"/>
          </a:xfrm>
          <a:custGeom>
            <a:avLst/>
            <a:gdLst>
              <a:gd name="connsiteX0" fmla="*/ 349210 w 765770"/>
              <a:gd name="connsiteY0" fmla="*/ 0 h 497840"/>
              <a:gd name="connsiteX1" fmla="*/ 13930 w 765770"/>
              <a:gd name="connsiteY1" fmla="*/ 274320 h 497840"/>
              <a:gd name="connsiteX2" fmla="*/ 765770 w 765770"/>
              <a:gd name="connsiteY2" fmla="*/ 497840 h 497840"/>
            </a:gdLst>
            <a:ahLst/>
            <a:cxnLst>
              <a:cxn ang="0">
                <a:pos x="connsiteX0" y="connsiteY0"/>
              </a:cxn>
              <a:cxn ang="0">
                <a:pos x="connsiteX1" y="connsiteY1"/>
              </a:cxn>
              <a:cxn ang="0">
                <a:pos x="connsiteX2" y="connsiteY2"/>
              </a:cxn>
            </a:cxnLst>
            <a:rect l="l" t="t" r="r" b="b"/>
            <a:pathLst>
              <a:path w="765770" h="497840">
                <a:moveTo>
                  <a:pt x="349210" y="0"/>
                </a:moveTo>
                <a:cubicBezTo>
                  <a:pt x="146856" y="95673"/>
                  <a:pt x="-55497" y="191347"/>
                  <a:pt x="13930" y="274320"/>
                </a:cubicBezTo>
                <a:cubicBezTo>
                  <a:pt x="83357" y="357293"/>
                  <a:pt x="650623" y="438573"/>
                  <a:pt x="765770" y="497840"/>
                </a:cubicBezTo>
              </a:path>
            </a:pathLst>
          </a:custGeom>
          <a:ln>
            <a:solidFill>
              <a:srgbClr val="171717"/>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6" name="Straight Arrow Connector 25"/>
          <p:cNvCxnSpPr>
            <a:stCxn id="14" idx="3"/>
          </p:cNvCxnSpPr>
          <p:nvPr/>
        </p:nvCxnSpPr>
        <p:spPr>
          <a:xfrm flipV="1">
            <a:off x="1727200" y="3068320"/>
            <a:ext cx="1493520" cy="629920"/>
          </a:xfrm>
          <a:prstGeom prst="straightConnector1">
            <a:avLst/>
          </a:prstGeom>
          <a:ln>
            <a:solidFill>
              <a:srgbClr val="171717"/>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33" name="Picture 32"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03258" y="1869440"/>
            <a:ext cx="186422" cy="162560"/>
          </a:xfrm>
          <a:prstGeom prst="rect">
            <a:avLst/>
          </a:prstGeom>
        </p:spPr>
      </p:pic>
      <p:pic>
        <p:nvPicPr>
          <p:cNvPr id="36" name="Picture 35" descr="Screen Shot 2015-12-02 at 11.46.3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4000" y="1840586"/>
            <a:ext cx="304800" cy="265786"/>
          </a:xfrm>
          <a:prstGeom prst="rect">
            <a:avLst/>
          </a:prstGeom>
        </p:spPr>
      </p:pic>
      <p:sp>
        <p:nvSpPr>
          <p:cNvPr id="37" name="TextBox 36"/>
          <p:cNvSpPr txBox="1"/>
          <p:nvPr/>
        </p:nvSpPr>
        <p:spPr>
          <a:xfrm>
            <a:off x="6878320" y="1819213"/>
            <a:ext cx="2184400" cy="276999"/>
          </a:xfrm>
          <a:prstGeom prst="rect">
            <a:avLst/>
          </a:prstGeom>
          <a:noFill/>
        </p:spPr>
        <p:txBody>
          <a:bodyPr wrap="square" rtlCol="0">
            <a:spAutoFit/>
          </a:bodyPr>
          <a:lstStyle/>
          <a:p>
            <a:r>
              <a:rPr lang="en-US" sz="1200" b="1" dirty="0">
                <a:latin typeface="+mj-lt"/>
              </a:rPr>
              <a:t>- ESDIS “blessed” component</a:t>
            </a:r>
          </a:p>
        </p:txBody>
      </p:sp>
      <p:pic>
        <p:nvPicPr>
          <p:cNvPr id="41" name="Picture 40"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4698" y="2032000"/>
            <a:ext cx="186422" cy="162560"/>
          </a:xfrm>
          <a:prstGeom prst="rect">
            <a:avLst/>
          </a:prstGeom>
        </p:spPr>
      </p:pic>
      <p:pic>
        <p:nvPicPr>
          <p:cNvPr id="42" name="Picture 41"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96778" y="3677920"/>
            <a:ext cx="186422" cy="162560"/>
          </a:xfrm>
          <a:prstGeom prst="rect">
            <a:avLst/>
          </a:prstGeom>
        </p:spPr>
      </p:pic>
      <p:pic>
        <p:nvPicPr>
          <p:cNvPr id="43" name="Picture 42"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28938" y="4277360"/>
            <a:ext cx="186422" cy="162560"/>
          </a:xfrm>
          <a:prstGeom prst="rect">
            <a:avLst/>
          </a:prstGeom>
        </p:spPr>
      </p:pic>
      <p:pic>
        <p:nvPicPr>
          <p:cNvPr id="44" name="Picture 43"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74778" y="4277360"/>
            <a:ext cx="186422" cy="162560"/>
          </a:xfrm>
          <a:prstGeom prst="rect">
            <a:avLst/>
          </a:prstGeom>
        </p:spPr>
      </p:pic>
      <p:pic>
        <p:nvPicPr>
          <p:cNvPr id="45" name="Picture 44"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68160" y="4798772"/>
            <a:ext cx="186422" cy="162560"/>
          </a:xfrm>
          <a:prstGeom prst="rect">
            <a:avLst/>
          </a:prstGeom>
        </p:spPr>
      </p:pic>
      <p:pic>
        <p:nvPicPr>
          <p:cNvPr id="46" name="Picture 45" descr="Screen Shot 2015-12-02 at 11.46.39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66018" y="2529840"/>
            <a:ext cx="186422" cy="162560"/>
          </a:xfrm>
          <a:prstGeom prst="rect">
            <a:avLst/>
          </a:prstGeom>
        </p:spPr>
      </p:pic>
      <p:sp>
        <p:nvSpPr>
          <p:cNvPr id="4" name="Slide Number Placeholder 3"/>
          <p:cNvSpPr>
            <a:spLocks noGrp="1"/>
          </p:cNvSpPr>
          <p:nvPr>
            <p:ph type="sldNum" sz="quarter" idx="12"/>
          </p:nvPr>
        </p:nvSpPr>
        <p:spPr/>
        <p:txBody>
          <a:bodyPr/>
          <a:lstStyle/>
          <a:p>
            <a:fld id="{00B81750-45C9-6E45-8296-7F87C7C370B1}" type="slidenum">
              <a:rPr lang="en-US" smtClean="0"/>
              <a:t>18</a:t>
            </a:fld>
            <a:endParaRPr lang="en-US"/>
          </a:p>
        </p:txBody>
      </p:sp>
    </p:spTree>
    <p:extLst>
      <p:ext uri="{BB962C8B-B14F-4D97-AF65-F5344CB8AC3E}">
        <p14:creationId xmlns:p14="http://schemas.microsoft.com/office/powerpoint/2010/main" val="1127322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d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607"/>
            <a:ext cx="9144000" cy="5923330"/>
          </a:xfrm>
          <a:prstGeom prst="rect">
            <a:avLst/>
          </a:prstGeom>
        </p:spPr>
      </p:pic>
      <p:sp>
        <p:nvSpPr>
          <p:cNvPr id="2" name="TextBox 1"/>
          <p:cNvSpPr txBox="1"/>
          <p:nvPr/>
        </p:nvSpPr>
        <p:spPr>
          <a:xfrm>
            <a:off x="5508702" y="6400800"/>
            <a:ext cx="2751074" cy="307777"/>
          </a:xfrm>
          <a:prstGeom prst="rect">
            <a:avLst/>
          </a:prstGeom>
          <a:noFill/>
        </p:spPr>
        <p:txBody>
          <a:bodyPr wrap="none" rtlCol="0">
            <a:spAutoFit/>
          </a:bodyPr>
          <a:lstStyle/>
          <a:p>
            <a:r>
              <a:rPr lang="en-US" i="1" dirty="0">
                <a:solidFill>
                  <a:schemeClr val="bg1">
                    <a:lumMod val="50000"/>
                  </a:schemeClr>
                </a:solidFill>
              </a:rPr>
              <a:t>* Generated via http://</a:t>
            </a:r>
            <a:r>
              <a:rPr lang="en-US" i="1" dirty="0" err="1">
                <a:solidFill>
                  <a:schemeClr val="bg1">
                    <a:lumMod val="50000"/>
                  </a:schemeClr>
                </a:solidFill>
              </a:rPr>
              <a:t>wordle.net</a:t>
            </a:r>
            <a:endParaRPr lang="en-US" i="1" dirty="0">
              <a:solidFill>
                <a:schemeClr val="bg1">
                  <a:lumMod val="50000"/>
                </a:schemeClr>
              </a:solidFill>
            </a:endParaRPr>
          </a:p>
        </p:txBody>
      </p:sp>
    </p:spTree>
    <p:extLst>
      <p:ext uri="{BB962C8B-B14F-4D97-AF65-F5344CB8AC3E}">
        <p14:creationId xmlns:p14="http://schemas.microsoft.com/office/powerpoint/2010/main" val="159909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3304"/>
            <a:ext cx="9600237" cy="7042744"/>
          </a:xfrm>
          <a:prstGeom prst="rect">
            <a:avLst/>
          </a:prstGeom>
        </p:spPr>
      </p:pic>
    </p:spTree>
    <p:extLst>
      <p:ext uri="{BB962C8B-B14F-4D97-AF65-F5344CB8AC3E}">
        <p14:creationId xmlns:p14="http://schemas.microsoft.com/office/powerpoint/2010/main" val="55576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Modeling total cost of ownership (TCO) is extremely complicated</a:t>
            </a:r>
          </a:p>
        </p:txBody>
      </p:sp>
      <p:sp>
        <p:nvSpPr>
          <p:cNvPr id="5" name="Text Placeholder 4"/>
          <p:cNvSpPr>
            <a:spLocks noGrp="1"/>
          </p:cNvSpPr>
          <p:nvPr>
            <p:ph type="body" idx="1"/>
          </p:nvPr>
        </p:nvSpPr>
        <p:spPr/>
        <p:txBody>
          <a:bodyPr/>
          <a:lstStyle/>
          <a:p>
            <a:r>
              <a:rPr lang="en-US" dirty="0"/>
              <a:t>Cost Lesson 1</a:t>
            </a:r>
          </a:p>
        </p:txBody>
      </p:sp>
      <p:sp>
        <p:nvSpPr>
          <p:cNvPr id="2" name="Slide Number Placeholder 1"/>
          <p:cNvSpPr>
            <a:spLocks noGrp="1"/>
          </p:cNvSpPr>
          <p:nvPr>
            <p:ph type="sldNum" sz="quarter" idx="12"/>
          </p:nvPr>
        </p:nvSpPr>
        <p:spPr/>
        <p:txBody>
          <a:bodyPr/>
          <a:lstStyle/>
          <a:p>
            <a:fld id="{00B81750-45C9-6E45-8296-7F87C7C370B1}" type="slidenum">
              <a:rPr lang="en-US" smtClean="0"/>
              <a:t>20</a:t>
            </a:fld>
            <a:endParaRPr lang="en-US"/>
          </a:p>
        </p:txBody>
      </p:sp>
    </p:spTree>
    <p:extLst>
      <p:ext uri="{BB962C8B-B14F-4D97-AF65-F5344CB8AC3E}">
        <p14:creationId xmlns:p14="http://schemas.microsoft.com/office/powerpoint/2010/main" val="1704966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38199"/>
            <a:ext cx="9192406" cy="5204791"/>
          </a:xfrm>
          <a:prstGeom prst="rect">
            <a:avLst/>
          </a:prstGeom>
        </p:spPr>
      </p:pic>
      <p:sp>
        <p:nvSpPr>
          <p:cNvPr id="2" name="Slide Number Placeholder 1"/>
          <p:cNvSpPr>
            <a:spLocks noGrp="1"/>
          </p:cNvSpPr>
          <p:nvPr>
            <p:ph type="sldNum" sz="quarter" idx="12"/>
          </p:nvPr>
        </p:nvSpPr>
        <p:spPr/>
        <p:txBody>
          <a:bodyPr/>
          <a:lstStyle/>
          <a:p>
            <a:fld id="{00B81750-45C9-6E45-8296-7F87C7C370B1}" type="slidenum">
              <a:rPr lang="en-US" smtClean="0"/>
              <a:t>21</a:t>
            </a:fld>
            <a:endParaRPr lang="en-US"/>
          </a:p>
        </p:txBody>
      </p:sp>
    </p:spTree>
    <p:extLst>
      <p:ext uri="{BB962C8B-B14F-4D97-AF65-F5344CB8AC3E}">
        <p14:creationId xmlns:p14="http://schemas.microsoft.com/office/powerpoint/2010/main" val="1091087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661" y="777044"/>
            <a:ext cx="3099584" cy="476250"/>
          </a:xfrm>
          <a:prstGeom prst="rect">
            <a:avLst/>
          </a:prstGeom>
        </p:spPr>
      </p:pic>
      <p:sp>
        <p:nvSpPr>
          <p:cNvPr id="3" name="Title 2"/>
          <p:cNvSpPr>
            <a:spLocks noGrp="1"/>
          </p:cNvSpPr>
          <p:nvPr>
            <p:ph type="title"/>
          </p:nvPr>
        </p:nvSpPr>
        <p:spPr/>
        <p:txBody>
          <a:bodyPr>
            <a:normAutofit/>
          </a:bodyPr>
          <a:lstStyle/>
          <a:p>
            <a:r>
              <a:rPr lang="en-US" sz="2700" dirty="0"/>
              <a:t>OCTOBER 17-20, 2017 AWS announcements!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46" y="1403484"/>
            <a:ext cx="7789793" cy="4503702"/>
          </a:xfrm>
          <a:prstGeom prst="rect">
            <a:avLst/>
          </a:prstGeom>
          <a:ln>
            <a:solidFill>
              <a:schemeClr val="accent6">
                <a:lumMod val="40000"/>
                <a:lumOff val="60000"/>
              </a:schemeClr>
            </a:solidFill>
          </a:ln>
        </p:spPr>
      </p:pic>
    </p:spTree>
    <p:extLst>
      <p:ext uri="{BB962C8B-B14F-4D97-AF65-F5344CB8AC3E}">
        <p14:creationId xmlns:p14="http://schemas.microsoft.com/office/powerpoint/2010/main" val="3245027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7"/>
          <p:cNvSpPr/>
          <p:nvPr/>
        </p:nvSpPr>
        <p:spPr>
          <a:xfrm>
            <a:off x="60150" y="1781650"/>
            <a:ext cx="9040500" cy="3264000"/>
          </a:xfrm>
          <a:prstGeom prst="roundRect">
            <a:avLst>
              <a:gd name="adj" fmla="val 16667"/>
            </a:avLst>
          </a:prstGeom>
          <a:noFill/>
          <a:ln w="19050" cap="flat" cmpd="sng">
            <a:solidFill>
              <a:srgbClr val="F7981F"/>
            </a:solidFill>
            <a:prstDash val="lgDash"/>
            <a:round/>
            <a:headEnd type="none" w="med" len="med"/>
            <a:tailEnd type="none" w="med" len="med"/>
          </a:ln>
        </p:spPr>
        <p:txBody>
          <a:bodyPr lIns="91425" tIns="91425" rIns="91425" bIns="91425" anchor="t" anchorCtr="0">
            <a:noAutofit/>
          </a:bodyPr>
          <a:lstStyle/>
          <a:p>
            <a:pPr lvl="0" algn="r" rtl="0">
              <a:spcBef>
                <a:spcPts val="0"/>
              </a:spcBef>
              <a:buNone/>
            </a:pPr>
            <a:endParaRPr/>
          </a:p>
        </p:txBody>
      </p:sp>
      <p:grpSp>
        <p:nvGrpSpPr>
          <p:cNvPr id="5" name="Shape 248"/>
          <p:cNvGrpSpPr/>
          <p:nvPr/>
        </p:nvGrpSpPr>
        <p:grpSpPr>
          <a:xfrm>
            <a:off x="177200" y="1859375"/>
            <a:ext cx="2265480" cy="1580762"/>
            <a:chOff x="6264425" y="2145750"/>
            <a:chExt cx="2265480" cy="1580762"/>
          </a:xfrm>
        </p:grpSpPr>
        <p:grpSp>
          <p:nvGrpSpPr>
            <p:cNvPr id="6" name="Shape 249"/>
            <p:cNvGrpSpPr/>
            <p:nvPr/>
          </p:nvGrpSpPr>
          <p:grpSpPr>
            <a:xfrm>
              <a:off x="6329900" y="2394150"/>
              <a:ext cx="2200005" cy="1332362"/>
              <a:chOff x="6556029" y="2088612"/>
              <a:chExt cx="1977000" cy="1496700"/>
            </a:xfrm>
          </p:grpSpPr>
          <p:sp>
            <p:nvSpPr>
              <p:cNvPr id="8" name="Shape 250"/>
              <p:cNvSpPr/>
              <p:nvPr/>
            </p:nvSpPr>
            <p:spPr>
              <a:xfrm>
                <a:off x="6556029" y="2088612"/>
                <a:ext cx="1977000" cy="1496700"/>
              </a:xfrm>
              <a:prstGeom prst="roundRect">
                <a:avLst>
                  <a:gd name="adj" fmla="val 16667"/>
                </a:avLst>
              </a:prstGeom>
              <a:noFill/>
              <a:ln w="9525" cap="flat" cmpd="sng">
                <a:solidFill>
                  <a:srgbClr val="F7981F"/>
                </a:solidFill>
                <a:prstDash val="lgDash"/>
                <a:round/>
                <a:headEnd type="none" w="med" len="med"/>
                <a:tailEnd type="none" w="med" len="med"/>
              </a:ln>
            </p:spPr>
            <p:txBody>
              <a:bodyPr lIns="91425" tIns="91425" rIns="91425" bIns="91425" anchor="t" anchorCtr="0">
                <a:noAutofit/>
              </a:bodyPr>
              <a:lstStyle/>
              <a:p>
                <a:pPr lvl="0" algn="r" rtl="0">
                  <a:spcBef>
                    <a:spcPts val="0"/>
                  </a:spcBef>
                  <a:buNone/>
                </a:pPr>
                <a:endParaRPr/>
              </a:p>
            </p:txBody>
          </p:sp>
          <p:sp>
            <p:nvSpPr>
              <p:cNvPr id="9" name="Shape 251"/>
              <p:cNvSpPr txBox="1"/>
              <p:nvPr/>
            </p:nvSpPr>
            <p:spPr>
              <a:xfrm>
                <a:off x="6580180" y="3385118"/>
                <a:ext cx="1886400" cy="2001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 sz="700" b="1">
                    <a:solidFill>
                      <a:srgbClr val="F7981F"/>
                    </a:solidFill>
                    <a:latin typeface="Helvetica Neue"/>
                    <a:ea typeface="Helvetica Neue"/>
                    <a:cs typeface="Helvetica Neue"/>
                    <a:sym typeface="Helvetica Neue"/>
                  </a:rPr>
                  <a:t>us-west-2 region</a:t>
                </a:r>
              </a:p>
            </p:txBody>
          </p:sp>
        </p:grpSp>
        <p:sp>
          <p:nvSpPr>
            <p:cNvPr id="7" name="Shape 252"/>
            <p:cNvSpPr txBox="1"/>
            <p:nvPr/>
          </p:nvSpPr>
          <p:spPr>
            <a:xfrm>
              <a:off x="6264425" y="2145750"/>
              <a:ext cx="2199900" cy="168000"/>
            </a:xfrm>
            <a:prstGeom prst="rect">
              <a:avLst/>
            </a:prstGeom>
            <a:noFill/>
            <a:ln>
              <a:noFill/>
            </a:ln>
          </p:spPr>
          <p:txBody>
            <a:bodyPr lIns="91425" tIns="91425" rIns="91425" bIns="91425" anchor="t" anchorCtr="0">
              <a:noAutofit/>
            </a:bodyPr>
            <a:lstStyle/>
            <a:p>
              <a:pPr lvl="0" algn="ctr" rtl="0">
                <a:spcBef>
                  <a:spcPts val="0"/>
                </a:spcBef>
                <a:buNone/>
              </a:pPr>
              <a:r>
                <a:rPr lang="en" sz="900" b="1">
                  <a:latin typeface="Helvetica Neue"/>
                  <a:ea typeface="Helvetica Neue"/>
                  <a:cs typeface="Helvetica Neue"/>
                  <a:sym typeface="Helvetica Neue"/>
                </a:rPr>
                <a:t>End User AWS Account</a:t>
              </a:r>
            </a:p>
          </p:txBody>
        </p:sp>
      </p:grpSp>
      <p:grpSp>
        <p:nvGrpSpPr>
          <p:cNvPr id="10" name="Shape 254"/>
          <p:cNvGrpSpPr/>
          <p:nvPr/>
        </p:nvGrpSpPr>
        <p:grpSpPr>
          <a:xfrm>
            <a:off x="2557201" y="1845325"/>
            <a:ext cx="4220071" cy="3102714"/>
            <a:chOff x="4309801" y="1769125"/>
            <a:chExt cx="4220071" cy="3102714"/>
          </a:xfrm>
        </p:grpSpPr>
        <p:grpSp>
          <p:nvGrpSpPr>
            <p:cNvPr id="11" name="Shape 255"/>
            <p:cNvGrpSpPr/>
            <p:nvPr/>
          </p:nvGrpSpPr>
          <p:grpSpPr>
            <a:xfrm>
              <a:off x="4309801" y="2004950"/>
              <a:ext cx="4220071" cy="2866889"/>
              <a:chOff x="4740700" y="1651407"/>
              <a:chExt cx="3792300" cy="3220499"/>
            </a:xfrm>
          </p:grpSpPr>
          <p:sp>
            <p:nvSpPr>
              <p:cNvPr id="13" name="Shape 256"/>
              <p:cNvSpPr/>
              <p:nvPr/>
            </p:nvSpPr>
            <p:spPr>
              <a:xfrm>
                <a:off x="4740700" y="1651407"/>
                <a:ext cx="3792300" cy="3220499"/>
              </a:xfrm>
              <a:prstGeom prst="roundRect">
                <a:avLst>
                  <a:gd name="adj" fmla="val 16667"/>
                </a:avLst>
              </a:prstGeom>
              <a:noFill/>
              <a:ln w="9525" cap="flat" cmpd="sng">
                <a:solidFill>
                  <a:srgbClr val="F7981F"/>
                </a:solidFill>
                <a:prstDash val="lgDash"/>
                <a:round/>
                <a:headEnd type="none" w="med" len="med"/>
                <a:tailEnd type="none" w="med" len="med"/>
              </a:ln>
            </p:spPr>
            <p:txBody>
              <a:bodyPr lIns="91425" tIns="91425" rIns="91425" bIns="91425" anchor="t" anchorCtr="0">
                <a:noAutofit/>
              </a:bodyPr>
              <a:lstStyle/>
              <a:p>
                <a:pPr lvl="0" algn="r" rtl="0">
                  <a:spcBef>
                    <a:spcPts val="0"/>
                  </a:spcBef>
                  <a:buNone/>
                </a:pPr>
                <a:endParaRPr/>
              </a:p>
            </p:txBody>
          </p:sp>
          <p:sp>
            <p:nvSpPr>
              <p:cNvPr id="14" name="Shape 257"/>
              <p:cNvSpPr txBox="1"/>
              <p:nvPr/>
            </p:nvSpPr>
            <p:spPr>
              <a:xfrm>
                <a:off x="5481819" y="4671787"/>
                <a:ext cx="2273100" cy="2001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 sz="700" b="1">
                    <a:solidFill>
                      <a:srgbClr val="F7981F"/>
                    </a:solidFill>
                    <a:latin typeface="Helvetica Neue"/>
                    <a:ea typeface="Helvetica Neue"/>
                    <a:cs typeface="Helvetica Neue"/>
                    <a:sym typeface="Helvetica Neue"/>
                  </a:rPr>
                  <a:t>us-west-2 region</a:t>
                </a:r>
              </a:p>
            </p:txBody>
          </p:sp>
        </p:grpSp>
        <p:sp>
          <p:nvSpPr>
            <p:cNvPr id="12" name="Shape 258"/>
            <p:cNvSpPr txBox="1"/>
            <p:nvPr/>
          </p:nvSpPr>
          <p:spPr>
            <a:xfrm>
              <a:off x="5787850" y="1769125"/>
              <a:ext cx="2199900" cy="168000"/>
            </a:xfrm>
            <a:prstGeom prst="rect">
              <a:avLst/>
            </a:prstGeom>
            <a:noFill/>
            <a:ln>
              <a:noFill/>
            </a:ln>
          </p:spPr>
          <p:txBody>
            <a:bodyPr lIns="91425" tIns="91425" rIns="91425" bIns="91425" anchor="t" anchorCtr="0">
              <a:noAutofit/>
            </a:bodyPr>
            <a:lstStyle/>
            <a:p>
              <a:pPr lvl="0" rtl="0">
                <a:spcBef>
                  <a:spcPts val="0"/>
                </a:spcBef>
                <a:buNone/>
              </a:pPr>
              <a:r>
                <a:rPr lang="en" sz="900" b="1">
                  <a:latin typeface="Helvetica Neue"/>
                  <a:ea typeface="Helvetica Neue"/>
                  <a:cs typeface="Helvetica Neue"/>
                  <a:sym typeface="Helvetica Neue"/>
                </a:rPr>
                <a:t>EMCC GP_MCE AWS Account</a:t>
              </a:r>
            </a:p>
          </p:txBody>
        </p:sp>
      </p:grpSp>
      <p:grpSp>
        <p:nvGrpSpPr>
          <p:cNvPr id="15" name="Shape 259"/>
          <p:cNvGrpSpPr/>
          <p:nvPr/>
        </p:nvGrpSpPr>
        <p:grpSpPr>
          <a:xfrm>
            <a:off x="2965055" y="2237250"/>
            <a:ext cx="3574059" cy="2475600"/>
            <a:chOff x="5245990" y="2161046"/>
            <a:chExt cx="3045900" cy="2475600"/>
          </a:xfrm>
        </p:grpSpPr>
        <p:sp>
          <p:nvSpPr>
            <p:cNvPr id="16" name="Shape 260"/>
            <p:cNvSpPr/>
            <p:nvPr/>
          </p:nvSpPr>
          <p:spPr>
            <a:xfrm>
              <a:off x="5245990" y="2161046"/>
              <a:ext cx="3045900" cy="2475600"/>
            </a:xfrm>
            <a:prstGeom prst="roundRect">
              <a:avLst>
                <a:gd name="adj" fmla="val 16667"/>
              </a:avLst>
            </a:prstGeom>
            <a:noFill/>
            <a:ln w="9525" cap="flat" cmpd="sng">
              <a:solidFill>
                <a:srgbClr val="414042"/>
              </a:solidFill>
              <a:prstDash val="dash"/>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17" name="Shape 261"/>
            <p:cNvSpPr txBox="1"/>
            <p:nvPr/>
          </p:nvSpPr>
          <p:spPr>
            <a:xfrm>
              <a:off x="6229392" y="4481241"/>
              <a:ext cx="1079100" cy="15540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700" b="1">
                  <a:solidFill>
                    <a:srgbClr val="4C4D4B"/>
                  </a:solidFill>
                  <a:latin typeface="Helvetica Neue"/>
                  <a:ea typeface="Helvetica Neue"/>
                  <a:cs typeface="Helvetica Neue"/>
                  <a:sym typeface="Helvetica Neue"/>
                </a:rPr>
                <a:t>NGAP Platform</a:t>
              </a:r>
            </a:p>
          </p:txBody>
        </p:sp>
      </p:grpSp>
      <p:grpSp>
        <p:nvGrpSpPr>
          <p:cNvPr id="18" name="Shape 262"/>
          <p:cNvGrpSpPr/>
          <p:nvPr/>
        </p:nvGrpSpPr>
        <p:grpSpPr>
          <a:xfrm>
            <a:off x="3168925" y="2376008"/>
            <a:ext cx="927900" cy="974766"/>
            <a:chOff x="2711725" y="2757008"/>
            <a:chExt cx="927900" cy="974766"/>
          </a:xfrm>
        </p:grpSpPr>
        <p:sp>
          <p:nvSpPr>
            <p:cNvPr id="19" name="Shape 263"/>
            <p:cNvSpPr txBox="1"/>
            <p:nvPr/>
          </p:nvSpPr>
          <p:spPr>
            <a:xfrm>
              <a:off x="2711725" y="3482775"/>
              <a:ext cx="927900" cy="249000"/>
            </a:xfrm>
            <a:prstGeom prst="rect">
              <a:avLst/>
            </a:prstGeom>
            <a:noFill/>
            <a:ln>
              <a:noFill/>
            </a:ln>
          </p:spPr>
          <p:txBody>
            <a:bodyPr lIns="91425" tIns="45700" rIns="91425" bIns="45700" anchor="t" anchorCtr="0">
              <a:noAutofit/>
            </a:bodyPr>
            <a:lstStyle/>
            <a:p>
              <a:pPr lvl="0" algn="ctr" rtl="0">
                <a:spcBef>
                  <a:spcPts val="0"/>
                </a:spcBef>
                <a:buClr>
                  <a:schemeClr val="dk1"/>
                </a:buClr>
                <a:buSzPct val="25000"/>
                <a:buFont typeface="Arial"/>
                <a:buNone/>
              </a:pPr>
              <a:r>
                <a:rPr lang="en" sz="800" b="1">
                  <a:solidFill>
                    <a:schemeClr val="dk1"/>
                  </a:solidFill>
                  <a:latin typeface="Helvetica Neue"/>
                  <a:ea typeface="Helvetica Neue"/>
                  <a:cs typeface="Helvetica Neue"/>
                  <a:sym typeface="Helvetica Neue"/>
                </a:rPr>
                <a:t>ASF DAAC</a:t>
              </a:r>
            </a:p>
            <a:p>
              <a:pPr lvl="0" algn="ctr" rtl="0">
                <a:spcBef>
                  <a:spcPts val="0"/>
                </a:spcBef>
                <a:buClr>
                  <a:schemeClr val="dk1"/>
                </a:buClr>
                <a:buSzPct val="25000"/>
                <a:buFont typeface="Arial"/>
                <a:buNone/>
              </a:pPr>
              <a:r>
                <a:rPr lang="en" sz="800" b="1">
                  <a:solidFill>
                    <a:schemeClr val="dk1"/>
                  </a:solidFill>
                  <a:latin typeface="Helvetica Neue"/>
                  <a:ea typeface="Helvetica Neue"/>
                  <a:cs typeface="Helvetica Neue"/>
                  <a:sym typeface="Helvetica Neue"/>
                </a:rPr>
                <a:t>Amazon EC2</a:t>
              </a:r>
            </a:p>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Ingest</a:t>
              </a:r>
            </a:p>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Processing</a:t>
              </a:r>
            </a:p>
          </p:txBody>
        </p:sp>
        <p:pic>
          <p:nvPicPr>
            <p:cNvPr id="20" name="Shape 264"/>
            <p:cNvPicPr preferRelativeResize="0"/>
            <p:nvPr/>
          </p:nvPicPr>
          <p:blipFill rotWithShape="1">
            <a:blip r:embed="rId2">
              <a:alphaModFix/>
            </a:blip>
            <a:srcRect/>
            <a:stretch/>
          </p:blipFill>
          <p:spPr>
            <a:xfrm>
              <a:off x="2901475" y="2757008"/>
              <a:ext cx="544800" cy="653700"/>
            </a:xfrm>
            <a:prstGeom prst="rect">
              <a:avLst/>
            </a:prstGeom>
            <a:noFill/>
            <a:ln>
              <a:noFill/>
            </a:ln>
          </p:spPr>
        </p:pic>
      </p:grpSp>
      <p:grpSp>
        <p:nvGrpSpPr>
          <p:cNvPr id="21" name="Shape 265"/>
          <p:cNvGrpSpPr/>
          <p:nvPr/>
        </p:nvGrpSpPr>
        <p:grpSpPr>
          <a:xfrm>
            <a:off x="6948543" y="2087968"/>
            <a:ext cx="2039155" cy="2821938"/>
            <a:chOff x="6647899" y="2041600"/>
            <a:chExt cx="2328600" cy="2866950"/>
          </a:xfrm>
        </p:grpSpPr>
        <p:sp>
          <p:nvSpPr>
            <p:cNvPr id="22" name="Shape 266"/>
            <p:cNvSpPr/>
            <p:nvPr/>
          </p:nvSpPr>
          <p:spPr>
            <a:xfrm>
              <a:off x="6647899" y="2041600"/>
              <a:ext cx="2328600" cy="2866800"/>
            </a:xfrm>
            <a:prstGeom prst="roundRect">
              <a:avLst>
                <a:gd name="adj" fmla="val 16667"/>
              </a:avLst>
            </a:prstGeom>
            <a:noFill/>
            <a:ln w="9525" cap="flat" cmpd="sng">
              <a:solidFill>
                <a:srgbClr val="F7981F"/>
              </a:solidFill>
              <a:prstDash val="lgDash"/>
              <a:round/>
              <a:headEnd type="none" w="med" len="med"/>
              <a:tailEnd type="none" w="med" len="med"/>
            </a:ln>
          </p:spPr>
          <p:txBody>
            <a:bodyPr lIns="91425" tIns="91425" rIns="91425" bIns="91425" anchor="t" anchorCtr="0">
              <a:noAutofit/>
            </a:bodyPr>
            <a:lstStyle/>
            <a:p>
              <a:pPr lvl="0" algn="r" rtl="0">
                <a:spcBef>
                  <a:spcPts val="0"/>
                </a:spcBef>
                <a:buNone/>
              </a:pPr>
              <a:endParaRPr/>
            </a:p>
          </p:txBody>
        </p:sp>
        <p:sp>
          <p:nvSpPr>
            <p:cNvPr id="23" name="Shape 267"/>
            <p:cNvSpPr txBox="1"/>
            <p:nvPr/>
          </p:nvSpPr>
          <p:spPr>
            <a:xfrm>
              <a:off x="7311299" y="4730350"/>
              <a:ext cx="1309500" cy="178200"/>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 sz="700" b="1">
                  <a:solidFill>
                    <a:srgbClr val="F7981F"/>
                  </a:solidFill>
                  <a:latin typeface="Helvetica Neue"/>
                  <a:ea typeface="Helvetica Neue"/>
                  <a:cs typeface="Helvetica Neue"/>
                  <a:sym typeface="Helvetica Neue"/>
                </a:rPr>
                <a:t>us-west-2 region</a:t>
              </a:r>
            </a:p>
          </p:txBody>
        </p:sp>
      </p:grpSp>
      <p:sp>
        <p:nvSpPr>
          <p:cNvPr id="24" name="Shape 268"/>
          <p:cNvSpPr txBox="1"/>
          <p:nvPr/>
        </p:nvSpPr>
        <p:spPr>
          <a:xfrm>
            <a:off x="7056900" y="1840800"/>
            <a:ext cx="1782600" cy="168000"/>
          </a:xfrm>
          <a:prstGeom prst="rect">
            <a:avLst/>
          </a:prstGeom>
          <a:noFill/>
          <a:ln>
            <a:noFill/>
          </a:ln>
        </p:spPr>
        <p:txBody>
          <a:bodyPr lIns="91425" tIns="91425" rIns="91425" bIns="91425" anchor="t" anchorCtr="0">
            <a:noAutofit/>
          </a:bodyPr>
          <a:lstStyle/>
          <a:p>
            <a:pPr lvl="0" algn="ctr" rtl="0">
              <a:spcBef>
                <a:spcPts val="0"/>
              </a:spcBef>
              <a:buNone/>
            </a:pPr>
            <a:r>
              <a:rPr lang="en" sz="900" b="1">
                <a:latin typeface="Helvetica Neue"/>
                <a:ea typeface="Helvetica Neue"/>
                <a:cs typeface="Helvetica Neue"/>
                <a:sym typeface="Helvetica Neue"/>
              </a:rPr>
              <a:t>JPL AWS Account</a:t>
            </a:r>
          </a:p>
        </p:txBody>
      </p:sp>
      <p:grpSp>
        <p:nvGrpSpPr>
          <p:cNvPr id="25" name="Shape 269"/>
          <p:cNvGrpSpPr/>
          <p:nvPr/>
        </p:nvGrpSpPr>
        <p:grpSpPr>
          <a:xfrm>
            <a:off x="7506775" y="2873458"/>
            <a:ext cx="927900" cy="974766"/>
            <a:chOff x="2711725" y="2757008"/>
            <a:chExt cx="927900" cy="974766"/>
          </a:xfrm>
        </p:grpSpPr>
        <p:sp>
          <p:nvSpPr>
            <p:cNvPr id="26" name="Shape 270"/>
            <p:cNvSpPr txBox="1"/>
            <p:nvPr/>
          </p:nvSpPr>
          <p:spPr>
            <a:xfrm>
              <a:off x="2711725" y="3482775"/>
              <a:ext cx="927900" cy="249000"/>
            </a:xfrm>
            <a:prstGeom prst="rect">
              <a:avLst/>
            </a:prstGeom>
            <a:noFill/>
            <a:ln>
              <a:noFill/>
            </a:ln>
          </p:spPr>
          <p:txBody>
            <a:bodyPr lIns="91425" tIns="45700" rIns="91425" bIns="45700" anchor="t" anchorCtr="0">
              <a:noAutofit/>
            </a:bodyPr>
            <a:lstStyle/>
            <a:p>
              <a:pPr lvl="0" algn="ctr" rtl="0">
                <a:spcBef>
                  <a:spcPts val="0"/>
                </a:spcBef>
                <a:buClr>
                  <a:schemeClr val="dk1"/>
                </a:buClr>
                <a:buSzPct val="25000"/>
                <a:buFont typeface="Arial"/>
                <a:buNone/>
              </a:pPr>
              <a:r>
                <a:rPr lang="en" sz="800" b="1">
                  <a:solidFill>
                    <a:schemeClr val="dk1"/>
                  </a:solidFill>
                  <a:latin typeface="Helvetica Neue"/>
                  <a:ea typeface="Helvetica Neue"/>
                  <a:cs typeface="Helvetica Neue"/>
                  <a:sym typeface="Helvetica Neue"/>
                </a:rPr>
                <a:t>JPL </a:t>
              </a:r>
            </a:p>
            <a:p>
              <a:pPr lvl="0" algn="ctr" rtl="0">
                <a:spcBef>
                  <a:spcPts val="0"/>
                </a:spcBef>
                <a:buClr>
                  <a:schemeClr val="dk1"/>
                </a:buClr>
                <a:buSzPct val="25000"/>
                <a:buFont typeface="Arial"/>
                <a:buNone/>
              </a:pPr>
              <a:r>
                <a:rPr lang="en" sz="800" b="1">
                  <a:solidFill>
                    <a:schemeClr val="dk1"/>
                  </a:solidFill>
                  <a:latin typeface="Helvetica Neue"/>
                  <a:ea typeface="Helvetica Neue"/>
                  <a:cs typeface="Helvetica Neue"/>
                  <a:sym typeface="Helvetica Neue"/>
                </a:rPr>
                <a:t>Amazon EC2</a:t>
              </a:r>
            </a:p>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SDS Processing</a:t>
              </a:r>
            </a:p>
          </p:txBody>
        </p:sp>
        <p:pic>
          <p:nvPicPr>
            <p:cNvPr id="27" name="Shape 271"/>
            <p:cNvPicPr preferRelativeResize="0"/>
            <p:nvPr/>
          </p:nvPicPr>
          <p:blipFill rotWithShape="1">
            <a:blip r:embed="rId2">
              <a:alphaModFix/>
            </a:blip>
            <a:srcRect/>
            <a:stretch/>
          </p:blipFill>
          <p:spPr>
            <a:xfrm>
              <a:off x="2901475" y="2757008"/>
              <a:ext cx="544800" cy="653700"/>
            </a:xfrm>
            <a:prstGeom prst="rect">
              <a:avLst/>
            </a:prstGeom>
            <a:noFill/>
            <a:ln>
              <a:noFill/>
            </a:ln>
          </p:spPr>
        </p:pic>
      </p:grpSp>
      <p:cxnSp>
        <p:nvCxnSpPr>
          <p:cNvPr id="28" name="Shape 272"/>
          <p:cNvCxnSpPr/>
          <p:nvPr/>
        </p:nvCxnSpPr>
        <p:spPr>
          <a:xfrm rot="5400000" flipH="1">
            <a:off x="6648625" y="1553158"/>
            <a:ext cx="1476600" cy="1164000"/>
          </a:xfrm>
          <a:prstGeom prst="curvedConnector2">
            <a:avLst/>
          </a:prstGeom>
          <a:noFill/>
          <a:ln w="19050" cap="flat" cmpd="sng">
            <a:solidFill>
              <a:srgbClr val="FF0000"/>
            </a:solidFill>
            <a:prstDash val="dash"/>
            <a:round/>
            <a:headEnd type="none" w="lg" len="lg"/>
            <a:tailEnd type="triangle" w="lg" len="lg"/>
          </a:ln>
        </p:spPr>
      </p:cxnSp>
      <p:cxnSp>
        <p:nvCxnSpPr>
          <p:cNvPr id="29" name="Shape 274"/>
          <p:cNvCxnSpPr/>
          <p:nvPr/>
        </p:nvCxnSpPr>
        <p:spPr>
          <a:xfrm rot="5400000">
            <a:off x="4813800" y="1910375"/>
            <a:ext cx="2054100" cy="1580400"/>
          </a:xfrm>
          <a:prstGeom prst="curvedConnector2">
            <a:avLst/>
          </a:prstGeom>
          <a:noFill/>
          <a:ln w="19050" cap="flat" cmpd="sng">
            <a:solidFill>
              <a:srgbClr val="F7981F"/>
            </a:solidFill>
            <a:prstDash val="solid"/>
            <a:round/>
            <a:headEnd type="none" w="lg" len="lg"/>
            <a:tailEnd type="triangle" w="lg" len="lg"/>
          </a:ln>
        </p:spPr>
      </p:cxnSp>
      <p:grpSp>
        <p:nvGrpSpPr>
          <p:cNvPr id="30" name="Shape 277"/>
          <p:cNvGrpSpPr/>
          <p:nvPr/>
        </p:nvGrpSpPr>
        <p:grpSpPr>
          <a:xfrm>
            <a:off x="6205200" y="1216879"/>
            <a:ext cx="851700" cy="456645"/>
            <a:chOff x="4493450" y="1980604"/>
            <a:chExt cx="851700" cy="456645"/>
          </a:xfrm>
        </p:grpSpPr>
        <p:pic>
          <p:nvPicPr>
            <p:cNvPr id="31" name="Shape 273"/>
            <p:cNvPicPr preferRelativeResize="0"/>
            <p:nvPr/>
          </p:nvPicPr>
          <p:blipFill>
            <a:blip r:embed="rId3">
              <a:alphaModFix/>
            </a:blip>
            <a:stretch>
              <a:fillRect/>
            </a:stretch>
          </p:blipFill>
          <p:spPr>
            <a:xfrm>
              <a:off x="4745299" y="1980604"/>
              <a:ext cx="347999" cy="359808"/>
            </a:xfrm>
            <a:prstGeom prst="rect">
              <a:avLst/>
            </a:prstGeom>
            <a:noFill/>
            <a:ln>
              <a:noFill/>
            </a:ln>
          </p:spPr>
        </p:pic>
        <p:sp>
          <p:nvSpPr>
            <p:cNvPr id="32" name="Shape 275"/>
            <p:cNvSpPr txBox="1"/>
            <p:nvPr/>
          </p:nvSpPr>
          <p:spPr>
            <a:xfrm>
              <a:off x="4493450" y="2269250"/>
              <a:ext cx="851700" cy="168000"/>
            </a:xfrm>
            <a:prstGeom prst="rect">
              <a:avLst/>
            </a:prstGeom>
            <a:noFill/>
            <a:ln>
              <a:noFill/>
            </a:ln>
          </p:spPr>
          <p:txBody>
            <a:bodyPr lIns="91425" tIns="91425" rIns="91425" bIns="91425" anchor="t" anchorCtr="0">
              <a:noAutofit/>
            </a:bodyPr>
            <a:lstStyle/>
            <a:p>
              <a:pPr lvl="0" algn="ctr" rtl="0">
                <a:spcBef>
                  <a:spcPts val="0"/>
                </a:spcBef>
                <a:buNone/>
              </a:pPr>
              <a:r>
                <a:rPr lang="en" sz="700" b="1">
                  <a:latin typeface="Helvetica Neue"/>
                  <a:ea typeface="Helvetica Neue"/>
                  <a:cs typeface="Helvetica Neue"/>
                  <a:sym typeface="Helvetica Neue"/>
                </a:rPr>
                <a:t>NASA TIC</a:t>
              </a:r>
            </a:p>
          </p:txBody>
        </p:sp>
      </p:grpSp>
      <p:cxnSp>
        <p:nvCxnSpPr>
          <p:cNvPr id="33" name="Shape 278"/>
          <p:cNvCxnSpPr/>
          <p:nvPr/>
        </p:nvCxnSpPr>
        <p:spPr>
          <a:xfrm rot="10800000" flipH="1">
            <a:off x="6457049" y="1216783"/>
            <a:ext cx="174000" cy="180000"/>
          </a:xfrm>
          <a:prstGeom prst="curvedConnector4">
            <a:avLst>
              <a:gd name="adj1" fmla="val -136853"/>
              <a:gd name="adj2" fmla="val 232238"/>
            </a:avLst>
          </a:prstGeom>
          <a:noFill/>
          <a:ln w="19050" cap="flat" cmpd="sng">
            <a:solidFill>
              <a:srgbClr val="FF0000"/>
            </a:solidFill>
            <a:prstDash val="dash"/>
            <a:round/>
            <a:headEnd type="none" w="lg" len="lg"/>
            <a:tailEnd type="triangle" w="lg" len="lg"/>
          </a:ln>
        </p:spPr>
      </p:cxnSp>
      <p:grpSp>
        <p:nvGrpSpPr>
          <p:cNvPr id="34" name="Shape 282"/>
          <p:cNvGrpSpPr/>
          <p:nvPr/>
        </p:nvGrpSpPr>
        <p:grpSpPr>
          <a:xfrm>
            <a:off x="5097212" y="2325551"/>
            <a:ext cx="1224000" cy="902698"/>
            <a:chOff x="5539249" y="1890026"/>
            <a:chExt cx="1224000" cy="902698"/>
          </a:xfrm>
        </p:grpSpPr>
        <p:pic>
          <p:nvPicPr>
            <p:cNvPr id="35" name="Shape 283"/>
            <p:cNvPicPr preferRelativeResize="0"/>
            <p:nvPr/>
          </p:nvPicPr>
          <p:blipFill rotWithShape="1">
            <a:blip r:embed="rId4">
              <a:alphaModFix/>
            </a:blip>
            <a:srcRect/>
            <a:stretch/>
          </p:blipFill>
          <p:spPr>
            <a:xfrm>
              <a:off x="5892664" y="1890026"/>
              <a:ext cx="543600" cy="564000"/>
            </a:xfrm>
            <a:prstGeom prst="rect">
              <a:avLst/>
            </a:prstGeom>
            <a:noFill/>
            <a:ln>
              <a:noFill/>
            </a:ln>
          </p:spPr>
        </p:pic>
        <p:sp>
          <p:nvSpPr>
            <p:cNvPr id="36" name="Shape 284"/>
            <p:cNvSpPr txBox="1"/>
            <p:nvPr/>
          </p:nvSpPr>
          <p:spPr>
            <a:xfrm>
              <a:off x="5539249" y="2454025"/>
              <a:ext cx="1224000" cy="338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ASF DAAC</a:t>
              </a:r>
            </a:p>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Amazon S3 </a:t>
              </a:r>
              <a:br>
                <a:rPr lang="en" sz="800" b="1">
                  <a:solidFill>
                    <a:schemeClr val="dk1"/>
                  </a:solidFill>
                  <a:latin typeface="Helvetica Neue"/>
                  <a:ea typeface="Helvetica Neue"/>
                  <a:cs typeface="Helvetica Neue"/>
                  <a:sym typeface="Helvetica Neue"/>
                </a:rPr>
              </a:br>
              <a:r>
                <a:rPr lang="en" sz="800" b="1">
                  <a:solidFill>
                    <a:schemeClr val="dk1"/>
                  </a:solidFill>
                  <a:latin typeface="Helvetica Neue"/>
                  <a:ea typeface="Helvetica Neue"/>
                  <a:cs typeface="Helvetica Neue"/>
                  <a:sym typeface="Helvetica Neue"/>
                </a:rPr>
                <a:t>“Landing Zone” bucket</a:t>
              </a:r>
            </a:p>
          </p:txBody>
        </p:sp>
      </p:grpSp>
      <p:grpSp>
        <p:nvGrpSpPr>
          <p:cNvPr id="37" name="Shape 285"/>
          <p:cNvGrpSpPr/>
          <p:nvPr/>
        </p:nvGrpSpPr>
        <p:grpSpPr>
          <a:xfrm>
            <a:off x="4020625" y="3139975"/>
            <a:ext cx="1508100" cy="1208325"/>
            <a:chOff x="7142412" y="2377000"/>
            <a:chExt cx="1508100" cy="1208325"/>
          </a:xfrm>
        </p:grpSpPr>
        <p:pic>
          <p:nvPicPr>
            <p:cNvPr id="38" name="Shape 286"/>
            <p:cNvPicPr preferRelativeResize="0"/>
            <p:nvPr/>
          </p:nvPicPr>
          <p:blipFill rotWithShape="1">
            <a:blip r:embed="rId5">
              <a:alphaModFix/>
            </a:blip>
            <a:srcRect/>
            <a:stretch/>
          </p:blipFill>
          <p:spPr>
            <a:xfrm>
              <a:off x="7930737" y="2397200"/>
              <a:ext cx="503100" cy="521700"/>
            </a:xfrm>
            <a:prstGeom prst="rect">
              <a:avLst/>
            </a:prstGeom>
            <a:noFill/>
            <a:ln>
              <a:noFill/>
            </a:ln>
          </p:spPr>
        </p:pic>
        <p:pic>
          <p:nvPicPr>
            <p:cNvPr id="39" name="Shape 287"/>
            <p:cNvPicPr preferRelativeResize="0"/>
            <p:nvPr/>
          </p:nvPicPr>
          <p:blipFill rotWithShape="1">
            <a:blip r:embed="rId5">
              <a:alphaModFix/>
            </a:blip>
            <a:srcRect/>
            <a:stretch/>
          </p:blipFill>
          <p:spPr>
            <a:xfrm>
              <a:off x="7347187" y="2377000"/>
              <a:ext cx="503100" cy="521700"/>
            </a:xfrm>
            <a:prstGeom prst="rect">
              <a:avLst/>
            </a:prstGeom>
            <a:noFill/>
            <a:ln>
              <a:noFill/>
            </a:ln>
          </p:spPr>
        </p:pic>
        <p:pic>
          <p:nvPicPr>
            <p:cNvPr id="40" name="Shape 276"/>
            <p:cNvPicPr preferRelativeResize="0"/>
            <p:nvPr/>
          </p:nvPicPr>
          <p:blipFill rotWithShape="1">
            <a:blip r:embed="rId4">
              <a:alphaModFix/>
            </a:blip>
            <a:srcRect/>
            <a:stretch/>
          </p:blipFill>
          <p:spPr>
            <a:xfrm>
              <a:off x="7628914" y="2682626"/>
              <a:ext cx="543600" cy="564000"/>
            </a:xfrm>
            <a:prstGeom prst="rect">
              <a:avLst/>
            </a:prstGeom>
            <a:noFill/>
            <a:ln>
              <a:noFill/>
            </a:ln>
          </p:spPr>
        </p:pic>
        <p:sp>
          <p:nvSpPr>
            <p:cNvPr id="41" name="Shape 288"/>
            <p:cNvSpPr txBox="1"/>
            <p:nvPr/>
          </p:nvSpPr>
          <p:spPr>
            <a:xfrm>
              <a:off x="7142412" y="3246625"/>
              <a:ext cx="1508100" cy="3387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ASF DAAC</a:t>
              </a:r>
            </a:p>
            <a:p>
              <a:pPr marL="0" marR="0" lvl="0" indent="0" algn="ctr" rtl="0">
                <a:spcBef>
                  <a:spcPts val="0"/>
                </a:spcBef>
                <a:buSzPct val="25000"/>
                <a:buNone/>
              </a:pPr>
              <a:r>
                <a:rPr lang="en" sz="800" b="1">
                  <a:solidFill>
                    <a:schemeClr val="dk1"/>
                  </a:solidFill>
                  <a:latin typeface="Helvetica Neue"/>
                  <a:ea typeface="Helvetica Neue"/>
                  <a:cs typeface="Helvetica Neue"/>
                  <a:sym typeface="Helvetica Neue"/>
                </a:rPr>
                <a:t>Amazon S3 </a:t>
              </a:r>
              <a:br>
                <a:rPr lang="en" sz="800" b="1">
                  <a:solidFill>
                    <a:schemeClr val="dk1"/>
                  </a:solidFill>
                  <a:latin typeface="Helvetica Neue"/>
                  <a:ea typeface="Helvetica Neue"/>
                  <a:cs typeface="Helvetica Neue"/>
                  <a:sym typeface="Helvetica Neue"/>
                </a:rPr>
              </a:br>
              <a:r>
                <a:rPr lang="en" sz="800" b="1">
                  <a:solidFill>
                    <a:schemeClr val="dk1"/>
                  </a:solidFill>
                  <a:latin typeface="Helvetica Neue"/>
                  <a:ea typeface="Helvetica Neue"/>
                  <a:cs typeface="Helvetica Neue"/>
                  <a:sym typeface="Helvetica Neue"/>
                </a:rPr>
                <a:t>“Serving” buckets</a:t>
              </a:r>
            </a:p>
          </p:txBody>
        </p:sp>
      </p:grpSp>
      <p:grpSp>
        <p:nvGrpSpPr>
          <p:cNvPr id="42" name="Shape 289"/>
          <p:cNvGrpSpPr/>
          <p:nvPr/>
        </p:nvGrpSpPr>
        <p:grpSpPr>
          <a:xfrm>
            <a:off x="813200" y="2384608"/>
            <a:ext cx="927900" cy="898566"/>
            <a:chOff x="2711725" y="2757008"/>
            <a:chExt cx="927900" cy="898566"/>
          </a:xfrm>
        </p:grpSpPr>
        <p:sp>
          <p:nvSpPr>
            <p:cNvPr id="43" name="Shape 290"/>
            <p:cNvSpPr txBox="1"/>
            <p:nvPr/>
          </p:nvSpPr>
          <p:spPr>
            <a:xfrm>
              <a:off x="2711725" y="3406575"/>
              <a:ext cx="927900" cy="249000"/>
            </a:xfrm>
            <a:prstGeom prst="rect">
              <a:avLst/>
            </a:prstGeom>
            <a:noFill/>
            <a:ln>
              <a:noFill/>
            </a:ln>
          </p:spPr>
          <p:txBody>
            <a:bodyPr lIns="91425" tIns="45700" rIns="91425" bIns="45700" anchor="t" anchorCtr="0">
              <a:noAutofit/>
            </a:bodyPr>
            <a:lstStyle/>
            <a:p>
              <a:pPr lvl="0" algn="ctr" rtl="0">
                <a:spcBef>
                  <a:spcPts val="0"/>
                </a:spcBef>
                <a:buClr>
                  <a:schemeClr val="dk1"/>
                </a:buClr>
                <a:buSzPct val="25000"/>
                <a:buFont typeface="Arial"/>
                <a:buNone/>
              </a:pPr>
              <a:r>
                <a:rPr lang="en" sz="800" b="1">
                  <a:solidFill>
                    <a:schemeClr val="dk1"/>
                  </a:solidFill>
                  <a:latin typeface="Helvetica Neue"/>
                  <a:ea typeface="Helvetica Neue"/>
                  <a:cs typeface="Helvetica Neue"/>
                  <a:sym typeface="Helvetica Neue"/>
                </a:rPr>
                <a:t>Amazon EC2</a:t>
              </a:r>
            </a:p>
          </p:txBody>
        </p:sp>
        <p:pic>
          <p:nvPicPr>
            <p:cNvPr id="44" name="Shape 291"/>
            <p:cNvPicPr preferRelativeResize="0"/>
            <p:nvPr/>
          </p:nvPicPr>
          <p:blipFill rotWithShape="1">
            <a:blip r:embed="rId2">
              <a:alphaModFix/>
            </a:blip>
            <a:srcRect/>
            <a:stretch/>
          </p:blipFill>
          <p:spPr>
            <a:xfrm>
              <a:off x="2901475" y="2757008"/>
              <a:ext cx="544800" cy="653700"/>
            </a:xfrm>
            <a:prstGeom prst="rect">
              <a:avLst/>
            </a:prstGeom>
            <a:noFill/>
            <a:ln>
              <a:noFill/>
            </a:ln>
          </p:spPr>
        </p:pic>
      </p:grpSp>
      <p:pic>
        <p:nvPicPr>
          <p:cNvPr id="49" name="Shape 296"/>
          <p:cNvPicPr preferRelativeResize="0"/>
          <p:nvPr/>
        </p:nvPicPr>
        <p:blipFill>
          <a:blip r:embed="rId3">
            <a:alphaModFix/>
          </a:blip>
          <a:stretch>
            <a:fillRect/>
          </a:stretch>
        </p:blipFill>
        <p:spPr>
          <a:xfrm>
            <a:off x="2654499" y="1286904"/>
            <a:ext cx="347999" cy="359808"/>
          </a:xfrm>
          <a:prstGeom prst="rect">
            <a:avLst/>
          </a:prstGeom>
          <a:noFill/>
          <a:ln>
            <a:noFill/>
          </a:ln>
        </p:spPr>
      </p:pic>
      <p:cxnSp>
        <p:nvCxnSpPr>
          <p:cNvPr id="50" name="Shape 297"/>
          <p:cNvCxnSpPr/>
          <p:nvPr/>
        </p:nvCxnSpPr>
        <p:spPr>
          <a:xfrm rot="10800000" flipH="1">
            <a:off x="2643399" y="1231970"/>
            <a:ext cx="174000" cy="180000"/>
          </a:xfrm>
          <a:prstGeom prst="curvedConnector4">
            <a:avLst>
              <a:gd name="adj1" fmla="val -136853"/>
              <a:gd name="adj2" fmla="val 232238"/>
            </a:avLst>
          </a:prstGeom>
          <a:noFill/>
          <a:ln w="19050" cap="flat" cmpd="sng">
            <a:solidFill>
              <a:srgbClr val="FF0000"/>
            </a:solidFill>
            <a:prstDash val="dash"/>
            <a:round/>
            <a:headEnd type="none" w="lg" len="lg"/>
            <a:tailEnd type="triangle" w="lg" len="lg"/>
          </a:ln>
        </p:spPr>
      </p:cxnSp>
      <p:cxnSp>
        <p:nvCxnSpPr>
          <p:cNvPr id="51" name="Shape 298"/>
          <p:cNvCxnSpPr/>
          <p:nvPr/>
        </p:nvCxnSpPr>
        <p:spPr>
          <a:xfrm rot="10800000" flipH="1">
            <a:off x="1547750" y="1466758"/>
            <a:ext cx="1106699" cy="1244700"/>
          </a:xfrm>
          <a:prstGeom prst="curvedConnector3">
            <a:avLst>
              <a:gd name="adj1" fmla="val 50002"/>
            </a:avLst>
          </a:prstGeom>
          <a:noFill/>
          <a:ln w="19050" cap="flat" cmpd="sng">
            <a:solidFill>
              <a:srgbClr val="FF0000"/>
            </a:solidFill>
            <a:prstDash val="dash"/>
            <a:round/>
            <a:headEnd type="none" w="lg" len="lg"/>
            <a:tailEnd type="triangle" w="lg" len="lg"/>
          </a:ln>
        </p:spPr>
      </p:cxnSp>
      <p:pic>
        <p:nvPicPr>
          <p:cNvPr id="52" name="Shape 299" descr="AWS-Cloud.png"/>
          <p:cNvPicPr preferRelativeResize="0"/>
          <p:nvPr/>
        </p:nvPicPr>
        <p:blipFill rotWithShape="1">
          <a:blip r:embed="rId6">
            <a:alphaModFix/>
          </a:blip>
          <a:srcRect/>
          <a:stretch/>
        </p:blipFill>
        <p:spPr>
          <a:xfrm>
            <a:off x="60152" y="1523298"/>
            <a:ext cx="536100" cy="536100"/>
          </a:xfrm>
          <a:prstGeom prst="rect">
            <a:avLst/>
          </a:prstGeom>
          <a:noFill/>
          <a:ln>
            <a:noFill/>
          </a:ln>
        </p:spPr>
      </p:pic>
      <p:sp>
        <p:nvSpPr>
          <p:cNvPr id="53" name="Shape 300"/>
          <p:cNvSpPr txBox="1"/>
          <p:nvPr/>
        </p:nvSpPr>
        <p:spPr>
          <a:xfrm>
            <a:off x="2430375" y="1563550"/>
            <a:ext cx="851700" cy="168000"/>
          </a:xfrm>
          <a:prstGeom prst="rect">
            <a:avLst/>
          </a:prstGeom>
          <a:noFill/>
          <a:ln>
            <a:noFill/>
          </a:ln>
        </p:spPr>
        <p:txBody>
          <a:bodyPr lIns="91425" tIns="91425" rIns="91425" bIns="91425" anchor="t" anchorCtr="0">
            <a:noAutofit/>
          </a:bodyPr>
          <a:lstStyle/>
          <a:p>
            <a:pPr lvl="0" algn="ctr" rtl="0">
              <a:spcBef>
                <a:spcPts val="0"/>
              </a:spcBef>
              <a:buNone/>
            </a:pPr>
            <a:r>
              <a:rPr lang="en" sz="700" b="1">
                <a:latin typeface="Helvetica Neue"/>
                <a:ea typeface="Helvetica Neue"/>
                <a:cs typeface="Helvetica Neue"/>
                <a:sym typeface="Helvetica Neue"/>
              </a:rPr>
              <a:t>NASA TIC</a:t>
            </a:r>
          </a:p>
        </p:txBody>
      </p:sp>
      <p:grpSp>
        <p:nvGrpSpPr>
          <p:cNvPr id="54" name="Shape 301"/>
          <p:cNvGrpSpPr/>
          <p:nvPr/>
        </p:nvGrpSpPr>
        <p:grpSpPr>
          <a:xfrm>
            <a:off x="1652404" y="823706"/>
            <a:ext cx="1079100" cy="731400"/>
            <a:chOff x="7683442" y="1096806"/>
            <a:chExt cx="1079100" cy="731400"/>
          </a:xfrm>
        </p:grpSpPr>
        <p:pic>
          <p:nvPicPr>
            <p:cNvPr id="55" name="Shape 302" descr="Internet.png"/>
            <p:cNvPicPr preferRelativeResize="0"/>
            <p:nvPr/>
          </p:nvPicPr>
          <p:blipFill rotWithShape="1">
            <a:blip r:embed="rId7">
              <a:alphaModFix/>
            </a:blip>
            <a:srcRect/>
            <a:stretch/>
          </p:blipFill>
          <p:spPr>
            <a:xfrm>
              <a:off x="7857290" y="1096806"/>
              <a:ext cx="731400" cy="731400"/>
            </a:xfrm>
            <a:prstGeom prst="rect">
              <a:avLst/>
            </a:prstGeom>
            <a:noFill/>
            <a:ln>
              <a:noFill/>
            </a:ln>
          </p:spPr>
        </p:pic>
        <p:sp>
          <p:nvSpPr>
            <p:cNvPr id="56" name="Shape 303"/>
            <p:cNvSpPr txBox="1"/>
            <p:nvPr/>
          </p:nvSpPr>
          <p:spPr>
            <a:xfrm>
              <a:off x="7683442" y="1431166"/>
              <a:ext cx="1079100" cy="155400"/>
            </a:xfrm>
            <a:prstGeom prst="rect">
              <a:avLst/>
            </a:prstGeom>
            <a:noFill/>
            <a:ln>
              <a:noFill/>
            </a:ln>
          </p:spPr>
          <p:txBody>
            <a:bodyPr lIns="0" tIns="0" rIns="0" bIns="0" anchor="t" anchorCtr="0">
              <a:noAutofit/>
            </a:bodyPr>
            <a:lstStyle/>
            <a:p>
              <a:pPr marL="0" marR="0" lvl="0" indent="0" algn="ctr" rtl="0">
                <a:spcBef>
                  <a:spcPts val="0"/>
                </a:spcBef>
                <a:buSzPct val="25000"/>
                <a:buNone/>
              </a:pPr>
              <a:r>
                <a:rPr lang="en" sz="900" b="1">
                  <a:solidFill>
                    <a:srgbClr val="4C4D4B"/>
                  </a:solidFill>
                  <a:latin typeface="Helvetica Neue"/>
                  <a:ea typeface="Helvetica Neue"/>
                  <a:cs typeface="Helvetica Neue"/>
                  <a:sym typeface="Helvetica Neue"/>
                </a:rPr>
                <a:t>internet</a:t>
              </a:r>
            </a:p>
          </p:txBody>
        </p:sp>
      </p:grpSp>
      <p:cxnSp>
        <p:nvCxnSpPr>
          <p:cNvPr id="57" name="Shape 304"/>
          <p:cNvCxnSpPr/>
          <p:nvPr/>
        </p:nvCxnSpPr>
        <p:spPr>
          <a:xfrm>
            <a:off x="3002499" y="1466808"/>
            <a:ext cx="1474499" cy="1673100"/>
          </a:xfrm>
          <a:prstGeom prst="curvedConnector2">
            <a:avLst/>
          </a:prstGeom>
          <a:noFill/>
          <a:ln w="19050" cap="flat" cmpd="sng">
            <a:solidFill>
              <a:schemeClr val="accent1"/>
            </a:solidFill>
            <a:prstDash val="solid"/>
            <a:round/>
            <a:headEnd type="none" w="lg" len="lg"/>
            <a:tailEnd type="triangle" w="lg" len="lg"/>
          </a:ln>
        </p:spPr>
      </p:cxnSp>
      <p:sp>
        <p:nvSpPr>
          <p:cNvPr id="58" name="Shape 30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23</a:t>
            </a:fld>
            <a:endParaRPr lang="en"/>
          </a:p>
        </p:txBody>
      </p:sp>
      <p:sp>
        <p:nvSpPr>
          <p:cNvPr id="59" name="Shape 307"/>
          <p:cNvSpPr txBox="1"/>
          <p:nvPr/>
        </p:nvSpPr>
        <p:spPr>
          <a:xfrm>
            <a:off x="68575" y="4702825"/>
            <a:ext cx="4114800" cy="314400"/>
          </a:xfrm>
          <a:prstGeom prst="rect">
            <a:avLst/>
          </a:prstGeom>
          <a:noFill/>
          <a:ln>
            <a:noFill/>
          </a:ln>
        </p:spPr>
        <p:txBody>
          <a:bodyPr lIns="91425" tIns="91425" rIns="91425" bIns="91425" anchor="t" anchorCtr="0">
            <a:noAutofit/>
          </a:bodyPr>
          <a:lstStyle/>
          <a:p>
            <a:pPr lvl="0" rtl="0">
              <a:spcBef>
                <a:spcPts val="0"/>
              </a:spcBef>
              <a:buNone/>
            </a:pPr>
            <a:r>
              <a:rPr lang="en" sz="1000"/>
              <a:t>NGAP and Trusted Internet Connections (TIC)</a:t>
            </a:r>
          </a:p>
        </p:txBody>
      </p:sp>
      <p:cxnSp>
        <p:nvCxnSpPr>
          <p:cNvPr id="60" name="Shape 274"/>
          <p:cNvCxnSpPr>
            <a:stCxn id="27" idx="1"/>
            <a:endCxn id="38" idx="2"/>
          </p:cNvCxnSpPr>
          <p:nvPr/>
        </p:nvCxnSpPr>
        <p:spPr>
          <a:xfrm rot="10800000" flipV="1">
            <a:off x="5060501" y="3200307"/>
            <a:ext cx="2636025" cy="481567"/>
          </a:xfrm>
          <a:prstGeom prst="curvedConnector4">
            <a:avLst>
              <a:gd name="adj1" fmla="val 39022"/>
              <a:gd name="adj2" fmla="val 147470"/>
            </a:avLst>
          </a:prstGeom>
          <a:noFill/>
          <a:ln w="19050" cap="flat" cmpd="sng">
            <a:solidFill>
              <a:srgbClr val="F7981F"/>
            </a:solidFill>
            <a:prstDash val="solid"/>
            <a:round/>
            <a:headEnd type="none" w="lg" len="lg"/>
            <a:tailEnd type="triangle" w="lg" len="lg"/>
          </a:ln>
        </p:spPr>
      </p:cxnSp>
      <p:cxnSp>
        <p:nvCxnSpPr>
          <p:cNvPr id="63" name="Shape 304"/>
          <p:cNvCxnSpPr>
            <a:stCxn id="44" idx="3"/>
            <a:endCxn id="40" idx="1"/>
          </p:cNvCxnSpPr>
          <p:nvPr/>
        </p:nvCxnSpPr>
        <p:spPr>
          <a:xfrm>
            <a:off x="1547750" y="2711458"/>
            <a:ext cx="2959377" cy="1016143"/>
          </a:xfrm>
          <a:prstGeom prst="curvedConnector3">
            <a:avLst>
              <a:gd name="adj1" fmla="val 34063"/>
            </a:avLst>
          </a:prstGeom>
          <a:noFill/>
          <a:ln w="19050" cap="flat" cmpd="sng">
            <a:solidFill>
              <a:schemeClr val="accent1"/>
            </a:solidFill>
            <a:prstDash val="solid"/>
            <a:round/>
            <a:headEnd type="none" w="lg" len="lg"/>
            <a:tailEnd type="triangle" w="lg" len="lg"/>
          </a:ln>
        </p:spPr>
      </p:cxnSp>
      <p:pic>
        <p:nvPicPr>
          <p:cNvPr id="70" name="Picture 69"/>
          <p:cNvPicPr>
            <a:picLocks/>
          </p:cNvPicPr>
          <p:nvPr/>
        </p:nvPicPr>
        <p:blipFill>
          <a:blip r:embed="rId8">
            <a:extLst/>
          </a:blip>
          <a:stretch>
            <a:fillRect/>
          </a:stretch>
        </p:blipFill>
        <p:spPr>
          <a:xfrm>
            <a:off x="7121823" y="4627168"/>
            <a:ext cx="1922351" cy="468582"/>
          </a:xfrm>
          <a:prstGeom prst="rect">
            <a:avLst/>
          </a:prstGeom>
        </p:spPr>
      </p:pic>
      <p:pic>
        <p:nvPicPr>
          <p:cNvPr id="71" name="Picture 70"/>
          <p:cNvPicPr>
            <a:picLocks/>
          </p:cNvPicPr>
          <p:nvPr/>
        </p:nvPicPr>
        <p:blipFill>
          <a:blip r:embed="rId8">
            <a:extLst/>
          </a:blip>
          <a:stretch>
            <a:fillRect/>
          </a:stretch>
        </p:blipFill>
        <p:spPr>
          <a:xfrm>
            <a:off x="3645740" y="4655934"/>
            <a:ext cx="2003542" cy="468582"/>
          </a:xfrm>
          <a:prstGeom prst="rect">
            <a:avLst/>
          </a:prstGeom>
        </p:spPr>
      </p:pic>
    </p:spTree>
    <p:extLst>
      <p:ext uri="{BB962C8B-B14F-4D97-AF65-F5344CB8AC3E}">
        <p14:creationId xmlns:p14="http://schemas.microsoft.com/office/powerpoint/2010/main" val="7118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dissolve">
                                      <p:cBhvr>
                                        <p:cTn id="7" dur="500"/>
                                        <p:tgtEl>
                                          <p:spTgt spid="70"/>
                                        </p:tgtEl>
                                      </p:cBhvr>
                                    </p:animEffect>
                                  </p:childTnLst>
                                </p:cTn>
                              </p:par>
                              <p:par>
                                <p:cTn id="8" presetID="9"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dissolve">
                                      <p:cBhvr>
                                        <p:cTn id="10" dur="500"/>
                                        <p:tgtEl>
                                          <p:spTgt spid="7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70"/>
                                        </p:tgtEl>
                                      </p:cBhvr>
                                    </p:animEffect>
                                    <p:set>
                                      <p:cBhvr>
                                        <p:cTn id="15" dur="1" fill="hold">
                                          <p:stCondLst>
                                            <p:cond delay="499"/>
                                          </p:stCondLst>
                                        </p:cTn>
                                        <p:tgtEl>
                                          <p:spTgt spid="70"/>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71"/>
                                        </p:tgtEl>
                                      </p:cBhvr>
                                    </p:animEffect>
                                    <p:set>
                                      <p:cBhvr>
                                        <p:cTn id="18" dur="1" fill="hold">
                                          <p:stCondLst>
                                            <p:cond delay="499"/>
                                          </p:stCondLst>
                                        </p:cTn>
                                        <p:tgtEl>
                                          <p:spTgt spid="7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dissolv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60"/>
                                        </p:tgtEl>
                                      </p:cBhvr>
                                    </p:animEffect>
                                    <p:set>
                                      <p:cBhvr>
                                        <p:cTn id="28" dur="1" fill="hold">
                                          <p:stCondLst>
                                            <p:cond delay="499"/>
                                          </p:stCondLst>
                                        </p:cTn>
                                        <p:tgtEl>
                                          <p:spTgt spid="60"/>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ssolve">
                                      <p:cBhvr>
                                        <p:cTn id="31" dur="500"/>
                                        <p:tgtEl>
                                          <p:spTgt spid="28"/>
                                        </p:tgtEl>
                                      </p:cBhvr>
                                    </p:animEffect>
                                  </p:childTnLst>
                                </p:cTn>
                              </p:par>
                              <p:par>
                                <p:cTn id="32" presetID="9" presetClass="entr" presetSubtype="0"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cTn>
                              </p:par>
                              <p:par>
                                <p:cTn id="35" presetID="9"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dissolv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dissolv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63"/>
                                        </p:tgtEl>
                                      </p:cBhvr>
                                    </p:animEffect>
                                    <p:set>
                                      <p:cBhvr>
                                        <p:cTn id="47" dur="1" fill="hold">
                                          <p:stCondLst>
                                            <p:cond delay="499"/>
                                          </p:stCondLst>
                                        </p:cTn>
                                        <p:tgtEl>
                                          <p:spTgt spid="63"/>
                                        </p:tgtEl>
                                        <p:attrNameLst>
                                          <p:attrName>style.visibility</p:attrName>
                                        </p:attrNameLst>
                                      </p:cBhvr>
                                      <p:to>
                                        <p:strVal val="hidden"/>
                                      </p:to>
                                    </p:set>
                                  </p:childTnLst>
                                </p:cTn>
                              </p:par>
                              <p:par>
                                <p:cTn id="48" presetID="9" presetClass="entr" presetSubtype="0" fill="hold" nodeType="with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dissolve">
                                      <p:cBhvr>
                                        <p:cTn id="50" dur="500"/>
                                        <p:tgtEl>
                                          <p:spTgt spid="51"/>
                                        </p:tgtEl>
                                      </p:cBhvr>
                                    </p:animEffect>
                                  </p:childTnLst>
                                </p:cTn>
                              </p:par>
                              <p:par>
                                <p:cTn id="51" presetID="9"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dissolve">
                                      <p:cBhvr>
                                        <p:cTn id="53" dur="500"/>
                                        <p:tgtEl>
                                          <p:spTgt spid="50"/>
                                        </p:tgtEl>
                                      </p:cBhvr>
                                    </p:animEffect>
                                  </p:childTnLst>
                                </p:cTn>
                              </p:par>
                              <p:par>
                                <p:cTn id="54" presetID="9"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dissolve">
                                      <p:cBhvr>
                                        <p:cTn id="56" dur="500"/>
                                        <p:tgtEl>
                                          <p:spTgt spid="54"/>
                                        </p:tgtEl>
                                      </p:cBhvr>
                                    </p:animEffect>
                                  </p:childTnLst>
                                </p:cTn>
                              </p:par>
                              <p:par>
                                <p:cTn id="57" presetID="9"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dissolv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Egress (in particular) is a big deal</a:t>
            </a:r>
          </a:p>
        </p:txBody>
      </p:sp>
      <p:sp>
        <p:nvSpPr>
          <p:cNvPr id="3" name="Content Placeholder 2"/>
          <p:cNvSpPr>
            <a:spLocks noGrp="1"/>
          </p:cNvSpPr>
          <p:nvPr>
            <p:ph idx="1"/>
          </p:nvPr>
        </p:nvSpPr>
        <p:spPr/>
        <p:txBody>
          <a:bodyPr/>
          <a:lstStyle/>
          <a:p>
            <a:r>
              <a:rPr lang="en-US" dirty="0"/>
              <a:t>When data leaves your application, service, data store, etc. …</a:t>
            </a:r>
          </a:p>
          <a:p>
            <a:pPr lvl="1"/>
            <a:r>
              <a:rPr lang="en-US" dirty="0"/>
              <a:t>…and goes to another region</a:t>
            </a:r>
          </a:p>
          <a:p>
            <a:pPr lvl="1"/>
            <a:r>
              <a:rPr lang="en-US" dirty="0"/>
              <a:t>…and goes outside of AWS</a:t>
            </a:r>
          </a:p>
          <a:p>
            <a:r>
              <a:rPr lang="en-US" dirty="0"/>
              <a:t>Egress is expensive</a:t>
            </a:r>
          </a:p>
          <a:p>
            <a:pPr lvl="1"/>
            <a:r>
              <a:rPr lang="en-US" dirty="0"/>
              <a:t>Rack Rates: $0.08/GB after first 150TB</a:t>
            </a:r>
          </a:p>
          <a:p>
            <a:pPr lvl="1"/>
            <a:r>
              <a:rPr lang="en-US" dirty="0"/>
              <a:t>In other words, a significant portion of total monthly cloud-associated costs</a:t>
            </a:r>
          </a:p>
        </p:txBody>
      </p:sp>
    </p:spTree>
    <p:extLst>
      <p:ext uri="{BB962C8B-B14F-4D97-AF65-F5344CB8AC3E}">
        <p14:creationId xmlns:p14="http://schemas.microsoft.com/office/powerpoint/2010/main" val="2982292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is before considering</a:t>
            </a:r>
            <a:r>
              <a:rPr lang="mr-IN" dirty="0"/>
              <a:t>…</a:t>
            </a:r>
            <a:endParaRPr lang="en-US" dirty="0"/>
          </a:p>
        </p:txBody>
      </p:sp>
      <p:sp>
        <p:nvSpPr>
          <p:cNvPr id="3" name="Content Placeholder 2"/>
          <p:cNvSpPr>
            <a:spLocks noGrp="1"/>
          </p:cNvSpPr>
          <p:nvPr>
            <p:ph idx="1"/>
          </p:nvPr>
        </p:nvSpPr>
        <p:spPr/>
        <p:txBody>
          <a:bodyPr>
            <a:normAutofit fontScale="92500"/>
          </a:bodyPr>
          <a:lstStyle/>
          <a:p>
            <a:r>
              <a:rPr lang="en-US" dirty="0"/>
              <a:t>User behavior</a:t>
            </a:r>
          </a:p>
          <a:p>
            <a:r>
              <a:rPr lang="en-US" dirty="0"/>
              <a:t>Staff cost savings</a:t>
            </a:r>
          </a:p>
          <a:p>
            <a:r>
              <a:rPr lang="en-US" dirty="0"/>
              <a:t>Development cost savings</a:t>
            </a:r>
          </a:p>
          <a:p>
            <a:r>
              <a:rPr lang="en-US" dirty="0"/>
              <a:t>Inter-region costs</a:t>
            </a:r>
          </a:p>
          <a:p>
            <a:r>
              <a:rPr lang="en-US" dirty="0"/>
              <a:t>Data lifecycle modeling</a:t>
            </a:r>
          </a:p>
          <a:p>
            <a:r>
              <a:rPr lang="en-US" dirty="0"/>
              <a:t>Application migration costs </a:t>
            </a:r>
            <a:r>
              <a:rPr lang="mr-IN" dirty="0"/>
              <a:t>–</a:t>
            </a:r>
            <a:r>
              <a:rPr lang="en-US" dirty="0"/>
              <a:t> both in and out</a:t>
            </a:r>
          </a:p>
          <a:p>
            <a:r>
              <a:rPr lang="en-US" dirty="0"/>
              <a:t>Managing “consumption” based cost model</a:t>
            </a:r>
          </a:p>
        </p:txBody>
      </p:sp>
      <p:sp>
        <p:nvSpPr>
          <p:cNvPr id="4" name="Slide Number Placeholder 3"/>
          <p:cNvSpPr>
            <a:spLocks noGrp="1"/>
          </p:cNvSpPr>
          <p:nvPr>
            <p:ph type="sldNum" sz="quarter" idx="12"/>
          </p:nvPr>
        </p:nvSpPr>
        <p:spPr/>
        <p:txBody>
          <a:bodyPr/>
          <a:lstStyle/>
          <a:p>
            <a:fld id="{00B81750-45C9-6E45-8296-7F87C7C370B1}" type="slidenum">
              <a:rPr lang="en-US" smtClean="0"/>
              <a:t>25</a:t>
            </a:fld>
            <a:endParaRPr lang="en-US"/>
          </a:p>
        </p:txBody>
      </p:sp>
    </p:spTree>
    <p:extLst>
      <p:ext uri="{BB962C8B-B14F-4D97-AF65-F5344CB8AC3E}">
        <p14:creationId xmlns:p14="http://schemas.microsoft.com/office/powerpoint/2010/main" val="592816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Amazon provides the information and empowers the user</a:t>
            </a:r>
          </a:p>
        </p:txBody>
      </p:sp>
      <p:sp>
        <p:nvSpPr>
          <p:cNvPr id="3" name="Content Placeholder 2"/>
          <p:cNvSpPr>
            <a:spLocks noGrp="1"/>
          </p:cNvSpPr>
          <p:nvPr>
            <p:ph idx="1"/>
          </p:nvPr>
        </p:nvSpPr>
        <p:spPr/>
        <p:txBody>
          <a:bodyPr/>
          <a:lstStyle/>
          <a:p>
            <a:r>
              <a:rPr lang="en-US" dirty="0"/>
              <a:t>Amazon wants to inform but not limit</a:t>
            </a:r>
          </a:p>
          <a:p>
            <a:pPr lvl="1"/>
            <a:r>
              <a:rPr lang="en-US" dirty="0"/>
              <a:t>AWS is happy to email you</a:t>
            </a:r>
          </a:p>
          <a:p>
            <a:pPr lvl="1"/>
            <a:r>
              <a:rPr lang="en-US" dirty="0"/>
              <a:t>AWS is happy to let you know what you’re spending</a:t>
            </a:r>
          </a:p>
          <a:p>
            <a:pPr lvl="1"/>
            <a:r>
              <a:rPr lang="en-US" dirty="0"/>
              <a:t>AWS (reasonably) cannot force action, because “the action” is not standard</a:t>
            </a:r>
          </a:p>
        </p:txBody>
      </p:sp>
    </p:spTree>
    <p:extLst>
      <p:ext uri="{BB962C8B-B14F-4D97-AF65-F5344CB8AC3E}">
        <p14:creationId xmlns:p14="http://schemas.microsoft.com/office/powerpoint/2010/main" val="24905616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Explore alternative architectures for possible cost savings</a:t>
            </a:r>
          </a:p>
        </p:txBody>
      </p:sp>
      <p:sp>
        <p:nvSpPr>
          <p:cNvPr id="5" name="Text Placeholder 4"/>
          <p:cNvSpPr>
            <a:spLocks noGrp="1"/>
          </p:cNvSpPr>
          <p:nvPr>
            <p:ph type="body" idx="1"/>
          </p:nvPr>
        </p:nvSpPr>
        <p:spPr/>
        <p:txBody>
          <a:bodyPr/>
          <a:lstStyle/>
          <a:p>
            <a:r>
              <a:rPr lang="en-US" dirty="0"/>
              <a:t>Cost Lesson 2</a:t>
            </a:r>
          </a:p>
        </p:txBody>
      </p:sp>
      <p:sp>
        <p:nvSpPr>
          <p:cNvPr id="2" name="Slide Number Placeholder 1"/>
          <p:cNvSpPr>
            <a:spLocks noGrp="1"/>
          </p:cNvSpPr>
          <p:nvPr>
            <p:ph type="sldNum" sz="quarter" idx="12"/>
          </p:nvPr>
        </p:nvSpPr>
        <p:spPr/>
        <p:txBody>
          <a:bodyPr/>
          <a:lstStyle/>
          <a:p>
            <a:fld id="{00B81750-45C9-6E45-8296-7F87C7C370B1}" type="slidenum">
              <a:rPr lang="en-US" smtClean="0"/>
              <a:t>27</a:t>
            </a:fld>
            <a:endParaRPr lang="en-US"/>
          </a:p>
        </p:txBody>
      </p:sp>
    </p:spTree>
    <p:extLst>
      <p:ext uri="{BB962C8B-B14F-4D97-AF65-F5344CB8AC3E}">
        <p14:creationId xmlns:p14="http://schemas.microsoft.com/office/powerpoint/2010/main" val="22396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S3 Egress</a:t>
            </a:r>
          </a:p>
        </p:txBody>
      </p:sp>
      <p:grpSp>
        <p:nvGrpSpPr>
          <p:cNvPr id="3" name="Group 2"/>
          <p:cNvGrpSpPr/>
          <p:nvPr/>
        </p:nvGrpSpPr>
        <p:grpSpPr>
          <a:xfrm>
            <a:off x="1086981" y="3063238"/>
            <a:ext cx="6970037" cy="779891"/>
            <a:chOff x="1118765" y="519025"/>
            <a:chExt cx="6537736" cy="73152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8765" y="641817"/>
              <a:ext cx="503140" cy="521775"/>
            </a:xfrm>
            <a:prstGeom prst="rect">
              <a:avLst/>
            </a:prstGeom>
          </p:spPr>
        </p:pic>
        <p:pic>
          <p:nvPicPr>
            <p:cNvPr id="5" name="Picture 4"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286" y="519025"/>
              <a:ext cx="731520" cy="731520"/>
            </a:xfrm>
            <a:prstGeom prst="rect">
              <a:avLst/>
            </a:prstGeom>
          </p:spPr>
        </p:pic>
        <p:pic>
          <p:nvPicPr>
            <p:cNvPr id="6" name="Picture 5" descr="Us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4981" y="519025"/>
              <a:ext cx="731520" cy="731520"/>
            </a:xfrm>
            <a:prstGeom prst="rect">
              <a:avLst/>
            </a:prstGeom>
          </p:spPr>
        </p:pic>
        <p:cxnSp>
          <p:nvCxnSpPr>
            <p:cNvPr id="7" name="Straight Arrow Connector 6"/>
            <p:cNvCxnSpPr>
              <a:stCxn id="6" idx="3"/>
            </p:cNvCxnSpPr>
            <p:nvPr/>
          </p:nvCxnSpPr>
          <p:spPr>
            <a:xfrm flipV="1">
              <a:off x="1621905" y="884785"/>
              <a:ext cx="2867381" cy="1792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220806" y="884785"/>
              <a:ext cx="1704175" cy="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4598074" y="3731322"/>
            <a:ext cx="944489" cy="369332"/>
          </a:xfrm>
          <a:prstGeom prst="rect">
            <a:avLst/>
          </a:prstGeom>
          <a:noFill/>
        </p:spPr>
        <p:txBody>
          <a:bodyPr wrap="none" rtlCol="0">
            <a:spAutoFit/>
          </a:bodyPr>
          <a:lstStyle/>
          <a:p>
            <a:r>
              <a:rPr lang="en-US"/>
              <a:t>Internet</a:t>
            </a:r>
          </a:p>
        </p:txBody>
      </p:sp>
      <p:sp>
        <p:nvSpPr>
          <p:cNvPr id="10" name="TextBox 9"/>
          <p:cNvSpPr txBox="1"/>
          <p:nvPr/>
        </p:nvSpPr>
        <p:spPr>
          <a:xfrm>
            <a:off x="1129804" y="3725531"/>
            <a:ext cx="450764" cy="369332"/>
          </a:xfrm>
          <a:prstGeom prst="rect">
            <a:avLst/>
          </a:prstGeom>
          <a:noFill/>
        </p:spPr>
        <p:txBody>
          <a:bodyPr wrap="none" rtlCol="0">
            <a:spAutoFit/>
          </a:bodyPr>
          <a:lstStyle/>
          <a:p>
            <a:r>
              <a:rPr lang="en-US"/>
              <a:t>S3</a:t>
            </a:r>
          </a:p>
        </p:txBody>
      </p:sp>
      <p:sp>
        <p:nvSpPr>
          <p:cNvPr id="11" name="Slide Number Placeholder 10"/>
          <p:cNvSpPr>
            <a:spLocks noGrp="1"/>
          </p:cNvSpPr>
          <p:nvPr>
            <p:ph type="sldNum" sz="quarter" idx="12"/>
          </p:nvPr>
        </p:nvSpPr>
        <p:spPr/>
        <p:txBody>
          <a:bodyPr/>
          <a:lstStyle/>
          <a:p>
            <a:fld id="{00B81750-45C9-6E45-8296-7F87C7C370B1}" type="slidenum">
              <a:rPr lang="en-US" smtClean="0"/>
              <a:t>28</a:t>
            </a:fld>
            <a:endParaRPr lang="en-US"/>
          </a:p>
        </p:txBody>
      </p:sp>
    </p:spTree>
    <p:extLst>
      <p:ext uri="{BB962C8B-B14F-4D97-AF65-F5344CB8AC3E}">
        <p14:creationId xmlns:p14="http://schemas.microsoft.com/office/powerpoint/2010/main" val="86464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S3 with </a:t>
            </a:r>
            <a:r>
              <a:rPr lang="en-US" dirty="0" err="1"/>
              <a:t>CloudFront</a:t>
            </a:r>
            <a:endParaRPr lang="en-US" dirty="0"/>
          </a:p>
        </p:txBody>
      </p:sp>
      <p:grpSp>
        <p:nvGrpSpPr>
          <p:cNvPr id="3" name="Group 2"/>
          <p:cNvGrpSpPr/>
          <p:nvPr/>
        </p:nvGrpSpPr>
        <p:grpSpPr>
          <a:xfrm>
            <a:off x="1054519" y="3063240"/>
            <a:ext cx="7034962" cy="731520"/>
            <a:chOff x="1228231" y="2174066"/>
            <a:chExt cx="7034962" cy="731520"/>
          </a:xfrm>
        </p:grpSpPr>
        <p:pic>
          <p:nvPicPr>
            <p:cNvPr id="4" name="Picture 3" descr="Us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673" y="2174066"/>
              <a:ext cx="731520" cy="731520"/>
            </a:xfrm>
            <a:prstGeom prst="rect">
              <a:avLst/>
            </a:prstGeom>
          </p:spPr>
        </p:pic>
        <p:cxnSp>
          <p:nvCxnSpPr>
            <p:cNvPr id="5" name="Straight Arrow Connector 4"/>
            <p:cNvCxnSpPr/>
            <p:nvPr/>
          </p:nvCxnSpPr>
          <p:spPr>
            <a:xfrm flipV="1">
              <a:off x="1731371" y="2544951"/>
              <a:ext cx="1505497" cy="10841"/>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868" y="2263009"/>
              <a:ext cx="524995" cy="563883"/>
            </a:xfrm>
            <a:prstGeom prst="rect">
              <a:avLst/>
            </a:prstGeom>
            <a:noFill/>
            <a:ln>
              <a:noFill/>
            </a:ln>
          </p:spPr>
        </p:pic>
        <p:pic>
          <p:nvPicPr>
            <p:cNvPr id="7" name="Picture 6" descr="Intern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3827" y="2174066"/>
              <a:ext cx="731520" cy="731520"/>
            </a:xfrm>
            <a:prstGeom prst="rect">
              <a:avLst/>
            </a:prstGeom>
          </p:spPr>
        </p:pic>
        <p:cxnSp>
          <p:nvCxnSpPr>
            <p:cNvPr id="8" name="Straight Arrow Connector 7"/>
            <p:cNvCxnSpPr/>
            <p:nvPr/>
          </p:nvCxnSpPr>
          <p:spPr>
            <a:xfrm flipV="1">
              <a:off x="3761863" y="2539826"/>
              <a:ext cx="2311964" cy="5125"/>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6805347" y="2539826"/>
              <a:ext cx="726326" cy="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231" y="2294904"/>
              <a:ext cx="503140" cy="521775"/>
            </a:xfrm>
            <a:prstGeom prst="rect">
              <a:avLst/>
            </a:prstGeom>
          </p:spPr>
        </p:pic>
      </p:grpSp>
      <p:sp>
        <p:nvSpPr>
          <p:cNvPr id="11" name="TextBox 10"/>
          <p:cNvSpPr txBox="1"/>
          <p:nvPr/>
        </p:nvSpPr>
        <p:spPr>
          <a:xfrm>
            <a:off x="5793630" y="3702245"/>
            <a:ext cx="944489" cy="369332"/>
          </a:xfrm>
          <a:prstGeom prst="rect">
            <a:avLst/>
          </a:prstGeom>
          <a:noFill/>
        </p:spPr>
        <p:txBody>
          <a:bodyPr wrap="none" rtlCol="0">
            <a:spAutoFit/>
          </a:bodyPr>
          <a:lstStyle/>
          <a:p>
            <a:r>
              <a:rPr lang="en-US"/>
              <a:t>Internet</a:t>
            </a:r>
          </a:p>
        </p:txBody>
      </p:sp>
      <p:sp>
        <p:nvSpPr>
          <p:cNvPr id="12" name="TextBox 11"/>
          <p:cNvSpPr txBox="1"/>
          <p:nvPr/>
        </p:nvSpPr>
        <p:spPr>
          <a:xfrm>
            <a:off x="1129804" y="3725531"/>
            <a:ext cx="450764" cy="369332"/>
          </a:xfrm>
          <a:prstGeom prst="rect">
            <a:avLst/>
          </a:prstGeom>
          <a:noFill/>
        </p:spPr>
        <p:txBody>
          <a:bodyPr wrap="none" rtlCol="0">
            <a:spAutoFit/>
          </a:bodyPr>
          <a:lstStyle/>
          <a:p>
            <a:r>
              <a:rPr lang="en-US"/>
              <a:t>S3</a:t>
            </a:r>
          </a:p>
        </p:txBody>
      </p:sp>
      <p:sp>
        <p:nvSpPr>
          <p:cNvPr id="13" name="TextBox 12"/>
          <p:cNvSpPr txBox="1"/>
          <p:nvPr/>
        </p:nvSpPr>
        <p:spPr>
          <a:xfrm>
            <a:off x="2707118" y="3727953"/>
            <a:ext cx="1237070" cy="369332"/>
          </a:xfrm>
          <a:prstGeom prst="rect">
            <a:avLst/>
          </a:prstGeom>
          <a:noFill/>
        </p:spPr>
        <p:txBody>
          <a:bodyPr wrap="none" rtlCol="0">
            <a:spAutoFit/>
          </a:bodyPr>
          <a:lstStyle/>
          <a:p>
            <a:r>
              <a:rPr lang="en-US"/>
              <a:t>CloudFront</a:t>
            </a:r>
            <a:endParaRPr lang="en-US" dirty="0"/>
          </a:p>
        </p:txBody>
      </p:sp>
      <p:sp>
        <p:nvSpPr>
          <p:cNvPr id="14" name="Slide Number Placeholder 13"/>
          <p:cNvSpPr>
            <a:spLocks noGrp="1"/>
          </p:cNvSpPr>
          <p:nvPr>
            <p:ph type="sldNum" sz="quarter" idx="12"/>
          </p:nvPr>
        </p:nvSpPr>
        <p:spPr/>
        <p:txBody>
          <a:bodyPr/>
          <a:lstStyle/>
          <a:p>
            <a:fld id="{00B81750-45C9-6E45-8296-7F87C7C370B1}" type="slidenum">
              <a:rPr lang="en-US" smtClean="0"/>
              <a:t>29</a:t>
            </a:fld>
            <a:endParaRPr lang="en-US"/>
          </a:p>
        </p:txBody>
      </p:sp>
    </p:spTree>
    <p:extLst>
      <p:ext uri="{BB962C8B-B14F-4D97-AF65-F5344CB8AC3E}">
        <p14:creationId xmlns:p14="http://schemas.microsoft.com/office/powerpoint/2010/main" val="96760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152" t="335" r="18734" b="202"/>
          <a:stretch/>
        </p:blipFill>
        <p:spPr>
          <a:xfrm>
            <a:off x="3943350" y="1417638"/>
            <a:ext cx="5200650" cy="4209964"/>
          </a:xfrm>
          <a:prstGeom prst="rect">
            <a:avLst/>
          </a:prstGeom>
          <a:noFill/>
          <a:ln>
            <a:noFill/>
          </a:ln>
        </p:spPr>
      </p:pic>
      <p:sp>
        <p:nvSpPr>
          <p:cNvPr id="4" name="Rectangle 3"/>
          <p:cNvSpPr>
            <a:spLocks/>
          </p:cNvSpPr>
          <p:nvPr/>
        </p:nvSpPr>
        <p:spPr>
          <a:xfrm>
            <a:off x="-1" y="1417638"/>
            <a:ext cx="3943350" cy="4209964"/>
          </a:xfrm>
          <a:prstGeom prst="rect">
            <a:avLst/>
          </a:prstGeom>
          <a:solidFill>
            <a:srgbClr val="12182C"/>
          </a:solidFill>
          <a:ln w="15875">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bg1"/>
              </a:solidFill>
            </a:endParaRPr>
          </a:p>
        </p:txBody>
      </p:sp>
      <p:sp>
        <p:nvSpPr>
          <p:cNvPr id="5" name="Rectangle 4"/>
          <p:cNvSpPr/>
          <p:nvPr/>
        </p:nvSpPr>
        <p:spPr>
          <a:xfrm>
            <a:off x="9992733" y="4665663"/>
            <a:ext cx="304800" cy="304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107949" y="1726533"/>
            <a:ext cx="3727450" cy="677108"/>
          </a:xfrm>
          <a:prstGeom prst="rect">
            <a:avLst/>
          </a:prstGeom>
        </p:spPr>
        <p:txBody>
          <a:bodyPr wrap="square">
            <a:spAutoFit/>
          </a:bodyPr>
          <a:lstStyle/>
          <a:p>
            <a:pPr algn="ctr"/>
            <a:r>
              <a:rPr lang="en-US" sz="2400" b="1" dirty="0">
                <a:solidFill>
                  <a:schemeClr val="accent1"/>
                </a:solidFill>
                <a:latin typeface="Amazon Ember" charset="0"/>
                <a:ea typeface="Amazon Ember" charset="0"/>
                <a:cs typeface="Amazon Ember" charset="0"/>
              </a:rPr>
              <a:t>80 TBs</a:t>
            </a:r>
            <a:r>
              <a:rPr lang="en-US" dirty="0">
                <a:solidFill>
                  <a:schemeClr val="accent1"/>
                </a:solidFill>
                <a:latin typeface="Amazon Ember Light" charset="0"/>
                <a:ea typeface="Amazon Ember Light" charset="0"/>
                <a:cs typeface="Amazon Ember Light" charset="0"/>
              </a:rPr>
              <a:t>/day</a:t>
            </a:r>
            <a:r>
              <a:rPr lang="en-US" sz="2000" b="1" dirty="0">
                <a:solidFill>
                  <a:schemeClr val="accent1"/>
                </a:solidFill>
                <a:latin typeface="Amazon Ember" charset="0"/>
                <a:ea typeface="Amazon Ember" charset="0"/>
                <a:cs typeface="Amazon Ember" charset="0"/>
              </a:rPr>
              <a:t/>
            </a:r>
            <a:br>
              <a:rPr lang="en-US" sz="2000" b="1" dirty="0">
                <a:solidFill>
                  <a:schemeClr val="accent1"/>
                </a:solidFill>
                <a:latin typeface="Amazon Ember" charset="0"/>
                <a:ea typeface="Amazon Ember" charset="0"/>
                <a:cs typeface="Amazon Ember" charset="0"/>
              </a:rPr>
            </a:br>
            <a:r>
              <a:rPr lang="en-US" dirty="0">
                <a:solidFill>
                  <a:schemeClr val="bg1"/>
                </a:solidFill>
                <a:latin typeface="Amazon Ember Light" charset="0"/>
                <a:ea typeface="Amazon Ember Light" charset="0"/>
                <a:cs typeface="Amazon Ember Light" charset="0"/>
              </a:rPr>
              <a:t>generation</a:t>
            </a:r>
          </a:p>
        </p:txBody>
      </p:sp>
      <p:sp>
        <p:nvSpPr>
          <p:cNvPr id="7" name="Title 4"/>
          <p:cNvSpPr txBox="1">
            <a:spLocks/>
          </p:cNvSpPr>
          <p:nvPr/>
        </p:nvSpPr>
        <p:spPr>
          <a:xfrm>
            <a:off x="9397999" y="2535238"/>
            <a:ext cx="9144000" cy="1466850"/>
          </a:xfrm>
          <a:prstGeom prst="rect">
            <a:avLst/>
          </a:prstGeom>
        </p:spPr>
        <p:txBody>
          <a:bodyPr anchor="ctr"/>
          <a:lstStyle>
            <a:lvl1pPr algn="l" defTabSz="457200" rtl="0" eaLnBrk="1" latinLnBrk="0" hangingPunct="1">
              <a:spcBef>
                <a:spcPct val="0"/>
              </a:spcBef>
              <a:buNone/>
              <a:defRPr sz="2800" b="1" i="0" kern="1200">
                <a:solidFill>
                  <a:schemeClr val="tx1">
                    <a:lumMod val="95000"/>
                  </a:schemeClr>
                </a:solidFill>
                <a:latin typeface="Amazon Ember" charset="0"/>
                <a:ea typeface="Amazon Ember" charset="0"/>
                <a:cs typeface="Amazon Ember" charset="0"/>
              </a:defRPr>
            </a:lvl1pPr>
          </a:lstStyle>
          <a:p>
            <a:pPr algn="ctr">
              <a:lnSpc>
                <a:spcPct val="150000"/>
              </a:lnSpc>
            </a:pPr>
            <a:r>
              <a:rPr lang="en-US" sz="1800" b="0" dirty="0">
                <a:solidFill>
                  <a:srgbClr val="12172B"/>
                </a:solidFill>
              </a:rPr>
              <a:t>Most networks can’t handle sustained </a:t>
            </a:r>
            <a:r>
              <a:rPr lang="en-US" sz="2000" dirty="0">
                <a:solidFill>
                  <a:schemeClr val="accent1"/>
                </a:solidFill>
              </a:rPr>
              <a:t>50 </a:t>
            </a:r>
            <a:r>
              <a:rPr lang="en-US" sz="2000" dirty="0" err="1">
                <a:solidFill>
                  <a:schemeClr val="accent1"/>
                </a:solidFill>
              </a:rPr>
              <a:t>Gbps</a:t>
            </a:r>
            <a:endParaRPr lang="en-US" sz="2000" dirty="0">
              <a:solidFill>
                <a:schemeClr val="accent1"/>
              </a:solidFill>
            </a:endParaRPr>
          </a:p>
          <a:p>
            <a:pPr algn="ctr">
              <a:lnSpc>
                <a:spcPct val="150000"/>
              </a:lnSpc>
            </a:pPr>
            <a:r>
              <a:rPr lang="en-US" sz="1800" b="0" dirty="0">
                <a:solidFill>
                  <a:srgbClr val="12172B"/>
                </a:solidFill>
              </a:rPr>
              <a:t>Processing times for creating scenes, times to create time-series</a:t>
            </a:r>
            <a:endParaRPr lang="en-US" sz="2000" dirty="0">
              <a:solidFill>
                <a:schemeClr val="accent1"/>
              </a:solidFill>
            </a:endParaRPr>
          </a:p>
        </p:txBody>
      </p:sp>
      <p:sp>
        <p:nvSpPr>
          <p:cNvPr id="13" name="Rectangle 12"/>
          <p:cNvSpPr/>
          <p:nvPr/>
        </p:nvSpPr>
        <p:spPr>
          <a:xfrm>
            <a:off x="107949" y="2644192"/>
            <a:ext cx="3727450" cy="677108"/>
          </a:xfrm>
          <a:prstGeom prst="rect">
            <a:avLst/>
          </a:prstGeom>
        </p:spPr>
        <p:txBody>
          <a:bodyPr wrap="square">
            <a:spAutoFit/>
          </a:bodyPr>
          <a:lstStyle/>
          <a:p>
            <a:pPr algn="ctr"/>
            <a:r>
              <a:rPr lang="en-US" sz="2400" b="1" dirty="0">
                <a:solidFill>
                  <a:schemeClr val="accent1"/>
                </a:solidFill>
                <a:latin typeface="Amazon Ember" charset="0"/>
                <a:ea typeface="Amazon Ember" charset="0"/>
                <a:cs typeface="Amazon Ember" charset="0"/>
              </a:rPr>
              <a:t>400 TBs</a:t>
            </a:r>
            <a:r>
              <a:rPr lang="en-US" dirty="0">
                <a:solidFill>
                  <a:schemeClr val="accent1"/>
                </a:solidFill>
                <a:latin typeface="Amazon Ember Light" charset="0"/>
                <a:ea typeface="Amazon Ember Light" charset="0"/>
                <a:cs typeface="Amazon Ember Light" charset="0"/>
              </a:rPr>
              <a:t>/day</a:t>
            </a:r>
            <a:endParaRPr lang="en-US" b="1" dirty="0">
              <a:solidFill>
                <a:schemeClr val="accent1"/>
              </a:solidFill>
              <a:latin typeface="Amazon Ember" charset="0"/>
              <a:ea typeface="Amazon Ember" charset="0"/>
              <a:cs typeface="Amazon Ember" charset="0"/>
            </a:endParaRPr>
          </a:p>
          <a:p>
            <a:pPr algn="ctr"/>
            <a:r>
              <a:rPr lang="en-US" dirty="0">
                <a:solidFill>
                  <a:schemeClr val="bg1"/>
                </a:solidFill>
                <a:latin typeface="Amazon Ember Light" charset="0"/>
                <a:ea typeface="Amazon Ember Light" charset="0"/>
                <a:cs typeface="Amazon Ember Light" charset="0"/>
              </a:rPr>
              <a:t>reprocessing</a:t>
            </a:r>
          </a:p>
        </p:txBody>
      </p:sp>
      <p:sp>
        <p:nvSpPr>
          <p:cNvPr id="14" name="Rectangle 13"/>
          <p:cNvSpPr/>
          <p:nvPr/>
        </p:nvSpPr>
        <p:spPr>
          <a:xfrm>
            <a:off x="107949" y="4479509"/>
            <a:ext cx="3727450" cy="677108"/>
          </a:xfrm>
          <a:prstGeom prst="rect">
            <a:avLst/>
          </a:prstGeom>
        </p:spPr>
        <p:txBody>
          <a:bodyPr wrap="square">
            <a:spAutoFit/>
          </a:bodyPr>
          <a:lstStyle/>
          <a:p>
            <a:pPr algn="ctr"/>
            <a:r>
              <a:rPr lang="en-US" sz="2400" b="1" dirty="0">
                <a:solidFill>
                  <a:schemeClr val="accent1"/>
                </a:solidFill>
                <a:latin typeface="Amazon Ember" charset="0"/>
                <a:ea typeface="Amazon Ember" charset="0"/>
                <a:cs typeface="Amazon Ember" charset="0"/>
              </a:rPr>
              <a:t>300 GB</a:t>
            </a:r>
          </a:p>
          <a:p>
            <a:pPr algn="ctr"/>
            <a:r>
              <a:rPr lang="en-US" dirty="0">
                <a:solidFill>
                  <a:schemeClr val="bg1"/>
                </a:solidFill>
                <a:latin typeface="Amazon Ember Light" charset="0"/>
                <a:ea typeface="Amazon Ember Light" charset="0"/>
                <a:cs typeface="Amazon Ember Light" charset="0"/>
              </a:rPr>
              <a:t>Granules</a:t>
            </a:r>
          </a:p>
        </p:txBody>
      </p:sp>
      <p:sp>
        <p:nvSpPr>
          <p:cNvPr id="15" name="Rectangle 14"/>
          <p:cNvSpPr/>
          <p:nvPr/>
        </p:nvSpPr>
        <p:spPr>
          <a:xfrm>
            <a:off x="107949" y="3561851"/>
            <a:ext cx="3727450" cy="677108"/>
          </a:xfrm>
          <a:prstGeom prst="rect">
            <a:avLst/>
          </a:prstGeom>
        </p:spPr>
        <p:txBody>
          <a:bodyPr wrap="square">
            <a:spAutoFit/>
          </a:bodyPr>
          <a:lstStyle/>
          <a:p>
            <a:pPr algn="ctr"/>
            <a:r>
              <a:rPr lang="en-US" sz="2400" b="1" dirty="0">
                <a:solidFill>
                  <a:schemeClr val="accent1"/>
                </a:solidFill>
                <a:latin typeface="Amazon Ember" charset="0"/>
                <a:ea typeface="Amazon Ember" charset="0"/>
                <a:cs typeface="Amazon Ember" charset="0"/>
              </a:rPr>
              <a:t>150 PBs</a:t>
            </a:r>
            <a:r>
              <a:rPr lang="en-US" sz="2400" dirty="0">
                <a:solidFill>
                  <a:schemeClr val="accent1"/>
                </a:solidFill>
                <a:latin typeface="Amazon Ember Light" charset="0"/>
                <a:ea typeface="Amazon Ember Light" charset="0"/>
                <a:cs typeface="Amazon Ember Light" charset="0"/>
              </a:rPr>
              <a:t> @ </a:t>
            </a:r>
            <a:r>
              <a:rPr lang="en-US" sz="2400" b="1" dirty="0">
                <a:solidFill>
                  <a:schemeClr val="accent1"/>
                </a:solidFill>
                <a:latin typeface="Amazon Ember" charset="0"/>
                <a:ea typeface="Amazon Ember" charset="0"/>
                <a:cs typeface="Amazon Ember" charset="0"/>
              </a:rPr>
              <a:t>50 </a:t>
            </a:r>
            <a:r>
              <a:rPr lang="en-US" sz="2400" b="1" dirty="0" err="1">
                <a:solidFill>
                  <a:schemeClr val="accent1"/>
                </a:solidFill>
                <a:latin typeface="Amazon Ember" charset="0"/>
                <a:ea typeface="Amazon Ember" charset="0"/>
                <a:cs typeface="Amazon Ember" charset="0"/>
              </a:rPr>
              <a:t>Gbps</a:t>
            </a:r>
            <a:endParaRPr lang="en-US" sz="2400" b="1" dirty="0">
              <a:solidFill>
                <a:schemeClr val="accent1"/>
              </a:solidFill>
              <a:latin typeface="Amazon Ember" charset="0"/>
              <a:ea typeface="Amazon Ember" charset="0"/>
              <a:cs typeface="Amazon Ember" charset="0"/>
            </a:endParaRPr>
          </a:p>
          <a:p>
            <a:pPr algn="ctr"/>
            <a:r>
              <a:rPr lang="en-US" dirty="0">
                <a:solidFill>
                  <a:schemeClr val="bg1"/>
                </a:solidFill>
                <a:latin typeface="Amazon Ember Light" charset="0"/>
                <a:ea typeface="Amazon Ember Light" charset="0"/>
                <a:cs typeface="Amazon Ember Light" charset="0"/>
              </a:rPr>
              <a:t>processing speed for months</a:t>
            </a:r>
            <a:endParaRPr lang="en-US" dirty="0">
              <a:solidFill>
                <a:schemeClr val="bg1"/>
              </a:solidFill>
              <a:latin typeface="Amazon Ember" charset="0"/>
              <a:ea typeface="Amazon Ember" charset="0"/>
              <a:cs typeface="Amazon Ember" charset="0"/>
            </a:endParaRPr>
          </a:p>
        </p:txBody>
      </p:sp>
      <p:sp>
        <p:nvSpPr>
          <p:cNvPr id="16" name="Rectangle 15"/>
          <p:cNvSpPr/>
          <p:nvPr/>
        </p:nvSpPr>
        <p:spPr>
          <a:xfrm>
            <a:off x="9518649" y="4185633"/>
            <a:ext cx="4572000" cy="1446550"/>
          </a:xfrm>
          <a:prstGeom prst="rect">
            <a:avLst/>
          </a:prstGeom>
        </p:spPr>
        <p:txBody>
          <a:bodyPr>
            <a:spAutoFit/>
          </a:bodyPr>
          <a:lstStyle/>
          <a:p>
            <a:pPr algn="ctr"/>
            <a:r>
              <a:rPr lang="en-US" sz="2000" b="1" dirty="0">
                <a:solidFill>
                  <a:schemeClr val="accent1"/>
                </a:solidFill>
                <a:latin typeface="Amazon Ember" charset="0"/>
                <a:ea typeface="Amazon Ember" charset="0"/>
                <a:cs typeface="Amazon Ember" charset="0"/>
              </a:rPr>
              <a:t>300 GB</a:t>
            </a:r>
          </a:p>
          <a:p>
            <a:pPr algn="ctr"/>
            <a:r>
              <a:rPr lang="en-US" dirty="0">
                <a:solidFill>
                  <a:schemeClr val="bg1"/>
                </a:solidFill>
                <a:latin typeface="Amazon Ember Light" charset="0"/>
                <a:ea typeface="Amazon Ember Light" charset="0"/>
                <a:cs typeface="Amazon Ember Light" charset="0"/>
              </a:rPr>
              <a:t>Granules</a:t>
            </a:r>
          </a:p>
          <a:p>
            <a:pPr algn="ctr"/>
            <a:endParaRPr lang="en-US" sz="2000" dirty="0">
              <a:solidFill>
                <a:schemeClr val="bg1"/>
              </a:solidFill>
              <a:latin typeface="Amazon Ember Light" charset="0"/>
              <a:ea typeface="Amazon Ember Light" charset="0"/>
              <a:cs typeface="Amazon Ember Light" charset="0"/>
            </a:endParaRPr>
          </a:p>
          <a:p>
            <a:pPr algn="ctr"/>
            <a:r>
              <a:rPr lang="en-US" sz="2000" b="1" dirty="0">
                <a:solidFill>
                  <a:schemeClr val="accent1"/>
                </a:solidFill>
                <a:latin typeface="Amazon Ember" charset="0"/>
                <a:ea typeface="Amazon Ember" charset="0"/>
                <a:cs typeface="Amazon Ember" charset="0"/>
              </a:rPr>
              <a:t>150 PBs</a:t>
            </a:r>
            <a:r>
              <a:rPr lang="en-US" sz="2000" dirty="0">
                <a:solidFill>
                  <a:schemeClr val="accent1"/>
                </a:solidFill>
                <a:latin typeface="Amazon Ember Light" charset="0"/>
                <a:ea typeface="Amazon Ember Light" charset="0"/>
                <a:cs typeface="Amazon Ember Light" charset="0"/>
              </a:rPr>
              <a:t> @ </a:t>
            </a:r>
            <a:r>
              <a:rPr lang="en-US" sz="2000" b="1" dirty="0">
                <a:solidFill>
                  <a:schemeClr val="accent1"/>
                </a:solidFill>
                <a:latin typeface="Amazon Ember" charset="0"/>
                <a:ea typeface="Amazon Ember" charset="0"/>
                <a:cs typeface="Amazon Ember" charset="0"/>
              </a:rPr>
              <a:t>50 </a:t>
            </a:r>
            <a:r>
              <a:rPr lang="en-US" sz="2000" b="1" dirty="0" err="1">
                <a:solidFill>
                  <a:schemeClr val="accent1"/>
                </a:solidFill>
                <a:latin typeface="Amazon Ember" charset="0"/>
                <a:ea typeface="Amazon Ember" charset="0"/>
                <a:cs typeface="Amazon Ember" charset="0"/>
              </a:rPr>
              <a:t>Gbps</a:t>
            </a:r>
            <a:endParaRPr lang="en-US" sz="2000" b="1" dirty="0">
              <a:solidFill>
                <a:schemeClr val="accent1"/>
              </a:solidFill>
              <a:latin typeface="Amazon Ember" charset="0"/>
              <a:ea typeface="Amazon Ember" charset="0"/>
              <a:cs typeface="Amazon Ember" charset="0"/>
            </a:endParaRPr>
          </a:p>
          <a:p>
            <a:pPr algn="ctr"/>
            <a:r>
              <a:rPr lang="en-US" dirty="0">
                <a:solidFill>
                  <a:schemeClr val="bg1"/>
                </a:solidFill>
                <a:latin typeface="Amazon Ember Light" charset="0"/>
                <a:ea typeface="Amazon Ember Light" charset="0"/>
                <a:cs typeface="Amazon Ember Light" charset="0"/>
              </a:rPr>
              <a:t>processing speed for months</a:t>
            </a:r>
            <a:endParaRPr lang="en-US" dirty="0">
              <a:solidFill>
                <a:schemeClr val="bg1"/>
              </a:solidFill>
              <a:latin typeface="Amazon Ember" charset="0"/>
              <a:ea typeface="Amazon Ember" charset="0"/>
              <a:cs typeface="Amazon Ember" charset="0"/>
            </a:endParaRPr>
          </a:p>
        </p:txBody>
      </p:sp>
      <p:sp>
        <p:nvSpPr>
          <p:cNvPr id="8" name="Title 7"/>
          <p:cNvSpPr>
            <a:spLocks noGrp="1"/>
          </p:cNvSpPr>
          <p:nvPr>
            <p:ph type="title"/>
          </p:nvPr>
        </p:nvSpPr>
        <p:spPr/>
        <p:txBody>
          <a:bodyPr/>
          <a:lstStyle/>
          <a:p>
            <a:r>
              <a:rPr lang="en-US" dirty="0"/>
              <a:t>NISAR Facts</a:t>
            </a:r>
          </a:p>
        </p:txBody>
      </p:sp>
    </p:spTree>
    <p:extLst>
      <p:ext uri="{BB962C8B-B14F-4D97-AF65-F5344CB8AC3E}">
        <p14:creationId xmlns:p14="http://schemas.microsoft.com/office/powerpoint/2010/main" val="398045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S3 through Direct Connect to</a:t>
            </a:r>
            <a:br>
              <a:rPr lang="en-US" dirty="0"/>
            </a:br>
            <a:r>
              <a:rPr lang="en-US" dirty="0"/>
              <a:t>On-premises Distribution Pipe</a:t>
            </a:r>
          </a:p>
        </p:txBody>
      </p:sp>
      <p:grpSp>
        <p:nvGrpSpPr>
          <p:cNvPr id="27" name="Group 26"/>
          <p:cNvGrpSpPr/>
          <p:nvPr/>
        </p:nvGrpSpPr>
        <p:grpSpPr>
          <a:xfrm>
            <a:off x="758103" y="3413209"/>
            <a:ext cx="7627794" cy="1071739"/>
            <a:chOff x="758103" y="3413209"/>
            <a:chExt cx="7627794" cy="1071739"/>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103" y="3492978"/>
              <a:ext cx="498708" cy="528737"/>
            </a:xfrm>
            <a:prstGeom prst="rect">
              <a:avLst/>
            </a:prstGeom>
          </p:spPr>
        </p:pic>
        <p:pic>
          <p:nvPicPr>
            <p:cNvPr id="5" name="Picture 4"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754" y="3413209"/>
              <a:ext cx="725077" cy="741281"/>
            </a:xfrm>
            <a:prstGeom prst="rect">
              <a:avLst/>
            </a:prstGeom>
          </p:spPr>
        </p:pic>
        <p:pic>
          <p:nvPicPr>
            <p:cNvPr id="6" name="Picture 5" descr="User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820" y="3452965"/>
              <a:ext cx="725077" cy="741281"/>
            </a:xfrm>
            <a:prstGeom prst="rect">
              <a:avLst/>
            </a:prstGeom>
          </p:spPr>
        </p:pic>
        <p:cxnSp>
          <p:nvCxnSpPr>
            <p:cNvPr id="7" name="Straight Arrow Connector 6"/>
            <p:cNvCxnSpPr>
              <a:stCxn id="4" idx="3"/>
            </p:cNvCxnSpPr>
            <p:nvPr/>
          </p:nvCxnSpPr>
          <p:spPr>
            <a:xfrm flipV="1">
              <a:off x="1256811" y="3744439"/>
              <a:ext cx="1698726" cy="12908"/>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043831" y="3783849"/>
              <a:ext cx="616989" cy="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894975" y="3783848"/>
              <a:ext cx="1205146" cy="1"/>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pic>
          <p:nvPicPr>
            <p:cNvPr id="11" name="Picture 10" descr="Corporate-Data-Cen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4537" y="3413209"/>
              <a:ext cx="725077" cy="741281"/>
            </a:xfrm>
            <a:prstGeom prst="rect">
              <a:avLst/>
            </a:prstGeom>
          </p:spPr>
        </p:pic>
        <p:cxnSp>
          <p:nvCxnSpPr>
            <p:cNvPr id="15" name="Straight Arrow Connector 14"/>
            <p:cNvCxnSpPr/>
            <p:nvPr/>
          </p:nvCxnSpPr>
          <p:spPr>
            <a:xfrm>
              <a:off x="5839614" y="3783849"/>
              <a:ext cx="479140" cy="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09047" y="3969824"/>
              <a:ext cx="944489" cy="369332"/>
            </a:xfrm>
            <a:prstGeom prst="rect">
              <a:avLst/>
            </a:prstGeom>
            <a:noFill/>
          </p:spPr>
          <p:txBody>
            <a:bodyPr wrap="none" rtlCol="0">
              <a:spAutoFit/>
            </a:bodyPr>
            <a:lstStyle/>
            <a:p>
              <a:r>
                <a:rPr lang="en-US"/>
                <a:t>Internet</a:t>
              </a:r>
            </a:p>
          </p:txBody>
        </p:sp>
        <p:sp>
          <p:nvSpPr>
            <p:cNvPr id="17" name="TextBox 16"/>
            <p:cNvSpPr txBox="1"/>
            <p:nvPr/>
          </p:nvSpPr>
          <p:spPr>
            <a:xfrm>
              <a:off x="782075" y="4088489"/>
              <a:ext cx="450764" cy="369332"/>
            </a:xfrm>
            <a:prstGeom prst="rect">
              <a:avLst/>
            </a:prstGeom>
            <a:noFill/>
          </p:spPr>
          <p:txBody>
            <a:bodyPr wrap="none" rtlCol="0">
              <a:spAutoFit/>
            </a:bodyPr>
            <a:lstStyle/>
            <a:p>
              <a:r>
                <a:rPr lang="en-US"/>
                <a:t>S3</a:t>
              </a:r>
            </a:p>
          </p:txBody>
        </p:sp>
        <p:grpSp>
          <p:nvGrpSpPr>
            <p:cNvPr id="22" name="Group 21"/>
            <p:cNvGrpSpPr/>
            <p:nvPr/>
          </p:nvGrpSpPr>
          <p:grpSpPr>
            <a:xfrm>
              <a:off x="2688784" y="3413209"/>
              <a:ext cx="1619354" cy="1071739"/>
              <a:chOff x="2736189" y="2533991"/>
              <a:chExt cx="1619354" cy="1071739"/>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966" y="2533991"/>
                <a:ext cx="539983" cy="662460"/>
              </a:xfrm>
              <a:prstGeom prst="rect">
                <a:avLst/>
              </a:prstGeom>
            </p:spPr>
          </p:pic>
          <p:sp>
            <p:nvSpPr>
              <p:cNvPr id="20" name="TextBox 19"/>
              <p:cNvSpPr txBox="1"/>
              <p:nvPr/>
            </p:nvSpPr>
            <p:spPr>
              <a:xfrm>
                <a:off x="2736189" y="3236398"/>
                <a:ext cx="1619354" cy="369332"/>
              </a:xfrm>
              <a:prstGeom prst="rect">
                <a:avLst/>
              </a:prstGeom>
              <a:noFill/>
            </p:spPr>
            <p:txBody>
              <a:bodyPr wrap="none" rtlCol="0">
                <a:spAutoFit/>
              </a:bodyPr>
              <a:lstStyle/>
              <a:p>
                <a:r>
                  <a:rPr lang="en-US" dirty="0"/>
                  <a:t>Direct Connect</a:t>
                </a:r>
              </a:p>
            </p:txBody>
          </p:sp>
        </p:grpSp>
      </p:grpSp>
      <p:sp>
        <p:nvSpPr>
          <p:cNvPr id="3" name="Slide Number Placeholder 2"/>
          <p:cNvSpPr>
            <a:spLocks noGrp="1"/>
          </p:cNvSpPr>
          <p:nvPr>
            <p:ph type="sldNum" sz="quarter" idx="12"/>
          </p:nvPr>
        </p:nvSpPr>
        <p:spPr/>
        <p:txBody>
          <a:bodyPr/>
          <a:lstStyle/>
          <a:p>
            <a:fld id="{00B81750-45C9-6E45-8296-7F87C7C370B1}" type="slidenum">
              <a:rPr lang="en-US" smtClean="0"/>
              <a:t>30</a:t>
            </a:fld>
            <a:endParaRPr lang="en-US"/>
          </a:p>
        </p:txBody>
      </p:sp>
    </p:spTree>
    <p:extLst>
      <p:ext uri="{BB962C8B-B14F-4D97-AF65-F5344CB8AC3E}">
        <p14:creationId xmlns:p14="http://schemas.microsoft.com/office/powerpoint/2010/main" val="604921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Request Limiting using Lambda and API Gateway</a:t>
            </a:r>
          </a:p>
        </p:txBody>
      </p:sp>
      <p:grpSp>
        <p:nvGrpSpPr>
          <p:cNvPr id="25" name="Group 24"/>
          <p:cNvGrpSpPr/>
          <p:nvPr/>
        </p:nvGrpSpPr>
        <p:grpSpPr>
          <a:xfrm>
            <a:off x="932954" y="2167354"/>
            <a:ext cx="7423803" cy="4091383"/>
            <a:chOff x="932954" y="2233614"/>
            <a:chExt cx="7423803" cy="4091383"/>
          </a:xfrm>
        </p:grpSpPr>
        <p:pic>
          <p:nvPicPr>
            <p:cNvPr id="4" name="Picture 3" descr="Us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9186" y="2249134"/>
              <a:ext cx="757571" cy="887130"/>
            </a:xfrm>
            <a:prstGeom prst="rect">
              <a:avLst/>
            </a:prstGeom>
          </p:spPr>
        </p:pic>
        <p:pic>
          <p:nvPicPr>
            <p:cNvPr id="5" name="Picture 4" descr="Intern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862" y="2233614"/>
              <a:ext cx="757571" cy="887130"/>
            </a:xfrm>
            <a:prstGeom prst="rect">
              <a:avLst/>
            </a:prstGeom>
          </p:spPr>
        </p:pic>
        <p:cxnSp>
          <p:nvCxnSpPr>
            <p:cNvPr id="6" name="Straight Arrow Connector 5"/>
            <p:cNvCxnSpPr>
              <a:stCxn id="8" idx="3"/>
            </p:cNvCxnSpPr>
            <p:nvPr/>
          </p:nvCxnSpPr>
          <p:spPr>
            <a:xfrm>
              <a:off x="1850918" y="2648225"/>
              <a:ext cx="4356945" cy="28953"/>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5" idx="3"/>
              <a:endCxn id="4" idx="1"/>
            </p:cNvCxnSpPr>
            <p:nvPr/>
          </p:nvCxnSpPr>
          <p:spPr>
            <a:xfrm>
              <a:off x="6965433" y="2677179"/>
              <a:ext cx="633753" cy="1552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9860" y="2331841"/>
              <a:ext cx="521058" cy="63276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299" y="3700613"/>
              <a:ext cx="564182" cy="79280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601" y="3884806"/>
              <a:ext cx="539934" cy="75872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349" y="5176631"/>
              <a:ext cx="562821" cy="730051"/>
            </a:xfrm>
            <a:prstGeom prst="rect">
              <a:avLst/>
            </a:prstGeom>
          </p:spPr>
        </p:pic>
        <p:cxnSp>
          <p:nvCxnSpPr>
            <p:cNvPr id="12" name="Straight Arrow Connector 11"/>
            <p:cNvCxnSpPr>
              <a:stCxn id="11" idx="0"/>
              <a:endCxn id="17" idx="2"/>
            </p:cNvCxnSpPr>
            <p:nvPr/>
          </p:nvCxnSpPr>
          <p:spPr>
            <a:xfrm flipV="1">
              <a:off x="1582760" y="4862747"/>
              <a:ext cx="7630" cy="313884"/>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2065870" y="4216679"/>
              <a:ext cx="2778731" cy="47490"/>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5478354" y="3129998"/>
              <a:ext cx="708574" cy="766728"/>
            </a:xfrm>
            <a:prstGeom prst="straightConnector1">
              <a:avLst/>
            </a:prstGeom>
            <a:ln w="38100">
              <a:tailEnd type="triangle" w="lg"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242355" y="2984267"/>
              <a:ext cx="944489" cy="369332"/>
            </a:xfrm>
            <a:prstGeom prst="rect">
              <a:avLst/>
            </a:prstGeom>
            <a:noFill/>
          </p:spPr>
          <p:txBody>
            <a:bodyPr wrap="none" rtlCol="0">
              <a:spAutoFit/>
            </a:bodyPr>
            <a:lstStyle/>
            <a:p>
              <a:r>
                <a:rPr lang="en-US"/>
                <a:t>Internet</a:t>
              </a:r>
            </a:p>
          </p:txBody>
        </p:sp>
        <p:sp>
          <p:nvSpPr>
            <p:cNvPr id="16" name="TextBox 15"/>
            <p:cNvSpPr txBox="1"/>
            <p:nvPr/>
          </p:nvSpPr>
          <p:spPr>
            <a:xfrm>
              <a:off x="1365007" y="3016942"/>
              <a:ext cx="450764" cy="369332"/>
            </a:xfrm>
            <a:prstGeom prst="rect">
              <a:avLst/>
            </a:prstGeom>
            <a:noFill/>
          </p:spPr>
          <p:txBody>
            <a:bodyPr wrap="none" rtlCol="0">
              <a:spAutoFit/>
            </a:bodyPr>
            <a:lstStyle/>
            <a:p>
              <a:r>
                <a:rPr lang="en-US"/>
                <a:t>S3</a:t>
              </a:r>
            </a:p>
          </p:txBody>
        </p:sp>
        <p:sp>
          <p:nvSpPr>
            <p:cNvPr id="17" name="TextBox 16"/>
            <p:cNvSpPr txBox="1"/>
            <p:nvPr/>
          </p:nvSpPr>
          <p:spPr>
            <a:xfrm>
              <a:off x="1101313" y="4493415"/>
              <a:ext cx="978153" cy="369332"/>
            </a:xfrm>
            <a:prstGeom prst="rect">
              <a:avLst/>
            </a:prstGeom>
            <a:noFill/>
          </p:spPr>
          <p:txBody>
            <a:bodyPr wrap="none" rtlCol="0">
              <a:spAutoFit/>
            </a:bodyPr>
            <a:lstStyle/>
            <a:p>
              <a:r>
                <a:rPr lang="en-US"/>
                <a:t>Lambda</a:t>
              </a:r>
            </a:p>
          </p:txBody>
        </p:sp>
        <p:sp>
          <p:nvSpPr>
            <p:cNvPr id="18" name="TextBox 17"/>
            <p:cNvSpPr txBox="1"/>
            <p:nvPr/>
          </p:nvSpPr>
          <p:spPr>
            <a:xfrm>
              <a:off x="932954" y="5955665"/>
              <a:ext cx="1273105" cy="369332"/>
            </a:xfrm>
            <a:prstGeom prst="rect">
              <a:avLst/>
            </a:prstGeom>
            <a:noFill/>
          </p:spPr>
          <p:txBody>
            <a:bodyPr wrap="none" rtlCol="0">
              <a:spAutoFit/>
            </a:bodyPr>
            <a:lstStyle/>
            <a:p>
              <a:r>
                <a:rPr lang="en-US" dirty="0" err="1"/>
                <a:t>DynamoDB</a:t>
              </a:r>
              <a:endParaRPr lang="en-US" dirty="0"/>
            </a:p>
          </p:txBody>
        </p:sp>
        <p:sp>
          <p:nvSpPr>
            <p:cNvPr id="19" name="TextBox 18"/>
            <p:cNvSpPr txBox="1"/>
            <p:nvPr/>
          </p:nvSpPr>
          <p:spPr>
            <a:xfrm>
              <a:off x="4428739" y="4663455"/>
              <a:ext cx="1371658" cy="369332"/>
            </a:xfrm>
            <a:prstGeom prst="rect">
              <a:avLst/>
            </a:prstGeom>
            <a:noFill/>
          </p:spPr>
          <p:txBody>
            <a:bodyPr wrap="none" rtlCol="0">
              <a:spAutoFit/>
            </a:bodyPr>
            <a:lstStyle/>
            <a:p>
              <a:r>
                <a:rPr lang="en-US"/>
                <a:t>API Gateway</a:t>
              </a:r>
            </a:p>
          </p:txBody>
        </p:sp>
      </p:grpSp>
      <p:sp>
        <p:nvSpPr>
          <p:cNvPr id="3" name="Slide Number Placeholder 2"/>
          <p:cNvSpPr>
            <a:spLocks noGrp="1"/>
          </p:cNvSpPr>
          <p:nvPr>
            <p:ph type="sldNum" sz="quarter" idx="12"/>
          </p:nvPr>
        </p:nvSpPr>
        <p:spPr/>
        <p:txBody>
          <a:bodyPr/>
          <a:lstStyle/>
          <a:p>
            <a:fld id="{00B81750-45C9-6E45-8296-7F87C7C370B1}" type="slidenum">
              <a:rPr lang="en-US" smtClean="0"/>
              <a:t>31</a:t>
            </a:fld>
            <a:endParaRPr lang="en-US"/>
          </a:p>
        </p:txBody>
      </p:sp>
    </p:spTree>
    <p:extLst>
      <p:ext uri="{BB962C8B-B14F-4D97-AF65-F5344CB8AC3E}">
        <p14:creationId xmlns:p14="http://schemas.microsoft.com/office/powerpoint/2010/main" val="736267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pPr algn="ctr"/>
            <a:r>
              <a:rPr lang="en-US" dirty="0"/>
              <a:t>Egress costs range more than </a:t>
            </a:r>
            <a:r>
              <a:rPr lang="en-US"/>
              <a:t>13x across those models.</a:t>
            </a:r>
            <a:endParaRPr lang="en-US" dirty="0"/>
          </a:p>
        </p:txBody>
      </p:sp>
      <p:sp>
        <p:nvSpPr>
          <p:cNvPr id="3" name="Slide Number Placeholder 2"/>
          <p:cNvSpPr>
            <a:spLocks noGrp="1"/>
          </p:cNvSpPr>
          <p:nvPr>
            <p:ph type="sldNum" sz="quarter" idx="12"/>
          </p:nvPr>
        </p:nvSpPr>
        <p:spPr/>
        <p:txBody>
          <a:bodyPr/>
          <a:lstStyle/>
          <a:p>
            <a:fld id="{00B81750-45C9-6E45-8296-7F87C7C370B1}" type="slidenum">
              <a:rPr lang="en-US" smtClean="0"/>
              <a:t>32</a:t>
            </a:fld>
            <a:endParaRPr lang="en-US"/>
          </a:p>
        </p:txBody>
      </p:sp>
    </p:spTree>
    <p:extLst>
      <p:ext uri="{BB962C8B-B14F-4D97-AF65-F5344CB8AC3E}">
        <p14:creationId xmlns:p14="http://schemas.microsoft.com/office/powerpoint/2010/main" val="64572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869A67-F97C-5041-A029-10358AE11880}"/>
              </a:ext>
            </a:extLst>
          </p:cNvPr>
          <p:cNvSpPr>
            <a:spLocks noGrp="1"/>
          </p:cNvSpPr>
          <p:nvPr>
            <p:ph type="title"/>
          </p:nvPr>
        </p:nvSpPr>
        <p:spPr/>
        <p:txBody>
          <a:bodyPr>
            <a:normAutofit fontScale="90000"/>
          </a:bodyPr>
          <a:lstStyle/>
          <a:p>
            <a:r>
              <a:rPr lang="en-US" dirty="0"/>
              <a:t>Favor Re-architecture over </a:t>
            </a:r>
            <a:br>
              <a:rPr lang="en-US" dirty="0"/>
            </a:br>
            <a:r>
              <a:rPr lang="en-US" dirty="0"/>
              <a:t>    “just getting into the cloud”</a:t>
            </a:r>
          </a:p>
        </p:txBody>
      </p:sp>
      <p:sp>
        <p:nvSpPr>
          <p:cNvPr id="4" name="Content Placeholder 3">
            <a:extLst>
              <a:ext uri="{FF2B5EF4-FFF2-40B4-BE49-F238E27FC236}">
                <a16:creationId xmlns:a16="http://schemas.microsoft.com/office/drawing/2014/main" xmlns="" id="{2423AE73-BD79-1940-906F-A1923217876E}"/>
              </a:ext>
            </a:extLst>
          </p:cNvPr>
          <p:cNvSpPr>
            <a:spLocks noGrp="1"/>
          </p:cNvSpPr>
          <p:nvPr>
            <p:ph idx="1"/>
          </p:nvPr>
        </p:nvSpPr>
        <p:spPr/>
        <p:txBody>
          <a:bodyPr/>
          <a:lstStyle/>
          <a:p>
            <a:r>
              <a:rPr lang="en-US" dirty="0"/>
              <a:t>Managed Services</a:t>
            </a:r>
          </a:p>
          <a:p>
            <a:r>
              <a:rPr lang="en-US" dirty="0"/>
              <a:t>Natural Inflection Point</a:t>
            </a:r>
          </a:p>
          <a:p>
            <a:r>
              <a:rPr lang="en-US" dirty="0"/>
              <a:t>Opportunity for Innovation</a:t>
            </a:r>
          </a:p>
          <a:p>
            <a:r>
              <a:rPr lang="en-US" dirty="0"/>
              <a:t>Better leverage cloud cost models</a:t>
            </a:r>
          </a:p>
          <a:p>
            <a:endParaRPr lang="en-US" dirty="0"/>
          </a:p>
        </p:txBody>
      </p:sp>
      <p:sp>
        <p:nvSpPr>
          <p:cNvPr id="3" name="Slide Number Placeholder 2">
            <a:extLst>
              <a:ext uri="{FF2B5EF4-FFF2-40B4-BE49-F238E27FC236}">
                <a16:creationId xmlns:a16="http://schemas.microsoft.com/office/drawing/2014/main" xmlns="" id="{81E40B13-71DE-6744-A394-9C82460F1905}"/>
              </a:ext>
            </a:extLst>
          </p:cNvPr>
          <p:cNvSpPr>
            <a:spLocks noGrp="1"/>
          </p:cNvSpPr>
          <p:nvPr>
            <p:ph type="sldNum" sz="quarter" idx="12"/>
          </p:nvPr>
        </p:nvSpPr>
        <p:spPr/>
        <p:txBody>
          <a:bodyPr/>
          <a:lstStyle/>
          <a:p>
            <a:fld id="{00B81750-45C9-6E45-8296-7F87C7C370B1}" type="slidenum">
              <a:rPr lang="en-US" smtClean="0"/>
              <a:t>33</a:t>
            </a:fld>
            <a:endParaRPr lang="en-US"/>
          </a:p>
        </p:txBody>
      </p:sp>
    </p:spTree>
    <p:extLst>
      <p:ext uri="{BB962C8B-B14F-4D97-AF65-F5344CB8AC3E}">
        <p14:creationId xmlns:p14="http://schemas.microsoft.com/office/powerpoint/2010/main" val="2475046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Go hands-on quickly</a:t>
            </a:r>
          </a:p>
        </p:txBody>
      </p:sp>
      <p:sp>
        <p:nvSpPr>
          <p:cNvPr id="5" name="Text Placeholder 4"/>
          <p:cNvSpPr>
            <a:spLocks noGrp="1"/>
          </p:cNvSpPr>
          <p:nvPr>
            <p:ph type="body" idx="1"/>
          </p:nvPr>
        </p:nvSpPr>
        <p:spPr/>
        <p:txBody>
          <a:bodyPr/>
          <a:lstStyle/>
          <a:p>
            <a:r>
              <a:rPr lang="en-US" dirty="0"/>
              <a:t>Psycho-Social</a:t>
            </a:r>
          </a:p>
        </p:txBody>
      </p:sp>
      <p:sp>
        <p:nvSpPr>
          <p:cNvPr id="2" name="Slide Number Placeholder 1"/>
          <p:cNvSpPr>
            <a:spLocks noGrp="1"/>
          </p:cNvSpPr>
          <p:nvPr>
            <p:ph type="sldNum" sz="quarter" idx="12"/>
          </p:nvPr>
        </p:nvSpPr>
        <p:spPr/>
        <p:txBody>
          <a:bodyPr/>
          <a:lstStyle/>
          <a:p>
            <a:fld id="{00B81750-45C9-6E45-8296-7F87C7C370B1}" type="slidenum">
              <a:rPr lang="en-US" smtClean="0"/>
              <a:t>34</a:t>
            </a:fld>
            <a:endParaRPr lang="en-US"/>
          </a:p>
        </p:txBody>
      </p:sp>
    </p:spTree>
    <p:extLst>
      <p:ext uri="{BB962C8B-B14F-4D97-AF65-F5344CB8AC3E}">
        <p14:creationId xmlns:p14="http://schemas.microsoft.com/office/powerpoint/2010/main" val="500156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65859" y="1645920"/>
            <a:ext cx="10275718" cy="3566160"/>
            <a:chOff x="-860961" y="1249875"/>
            <a:chExt cx="10275718" cy="356616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61" y="1249875"/>
              <a:ext cx="3566160" cy="35661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558" y="1249875"/>
              <a:ext cx="3566160" cy="35661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2077" y="1249875"/>
              <a:ext cx="3566160" cy="35661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597" y="1249875"/>
              <a:ext cx="3566160" cy="3566160"/>
            </a:xfrm>
            <a:prstGeom prst="rect">
              <a:avLst/>
            </a:prstGeom>
          </p:spPr>
        </p:pic>
      </p:grpSp>
      <p:sp>
        <p:nvSpPr>
          <p:cNvPr id="2" name="Slide Number Placeholder 1"/>
          <p:cNvSpPr>
            <a:spLocks noGrp="1"/>
          </p:cNvSpPr>
          <p:nvPr>
            <p:ph type="sldNum" sz="quarter" idx="12"/>
          </p:nvPr>
        </p:nvSpPr>
        <p:spPr/>
        <p:txBody>
          <a:bodyPr/>
          <a:lstStyle/>
          <a:p>
            <a:fld id="{00B81750-45C9-6E45-8296-7F87C7C370B1}" type="slidenum">
              <a:rPr lang="en-US" smtClean="0"/>
              <a:t>35</a:t>
            </a:fld>
            <a:endParaRPr lang="en-US"/>
          </a:p>
        </p:txBody>
      </p:sp>
    </p:spTree>
    <p:extLst>
      <p:ext uri="{BB962C8B-B14F-4D97-AF65-F5344CB8AC3E}">
        <p14:creationId xmlns:p14="http://schemas.microsoft.com/office/powerpoint/2010/main" val="1800737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298379" cy="7089569"/>
            <a:chOff x="1211283" y="154379"/>
            <a:chExt cx="7053943" cy="6703621"/>
          </a:xfrm>
        </p:grpSpPr>
        <p:sp>
          <p:nvSpPr>
            <p:cNvPr id="5" name="Rectangle 4"/>
            <p:cNvSpPr/>
            <p:nvPr/>
          </p:nvSpPr>
          <p:spPr>
            <a:xfrm>
              <a:off x="1211283" y="154379"/>
              <a:ext cx="7053943" cy="67036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0" y="177800"/>
              <a:ext cx="6502400" cy="6502400"/>
            </a:xfrm>
            <a:prstGeom prst="rect">
              <a:avLst/>
            </a:prstGeom>
            <a:ln>
              <a:noFill/>
            </a:ln>
          </p:spPr>
        </p:pic>
      </p:grpSp>
      <p:sp>
        <p:nvSpPr>
          <p:cNvPr id="2" name="Slide Number Placeholder 1"/>
          <p:cNvSpPr>
            <a:spLocks noGrp="1"/>
          </p:cNvSpPr>
          <p:nvPr>
            <p:ph type="sldNum" sz="quarter" idx="12"/>
          </p:nvPr>
        </p:nvSpPr>
        <p:spPr/>
        <p:txBody>
          <a:bodyPr/>
          <a:lstStyle/>
          <a:p>
            <a:fld id="{00B81750-45C9-6E45-8296-7F87C7C370B1}" type="slidenum">
              <a:rPr lang="en-US" smtClean="0"/>
              <a:t>36</a:t>
            </a:fld>
            <a:endParaRPr lang="en-US"/>
          </a:p>
        </p:txBody>
      </p:sp>
    </p:spTree>
    <p:extLst>
      <p:ext uri="{BB962C8B-B14F-4D97-AF65-F5344CB8AC3E}">
        <p14:creationId xmlns:p14="http://schemas.microsoft.com/office/powerpoint/2010/main" val="107950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understand the operations team’s NEEDS</a:t>
            </a:r>
          </a:p>
        </p:txBody>
      </p:sp>
      <p:sp>
        <p:nvSpPr>
          <p:cNvPr id="5" name="Text Placeholder 4"/>
          <p:cNvSpPr>
            <a:spLocks noGrp="1"/>
          </p:cNvSpPr>
          <p:nvPr>
            <p:ph type="body" idx="1"/>
          </p:nvPr>
        </p:nvSpPr>
        <p:spPr/>
        <p:txBody>
          <a:bodyPr/>
          <a:lstStyle/>
          <a:p>
            <a:r>
              <a:rPr lang="en-US" dirty="0"/>
              <a:t>Psycho-Social</a:t>
            </a:r>
          </a:p>
        </p:txBody>
      </p:sp>
      <p:sp>
        <p:nvSpPr>
          <p:cNvPr id="2" name="Slide Number Placeholder 1"/>
          <p:cNvSpPr>
            <a:spLocks noGrp="1"/>
          </p:cNvSpPr>
          <p:nvPr>
            <p:ph type="sldNum" sz="quarter" idx="12"/>
          </p:nvPr>
        </p:nvSpPr>
        <p:spPr/>
        <p:txBody>
          <a:bodyPr/>
          <a:lstStyle/>
          <a:p>
            <a:fld id="{00B81750-45C9-6E45-8296-7F87C7C370B1}" type="slidenum">
              <a:rPr lang="en-US" smtClean="0"/>
              <a:t>37</a:t>
            </a:fld>
            <a:endParaRPr lang="en-US"/>
          </a:p>
        </p:txBody>
      </p:sp>
    </p:spTree>
    <p:extLst>
      <p:ext uri="{BB962C8B-B14F-4D97-AF65-F5344CB8AC3E}">
        <p14:creationId xmlns:p14="http://schemas.microsoft.com/office/powerpoint/2010/main" val="1759170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Current procedures may not translate directly</a:t>
            </a:r>
          </a:p>
        </p:txBody>
      </p:sp>
      <p:sp>
        <p:nvSpPr>
          <p:cNvPr id="5" name="Content Placeholder 4"/>
          <p:cNvSpPr>
            <a:spLocks noGrp="1"/>
          </p:cNvSpPr>
          <p:nvPr>
            <p:ph idx="1"/>
          </p:nvPr>
        </p:nvSpPr>
        <p:spPr/>
        <p:txBody>
          <a:bodyPr/>
          <a:lstStyle/>
          <a:p>
            <a:r>
              <a:rPr lang="en-US" dirty="0"/>
              <a:t>Tailing / Grepping logs</a:t>
            </a:r>
          </a:p>
          <a:p>
            <a:r>
              <a:rPr lang="en-US" dirty="0" err="1"/>
              <a:t>SSHing</a:t>
            </a:r>
            <a:r>
              <a:rPr lang="en-US" dirty="0"/>
              <a:t> into machines to start / stop /restart services</a:t>
            </a:r>
          </a:p>
          <a:p>
            <a:r>
              <a:rPr lang="en-US" dirty="0"/>
              <a:t>Monitoring specific hostnames</a:t>
            </a:r>
          </a:p>
          <a:p>
            <a:r>
              <a:rPr lang="en-US" dirty="0"/>
              <a:t>Existing “operations” scripts</a:t>
            </a:r>
          </a:p>
          <a:p>
            <a:r>
              <a:rPr lang="en-US" dirty="0"/>
              <a:t>Current dashboards vs AWS Console</a:t>
            </a:r>
          </a:p>
          <a:p>
            <a:endParaRPr lang="en-US" dirty="0"/>
          </a:p>
          <a:p>
            <a:endParaRPr lang="en-US" dirty="0"/>
          </a:p>
        </p:txBody>
      </p:sp>
      <p:sp>
        <p:nvSpPr>
          <p:cNvPr id="2" name="Slide Number Placeholder 1"/>
          <p:cNvSpPr>
            <a:spLocks noGrp="1"/>
          </p:cNvSpPr>
          <p:nvPr>
            <p:ph type="sldNum" sz="quarter" idx="12"/>
          </p:nvPr>
        </p:nvSpPr>
        <p:spPr/>
        <p:txBody>
          <a:bodyPr/>
          <a:lstStyle/>
          <a:p>
            <a:fld id="{00B81750-45C9-6E45-8296-7F87C7C370B1}" type="slidenum">
              <a:rPr lang="en-US" smtClean="0"/>
              <a:t>38</a:t>
            </a:fld>
            <a:endParaRPr lang="en-US"/>
          </a:p>
        </p:txBody>
      </p:sp>
    </p:spTree>
    <p:extLst>
      <p:ext uri="{BB962C8B-B14F-4D97-AF65-F5344CB8AC3E}">
        <p14:creationId xmlns:p14="http://schemas.microsoft.com/office/powerpoint/2010/main" val="609987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847150"/>
            <a:ext cx="8229600" cy="1143000"/>
          </a:xfrm>
        </p:spPr>
        <p:txBody>
          <a:bodyPr>
            <a:normAutofit fontScale="90000"/>
          </a:bodyPr>
          <a:lstStyle/>
          <a:p>
            <a:pPr algn="ctr"/>
            <a:r>
              <a:rPr lang="en-US" dirty="0"/>
              <a:t>Understand WHY they do what they do </a:t>
            </a:r>
            <a:r>
              <a:rPr lang="mr-IN" dirty="0"/>
              <a:t>–</a:t>
            </a:r>
            <a:r>
              <a:rPr lang="en-US" dirty="0"/>
              <a:t> you may need to find another way to do it.</a:t>
            </a:r>
          </a:p>
        </p:txBody>
      </p:sp>
      <p:sp>
        <p:nvSpPr>
          <p:cNvPr id="2" name="Slide Number Placeholder 1"/>
          <p:cNvSpPr>
            <a:spLocks noGrp="1"/>
          </p:cNvSpPr>
          <p:nvPr>
            <p:ph type="sldNum" sz="quarter" idx="12"/>
          </p:nvPr>
        </p:nvSpPr>
        <p:spPr/>
        <p:txBody>
          <a:bodyPr/>
          <a:lstStyle/>
          <a:p>
            <a:fld id="{00B81750-45C9-6E45-8296-7F87C7C370B1}" type="slidenum">
              <a:rPr lang="en-US" smtClean="0"/>
              <a:t>39</a:t>
            </a:fld>
            <a:endParaRPr lang="en-US"/>
          </a:p>
        </p:txBody>
      </p:sp>
    </p:spTree>
    <p:extLst>
      <p:ext uri="{BB962C8B-B14F-4D97-AF65-F5344CB8AC3E}">
        <p14:creationId xmlns:p14="http://schemas.microsoft.com/office/powerpoint/2010/main" val="589283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prstGeom prst="rect">
            <a:avLst/>
          </a:prstGeom>
        </p:spPr>
        <p:txBody>
          <a:bodyPr vert="horz" wrap="square" lIns="68569" tIns="68569" rIns="68569" bIns="68569" numCol="1" rtlCol="0" anchor="t" anchorCtr="0" compatLnSpc="1">
            <a:prstTxWarp prst="textNoShape">
              <a:avLst/>
            </a:prstTxWarp>
            <a:noAutofit/>
          </a:bodyPr>
          <a:lstStyle/>
          <a:p>
            <a:pPr>
              <a:spcBef>
                <a:spcPts val="0"/>
              </a:spcBef>
            </a:pPr>
            <a:r>
              <a:rPr lang="en-US" sz="4000" dirty="0">
                <a:uFillTx/>
              </a:rPr>
              <a:t>EOSDIS Data System Evolution</a:t>
            </a:r>
            <a:endParaRPr lang="en" sz="4000" dirty="0">
              <a:uFillTx/>
            </a:endParaRPr>
          </a:p>
        </p:txBody>
      </p:sp>
      <p:sp>
        <p:nvSpPr>
          <p:cNvPr id="157" name="Shape 157"/>
          <p:cNvSpPr>
            <a:spLocks/>
          </p:cNvSpPr>
          <p:nvPr/>
        </p:nvSpPr>
        <p:spPr>
          <a:xfrm>
            <a:off x="457200" y="1417638"/>
            <a:ext cx="2877340" cy="4538661"/>
          </a:xfrm>
          <a:prstGeom prst="rect">
            <a:avLst/>
          </a:prstGeom>
          <a:solidFill>
            <a:srgbClr val="D0E0E3"/>
          </a:solidFill>
          <a:ln w="9525" cap="flat" cmpd="sng">
            <a:solidFill>
              <a:schemeClr val="dk2"/>
            </a:solidFill>
            <a:prstDash val="solid"/>
            <a:round/>
            <a:headEnd type="none" w="med" len="med"/>
            <a:tailEnd type="none" w="med" len="med"/>
          </a:ln>
        </p:spPr>
        <p:txBody>
          <a:bodyPr wrap="square" lIns="68569" tIns="68569" rIns="68569" bIns="68569" anchor="ctr" anchorCtr="0">
            <a:noAutofit/>
          </a:bodyPr>
          <a:lstStyle/>
          <a:p>
            <a:pPr>
              <a:lnSpc>
                <a:spcPct val="115000"/>
              </a:lnSpc>
              <a:buClr>
                <a:schemeClr val="dk1"/>
              </a:buClr>
            </a:pPr>
            <a:r>
              <a:rPr lang="en" sz="1200" dirty="0">
                <a:solidFill>
                  <a:srgbClr val="434343"/>
                </a:solidFill>
                <a:uFillTx/>
              </a:rPr>
              <a:t>EOSDIS is the premier Earth science archive, but we are always looking for ways to improve</a:t>
            </a:r>
            <a:br>
              <a:rPr lang="en" sz="1200" dirty="0">
                <a:solidFill>
                  <a:srgbClr val="434343"/>
                </a:solidFill>
                <a:uFillTx/>
              </a:rPr>
            </a:br>
            <a:endParaRPr lang="en" sz="1200" dirty="0">
              <a:solidFill>
                <a:srgbClr val="434343"/>
              </a:solidFill>
              <a:uFillTx/>
            </a:endParaRPr>
          </a:p>
          <a:p>
            <a:pPr>
              <a:lnSpc>
                <a:spcPct val="115000"/>
              </a:lnSpc>
              <a:buClr>
                <a:schemeClr val="dk1"/>
              </a:buClr>
            </a:pPr>
            <a:r>
              <a:rPr lang="en" sz="1200" dirty="0">
                <a:solidFill>
                  <a:srgbClr val="434343"/>
                </a:solidFill>
                <a:uFillTx/>
              </a:rPr>
              <a:t>The current architecture will not be cost effective as the annual ingest rate increases from </a:t>
            </a:r>
            <a:r>
              <a:rPr lang="en" sz="1200" b="1" dirty="0">
                <a:solidFill>
                  <a:srgbClr val="434343"/>
                </a:solidFill>
                <a:uFillTx/>
              </a:rPr>
              <a:t>4 </a:t>
            </a:r>
            <a:r>
              <a:rPr lang="en" sz="1200" dirty="0">
                <a:solidFill>
                  <a:srgbClr val="434343"/>
                </a:solidFill>
                <a:uFillTx/>
              </a:rPr>
              <a:t>to</a:t>
            </a:r>
            <a:r>
              <a:rPr lang="en" sz="1200" b="1" dirty="0">
                <a:solidFill>
                  <a:srgbClr val="434343"/>
                </a:solidFill>
                <a:uFillTx/>
              </a:rPr>
              <a:t> 50PB/year</a:t>
            </a:r>
            <a:br>
              <a:rPr lang="en" sz="1200" b="1" dirty="0">
                <a:solidFill>
                  <a:srgbClr val="434343"/>
                </a:solidFill>
                <a:uFillTx/>
              </a:rPr>
            </a:br>
            <a:endParaRPr lang="en" sz="1200" b="1" dirty="0">
              <a:solidFill>
                <a:srgbClr val="434343"/>
              </a:solidFill>
              <a:uFillTx/>
            </a:endParaRPr>
          </a:p>
          <a:p>
            <a:pPr>
              <a:lnSpc>
                <a:spcPct val="115000"/>
              </a:lnSpc>
            </a:pPr>
            <a:r>
              <a:rPr lang="en" sz="1200" dirty="0">
                <a:solidFill>
                  <a:srgbClr val="434343"/>
                </a:solidFill>
                <a:uFillTx/>
              </a:rPr>
              <a:t>It will become increasingly difficult and expensive to maintain and improve our current system as data volumes and research demands continue to increase exponentially</a:t>
            </a:r>
            <a:endParaRPr lang="en-US" sz="1200" dirty="0">
              <a:solidFill>
                <a:srgbClr val="434343"/>
              </a:solidFill>
              <a:uFillTx/>
            </a:endParaRPr>
          </a:p>
          <a:p>
            <a:pPr>
              <a:lnSpc>
                <a:spcPct val="115000"/>
              </a:lnSpc>
            </a:pPr>
            <a:endParaRPr lang="en-US" sz="1200" dirty="0">
              <a:solidFill>
                <a:srgbClr val="434343"/>
              </a:solidFill>
              <a:uFillTx/>
            </a:endParaRPr>
          </a:p>
          <a:p>
            <a:pPr>
              <a:lnSpc>
                <a:spcPct val="115000"/>
              </a:lnSpc>
            </a:pPr>
            <a:r>
              <a:rPr lang="en-US" sz="1200" dirty="0">
                <a:solidFill>
                  <a:srgbClr val="434343"/>
                </a:solidFill>
                <a:uFillTx/>
              </a:rPr>
              <a:t>EOSDIS is developing </a:t>
            </a:r>
            <a:r>
              <a:rPr lang="en-US" sz="1200" b="1" dirty="0">
                <a:solidFill>
                  <a:srgbClr val="434343"/>
                </a:solidFill>
                <a:uFillTx/>
              </a:rPr>
              <a:t>open source cloud native software </a:t>
            </a:r>
            <a:r>
              <a:rPr lang="en-US" sz="1200" dirty="0">
                <a:solidFill>
                  <a:srgbClr val="434343"/>
                </a:solidFill>
                <a:uFillTx/>
              </a:rPr>
              <a:t>for reuse across the agency and throughout the government</a:t>
            </a:r>
            <a:endParaRPr lang="en" sz="1200" dirty="0">
              <a:solidFill>
                <a:srgbClr val="434343"/>
              </a:solidFill>
              <a:uFillTx/>
            </a:endParaRPr>
          </a:p>
        </p:txBody>
      </p:sp>
      <p:pic>
        <p:nvPicPr>
          <p:cNvPr id="10" name="Picture 9" descr="esds logo blue.png"/>
          <p:cNvPicPr>
            <a:picLocks noChangeAspect="1"/>
          </p:cNvPicPr>
          <p:nvPr/>
        </p:nvPicPr>
        <p:blipFill>
          <a:blip r:embed="rId3" cstate="screen"/>
          <a:stretch>
            <a:fillRect/>
          </a:stretch>
        </p:blipFill>
        <p:spPr>
          <a:xfrm>
            <a:off x="2424062" y="7565972"/>
            <a:ext cx="629085" cy="197846"/>
          </a:xfrm>
          <a:prstGeom prst="rect">
            <a:avLst/>
          </a:prstGeom>
        </p:spPr>
      </p:pic>
      <p:sp>
        <p:nvSpPr>
          <p:cNvPr id="2" name="TextBox 1"/>
          <p:cNvSpPr txBox="1">
            <a:spLocks/>
          </p:cNvSpPr>
          <p:nvPr/>
        </p:nvSpPr>
        <p:spPr>
          <a:xfrm rot="16200000">
            <a:off x="3262517" y="3142136"/>
            <a:ext cx="784189" cy="253916"/>
          </a:xfrm>
          <a:prstGeom prst="rect">
            <a:avLst/>
          </a:prstGeom>
          <a:noFill/>
        </p:spPr>
        <p:txBody>
          <a:bodyPr wrap="none" rtlCol="0">
            <a:spAutoFit/>
          </a:bodyPr>
          <a:lstStyle/>
          <a:p>
            <a:r>
              <a:rPr lang="en-US" sz="1050" dirty="0">
                <a:uFillTx/>
              </a:rPr>
              <a:t>Petabytes</a:t>
            </a:r>
          </a:p>
        </p:txBody>
      </p:sp>
      <p:pic>
        <p:nvPicPr>
          <p:cNvPr id="19" name="Shape 158"/>
          <p:cNvPicPr preferRelativeResize="0"/>
          <p:nvPr/>
        </p:nvPicPr>
        <p:blipFill rotWithShape="1">
          <a:blip r:embed="rId4"/>
          <a:srcRect l="2681" t="423" r="10105" b="3385"/>
          <a:stretch/>
        </p:blipFill>
        <p:spPr>
          <a:xfrm>
            <a:off x="3781570" y="1777999"/>
            <a:ext cx="4983036" cy="3342553"/>
          </a:xfrm>
          <a:prstGeom prst="rect">
            <a:avLst/>
          </a:prstGeom>
          <a:noFill/>
          <a:ln>
            <a:noFill/>
          </a:ln>
        </p:spPr>
      </p:pic>
      <p:pic>
        <p:nvPicPr>
          <p:cNvPr id="20" name="Shape 159" descr="Image result for google pinpoint location"/>
          <p:cNvPicPr preferRelativeResize="0"/>
          <p:nvPr/>
        </p:nvPicPr>
        <p:blipFill>
          <a:blip r:embed="rId5"/>
          <a:stretch>
            <a:fillRect/>
          </a:stretch>
        </p:blipFill>
        <p:spPr>
          <a:xfrm>
            <a:off x="7569253" y="3661189"/>
            <a:ext cx="283265" cy="235071"/>
          </a:xfrm>
          <a:prstGeom prst="rect">
            <a:avLst/>
          </a:prstGeom>
          <a:noFill/>
          <a:ln>
            <a:noFill/>
          </a:ln>
        </p:spPr>
      </p:pic>
      <p:cxnSp>
        <p:nvCxnSpPr>
          <p:cNvPr id="21" name="Shape 160"/>
          <p:cNvCxnSpPr/>
          <p:nvPr/>
        </p:nvCxnSpPr>
        <p:spPr>
          <a:xfrm>
            <a:off x="7641314" y="3896261"/>
            <a:ext cx="0" cy="402075"/>
          </a:xfrm>
          <a:prstGeom prst="straightConnector1">
            <a:avLst/>
          </a:prstGeom>
          <a:noFill/>
          <a:ln w="9525" cap="flat" cmpd="sng">
            <a:solidFill>
              <a:srgbClr val="43536B"/>
            </a:solidFill>
            <a:prstDash val="dot"/>
            <a:round/>
            <a:headEnd type="none" w="lg" len="lg"/>
            <a:tailEnd type="none" w="lg" len="lg"/>
          </a:ln>
        </p:spPr>
      </p:cxnSp>
      <p:pic>
        <p:nvPicPr>
          <p:cNvPr id="1033" name="Picture 9" descr="https://lh3.googleusercontent.com/QQLR0eMjAGbAdse9IJTYSEZ6MKNv23dvYRph16aT-6XkssF1qHqwTEAcuD7W4e665iUVYzs3vli6d4NOwTwCFOESvpXM_CgwGRXwJOPRR4l0jeB5RgPUmg3NhKQ_efU0qqXNlJmqfug"/>
          <p:cNvPicPr>
            <a:picLocks noChangeAspect="1" noChangeArrowheads="1"/>
          </p:cNvPicPr>
          <p:nvPr/>
        </p:nvPicPr>
        <p:blipFill>
          <a:blip r:embed="rId6"/>
          <a:srcRect/>
          <a:stretch>
            <a:fillRect/>
          </a:stretch>
        </p:blipFill>
        <p:spPr bwMode="auto">
          <a:xfrm>
            <a:off x="4319169" y="1518796"/>
            <a:ext cx="4371487" cy="360804"/>
          </a:xfrm>
          <a:prstGeom prst="rect">
            <a:avLst/>
          </a:prstGeom>
          <a:noFill/>
        </p:spPr>
      </p:pic>
      <p:sp>
        <p:nvSpPr>
          <p:cNvPr id="11" name="TextBox 10"/>
          <p:cNvSpPr txBox="1">
            <a:spLocks/>
          </p:cNvSpPr>
          <p:nvPr/>
        </p:nvSpPr>
        <p:spPr>
          <a:xfrm>
            <a:off x="3867576" y="5120552"/>
            <a:ext cx="4819224" cy="954107"/>
          </a:xfrm>
          <a:prstGeom prst="rect">
            <a:avLst/>
          </a:prstGeom>
          <a:noFill/>
        </p:spPr>
        <p:txBody>
          <a:bodyPr wrap="square" rtlCol="0">
            <a:spAutoFit/>
          </a:bodyPr>
          <a:lstStyle/>
          <a:p>
            <a:r>
              <a:rPr lang="en-US" i="1" dirty="0">
                <a:uFillTx/>
              </a:rPr>
              <a:t>Cloud offers benefits like the ability to analyze data at scale, analyze multiple data sets together easily and avoid lengthy expensive moves of large data sets allowing scientists to work on data “in place”</a:t>
            </a:r>
          </a:p>
        </p:txBody>
      </p:sp>
    </p:spTree>
    <p:extLst>
      <p:ext uri="{BB962C8B-B14F-4D97-AF65-F5344CB8AC3E}">
        <p14:creationId xmlns:p14="http://schemas.microsoft.com/office/powerpoint/2010/main" val="1797305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fontScale="92500" lnSpcReduction="20000"/>
          </a:bodyPr>
          <a:lstStyle/>
          <a:p>
            <a:r>
              <a:rPr lang="en-US" dirty="0"/>
              <a:t>Enable cloud native architectures by strongly preferring cloud services</a:t>
            </a:r>
          </a:p>
          <a:p>
            <a:r>
              <a:rPr lang="en-US" dirty="0"/>
              <a:t>AWS has very low internal latency, but trust nothing.</a:t>
            </a:r>
          </a:p>
          <a:p>
            <a:r>
              <a:rPr lang="en-US" dirty="0"/>
              <a:t>Involve security from the very beginning</a:t>
            </a:r>
          </a:p>
          <a:p>
            <a:r>
              <a:rPr lang="en-US" dirty="0"/>
              <a:t>Modeling TCO is extremely complicated</a:t>
            </a:r>
          </a:p>
          <a:p>
            <a:r>
              <a:rPr lang="en-US" dirty="0"/>
              <a:t>Explore alternative architectures for possible cost savings</a:t>
            </a:r>
          </a:p>
          <a:p>
            <a:r>
              <a:rPr lang="en-US" dirty="0"/>
              <a:t>Go hands-on quickly</a:t>
            </a:r>
          </a:p>
          <a:p>
            <a:r>
              <a:rPr lang="en-US" dirty="0"/>
              <a:t>Incorporate Operations’ Needs</a:t>
            </a:r>
          </a:p>
        </p:txBody>
      </p:sp>
      <p:sp>
        <p:nvSpPr>
          <p:cNvPr id="4" name="Slide Number Placeholder 3"/>
          <p:cNvSpPr>
            <a:spLocks noGrp="1"/>
          </p:cNvSpPr>
          <p:nvPr>
            <p:ph type="sldNum" sz="quarter" idx="12"/>
          </p:nvPr>
        </p:nvSpPr>
        <p:spPr/>
        <p:txBody>
          <a:bodyPr/>
          <a:lstStyle/>
          <a:p>
            <a:fld id="{00B81750-45C9-6E45-8296-7F87C7C370B1}" type="slidenum">
              <a:rPr lang="en-US" smtClean="0"/>
              <a:t>40</a:t>
            </a:fld>
            <a:endParaRPr lang="en-US"/>
          </a:p>
        </p:txBody>
      </p:sp>
    </p:spTree>
    <p:extLst>
      <p:ext uri="{BB962C8B-B14F-4D97-AF65-F5344CB8AC3E}">
        <p14:creationId xmlns:p14="http://schemas.microsoft.com/office/powerpoint/2010/main" val="608393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Helpful Resources</a:t>
            </a:r>
          </a:p>
        </p:txBody>
      </p:sp>
      <p:sp>
        <p:nvSpPr>
          <p:cNvPr id="3" name="Content Placeholder 2"/>
          <p:cNvSpPr>
            <a:spLocks noGrp="1"/>
          </p:cNvSpPr>
          <p:nvPr>
            <p:ph idx="1"/>
          </p:nvPr>
        </p:nvSpPr>
        <p:spPr/>
        <p:txBody>
          <a:bodyPr/>
          <a:lstStyle/>
          <a:p>
            <a:r>
              <a:rPr lang="en-US" sz="2800" dirty="0"/>
              <a:t>AWS Pricing: </a:t>
            </a:r>
            <a:r>
              <a:rPr lang="en-US" sz="2800" dirty="0">
                <a:hlinkClick r:id="rId2"/>
              </a:rPr>
              <a:t>http://</a:t>
            </a:r>
            <a:r>
              <a:rPr lang="en-US" sz="2800" dirty="0" err="1">
                <a:hlinkClick r:id="rId2"/>
              </a:rPr>
              <a:t>amzn.to</a:t>
            </a:r>
            <a:r>
              <a:rPr lang="en-US" sz="2800" dirty="0">
                <a:hlinkClick r:id="rId2"/>
              </a:rPr>
              <a:t>/218Jr1G</a:t>
            </a:r>
            <a:endParaRPr lang="en-US" sz="2800" dirty="0"/>
          </a:p>
          <a:p>
            <a:r>
              <a:rPr lang="en-US" sz="2800" dirty="0"/>
              <a:t>AWS Cost Optimization: </a:t>
            </a:r>
            <a:r>
              <a:rPr lang="en-US" sz="2800" dirty="0">
                <a:hlinkClick r:id="rId3"/>
              </a:rPr>
              <a:t>http://</a:t>
            </a:r>
            <a:r>
              <a:rPr lang="en-US" sz="2800" dirty="0" err="1">
                <a:hlinkClick r:id="rId3"/>
              </a:rPr>
              <a:t>amzn.to</a:t>
            </a:r>
            <a:r>
              <a:rPr lang="en-US" sz="2800" dirty="0">
                <a:hlinkClick r:id="rId3"/>
              </a:rPr>
              <a:t>/2g3813l</a:t>
            </a:r>
            <a:endParaRPr lang="en-US" sz="2800" dirty="0"/>
          </a:p>
          <a:p>
            <a:r>
              <a:rPr lang="en-US" sz="2800" dirty="0"/>
              <a:t>Decoding Your AWS Costs: </a:t>
            </a:r>
            <a:r>
              <a:rPr lang="en-US" sz="2800" dirty="0">
                <a:hlinkClick r:id="rId4"/>
              </a:rPr>
              <a:t>http://bit.ly/1XCIzSk</a:t>
            </a:r>
            <a:endParaRPr lang="en-US" sz="2800" dirty="0"/>
          </a:p>
          <a:p>
            <a:r>
              <a:rPr lang="en-US" sz="2800" dirty="0"/>
              <a:t>Minimizing AWS Transfer Costs: </a:t>
            </a:r>
            <a:r>
              <a:rPr lang="en-US" sz="2800" dirty="0">
                <a:hlinkClick r:id="rId5"/>
              </a:rPr>
              <a:t>http://bit.ly/1njNOtJ</a:t>
            </a:r>
            <a:endParaRPr lang="en-US" sz="2800" dirty="0"/>
          </a:p>
          <a:p>
            <a:r>
              <a:rPr lang="en-US" sz="2800" dirty="0"/>
              <a:t>Common Expensive Mistakes: </a:t>
            </a:r>
            <a:r>
              <a:rPr lang="en-US" sz="2800" dirty="0">
                <a:hlinkClick r:id="rId6"/>
              </a:rPr>
              <a:t>http://bit.ly/1JR1NQb</a:t>
            </a:r>
            <a:endParaRPr lang="en-US" sz="2800" dirty="0"/>
          </a:p>
          <a:p>
            <a:r>
              <a:rPr lang="en-US" sz="2800" dirty="0" err="1"/>
              <a:t>Serverless</a:t>
            </a:r>
            <a:r>
              <a:rPr lang="en-US" sz="2800" dirty="0"/>
              <a:t> Architectures: </a:t>
            </a:r>
            <a:r>
              <a:rPr lang="de-DE" sz="2800" dirty="0">
                <a:hlinkClick r:id="rId7"/>
              </a:rPr>
              <a:t>http://</a:t>
            </a:r>
            <a:r>
              <a:rPr lang="de-DE" sz="2800" dirty="0" err="1">
                <a:hlinkClick r:id="rId7"/>
              </a:rPr>
              <a:t>amzn.to</a:t>
            </a:r>
            <a:r>
              <a:rPr lang="de-DE" sz="2800" dirty="0">
                <a:hlinkClick r:id="rId7"/>
              </a:rPr>
              <a:t>/1120t91</a:t>
            </a:r>
            <a:endParaRPr lang="en-US" dirty="0"/>
          </a:p>
        </p:txBody>
      </p:sp>
      <p:sp>
        <p:nvSpPr>
          <p:cNvPr id="4" name="Slide Number Placeholder 3"/>
          <p:cNvSpPr>
            <a:spLocks noGrp="1"/>
          </p:cNvSpPr>
          <p:nvPr>
            <p:ph type="sldNum" sz="quarter" idx="12"/>
          </p:nvPr>
        </p:nvSpPr>
        <p:spPr/>
        <p:txBody>
          <a:bodyPr/>
          <a:lstStyle/>
          <a:p>
            <a:fld id="{00B81750-45C9-6E45-8296-7F87C7C370B1}" type="slidenum">
              <a:rPr lang="en-US" smtClean="0"/>
              <a:t>41</a:t>
            </a:fld>
            <a:endParaRPr lang="en-US"/>
          </a:p>
        </p:txBody>
      </p:sp>
    </p:spTree>
    <p:extLst>
      <p:ext uri="{BB962C8B-B14F-4D97-AF65-F5344CB8AC3E}">
        <p14:creationId xmlns:p14="http://schemas.microsoft.com/office/powerpoint/2010/main" val="938384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857500"/>
            <a:ext cx="8229600" cy="1143000"/>
          </a:xfrm>
          <a:prstGeom prst="rect">
            <a:avLst/>
          </a:prstGeom>
        </p:spPr>
        <p:txBody>
          <a:bodyPr lIns="91425" tIns="91425" rIns="91425" bIns="91425" anchor="b" anchorCtr="0">
            <a:noAutofit/>
          </a:bodyPr>
          <a:lstStyle/>
          <a:p>
            <a:pPr algn="ctr">
              <a:spcBef>
                <a:spcPts val="0"/>
              </a:spcBef>
              <a:buNone/>
            </a:pPr>
            <a:r>
              <a:rPr lang="en-US" dirty="0"/>
              <a:t>Questions?</a:t>
            </a:r>
            <a:endParaRPr lang="en" dirty="0"/>
          </a:p>
        </p:txBody>
      </p:sp>
      <p:sp>
        <p:nvSpPr>
          <p:cNvPr id="3" name="Slide Number Placeholder 2"/>
          <p:cNvSpPr>
            <a:spLocks noGrp="1"/>
          </p:cNvSpPr>
          <p:nvPr>
            <p:ph type="sldNum" sz="quarter" idx="12"/>
          </p:nvPr>
        </p:nvSpPr>
        <p:spPr/>
        <p:txBody>
          <a:bodyPr/>
          <a:lstStyle/>
          <a:p>
            <a:fld id="{00B81750-45C9-6E45-8296-7F87C7C370B1}" type="slidenum">
              <a:rPr lang="en-US" smtClean="0"/>
              <a:t>42</a:t>
            </a:fld>
            <a:endParaRPr lang="en-US"/>
          </a:p>
        </p:txBody>
      </p:sp>
    </p:spTree>
    <p:extLst>
      <p:ext uri="{BB962C8B-B14F-4D97-AF65-F5344CB8AC3E}">
        <p14:creationId xmlns:p14="http://schemas.microsoft.com/office/powerpoint/2010/main" val="3342969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 name="TextBox 2"/>
          <p:cNvSpPr txBox="1"/>
          <p:nvPr/>
        </p:nvSpPr>
        <p:spPr>
          <a:xfrm>
            <a:off x="1400174" y="904875"/>
            <a:ext cx="5991225" cy="2246769"/>
          </a:xfrm>
          <a:prstGeom prst="rect">
            <a:avLst/>
          </a:prstGeom>
          <a:noFill/>
        </p:spPr>
        <p:txBody>
          <a:bodyPr wrap="square" rtlCol="0">
            <a:spAutoFit/>
          </a:bodyPr>
          <a:lstStyle/>
          <a:p>
            <a:pPr algn="ctr"/>
            <a:r>
              <a:rPr lang="en-US" sz="2800" dirty="0">
                <a:solidFill>
                  <a:schemeClr val="tx1"/>
                </a:solidFill>
              </a:rPr>
              <a:t>This material is based upon work supported by the National Aeronautics and Space Administration under Contract Number </a:t>
            </a:r>
            <a:r>
              <a:rPr lang="en-US" sz="2800" b="1" dirty="0">
                <a:solidFill>
                  <a:schemeClr val="tx1"/>
                </a:solidFill>
              </a:rPr>
              <a:t>NNG15HZ39C.</a:t>
            </a:r>
            <a:endParaRPr lang="en-US" sz="2800" dirty="0">
              <a:solidFill>
                <a:schemeClr val="tx1"/>
              </a:solidFill>
              <a:latin typeface="Helvetica Neue"/>
            </a:endParaRPr>
          </a:p>
        </p:txBody>
      </p:sp>
      <p:pic>
        <p:nvPicPr>
          <p:cNvPr id="9" name="Picture 8" descr="Logo.png"/>
          <p:cNvPicPr>
            <a:picLocks noChangeAspect="1"/>
          </p:cNvPicPr>
          <p:nvPr/>
        </p:nvPicPr>
        <p:blipFill>
          <a:blip r:embed="rId3" cstate="print"/>
          <a:stretch>
            <a:fillRect/>
          </a:stretch>
        </p:blipFill>
        <p:spPr>
          <a:xfrm>
            <a:off x="3448032" y="3365008"/>
            <a:ext cx="2005418" cy="394683"/>
          </a:xfrm>
          <a:prstGeom prst="rect">
            <a:avLst/>
          </a:prstGeom>
        </p:spPr>
      </p:pic>
      <p:sp>
        <p:nvSpPr>
          <p:cNvPr id="2" name="Slide Number Placeholder 1"/>
          <p:cNvSpPr>
            <a:spLocks noGrp="1"/>
          </p:cNvSpPr>
          <p:nvPr>
            <p:ph type="sldNum" sz="quarter" idx="12"/>
          </p:nvPr>
        </p:nvSpPr>
        <p:spPr/>
        <p:txBody>
          <a:bodyPr/>
          <a:lstStyle/>
          <a:p>
            <a:fld id="{00B81750-45C9-6E45-8296-7F87C7C370B1}" type="slidenum">
              <a:rPr lang="en-US" smtClean="0"/>
              <a:t>43</a:t>
            </a:fld>
            <a:endParaRPr lang="en-US"/>
          </a:p>
        </p:txBody>
      </p:sp>
    </p:spTree>
    <p:extLst>
      <p:ext uri="{BB962C8B-B14F-4D97-AF65-F5344CB8AC3E}">
        <p14:creationId xmlns:p14="http://schemas.microsoft.com/office/powerpoint/2010/main" val="3932341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Conceptual ‘data close to compute’</a:t>
            </a:r>
            <a:endParaRPr lang="en-US" dirty="0"/>
          </a:p>
        </p:txBody>
      </p:sp>
      <p:pic>
        <p:nvPicPr>
          <p:cNvPr id="5" name="Picture 4"/>
          <p:cNvPicPr>
            <a:picLocks noChangeAspect="1"/>
          </p:cNvPicPr>
          <p:nvPr/>
        </p:nvPicPr>
        <p:blipFill rotWithShape="1">
          <a:blip r:embed="rId2"/>
          <a:srcRect t="3140"/>
          <a:stretch/>
        </p:blipFill>
        <p:spPr>
          <a:xfrm>
            <a:off x="889188" y="1825003"/>
            <a:ext cx="2842304" cy="2622481"/>
          </a:xfrm>
          <a:prstGeom prst="rect">
            <a:avLst/>
          </a:prstGeom>
        </p:spPr>
      </p:pic>
      <p:sp>
        <p:nvSpPr>
          <p:cNvPr id="6" name="Rectangle 5"/>
          <p:cNvSpPr>
            <a:spLocks noChangeArrowheads="1"/>
          </p:cNvSpPr>
          <p:nvPr/>
        </p:nvSpPr>
        <p:spPr bwMode="gray">
          <a:xfrm>
            <a:off x="4655821" y="2095273"/>
            <a:ext cx="3239335" cy="3434240"/>
          </a:xfrm>
          <a:prstGeom prst="rect">
            <a:avLst/>
          </a:prstGeom>
          <a:solidFill>
            <a:schemeClr val="bg1"/>
          </a:solidFill>
          <a:ln w="12700">
            <a:solidFill>
              <a:srgbClr val="C0C0C0"/>
            </a:solidFill>
            <a:miter lim="800000"/>
            <a:headEnd/>
            <a:tailEnd/>
          </a:ln>
        </p:spPr>
        <p:txBody>
          <a:bodyPr lIns="81000" tIns="81000" rIns="54000" bIns="54000"/>
          <a:lstStyle/>
          <a:p>
            <a:r>
              <a:rPr lang="en-US" sz="1050" b="1" noProof="1">
                <a:cs typeface="Arial" charset="0"/>
              </a:rPr>
              <a:t>Large volume data storage</a:t>
            </a:r>
            <a:r>
              <a:rPr lang="en-US" sz="1050" noProof="1">
                <a:cs typeface="Arial" charset="0"/>
              </a:rPr>
              <a:t>: </a:t>
            </a:r>
            <a:r>
              <a:rPr lang="en-US" sz="1050" dirty="0">
                <a:cs typeface="Arial" panose="020B0604020202020204" pitchFamily="34" charset="0"/>
              </a:rPr>
              <a:t>Centralized mission observation and model datasets stored in auto graduated AWS object storage (Amazon S3, Amazon S3 IA, Amazon Glacier)</a:t>
            </a:r>
          </a:p>
          <a:p>
            <a:endParaRPr lang="en-US" sz="1050" dirty="0">
              <a:latin typeface="Arial" panose="020B0604020202020204" pitchFamily="34" charset="0"/>
              <a:cs typeface="Arial" panose="020B0604020202020204" pitchFamily="34" charset="0"/>
            </a:endParaRPr>
          </a:p>
          <a:p>
            <a:r>
              <a:rPr lang="en-US" sz="1050" b="1" noProof="1">
                <a:latin typeface="Arial" charset="0"/>
                <a:cs typeface="Arial" charset="0"/>
              </a:rPr>
              <a:t>Scalable compute</a:t>
            </a:r>
            <a:r>
              <a:rPr lang="en-US" sz="1050" noProof="1">
                <a:latin typeface="Arial" charset="0"/>
                <a:cs typeface="Arial" charset="0"/>
              </a:rPr>
              <a:t>: </a:t>
            </a:r>
            <a:r>
              <a:rPr lang="en-US" sz="1050" dirty="0">
                <a:latin typeface="Arial" panose="020B0604020202020204" pitchFamily="34" charset="0"/>
                <a:cs typeface="Arial" panose="020B0604020202020204" pitchFamily="34" charset="0"/>
              </a:rPr>
              <a:t>Provision, access, and terminate dynamically based on need. Cost by use</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Cloud Native Compute: </a:t>
            </a:r>
            <a:r>
              <a:rPr lang="en-US" sz="1050" dirty="0">
                <a:latin typeface="Arial" panose="020B0604020202020204" pitchFamily="34" charset="0"/>
                <a:cs typeface="Arial" panose="020B0604020202020204" pitchFamily="34" charset="0"/>
              </a:rPr>
              <a:t>Cloud vendor service software stacks and microservices easing deployment of user based applications</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EOSDIS applications and services:</a:t>
            </a:r>
            <a:r>
              <a:rPr lang="en-US" sz="1050" dirty="0">
                <a:latin typeface="Arial" panose="020B0604020202020204" pitchFamily="34" charset="0"/>
                <a:cs typeface="Arial" panose="020B0604020202020204" pitchFamily="34" charset="0"/>
              </a:rPr>
              <a:t> Application and service layer using AWS compute, storage (Amazon S3, Amazon S3 IA, Amazon Glacier), and cloud native technologies </a:t>
            </a:r>
          </a:p>
          <a:p>
            <a:endParaRPr lang="en-US" sz="1050" dirty="0">
              <a:latin typeface="Arial" panose="020B0604020202020204" pitchFamily="34" charset="0"/>
              <a:cs typeface="Arial" panose="020B0604020202020204" pitchFamily="34" charset="0"/>
            </a:endParaRPr>
          </a:p>
          <a:p>
            <a:r>
              <a:rPr lang="en-US" sz="1050" b="1" dirty="0">
                <a:latin typeface="Arial" panose="020B0604020202020204" pitchFamily="34" charset="0"/>
                <a:cs typeface="Arial" panose="020B0604020202020204" pitchFamily="34" charset="0"/>
              </a:rPr>
              <a:t>Non-EOSDIS/public applications and services</a:t>
            </a:r>
            <a:r>
              <a:rPr lang="en-US" sz="1050" dirty="0">
                <a:latin typeface="Arial" panose="020B0604020202020204" pitchFamily="34" charset="0"/>
                <a:cs typeface="Arial" panose="020B0604020202020204" pitchFamily="34" charset="0"/>
              </a:rPr>
              <a:t>: Science community brings algorithms to the data. Support for NASA and non-NASA</a:t>
            </a:r>
          </a:p>
          <a:p>
            <a:endParaRPr lang="en-US" sz="1050" noProof="1">
              <a:latin typeface="Arial" charset="0"/>
              <a:cs typeface="Arial" charset="0"/>
            </a:endParaRPr>
          </a:p>
        </p:txBody>
      </p:sp>
      <p:sp>
        <p:nvSpPr>
          <p:cNvPr id="7" name="Rectangle 5"/>
          <p:cNvSpPr>
            <a:spLocks noChangeArrowheads="1"/>
          </p:cNvSpPr>
          <p:nvPr/>
        </p:nvSpPr>
        <p:spPr bwMode="gray">
          <a:xfrm>
            <a:off x="4655821" y="1825002"/>
            <a:ext cx="3239335" cy="270272"/>
          </a:xfrm>
          <a:prstGeom prst="rect">
            <a:avLst/>
          </a:prstGeom>
          <a:solidFill>
            <a:srgbClr val="FEA501"/>
          </a:solidFill>
          <a:ln w="12700">
            <a:solidFill>
              <a:srgbClr val="C0C0C0"/>
            </a:solidFill>
            <a:miter lim="800000"/>
            <a:headEnd/>
            <a:tailEnd/>
          </a:ln>
        </p:spPr>
        <p:txBody>
          <a:bodyPr lIns="0" tIns="0" rIns="0" bIns="0" anchor="ctr"/>
          <a:lstStyle/>
          <a:p>
            <a:pPr algn="ctr" defTabSz="601266"/>
            <a:r>
              <a:rPr lang="en-US" sz="1200" b="1" noProof="1">
                <a:solidFill>
                  <a:srgbClr val="FFFFFF"/>
                </a:solidFill>
                <a:latin typeface="Arial" charset="0"/>
                <a:cs typeface="Arial" charset="0"/>
              </a:rPr>
              <a:t>Bring customers to the data</a:t>
            </a:r>
            <a:endParaRPr sz="1200" b="1" noProof="1">
              <a:solidFill>
                <a:srgbClr val="FFFFFF"/>
              </a:solidFill>
              <a:latin typeface="Arial" charset="0"/>
              <a:cs typeface="Arial" charset="0"/>
            </a:endParaRPr>
          </a:p>
        </p:txBody>
      </p:sp>
      <p:sp>
        <p:nvSpPr>
          <p:cNvPr id="10" name="TextBox 9"/>
          <p:cNvSpPr txBox="1"/>
          <p:nvPr/>
        </p:nvSpPr>
        <p:spPr>
          <a:xfrm>
            <a:off x="628431" y="4379102"/>
            <a:ext cx="3452286" cy="900246"/>
          </a:xfrm>
          <a:prstGeom prst="rect">
            <a:avLst/>
          </a:prstGeom>
          <a:noFill/>
        </p:spPr>
        <p:txBody>
          <a:bodyPr wrap="square" rtlCol="0">
            <a:spAutoFit/>
          </a:bodyPr>
          <a:lstStyle/>
          <a:p>
            <a:r>
              <a:rPr lang="en-US" sz="1050" i="1" dirty="0"/>
              <a:t>The operational model of consolidating data—allowing users to compute on the data in place with a platform of common tools—is natural to cloud; it is a cost-effective way to leverage cloud and could be applicable to many businesses and missions</a:t>
            </a:r>
          </a:p>
        </p:txBody>
      </p:sp>
    </p:spTree>
    <p:extLst>
      <p:ext uri="{BB962C8B-B14F-4D97-AF65-F5344CB8AC3E}">
        <p14:creationId xmlns:p14="http://schemas.microsoft.com/office/powerpoint/2010/main" val="3901293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Best Practices</a:t>
            </a:r>
          </a:p>
        </p:txBody>
      </p:sp>
      <p:sp>
        <p:nvSpPr>
          <p:cNvPr id="4" name="Content Placeholder 3"/>
          <p:cNvSpPr>
            <a:spLocks noGrp="1"/>
          </p:cNvSpPr>
          <p:nvPr>
            <p:ph idx="1"/>
          </p:nvPr>
        </p:nvSpPr>
        <p:spPr/>
        <p:txBody>
          <a:bodyPr/>
          <a:lstStyle/>
          <a:p>
            <a:r>
              <a:rPr lang="en-US" dirty="0"/>
              <a:t>Technical</a:t>
            </a:r>
          </a:p>
          <a:p>
            <a:r>
              <a:rPr lang="en-US" dirty="0"/>
              <a:t>Cost</a:t>
            </a:r>
          </a:p>
          <a:p>
            <a:r>
              <a:rPr lang="en-US" dirty="0"/>
              <a:t>Psycho-Social</a:t>
            </a:r>
          </a:p>
        </p:txBody>
      </p:sp>
      <p:sp>
        <p:nvSpPr>
          <p:cNvPr id="2" name="Slide Number Placeholder 1"/>
          <p:cNvSpPr>
            <a:spLocks noGrp="1"/>
          </p:cNvSpPr>
          <p:nvPr>
            <p:ph type="sldNum" sz="quarter" idx="12"/>
          </p:nvPr>
        </p:nvSpPr>
        <p:spPr/>
        <p:txBody>
          <a:bodyPr/>
          <a:lstStyle/>
          <a:p>
            <a:fld id="{00B81750-45C9-6E45-8296-7F87C7C370B1}" type="slidenum">
              <a:rPr lang="en-US" smtClean="0"/>
              <a:t>6</a:t>
            </a:fld>
            <a:endParaRPr lang="en-US"/>
          </a:p>
        </p:txBody>
      </p:sp>
    </p:spTree>
    <p:extLst>
      <p:ext uri="{BB962C8B-B14F-4D97-AF65-F5344CB8AC3E}">
        <p14:creationId xmlns:p14="http://schemas.microsoft.com/office/powerpoint/2010/main" val="57444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Enable Cloud native architectures by strongly preferring cloud services</a:t>
            </a:r>
          </a:p>
        </p:txBody>
      </p:sp>
      <p:sp>
        <p:nvSpPr>
          <p:cNvPr id="5" name="Text Placeholder 4"/>
          <p:cNvSpPr>
            <a:spLocks noGrp="1"/>
          </p:cNvSpPr>
          <p:nvPr>
            <p:ph type="body" idx="1"/>
          </p:nvPr>
        </p:nvSpPr>
        <p:spPr/>
        <p:txBody>
          <a:bodyPr/>
          <a:lstStyle/>
          <a:p>
            <a:r>
              <a:rPr lang="en-US" dirty="0"/>
              <a:t>Technical Lesson 1</a:t>
            </a:r>
          </a:p>
        </p:txBody>
      </p:sp>
      <p:sp>
        <p:nvSpPr>
          <p:cNvPr id="2" name="Slide Number Placeholder 1"/>
          <p:cNvSpPr>
            <a:spLocks noGrp="1"/>
          </p:cNvSpPr>
          <p:nvPr>
            <p:ph type="sldNum" sz="quarter" idx="12"/>
          </p:nvPr>
        </p:nvSpPr>
        <p:spPr/>
        <p:txBody>
          <a:bodyPr/>
          <a:lstStyle/>
          <a:p>
            <a:fld id="{00B81750-45C9-6E45-8296-7F87C7C370B1}" type="slidenum">
              <a:rPr lang="en-US" smtClean="0"/>
              <a:t>7</a:t>
            </a:fld>
            <a:endParaRPr lang="en-US"/>
          </a:p>
        </p:txBody>
      </p:sp>
    </p:spTree>
    <p:extLst>
      <p:ext uri="{BB962C8B-B14F-4D97-AF65-F5344CB8AC3E}">
        <p14:creationId xmlns:p14="http://schemas.microsoft.com/office/powerpoint/2010/main" val="666585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682" t="10829" r="4114" b="7220"/>
          <a:stretch/>
        </p:blipFill>
        <p:spPr>
          <a:xfrm>
            <a:off x="-130630" y="-10886"/>
            <a:ext cx="9681432" cy="6868886"/>
          </a:xfrm>
          <a:prstGeom prst="rect">
            <a:avLst/>
          </a:prstGeom>
        </p:spPr>
      </p:pic>
      <p:sp>
        <p:nvSpPr>
          <p:cNvPr id="2" name="Slide Number Placeholder 1"/>
          <p:cNvSpPr>
            <a:spLocks noGrp="1"/>
          </p:cNvSpPr>
          <p:nvPr>
            <p:ph type="sldNum" sz="quarter" idx="12"/>
          </p:nvPr>
        </p:nvSpPr>
        <p:spPr/>
        <p:txBody>
          <a:bodyPr/>
          <a:lstStyle/>
          <a:p>
            <a:fld id="{00B81750-45C9-6E45-8296-7F87C7C370B1}" type="slidenum">
              <a:rPr lang="en-US" smtClean="0"/>
              <a:t>8</a:t>
            </a:fld>
            <a:endParaRPr lang="en-US"/>
          </a:p>
        </p:txBody>
      </p:sp>
    </p:spTree>
    <p:extLst>
      <p:ext uri="{BB962C8B-B14F-4D97-AF65-F5344CB8AC3E}">
        <p14:creationId xmlns:p14="http://schemas.microsoft.com/office/powerpoint/2010/main" val="1456418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dirty="0">
                <a:uFillTx/>
              </a:rPr>
              <a:t>Global Imagery Browse Service (GIBS)</a:t>
            </a:r>
            <a:br>
              <a:rPr lang="en-US" sz="3600" dirty="0">
                <a:uFillTx/>
              </a:rPr>
            </a:br>
            <a:r>
              <a:rPr lang="en-US" sz="3600" dirty="0">
                <a:uFillTx/>
              </a:rPr>
              <a:t>in the Cloud Service Swap</a:t>
            </a:r>
          </a:p>
        </p:txBody>
      </p:sp>
      <p:grpSp>
        <p:nvGrpSpPr>
          <p:cNvPr id="19" name="Group 18"/>
          <p:cNvGrpSpPr/>
          <p:nvPr/>
        </p:nvGrpSpPr>
        <p:grpSpPr>
          <a:xfrm>
            <a:off x="2990920" y="4890147"/>
            <a:ext cx="1368892" cy="905017"/>
            <a:chOff x="5688501" y="4281734"/>
            <a:chExt cx="1368892" cy="905017"/>
          </a:xfrm>
        </p:grpSpPr>
        <p:sp>
          <p:nvSpPr>
            <p:cNvPr id="20" name="Rectangle 19"/>
            <p:cNvSpPr>
              <a:spLocks/>
            </p:cNvSpPr>
            <p:nvPr/>
          </p:nvSpPr>
          <p:spPr>
            <a:xfrm>
              <a:off x="5688501" y="4281734"/>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uFillTx/>
              </a:endParaRPr>
            </a:p>
          </p:txBody>
        </p:sp>
        <p:sp>
          <p:nvSpPr>
            <p:cNvPr id="21" name="Rectangle 20"/>
            <p:cNvSpPr>
              <a:spLocks/>
            </p:cNvSpPr>
            <p:nvPr/>
          </p:nvSpPr>
          <p:spPr>
            <a:xfrm>
              <a:off x="5749341" y="4342574"/>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uFillTx/>
              </a:endParaRPr>
            </a:p>
          </p:txBody>
        </p:sp>
        <p:sp>
          <p:nvSpPr>
            <p:cNvPr id="22" name="Rectangle 21"/>
            <p:cNvSpPr>
              <a:spLocks/>
            </p:cNvSpPr>
            <p:nvPr/>
          </p:nvSpPr>
          <p:spPr>
            <a:xfrm>
              <a:off x="5810181" y="4403414"/>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Handlers</a:t>
              </a:r>
            </a:p>
          </p:txBody>
        </p:sp>
      </p:grpSp>
      <p:sp>
        <p:nvSpPr>
          <p:cNvPr id="24" name="Rectangle 23"/>
          <p:cNvSpPr>
            <a:spLocks/>
          </p:cNvSpPr>
          <p:nvPr/>
        </p:nvSpPr>
        <p:spPr>
          <a:xfrm>
            <a:off x="4738486" y="4890147"/>
            <a:ext cx="137589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Generation</a:t>
            </a:r>
          </a:p>
        </p:txBody>
      </p:sp>
      <p:sp>
        <p:nvSpPr>
          <p:cNvPr id="28" name="Rectangle 27"/>
          <p:cNvSpPr>
            <a:spLocks/>
          </p:cNvSpPr>
          <p:nvPr/>
        </p:nvSpPr>
        <p:spPr>
          <a:xfrm>
            <a:off x="6238610" y="1266559"/>
            <a:ext cx="137589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Ops Console</a:t>
            </a:r>
          </a:p>
        </p:txBody>
      </p:sp>
      <p:sp>
        <p:nvSpPr>
          <p:cNvPr id="33" name="Rectangle 32"/>
          <p:cNvSpPr>
            <a:spLocks/>
          </p:cNvSpPr>
          <p:nvPr/>
        </p:nvSpPr>
        <p:spPr>
          <a:xfrm>
            <a:off x="6587834" y="4890147"/>
            <a:ext cx="1247212" cy="783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uFillTx/>
              </a:rPr>
              <a:t>MRF Gen</a:t>
            </a:r>
          </a:p>
        </p:txBody>
      </p:sp>
      <p:sp>
        <p:nvSpPr>
          <p:cNvPr id="35" name="Rectangle 34"/>
          <p:cNvSpPr>
            <a:spLocks/>
          </p:cNvSpPr>
          <p:nvPr/>
        </p:nvSpPr>
        <p:spPr>
          <a:xfrm>
            <a:off x="1072599" y="4890147"/>
            <a:ext cx="1247212" cy="7833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uFillTx/>
              </a:rPr>
              <a:t>Product </a:t>
            </a:r>
            <a:r>
              <a:rPr lang="en-US" dirty="0" err="1">
                <a:uFillTx/>
              </a:rPr>
              <a:t>Config</a:t>
            </a:r>
            <a:endParaRPr lang="en-US" dirty="0">
              <a:uFillTx/>
            </a:endParaRPr>
          </a:p>
        </p:txBody>
      </p:sp>
      <p:sp>
        <p:nvSpPr>
          <p:cNvPr id="36" name="Rectangle 35"/>
          <p:cNvSpPr>
            <a:spLocks/>
          </p:cNvSpPr>
          <p:nvPr/>
        </p:nvSpPr>
        <p:spPr>
          <a:xfrm>
            <a:off x="1133439" y="4950987"/>
            <a:ext cx="1247212" cy="7833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uFillTx/>
            </a:endParaRPr>
          </a:p>
        </p:txBody>
      </p:sp>
      <p:sp>
        <p:nvSpPr>
          <p:cNvPr id="37" name="Rectangle 36"/>
          <p:cNvSpPr>
            <a:spLocks/>
          </p:cNvSpPr>
          <p:nvPr/>
        </p:nvSpPr>
        <p:spPr>
          <a:xfrm>
            <a:off x="1194279" y="5011827"/>
            <a:ext cx="1247212" cy="78333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uFillTx/>
              </a:rPr>
              <a:t>Product </a:t>
            </a:r>
            <a:r>
              <a:rPr lang="en-US" dirty="0" err="1">
                <a:uFillTx/>
              </a:rPr>
              <a:t>Configs</a:t>
            </a:r>
            <a:endParaRPr lang="en-US" dirty="0">
              <a:uFillTx/>
            </a:endParaRPr>
          </a:p>
        </p:txBody>
      </p:sp>
      <p:cxnSp>
        <p:nvCxnSpPr>
          <p:cNvPr id="39" name="Straight Arrow Connector 38"/>
          <p:cNvCxnSpPr>
            <a:stCxn id="20" idx="0"/>
          </p:cNvCxnSpPr>
          <p:nvPr/>
        </p:nvCxnSpPr>
        <p:spPr>
          <a:xfrm flipV="1">
            <a:off x="3614526" y="4525101"/>
            <a:ext cx="0" cy="36504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p:cNvCxnSpPr>
            <a:stCxn id="24" idx="0"/>
          </p:cNvCxnSpPr>
          <p:nvPr/>
        </p:nvCxnSpPr>
        <p:spPr>
          <a:xfrm flipV="1">
            <a:off x="5426433" y="4525101"/>
            <a:ext cx="0" cy="365046"/>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cxnSp>
        <p:nvCxnSpPr>
          <p:cNvPr id="47" name="Straight Arrow Connector 46"/>
          <p:cNvCxnSpPr>
            <a:stCxn id="22" idx="1"/>
            <a:endCxn id="37" idx="3"/>
          </p:cNvCxnSpPr>
          <p:nvPr/>
        </p:nvCxnSpPr>
        <p:spPr>
          <a:xfrm flipH="1">
            <a:off x="2441491" y="5403496"/>
            <a:ext cx="67110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4359812" y="5399982"/>
            <a:ext cx="378674" cy="35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4" name="Straight Arrow Connector 53"/>
          <p:cNvCxnSpPr>
            <a:stCxn id="24" idx="3"/>
            <a:endCxn id="33" idx="1"/>
          </p:cNvCxnSpPr>
          <p:nvPr/>
        </p:nvCxnSpPr>
        <p:spPr>
          <a:xfrm>
            <a:off x="6114379" y="5281816"/>
            <a:ext cx="473455"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9" name="Straight Arrow Connector 58"/>
          <p:cNvCxnSpPr>
            <a:endCxn id="35" idx="0"/>
          </p:cNvCxnSpPr>
          <p:nvPr/>
        </p:nvCxnSpPr>
        <p:spPr>
          <a:xfrm flipH="1">
            <a:off x="1696205" y="4525101"/>
            <a:ext cx="684446" cy="365046"/>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2" name="Straight Arrow Connector 61"/>
          <p:cNvCxnSpPr>
            <a:stCxn id="28" idx="1"/>
          </p:cNvCxnSpPr>
          <p:nvPr/>
        </p:nvCxnSpPr>
        <p:spPr>
          <a:xfrm flipH="1">
            <a:off x="5049686" y="1658228"/>
            <a:ext cx="1188924" cy="72220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5" name="Straight Arrow Connector 64"/>
          <p:cNvCxnSpPr>
            <a:stCxn id="33" idx="0"/>
            <a:endCxn id="32" idx="2"/>
          </p:cNvCxnSpPr>
          <p:nvPr/>
        </p:nvCxnSpPr>
        <p:spPr>
          <a:xfrm flipH="1" flipV="1">
            <a:off x="7147100" y="4319752"/>
            <a:ext cx="64340" cy="57039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nvGrpSpPr>
          <p:cNvPr id="71" name="Group 70"/>
          <p:cNvGrpSpPr/>
          <p:nvPr/>
        </p:nvGrpSpPr>
        <p:grpSpPr>
          <a:xfrm>
            <a:off x="1003853" y="1936454"/>
            <a:ext cx="7067849" cy="2588647"/>
            <a:chOff x="1003853" y="1936454"/>
            <a:chExt cx="7067849" cy="2588647"/>
          </a:xfrm>
        </p:grpSpPr>
        <p:grpSp>
          <p:nvGrpSpPr>
            <p:cNvPr id="70" name="Group 69"/>
            <p:cNvGrpSpPr/>
            <p:nvPr/>
          </p:nvGrpSpPr>
          <p:grpSpPr>
            <a:xfrm>
              <a:off x="1003853" y="1936454"/>
              <a:ext cx="7067849" cy="2588647"/>
              <a:chOff x="1003853" y="1936454"/>
              <a:chExt cx="7067849" cy="2588647"/>
            </a:xfrm>
          </p:grpSpPr>
          <p:grpSp>
            <p:nvGrpSpPr>
              <p:cNvPr id="3" name="Group 2"/>
              <p:cNvGrpSpPr/>
              <p:nvPr/>
            </p:nvGrpSpPr>
            <p:grpSpPr>
              <a:xfrm>
                <a:off x="1003853" y="2380432"/>
                <a:ext cx="7067849" cy="2144669"/>
                <a:chOff x="2076150" y="2388037"/>
                <a:chExt cx="7067849" cy="2144669"/>
              </a:xfrm>
            </p:grpSpPr>
            <p:sp>
              <p:nvSpPr>
                <p:cNvPr id="23" name="Rectangle 22"/>
                <p:cNvSpPr>
                  <a:spLocks/>
                </p:cNvSpPr>
                <p:nvPr/>
              </p:nvSpPr>
              <p:spPr>
                <a:xfrm>
                  <a:off x="3928860" y="2592643"/>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Inventory</a:t>
                  </a:r>
                </a:p>
              </p:txBody>
            </p:sp>
            <p:sp>
              <p:nvSpPr>
                <p:cNvPr id="25" name="Rectangle 24"/>
                <p:cNvSpPr>
                  <a:spLocks/>
                </p:cNvSpPr>
                <p:nvPr/>
              </p:nvSpPr>
              <p:spPr>
                <a:xfrm>
                  <a:off x="2351878" y="3544020"/>
                  <a:ext cx="1247212" cy="783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uFillTx/>
                    </a:rPr>
                    <a:t>ZooKeeper</a:t>
                  </a:r>
                  <a:endParaRPr lang="en-US" dirty="0">
                    <a:uFillTx/>
                  </a:endParaRPr>
                </a:p>
              </p:txBody>
            </p:sp>
            <p:sp>
              <p:nvSpPr>
                <p:cNvPr id="26" name="Rectangle 25"/>
                <p:cNvSpPr>
                  <a:spLocks/>
                </p:cNvSpPr>
                <p:nvPr/>
              </p:nvSpPr>
              <p:spPr>
                <a:xfrm>
                  <a:off x="7014313" y="2592643"/>
                  <a:ext cx="148236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Subscription Service</a:t>
                  </a:r>
                </a:p>
              </p:txBody>
            </p:sp>
            <p:sp>
              <p:nvSpPr>
                <p:cNvPr id="27" name="Rectangle 26"/>
                <p:cNvSpPr>
                  <a:spLocks/>
                </p:cNvSpPr>
                <p:nvPr/>
              </p:nvSpPr>
              <p:spPr>
                <a:xfrm>
                  <a:off x="5426433" y="2592643"/>
                  <a:ext cx="137589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CM</a:t>
                  </a:r>
                </a:p>
              </p:txBody>
            </p:sp>
            <p:sp>
              <p:nvSpPr>
                <p:cNvPr id="29" name="Rectangle 28"/>
                <p:cNvSpPr>
                  <a:spLocks/>
                </p:cNvSpPr>
                <p:nvPr/>
              </p:nvSpPr>
              <p:spPr>
                <a:xfrm>
                  <a:off x="5973989" y="3540222"/>
                  <a:ext cx="137589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Manager</a:t>
                  </a:r>
                </a:p>
              </p:txBody>
            </p:sp>
            <p:sp>
              <p:nvSpPr>
                <p:cNvPr id="30" name="Rectangle 29"/>
                <p:cNvSpPr>
                  <a:spLocks/>
                </p:cNvSpPr>
                <p:nvPr/>
              </p:nvSpPr>
              <p:spPr>
                <a:xfrm>
                  <a:off x="3928860" y="3540222"/>
                  <a:ext cx="1690597"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Authentication</a:t>
                  </a:r>
                </a:p>
              </p:txBody>
            </p:sp>
            <p:sp>
              <p:nvSpPr>
                <p:cNvPr id="32" name="Rectangle 31"/>
                <p:cNvSpPr>
                  <a:spLocks/>
                </p:cNvSpPr>
                <p:nvPr/>
              </p:nvSpPr>
              <p:spPr>
                <a:xfrm>
                  <a:off x="7531450" y="3544020"/>
                  <a:ext cx="1375893"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uFillTx/>
                    </a:rPr>
                    <a:t>SigEvent</a:t>
                  </a:r>
                  <a:r>
                    <a:rPr lang="en-US" dirty="0">
                      <a:uFillTx/>
                    </a:rPr>
                    <a:t> Server</a:t>
                  </a:r>
                </a:p>
              </p:txBody>
            </p:sp>
            <p:sp>
              <p:nvSpPr>
                <p:cNvPr id="2" name="Rounded Rectangle 1"/>
                <p:cNvSpPr>
                  <a:spLocks/>
                </p:cNvSpPr>
                <p:nvPr/>
              </p:nvSpPr>
              <p:spPr>
                <a:xfrm>
                  <a:off x="2076150" y="2388037"/>
                  <a:ext cx="7067849" cy="2144669"/>
                </a:xfrm>
                <a:prstGeom prst="roundRect">
                  <a:avLst/>
                </a:prstGeom>
                <a:noFill/>
                <a:ln w="57150" cmpd="sng">
                  <a:solidFill>
                    <a:schemeClr val="bg1">
                      <a:lumMod val="50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ln>
                      <a:solidFill>
                        <a:schemeClr val="tx1"/>
                      </a:solidFill>
                      <a:prstDash val="sysDash"/>
                    </a:ln>
                    <a:uFillTx/>
                  </a:endParaRPr>
                </a:p>
              </p:txBody>
            </p:sp>
          </p:grpSp>
          <p:sp>
            <p:nvSpPr>
              <p:cNvPr id="5" name="TextBox 4"/>
              <p:cNvSpPr txBox="1">
                <a:spLocks/>
              </p:cNvSpPr>
              <p:nvPr/>
            </p:nvSpPr>
            <p:spPr>
              <a:xfrm>
                <a:off x="1065296" y="1936454"/>
                <a:ext cx="1513756" cy="369332"/>
              </a:xfrm>
              <a:prstGeom prst="rect">
                <a:avLst/>
              </a:prstGeom>
              <a:noFill/>
            </p:spPr>
            <p:txBody>
              <a:bodyPr wrap="none" rtlCol="0">
                <a:spAutoFit/>
              </a:bodyPr>
              <a:lstStyle/>
              <a:p>
                <a:r>
                  <a:rPr lang="en-US" dirty="0">
                    <a:solidFill>
                      <a:schemeClr val="bg1">
                        <a:lumMod val="50000"/>
                      </a:schemeClr>
                    </a:solidFill>
                    <a:uFillTx/>
                  </a:rPr>
                  <a:t>Infrastructure</a:t>
                </a:r>
              </a:p>
            </p:txBody>
          </p:sp>
        </p:grpSp>
        <p:sp>
          <p:nvSpPr>
            <p:cNvPr id="69" name="Rectangle 68"/>
            <p:cNvSpPr>
              <a:spLocks/>
            </p:cNvSpPr>
            <p:nvPr/>
          </p:nvSpPr>
          <p:spPr>
            <a:xfrm>
              <a:off x="1279581" y="2585038"/>
              <a:ext cx="1247212"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Install</a:t>
              </a:r>
            </a:p>
          </p:txBody>
        </p:sp>
      </p:grpSp>
      <p:sp>
        <p:nvSpPr>
          <p:cNvPr id="45" name="Rectangle 44"/>
          <p:cNvSpPr>
            <a:spLocks/>
          </p:cNvSpPr>
          <p:nvPr/>
        </p:nvSpPr>
        <p:spPr>
          <a:xfrm>
            <a:off x="2858340" y="2585038"/>
            <a:ext cx="1247212"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 </a:t>
            </a:r>
          </a:p>
          <a:p>
            <a:pPr algn="ctr"/>
            <a:r>
              <a:rPr lang="en-US" dirty="0">
                <a:uFillTx/>
              </a:rPr>
              <a:t>(S3)</a:t>
            </a:r>
          </a:p>
        </p:txBody>
      </p:sp>
      <p:sp>
        <p:nvSpPr>
          <p:cNvPr id="46" name="Rectangle 45"/>
          <p:cNvSpPr>
            <a:spLocks/>
          </p:cNvSpPr>
          <p:nvPr/>
        </p:nvSpPr>
        <p:spPr>
          <a:xfrm>
            <a:off x="1281358" y="3536415"/>
            <a:ext cx="1247212"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a:t>
            </a:r>
          </a:p>
          <a:p>
            <a:pPr algn="ctr"/>
            <a:r>
              <a:rPr lang="en-US" sz="1200" dirty="0"/>
              <a:t>(</a:t>
            </a:r>
            <a:r>
              <a:rPr lang="en-US" sz="1200" dirty="0">
                <a:uFillTx/>
              </a:rPr>
              <a:t>Dynamo / SQS)</a:t>
            </a:r>
          </a:p>
        </p:txBody>
      </p:sp>
      <p:sp>
        <p:nvSpPr>
          <p:cNvPr id="48" name="Rectangle 47"/>
          <p:cNvSpPr>
            <a:spLocks/>
          </p:cNvSpPr>
          <p:nvPr/>
        </p:nvSpPr>
        <p:spPr>
          <a:xfrm>
            <a:off x="5943793" y="2585038"/>
            <a:ext cx="1482363"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 </a:t>
            </a:r>
          </a:p>
          <a:p>
            <a:pPr algn="ctr"/>
            <a:r>
              <a:rPr lang="en-US" dirty="0">
                <a:uFillTx/>
              </a:rPr>
              <a:t>(SNS / SQS)</a:t>
            </a:r>
          </a:p>
        </p:txBody>
      </p:sp>
      <p:sp>
        <p:nvSpPr>
          <p:cNvPr id="50" name="Rectangle 49"/>
          <p:cNvSpPr>
            <a:spLocks/>
          </p:cNvSpPr>
          <p:nvPr/>
        </p:nvSpPr>
        <p:spPr>
          <a:xfrm>
            <a:off x="4355913" y="2585038"/>
            <a:ext cx="1375893"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AWS </a:t>
            </a:r>
          </a:p>
          <a:p>
            <a:pPr algn="ctr"/>
            <a:r>
              <a:rPr lang="en-US" sz="1400" dirty="0"/>
              <a:t>(Cloud Form.)</a:t>
            </a:r>
          </a:p>
        </p:txBody>
      </p:sp>
      <p:sp>
        <p:nvSpPr>
          <p:cNvPr id="51" name="Rectangle 50"/>
          <p:cNvSpPr>
            <a:spLocks/>
          </p:cNvSpPr>
          <p:nvPr/>
        </p:nvSpPr>
        <p:spPr>
          <a:xfrm>
            <a:off x="4813933" y="3532617"/>
            <a:ext cx="1465430" cy="7833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uFillTx/>
              </a:rPr>
              <a:t>Scheduler / Dispatcher</a:t>
            </a:r>
          </a:p>
        </p:txBody>
      </p:sp>
      <p:sp>
        <p:nvSpPr>
          <p:cNvPr id="52" name="Rectangle 51"/>
          <p:cNvSpPr>
            <a:spLocks/>
          </p:cNvSpPr>
          <p:nvPr/>
        </p:nvSpPr>
        <p:spPr>
          <a:xfrm>
            <a:off x="2858340" y="3532617"/>
            <a:ext cx="1690597"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 / NASA</a:t>
            </a:r>
          </a:p>
          <a:p>
            <a:pPr algn="ctr"/>
            <a:r>
              <a:rPr lang="en-US" sz="1600" dirty="0"/>
              <a:t>(</a:t>
            </a:r>
            <a:r>
              <a:rPr lang="en-US" sz="1600" dirty="0">
                <a:uFillTx/>
              </a:rPr>
              <a:t>IAM / NAMS)</a:t>
            </a:r>
          </a:p>
        </p:txBody>
      </p:sp>
      <p:sp>
        <p:nvSpPr>
          <p:cNvPr id="53" name="Rectangle 52"/>
          <p:cNvSpPr>
            <a:spLocks/>
          </p:cNvSpPr>
          <p:nvPr/>
        </p:nvSpPr>
        <p:spPr>
          <a:xfrm>
            <a:off x="6460930" y="3536415"/>
            <a:ext cx="1375893"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 </a:t>
            </a:r>
            <a:r>
              <a:rPr lang="en-US" sz="1600" dirty="0">
                <a:uFillTx/>
              </a:rPr>
              <a:t>(</a:t>
            </a:r>
            <a:r>
              <a:rPr lang="en-US" sz="1600" dirty="0" err="1">
                <a:uFillTx/>
              </a:rPr>
              <a:t>CloudWatch</a:t>
            </a:r>
            <a:r>
              <a:rPr lang="en-US" sz="1600" dirty="0">
                <a:uFillTx/>
              </a:rPr>
              <a:t>)</a:t>
            </a:r>
            <a:endParaRPr lang="en-US" dirty="0">
              <a:uFillTx/>
            </a:endParaRPr>
          </a:p>
        </p:txBody>
      </p:sp>
      <p:sp>
        <p:nvSpPr>
          <p:cNvPr id="42" name="Rectangle 41"/>
          <p:cNvSpPr>
            <a:spLocks/>
          </p:cNvSpPr>
          <p:nvPr/>
        </p:nvSpPr>
        <p:spPr>
          <a:xfrm>
            <a:off x="1281358" y="2585038"/>
            <a:ext cx="1247212" cy="783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uFillTx/>
              </a:rPr>
              <a:t>AWS </a:t>
            </a:r>
          </a:p>
          <a:p>
            <a:pPr algn="ctr"/>
            <a:r>
              <a:rPr lang="en-US" sz="1400" dirty="0">
                <a:uFillTx/>
              </a:rPr>
              <a:t>(Cloud</a:t>
            </a:r>
            <a:r>
              <a:rPr lang="en-US" sz="1400" dirty="0"/>
              <a:t> </a:t>
            </a:r>
            <a:r>
              <a:rPr lang="en-US" sz="1400" dirty="0">
                <a:uFillTx/>
              </a:rPr>
              <a:t>Form.)</a:t>
            </a:r>
          </a:p>
        </p:txBody>
      </p:sp>
      <p:grpSp>
        <p:nvGrpSpPr>
          <p:cNvPr id="57" name="Group 56"/>
          <p:cNvGrpSpPr/>
          <p:nvPr/>
        </p:nvGrpSpPr>
        <p:grpSpPr>
          <a:xfrm>
            <a:off x="3757115" y="6151702"/>
            <a:ext cx="3914149" cy="619174"/>
            <a:chOff x="3757115" y="6151702"/>
            <a:chExt cx="3914149" cy="619174"/>
          </a:xfrm>
        </p:grpSpPr>
        <p:sp>
          <p:nvSpPr>
            <p:cNvPr id="58" name="Rectangle 57"/>
            <p:cNvSpPr>
              <a:spLocks/>
            </p:cNvSpPr>
            <p:nvPr/>
          </p:nvSpPr>
          <p:spPr>
            <a:xfrm>
              <a:off x="3757232" y="6205708"/>
              <a:ext cx="180428" cy="1825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uFillTx/>
              </a:endParaRPr>
            </a:p>
          </p:txBody>
        </p:sp>
        <p:sp>
          <p:nvSpPr>
            <p:cNvPr id="60" name="TextBox 59"/>
            <p:cNvSpPr txBox="1">
              <a:spLocks/>
            </p:cNvSpPr>
            <p:nvPr/>
          </p:nvSpPr>
          <p:spPr>
            <a:xfrm>
              <a:off x="3937660" y="6151702"/>
              <a:ext cx="1480255" cy="307777"/>
            </a:xfrm>
            <a:prstGeom prst="rect">
              <a:avLst/>
            </a:prstGeom>
            <a:noFill/>
          </p:spPr>
          <p:txBody>
            <a:bodyPr wrap="none" rtlCol="0">
              <a:spAutoFit/>
            </a:bodyPr>
            <a:lstStyle/>
            <a:p>
              <a:r>
                <a:rPr lang="en-US" sz="1400" dirty="0">
                  <a:uFillTx/>
                </a:rPr>
                <a:t>Custom Software</a:t>
              </a:r>
            </a:p>
          </p:txBody>
        </p:sp>
        <p:sp>
          <p:nvSpPr>
            <p:cNvPr id="61" name="Rectangle 60"/>
            <p:cNvSpPr>
              <a:spLocks/>
            </p:cNvSpPr>
            <p:nvPr/>
          </p:nvSpPr>
          <p:spPr>
            <a:xfrm>
              <a:off x="3757115" y="6517105"/>
              <a:ext cx="180428" cy="182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uFillTx/>
              </a:endParaRPr>
            </a:p>
          </p:txBody>
        </p:sp>
        <p:sp>
          <p:nvSpPr>
            <p:cNvPr id="63" name="TextBox 62"/>
            <p:cNvSpPr txBox="1">
              <a:spLocks/>
            </p:cNvSpPr>
            <p:nvPr/>
          </p:nvSpPr>
          <p:spPr>
            <a:xfrm>
              <a:off x="3937543" y="6463099"/>
              <a:ext cx="2287806" cy="307777"/>
            </a:xfrm>
            <a:prstGeom prst="rect">
              <a:avLst/>
            </a:prstGeom>
            <a:noFill/>
          </p:spPr>
          <p:txBody>
            <a:bodyPr wrap="none" rtlCol="0">
              <a:spAutoFit/>
            </a:bodyPr>
            <a:lstStyle/>
            <a:p>
              <a:r>
                <a:rPr lang="en-US" sz="1400" dirty="0">
                  <a:uFillTx/>
                </a:rPr>
                <a:t>External NASA/GIBS Library</a:t>
              </a:r>
            </a:p>
          </p:txBody>
        </p:sp>
        <p:sp>
          <p:nvSpPr>
            <p:cNvPr id="64" name="Rectangle 63"/>
            <p:cNvSpPr>
              <a:spLocks/>
            </p:cNvSpPr>
            <p:nvPr/>
          </p:nvSpPr>
          <p:spPr>
            <a:xfrm>
              <a:off x="6187594" y="6209328"/>
              <a:ext cx="180428" cy="18252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uFillTx/>
              </a:endParaRPr>
            </a:p>
          </p:txBody>
        </p:sp>
        <p:sp>
          <p:nvSpPr>
            <p:cNvPr id="66" name="TextBox 65"/>
            <p:cNvSpPr txBox="1">
              <a:spLocks/>
            </p:cNvSpPr>
            <p:nvPr/>
          </p:nvSpPr>
          <p:spPr>
            <a:xfrm>
              <a:off x="6368022" y="6155322"/>
              <a:ext cx="1303242" cy="307777"/>
            </a:xfrm>
            <a:prstGeom prst="rect">
              <a:avLst/>
            </a:prstGeom>
            <a:noFill/>
          </p:spPr>
          <p:txBody>
            <a:bodyPr wrap="none" rtlCol="0">
              <a:spAutoFit/>
            </a:bodyPr>
            <a:lstStyle/>
            <a:p>
              <a:r>
                <a:rPr lang="en-US" sz="1400" dirty="0">
                  <a:uFillTx/>
                </a:rPr>
                <a:t>Cloud Services</a:t>
              </a:r>
            </a:p>
          </p:txBody>
        </p:sp>
        <p:sp>
          <p:nvSpPr>
            <p:cNvPr id="67" name="Rectangle 66"/>
            <p:cNvSpPr>
              <a:spLocks/>
            </p:cNvSpPr>
            <p:nvPr/>
          </p:nvSpPr>
          <p:spPr>
            <a:xfrm>
              <a:off x="6187594" y="6517105"/>
              <a:ext cx="180428" cy="1825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uFillTx/>
              </a:endParaRPr>
            </a:p>
          </p:txBody>
        </p:sp>
        <p:sp>
          <p:nvSpPr>
            <p:cNvPr id="68" name="TextBox 67"/>
            <p:cNvSpPr txBox="1">
              <a:spLocks/>
            </p:cNvSpPr>
            <p:nvPr/>
          </p:nvSpPr>
          <p:spPr>
            <a:xfrm>
              <a:off x="6368022" y="6463099"/>
              <a:ext cx="545930" cy="307777"/>
            </a:xfrm>
            <a:prstGeom prst="rect">
              <a:avLst/>
            </a:prstGeom>
            <a:noFill/>
          </p:spPr>
          <p:txBody>
            <a:bodyPr wrap="none" rtlCol="0">
              <a:spAutoFit/>
            </a:bodyPr>
            <a:lstStyle/>
            <a:p>
              <a:r>
                <a:rPr lang="en-US" sz="1400" dirty="0">
                  <a:uFillTx/>
                </a:rPr>
                <a:t>Data</a:t>
              </a:r>
            </a:p>
          </p:txBody>
        </p:sp>
      </p:grpSp>
      <p:cxnSp>
        <p:nvCxnSpPr>
          <p:cNvPr id="7" name="Elbow Connector 6"/>
          <p:cNvCxnSpPr>
            <a:stCxn id="24" idx="2"/>
            <a:endCxn id="37" idx="2"/>
          </p:cNvCxnSpPr>
          <p:nvPr/>
        </p:nvCxnSpPr>
        <p:spPr>
          <a:xfrm rot="5400000">
            <a:off x="3561319" y="3930050"/>
            <a:ext cx="121680" cy="3608548"/>
          </a:xfrm>
          <a:prstGeom prst="bentConnector3">
            <a:avLst>
              <a:gd name="adj1" fmla="val 287870"/>
            </a:avLst>
          </a:prstGeom>
          <a:ln>
            <a:tailEnd type="arrow"/>
          </a:ln>
        </p:spPr>
        <p:style>
          <a:lnRef idx="3">
            <a:schemeClr val="dk1"/>
          </a:lnRef>
          <a:fillRef idx="0">
            <a:schemeClr val="dk1"/>
          </a:fillRef>
          <a:effectRef idx="2">
            <a:schemeClr val="dk1"/>
          </a:effectRef>
          <a:fontRef idx="minor">
            <a:schemeClr val="tx1"/>
          </a:fontRef>
        </p:style>
      </p:cxnSp>
      <p:sp>
        <p:nvSpPr>
          <p:cNvPr id="6" name="Slide Number Placeholder 5"/>
          <p:cNvSpPr>
            <a:spLocks noGrp="1"/>
          </p:cNvSpPr>
          <p:nvPr>
            <p:ph type="sldNum" sz="quarter" idx="12"/>
          </p:nvPr>
        </p:nvSpPr>
        <p:spPr/>
        <p:txBody>
          <a:bodyPr/>
          <a:lstStyle/>
          <a:p>
            <a:fld id="{00B81750-45C9-6E45-8296-7F87C7C370B1}" type="slidenum">
              <a:rPr lang="en-US" smtClean="0"/>
              <a:t>9</a:t>
            </a:fld>
            <a:endParaRPr lang="en-US"/>
          </a:p>
        </p:txBody>
      </p:sp>
    </p:spTree>
    <p:extLst>
      <p:ext uri="{BB962C8B-B14F-4D97-AF65-F5344CB8AC3E}">
        <p14:creationId xmlns:p14="http://schemas.microsoft.com/office/powerpoint/2010/main" val="81307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P spid="50" grpId="0" animBg="1"/>
      <p:bldP spid="51" grpId="0" animBg="1"/>
      <p:bldP spid="52" grpId="0" animBg="1"/>
      <p:bldP spid="53" grpId="0" animBg="1"/>
      <p:bldP spid="42" grpId="0" animBg="1"/>
    </p:bldLst>
  </p:timing>
</p:sld>
</file>

<file path=ppt/theme/theme1.xml><?xml version="1.0" encoding="utf-8"?>
<a:theme xmlns:a="http://schemas.openxmlformats.org/drawingml/2006/main" name="EOSDIS-EED">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EOSDIS-EED.thmx</Template>
  <TotalTime>10280</TotalTime>
  <Words>1722</Words>
  <Application>Microsoft Office PowerPoint</Application>
  <PresentationFormat>On-screen Show (4:3)</PresentationFormat>
  <Paragraphs>321</Paragraphs>
  <Slides>43</Slides>
  <Notes>23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EOSDIS-EED</vt:lpstr>
      <vt:lpstr>Best Practices Learned while Exploring Cloud-Native Architectures for NASA EOSDIS Applications and Systems</vt:lpstr>
      <vt:lpstr>PowerPoint Presentation</vt:lpstr>
      <vt:lpstr>NISAR Facts</vt:lpstr>
      <vt:lpstr>EOSDIS Data System Evolution</vt:lpstr>
      <vt:lpstr>Conceptual ‘data close to compute’</vt:lpstr>
      <vt:lpstr>Best Practices</vt:lpstr>
      <vt:lpstr>Enable Cloud native architectures by strongly preferring cloud services</vt:lpstr>
      <vt:lpstr>PowerPoint Presentation</vt:lpstr>
      <vt:lpstr>Global Imagery Browse Service (GIBS) in the Cloud Service Swap</vt:lpstr>
      <vt:lpstr>GIBS-in-the-Cloud Ingest and Processing</vt:lpstr>
      <vt:lpstr>PowerPoint Presentation</vt:lpstr>
      <vt:lpstr>Managed Services Drive Innovation</vt:lpstr>
      <vt:lpstr>Cloud scale science data</vt:lpstr>
      <vt:lpstr>Aws has very low internal latency – but trust nothing.</vt:lpstr>
      <vt:lpstr>PowerPoint Presentation</vt:lpstr>
      <vt:lpstr>Involve security from the very beginning</vt:lpstr>
      <vt:lpstr>NGAP as a Platform</vt:lpstr>
      <vt:lpstr>Layer security thoughout the architecture</vt:lpstr>
      <vt:lpstr>PowerPoint Presentation</vt:lpstr>
      <vt:lpstr>Modeling total cost of ownership (TCO) is extremely complicated</vt:lpstr>
      <vt:lpstr>PowerPoint Presentation</vt:lpstr>
      <vt:lpstr>OCTOBER 17-20, 2017 AWS announcements!</vt:lpstr>
      <vt:lpstr>PowerPoint Presentation</vt:lpstr>
      <vt:lpstr>Egress (in particular) is a big deal</vt:lpstr>
      <vt:lpstr>This is before considering…</vt:lpstr>
      <vt:lpstr>Amazon provides the information and empowers the user</vt:lpstr>
      <vt:lpstr>Explore alternative architectures for possible cost savings</vt:lpstr>
      <vt:lpstr>Basic S3 Egress</vt:lpstr>
      <vt:lpstr>S3 with CloudFront</vt:lpstr>
      <vt:lpstr>S3 through Direct Connect to On-premises Distribution Pipe</vt:lpstr>
      <vt:lpstr>Request Limiting using Lambda and API Gateway</vt:lpstr>
      <vt:lpstr>Egress costs range more than 13x across those models.</vt:lpstr>
      <vt:lpstr>Favor Re-architecture over      “just getting into the cloud”</vt:lpstr>
      <vt:lpstr>Go hands-on quickly</vt:lpstr>
      <vt:lpstr>PowerPoint Presentation</vt:lpstr>
      <vt:lpstr>PowerPoint Presentation</vt:lpstr>
      <vt:lpstr>understand the operations team’s NEEDS</vt:lpstr>
      <vt:lpstr>Current procedures may not translate directly</vt:lpstr>
      <vt:lpstr>Understand WHY they do what they do – you may need to find another way to do it.</vt:lpstr>
      <vt:lpstr>Summary</vt:lpstr>
      <vt:lpstr>Helpful Resources</vt:lpstr>
      <vt:lpstr>Questions?</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while Exploring Cloud-Native Architectures for NASA EOSDIS Applications and Systems</dc:title>
  <dc:creator>Dan Pilone</dc:creator>
  <cp:lastModifiedBy>Anne Kennerley</cp:lastModifiedBy>
  <cp:revision>293</cp:revision>
  <dcterms:created xsi:type="dcterms:W3CDTF">2016-06-10T13:15:35Z</dcterms:created>
  <dcterms:modified xsi:type="dcterms:W3CDTF">2018-04-11T01:00:12Z</dcterms:modified>
</cp:coreProperties>
</file>