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84" r:id="rId3"/>
    <p:sldId id="321" r:id="rId4"/>
    <p:sldId id="286" r:id="rId5"/>
    <p:sldId id="332" r:id="rId6"/>
    <p:sldId id="333" r:id="rId7"/>
    <p:sldId id="325" r:id="rId8"/>
    <p:sldId id="326" r:id="rId9"/>
    <p:sldId id="328" r:id="rId10"/>
    <p:sldId id="329" r:id="rId11"/>
    <p:sldId id="324" r:id="rId12"/>
  </p:sldIdLst>
  <p:sldSz cx="9144000" cy="6858000" type="screen4x3"/>
  <p:notesSz cx="6718300" cy="9855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uck, Vanessa" initials="K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FF1"/>
    <a:srgbClr val="D3B5E9"/>
    <a:srgbClr val="FFFFFF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83" autoAdjust="0"/>
  </p:normalViewPr>
  <p:slideViewPr>
    <p:cSldViewPr>
      <p:cViewPr varScale="1">
        <p:scale>
          <a:sx n="86" d="100"/>
          <a:sy n="86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132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11.04.2018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63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76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9775"/>
            <a:ext cx="4927600" cy="36957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B763E5-D5D7-42B4-A5B7-DA61FA08EF7F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0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CODE-DE ist für mich derzeit</a:t>
            </a:r>
            <a:r>
              <a:rPr lang="de-DE" baseline="0" dirty="0" smtClean="0"/>
              <a:t> eine Mischung aus Core und </a:t>
            </a:r>
            <a:r>
              <a:rPr lang="de-DE" baseline="0" dirty="0" err="1" smtClean="0"/>
              <a:t>Stimulating</a:t>
            </a:r>
            <a:r>
              <a:rPr lang="de-DE" baseline="0" dirty="0" smtClean="0"/>
              <a:t> Element –sollte aber später eher in Richtung </a:t>
            </a:r>
            <a:r>
              <a:rPr lang="de-DE" baseline="0" dirty="0" err="1" smtClean="0"/>
              <a:t>stimulating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element</a:t>
            </a:r>
            <a:r>
              <a:rPr lang="de-DE" baseline="0" dirty="0" smtClean="0"/>
              <a:t> gehen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760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CODE-DE ist für mich derzeit</a:t>
            </a:r>
            <a:r>
              <a:rPr lang="de-DE" baseline="0" dirty="0" smtClean="0"/>
              <a:t> eine Mischung aus Core und </a:t>
            </a:r>
            <a:r>
              <a:rPr lang="de-DE" baseline="0" dirty="0" err="1" smtClean="0"/>
              <a:t>Stimulating</a:t>
            </a:r>
            <a:r>
              <a:rPr lang="de-DE" baseline="0" dirty="0" smtClean="0"/>
              <a:t> Element –sollte aber später eher in Richtung </a:t>
            </a:r>
            <a:r>
              <a:rPr lang="de-DE" baseline="0" dirty="0" err="1" smtClean="0"/>
              <a:t>stimulating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element</a:t>
            </a:r>
            <a:r>
              <a:rPr lang="de-DE" baseline="0" dirty="0" smtClean="0"/>
              <a:t> gehen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76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93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93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93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4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de-de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683568" y="3084056"/>
            <a:ext cx="4544679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CEOS WGISS 45</a:t>
            </a: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April 11</a:t>
            </a:r>
            <a:r>
              <a:rPr lang="en-US" sz="1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2018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DLR Space Administration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Albrecht von Bargen &amp; Vanessa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Keuck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 sz="quarter"/>
          </p:nvPr>
        </p:nvSpPr>
        <p:spPr>
          <a:xfrm>
            <a:off x="827584" y="476672"/>
            <a:ext cx="7779600" cy="1224136"/>
          </a:xfrm>
        </p:spPr>
        <p:txBody>
          <a:bodyPr/>
          <a:lstStyle/>
          <a:p>
            <a:pPr algn="ctr"/>
            <a:r>
              <a:rPr lang="en-GB" dirty="0" smtClean="0"/>
              <a:t>CODE-DE</a:t>
            </a:r>
            <a:br>
              <a:rPr lang="en-GB" dirty="0" smtClean="0"/>
            </a:br>
            <a:r>
              <a:rPr lang="en-GB" u="sng" dirty="0" smtClean="0"/>
              <a:t>Co</a:t>
            </a:r>
            <a:r>
              <a:rPr lang="en-GB" dirty="0" smtClean="0"/>
              <a:t>pernicus </a:t>
            </a:r>
            <a:r>
              <a:rPr lang="en-GB" u="sng" dirty="0" smtClean="0"/>
              <a:t>D</a:t>
            </a:r>
            <a:r>
              <a:rPr lang="en-GB" dirty="0" smtClean="0"/>
              <a:t>ata and </a:t>
            </a:r>
            <a:r>
              <a:rPr lang="en-GB" u="sng" dirty="0" smtClean="0"/>
              <a:t>E</a:t>
            </a:r>
            <a:r>
              <a:rPr lang="en-GB" dirty="0" smtClean="0"/>
              <a:t>xploitation Platform - </a:t>
            </a:r>
            <a:r>
              <a:rPr lang="en-GB" u="sng" dirty="0" smtClean="0"/>
              <a:t>De</a:t>
            </a:r>
            <a:r>
              <a:rPr lang="en-GB" dirty="0" smtClean="0"/>
              <a:t>utschland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4" name="Picture 18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46"/>
          <a:stretch/>
        </p:blipFill>
        <p:spPr bwMode="auto">
          <a:xfrm>
            <a:off x="6876256" y="2348880"/>
            <a:ext cx="1652005" cy="5889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467544" y="1395256"/>
            <a:ext cx="8172000" cy="4338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The future:</a:t>
            </a:r>
            <a:endParaRPr lang="en-US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Everything from nothing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 smtClean="0"/>
              <a:t>autonomous platform – </a:t>
            </a:r>
            <a:r>
              <a:rPr lang="en-US" b="1" dirty="0" smtClean="0">
                <a:solidFill>
                  <a:srgbClr val="FF0000"/>
                </a:solidFill>
              </a:rPr>
              <a:t>hybrid platform</a:t>
            </a:r>
            <a:r>
              <a:rPr lang="en-US" dirty="0" smtClean="0"/>
              <a:t> – full transfer to </a:t>
            </a:r>
            <a:r>
              <a:rPr lang="en-US" dirty="0" smtClean="0"/>
              <a:t>DIAS ─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P</a:t>
            </a:r>
            <a:r>
              <a:rPr lang="en-US" b="1" dirty="0" smtClean="0"/>
              <a:t>lanned</a:t>
            </a:r>
            <a:r>
              <a:rPr lang="en-US" b="1" dirty="0" smtClean="0"/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National User Requirements Workshop with federal agencies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Future </a:t>
            </a:r>
            <a:r>
              <a:rPr lang="en-US" dirty="0" smtClean="0"/>
              <a:t>use scenarios, data requirements (also in-situ), technical requirements, ease of use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National users as DIAS beta tester (</a:t>
            </a:r>
            <a:r>
              <a:rPr lang="en-US" dirty="0" err="1" smtClean="0"/>
              <a:t>tbd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Q3-Q4/2018 (planned): EU tender for CODE-DE II operations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CODE-DE II </a:t>
            </a:r>
            <a:r>
              <a:rPr lang="de-DE" dirty="0" smtClean="0"/>
              <a:t>- </a:t>
            </a:r>
            <a:r>
              <a:rPr lang="de-DE" dirty="0" err="1" smtClean="0"/>
              <a:t>Opportunities</a:t>
            </a:r>
            <a:r>
              <a:rPr lang="de-DE" dirty="0"/>
              <a:t> </a:t>
            </a:r>
            <a:r>
              <a:rPr lang="de-DE" dirty="0" smtClean="0"/>
              <a:t>/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539552" y="2115336"/>
            <a:ext cx="8172000" cy="4338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Phases: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330450" algn="l"/>
              </a:tabLst>
            </a:pPr>
            <a:r>
              <a:rPr lang="en-US" dirty="0" smtClean="0"/>
              <a:t>Data Access: 	March 2017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330450" algn="l"/>
                <a:tab pos="3584575" algn="l"/>
              </a:tabLst>
            </a:pPr>
            <a:r>
              <a:rPr lang="en-US" dirty="0" smtClean="0"/>
              <a:t>Processing 1: 	Nov 2017 	(open/public solution as PaaS)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2330450" algn="l"/>
                <a:tab pos="3584575" algn="l"/>
              </a:tabLst>
            </a:pPr>
            <a:r>
              <a:rPr lang="en-US" dirty="0" smtClean="0"/>
              <a:t>Processing 2: 	May 2018 </a:t>
            </a:r>
            <a:r>
              <a:rPr lang="en-US" dirty="0"/>
              <a:t>	</a:t>
            </a:r>
            <a:r>
              <a:rPr lang="en-US" dirty="0" smtClean="0"/>
              <a:t>(dedicated 3</a:t>
            </a:r>
            <a:r>
              <a:rPr lang="en-US" baseline="30000" dirty="0" smtClean="0"/>
              <a:t>rd</a:t>
            </a:r>
            <a:r>
              <a:rPr lang="en-US" dirty="0" smtClean="0"/>
              <a:t> party solution + </a:t>
            </a:r>
            <a:br>
              <a:rPr lang="en-US" dirty="0" smtClean="0"/>
            </a:br>
            <a:r>
              <a:rPr lang="en-US" dirty="0" smtClean="0"/>
              <a:t>		connection to Open Telekom Cloud)</a:t>
            </a:r>
            <a:endParaRPr lang="en-US" dirty="0"/>
          </a:p>
          <a:p>
            <a:pPr marL="446400" lvl="1" indent="0">
              <a:buNone/>
            </a:pP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6000" y="403200"/>
            <a:ext cx="8172000" cy="738187"/>
          </a:xfrm>
        </p:spPr>
        <p:txBody>
          <a:bodyPr/>
          <a:lstStyle/>
          <a:p>
            <a:pPr algn="ctr"/>
            <a:r>
              <a:rPr lang="de-DE" dirty="0" smtClean="0"/>
              <a:t>CODE-DE: </a:t>
            </a:r>
            <a:r>
              <a:rPr lang="de-DE" dirty="0" smtClean="0">
                <a:solidFill>
                  <a:srgbClr val="FF0000"/>
                </a:solidFill>
              </a:rPr>
              <a:t>Co</a:t>
            </a:r>
            <a:r>
              <a:rPr lang="de-DE" dirty="0" smtClean="0"/>
              <a:t>pernicus </a:t>
            </a:r>
            <a:r>
              <a:rPr lang="de-DE" dirty="0" smtClean="0">
                <a:solidFill>
                  <a:srgbClr val="FF0000"/>
                </a:solidFill>
              </a:rPr>
              <a:t>D</a:t>
            </a:r>
            <a:r>
              <a:rPr lang="de-DE" dirty="0" smtClean="0"/>
              <a:t>ata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</a:t>
            </a:r>
            <a:r>
              <a:rPr lang="de-DE" dirty="0" err="1" smtClean="0"/>
              <a:t>xploitation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– </a:t>
            </a:r>
            <a:r>
              <a:rPr lang="de-DE" dirty="0" smtClean="0">
                <a:solidFill>
                  <a:srgbClr val="FF0000"/>
                </a:solidFill>
              </a:rPr>
              <a:t>De</a:t>
            </a:r>
            <a:r>
              <a:rPr lang="de-DE" dirty="0" smtClean="0"/>
              <a:t>utschland</a:t>
            </a: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356124" y="1613125"/>
            <a:ext cx="6926994" cy="423862"/>
            <a:chOff x="1744973" y="3744962"/>
            <a:chExt cx="6926994" cy="423862"/>
          </a:xfrm>
        </p:grpSpPr>
        <p:pic>
          <p:nvPicPr>
            <p:cNvPr id="7" name="Picture 3" descr="BC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973" y="3744962"/>
              <a:ext cx="828675" cy="4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 descr="EOMAP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317" y="3744962"/>
              <a:ext cx="8286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EOX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661" y="3744962"/>
              <a:ext cx="8286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GAF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005" y="3744962"/>
              <a:ext cx="827087" cy="24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TS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3744962"/>
              <a:ext cx="1363663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 descr="WERUM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761" y="3744962"/>
              <a:ext cx="1031875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4" y="1476598"/>
            <a:ext cx="672556" cy="672556"/>
          </a:xfrm>
          <a:prstGeom prst="rect">
            <a:avLst/>
          </a:prstGeom>
        </p:spPr>
      </p:pic>
      <p:pic>
        <p:nvPicPr>
          <p:cNvPr id="14" name="Picture 188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46"/>
          <a:stretch/>
        </p:blipFill>
        <p:spPr bwMode="auto">
          <a:xfrm>
            <a:off x="7310895" y="6114809"/>
            <a:ext cx="1800200" cy="695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57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"/>
          <p:cNvSpPr txBox="1">
            <a:spLocks/>
          </p:cNvSpPr>
          <p:nvPr/>
        </p:nvSpPr>
        <p:spPr bwMode="auto">
          <a:xfrm>
            <a:off x="486000" y="1129058"/>
            <a:ext cx="3509936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endParaRPr lang="en-US" sz="20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2000" dirty="0" smtClean="0"/>
              <a:t>Sentinel Data,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0" strike="sngStrike" dirty="0" smtClean="0"/>
              <a:t>Copernicus Service Products </a:t>
            </a:r>
            <a:r>
              <a:rPr lang="en-US" sz="2000" dirty="0" smtClean="0"/>
              <a:t>and Tools</a:t>
            </a:r>
            <a:endParaRPr lang="en-US" sz="2000" dirty="0"/>
          </a:p>
        </p:txBody>
      </p:sp>
      <p:sp>
        <p:nvSpPr>
          <p:cNvPr id="6" name="Titel 2"/>
          <p:cNvSpPr txBox="1">
            <a:spLocks/>
          </p:cNvSpPr>
          <p:nvPr/>
        </p:nvSpPr>
        <p:spPr bwMode="auto">
          <a:xfrm>
            <a:off x="756000" y="403200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CODE-DE – Access and </a:t>
            </a:r>
          </a:p>
          <a:p>
            <a:r>
              <a:rPr lang="en-US" dirty="0" smtClean="0"/>
              <a:t>distribution</a:t>
            </a:r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30" y="1610724"/>
            <a:ext cx="1796802" cy="59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755960" y="3294886"/>
            <a:ext cx="323997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March 2017</a:t>
            </a:r>
          </a:p>
          <a:p>
            <a:pPr algn="ctr">
              <a:spcBef>
                <a:spcPts val="600"/>
              </a:spcBef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794.000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GiB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algn="ctr">
              <a:spcBef>
                <a:spcPts val="600"/>
              </a:spcBef>
            </a:pP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Germany)</a:t>
            </a:r>
          </a:p>
          <a:p>
            <a:pPr algn="ctr">
              <a:spcBef>
                <a:spcPts val="600"/>
              </a:spcBef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830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65.000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ownloaded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roducts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de-D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28.02.2018)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27135" r="50353" b="43638"/>
          <a:stretch/>
        </p:blipFill>
        <p:spPr bwMode="auto">
          <a:xfrm>
            <a:off x="4411451" y="394943"/>
            <a:ext cx="4534671" cy="225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709740" y="2659991"/>
            <a:ext cx="42424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 smtClean="0">
                <a:latin typeface="Arial" pitchFamily="34" charset="0"/>
                <a:cs typeface="Arial" pitchFamily="34" charset="0"/>
              </a:rPr>
              <a:t>Global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distribution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downloaded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products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 (03.2017-01-2018)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0" t="45117" r="14875" b="12003"/>
          <a:stretch/>
        </p:blipFill>
        <p:spPr bwMode="auto">
          <a:xfrm>
            <a:off x="4572000" y="3558525"/>
            <a:ext cx="4572000" cy="326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5676587" y="6294584"/>
            <a:ext cx="133530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Origin of users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4" t="6061" r="34391" b="6834"/>
          <a:stretch/>
        </p:blipFill>
        <p:spPr bwMode="auto">
          <a:xfrm>
            <a:off x="2699792" y="661328"/>
            <a:ext cx="3696851" cy="618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4800" y="260648"/>
            <a:ext cx="8172000" cy="738187"/>
          </a:xfrm>
        </p:spPr>
        <p:txBody>
          <a:bodyPr/>
          <a:lstStyle/>
          <a:p>
            <a:r>
              <a:rPr lang="en-US" dirty="0" smtClean="0">
                <a:sym typeface="Arial" charset="0"/>
              </a:rPr>
              <a:t>Portal and Internet</a:t>
            </a:r>
            <a:r>
              <a:rPr lang="en-US" dirty="0">
                <a:sym typeface="Arial" charset="0"/>
              </a:rPr>
              <a:t/>
            </a:r>
            <a:br>
              <a:rPr lang="en-US" dirty="0">
                <a:sym typeface="Arial" charset="0"/>
              </a:rPr>
            </a:b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165486" y="664571"/>
            <a:ext cx="1515612" cy="411173"/>
          </a:xfrm>
          <a:prstGeom prst="rect">
            <a:avLst/>
          </a:prstGeom>
          <a:solidFill>
            <a:schemeClr val="bg1"/>
          </a:solidFill>
        </p:spPr>
        <p:txBody>
          <a:bodyPr wrap="none" lIns="102396" tIns="51198" rIns="102396" bIns="51198">
            <a:spAutoFit/>
          </a:bodyPr>
          <a:lstStyle/>
          <a:p>
            <a:r>
              <a:rPr lang="de-DE" dirty="0" smtClean="0">
                <a:hlinkClick r:id="rId4"/>
              </a:rPr>
              <a:t>code-de.org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5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964800" y="259200"/>
            <a:ext cx="8100000" cy="738187"/>
          </a:xfrm>
        </p:spPr>
        <p:txBody>
          <a:bodyPr/>
          <a:lstStyle/>
          <a:p>
            <a:r>
              <a:rPr lang="de-DE" dirty="0" smtClean="0"/>
              <a:t>Geo-client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download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0" t="7871" r="24991" b="2731"/>
          <a:stretch/>
        </p:blipFill>
        <p:spPr bwMode="auto">
          <a:xfrm>
            <a:off x="251521" y="871815"/>
            <a:ext cx="4799507" cy="594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"/>
          <a:stretch/>
        </p:blipFill>
        <p:spPr>
          <a:xfrm>
            <a:off x="5145895" y="871815"/>
            <a:ext cx="3994238" cy="248042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3" r="24031" b="1354"/>
          <a:stretch/>
        </p:blipFill>
        <p:spPr bwMode="auto">
          <a:xfrm>
            <a:off x="5924113" y="3573016"/>
            <a:ext cx="2685190" cy="250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6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 bwMode="auto">
          <a:xfrm>
            <a:off x="756000" y="403200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CODE-DE – Open/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56000" y="1528916"/>
            <a:ext cx="3060518" cy="37856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processing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1.) Open/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public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processing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b="1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free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open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“</a:t>
            </a:r>
          </a:p>
          <a:p>
            <a:pPr algn="ctr"/>
            <a:endParaRPr lang="de-DE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de-DE" sz="4000" b="1" dirty="0" smtClean="0">
                <a:latin typeface="Arial" pitchFamily="34" charset="0"/>
                <a:cs typeface="Arial" pitchFamily="34" charset="0"/>
              </a:rPr>
              <a:t>=&gt;</a:t>
            </a:r>
          </a:p>
          <a:p>
            <a:pPr algn="r"/>
            <a:endParaRPr lang="de-DE" sz="40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de-DE" sz="4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2.) Third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party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     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processing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" r="51570"/>
          <a:stretch/>
        </p:blipFill>
        <p:spPr bwMode="auto">
          <a:xfrm>
            <a:off x="3995936" y="992221"/>
            <a:ext cx="5000297" cy="58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0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 bwMode="auto">
          <a:xfrm>
            <a:off x="756000" y="403200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CODE-DE – </a:t>
            </a:r>
            <a:r>
              <a:rPr lang="de-DE" dirty="0" err="1"/>
              <a:t>D</a:t>
            </a:r>
            <a:r>
              <a:rPr lang="de-DE" dirty="0" err="1" smtClean="0"/>
              <a:t>edicated</a:t>
            </a:r>
            <a:r>
              <a:rPr lang="de-DE" dirty="0" smtClean="0"/>
              <a:t> 3rd </a:t>
            </a:r>
            <a:r>
              <a:rPr lang="de-DE" dirty="0" err="1" smtClean="0"/>
              <a:t>party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002887"/>
            <a:ext cx="518457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Implementation of 3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party processing applications (Dockers and VMs)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“Announcement of opportunity” in 2017 as 3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party precursors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possible candidates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selected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10 proposals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be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implemented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Industry, research and public authorities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Global S1, S2 data requested (sometimes in combination with Landsat 8)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Application domain: mainly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land surface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flood mapping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Technology: tests with array database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8" t="5663" r="23276" b="-1"/>
          <a:stretch/>
        </p:blipFill>
        <p:spPr bwMode="auto">
          <a:xfrm>
            <a:off x="5580112" y="2600781"/>
            <a:ext cx="3312368" cy="34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8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467544" y="1395256"/>
            <a:ext cx="8172000" cy="4338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Successful installation of further CODE-DE components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Geo-client </a:t>
            </a:r>
            <a:r>
              <a:rPr lang="en-US" dirty="0" smtClean="0"/>
              <a:t>improvements (i.e. visualization of different band combinations)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Implementation of 3</a:t>
            </a:r>
            <a:r>
              <a:rPr lang="en-US" baseline="30000" dirty="0" smtClean="0"/>
              <a:t>rd</a:t>
            </a:r>
            <a:r>
              <a:rPr lang="en-US" dirty="0" smtClean="0"/>
              <a:t> party processing applications incl. coupling to Open Telekom Cloud (OTC)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Integration of Sentinel-3, Sentinel-5P and RESA data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Integration of further tools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dirty="0" smtClean="0"/>
              <a:t>In discussion: </a:t>
            </a:r>
            <a:r>
              <a:rPr lang="en-US" dirty="0" smtClean="0"/>
              <a:t>usage for specific </a:t>
            </a:r>
            <a:r>
              <a:rPr lang="en-US" dirty="0" smtClean="0"/>
              <a:t>SAR trainings, including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TerraSAR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-X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Routine </a:t>
            </a:r>
            <a:r>
              <a:rPr lang="en-US" dirty="0" smtClean="0"/>
              <a:t>operations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b="1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Way </a:t>
            </a:r>
            <a:r>
              <a:rPr lang="de-DE" dirty="0" err="1" smtClean="0"/>
              <a:t>forward</a:t>
            </a:r>
            <a:r>
              <a:rPr lang="de-DE" dirty="0" smtClean="0"/>
              <a:t> in CODE-DE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10260" r="2584"/>
          <a:stretch/>
        </p:blipFill>
        <p:spPr bwMode="auto">
          <a:xfrm>
            <a:off x="179512" y="1067407"/>
            <a:ext cx="6105832" cy="351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CODE-DE in European </a:t>
            </a:r>
            <a:r>
              <a:rPr lang="de-DE" dirty="0" err="1" smtClean="0"/>
              <a:t>context</a:t>
            </a:r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4482335" y="3032956"/>
            <a:ext cx="1008112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4610758"/>
            <a:ext cx="29523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 User Forum17 </a:t>
            </a:r>
            <a:b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COAHub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user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10946" r="5944" b="38742"/>
          <a:stretch/>
        </p:blipFill>
        <p:spPr bwMode="auto">
          <a:xfrm>
            <a:off x="2705426" y="4601394"/>
            <a:ext cx="6361338" cy="213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3131840" y="5877272"/>
            <a:ext cx="302433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660232" y="1292275"/>
            <a:ext cx="2160240" cy="30008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CODE-DE is a reference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availability (temporality)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Ease of use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Geo-client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117849E6-5DFA-4EA3-975F-03189BF675F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261</Words>
  <Application>Microsoft Office PowerPoint</Application>
  <PresentationFormat>Bildschirmpräsentation (4:3)</PresentationFormat>
  <Paragraphs>83</Paragraphs>
  <Slides>10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DLR-Präsentation 4:3 Englisch</vt:lpstr>
      <vt:lpstr>CODE-DE Copernicus Data and Exploitation Platform - Deutschland    </vt:lpstr>
      <vt:lpstr>CODE-DE: Copernicus Data and Exploitation Platform – Deutschland</vt:lpstr>
      <vt:lpstr>PowerPoint-Präsentation</vt:lpstr>
      <vt:lpstr>Portal and Internet </vt:lpstr>
      <vt:lpstr>Geo-client and data download</vt:lpstr>
      <vt:lpstr>PowerPoint-Präsentation</vt:lpstr>
      <vt:lpstr>PowerPoint-Präsentation</vt:lpstr>
      <vt:lpstr>Way forward in CODE-DE</vt:lpstr>
      <vt:lpstr>CODE-DE in European context</vt:lpstr>
      <vt:lpstr>CODE-DE II - Opportunities / future discussion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Keuck, Vanessa</dc:creator>
  <cp:lastModifiedBy>dlr-lnb-026-local</cp:lastModifiedBy>
  <cp:revision>232</cp:revision>
  <cp:lastPrinted>2017-11-23T13:13:42Z</cp:lastPrinted>
  <dcterms:created xsi:type="dcterms:W3CDTF">2012-06-19T06:51:55Z</dcterms:created>
  <dcterms:modified xsi:type="dcterms:W3CDTF">2018-04-11T13:23:25Z</dcterms:modified>
</cp:coreProperties>
</file>