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81" r:id="rId2"/>
    <p:sldId id="282" r:id="rId3"/>
    <p:sldId id="284" r:id="rId4"/>
    <p:sldId id="276" r:id="rId5"/>
    <p:sldId id="277" r:id="rId6"/>
    <p:sldId id="278" r:id="rId7"/>
    <p:sldId id="279" r:id="rId8"/>
    <p:sldId id="285" r:id="rId9"/>
    <p:sldId id="295" r:id="rId10"/>
    <p:sldId id="291" r:id="rId11"/>
    <p:sldId id="292" r:id="rId12"/>
    <p:sldId id="293"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552" autoAdjust="0"/>
  </p:normalViewPr>
  <p:slideViewPr>
    <p:cSldViewPr snapToGrid="0" snapToObjects="1">
      <p:cViewPr varScale="1">
        <p:scale>
          <a:sx n="152" d="100"/>
          <a:sy n="152" d="100"/>
        </p:scale>
        <p:origin x="162" y="16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320BD3-0891-4B7C-904F-E9A4E9C4C410}" type="doc">
      <dgm:prSet loTypeId="urn:microsoft.com/office/officeart/2005/8/layout/radial4" loCatId="relationship" qsTypeId="urn:microsoft.com/office/officeart/2005/8/quickstyle/simple1" qsCatId="simple" csTypeId="urn:microsoft.com/office/officeart/2005/8/colors/accent2_2" csCatId="accent2" phldr="1"/>
      <dgm:spPr/>
      <dgm:t>
        <a:bodyPr/>
        <a:lstStyle/>
        <a:p>
          <a:endParaRPr lang="en-GB"/>
        </a:p>
      </dgm:t>
    </dgm:pt>
    <dgm:pt modelId="{0C38D9A9-E1D4-4B60-AA30-570436281877}">
      <dgm:prSet phldrT="[Text]"/>
      <dgm:spPr>
        <a:xfrm>
          <a:off x="2112267" y="2167849"/>
          <a:ext cx="1392089" cy="1392089"/>
        </a:xfrm>
        <a:gradFill rotWithShape="0">
          <a:gsLst>
            <a:gs pos="15000">
              <a:srgbClr val="C0504D"/>
            </a:gs>
            <a:gs pos="0">
              <a:srgbClr val="DCB3B2"/>
            </a:gs>
            <a:gs pos="85000">
              <a:srgbClr val="4F81BD"/>
            </a:gs>
            <a:gs pos="100000">
              <a:srgbClr val="B2C1DB"/>
            </a:gs>
          </a:gsLst>
          <a:lin ang="0" scaled="0"/>
        </a:gradFill>
        <a:ln w="25400" cap="flat" cmpd="sng" algn="ctr">
          <a:solidFill>
            <a:srgbClr val="FFFFFF">
              <a:hueOff val="0"/>
              <a:satOff val="0"/>
              <a:lumOff val="0"/>
              <a:alphaOff val="0"/>
            </a:srgbClr>
          </a:solidFill>
          <a:prstDash val="solid"/>
        </a:ln>
        <a:effectLst/>
      </dgm:spPr>
      <dgm:t>
        <a:bodyPr/>
        <a:lstStyle/>
        <a:p>
          <a:r>
            <a:rPr lang="en-GB" dirty="0">
              <a:solidFill>
                <a:srgbClr val="FFFFFF"/>
              </a:solidFill>
              <a:latin typeface="Avenir Roman"/>
              <a:ea typeface="+mn-ea"/>
              <a:cs typeface="+mn-cs"/>
            </a:rPr>
            <a:t>ESA NASA MEP</a:t>
          </a:r>
        </a:p>
      </dgm:t>
    </dgm:pt>
    <dgm:pt modelId="{17ACF295-4CFD-4DD7-9BD6-6863E42A7C2D}" type="parTrans" cxnId="{D1AEF25B-CAB4-4948-B92E-20F06BE2F8E2}">
      <dgm:prSet/>
      <dgm:spPr/>
      <dgm:t>
        <a:bodyPr/>
        <a:lstStyle/>
        <a:p>
          <a:endParaRPr lang="en-GB"/>
        </a:p>
      </dgm:t>
    </dgm:pt>
    <dgm:pt modelId="{DF38E19C-ED3F-4767-AD49-16D559B205E6}" type="sibTrans" cxnId="{D1AEF25B-CAB4-4948-B92E-20F06BE2F8E2}">
      <dgm:prSet/>
      <dgm:spPr/>
      <dgm:t>
        <a:bodyPr/>
        <a:lstStyle/>
        <a:p>
          <a:endParaRPr lang="en-GB"/>
        </a:p>
      </dgm:t>
    </dgm:pt>
    <dgm:pt modelId="{0C1EDDCA-0B11-4318-8E13-01F3D4938D02}">
      <dgm:prSet phldrT="[Text]"/>
      <dgm:spPr>
        <a:xfrm>
          <a:off x="1529" y="2474108"/>
          <a:ext cx="974462" cy="779569"/>
        </a:xfrm>
        <a:solidFill>
          <a:srgbClr val="C0504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b="1" dirty="0">
              <a:solidFill>
                <a:srgbClr val="FFFFFF"/>
              </a:solidFill>
              <a:latin typeface="Avenir Roman"/>
              <a:ea typeface="+mn-ea"/>
              <a:cs typeface="+mn-cs"/>
            </a:rPr>
            <a:t>NASA Mission</a:t>
          </a:r>
        </a:p>
        <a:p>
          <a:r>
            <a:rPr lang="en-GB" b="1" dirty="0">
              <a:solidFill>
                <a:srgbClr val="FFFFFF"/>
              </a:solidFill>
              <a:latin typeface="Avenir Roman"/>
              <a:ea typeface="+mn-ea"/>
              <a:cs typeface="+mn-cs"/>
            </a:rPr>
            <a:t>Data</a:t>
          </a:r>
        </a:p>
      </dgm:t>
    </dgm:pt>
    <dgm:pt modelId="{59E4E5CD-F32B-4EC5-8FF8-C72BEA46CA00}" type="parTrans" cxnId="{763EF443-7B5D-4A70-AD3E-22F1DEE1901F}">
      <dgm:prSet/>
      <dgm:spPr>
        <a:xfrm rot="10800000">
          <a:off x="488761" y="2665520"/>
          <a:ext cx="1534213" cy="396745"/>
        </a:xfrm>
        <a:solidFill>
          <a:srgbClr val="C0504D">
            <a:tint val="60000"/>
            <a:hueOff val="0"/>
            <a:satOff val="0"/>
            <a:lumOff val="0"/>
            <a:alphaOff val="0"/>
          </a:srgbClr>
        </a:solidFill>
        <a:ln>
          <a:noFill/>
        </a:ln>
        <a:effectLst/>
      </dgm:spPr>
      <dgm:t>
        <a:bodyPr/>
        <a:lstStyle/>
        <a:p>
          <a:endParaRPr lang="en-GB"/>
        </a:p>
      </dgm:t>
    </dgm:pt>
    <dgm:pt modelId="{D463A172-8137-448F-B52F-5A8304F50B8C}" type="sibTrans" cxnId="{763EF443-7B5D-4A70-AD3E-22F1DEE1901F}">
      <dgm:prSet/>
      <dgm:spPr/>
      <dgm:t>
        <a:bodyPr/>
        <a:lstStyle/>
        <a:p>
          <a:endParaRPr lang="en-GB"/>
        </a:p>
      </dgm:t>
    </dgm:pt>
    <dgm:pt modelId="{86950D3D-7B0F-41EA-93AD-C48B048802AB}">
      <dgm:prSet phldrT="[Text]"/>
      <dgm:spPr>
        <a:xfrm>
          <a:off x="1161305" y="465318"/>
          <a:ext cx="974462" cy="779569"/>
        </a:xfrm>
        <a:solidFill>
          <a:srgbClr val="C0504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b="1" dirty="0">
              <a:solidFill>
                <a:srgbClr val="FFFFFF"/>
              </a:solidFill>
              <a:latin typeface="Avenir Roman"/>
              <a:ea typeface="+mn-ea"/>
              <a:cs typeface="+mn-cs"/>
            </a:rPr>
            <a:t>NASA Mission</a:t>
          </a:r>
        </a:p>
        <a:p>
          <a:r>
            <a:rPr lang="en-GB" b="1" dirty="0" err="1">
              <a:solidFill>
                <a:srgbClr val="FFFFFF"/>
              </a:solidFill>
              <a:latin typeface="Avenir Roman"/>
              <a:ea typeface="+mn-ea"/>
              <a:cs typeface="+mn-cs"/>
            </a:rPr>
            <a:t>Tools&amp;Visu</a:t>
          </a:r>
          <a:endParaRPr lang="en-GB" b="1" dirty="0">
            <a:solidFill>
              <a:srgbClr val="FFFFFF"/>
            </a:solidFill>
            <a:latin typeface="Avenir Roman"/>
            <a:ea typeface="+mn-ea"/>
            <a:cs typeface="+mn-cs"/>
          </a:endParaRPr>
        </a:p>
      </dgm:t>
    </dgm:pt>
    <dgm:pt modelId="{EF6C6737-8E3B-486F-900B-C127466443C6}" type="parTrans" cxnId="{C462850F-0033-4F69-B11B-D071C9F791C8}">
      <dgm:prSet/>
      <dgm:spPr>
        <a:xfrm rot="14400000">
          <a:off x="1264983" y="1321064"/>
          <a:ext cx="1534213" cy="396745"/>
        </a:xfrm>
        <a:solidFill>
          <a:srgbClr val="C0504D">
            <a:tint val="60000"/>
            <a:hueOff val="0"/>
            <a:satOff val="0"/>
            <a:lumOff val="0"/>
            <a:alphaOff val="0"/>
          </a:srgbClr>
        </a:solidFill>
        <a:ln>
          <a:noFill/>
        </a:ln>
        <a:effectLst/>
      </dgm:spPr>
      <dgm:t>
        <a:bodyPr/>
        <a:lstStyle/>
        <a:p>
          <a:endParaRPr lang="en-GB"/>
        </a:p>
      </dgm:t>
    </dgm:pt>
    <dgm:pt modelId="{375E645A-3D83-4ED2-9498-09DA569213F5}" type="sibTrans" cxnId="{C462850F-0033-4F69-B11B-D071C9F791C8}">
      <dgm:prSet/>
      <dgm:spPr/>
      <dgm:t>
        <a:bodyPr/>
        <a:lstStyle/>
        <a:p>
          <a:endParaRPr lang="en-GB"/>
        </a:p>
      </dgm:t>
    </dgm:pt>
    <dgm:pt modelId="{7C4F4841-A2B5-4DBA-BDFF-4B1F7623C215}">
      <dgm:prSet phldrT="[Text]"/>
      <dgm:spPr>
        <a:xfrm>
          <a:off x="2321080" y="154557"/>
          <a:ext cx="974462" cy="779569"/>
        </a:xfrm>
        <a:gradFill rotWithShape="0">
          <a:gsLst>
            <a:gs pos="30000">
              <a:srgbClr val="C0504D"/>
            </a:gs>
            <a:gs pos="0">
              <a:srgbClr val="C0504D"/>
            </a:gs>
            <a:gs pos="70000">
              <a:srgbClr val="4F81BD"/>
            </a:gs>
            <a:gs pos="100000">
              <a:srgbClr val="4F81BD"/>
            </a:gs>
          </a:gsLst>
          <a:lin ang="0" scaled="0"/>
        </a:gradFill>
        <a:ln w="25400" cap="flat" cmpd="sng" algn="ctr">
          <a:solidFill>
            <a:srgbClr val="FFFFFF">
              <a:hueOff val="0"/>
              <a:satOff val="0"/>
              <a:lumOff val="0"/>
              <a:alphaOff val="0"/>
            </a:srgbClr>
          </a:solidFill>
          <a:prstDash val="solid"/>
        </a:ln>
        <a:effectLst/>
      </dgm:spPr>
      <dgm:t>
        <a:bodyPr/>
        <a:lstStyle/>
        <a:p>
          <a:r>
            <a:rPr lang="en-GB" b="1" dirty="0">
              <a:solidFill>
                <a:srgbClr val="FFFFFF"/>
              </a:solidFill>
              <a:latin typeface="Avenir Roman"/>
              <a:ea typeface="+mn-ea"/>
              <a:cs typeface="+mn-cs"/>
            </a:rPr>
            <a:t>ESA-NASA</a:t>
          </a:r>
        </a:p>
        <a:p>
          <a:r>
            <a:rPr lang="en-GB" b="1" dirty="0">
              <a:solidFill>
                <a:srgbClr val="FFFFFF"/>
              </a:solidFill>
              <a:latin typeface="Avenir Roman"/>
              <a:ea typeface="+mn-ea"/>
              <a:cs typeface="+mn-cs"/>
            </a:rPr>
            <a:t>Missions</a:t>
          </a:r>
        </a:p>
        <a:p>
          <a:r>
            <a:rPr lang="en-GB" b="1" dirty="0">
              <a:solidFill>
                <a:srgbClr val="FFFFFF"/>
              </a:solidFill>
              <a:latin typeface="Avenir Roman"/>
              <a:ea typeface="+mn-ea"/>
              <a:cs typeface="+mn-cs"/>
            </a:rPr>
            <a:t>Community</a:t>
          </a:r>
        </a:p>
      </dgm:t>
    </dgm:pt>
    <dgm:pt modelId="{E220D97E-328C-49FF-96C9-B6C95733B32D}" type="parTrans" cxnId="{616C3FF9-A469-4FA7-825E-CDCBE0A027E8}">
      <dgm:prSet/>
      <dgm:spPr>
        <a:xfrm rot="16200000">
          <a:off x="2041205" y="1113076"/>
          <a:ext cx="1534213" cy="396745"/>
        </a:xfrm>
        <a:gradFill rotWithShape="0">
          <a:gsLst>
            <a:gs pos="33000">
              <a:srgbClr val="DCB3B2"/>
            </a:gs>
            <a:gs pos="0">
              <a:srgbClr val="DCB3B2"/>
            </a:gs>
            <a:gs pos="67000">
              <a:srgbClr val="B2C1DB"/>
            </a:gs>
            <a:gs pos="100000">
              <a:srgbClr val="B2C1DB"/>
            </a:gs>
          </a:gsLst>
          <a:lin ang="0" scaled="0"/>
        </a:gradFill>
        <a:ln>
          <a:noFill/>
        </a:ln>
        <a:effectLst/>
      </dgm:spPr>
      <dgm:t>
        <a:bodyPr/>
        <a:lstStyle/>
        <a:p>
          <a:endParaRPr lang="en-GB"/>
        </a:p>
      </dgm:t>
    </dgm:pt>
    <dgm:pt modelId="{080A2C04-03F6-43BB-90BB-391BCEE65197}" type="sibTrans" cxnId="{616C3FF9-A469-4FA7-825E-CDCBE0A027E8}">
      <dgm:prSet/>
      <dgm:spPr/>
      <dgm:t>
        <a:bodyPr/>
        <a:lstStyle/>
        <a:p>
          <a:endParaRPr lang="en-GB"/>
        </a:p>
      </dgm:t>
    </dgm:pt>
    <dgm:pt modelId="{28254EF6-0E7A-4C91-832A-98F3B6E6ABA1}">
      <dgm:prSet phldrT="[Text]">
        <dgm:style>
          <a:lnRef idx="2">
            <a:schemeClr val="accent1">
              <a:shade val="50000"/>
            </a:schemeClr>
          </a:lnRef>
          <a:fillRef idx="1">
            <a:schemeClr val="accent1"/>
          </a:fillRef>
          <a:effectRef idx="0">
            <a:schemeClr val="accent1"/>
          </a:effectRef>
          <a:fontRef idx="minor">
            <a:schemeClr val="lt1"/>
          </a:fontRef>
        </dgm:style>
      </dgm:prSet>
      <dgm:spPr>
        <a:xfrm>
          <a:off x="4640631" y="2474108"/>
          <a:ext cx="974462" cy="779569"/>
        </a:xfrm>
        <a:solidFill>
          <a:srgbClr val="4F81BD"/>
        </a:solidFill>
        <a:ln w="25400" cap="flat" cmpd="sng" algn="ctr">
          <a:solidFill>
            <a:srgbClr val="FFFFFF"/>
          </a:solidFill>
          <a:prstDash val="solid"/>
        </a:ln>
        <a:effectLst/>
      </dgm:spPr>
      <dgm:t>
        <a:bodyPr/>
        <a:lstStyle/>
        <a:p>
          <a:r>
            <a:rPr lang="en-GB" b="1" dirty="0">
              <a:solidFill>
                <a:srgbClr val="FFFFFF"/>
              </a:solidFill>
              <a:latin typeface="Avenir Roman"/>
              <a:ea typeface="+mn-ea"/>
              <a:cs typeface="+mn-cs"/>
            </a:rPr>
            <a:t>ESA Mission</a:t>
          </a:r>
        </a:p>
        <a:p>
          <a:r>
            <a:rPr lang="en-GB" b="1" dirty="0">
              <a:solidFill>
                <a:srgbClr val="FFFFFF"/>
              </a:solidFill>
              <a:latin typeface="Avenir Roman"/>
              <a:ea typeface="+mn-ea"/>
              <a:cs typeface="+mn-cs"/>
            </a:rPr>
            <a:t>Data</a:t>
          </a:r>
        </a:p>
      </dgm:t>
    </dgm:pt>
    <dgm:pt modelId="{727C45EE-51A0-450D-B743-7B6461E6F55E}" type="parTrans" cxnId="{6CD9B5A2-235E-47C9-857C-176B0F3199F9}">
      <dgm:prSet/>
      <dgm:spPr>
        <a:xfrm>
          <a:off x="3593649" y="2665520"/>
          <a:ext cx="1534213" cy="396745"/>
        </a:xfrm>
        <a:solidFill>
          <a:srgbClr val="B2C1DB"/>
        </a:solidFill>
        <a:ln>
          <a:noFill/>
        </a:ln>
        <a:effectLst/>
      </dgm:spPr>
      <dgm:t>
        <a:bodyPr/>
        <a:lstStyle/>
        <a:p>
          <a:endParaRPr lang="en-GB"/>
        </a:p>
      </dgm:t>
    </dgm:pt>
    <dgm:pt modelId="{15362D32-1458-45F6-A80E-8B8F2891C8BF}" type="sibTrans" cxnId="{6CD9B5A2-235E-47C9-857C-176B0F3199F9}">
      <dgm:prSet/>
      <dgm:spPr/>
      <dgm:t>
        <a:bodyPr/>
        <a:lstStyle/>
        <a:p>
          <a:endParaRPr lang="en-GB"/>
        </a:p>
      </dgm:t>
    </dgm:pt>
    <dgm:pt modelId="{DE0440FC-DD70-46A5-AE88-0DB52162D236}">
      <dgm:prSet phldrT="[Text]">
        <dgm:style>
          <a:lnRef idx="2">
            <a:schemeClr val="accent1">
              <a:shade val="50000"/>
            </a:schemeClr>
          </a:lnRef>
          <a:fillRef idx="1">
            <a:schemeClr val="accent1"/>
          </a:fillRef>
          <a:effectRef idx="0">
            <a:schemeClr val="accent1"/>
          </a:effectRef>
          <a:fontRef idx="minor">
            <a:schemeClr val="lt1"/>
          </a:fontRef>
        </dgm:style>
      </dgm:prSet>
      <dgm:spPr>
        <a:xfrm>
          <a:off x="3480856" y="465318"/>
          <a:ext cx="974462" cy="779569"/>
        </a:xfrm>
        <a:solidFill>
          <a:srgbClr val="4F81BD"/>
        </a:solidFill>
        <a:ln w="25400" cap="flat" cmpd="sng" algn="ctr">
          <a:solidFill>
            <a:srgbClr val="FFFFFF"/>
          </a:solidFill>
          <a:prstDash val="solid"/>
        </a:ln>
        <a:effectLst/>
      </dgm:spPr>
      <dgm:t>
        <a:bodyPr/>
        <a:lstStyle/>
        <a:p>
          <a:r>
            <a:rPr lang="en-GB" b="1" dirty="0">
              <a:solidFill>
                <a:srgbClr val="FFFFFF"/>
              </a:solidFill>
              <a:latin typeface="Avenir Roman"/>
              <a:ea typeface="+mn-ea"/>
              <a:cs typeface="+mn-cs"/>
            </a:rPr>
            <a:t>ESA Mission</a:t>
          </a:r>
        </a:p>
        <a:p>
          <a:r>
            <a:rPr lang="en-GB" b="1" dirty="0" err="1">
              <a:solidFill>
                <a:srgbClr val="FFFFFF"/>
              </a:solidFill>
              <a:latin typeface="Avenir Roman"/>
              <a:ea typeface="+mn-ea"/>
              <a:cs typeface="+mn-cs"/>
            </a:rPr>
            <a:t>Tools&amp;Visu</a:t>
          </a:r>
          <a:endParaRPr lang="en-GB" b="1" dirty="0">
            <a:solidFill>
              <a:srgbClr val="FFFFFF"/>
            </a:solidFill>
            <a:latin typeface="Avenir Roman"/>
            <a:ea typeface="+mn-ea"/>
            <a:cs typeface="+mn-cs"/>
          </a:endParaRPr>
        </a:p>
      </dgm:t>
    </dgm:pt>
    <dgm:pt modelId="{5482B6DD-5408-42ED-9440-0933239EFC44}" type="parTrans" cxnId="{26CD4C98-BCED-4882-89DA-C3E2934C8592}">
      <dgm:prSet/>
      <dgm:spPr>
        <a:xfrm rot="18000000">
          <a:off x="2817427" y="1321064"/>
          <a:ext cx="1534213" cy="396745"/>
        </a:xfrm>
        <a:solidFill>
          <a:srgbClr val="B2C1DB"/>
        </a:solidFill>
        <a:ln>
          <a:noFill/>
        </a:ln>
        <a:effectLst/>
      </dgm:spPr>
      <dgm:t>
        <a:bodyPr/>
        <a:lstStyle/>
        <a:p>
          <a:endParaRPr lang="en-GB"/>
        </a:p>
      </dgm:t>
    </dgm:pt>
    <dgm:pt modelId="{D1C6FC60-2B5E-4413-BFE2-1B4FF5243291}" type="sibTrans" cxnId="{26CD4C98-BCED-4882-89DA-C3E2934C8592}">
      <dgm:prSet/>
      <dgm:spPr/>
      <dgm:t>
        <a:bodyPr/>
        <a:lstStyle/>
        <a:p>
          <a:endParaRPr lang="en-GB"/>
        </a:p>
      </dgm:t>
    </dgm:pt>
    <dgm:pt modelId="{67F5FC58-29F2-4BE8-9C01-C2EF5772F282}">
      <dgm:prSet phldrT="[Text]"/>
      <dgm:spPr>
        <a:xfrm>
          <a:off x="312290" y="1314333"/>
          <a:ext cx="974462" cy="779569"/>
        </a:xfrm>
        <a:solidFill>
          <a:srgbClr val="C0504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GB" b="1" dirty="0">
              <a:solidFill>
                <a:srgbClr val="FFFFFF"/>
              </a:solidFill>
              <a:latin typeface="Avenir Roman"/>
              <a:ea typeface="+mn-ea"/>
              <a:cs typeface="+mn-cs"/>
            </a:rPr>
            <a:t>NASA Mission</a:t>
          </a:r>
        </a:p>
        <a:p>
          <a:r>
            <a:rPr lang="en-GB" b="1" dirty="0">
              <a:solidFill>
                <a:srgbClr val="FFFFFF"/>
              </a:solidFill>
              <a:latin typeface="Avenir Roman"/>
              <a:ea typeface="+mn-ea"/>
              <a:cs typeface="+mn-cs"/>
            </a:rPr>
            <a:t>Processing</a:t>
          </a:r>
        </a:p>
        <a:p>
          <a:r>
            <a:rPr lang="en-GB" b="1" dirty="0">
              <a:solidFill>
                <a:srgbClr val="FFFFFF"/>
              </a:solidFill>
              <a:latin typeface="Avenir Roman"/>
              <a:ea typeface="+mn-ea"/>
              <a:cs typeface="+mn-cs"/>
            </a:rPr>
            <a:t>resources</a:t>
          </a:r>
        </a:p>
      </dgm:t>
    </dgm:pt>
    <dgm:pt modelId="{F026FDC4-E95C-4798-947F-97705BA7D96A}" type="parTrans" cxnId="{DB8F9A63-E14B-4E35-8F52-0702ED4B6BC1}">
      <dgm:prSet/>
      <dgm:spPr>
        <a:xfrm rot="12600000">
          <a:off x="696749" y="1889298"/>
          <a:ext cx="1534213" cy="396745"/>
        </a:xfrm>
        <a:solidFill>
          <a:srgbClr val="C0504D">
            <a:tint val="60000"/>
            <a:hueOff val="0"/>
            <a:satOff val="0"/>
            <a:lumOff val="0"/>
            <a:alphaOff val="0"/>
          </a:srgbClr>
        </a:solidFill>
        <a:ln>
          <a:noFill/>
        </a:ln>
        <a:effectLst/>
      </dgm:spPr>
      <dgm:t>
        <a:bodyPr/>
        <a:lstStyle/>
        <a:p>
          <a:endParaRPr lang="en-GB"/>
        </a:p>
      </dgm:t>
    </dgm:pt>
    <dgm:pt modelId="{FC4AC581-CBEB-49CB-B00E-C0DABF66E03A}" type="sibTrans" cxnId="{DB8F9A63-E14B-4E35-8F52-0702ED4B6BC1}">
      <dgm:prSet/>
      <dgm:spPr/>
      <dgm:t>
        <a:bodyPr/>
        <a:lstStyle/>
        <a:p>
          <a:endParaRPr lang="en-GB"/>
        </a:p>
      </dgm:t>
    </dgm:pt>
    <dgm:pt modelId="{D93B4969-720F-4E3A-9037-B1040FD10715}">
      <dgm:prSet phldrT="[Text]">
        <dgm:style>
          <a:lnRef idx="2">
            <a:schemeClr val="accent1">
              <a:shade val="50000"/>
            </a:schemeClr>
          </a:lnRef>
          <a:fillRef idx="1">
            <a:schemeClr val="accent1"/>
          </a:fillRef>
          <a:effectRef idx="0">
            <a:schemeClr val="accent1"/>
          </a:effectRef>
          <a:fontRef idx="minor">
            <a:schemeClr val="lt1"/>
          </a:fontRef>
        </dgm:style>
      </dgm:prSet>
      <dgm:spPr>
        <a:xfrm>
          <a:off x="4329870" y="1314333"/>
          <a:ext cx="974462" cy="779569"/>
        </a:xfrm>
        <a:solidFill>
          <a:srgbClr val="4F81BD"/>
        </a:solidFill>
        <a:ln w="25400" cap="flat" cmpd="sng" algn="ctr">
          <a:solidFill>
            <a:srgbClr val="FFFFFF"/>
          </a:solidFill>
          <a:prstDash val="solid"/>
        </a:ln>
        <a:effectLst/>
      </dgm:spPr>
      <dgm:t>
        <a:bodyPr/>
        <a:lstStyle/>
        <a:p>
          <a:r>
            <a:rPr lang="en-GB" b="1" dirty="0">
              <a:solidFill>
                <a:srgbClr val="FFFFFF"/>
              </a:solidFill>
              <a:latin typeface="Avenir Roman"/>
              <a:ea typeface="+mn-ea"/>
              <a:cs typeface="+mn-cs"/>
            </a:rPr>
            <a:t>ESA Mission</a:t>
          </a:r>
        </a:p>
        <a:p>
          <a:r>
            <a:rPr lang="en-GB" b="1" dirty="0">
              <a:solidFill>
                <a:srgbClr val="FFFFFF"/>
              </a:solidFill>
              <a:latin typeface="Avenir Roman"/>
              <a:ea typeface="+mn-ea"/>
              <a:cs typeface="+mn-cs"/>
            </a:rPr>
            <a:t>Processing</a:t>
          </a:r>
        </a:p>
        <a:p>
          <a:r>
            <a:rPr lang="en-GB" b="1" dirty="0">
              <a:solidFill>
                <a:srgbClr val="FFFFFF"/>
              </a:solidFill>
              <a:latin typeface="Avenir Roman"/>
              <a:ea typeface="+mn-ea"/>
              <a:cs typeface="+mn-cs"/>
            </a:rPr>
            <a:t>resources</a:t>
          </a:r>
        </a:p>
      </dgm:t>
    </dgm:pt>
    <dgm:pt modelId="{2E82FD47-4EBF-45B8-A2E4-99E7C43767A6}" type="parTrans" cxnId="{6BEC45B5-65E4-4B6B-B012-8949490DF82C}">
      <dgm:prSet/>
      <dgm:spPr>
        <a:xfrm rot="19800000">
          <a:off x="3385661" y="1889298"/>
          <a:ext cx="1534213" cy="396745"/>
        </a:xfrm>
        <a:solidFill>
          <a:srgbClr val="B2C1DB"/>
        </a:solidFill>
        <a:ln>
          <a:noFill/>
        </a:ln>
        <a:effectLst/>
      </dgm:spPr>
      <dgm:t>
        <a:bodyPr/>
        <a:lstStyle/>
        <a:p>
          <a:endParaRPr lang="en-GB"/>
        </a:p>
      </dgm:t>
    </dgm:pt>
    <dgm:pt modelId="{FB417B92-A1B5-40EC-83F2-D3439DCB3F8F}" type="sibTrans" cxnId="{6BEC45B5-65E4-4B6B-B012-8949490DF82C}">
      <dgm:prSet/>
      <dgm:spPr/>
      <dgm:t>
        <a:bodyPr/>
        <a:lstStyle/>
        <a:p>
          <a:endParaRPr lang="en-GB"/>
        </a:p>
      </dgm:t>
    </dgm:pt>
    <dgm:pt modelId="{A17DD1A1-587E-46FA-A496-E86CC15CEBE1}" type="pres">
      <dgm:prSet presAssocID="{41320BD3-0891-4B7C-904F-E9A4E9C4C410}" presName="cycle" presStyleCnt="0">
        <dgm:presLayoutVars>
          <dgm:chMax val="1"/>
          <dgm:dir/>
          <dgm:animLvl val="ctr"/>
          <dgm:resizeHandles val="exact"/>
        </dgm:presLayoutVars>
      </dgm:prSet>
      <dgm:spPr/>
      <dgm:t>
        <a:bodyPr/>
        <a:lstStyle/>
        <a:p>
          <a:endParaRPr lang="en-US"/>
        </a:p>
      </dgm:t>
    </dgm:pt>
    <dgm:pt modelId="{D98B07ED-008B-4639-AC21-015C07CA3A61}" type="pres">
      <dgm:prSet presAssocID="{0C38D9A9-E1D4-4B60-AA30-570436281877}" presName="centerShape" presStyleLbl="node0" presStyleIdx="0" presStyleCnt="1"/>
      <dgm:spPr>
        <a:prstGeom prst="ellipse">
          <a:avLst/>
        </a:prstGeom>
      </dgm:spPr>
      <dgm:t>
        <a:bodyPr/>
        <a:lstStyle/>
        <a:p>
          <a:endParaRPr lang="en-US"/>
        </a:p>
      </dgm:t>
    </dgm:pt>
    <dgm:pt modelId="{6CBC98A2-CC57-4855-AE2D-ED2C99D1D435}" type="pres">
      <dgm:prSet presAssocID="{59E4E5CD-F32B-4EC5-8FF8-C72BEA46CA00}" presName="parTrans" presStyleLbl="bgSibTrans2D1" presStyleIdx="0" presStyleCnt="7"/>
      <dgm:spPr>
        <a:prstGeom prst="leftArrow">
          <a:avLst>
            <a:gd name="adj1" fmla="val 60000"/>
            <a:gd name="adj2" fmla="val 50000"/>
          </a:avLst>
        </a:prstGeom>
      </dgm:spPr>
      <dgm:t>
        <a:bodyPr/>
        <a:lstStyle/>
        <a:p>
          <a:endParaRPr lang="en-US"/>
        </a:p>
      </dgm:t>
    </dgm:pt>
    <dgm:pt modelId="{AE485330-2EE5-4EB0-AE74-47F52509BC55}" type="pres">
      <dgm:prSet presAssocID="{0C1EDDCA-0B11-4318-8E13-01F3D4938D02}" presName="node" presStyleLbl="node1" presStyleIdx="0" presStyleCnt="7">
        <dgm:presLayoutVars>
          <dgm:bulletEnabled val="1"/>
        </dgm:presLayoutVars>
      </dgm:prSet>
      <dgm:spPr>
        <a:prstGeom prst="roundRect">
          <a:avLst>
            <a:gd name="adj" fmla="val 10000"/>
          </a:avLst>
        </a:prstGeom>
      </dgm:spPr>
      <dgm:t>
        <a:bodyPr/>
        <a:lstStyle/>
        <a:p>
          <a:endParaRPr lang="en-US"/>
        </a:p>
      </dgm:t>
    </dgm:pt>
    <dgm:pt modelId="{9E4E8986-3742-4184-9E39-BC20098B307B}" type="pres">
      <dgm:prSet presAssocID="{F026FDC4-E95C-4798-947F-97705BA7D96A}" presName="parTrans" presStyleLbl="bgSibTrans2D1" presStyleIdx="1" presStyleCnt="7"/>
      <dgm:spPr>
        <a:prstGeom prst="leftArrow">
          <a:avLst>
            <a:gd name="adj1" fmla="val 60000"/>
            <a:gd name="adj2" fmla="val 50000"/>
          </a:avLst>
        </a:prstGeom>
      </dgm:spPr>
      <dgm:t>
        <a:bodyPr/>
        <a:lstStyle/>
        <a:p>
          <a:endParaRPr lang="en-US"/>
        </a:p>
      </dgm:t>
    </dgm:pt>
    <dgm:pt modelId="{A2B61C03-AC35-4148-9510-F956D9B773A1}" type="pres">
      <dgm:prSet presAssocID="{67F5FC58-29F2-4BE8-9C01-C2EF5772F282}" presName="node" presStyleLbl="node1" presStyleIdx="1" presStyleCnt="7">
        <dgm:presLayoutVars>
          <dgm:bulletEnabled val="1"/>
        </dgm:presLayoutVars>
      </dgm:prSet>
      <dgm:spPr>
        <a:prstGeom prst="roundRect">
          <a:avLst>
            <a:gd name="adj" fmla="val 10000"/>
          </a:avLst>
        </a:prstGeom>
      </dgm:spPr>
      <dgm:t>
        <a:bodyPr/>
        <a:lstStyle/>
        <a:p>
          <a:endParaRPr lang="en-US"/>
        </a:p>
      </dgm:t>
    </dgm:pt>
    <dgm:pt modelId="{ABEC5D67-6707-404D-A80C-783C6F3D2F60}" type="pres">
      <dgm:prSet presAssocID="{EF6C6737-8E3B-486F-900B-C127466443C6}" presName="parTrans" presStyleLbl="bgSibTrans2D1" presStyleIdx="2" presStyleCnt="7"/>
      <dgm:spPr>
        <a:prstGeom prst="leftArrow">
          <a:avLst>
            <a:gd name="adj1" fmla="val 60000"/>
            <a:gd name="adj2" fmla="val 50000"/>
          </a:avLst>
        </a:prstGeom>
      </dgm:spPr>
      <dgm:t>
        <a:bodyPr/>
        <a:lstStyle/>
        <a:p>
          <a:endParaRPr lang="en-US"/>
        </a:p>
      </dgm:t>
    </dgm:pt>
    <dgm:pt modelId="{98876154-BB51-4675-A09C-40C53C59DFD4}" type="pres">
      <dgm:prSet presAssocID="{86950D3D-7B0F-41EA-93AD-C48B048802AB}" presName="node" presStyleLbl="node1" presStyleIdx="2" presStyleCnt="7">
        <dgm:presLayoutVars>
          <dgm:bulletEnabled val="1"/>
        </dgm:presLayoutVars>
      </dgm:prSet>
      <dgm:spPr>
        <a:prstGeom prst="roundRect">
          <a:avLst>
            <a:gd name="adj" fmla="val 10000"/>
          </a:avLst>
        </a:prstGeom>
      </dgm:spPr>
      <dgm:t>
        <a:bodyPr/>
        <a:lstStyle/>
        <a:p>
          <a:endParaRPr lang="en-US"/>
        </a:p>
      </dgm:t>
    </dgm:pt>
    <dgm:pt modelId="{5645E2F8-0A14-4E01-B36F-60C3B76B42A4}" type="pres">
      <dgm:prSet presAssocID="{E220D97E-328C-49FF-96C9-B6C95733B32D}" presName="parTrans" presStyleLbl="bgSibTrans2D1" presStyleIdx="3" presStyleCnt="7"/>
      <dgm:spPr>
        <a:prstGeom prst="leftArrow">
          <a:avLst>
            <a:gd name="adj1" fmla="val 60000"/>
            <a:gd name="adj2" fmla="val 50000"/>
          </a:avLst>
        </a:prstGeom>
      </dgm:spPr>
      <dgm:t>
        <a:bodyPr/>
        <a:lstStyle/>
        <a:p>
          <a:endParaRPr lang="en-US"/>
        </a:p>
      </dgm:t>
    </dgm:pt>
    <dgm:pt modelId="{D70B7626-D155-4B20-96AB-A3CCED07E369}" type="pres">
      <dgm:prSet presAssocID="{7C4F4841-A2B5-4DBA-BDFF-4B1F7623C215}" presName="node" presStyleLbl="node1" presStyleIdx="3" presStyleCnt="7">
        <dgm:presLayoutVars>
          <dgm:bulletEnabled val="1"/>
        </dgm:presLayoutVars>
      </dgm:prSet>
      <dgm:spPr>
        <a:prstGeom prst="roundRect">
          <a:avLst>
            <a:gd name="adj" fmla="val 10000"/>
          </a:avLst>
        </a:prstGeom>
      </dgm:spPr>
      <dgm:t>
        <a:bodyPr/>
        <a:lstStyle/>
        <a:p>
          <a:endParaRPr lang="en-US"/>
        </a:p>
      </dgm:t>
    </dgm:pt>
    <dgm:pt modelId="{D3E730F2-4FDE-4D05-BBE6-C8E249E6BFBF}" type="pres">
      <dgm:prSet presAssocID="{5482B6DD-5408-42ED-9440-0933239EFC44}" presName="parTrans" presStyleLbl="bgSibTrans2D1" presStyleIdx="4" presStyleCnt="7"/>
      <dgm:spPr>
        <a:prstGeom prst="leftArrow">
          <a:avLst>
            <a:gd name="adj1" fmla="val 60000"/>
            <a:gd name="adj2" fmla="val 50000"/>
          </a:avLst>
        </a:prstGeom>
      </dgm:spPr>
      <dgm:t>
        <a:bodyPr/>
        <a:lstStyle/>
        <a:p>
          <a:endParaRPr lang="en-US"/>
        </a:p>
      </dgm:t>
    </dgm:pt>
    <dgm:pt modelId="{E6F7A9BD-C7BF-4EAD-9058-B729E2EFF770}" type="pres">
      <dgm:prSet presAssocID="{DE0440FC-DD70-46A5-AE88-0DB52162D236}" presName="node" presStyleLbl="node1" presStyleIdx="4" presStyleCnt="7">
        <dgm:presLayoutVars>
          <dgm:bulletEnabled val="1"/>
        </dgm:presLayoutVars>
      </dgm:prSet>
      <dgm:spPr>
        <a:prstGeom prst="roundRect">
          <a:avLst>
            <a:gd name="adj" fmla="val 10000"/>
          </a:avLst>
        </a:prstGeom>
      </dgm:spPr>
      <dgm:t>
        <a:bodyPr/>
        <a:lstStyle/>
        <a:p>
          <a:endParaRPr lang="en-US"/>
        </a:p>
      </dgm:t>
    </dgm:pt>
    <dgm:pt modelId="{FAE8687A-2CC6-4D87-8319-AD3F096BC66C}" type="pres">
      <dgm:prSet presAssocID="{2E82FD47-4EBF-45B8-A2E4-99E7C43767A6}" presName="parTrans" presStyleLbl="bgSibTrans2D1" presStyleIdx="5" presStyleCnt="7"/>
      <dgm:spPr>
        <a:prstGeom prst="leftArrow">
          <a:avLst>
            <a:gd name="adj1" fmla="val 60000"/>
            <a:gd name="adj2" fmla="val 50000"/>
          </a:avLst>
        </a:prstGeom>
      </dgm:spPr>
      <dgm:t>
        <a:bodyPr/>
        <a:lstStyle/>
        <a:p>
          <a:endParaRPr lang="en-US"/>
        </a:p>
      </dgm:t>
    </dgm:pt>
    <dgm:pt modelId="{6ADD2DB3-D8C1-41C8-B64F-15D4655D4F1E}" type="pres">
      <dgm:prSet presAssocID="{D93B4969-720F-4E3A-9037-B1040FD10715}" presName="node" presStyleLbl="node1" presStyleIdx="5" presStyleCnt="7">
        <dgm:presLayoutVars>
          <dgm:bulletEnabled val="1"/>
        </dgm:presLayoutVars>
      </dgm:prSet>
      <dgm:spPr>
        <a:prstGeom prst="roundRect">
          <a:avLst>
            <a:gd name="adj" fmla="val 10000"/>
          </a:avLst>
        </a:prstGeom>
      </dgm:spPr>
      <dgm:t>
        <a:bodyPr/>
        <a:lstStyle/>
        <a:p>
          <a:endParaRPr lang="en-US"/>
        </a:p>
      </dgm:t>
    </dgm:pt>
    <dgm:pt modelId="{7B696D19-9538-4F47-B3AF-86E809FFF3B2}" type="pres">
      <dgm:prSet presAssocID="{727C45EE-51A0-450D-B743-7B6461E6F55E}" presName="parTrans" presStyleLbl="bgSibTrans2D1" presStyleIdx="6" presStyleCnt="7"/>
      <dgm:spPr>
        <a:prstGeom prst="leftArrow">
          <a:avLst>
            <a:gd name="adj1" fmla="val 60000"/>
            <a:gd name="adj2" fmla="val 50000"/>
          </a:avLst>
        </a:prstGeom>
      </dgm:spPr>
      <dgm:t>
        <a:bodyPr/>
        <a:lstStyle/>
        <a:p>
          <a:endParaRPr lang="en-US"/>
        </a:p>
      </dgm:t>
    </dgm:pt>
    <dgm:pt modelId="{00C71C29-6243-49B8-B6EB-9404A506B4FE}" type="pres">
      <dgm:prSet presAssocID="{28254EF6-0E7A-4C91-832A-98F3B6E6ABA1}" presName="node" presStyleLbl="node1" presStyleIdx="6" presStyleCnt="7">
        <dgm:presLayoutVars>
          <dgm:bulletEnabled val="1"/>
        </dgm:presLayoutVars>
      </dgm:prSet>
      <dgm:spPr>
        <a:prstGeom prst="roundRect">
          <a:avLst>
            <a:gd name="adj" fmla="val 10000"/>
          </a:avLst>
        </a:prstGeom>
      </dgm:spPr>
      <dgm:t>
        <a:bodyPr/>
        <a:lstStyle/>
        <a:p>
          <a:endParaRPr lang="en-US"/>
        </a:p>
      </dgm:t>
    </dgm:pt>
  </dgm:ptLst>
  <dgm:cxnLst>
    <dgm:cxn modelId="{67D93A87-B864-B04C-833F-6C96F49D011F}" type="presOf" srcId="{727C45EE-51A0-450D-B743-7B6461E6F55E}" destId="{7B696D19-9538-4F47-B3AF-86E809FFF3B2}" srcOrd="0" destOrd="0" presId="urn:microsoft.com/office/officeart/2005/8/layout/radial4"/>
    <dgm:cxn modelId="{87F3CA4A-4CA5-9B42-9620-D86D7AA12787}" type="presOf" srcId="{DE0440FC-DD70-46A5-AE88-0DB52162D236}" destId="{E6F7A9BD-C7BF-4EAD-9058-B729E2EFF770}" srcOrd="0" destOrd="0" presId="urn:microsoft.com/office/officeart/2005/8/layout/radial4"/>
    <dgm:cxn modelId="{0A2D7A41-F0A1-634E-8665-5B7A08D95204}" type="presOf" srcId="{0C1EDDCA-0B11-4318-8E13-01F3D4938D02}" destId="{AE485330-2EE5-4EB0-AE74-47F52509BC55}" srcOrd="0" destOrd="0" presId="urn:microsoft.com/office/officeart/2005/8/layout/radial4"/>
    <dgm:cxn modelId="{86774F4E-27F2-C245-8A3E-FC3C5C1F17D9}" type="presOf" srcId="{E220D97E-328C-49FF-96C9-B6C95733B32D}" destId="{5645E2F8-0A14-4E01-B36F-60C3B76B42A4}" srcOrd="0" destOrd="0" presId="urn:microsoft.com/office/officeart/2005/8/layout/radial4"/>
    <dgm:cxn modelId="{6CD9B5A2-235E-47C9-857C-176B0F3199F9}" srcId="{0C38D9A9-E1D4-4B60-AA30-570436281877}" destId="{28254EF6-0E7A-4C91-832A-98F3B6E6ABA1}" srcOrd="6" destOrd="0" parTransId="{727C45EE-51A0-450D-B743-7B6461E6F55E}" sibTransId="{15362D32-1458-45F6-A80E-8B8F2891C8BF}"/>
    <dgm:cxn modelId="{7FA96239-D067-704C-8553-2C9062E80A77}" type="presOf" srcId="{7C4F4841-A2B5-4DBA-BDFF-4B1F7623C215}" destId="{D70B7626-D155-4B20-96AB-A3CCED07E369}" srcOrd="0" destOrd="0" presId="urn:microsoft.com/office/officeart/2005/8/layout/radial4"/>
    <dgm:cxn modelId="{A772BE06-57E3-EC47-A8C3-A3CA71CC67E2}" type="presOf" srcId="{5482B6DD-5408-42ED-9440-0933239EFC44}" destId="{D3E730F2-4FDE-4D05-BBE6-C8E249E6BFBF}" srcOrd="0" destOrd="0" presId="urn:microsoft.com/office/officeart/2005/8/layout/radial4"/>
    <dgm:cxn modelId="{03A67DA5-293E-9143-9720-0A55702607D6}" type="presOf" srcId="{0C38D9A9-E1D4-4B60-AA30-570436281877}" destId="{D98B07ED-008B-4639-AC21-015C07CA3A61}" srcOrd="0" destOrd="0" presId="urn:microsoft.com/office/officeart/2005/8/layout/radial4"/>
    <dgm:cxn modelId="{7167FEC1-89E0-EA44-9725-7F6513929A01}" type="presOf" srcId="{2E82FD47-4EBF-45B8-A2E4-99E7C43767A6}" destId="{FAE8687A-2CC6-4D87-8319-AD3F096BC66C}" srcOrd="0" destOrd="0" presId="urn:microsoft.com/office/officeart/2005/8/layout/radial4"/>
    <dgm:cxn modelId="{AF2FACF2-9C2E-2F40-A150-673CD5E61467}" type="presOf" srcId="{D93B4969-720F-4E3A-9037-B1040FD10715}" destId="{6ADD2DB3-D8C1-41C8-B64F-15D4655D4F1E}" srcOrd="0" destOrd="0" presId="urn:microsoft.com/office/officeart/2005/8/layout/radial4"/>
    <dgm:cxn modelId="{26CD4C98-BCED-4882-89DA-C3E2934C8592}" srcId="{0C38D9A9-E1D4-4B60-AA30-570436281877}" destId="{DE0440FC-DD70-46A5-AE88-0DB52162D236}" srcOrd="4" destOrd="0" parTransId="{5482B6DD-5408-42ED-9440-0933239EFC44}" sibTransId="{D1C6FC60-2B5E-4413-BFE2-1B4FF5243291}"/>
    <dgm:cxn modelId="{C462850F-0033-4F69-B11B-D071C9F791C8}" srcId="{0C38D9A9-E1D4-4B60-AA30-570436281877}" destId="{86950D3D-7B0F-41EA-93AD-C48B048802AB}" srcOrd="2" destOrd="0" parTransId="{EF6C6737-8E3B-486F-900B-C127466443C6}" sibTransId="{375E645A-3D83-4ED2-9498-09DA569213F5}"/>
    <dgm:cxn modelId="{4CCEE166-901D-3B4E-8E8D-7B4485A3D660}" type="presOf" srcId="{EF6C6737-8E3B-486F-900B-C127466443C6}" destId="{ABEC5D67-6707-404D-A80C-783C6F3D2F60}" srcOrd="0" destOrd="0" presId="urn:microsoft.com/office/officeart/2005/8/layout/radial4"/>
    <dgm:cxn modelId="{6BEC45B5-65E4-4B6B-B012-8949490DF82C}" srcId="{0C38D9A9-E1D4-4B60-AA30-570436281877}" destId="{D93B4969-720F-4E3A-9037-B1040FD10715}" srcOrd="5" destOrd="0" parTransId="{2E82FD47-4EBF-45B8-A2E4-99E7C43767A6}" sibTransId="{FB417B92-A1B5-40EC-83F2-D3439DCB3F8F}"/>
    <dgm:cxn modelId="{D1AEF25B-CAB4-4948-B92E-20F06BE2F8E2}" srcId="{41320BD3-0891-4B7C-904F-E9A4E9C4C410}" destId="{0C38D9A9-E1D4-4B60-AA30-570436281877}" srcOrd="0" destOrd="0" parTransId="{17ACF295-4CFD-4DD7-9BD6-6863E42A7C2D}" sibTransId="{DF38E19C-ED3F-4767-AD49-16D559B205E6}"/>
    <dgm:cxn modelId="{AB27CB38-B8E9-434F-9619-7685EF6092B4}" type="presOf" srcId="{28254EF6-0E7A-4C91-832A-98F3B6E6ABA1}" destId="{00C71C29-6243-49B8-B6EB-9404A506B4FE}" srcOrd="0" destOrd="0" presId="urn:microsoft.com/office/officeart/2005/8/layout/radial4"/>
    <dgm:cxn modelId="{7DB23211-4E15-F943-A94B-2043CD9903E0}" type="presOf" srcId="{86950D3D-7B0F-41EA-93AD-C48B048802AB}" destId="{98876154-BB51-4675-A09C-40C53C59DFD4}" srcOrd="0" destOrd="0" presId="urn:microsoft.com/office/officeart/2005/8/layout/radial4"/>
    <dgm:cxn modelId="{616C3FF9-A469-4FA7-825E-CDCBE0A027E8}" srcId="{0C38D9A9-E1D4-4B60-AA30-570436281877}" destId="{7C4F4841-A2B5-4DBA-BDFF-4B1F7623C215}" srcOrd="3" destOrd="0" parTransId="{E220D97E-328C-49FF-96C9-B6C95733B32D}" sibTransId="{080A2C04-03F6-43BB-90BB-391BCEE65197}"/>
    <dgm:cxn modelId="{1C432D35-9551-F344-9A7B-035DE85C363E}" type="presOf" srcId="{F026FDC4-E95C-4798-947F-97705BA7D96A}" destId="{9E4E8986-3742-4184-9E39-BC20098B307B}" srcOrd="0" destOrd="0" presId="urn:microsoft.com/office/officeart/2005/8/layout/radial4"/>
    <dgm:cxn modelId="{748ADDCA-F8EF-1643-97C9-68490F11B107}" type="presOf" srcId="{67F5FC58-29F2-4BE8-9C01-C2EF5772F282}" destId="{A2B61C03-AC35-4148-9510-F956D9B773A1}" srcOrd="0" destOrd="0" presId="urn:microsoft.com/office/officeart/2005/8/layout/radial4"/>
    <dgm:cxn modelId="{33A4107D-6202-2740-A22A-2383DE90CA7B}" type="presOf" srcId="{59E4E5CD-F32B-4EC5-8FF8-C72BEA46CA00}" destId="{6CBC98A2-CC57-4855-AE2D-ED2C99D1D435}" srcOrd="0" destOrd="0" presId="urn:microsoft.com/office/officeart/2005/8/layout/radial4"/>
    <dgm:cxn modelId="{D8028B7A-FB80-7347-9A7A-0A035CAFD4D4}" type="presOf" srcId="{41320BD3-0891-4B7C-904F-E9A4E9C4C410}" destId="{A17DD1A1-587E-46FA-A496-E86CC15CEBE1}" srcOrd="0" destOrd="0" presId="urn:microsoft.com/office/officeart/2005/8/layout/radial4"/>
    <dgm:cxn modelId="{763EF443-7B5D-4A70-AD3E-22F1DEE1901F}" srcId="{0C38D9A9-E1D4-4B60-AA30-570436281877}" destId="{0C1EDDCA-0B11-4318-8E13-01F3D4938D02}" srcOrd="0" destOrd="0" parTransId="{59E4E5CD-F32B-4EC5-8FF8-C72BEA46CA00}" sibTransId="{D463A172-8137-448F-B52F-5A8304F50B8C}"/>
    <dgm:cxn modelId="{DB8F9A63-E14B-4E35-8F52-0702ED4B6BC1}" srcId="{0C38D9A9-E1D4-4B60-AA30-570436281877}" destId="{67F5FC58-29F2-4BE8-9C01-C2EF5772F282}" srcOrd="1" destOrd="0" parTransId="{F026FDC4-E95C-4798-947F-97705BA7D96A}" sibTransId="{FC4AC581-CBEB-49CB-B00E-C0DABF66E03A}"/>
    <dgm:cxn modelId="{A9379E04-25F1-384D-98A1-2A3E6313D64B}" type="presParOf" srcId="{A17DD1A1-587E-46FA-A496-E86CC15CEBE1}" destId="{D98B07ED-008B-4639-AC21-015C07CA3A61}" srcOrd="0" destOrd="0" presId="urn:microsoft.com/office/officeart/2005/8/layout/radial4"/>
    <dgm:cxn modelId="{524CB583-4CDD-BE4F-BF42-1504A26A9A0B}" type="presParOf" srcId="{A17DD1A1-587E-46FA-A496-E86CC15CEBE1}" destId="{6CBC98A2-CC57-4855-AE2D-ED2C99D1D435}" srcOrd="1" destOrd="0" presId="urn:microsoft.com/office/officeart/2005/8/layout/radial4"/>
    <dgm:cxn modelId="{52CB81AF-2EF5-154D-B5FB-5756B3F9AA19}" type="presParOf" srcId="{A17DD1A1-587E-46FA-A496-E86CC15CEBE1}" destId="{AE485330-2EE5-4EB0-AE74-47F52509BC55}" srcOrd="2" destOrd="0" presId="urn:microsoft.com/office/officeart/2005/8/layout/radial4"/>
    <dgm:cxn modelId="{E16E490F-5595-1A4B-BEEA-3C6D77B0B552}" type="presParOf" srcId="{A17DD1A1-587E-46FA-A496-E86CC15CEBE1}" destId="{9E4E8986-3742-4184-9E39-BC20098B307B}" srcOrd="3" destOrd="0" presId="urn:microsoft.com/office/officeart/2005/8/layout/radial4"/>
    <dgm:cxn modelId="{8ED0600E-E72F-7F4A-86ED-9C0BA7E97CC9}" type="presParOf" srcId="{A17DD1A1-587E-46FA-A496-E86CC15CEBE1}" destId="{A2B61C03-AC35-4148-9510-F956D9B773A1}" srcOrd="4" destOrd="0" presId="urn:microsoft.com/office/officeart/2005/8/layout/radial4"/>
    <dgm:cxn modelId="{259B7BDB-714A-7B40-8788-37B5A5F6A436}" type="presParOf" srcId="{A17DD1A1-587E-46FA-A496-E86CC15CEBE1}" destId="{ABEC5D67-6707-404D-A80C-783C6F3D2F60}" srcOrd="5" destOrd="0" presId="urn:microsoft.com/office/officeart/2005/8/layout/radial4"/>
    <dgm:cxn modelId="{2D3C1328-59F1-8640-8FAD-1CDDCDB41139}" type="presParOf" srcId="{A17DD1A1-587E-46FA-A496-E86CC15CEBE1}" destId="{98876154-BB51-4675-A09C-40C53C59DFD4}" srcOrd="6" destOrd="0" presId="urn:microsoft.com/office/officeart/2005/8/layout/radial4"/>
    <dgm:cxn modelId="{060E37E5-1FC9-B746-97BE-D8FA2F09AAA2}" type="presParOf" srcId="{A17DD1A1-587E-46FA-A496-E86CC15CEBE1}" destId="{5645E2F8-0A14-4E01-B36F-60C3B76B42A4}" srcOrd="7" destOrd="0" presId="urn:microsoft.com/office/officeart/2005/8/layout/radial4"/>
    <dgm:cxn modelId="{4BFC22CC-F850-0C4E-B1D6-4CC9FEED0D10}" type="presParOf" srcId="{A17DD1A1-587E-46FA-A496-E86CC15CEBE1}" destId="{D70B7626-D155-4B20-96AB-A3CCED07E369}" srcOrd="8" destOrd="0" presId="urn:microsoft.com/office/officeart/2005/8/layout/radial4"/>
    <dgm:cxn modelId="{EE9F86BA-5246-724D-9768-1485E267ABA4}" type="presParOf" srcId="{A17DD1A1-587E-46FA-A496-E86CC15CEBE1}" destId="{D3E730F2-4FDE-4D05-BBE6-C8E249E6BFBF}" srcOrd="9" destOrd="0" presId="urn:microsoft.com/office/officeart/2005/8/layout/radial4"/>
    <dgm:cxn modelId="{D3F0B9AE-C1B6-A149-B70E-F51AF5226465}" type="presParOf" srcId="{A17DD1A1-587E-46FA-A496-E86CC15CEBE1}" destId="{E6F7A9BD-C7BF-4EAD-9058-B729E2EFF770}" srcOrd="10" destOrd="0" presId="urn:microsoft.com/office/officeart/2005/8/layout/radial4"/>
    <dgm:cxn modelId="{9D20DC8E-EBBD-1243-BCB7-DC284038BB06}" type="presParOf" srcId="{A17DD1A1-587E-46FA-A496-E86CC15CEBE1}" destId="{FAE8687A-2CC6-4D87-8319-AD3F096BC66C}" srcOrd="11" destOrd="0" presId="urn:microsoft.com/office/officeart/2005/8/layout/radial4"/>
    <dgm:cxn modelId="{8C4C3F2A-ABF5-1340-AA90-0D6C39DA2E13}" type="presParOf" srcId="{A17DD1A1-587E-46FA-A496-E86CC15CEBE1}" destId="{6ADD2DB3-D8C1-41C8-B64F-15D4655D4F1E}" srcOrd="12" destOrd="0" presId="urn:microsoft.com/office/officeart/2005/8/layout/radial4"/>
    <dgm:cxn modelId="{2F5E1FFC-F283-154D-8EF0-D53EA89409AA}" type="presParOf" srcId="{A17DD1A1-587E-46FA-A496-E86CC15CEBE1}" destId="{7B696D19-9538-4F47-B3AF-86E809FFF3B2}" srcOrd="13" destOrd="0" presId="urn:microsoft.com/office/officeart/2005/8/layout/radial4"/>
    <dgm:cxn modelId="{6CAC92EF-E5E5-FB42-9B44-7CA9C0CD0D42}" type="presParOf" srcId="{A17DD1A1-587E-46FA-A496-E86CC15CEBE1}" destId="{00C71C29-6243-49B8-B6EB-9404A506B4FE}"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B07ED-008B-4639-AC21-015C07CA3A61}">
      <dsp:nvSpPr>
        <dsp:cNvPr id="0" name=""/>
        <dsp:cNvSpPr/>
      </dsp:nvSpPr>
      <dsp:spPr>
        <a:xfrm>
          <a:off x="2239628" y="1647779"/>
          <a:ext cx="1137366" cy="1137366"/>
        </a:xfrm>
        <a:prstGeom prst="ellipse">
          <a:avLst/>
        </a:prstGeom>
        <a:gradFill rotWithShape="0">
          <a:gsLst>
            <a:gs pos="15000">
              <a:srgbClr val="C0504D"/>
            </a:gs>
            <a:gs pos="0">
              <a:srgbClr val="DCB3B2"/>
            </a:gs>
            <a:gs pos="85000">
              <a:srgbClr val="4F81BD"/>
            </a:gs>
            <a:gs pos="100000">
              <a:srgbClr val="B2C1DB"/>
            </a:gs>
          </a:gsLst>
          <a:lin ang="0" scaled="0"/>
        </a:gra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a:solidFill>
                <a:srgbClr val="FFFFFF"/>
              </a:solidFill>
              <a:latin typeface="Avenir Roman"/>
              <a:ea typeface="+mn-ea"/>
              <a:cs typeface="+mn-cs"/>
            </a:rPr>
            <a:t>ESA NASA MEP</a:t>
          </a:r>
        </a:p>
      </dsp:txBody>
      <dsp:txXfrm>
        <a:off x="2406191" y="1814342"/>
        <a:ext cx="804240" cy="804240"/>
      </dsp:txXfrm>
    </dsp:sp>
    <dsp:sp modelId="{6CBC98A2-CC57-4855-AE2D-ED2C99D1D435}">
      <dsp:nvSpPr>
        <dsp:cNvPr id="0" name=""/>
        <dsp:cNvSpPr/>
      </dsp:nvSpPr>
      <dsp:spPr>
        <a:xfrm rot="10800000">
          <a:off x="911038" y="2054387"/>
          <a:ext cx="1255518" cy="324149"/>
        </a:xfrm>
        <a:prstGeom prst="leftArrow">
          <a:avLst>
            <a:gd name="adj1" fmla="val 60000"/>
            <a:gd name="adj2" fmla="val 50000"/>
          </a:avLst>
        </a:prstGeom>
        <a:solidFill>
          <a:srgbClr val="C0504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E485330-2EE5-4EB0-AE74-47F52509BC55}">
      <dsp:nvSpPr>
        <dsp:cNvPr id="0" name=""/>
        <dsp:cNvSpPr/>
      </dsp:nvSpPr>
      <dsp:spPr>
        <a:xfrm>
          <a:off x="512959" y="1898000"/>
          <a:ext cx="796156" cy="636925"/>
        </a:xfrm>
        <a:prstGeom prst="roundRect">
          <a:avLst>
            <a:gd name="adj" fmla="val 10000"/>
          </a:avLst>
        </a:prstGeom>
        <a:solidFill>
          <a:srgbClr val="C0504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GB" sz="900" b="1" kern="1200" dirty="0">
              <a:solidFill>
                <a:srgbClr val="FFFFFF"/>
              </a:solidFill>
              <a:latin typeface="Avenir Roman"/>
              <a:ea typeface="+mn-ea"/>
              <a:cs typeface="+mn-cs"/>
            </a:rPr>
            <a:t>NASA Mission</a:t>
          </a:r>
        </a:p>
        <a:p>
          <a:pPr lvl="0" algn="ctr" defTabSz="400050">
            <a:lnSpc>
              <a:spcPct val="90000"/>
            </a:lnSpc>
            <a:spcBef>
              <a:spcPct val="0"/>
            </a:spcBef>
            <a:spcAft>
              <a:spcPct val="35000"/>
            </a:spcAft>
          </a:pPr>
          <a:r>
            <a:rPr lang="en-GB" sz="900" b="1" kern="1200" dirty="0">
              <a:solidFill>
                <a:srgbClr val="FFFFFF"/>
              </a:solidFill>
              <a:latin typeface="Avenir Roman"/>
              <a:ea typeface="+mn-ea"/>
              <a:cs typeface="+mn-cs"/>
            </a:rPr>
            <a:t>Data</a:t>
          </a:r>
        </a:p>
      </dsp:txBody>
      <dsp:txXfrm>
        <a:off x="531614" y="1916655"/>
        <a:ext cx="758846" cy="599615"/>
      </dsp:txXfrm>
    </dsp:sp>
    <dsp:sp modelId="{9E4E8986-3742-4184-9E39-BC20098B307B}">
      <dsp:nvSpPr>
        <dsp:cNvPr id="0" name=""/>
        <dsp:cNvSpPr/>
      </dsp:nvSpPr>
      <dsp:spPr>
        <a:xfrm rot="12600000">
          <a:off x="1081120" y="1419630"/>
          <a:ext cx="1255518" cy="324149"/>
        </a:xfrm>
        <a:prstGeom prst="leftArrow">
          <a:avLst>
            <a:gd name="adj1" fmla="val 60000"/>
            <a:gd name="adj2" fmla="val 50000"/>
          </a:avLst>
        </a:prstGeom>
        <a:solidFill>
          <a:srgbClr val="C0504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A2B61C03-AC35-4148-9510-F956D9B773A1}">
      <dsp:nvSpPr>
        <dsp:cNvPr id="0" name=""/>
        <dsp:cNvSpPr/>
      </dsp:nvSpPr>
      <dsp:spPr>
        <a:xfrm>
          <a:off x="767146" y="949363"/>
          <a:ext cx="796156" cy="636925"/>
        </a:xfrm>
        <a:prstGeom prst="roundRect">
          <a:avLst>
            <a:gd name="adj" fmla="val 10000"/>
          </a:avLst>
        </a:prstGeom>
        <a:solidFill>
          <a:srgbClr val="C0504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GB" sz="900" b="1" kern="1200" dirty="0">
              <a:solidFill>
                <a:srgbClr val="FFFFFF"/>
              </a:solidFill>
              <a:latin typeface="Avenir Roman"/>
              <a:ea typeface="+mn-ea"/>
              <a:cs typeface="+mn-cs"/>
            </a:rPr>
            <a:t>NASA Mission</a:t>
          </a:r>
        </a:p>
        <a:p>
          <a:pPr lvl="0" algn="ctr" defTabSz="400050">
            <a:lnSpc>
              <a:spcPct val="90000"/>
            </a:lnSpc>
            <a:spcBef>
              <a:spcPct val="0"/>
            </a:spcBef>
            <a:spcAft>
              <a:spcPct val="35000"/>
            </a:spcAft>
          </a:pPr>
          <a:r>
            <a:rPr lang="en-GB" sz="900" b="1" kern="1200" dirty="0">
              <a:solidFill>
                <a:srgbClr val="FFFFFF"/>
              </a:solidFill>
              <a:latin typeface="Avenir Roman"/>
              <a:ea typeface="+mn-ea"/>
              <a:cs typeface="+mn-cs"/>
            </a:rPr>
            <a:t>Processing</a:t>
          </a:r>
        </a:p>
        <a:p>
          <a:pPr lvl="0" algn="ctr" defTabSz="400050">
            <a:lnSpc>
              <a:spcPct val="90000"/>
            </a:lnSpc>
            <a:spcBef>
              <a:spcPct val="0"/>
            </a:spcBef>
            <a:spcAft>
              <a:spcPct val="35000"/>
            </a:spcAft>
          </a:pPr>
          <a:r>
            <a:rPr lang="en-GB" sz="900" b="1" kern="1200" dirty="0">
              <a:solidFill>
                <a:srgbClr val="FFFFFF"/>
              </a:solidFill>
              <a:latin typeface="Avenir Roman"/>
              <a:ea typeface="+mn-ea"/>
              <a:cs typeface="+mn-cs"/>
            </a:rPr>
            <a:t>resources</a:t>
          </a:r>
        </a:p>
      </dsp:txBody>
      <dsp:txXfrm>
        <a:off x="785801" y="968018"/>
        <a:ext cx="758846" cy="599615"/>
      </dsp:txXfrm>
    </dsp:sp>
    <dsp:sp modelId="{ABEC5D67-6707-404D-A80C-783C6F3D2F60}">
      <dsp:nvSpPr>
        <dsp:cNvPr id="0" name=""/>
        <dsp:cNvSpPr/>
      </dsp:nvSpPr>
      <dsp:spPr>
        <a:xfrm rot="14400000">
          <a:off x="1545795" y="954955"/>
          <a:ext cx="1255518" cy="324149"/>
        </a:xfrm>
        <a:prstGeom prst="leftArrow">
          <a:avLst>
            <a:gd name="adj1" fmla="val 60000"/>
            <a:gd name="adj2" fmla="val 50000"/>
          </a:avLst>
        </a:prstGeom>
        <a:solidFill>
          <a:srgbClr val="C0504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98876154-BB51-4675-A09C-40C53C59DFD4}">
      <dsp:nvSpPr>
        <dsp:cNvPr id="0" name=""/>
        <dsp:cNvSpPr/>
      </dsp:nvSpPr>
      <dsp:spPr>
        <a:xfrm>
          <a:off x="1461596" y="254912"/>
          <a:ext cx="796156" cy="636925"/>
        </a:xfrm>
        <a:prstGeom prst="roundRect">
          <a:avLst>
            <a:gd name="adj" fmla="val 10000"/>
          </a:avLst>
        </a:prstGeom>
        <a:solidFill>
          <a:srgbClr val="C0504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GB" sz="900" b="1" kern="1200" dirty="0">
              <a:solidFill>
                <a:srgbClr val="FFFFFF"/>
              </a:solidFill>
              <a:latin typeface="Avenir Roman"/>
              <a:ea typeface="+mn-ea"/>
              <a:cs typeface="+mn-cs"/>
            </a:rPr>
            <a:t>NASA Mission</a:t>
          </a:r>
        </a:p>
        <a:p>
          <a:pPr lvl="0" algn="ctr" defTabSz="400050">
            <a:lnSpc>
              <a:spcPct val="90000"/>
            </a:lnSpc>
            <a:spcBef>
              <a:spcPct val="0"/>
            </a:spcBef>
            <a:spcAft>
              <a:spcPct val="35000"/>
            </a:spcAft>
          </a:pPr>
          <a:r>
            <a:rPr lang="en-GB" sz="900" b="1" kern="1200" dirty="0" err="1">
              <a:solidFill>
                <a:srgbClr val="FFFFFF"/>
              </a:solidFill>
              <a:latin typeface="Avenir Roman"/>
              <a:ea typeface="+mn-ea"/>
              <a:cs typeface="+mn-cs"/>
            </a:rPr>
            <a:t>Tools&amp;Visu</a:t>
          </a:r>
          <a:endParaRPr lang="en-GB" sz="900" b="1" kern="1200" dirty="0">
            <a:solidFill>
              <a:srgbClr val="FFFFFF"/>
            </a:solidFill>
            <a:latin typeface="Avenir Roman"/>
            <a:ea typeface="+mn-ea"/>
            <a:cs typeface="+mn-cs"/>
          </a:endParaRPr>
        </a:p>
      </dsp:txBody>
      <dsp:txXfrm>
        <a:off x="1480251" y="273567"/>
        <a:ext cx="758846" cy="599615"/>
      </dsp:txXfrm>
    </dsp:sp>
    <dsp:sp modelId="{5645E2F8-0A14-4E01-B36F-60C3B76B42A4}">
      <dsp:nvSpPr>
        <dsp:cNvPr id="0" name=""/>
        <dsp:cNvSpPr/>
      </dsp:nvSpPr>
      <dsp:spPr>
        <a:xfrm rot="16200000">
          <a:off x="2180552" y="784873"/>
          <a:ext cx="1255518" cy="324149"/>
        </a:xfrm>
        <a:prstGeom prst="leftArrow">
          <a:avLst>
            <a:gd name="adj1" fmla="val 60000"/>
            <a:gd name="adj2" fmla="val 50000"/>
          </a:avLst>
        </a:prstGeom>
        <a:gradFill rotWithShape="0">
          <a:gsLst>
            <a:gs pos="33000">
              <a:srgbClr val="DCB3B2"/>
            </a:gs>
            <a:gs pos="0">
              <a:srgbClr val="DCB3B2"/>
            </a:gs>
            <a:gs pos="67000">
              <a:srgbClr val="B2C1DB"/>
            </a:gs>
            <a:gs pos="100000">
              <a:srgbClr val="B2C1DB"/>
            </a:gs>
          </a:gsLst>
          <a:lin ang="0" scaled="0"/>
        </a:gradFill>
        <a:ln>
          <a:noFill/>
        </a:ln>
        <a:effectLst/>
      </dsp:spPr>
      <dsp:style>
        <a:lnRef idx="0">
          <a:scrgbClr r="0" g="0" b="0"/>
        </a:lnRef>
        <a:fillRef idx="1">
          <a:scrgbClr r="0" g="0" b="0"/>
        </a:fillRef>
        <a:effectRef idx="0">
          <a:scrgbClr r="0" g="0" b="0"/>
        </a:effectRef>
        <a:fontRef idx="minor">
          <a:schemeClr val="lt1"/>
        </a:fontRef>
      </dsp:style>
    </dsp:sp>
    <dsp:sp modelId="{D70B7626-D155-4B20-96AB-A3CCED07E369}">
      <dsp:nvSpPr>
        <dsp:cNvPr id="0" name=""/>
        <dsp:cNvSpPr/>
      </dsp:nvSpPr>
      <dsp:spPr>
        <a:xfrm>
          <a:off x="2410233" y="726"/>
          <a:ext cx="796156" cy="636925"/>
        </a:xfrm>
        <a:prstGeom prst="roundRect">
          <a:avLst>
            <a:gd name="adj" fmla="val 10000"/>
          </a:avLst>
        </a:prstGeom>
        <a:gradFill rotWithShape="0">
          <a:gsLst>
            <a:gs pos="30000">
              <a:srgbClr val="C0504D"/>
            </a:gs>
            <a:gs pos="0">
              <a:srgbClr val="C0504D"/>
            </a:gs>
            <a:gs pos="70000">
              <a:srgbClr val="4F81BD"/>
            </a:gs>
            <a:gs pos="100000">
              <a:srgbClr val="4F81BD"/>
            </a:gs>
          </a:gsLst>
          <a:lin ang="0" scaled="0"/>
        </a:gra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GB" sz="900" b="1" kern="1200" dirty="0">
              <a:solidFill>
                <a:srgbClr val="FFFFFF"/>
              </a:solidFill>
              <a:latin typeface="Avenir Roman"/>
              <a:ea typeface="+mn-ea"/>
              <a:cs typeface="+mn-cs"/>
            </a:rPr>
            <a:t>ESA-NASA</a:t>
          </a:r>
        </a:p>
        <a:p>
          <a:pPr lvl="0" algn="ctr" defTabSz="400050">
            <a:lnSpc>
              <a:spcPct val="90000"/>
            </a:lnSpc>
            <a:spcBef>
              <a:spcPct val="0"/>
            </a:spcBef>
            <a:spcAft>
              <a:spcPct val="35000"/>
            </a:spcAft>
          </a:pPr>
          <a:r>
            <a:rPr lang="en-GB" sz="900" b="1" kern="1200" dirty="0">
              <a:solidFill>
                <a:srgbClr val="FFFFFF"/>
              </a:solidFill>
              <a:latin typeface="Avenir Roman"/>
              <a:ea typeface="+mn-ea"/>
              <a:cs typeface="+mn-cs"/>
            </a:rPr>
            <a:t>Missions</a:t>
          </a:r>
        </a:p>
        <a:p>
          <a:pPr lvl="0" algn="ctr" defTabSz="400050">
            <a:lnSpc>
              <a:spcPct val="90000"/>
            </a:lnSpc>
            <a:spcBef>
              <a:spcPct val="0"/>
            </a:spcBef>
            <a:spcAft>
              <a:spcPct val="35000"/>
            </a:spcAft>
          </a:pPr>
          <a:r>
            <a:rPr lang="en-GB" sz="900" b="1" kern="1200" dirty="0">
              <a:solidFill>
                <a:srgbClr val="FFFFFF"/>
              </a:solidFill>
              <a:latin typeface="Avenir Roman"/>
              <a:ea typeface="+mn-ea"/>
              <a:cs typeface="+mn-cs"/>
            </a:rPr>
            <a:t>Community</a:t>
          </a:r>
        </a:p>
      </dsp:txBody>
      <dsp:txXfrm>
        <a:off x="2428888" y="19381"/>
        <a:ext cx="758846" cy="599615"/>
      </dsp:txXfrm>
    </dsp:sp>
    <dsp:sp modelId="{D3E730F2-4FDE-4D05-BBE6-C8E249E6BFBF}">
      <dsp:nvSpPr>
        <dsp:cNvPr id="0" name=""/>
        <dsp:cNvSpPr/>
      </dsp:nvSpPr>
      <dsp:spPr>
        <a:xfrm rot="18000000">
          <a:off x="2815310" y="954955"/>
          <a:ext cx="1255518" cy="324149"/>
        </a:xfrm>
        <a:prstGeom prst="leftArrow">
          <a:avLst>
            <a:gd name="adj1" fmla="val 600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sp>
    <dsp:sp modelId="{E6F7A9BD-C7BF-4EAD-9058-B729E2EFF770}">
      <dsp:nvSpPr>
        <dsp:cNvPr id="0" name=""/>
        <dsp:cNvSpPr/>
      </dsp:nvSpPr>
      <dsp:spPr>
        <a:xfrm>
          <a:off x="3358870" y="254912"/>
          <a:ext cx="796156" cy="636925"/>
        </a:xfrm>
        <a:prstGeom prst="roundRect">
          <a:avLst>
            <a:gd name="adj" fmla="val 10000"/>
          </a:avLst>
        </a:prstGeom>
        <a:solidFill>
          <a:srgbClr val="4F81BD"/>
        </a:solidFill>
        <a:ln w="25400" cap="flat" cmpd="sng" algn="ctr">
          <a:solidFill>
            <a:srgbClr val="FFFFFF"/>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GB" sz="900" b="1" kern="1200" dirty="0">
              <a:solidFill>
                <a:srgbClr val="FFFFFF"/>
              </a:solidFill>
              <a:latin typeface="Avenir Roman"/>
              <a:ea typeface="+mn-ea"/>
              <a:cs typeface="+mn-cs"/>
            </a:rPr>
            <a:t>ESA Mission</a:t>
          </a:r>
        </a:p>
        <a:p>
          <a:pPr lvl="0" algn="ctr" defTabSz="400050">
            <a:lnSpc>
              <a:spcPct val="90000"/>
            </a:lnSpc>
            <a:spcBef>
              <a:spcPct val="0"/>
            </a:spcBef>
            <a:spcAft>
              <a:spcPct val="35000"/>
            </a:spcAft>
          </a:pPr>
          <a:r>
            <a:rPr lang="en-GB" sz="900" b="1" kern="1200" dirty="0" err="1">
              <a:solidFill>
                <a:srgbClr val="FFFFFF"/>
              </a:solidFill>
              <a:latin typeface="Avenir Roman"/>
              <a:ea typeface="+mn-ea"/>
              <a:cs typeface="+mn-cs"/>
            </a:rPr>
            <a:t>Tools&amp;Visu</a:t>
          </a:r>
          <a:endParaRPr lang="en-GB" sz="900" b="1" kern="1200" dirty="0">
            <a:solidFill>
              <a:srgbClr val="FFFFFF"/>
            </a:solidFill>
            <a:latin typeface="Avenir Roman"/>
            <a:ea typeface="+mn-ea"/>
            <a:cs typeface="+mn-cs"/>
          </a:endParaRPr>
        </a:p>
      </dsp:txBody>
      <dsp:txXfrm>
        <a:off x="3377525" y="273567"/>
        <a:ext cx="758846" cy="599615"/>
      </dsp:txXfrm>
    </dsp:sp>
    <dsp:sp modelId="{FAE8687A-2CC6-4D87-8319-AD3F096BC66C}">
      <dsp:nvSpPr>
        <dsp:cNvPr id="0" name=""/>
        <dsp:cNvSpPr/>
      </dsp:nvSpPr>
      <dsp:spPr>
        <a:xfrm rot="19800000">
          <a:off x="3279984" y="1419630"/>
          <a:ext cx="1255518" cy="324149"/>
        </a:xfrm>
        <a:prstGeom prst="leftArrow">
          <a:avLst>
            <a:gd name="adj1" fmla="val 600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sp>
    <dsp:sp modelId="{6ADD2DB3-D8C1-41C8-B64F-15D4655D4F1E}">
      <dsp:nvSpPr>
        <dsp:cNvPr id="0" name=""/>
        <dsp:cNvSpPr/>
      </dsp:nvSpPr>
      <dsp:spPr>
        <a:xfrm>
          <a:off x="4053321" y="949363"/>
          <a:ext cx="796156" cy="636925"/>
        </a:xfrm>
        <a:prstGeom prst="roundRect">
          <a:avLst>
            <a:gd name="adj" fmla="val 10000"/>
          </a:avLst>
        </a:prstGeom>
        <a:solidFill>
          <a:srgbClr val="4F81BD"/>
        </a:solidFill>
        <a:ln w="25400" cap="flat" cmpd="sng" algn="ctr">
          <a:solidFill>
            <a:srgbClr val="FFFFFF"/>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GB" sz="900" b="1" kern="1200" dirty="0">
              <a:solidFill>
                <a:srgbClr val="FFFFFF"/>
              </a:solidFill>
              <a:latin typeface="Avenir Roman"/>
              <a:ea typeface="+mn-ea"/>
              <a:cs typeface="+mn-cs"/>
            </a:rPr>
            <a:t>ESA Mission</a:t>
          </a:r>
        </a:p>
        <a:p>
          <a:pPr lvl="0" algn="ctr" defTabSz="400050">
            <a:lnSpc>
              <a:spcPct val="90000"/>
            </a:lnSpc>
            <a:spcBef>
              <a:spcPct val="0"/>
            </a:spcBef>
            <a:spcAft>
              <a:spcPct val="35000"/>
            </a:spcAft>
          </a:pPr>
          <a:r>
            <a:rPr lang="en-GB" sz="900" b="1" kern="1200" dirty="0">
              <a:solidFill>
                <a:srgbClr val="FFFFFF"/>
              </a:solidFill>
              <a:latin typeface="Avenir Roman"/>
              <a:ea typeface="+mn-ea"/>
              <a:cs typeface="+mn-cs"/>
            </a:rPr>
            <a:t>Processing</a:t>
          </a:r>
        </a:p>
        <a:p>
          <a:pPr lvl="0" algn="ctr" defTabSz="400050">
            <a:lnSpc>
              <a:spcPct val="90000"/>
            </a:lnSpc>
            <a:spcBef>
              <a:spcPct val="0"/>
            </a:spcBef>
            <a:spcAft>
              <a:spcPct val="35000"/>
            </a:spcAft>
          </a:pPr>
          <a:r>
            <a:rPr lang="en-GB" sz="900" b="1" kern="1200" dirty="0">
              <a:solidFill>
                <a:srgbClr val="FFFFFF"/>
              </a:solidFill>
              <a:latin typeface="Avenir Roman"/>
              <a:ea typeface="+mn-ea"/>
              <a:cs typeface="+mn-cs"/>
            </a:rPr>
            <a:t>resources</a:t>
          </a:r>
        </a:p>
      </dsp:txBody>
      <dsp:txXfrm>
        <a:off x="4071976" y="968018"/>
        <a:ext cx="758846" cy="599615"/>
      </dsp:txXfrm>
    </dsp:sp>
    <dsp:sp modelId="{7B696D19-9538-4F47-B3AF-86E809FFF3B2}">
      <dsp:nvSpPr>
        <dsp:cNvPr id="0" name=""/>
        <dsp:cNvSpPr/>
      </dsp:nvSpPr>
      <dsp:spPr>
        <a:xfrm>
          <a:off x="3450067" y="2054387"/>
          <a:ext cx="1255518" cy="324149"/>
        </a:xfrm>
        <a:prstGeom prst="leftArrow">
          <a:avLst>
            <a:gd name="adj1" fmla="val 60000"/>
            <a:gd name="adj2" fmla="val 50000"/>
          </a:avLst>
        </a:prstGeom>
        <a:solidFill>
          <a:srgbClr val="B2C1DB"/>
        </a:solidFill>
        <a:ln>
          <a:noFill/>
        </a:ln>
        <a:effectLst/>
      </dsp:spPr>
      <dsp:style>
        <a:lnRef idx="0">
          <a:scrgbClr r="0" g="0" b="0"/>
        </a:lnRef>
        <a:fillRef idx="1">
          <a:scrgbClr r="0" g="0" b="0"/>
        </a:fillRef>
        <a:effectRef idx="0">
          <a:scrgbClr r="0" g="0" b="0"/>
        </a:effectRef>
        <a:fontRef idx="minor">
          <a:schemeClr val="lt1"/>
        </a:fontRef>
      </dsp:style>
    </dsp:sp>
    <dsp:sp modelId="{00C71C29-6243-49B8-B6EB-9404A506B4FE}">
      <dsp:nvSpPr>
        <dsp:cNvPr id="0" name=""/>
        <dsp:cNvSpPr/>
      </dsp:nvSpPr>
      <dsp:spPr>
        <a:xfrm>
          <a:off x="4307507" y="1898000"/>
          <a:ext cx="796156" cy="636925"/>
        </a:xfrm>
        <a:prstGeom prst="roundRect">
          <a:avLst>
            <a:gd name="adj" fmla="val 10000"/>
          </a:avLst>
        </a:prstGeom>
        <a:solidFill>
          <a:srgbClr val="4F81BD"/>
        </a:solidFill>
        <a:ln w="25400" cap="flat" cmpd="sng" algn="ctr">
          <a:solidFill>
            <a:srgbClr val="FFFFFF"/>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7145" tIns="17145" rIns="17145" bIns="17145" numCol="1" spcCol="1270" anchor="ctr" anchorCtr="0">
          <a:noAutofit/>
        </a:bodyPr>
        <a:lstStyle/>
        <a:p>
          <a:pPr lvl="0" algn="ctr" defTabSz="400050">
            <a:lnSpc>
              <a:spcPct val="90000"/>
            </a:lnSpc>
            <a:spcBef>
              <a:spcPct val="0"/>
            </a:spcBef>
            <a:spcAft>
              <a:spcPct val="35000"/>
            </a:spcAft>
          </a:pPr>
          <a:r>
            <a:rPr lang="en-GB" sz="900" b="1" kern="1200" dirty="0">
              <a:solidFill>
                <a:srgbClr val="FFFFFF"/>
              </a:solidFill>
              <a:latin typeface="Avenir Roman"/>
              <a:ea typeface="+mn-ea"/>
              <a:cs typeface="+mn-cs"/>
            </a:rPr>
            <a:t>ESA Mission</a:t>
          </a:r>
        </a:p>
        <a:p>
          <a:pPr lvl="0" algn="ctr" defTabSz="400050">
            <a:lnSpc>
              <a:spcPct val="90000"/>
            </a:lnSpc>
            <a:spcBef>
              <a:spcPct val="0"/>
            </a:spcBef>
            <a:spcAft>
              <a:spcPct val="35000"/>
            </a:spcAft>
          </a:pPr>
          <a:r>
            <a:rPr lang="en-GB" sz="900" b="1" kern="1200" dirty="0">
              <a:solidFill>
                <a:srgbClr val="FFFFFF"/>
              </a:solidFill>
              <a:latin typeface="Avenir Roman"/>
              <a:ea typeface="+mn-ea"/>
              <a:cs typeface="+mn-cs"/>
            </a:rPr>
            <a:t>Data</a:t>
          </a:r>
        </a:p>
      </dsp:txBody>
      <dsp:txXfrm>
        <a:off x="4326162" y="1916655"/>
        <a:ext cx="758846" cy="59961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D5446E-177B-274F-A6C5-C8006F0FB0E7}" type="datetimeFigureOut">
              <a:rPr lang="en-US" smtClean="0"/>
              <a:t>4/11/2018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36CE43-94BE-CB43-A00E-53E6DB4A8AC2}" type="slidenum">
              <a:rPr lang="en-US" smtClean="0"/>
              <a:t>‹#›</a:t>
            </a:fld>
            <a:endParaRPr lang="en-US"/>
          </a:p>
        </p:txBody>
      </p:sp>
    </p:spTree>
    <p:extLst>
      <p:ext uri="{BB962C8B-B14F-4D97-AF65-F5344CB8AC3E}">
        <p14:creationId xmlns:p14="http://schemas.microsoft.com/office/powerpoint/2010/main" val="589041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36CE43-94BE-CB43-A00E-53E6DB4A8AC2}" type="slidenum">
              <a:rPr lang="en-US" smtClean="0"/>
              <a:t>1</a:t>
            </a:fld>
            <a:endParaRPr lang="en-US"/>
          </a:p>
        </p:txBody>
      </p:sp>
    </p:spTree>
    <p:extLst>
      <p:ext uri="{BB962C8B-B14F-4D97-AF65-F5344CB8AC3E}">
        <p14:creationId xmlns:p14="http://schemas.microsoft.com/office/powerpoint/2010/main" val="95366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36CE43-94BE-CB43-A00E-53E6DB4A8AC2}" type="slidenum">
              <a:rPr lang="en-US" smtClean="0"/>
              <a:t>4</a:t>
            </a:fld>
            <a:endParaRPr lang="en-US"/>
          </a:p>
        </p:txBody>
      </p:sp>
    </p:spTree>
    <p:extLst>
      <p:ext uri="{BB962C8B-B14F-4D97-AF65-F5344CB8AC3E}">
        <p14:creationId xmlns:p14="http://schemas.microsoft.com/office/powerpoint/2010/main" val="985540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36CE43-94BE-CB43-A00E-53E6DB4A8AC2}" type="slidenum">
              <a:rPr lang="en-US" smtClean="0"/>
              <a:t>5</a:t>
            </a:fld>
            <a:endParaRPr lang="en-US"/>
          </a:p>
        </p:txBody>
      </p:sp>
    </p:spTree>
    <p:extLst>
      <p:ext uri="{BB962C8B-B14F-4D97-AF65-F5344CB8AC3E}">
        <p14:creationId xmlns:p14="http://schemas.microsoft.com/office/powerpoint/2010/main" val="2447640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36CE43-94BE-CB43-A00E-53E6DB4A8AC2}" type="slidenum">
              <a:rPr lang="en-US" smtClean="0"/>
              <a:t>6</a:t>
            </a:fld>
            <a:endParaRPr lang="en-US"/>
          </a:p>
        </p:txBody>
      </p:sp>
    </p:spTree>
    <p:extLst>
      <p:ext uri="{BB962C8B-B14F-4D97-AF65-F5344CB8AC3E}">
        <p14:creationId xmlns:p14="http://schemas.microsoft.com/office/powerpoint/2010/main" val="2390587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536CE43-94BE-CB43-A00E-53E6DB4A8AC2}" type="slidenum">
              <a:rPr lang="en-US" smtClean="0"/>
              <a:t>7</a:t>
            </a:fld>
            <a:endParaRPr lang="en-US"/>
          </a:p>
        </p:txBody>
      </p:sp>
    </p:spTree>
    <p:extLst>
      <p:ext uri="{BB962C8B-B14F-4D97-AF65-F5344CB8AC3E}">
        <p14:creationId xmlns:p14="http://schemas.microsoft.com/office/powerpoint/2010/main" val="1689603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739775"/>
            <a:ext cx="6569075" cy="3695700"/>
          </a:xfrm>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8</a:t>
            </a:fld>
            <a:endParaRPr lang="en-US" dirty="0"/>
          </a:p>
        </p:txBody>
      </p:sp>
    </p:spTree>
    <p:extLst>
      <p:ext uri="{BB962C8B-B14F-4D97-AF65-F5344CB8AC3E}">
        <p14:creationId xmlns:p14="http://schemas.microsoft.com/office/powerpoint/2010/main" val="2229840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lnSpc>
                <a:spcPct val="100000"/>
              </a:lnSpc>
              <a:spcBef>
                <a:spcPts val="432"/>
              </a:spcBef>
              <a:buFont typeface="Wingdings" panose="05000000000000000000" pitchFamily="2" charset="2"/>
              <a:buNone/>
            </a:pPr>
            <a:endParaRPr lang="en-US" sz="1400" i="0" dirty="0">
              <a:solidFill>
                <a:srgbClr val="FF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12</a:t>
            </a:fld>
            <a:endParaRPr lang="en-US" dirty="0"/>
          </a:p>
        </p:txBody>
      </p:sp>
    </p:spTree>
    <p:extLst>
      <p:ext uri="{BB962C8B-B14F-4D97-AF65-F5344CB8AC3E}">
        <p14:creationId xmlns:p14="http://schemas.microsoft.com/office/powerpoint/2010/main" val="391469007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28.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image" Target="../media/image27.jpeg"/><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9.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6323" name="Rectangle 2"/>
          <p:cNvSpPr>
            <a:spLocks noGrp="1" noChangeArrowheads="1"/>
          </p:cNvSpPr>
          <p:nvPr>
            <p:ph type="subTitle" idx="1"/>
          </p:nvPr>
        </p:nvSpPr>
        <p:spPr>
          <a:xfrm>
            <a:off x="614361" y="2914651"/>
            <a:ext cx="7948800" cy="413190"/>
          </a:xfrm>
        </p:spPr>
        <p:txBody>
          <a:bodyPr wrap="square">
            <a:spAutoFit/>
          </a:bodyPr>
          <a:lstStyle>
            <a:lvl1pPr marL="0" indent="0">
              <a:buFont typeface="Verdana" pitchFamily="34" charset="0"/>
              <a:buNone/>
              <a:defRPr sz="1800"/>
            </a:lvl1pPr>
          </a:lstStyle>
          <a:p>
            <a:pPr lvl="0"/>
            <a:r>
              <a:rPr lang="x-none" noProof="0" smtClean="0"/>
              <a:t>Click to edit Master subtitle style</a:t>
            </a:r>
            <a:endParaRPr lang="en-GB" noProof="0" dirty="0" smtClean="0"/>
          </a:p>
        </p:txBody>
      </p:sp>
      <p:sp>
        <p:nvSpPr>
          <p:cNvPr id="56325" name="Rectangle 6"/>
          <p:cNvSpPr>
            <a:spLocks noGrp="1" noChangeArrowheads="1"/>
          </p:cNvSpPr>
          <p:nvPr>
            <p:ph type="ctrTitle"/>
          </p:nvPr>
        </p:nvSpPr>
        <p:spPr>
          <a:xfrm>
            <a:off x="587377" y="1856096"/>
            <a:ext cx="7947025" cy="584776"/>
          </a:xfrm>
          <a:prstGeom prst="rect">
            <a:avLst/>
          </a:prstGeom>
        </p:spPr>
        <p:txBody>
          <a:bodyPr/>
          <a:lstStyle>
            <a:lvl1pPr>
              <a:defRPr sz="3200">
                <a:solidFill>
                  <a:schemeClr val="accent1"/>
                </a:solidFill>
              </a:defRPr>
            </a:lvl1pPr>
          </a:lstStyle>
          <a:p>
            <a:pPr lvl="0"/>
            <a:r>
              <a:rPr lang="x-none" noProof="0" smtClean="0"/>
              <a:t>Click to edit Master title style</a:t>
            </a:r>
            <a:endParaRPr lang="en-GB" noProof="0" dirty="0" smtClean="0"/>
          </a:p>
        </p:txBody>
      </p:sp>
      <p:sp>
        <p:nvSpPr>
          <p:cNvPr id="56347" name="Text Box 27"/>
          <p:cNvSpPr txBox="1">
            <a:spLocks noChangeArrowheads="1"/>
          </p:cNvSpPr>
          <p:nvPr userDrawn="1"/>
        </p:nvSpPr>
        <p:spPr bwMode="auto">
          <a:xfrm>
            <a:off x="631825" y="4822032"/>
            <a:ext cx="50165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endParaRPr lang="en-GB" sz="800" dirty="0">
              <a:solidFill>
                <a:srgbClr val="000000"/>
              </a:solidFill>
              <a:latin typeface="Verdana" pitchFamily="34" charset="0"/>
            </a:endParaRPr>
          </a:p>
        </p:txBody>
      </p:sp>
      <p:pic>
        <p:nvPicPr>
          <p:cNvPr id="8" name="Picture 7" descr="16950723446_e7d8e1bfb9_o.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28852" b="48267"/>
          <a:stretch/>
        </p:blipFill>
        <p:spPr>
          <a:xfrm rot="5400000">
            <a:off x="2000251" y="-2000251"/>
            <a:ext cx="5143501" cy="9144001"/>
          </a:xfrm>
          <a:prstGeom prst="rect">
            <a:avLst/>
          </a:prstGeom>
        </p:spPr>
      </p:pic>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2" b="28614"/>
          <a:stretch/>
        </p:blipFill>
        <p:spPr>
          <a:xfrm>
            <a:off x="7787917" y="156199"/>
            <a:ext cx="1210456" cy="468000"/>
          </a:xfrm>
          <a:prstGeom prst="rect">
            <a:avLst/>
          </a:prstGeom>
        </p:spPr>
      </p:pic>
      <p:sp>
        <p:nvSpPr>
          <p:cNvPr id="10" name="Text Box 58"/>
          <p:cNvSpPr txBox="1">
            <a:spLocks noChangeArrowheads="1"/>
          </p:cNvSpPr>
          <p:nvPr userDrawn="1"/>
        </p:nvSpPr>
        <p:spPr bwMode="auto">
          <a:xfrm>
            <a:off x="162824" y="4570538"/>
            <a:ext cx="50165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nchor="b">
            <a:spAutoFit/>
          </a:bodyPr>
          <a:lstStyle/>
          <a:p>
            <a:pPr defTabSz="914400" fontAlgn="base">
              <a:spcBef>
                <a:spcPct val="50000"/>
              </a:spcBef>
              <a:spcAft>
                <a:spcPct val="0"/>
              </a:spcAft>
            </a:pPr>
            <a:r>
              <a:rPr lang="en-US" sz="800">
                <a:solidFill>
                  <a:srgbClr val="FFFFFF">
                    <a:lumMod val="85000"/>
                  </a:srgbClr>
                </a:solidFill>
                <a:latin typeface="Verdana" pitchFamily="34" charset="0"/>
              </a:rPr>
              <a:t>ESA UNCLASSIFIED - For Official Use</a:t>
            </a:r>
            <a:endParaRPr lang="en-GB" sz="800" dirty="0">
              <a:solidFill>
                <a:srgbClr val="FFFFFF">
                  <a:lumMod val="85000"/>
                </a:srgbClr>
              </a:solidFill>
              <a:latin typeface="Verdana" pitchFamily="34" charset="0"/>
            </a:endParaRPr>
          </a:p>
        </p:txBody>
      </p:sp>
      <p:pic>
        <p:nvPicPr>
          <p:cNvPr id="35" name="Picture 34"/>
          <p:cNvPicPr>
            <a:picLocks noChangeAspect="1"/>
          </p:cNvPicPr>
          <p:nvPr userDrawn="1"/>
        </p:nvPicPr>
        <p:blipFill rotWithShape="1">
          <a:blip r:embed="rId4" cstate="print">
            <a:extLst>
              <a:ext uri="{28A0092B-C50C-407E-A947-70E740481C1C}">
                <a14:useLocalDpi xmlns:a14="http://schemas.microsoft.com/office/drawing/2010/main" val="0"/>
              </a:ext>
            </a:extLst>
          </a:blip>
          <a:srcRect t="83098" b="-5313"/>
          <a:stretch/>
        </p:blipFill>
        <p:spPr>
          <a:xfrm>
            <a:off x="7789119" y="4899420"/>
            <a:ext cx="1196912" cy="144000"/>
          </a:xfrm>
          <a:prstGeom prst="rect">
            <a:avLst/>
          </a:prstGeom>
        </p:spPr>
      </p:pic>
      <p:cxnSp>
        <p:nvCxnSpPr>
          <p:cNvPr id="36" name="Straight Connector 35"/>
          <p:cNvCxnSpPr/>
          <p:nvPr userDrawn="1"/>
        </p:nvCxnSpPr>
        <p:spPr>
          <a:xfrm>
            <a:off x="165933" y="4789188"/>
            <a:ext cx="8824779" cy="0"/>
          </a:xfrm>
          <a:prstGeom prst="line">
            <a:avLst/>
          </a:prstGeom>
          <a:ln w="6350" cmpd="sng">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37" name="Group 36"/>
          <p:cNvGrpSpPr/>
          <p:nvPr userDrawn="1"/>
        </p:nvGrpSpPr>
        <p:grpSpPr>
          <a:xfrm>
            <a:off x="172269" y="4908008"/>
            <a:ext cx="6826666" cy="111519"/>
            <a:chOff x="172269" y="6621494"/>
            <a:chExt cx="6826666" cy="111519"/>
          </a:xfrm>
        </p:grpSpPr>
        <p:pic>
          <p:nvPicPr>
            <p:cNvPr id="38" name="Picture 37" descr="at.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39" name="Picture 38" descr="be.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40" name="Picture 39" descr="ca.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41" name="Picture 40" descr="ch.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42" name="Picture 41" descr="cz.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43" name="Picture 42" descr="de.p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44" name="Picture 43" descr="dk.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45" name="Picture 44" descr="ee.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46" name="Picture 45" descr="es.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47" name="Picture 46" descr="fi.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48" name="Picture 47" descr="fr.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49" name="Picture 48" descr="gr.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50" name="Picture 49" descr="hu.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51" name="Picture 50" descr="i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52" name="Picture 51" descr="it.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53" name="Picture 52" descr="lu.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54" name="Picture 53" descr="nl.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55" name="Picture 54" descr="no.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56" name="Picture 55" descr="pl.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57" name="Picture 56" descr="pt.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58" name="Picture 57" descr="ro.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59" name="Picture 58" descr="s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60" name="Picture 59" descr="uk.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61" name="Picture 60" descr="si.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extLst>
      <p:ext uri="{BB962C8B-B14F-4D97-AF65-F5344CB8AC3E}">
        <p14:creationId xmlns:p14="http://schemas.microsoft.com/office/powerpoint/2010/main" val="2222075407"/>
      </p:ext>
    </p:extLst>
  </p:cSld>
  <p:clrMapOvr>
    <a:masterClrMapping/>
  </p:clrMapOvr>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smtClean="0"/>
              <a:t>Click to edit Master title style</a:t>
            </a:r>
            <a:endParaRPr lang="en-GB" noProof="0"/>
          </a:p>
        </p:txBody>
      </p:sp>
      <p:sp>
        <p:nvSpPr>
          <p:cNvPr id="3" name="Content Placeholder 2"/>
          <p:cNvSpPr>
            <a:spLocks noGrp="1"/>
          </p:cNvSpPr>
          <p:nvPr>
            <p:ph idx="1"/>
          </p:nvPr>
        </p:nvSpPr>
        <p:spPr/>
        <p:txBody>
          <a:bodyPr/>
          <a:lstStyle>
            <a:lvl1pPr marL="0">
              <a:defRPr baseline="0"/>
            </a:lvl1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noProof="0" dirty="0" smtClean="0"/>
          </a:p>
        </p:txBody>
      </p:sp>
    </p:spTree>
    <p:extLst>
      <p:ext uri="{BB962C8B-B14F-4D97-AF65-F5344CB8AC3E}">
        <p14:creationId xmlns:p14="http://schemas.microsoft.com/office/powerpoint/2010/main" val="7322047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2000" y="2472364"/>
            <a:ext cx="7789050" cy="1323439"/>
          </a:xfrm>
        </p:spPr>
        <p:txBody>
          <a:bodyPr anchor="t"/>
          <a:lstStyle>
            <a:lvl1pPr algn="l">
              <a:defRPr sz="4000" b="0" cap="all">
                <a:solidFill>
                  <a:srgbClr val="0098DB"/>
                </a:solidFill>
              </a:defRPr>
            </a:lvl1pPr>
          </a:lstStyle>
          <a:p>
            <a:r>
              <a:rPr lang="x-none" noProof="0" smtClean="0"/>
              <a:t>Click to edit Master title style</a:t>
            </a:r>
            <a:endParaRPr lang="en-GB" noProof="0" dirty="0"/>
          </a:p>
        </p:txBody>
      </p:sp>
      <p:sp>
        <p:nvSpPr>
          <p:cNvPr id="3" name="Text Placeholder 2"/>
          <p:cNvSpPr>
            <a:spLocks noGrp="1"/>
          </p:cNvSpPr>
          <p:nvPr>
            <p:ph type="body" idx="1"/>
          </p:nvPr>
        </p:nvSpPr>
        <p:spPr>
          <a:xfrm>
            <a:off x="612000" y="1347222"/>
            <a:ext cx="778905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noProof="0" smtClean="0"/>
              <a:t>Click to edit Master text styles</a:t>
            </a:r>
          </a:p>
        </p:txBody>
      </p:sp>
    </p:spTree>
    <p:extLst>
      <p:ext uri="{BB962C8B-B14F-4D97-AF65-F5344CB8AC3E}">
        <p14:creationId xmlns:p14="http://schemas.microsoft.com/office/powerpoint/2010/main" val="29611354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noProof="0" smtClean="0"/>
              <a:t>Click to edit Master title style</a:t>
            </a:r>
            <a:endParaRPr lang="en-GB" noProof="0"/>
          </a:p>
        </p:txBody>
      </p:sp>
      <p:sp>
        <p:nvSpPr>
          <p:cNvPr id="3" name="Content Placeholder 2"/>
          <p:cNvSpPr>
            <a:spLocks noGrp="1"/>
          </p:cNvSpPr>
          <p:nvPr>
            <p:ph sz="half" idx="1"/>
          </p:nvPr>
        </p:nvSpPr>
        <p:spPr>
          <a:xfrm>
            <a:off x="615950" y="1254919"/>
            <a:ext cx="3889376"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GB" noProof="0"/>
          </a:p>
        </p:txBody>
      </p:sp>
      <p:sp>
        <p:nvSpPr>
          <p:cNvPr id="4" name="Content Placeholder 3"/>
          <p:cNvSpPr>
            <a:spLocks noGrp="1"/>
          </p:cNvSpPr>
          <p:nvPr>
            <p:ph sz="half" idx="2"/>
          </p:nvPr>
        </p:nvSpPr>
        <p:spPr>
          <a:xfrm>
            <a:off x="4657723" y="1254919"/>
            <a:ext cx="3888000" cy="3238500"/>
          </a:xfrm>
        </p:spPr>
        <p:txBody>
          <a:bodyPr/>
          <a:lstStyle>
            <a:lvl1pPr>
              <a:defRPr sz="1200"/>
            </a:lvl1pPr>
            <a:lvl2pPr>
              <a:defRPr sz="1200"/>
            </a:lvl2pPr>
            <a:lvl3pPr>
              <a:defRPr sz="1200"/>
            </a:lvl3pPr>
            <a:lvl4pPr>
              <a:defRPr sz="1200"/>
            </a:lvl4pPr>
            <a:lvl5pPr>
              <a:defRPr sz="1200"/>
            </a:lvl5pPr>
            <a:lvl6pPr>
              <a:defRPr sz="1800"/>
            </a:lvl6pPr>
            <a:lvl7pPr>
              <a:defRPr sz="1800"/>
            </a:lvl7pPr>
            <a:lvl8pPr>
              <a:defRPr sz="1800"/>
            </a:lvl8pPr>
            <a:lvl9pPr>
              <a:defRPr sz="1800"/>
            </a:lvl9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GB" noProof="0"/>
          </a:p>
        </p:txBody>
      </p:sp>
    </p:spTree>
    <p:extLst>
      <p:ext uri="{BB962C8B-B14F-4D97-AF65-F5344CB8AC3E}">
        <p14:creationId xmlns:p14="http://schemas.microsoft.com/office/powerpoint/2010/main" val="377278006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9123" y="1250100"/>
            <a:ext cx="3895200" cy="372600"/>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noProof="0" smtClean="0"/>
              <a:t>Click to edit Master text styles</a:t>
            </a:r>
          </a:p>
        </p:txBody>
      </p:sp>
      <p:sp>
        <p:nvSpPr>
          <p:cNvPr id="5" name="Text Placeholder 4"/>
          <p:cNvSpPr>
            <a:spLocks noGrp="1"/>
          </p:cNvSpPr>
          <p:nvPr>
            <p:ph type="body" sz="quarter" idx="3"/>
          </p:nvPr>
        </p:nvSpPr>
        <p:spPr>
          <a:xfrm>
            <a:off x="4645025" y="1250156"/>
            <a:ext cx="3896416" cy="371493"/>
          </a:xfrm>
        </p:spPr>
        <p:txBody>
          <a:bodyPr anchor="b"/>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noProof="0" smtClean="0"/>
              <a:t>Click to edit Master text styles</a:t>
            </a:r>
          </a:p>
        </p:txBody>
      </p:sp>
      <p:sp>
        <p:nvSpPr>
          <p:cNvPr id="6" name="Content Placeholder 5"/>
          <p:cNvSpPr>
            <a:spLocks noGrp="1"/>
          </p:cNvSpPr>
          <p:nvPr>
            <p:ph sz="quarter" idx="4"/>
          </p:nvPr>
        </p:nvSpPr>
        <p:spPr>
          <a:xfrm>
            <a:off x="4645026" y="1631158"/>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GB" noProof="0" dirty="0"/>
          </a:p>
        </p:txBody>
      </p:sp>
      <p:sp>
        <p:nvSpPr>
          <p:cNvPr id="7" name="Content Placeholder 5"/>
          <p:cNvSpPr>
            <a:spLocks noGrp="1"/>
          </p:cNvSpPr>
          <p:nvPr>
            <p:ph sz="quarter" idx="10"/>
          </p:nvPr>
        </p:nvSpPr>
        <p:spPr>
          <a:xfrm>
            <a:off x="619200" y="1630802"/>
            <a:ext cx="3898900" cy="2862263"/>
          </a:xfrm>
        </p:spPr>
        <p:txBody>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GB" noProof="0" dirty="0"/>
          </a:p>
        </p:txBody>
      </p:sp>
      <p:sp>
        <p:nvSpPr>
          <p:cNvPr id="9" name="Title 1"/>
          <p:cNvSpPr>
            <a:spLocks noGrp="1"/>
          </p:cNvSpPr>
          <p:nvPr>
            <p:ph type="title"/>
          </p:nvPr>
        </p:nvSpPr>
        <p:spPr>
          <a:xfrm>
            <a:off x="143086" y="149150"/>
            <a:ext cx="7174846" cy="430887"/>
          </a:xfrm>
        </p:spPr>
        <p:txBody>
          <a:bodyPr/>
          <a:lstStyle/>
          <a:p>
            <a:r>
              <a:rPr lang="x-none" noProof="0" smtClean="0"/>
              <a:t>Click to edit Master title style</a:t>
            </a:r>
            <a:endParaRPr lang="en-GB" noProof="0"/>
          </a:p>
        </p:txBody>
      </p:sp>
    </p:spTree>
    <p:extLst>
      <p:ext uri="{BB962C8B-B14F-4D97-AF65-F5344CB8AC3E}">
        <p14:creationId xmlns:p14="http://schemas.microsoft.com/office/powerpoint/2010/main" val="10490606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lvl1pPr>
              <a:defRPr lang="en-GB" sz="2200" b="0" dirty="0" smtClean="0">
                <a:solidFill>
                  <a:srgbClr val="0070C0"/>
                </a:solidFill>
                <a:latin typeface="Verdana"/>
                <a:ea typeface="+mj-ea"/>
                <a:cs typeface="Verdana"/>
              </a:defRPr>
            </a:lvl1pPr>
          </a:lstStyle>
          <a:p>
            <a:pPr lvl="0" algn="l" rtl="0" eaLnBrk="1" fontAlgn="base" hangingPunct="1">
              <a:spcBef>
                <a:spcPct val="0"/>
              </a:spcBef>
              <a:spcAft>
                <a:spcPct val="0"/>
              </a:spcAft>
            </a:pPr>
            <a:r>
              <a:rPr lang="x-none" smtClean="0"/>
              <a:t>Click to edit Master title style</a:t>
            </a:r>
            <a:endParaRPr lang="en-GB" dirty="0" smtClean="0"/>
          </a:p>
        </p:txBody>
      </p:sp>
    </p:spTree>
    <p:extLst>
      <p:ext uri="{BB962C8B-B14F-4D97-AF65-F5344CB8AC3E}">
        <p14:creationId xmlns:p14="http://schemas.microsoft.com/office/powerpoint/2010/main" val="17492516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5" y="1250158"/>
            <a:ext cx="4968875" cy="324326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GB" noProof="0" dirty="0"/>
          </a:p>
        </p:txBody>
      </p:sp>
      <p:sp>
        <p:nvSpPr>
          <p:cNvPr id="4" name="Text Placeholder 3"/>
          <p:cNvSpPr>
            <a:spLocks noGrp="1"/>
          </p:cNvSpPr>
          <p:nvPr>
            <p:ph type="body" sz="half" idx="2"/>
          </p:nvPr>
        </p:nvSpPr>
        <p:spPr>
          <a:xfrm>
            <a:off x="619125" y="1250102"/>
            <a:ext cx="2846388" cy="32432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noProof="0" smtClean="0"/>
              <a:t>Click to edit Master text styles</a:t>
            </a:r>
          </a:p>
        </p:txBody>
      </p:sp>
      <p:sp>
        <p:nvSpPr>
          <p:cNvPr id="5" name="Title 1"/>
          <p:cNvSpPr>
            <a:spLocks noGrp="1"/>
          </p:cNvSpPr>
          <p:nvPr>
            <p:ph type="title"/>
          </p:nvPr>
        </p:nvSpPr>
        <p:spPr>
          <a:xfrm>
            <a:off x="143086" y="149150"/>
            <a:ext cx="7174846" cy="430887"/>
          </a:xfrm>
        </p:spPr>
        <p:txBody>
          <a:bodyPr/>
          <a:lstStyle/>
          <a:p>
            <a:r>
              <a:rPr lang="x-none" noProof="0" smtClean="0"/>
              <a:t>Click to edit Master title style</a:t>
            </a:r>
            <a:endParaRPr lang="en-GB" noProof="0"/>
          </a:p>
        </p:txBody>
      </p:sp>
    </p:spTree>
    <p:extLst>
      <p:ext uri="{BB962C8B-B14F-4D97-AF65-F5344CB8AC3E}">
        <p14:creationId xmlns:p14="http://schemas.microsoft.com/office/powerpoint/2010/main" val="3257449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2000" y="3724873"/>
            <a:ext cx="5932800" cy="307777"/>
          </a:xfrm>
        </p:spPr>
        <p:txBody>
          <a:bodyPr anchor="b"/>
          <a:lstStyle>
            <a:lvl1pPr algn="l">
              <a:defRPr sz="1400" b="1"/>
            </a:lvl1pPr>
          </a:lstStyle>
          <a:p>
            <a:r>
              <a:rPr lang="x-none" noProof="0" smtClean="0"/>
              <a:t>Click to edit Master title style</a:t>
            </a:r>
            <a:endParaRPr lang="en-GB" noProof="0"/>
          </a:p>
        </p:txBody>
      </p:sp>
      <p:sp>
        <p:nvSpPr>
          <p:cNvPr id="3" name="Picture Placeholder 2"/>
          <p:cNvSpPr>
            <a:spLocks noGrp="1"/>
          </p:cNvSpPr>
          <p:nvPr>
            <p:ph type="pic" idx="1"/>
          </p:nvPr>
        </p:nvSpPr>
        <p:spPr>
          <a:xfrm>
            <a:off x="1601787" y="1250157"/>
            <a:ext cx="5932488" cy="2543176"/>
          </a:xfrm>
        </p:spPr>
        <p:txBody>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smtClean="0"/>
              <a:t>Drag picture to placeholder or click icon to add</a:t>
            </a:r>
            <a:endParaRPr lang="en-GB" dirty="0"/>
          </a:p>
        </p:txBody>
      </p:sp>
      <p:sp>
        <p:nvSpPr>
          <p:cNvPr id="4" name="Text Placeholder 3"/>
          <p:cNvSpPr>
            <a:spLocks noGrp="1"/>
          </p:cNvSpPr>
          <p:nvPr>
            <p:ph type="body" sz="half" idx="2"/>
          </p:nvPr>
        </p:nvSpPr>
        <p:spPr>
          <a:xfrm>
            <a:off x="1602000" y="4029077"/>
            <a:ext cx="5932800" cy="4643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noProof="0" smtClean="0"/>
              <a:t>Click to edit Master text styles</a:t>
            </a:r>
          </a:p>
        </p:txBody>
      </p:sp>
    </p:spTree>
    <p:extLst>
      <p:ext uri="{BB962C8B-B14F-4D97-AF65-F5344CB8AC3E}">
        <p14:creationId xmlns:p14="http://schemas.microsoft.com/office/powerpoint/2010/main" val="299751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18" Type="http://schemas.openxmlformats.org/officeDocument/2006/relationships/image" Target="../media/image8.png"/><Relationship Id="rId26" Type="http://schemas.openxmlformats.org/officeDocument/2006/relationships/image" Target="../media/image16.png"/><Relationship Id="rId3" Type="http://schemas.openxmlformats.org/officeDocument/2006/relationships/slideLayout" Target="../slideLayouts/slideLayout3.xml"/><Relationship Id="rId21" Type="http://schemas.openxmlformats.org/officeDocument/2006/relationships/image" Target="../media/image11.png"/><Relationship Id="rId34" Type="http://schemas.openxmlformats.org/officeDocument/2006/relationships/image" Target="../media/image24.png"/><Relationship Id="rId7" Type="http://schemas.openxmlformats.org/officeDocument/2006/relationships/slideLayout" Target="../slideLayouts/slideLayout7.xml"/><Relationship Id="rId12" Type="http://schemas.openxmlformats.org/officeDocument/2006/relationships/image" Target="../media/image2.jpeg"/><Relationship Id="rId17" Type="http://schemas.openxmlformats.org/officeDocument/2006/relationships/image" Target="../media/image7.png"/><Relationship Id="rId25" Type="http://schemas.openxmlformats.org/officeDocument/2006/relationships/image" Target="../media/image15.png"/><Relationship Id="rId33" Type="http://schemas.openxmlformats.org/officeDocument/2006/relationships/image" Target="../media/image23.png"/><Relationship Id="rId2" Type="http://schemas.openxmlformats.org/officeDocument/2006/relationships/slideLayout" Target="../slideLayouts/slideLayout2.xml"/><Relationship Id="rId16" Type="http://schemas.openxmlformats.org/officeDocument/2006/relationships/image" Target="../media/image6.png"/><Relationship Id="rId20" Type="http://schemas.openxmlformats.org/officeDocument/2006/relationships/image" Target="../media/image10.png"/><Relationship Id="rId29"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24" Type="http://schemas.openxmlformats.org/officeDocument/2006/relationships/image" Target="../media/image14.png"/><Relationship Id="rId32" Type="http://schemas.openxmlformats.org/officeDocument/2006/relationships/image" Target="../media/image22.png"/><Relationship Id="rId5" Type="http://schemas.openxmlformats.org/officeDocument/2006/relationships/slideLayout" Target="../slideLayouts/slideLayout5.xml"/><Relationship Id="rId15" Type="http://schemas.openxmlformats.org/officeDocument/2006/relationships/image" Target="../media/image5.png"/><Relationship Id="rId23" Type="http://schemas.openxmlformats.org/officeDocument/2006/relationships/image" Target="../media/image13.png"/><Relationship Id="rId28" Type="http://schemas.openxmlformats.org/officeDocument/2006/relationships/image" Target="../media/image18.png"/><Relationship Id="rId36" Type="http://schemas.openxmlformats.org/officeDocument/2006/relationships/image" Target="../media/image26.png"/><Relationship Id="rId10" Type="http://schemas.openxmlformats.org/officeDocument/2006/relationships/theme" Target="../theme/theme1.xml"/><Relationship Id="rId19" Type="http://schemas.openxmlformats.org/officeDocument/2006/relationships/image" Target="../media/image9.png"/><Relationship Id="rId31" Type="http://schemas.openxmlformats.org/officeDocument/2006/relationships/image" Target="../media/image2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 Id="rId22" Type="http://schemas.openxmlformats.org/officeDocument/2006/relationships/image" Target="../media/image12.png"/><Relationship Id="rId27" Type="http://schemas.openxmlformats.org/officeDocument/2006/relationships/image" Target="../media/image17.png"/><Relationship Id="rId30" Type="http://schemas.openxmlformats.org/officeDocument/2006/relationships/image" Target="../media/image20.png"/><Relationship Id="rId35" Type="http://schemas.openxmlformats.org/officeDocument/2006/relationships/image" Target="../media/image2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9" name="Rectangle 2"/>
          <p:cNvSpPr>
            <a:spLocks noGrp="1" noChangeArrowheads="1"/>
          </p:cNvSpPr>
          <p:nvPr>
            <p:ph type="body" idx="1"/>
          </p:nvPr>
        </p:nvSpPr>
        <p:spPr bwMode="auto">
          <a:xfrm>
            <a:off x="172800" y="727200"/>
            <a:ext cx="8748000" cy="382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GB" dirty="0" smtClean="0"/>
          </a:p>
        </p:txBody>
      </p:sp>
      <p:sp>
        <p:nvSpPr>
          <p:cNvPr id="9" name="Text Box DG"/>
          <p:cNvSpPr txBox="1">
            <a:spLocks noChangeArrowheads="1"/>
          </p:cNvSpPr>
          <p:nvPr/>
        </p:nvSpPr>
        <p:spPr bwMode="auto">
          <a:xfrm>
            <a:off x="578164" y="335522"/>
            <a:ext cx="50165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fontAlgn="base">
              <a:spcBef>
                <a:spcPct val="50000"/>
              </a:spcBef>
              <a:spcAft>
                <a:spcPct val="0"/>
              </a:spcAft>
            </a:pPr>
            <a:endParaRPr lang="en-GB" sz="800" dirty="0">
              <a:solidFill>
                <a:srgbClr val="000000"/>
              </a:solidFill>
              <a:latin typeface="Verdana" pitchFamily="34" charset="0"/>
            </a:endParaRPr>
          </a:p>
        </p:txBody>
      </p:sp>
      <p:sp>
        <p:nvSpPr>
          <p:cNvPr id="10" name="Rectangle 6"/>
          <p:cNvSpPr>
            <a:spLocks noGrp="1" noChangeArrowheads="1"/>
          </p:cNvSpPr>
          <p:nvPr>
            <p:ph type="title"/>
          </p:nvPr>
        </p:nvSpPr>
        <p:spPr bwMode="auto">
          <a:xfrm>
            <a:off x="143086" y="149150"/>
            <a:ext cx="7174846" cy="430887"/>
          </a:xfrm>
          <a:prstGeom prst="rect">
            <a:avLst/>
          </a:prstGeom>
          <a:noFill/>
          <a:ln>
            <a:noFill/>
          </a:ln>
          <a:extLst/>
        </p:spPr>
        <p:txBody>
          <a:bodyPr vert="horz" wrap="square" lIns="91440" tIns="45720" rIns="91440" bIns="45720" numCol="1" anchor="ctr" anchorCtr="0" compatLnSpc="1">
            <a:prstTxWarp prst="textNoShape">
              <a:avLst/>
            </a:prstTxWarp>
            <a:spAutoFit/>
          </a:bodyPr>
          <a:lstStyle/>
          <a:p>
            <a:pPr lvl="0" algn="l" rtl="0" eaLnBrk="1" fontAlgn="base" hangingPunct="1">
              <a:spcBef>
                <a:spcPct val="0"/>
              </a:spcBef>
              <a:spcAft>
                <a:spcPct val="0"/>
              </a:spcAft>
            </a:pPr>
            <a:r>
              <a:rPr lang="x-none" smtClean="0"/>
              <a:t>Click to edit Master title style</a:t>
            </a:r>
            <a:endParaRPr lang="en-GB" dirty="0" smtClean="0"/>
          </a:p>
        </p:txBody>
      </p:sp>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t="-1" b="23122"/>
          <a:stretch/>
        </p:blipFill>
        <p:spPr>
          <a:xfrm>
            <a:off x="7787917" y="155435"/>
            <a:ext cx="1210456" cy="504000"/>
          </a:xfrm>
          <a:prstGeom prst="rect">
            <a:avLst/>
          </a:prstGeom>
        </p:spPr>
      </p:pic>
      <p:pic>
        <p:nvPicPr>
          <p:cNvPr id="12" name="Picture 11" descr="PPT_Footer.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4776788"/>
            <a:ext cx="9144000" cy="366713"/>
          </a:xfrm>
          <a:prstGeom prst="rect">
            <a:avLst/>
          </a:prstGeom>
        </p:spPr>
      </p:pic>
      <p:sp>
        <p:nvSpPr>
          <p:cNvPr id="14" name="Text Box 38"/>
          <p:cNvSpPr txBox="1">
            <a:spLocks noChangeArrowheads="1"/>
          </p:cNvSpPr>
          <p:nvPr/>
        </p:nvSpPr>
        <p:spPr bwMode="auto">
          <a:xfrm>
            <a:off x="165600" y="4575601"/>
            <a:ext cx="50165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p>
            <a:pPr defTabSz="914400" fontAlgn="base">
              <a:spcBef>
                <a:spcPct val="50000"/>
              </a:spcBef>
              <a:spcAft>
                <a:spcPct val="0"/>
              </a:spcAft>
            </a:pPr>
            <a:r>
              <a:rPr lang="en-US" sz="800">
                <a:solidFill>
                  <a:srgbClr val="000000">
                    <a:lumMod val="75000"/>
                    <a:lumOff val="25000"/>
                  </a:srgbClr>
                </a:solidFill>
                <a:latin typeface="Verdana" pitchFamily="34" charset="0"/>
              </a:rPr>
              <a:t>ESA UNCLASSIFIED - For Official Use</a:t>
            </a:r>
            <a:endParaRPr lang="en-GB" sz="800" dirty="0">
              <a:solidFill>
                <a:srgbClr val="000000">
                  <a:lumMod val="75000"/>
                  <a:lumOff val="25000"/>
                </a:srgbClr>
              </a:solidFill>
              <a:latin typeface="Verdana" pitchFamily="34" charset="0"/>
            </a:endParaRPr>
          </a:p>
        </p:txBody>
      </p:sp>
      <p:sp>
        <p:nvSpPr>
          <p:cNvPr id="39" name="Text Box 34"/>
          <p:cNvSpPr txBox="1">
            <a:spLocks noChangeAspect="1" noChangeArrowheads="1"/>
          </p:cNvSpPr>
          <p:nvPr/>
        </p:nvSpPr>
        <p:spPr bwMode="auto">
          <a:xfrm>
            <a:off x="4480339" y="4580703"/>
            <a:ext cx="4520474" cy="147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lstStyle/>
          <a:p>
            <a:pPr algn="r" defTabSz="914400" fontAlgn="base">
              <a:spcBef>
                <a:spcPct val="50000"/>
              </a:spcBef>
              <a:spcAft>
                <a:spcPct val="0"/>
              </a:spcAft>
            </a:pPr>
            <a:r>
              <a:rPr lang="en-GB" sz="800" noProof="1">
                <a:solidFill>
                  <a:srgbClr val="4D4F53"/>
                </a:solidFill>
                <a:latin typeface="Verdana" pitchFamily="34" charset="0"/>
              </a:rPr>
              <a:t>Slide  </a:t>
            </a:r>
            <a:fld id="{71EAD4F2-866B-304A-9A50-FC7592816342}" type="slidenum">
              <a:rPr lang="en-GB" sz="800" noProof="1">
                <a:solidFill>
                  <a:srgbClr val="4D4F53"/>
                </a:solidFill>
                <a:latin typeface="Verdana" pitchFamily="34" charset="0"/>
              </a:rPr>
              <a:pPr algn="r" defTabSz="914400" fontAlgn="base">
                <a:spcBef>
                  <a:spcPct val="50000"/>
                </a:spcBef>
                <a:spcAft>
                  <a:spcPct val="0"/>
                </a:spcAft>
              </a:pPr>
              <a:t>‹#›</a:t>
            </a:fld>
            <a:endParaRPr lang="en-GB" sz="800" noProof="1">
              <a:solidFill>
                <a:srgbClr val="4D4F53"/>
              </a:solidFill>
              <a:latin typeface="Verdana" pitchFamily="34" charset="0"/>
            </a:endParaRPr>
          </a:p>
        </p:txBody>
      </p:sp>
      <p:grpSp>
        <p:nvGrpSpPr>
          <p:cNvPr id="40" name="Group 39"/>
          <p:cNvGrpSpPr/>
          <p:nvPr/>
        </p:nvGrpSpPr>
        <p:grpSpPr>
          <a:xfrm>
            <a:off x="172269" y="4908008"/>
            <a:ext cx="6826666" cy="111519"/>
            <a:chOff x="172269" y="6621494"/>
            <a:chExt cx="6826666" cy="111519"/>
          </a:xfrm>
        </p:grpSpPr>
        <p:pic>
          <p:nvPicPr>
            <p:cNvPr id="41" name="Picture 40" descr="a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2269" y="6624669"/>
              <a:ext cx="163906" cy="108344"/>
            </a:xfrm>
            <a:prstGeom prst="rect">
              <a:avLst/>
            </a:prstGeom>
            <a:ln>
              <a:noFill/>
            </a:ln>
          </p:spPr>
        </p:pic>
        <p:pic>
          <p:nvPicPr>
            <p:cNvPr id="42" name="Picture 41" descr="be.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50797" y="6624669"/>
              <a:ext cx="163906" cy="108344"/>
            </a:xfrm>
            <a:prstGeom prst="rect">
              <a:avLst/>
            </a:prstGeom>
            <a:ln>
              <a:noFill/>
            </a:ln>
          </p:spPr>
        </p:pic>
        <p:pic>
          <p:nvPicPr>
            <p:cNvPr id="43" name="Picture 42" descr="ca.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835029" y="6621494"/>
              <a:ext cx="163906" cy="108344"/>
            </a:xfrm>
            <a:prstGeom prst="rect">
              <a:avLst/>
            </a:prstGeom>
            <a:ln>
              <a:noFill/>
            </a:ln>
          </p:spPr>
        </p:pic>
        <p:pic>
          <p:nvPicPr>
            <p:cNvPr id="44" name="Picture 43" descr="ch.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755667" y="6624669"/>
              <a:ext cx="163906" cy="108344"/>
            </a:xfrm>
            <a:prstGeom prst="rect">
              <a:avLst/>
            </a:prstGeom>
            <a:ln>
              <a:noFill/>
            </a:ln>
          </p:spPr>
        </p:pic>
        <p:pic>
          <p:nvPicPr>
            <p:cNvPr id="45" name="Picture 44" descr="cz.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31531" y="6624669"/>
              <a:ext cx="163906" cy="108344"/>
            </a:xfrm>
            <a:prstGeom prst="rect">
              <a:avLst/>
            </a:prstGeom>
            <a:ln>
              <a:noFill/>
            </a:ln>
          </p:spPr>
        </p:pic>
        <p:pic>
          <p:nvPicPr>
            <p:cNvPr id="46" name="Picture 45" descr="de.png"/>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30472" y="6624669"/>
              <a:ext cx="163906" cy="108344"/>
            </a:xfrm>
            <a:prstGeom prst="rect">
              <a:avLst/>
            </a:prstGeom>
            <a:ln>
              <a:noFill/>
            </a:ln>
          </p:spPr>
        </p:pic>
        <p:pic>
          <p:nvPicPr>
            <p:cNvPr id="47" name="Picture 46" descr="dk.png"/>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009766" y="6624669"/>
              <a:ext cx="163906" cy="108344"/>
            </a:xfrm>
            <a:prstGeom prst="rect">
              <a:avLst/>
            </a:prstGeom>
            <a:ln>
              <a:noFill/>
            </a:ln>
          </p:spPr>
        </p:pic>
        <p:pic>
          <p:nvPicPr>
            <p:cNvPr id="48" name="Picture 47" descr="ee.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288298" y="6624669"/>
              <a:ext cx="163906" cy="108344"/>
            </a:xfrm>
            <a:prstGeom prst="rect">
              <a:avLst/>
            </a:prstGeom>
            <a:ln>
              <a:noFill/>
            </a:ln>
          </p:spPr>
        </p:pic>
        <p:pic>
          <p:nvPicPr>
            <p:cNvPr id="49" name="Picture 48" descr="es.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5197147" y="6624669"/>
              <a:ext cx="163906" cy="108344"/>
            </a:xfrm>
            <a:prstGeom prst="rect">
              <a:avLst/>
            </a:prstGeom>
            <a:ln>
              <a:noFill/>
            </a:ln>
          </p:spPr>
        </p:pic>
        <p:pic>
          <p:nvPicPr>
            <p:cNvPr id="50" name="Picture 49" descr="fi.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571956" y="6624669"/>
              <a:ext cx="163906" cy="108344"/>
            </a:xfrm>
            <a:prstGeom prst="rect">
              <a:avLst/>
            </a:prstGeom>
            <a:ln>
              <a:noFill/>
            </a:ln>
          </p:spPr>
        </p:pic>
        <p:pic>
          <p:nvPicPr>
            <p:cNvPr id="51" name="Picture 50" descr="fr.png"/>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849315" y="6624669"/>
              <a:ext cx="163906" cy="108344"/>
            </a:xfrm>
            <a:prstGeom prst="rect">
              <a:avLst/>
            </a:prstGeom>
            <a:ln>
              <a:noFill/>
            </a:ln>
          </p:spPr>
        </p:pic>
        <p:pic>
          <p:nvPicPr>
            <p:cNvPr id="52" name="Picture 51" descr="gr.png"/>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407833" y="6624669"/>
              <a:ext cx="163906" cy="108344"/>
            </a:xfrm>
            <a:prstGeom prst="rect">
              <a:avLst/>
            </a:prstGeom>
            <a:ln>
              <a:noFill/>
            </a:ln>
          </p:spPr>
        </p:pic>
        <p:pic>
          <p:nvPicPr>
            <p:cNvPr id="53" name="Picture 52" descr="hu.png"/>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685195" y="6624669"/>
              <a:ext cx="163906" cy="108344"/>
            </a:xfrm>
            <a:prstGeom prst="rect">
              <a:avLst/>
            </a:prstGeom>
            <a:ln>
              <a:noFill/>
            </a:ln>
          </p:spPr>
        </p:pic>
        <p:pic>
          <p:nvPicPr>
            <p:cNvPr id="54" name="Picture 53" descr="ie.png"/>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962555" y="6624669"/>
              <a:ext cx="163906" cy="108344"/>
            </a:xfrm>
            <a:prstGeom prst="rect">
              <a:avLst/>
            </a:prstGeom>
            <a:ln>
              <a:noFill/>
            </a:ln>
          </p:spPr>
        </p:pic>
        <p:pic>
          <p:nvPicPr>
            <p:cNvPr id="55" name="Picture 54" descr="it.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3239913" y="6624669"/>
              <a:ext cx="163906" cy="108344"/>
            </a:xfrm>
            <a:prstGeom prst="rect">
              <a:avLst/>
            </a:prstGeom>
            <a:ln>
              <a:noFill/>
            </a:ln>
          </p:spPr>
        </p:pic>
        <p:pic>
          <p:nvPicPr>
            <p:cNvPr id="56" name="Picture 55" descr="lu.png"/>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3518472" y="6624669"/>
              <a:ext cx="163906" cy="108344"/>
            </a:xfrm>
            <a:prstGeom prst="rect">
              <a:avLst/>
            </a:prstGeom>
            <a:ln>
              <a:noFill/>
            </a:ln>
          </p:spPr>
        </p:pic>
        <p:pic>
          <p:nvPicPr>
            <p:cNvPr id="57" name="Picture 56" descr="nl.png"/>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3799629" y="6624669"/>
              <a:ext cx="163906" cy="108344"/>
            </a:xfrm>
            <a:prstGeom prst="rect">
              <a:avLst/>
            </a:prstGeom>
            <a:ln>
              <a:noFill/>
            </a:ln>
          </p:spPr>
        </p:pic>
        <p:pic>
          <p:nvPicPr>
            <p:cNvPr id="58" name="Picture 57" descr="no.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4083387" y="6624669"/>
              <a:ext cx="163906" cy="108344"/>
            </a:xfrm>
            <a:prstGeom prst="rect">
              <a:avLst/>
            </a:prstGeom>
            <a:ln>
              <a:noFill/>
            </a:ln>
          </p:spPr>
        </p:pic>
        <p:pic>
          <p:nvPicPr>
            <p:cNvPr id="59" name="Picture 58" descr="pl.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4359447" y="6624669"/>
              <a:ext cx="163906" cy="108344"/>
            </a:xfrm>
            <a:prstGeom prst="rect">
              <a:avLst/>
            </a:prstGeom>
            <a:ln>
              <a:noFill/>
            </a:ln>
          </p:spPr>
        </p:pic>
        <p:pic>
          <p:nvPicPr>
            <p:cNvPr id="60" name="Picture 59" descr="pt.png"/>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4639303" y="6624669"/>
              <a:ext cx="163906" cy="108344"/>
            </a:xfrm>
            <a:prstGeom prst="rect">
              <a:avLst/>
            </a:prstGeom>
            <a:ln>
              <a:noFill/>
            </a:ln>
          </p:spPr>
        </p:pic>
        <p:pic>
          <p:nvPicPr>
            <p:cNvPr id="61" name="Picture 60" descr="ro.png"/>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4920460" y="6624669"/>
              <a:ext cx="163906" cy="108344"/>
            </a:xfrm>
            <a:prstGeom prst="rect">
              <a:avLst/>
            </a:prstGeom>
            <a:ln>
              <a:noFill/>
            </a:ln>
          </p:spPr>
        </p:pic>
        <p:pic>
          <p:nvPicPr>
            <p:cNvPr id="62" name="Picture 61" descr="se.png"/>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5475801" y="6624669"/>
              <a:ext cx="163906" cy="108344"/>
            </a:xfrm>
            <a:prstGeom prst="rect">
              <a:avLst/>
            </a:prstGeom>
            <a:ln>
              <a:noFill/>
            </a:ln>
          </p:spPr>
        </p:pic>
        <p:pic>
          <p:nvPicPr>
            <p:cNvPr id="63" name="Picture 62" descr="uk.png"/>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6030535" y="6624669"/>
              <a:ext cx="163906" cy="108344"/>
            </a:xfrm>
            <a:prstGeom prst="rect">
              <a:avLst/>
            </a:prstGeom>
            <a:ln>
              <a:noFill/>
            </a:ln>
          </p:spPr>
        </p:pic>
        <p:pic>
          <p:nvPicPr>
            <p:cNvPr id="64" name="Picture 63" descr="si.png"/>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6435327" y="6623401"/>
              <a:ext cx="163385" cy="108000"/>
            </a:xfrm>
            <a:prstGeom prst="rect">
              <a:avLst/>
            </a:prstGeom>
          </p:spPr>
        </p:pic>
      </p:grpSp>
    </p:spTree>
    <p:extLst>
      <p:ext uri="{BB962C8B-B14F-4D97-AF65-F5344CB8AC3E}">
        <p14:creationId xmlns:p14="http://schemas.microsoft.com/office/powerpoint/2010/main" val="31268552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iming>
    <p:tnLst>
      <p:par>
        <p:cTn id="1" dur="indefinite" restart="never" nodeType="tmRoot"/>
      </p:par>
    </p:tnLst>
  </p:timing>
  <p:hf sldNum="0" hdr="0" dt="0"/>
  <p:txStyles>
    <p:titleStyle>
      <a:lvl1pPr algn="l" rtl="0" eaLnBrk="1" fontAlgn="base" hangingPunct="1">
        <a:spcBef>
          <a:spcPct val="0"/>
        </a:spcBef>
        <a:spcAft>
          <a:spcPct val="0"/>
        </a:spcAft>
        <a:defRPr lang="en-GB" sz="2200" b="0" dirty="0" smtClean="0">
          <a:solidFill>
            <a:srgbClr val="0070C0"/>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p:titleStyle>
    <p:bodyStyle>
      <a:lvl1pPr marL="0" indent="-342900"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diagramLayout" Target="../diagrams/layout1.xml"/><Relationship Id="rId7" Type="http://schemas.openxmlformats.org/officeDocument/2006/relationships/image" Target="../media/image48.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vito-eodata.b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proba-v-mep.esa.int/proba-v-mep-toolset" TargetMode="External"/><Relationship Id="rId3" Type="http://schemas.openxmlformats.org/officeDocument/2006/relationships/hyperlink" Target="https://proba-v-mep.esa.int/" TargetMode="External"/><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viewer.globalland.vgt.vito.be/tsviewer/" TargetMode="External"/><Relationship Id="rId5" Type="http://schemas.openxmlformats.org/officeDocument/2006/relationships/hyperlink" Target="http://viewer.globalland.vgt.vito.be/viewer/" TargetMode="External"/><Relationship Id="rId4" Type="http://schemas.openxmlformats.org/officeDocument/2006/relationships/image" Target="../media/image30.jpeg"/><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1.png"/><Relationship Id="rId7"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 Id="rId9" Type="http://schemas.openxmlformats.org/officeDocument/2006/relationships/image" Target="../media/image4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14361" y="2176097"/>
            <a:ext cx="7948800" cy="2347181"/>
          </a:xfrm>
        </p:spPr>
        <p:txBody>
          <a:bodyPr/>
          <a:lstStyle/>
          <a:p>
            <a:pPr algn="ctr"/>
            <a:endParaRPr lang="en-GB" dirty="0" smtClean="0">
              <a:solidFill>
                <a:schemeClr val="bg1">
                  <a:lumMod val="95000"/>
                </a:schemeClr>
              </a:solidFill>
            </a:endParaRPr>
          </a:p>
          <a:p>
            <a:pPr algn="ctr"/>
            <a:r>
              <a:rPr lang="en-GB" dirty="0" smtClean="0">
                <a:solidFill>
                  <a:schemeClr val="bg1">
                    <a:lumMod val="95000"/>
                  </a:schemeClr>
                </a:solidFill>
              </a:rPr>
              <a:t>CEOS </a:t>
            </a:r>
            <a:r>
              <a:rPr lang="en-GB" dirty="0">
                <a:solidFill>
                  <a:schemeClr val="bg1">
                    <a:lumMod val="95000"/>
                  </a:schemeClr>
                </a:solidFill>
              </a:rPr>
              <a:t>WGISS Meeting #</a:t>
            </a:r>
            <a:r>
              <a:rPr lang="en-GB" dirty="0" smtClean="0">
                <a:solidFill>
                  <a:schemeClr val="bg1">
                    <a:lumMod val="95000"/>
                  </a:schemeClr>
                </a:solidFill>
              </a:rPr>
              <a:t>45  11/04/2018</a:t>
            </a:r>
            <a:endParaRPr lang="en-GB" dirty="0">
              <a:solidFill>
                <a:schemeClr val="bg1"/>
              </a:solidFill>
            </a:endParaRPr>
          </a:p>
          <a:p>
            <a:pPr algn="ctr"/>
            <a:endParaRPr lang="en-GB" dirty="0" smtClean="0">
              <a:solidFill>
                <a:schemeClr val="bg1"/>
              </a:solidFill>
            </a:endParaRPr>
          </a:p>
          <a:p>
            <a:pPr algn="ctr"/>
            <a:r>
              <a:rPr lang="en-GB" dirty="0" smtClean="0">
                <a:solidFill>
                  <a:schemeClr val="bg1"/>
                </a:solidFill>
              </a:rPr>
              <a:t>Erwin </a:t>
            </a:r>
            <a:r>
              <a:rPr lang="en-GB" dirty="0" err="1" smtClean="0">
                <a:solidFill>
                  <a:schemeClr val="bg1"/>
                </a:solidFill>
              </a:rPr>
              <a:t>Goor</a:t>
            </a:r>
            <a:r>
              <a:rPr lang="en-GB" dirty="0" smtClean="0">
                <a:solidFill>
                  <a:schemeClr val="bg1"/>
                </a:solidFill>
              </a:rPr>
              <a:t> (VITO), </a:t>
            </a:r>
          </a:p>
          <a:p>
            <a:pPr algn="ctr"/>
            <a:r>
              <a:rPr lang="en-GB" dirty="0" smtClean="0">
                <a:solidFill>
                  <a:schemeClr val="bg1"/>
                </a:solidFill>
              </a:rPr>
              <a:t>Philippe </a:t>
            </a:r>
            <a:r>
              <a:rPr lang="en-GB" dirty="0" err="1" smtClean="0">
                <a:solidFill>
                  <a:schemeClr val="bg1"/>
                </a:solidFill>
              </a:rPr>
              <a:t>Mougnaud</a:t>
            </a:r>
            <a:r>
              <a:rPr lang="en-GB" dirty="0" smtClean="0">
                <a:solidFill>
                  <a:schemeClr val="bg1"/>
                </a:solidFill>
              </a:rPr>
              <a:t> (ESA), Andrea Della Vecchia (ESA)</a:t>
            </a:r>
          </a:p>
          <a:p>
            <a:pPr algn="ctr"/>
            <a:endParaRPr lang="en-GB" dirty="0" smtClean="0">
              <a:solidFill>
                <a:schemeClr val="bg1"/>
              </a:solidFill>
            </a:endParaRPr>
          </a:p>
        </p:txBody>
      </p:sp>
      <p:sp>
        <p:nvSpPr>
          <p:cNvPr id="3" name="Title 2"/>
          <p:cNvSpPr>
            <a:spLocks noGrp="1"/>
          </p:cNvSpPr>
          <p:nvPr>
            <p:ph type="ctrTitle"/>
          </p:nvPr>
        </p:nvSpPr>
        <p:spPr>
          <a:xfrm>
            <a:off x="587377" y="1574743"/>
            <a:ext cx="7947025" cy="584775"/>
          </a:xfrm>
        </p:spPr>
        <p:txBody>
          <a:bodyPr/>
          <a:lstStyle/>
          <a:p>
            <a:r>
              <a:rPr lang="en-GB" dirty="0" err="1" smtClean="0">
                <a:solidFill>
                  <a:schemeClr val="bg1"/>
                </a:solidFill>
              </a:rPr>
              <a:t>Proba</a:t>
            </a:r>
            <a:r>
              <a:rPr lang="en-GB" dirty="0" smtClean="0">
                <a:solidFill>
                  <a:schemeClr val="bg1"/>
                </a:solidFill>
              </a:rPr>
              <a:t>-V Mission Exploitation Platform</a:t>
            </a:r>
            <a:endParaRPr lang="en-GB" dirty="0">
              <a:solidFill>
                <a:schemeClr val="bg1"/>
              </a:solidFill>
            </a:endParaRPr>
          </a:p>
        </p:txBody>
      </p:sp>
    </p:spTree>
    <p:extLst>
      <p:ext uri="{BB962C8B-B14F-4D97-AF65-F5344CB8AC3E}">
        <p14:creationId xmlns:p14="http://schemas.microsoft.com/office/powerpoint/2010/main" val="2149963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4294967295"/>
          </p:nvPr>
        </p:nvSpPr>
        <p:spPr>
          <a:xfrm>
            <a:off x="44805" y="946484"/>
            <a:ext cx="8328457" cy="3631763"/>
          </a:xfrm>
          <a:prstGeom prst="rect">
            <a:avLst/>
          </a:prstGeom>
        </p:spPr>
        <p:txBody>
          <a:bodyPr wrap="square">
            <a:spAutoFit/>
          </a:bodyPr>
          <a:lstStyle/>
          <a:p>
            <a:pPr marL="534988" lvl="1" indent="-192088">
              <a:lnSpc>
                <a:spcPct val="100000"/>
              </a:lnSpc>
              <a:spcBef>
                <a:spcPts val="1200"/>
              </a:spcBef>
              <a:buFont typeface="Wingdings" panose="05000000000000000000" pitchFamily="2" charset="2"/>
              <a:buChar char="ü"/>
            </a:pPr>
            <a:r>
              <a:rPr lang="en-US" sz="1800" dirty="0">
                <a:solidFill>
                  <a:schemeClr val="tx1"/>
                </a:solidFill>
                <a:latin typeface="Calibri" panose="020F0502020204030204" pitchFamily="34" charset="0"/>
                <a:cs typeface="Syastro" panose="00000400000000000000" pitchFamily="2" charset="0"/>
              </a:rPr>
              <a:t>The missions have </a:t>
            </a:r>
            <a:r>
              <a:rPr lang="en-US" sz="1800" b="1" i="1" dirty="0">
                <a:solidFill>
                  <a:schemeClr val="tx1"/>
                </a:solidFill>
                <a:latin typeface="Calibri" panose="020F0502020204030204" pitchFamily="34" charset="0"/>
                <a:cs typeface="Syastro" panose="00000400000000000000" pitchFamily="2" charset="0"/>
              </a:rPr>
              <a:t>similar scientific objectives </a:t>
            </a:r>
            <a:r>
              <a:rPr lang="en-US" sz="1800" dirty="0">
                <a:solidFill>
                  <a:schemeClr val="tx1"/>
                </a:solidFill>
                <a:latin typeface="Calibri" panose="020F0502020204030204" pitchFamily="34" charset="0"/>
                <a:cs typeface="Syastro" panose="00000400000000000000" pitchFamily="2" charset="0"/>
              </a:rPr>
              <a:t>(biosphere study, in particular forests)</a:t>
            </a:r>
            <a:endParaRPr lang="en-GB" sz="1800" dirty="0">
              <a:solidFill>
                <a:schemeClr val="tx1"/>
              </a:solidFill>
              <a:latin typeface="Calibri" panose="020F0502020204030204" pitchFamily="34" charset="0"/>
              <a:cs typeface="Syastro" panose="00000400000000000000" pitchFamily="2" charset="0"/>
            </a:endParaRPr>
          </a:p>
          <a:p>
            <a:pPr marL="534988" lvl="1" indent="-192088">
              <a:lnSpc>
                <a:spcPct val="100000"/>
              </a:lnSpc>
              <a:spcBef>
                <a:spcPts val="1200"/>
              </a:spcBef>
              <a:buFont typeface="Wingdings" panose="05000000000000000000" pitchFamily="2" charset="2"/>
              <a:buChar char="ü"/>
            </a:pPr>
            <a:r>
              <a:rPr lang="en-GB" sz="1800" dirty="0">
                <a:solidFill>
                  <a:schemeClr val="tx1"/>
                </a:solidFill>
                <a:latin typeface="Calibri" panose="020F0502020204030204" pitchFamily="34" charset="0"/>
                <a:cs typeface="Syastro" panose="00000400000000000000" pitchFamily="2" charset="0"/>
              </a:rPr>
              <a:t>The missions target the </a:t>
            </a:r>
            <a:r>
              <a:rPr lang="en-GB" sz="1800" b="1" i="1" dirty="0">
                <a:solidFill>
                  <a:schemeClr val="tx1"/>
                </a:solidFill>
                <a:latin typeface="Calibri" panose="020F0502020204030204" pitchFamily="34" charset="0"/>
                <a:cs typeface="Syastro" panose="00000400000000000000" pitchFamily="2" charset="0"/>
              </a:rPr>
              <a:t>same (science) communities</a:t>
            </a:r>
            <a:r>
              <a:rPr lang="en-GB" sz="1800" dirty="0">
                <a:solidFill>
                  <a:schemeClr val="tx1"/>
                </a:solidFill>
                <a:latin typeface="Calibri" panose="020F0502020204030204" pitchFamily="34" charset="0"/>
                <a:cs typeface="Syastro" panose="00000400000000000000" pitchFamily="2" charset="0"/>
              </a:rPr>
              <a:t>;</a:t>
            </a:r>
          </a:p>
          <a:p>
            <a:pPr marL="534988" lvl="1" indent="-192088">
              <a:lnSpc>
                <a:spcPct val="100000"/>
              </a:lnSpc>
              <a:spcBef>
                <a:spcPts val="1200"/>
              </a:spcBef>
              <a:buFont typeface="Wingdings" panose="05000000000000000000" pitchFamily="2" charset="2"/>
              <a:buChar char="ü"/>
            </a:pPr>
            <a:r>
              <a:rPr lang="en-GB" sz="1800" dirty="0">
                <a:solidFill>
                  <a:schemeClr val="tx1"/>
                </a:solidFill>
                <a:latin typeface="Calibri" panose="020F0502020204030204" pitchFamily="34" charset="0"/>
                <a:cs typeface="Syastro" panose="00000400000000000000" pitchFamily="2" charset="0"/>
              </a:rPr>
              <a:t>The missions will use the </a:t>
            </a:r>
            <a:r>
              <a:rPr lang="en-GB" sz="1800" b="1" i="1" dirty="0">
                <a:solidFill>
                  <a:schemeClr val="tx1"/>
                </a:solidFill>
                <a:latin typeface="Calibri" panose="020F0502020204030204" pitchFamily="34" charset="0"/>
                <a:cs typeface="Syastro" panose="00000400000000000000" pitchFamily="2" charset="0"/>
              </a:rPr>
              <a:t>same type of in-situ measurements </a:t>
            </a:r>
            <a:r>
              <a:rPr lang="en-GB" sz="1800" dirty="0">
                <a:solidFill>
                  <a:schemeClr val="tx1"/>
                </a:solidFill>
                <a:latin typeface="Calibri" panose="020F0502020204030204" pitchFamily="34" charset="0"/>
                <a:cs typeface="Syastro" panose="00000400000000000000" pitchFamily="2" charset="0"/>
              </a:rPr>
              <a:t>for algorithm training and Cal/Val.</a:t>
            </a:r>
          </a:p>
          <a:p>
            <a:pPr marL="534988" lvl="1" indent="-192088">
              <a:lnSpc>
                <a:spcPct val="100000"/>
              </a:lnSpc>
              <a:spcBef>
                <a:spcPts val="1200"/>
              </a:spcBef>
              <a:buFont typeface="Wingdings" panose="05000000000000000000" pitchFamily="2" charset="2"/>
              <a:buChar char="ü"/>
            </a:pPr>
            <a:r>
              <a:rPr lang="en-US" sz="1800" dirty="0">
                <a:solidFill>
                  <a:schemeClr val="tx1"/>
                </a:solidFill>
                <a:latin typeface="Calibri" panose="020F0502020204030204" pitchFamily="34" charset="0"/>
                <a:cs typeface="Syastro" panose="00000400000000000000" pitchFamily="2" charset="0"/>
              </a:rPr>
              <a:t>These missions and the corresponding research leading up to launch will produce multiple </a:t>
            </a:r>
            <a:r>
              <a:rPr lang="en-US" sz="1800" b="1" dirty="0">
                <a:solidFill>
                  <a:schemeClr val="tx1"/>
                </a:solidFill>
                <a:latin typeface="Calibri" panose="020F0502020204030204" pitchFamily="34" charset="0"/>
                <a:cs typeface="Syastro" panose="00000400000000000000" pitchFamily="2" charset="0"/>
              </a:rPr>
              <a:t>petabytes of data per year</a:t>
            </a:r>
          </a:p>
          <a:p>
            <a:pPr marL="1132588" lvl="2" indent="-192088">
              <a:lnSpc>
                <a:spcPct val="100000"/>
              </a:lnSpc>
              <a:spcBef>
                <a:spcPts val="1200"/>
              </a:spcBef>
              <a:buFont typeface="Wingdings" panose="05000000000000000000" pitchFamily="2" charset="2"/>
              <a:buChar char="ü"/>
            </a:pPr>
            <a:r>
              <a:rPr lang="en-US" sz="1800" dirty="0">
                <a:solidFill>
                  <a:schemeClr val="tx1"/>
                </a:solidFill>
                <a:latin typeface="Calibri" panose="020F0502020204030204" pitchFamily="34" charset="0"/>
                <a:cs typeface="Syastro" panose="00000400000000000000" pitchFamily="2" charset="0"/>
              </a:rPr>
              <a:t>Leading to increased data storing, processing and sharing challenges </a:t>
            </a:r>
          </a:p>
          <a:p>
            <a:pPr marL="1132588" lvl="2" indent="-192088">
              <a:lnSpc>
                <a:spcPct val="100000"/>
              </a:lnSpc>
              <a:spcBef>
                <a:spcPts val="1200"/>
              </a:spcBef>
              <a:buFont typeface="Wingdings" panose="05000000000000000000" pitchFamily="2" charset="2"/>
              <a:buChar char="ü"/>
            </a:pPr>
            <a:r>
              <a:rPr lang="en-US" sz="1800" dirty="0">
                <a:solidFill>
                  <a:schemeClr val="tx1"/>
                </a:solidFill>
                <a:latin typeface="Calibri" panose="020F0502020204030204" pitchFamily="34" charset="0"/>
                <a:cs typeface="Syastro" panose="00000400000000000000" pitchFamily="2" charset="0"/>
              </a:rPr>
              <a:t>Address these challenges now so that they don’t impede scientific progress in the future</a:t>
            </a:r>
            <a:endParaRPr lang="en-GB" sz="1800" dirty="0">
              <a:solidFill>
                <a:schemeClr val="tx1"/>
              </a:solidFill>
              <a:latin typeface="Calibri" panose="020F0502020204030204" pitchFamily="34" charset="0"/>
              <a:cs typeface="Syastro" panose="00000400000000000000" pitchFamily="2" charset="0"/>
            </a:endParaRPr>
          </a:p>
        </p:txBody>
      </p:sp>
      <p:sp>
        <p:nvSpPr>
          <p:cNvPr id="5" name="Title 3"/>
          <p:cNvSpPr txBox="1">
            <a:spLocks/>
          </p:cNvSpPr>
          <p:nvPr/>
        </p:nvSpPr>
        <p:spPr>
          <a:xfrm>
            <a:off x="1520296" y="487757"/>
            <a:ext cx="5684291" cy="350044"/>
          </a:xfrm>
          <a:prstGeom prst="rect">
            <a:avLst/>
          </a:prstGeom>
        </p:spPr>
        <p:txBody>
          <a:bodyPr/>
          <a:lstStyle>
            <a:lvl1pPr>
              <a:defRPr sz="2200" b="1">
                <a:solidFill>
                  <a:srgbClr val="FFFFFF"/>
                </a:solidFill>
                <a:latin typeface="Calibri"/>
                <a:ea typeface="Calibri"/>
                <a:cs typeface="Calibri"/>
                <a:sym typeface="Calibri"/>
              </a:defRPr>
            </a:lvl1pPr>
            <a:lvl2pPr>
              <a:defRPr sz="2200" b="1">
                <a:solidFill>
                  <a:srgbClr val="FFFFFF"/>
                </a:solidFill>
                <a:latin typeface="Calibri"/>
                <a:ea typeface="Calibri"/>
                <a:cs typeface="Calibri"/>
                <a:sym typeface="Calibri"/>
              </a:defRPr>
            </a:lvl2pPr>
            <a:lvl3pPr>
              <a:defRPr sz="2200" b="1">
                <a:solidFill>
                  <a:srgbClr val="FFFFFF"/>
                </a:solidFill>
                <a:latin typeface="Calibri"/>
                <a:ea typeface="Calibri"/>
                <a:cs typeface="Calibri"/>
                <a:sym typeface="Calibri"/>
              </a:defRPr>
            </a:lvl3pPr>
            <a:lvl4pPr>
              <a:defRPr sz="2200" b="1">
                <a:solidFill>
                  <a:srgbClr val="FFFFFF"/>
                </a:solidFill>
                <a:latin typeface="Calibri"/>
                <a:ea typeface="Calibri"/>
                <a:cs typeface="Calibri"/>
                <a:sym typeface="Calibri"/>
              </a:defRPr>
            </a:lvl4pPr>
            <a:lvl5pPr>
              <a:defRPr sz="2200" b="1">
                <a:solidFill>
                  <a:srgbClr val="FFFFFF"/>
                </a:solidFill>
                <a:latin typeface="Calibri"/>
                <a:ea typeface="Calibri"/>
                <a:cs typeface="Calibri"/>
                <a:sym typeface="Calibri"/>
              </a:defRPr>
            </a:lvl5pPr>
            <a:lvl6pPr indent="457200">
              <a:defRPr sz="2200" b="1">
                <a:solidFill>
                  <a:srgbClr val="FFFFFF"/>
                </a:solidFill>
                <a:latin typeface="Calibri"/>
                <a:ea typeface="Calibri"/>
                <a:cs typeface="Calibri"/>
                <a:sym typeface="Calibri"/>
              </a:defRPr>
            </a:lvl6pPr>
            <a:lvl7pPr indent="914400">
              <a:defRPr sz="2200" b="1">
                <a:solidFill>
                  <a:srgbClr val="FFFFFF"/>
                </a:solidFill>
                <a:latin typeface="Calibri"/>
                <a:ea typeface="Calibri"/>
                <a:cs typeface="Calibri"/>
                <a:sym typeface="Calibri"/>
              </a:defRPr>
            </a:lvl7pPr>
            <a:lvl8pPr indent="1371600">
              <a:defRPr sz="2200" b="1">
                <a:solidFill>
                  <a:srgbClr val="FFFFFF"/>
                </a:solidFill>
                <a:latin typeface="Calibri"/>
                <a:ea typeface="Calibri"/>
                <a:cs typeface="Calibri"/>
                <a:sym typeface="Calibri"/>
              </a:defRPr>
            </a:lvl8pPr>
            <a:lvl9pPr indent="1828800">
              <a:defRPr sz="2200" b="1">
                <a:solidFill>
                  <a:srgbClr val="FFFFFF"/>
                </a:solidFill>
                <a:latin typeface="Calibri"/>
                <a:ea typeface="Calibri"/>
                <a:cs typeface="Calibri"/>
                <a:sym typeface="Calibri"/>
              </a:defRPr>
            </a:lvl9pPr>
          </a:lstStyle>
          <a:p>
            <a:pPr algn="ctr" fontAlgn="auto">
              <a:spcBef>
                <a:spcPts val="0"/>
              </a:spcBef>
              <a:spcAft>
                <a:spcPts val="0"/>
              </a:spcAft>
            </a:pPr>
            <a:r>
              <a:rPr lang="en-US" kern="0" dirty="0">
                <a:solidFill>
                  <a:schemeClr val="tx1"/>
                </a:solidFill>
                <a:sym typeface="Wingdings" panose="05000000000000000000" pitchFamily="2" charset="2"/>
              </a:rPr>
              <a:t> </a:t>
            </a:r>
            <a:r>
              <a:rPr lang="en-US" i="1" dirty="0">
                <a:solidFill>
                  <a:schemeClr val="tx1"/>
                </a:solidFill>
                <a:latin typeface="Calibri" panose="020F0502020204030204" pitchFamily="34" charset="0"/>
              </a:rPr>
              <a:t>Why a joint Biomass-NISAR-GEDI platform?</a:t>
            </a:r>
            <a:endParaRPr lang="en-GB" i="1" kern="0" dirty="0">
              <a:solidFill>
                <a:schemeClr val="tx1"/>
              </a:solidFill>
            </a:endParaRPr>
          </a:p>
        </p:txBody>
      </p:sp>
      <p:sp>
        <p:nvSpPr>
          <p:cNvPr id="6" name="Rectangle 4"/>
          <p:cNvSpPr/>
          <p:nvPr/>
        </p:nvSpPr>
        <p:spPr>
          <a:xfrm>
            <a:off x="0" y="0"/>
            <a:ext cx="3210870" cy="307777"/>
          </a:xfrm>
          <a:prstGeom prst="rect">
            <a:avLst/>
          </a:prstGeom>
          <a:solidFill>
            <a:schemeClr val="accent5">
              <a:lumMod val="50000"/>
            </a:schemeClr>
          </a:solidFill>
        </p:spPr>
        <p:txBody>
          <a:bodyPr wrap="square">
            <a:spAutoFit/>
          </a:bodyPr>
          <a:lstStyle/>
          <a:p>
            <a:r>
              <a:rPr lang="en-GB" sz="1400" b="1" dirty="0">
                <a:solidFill>
                  <a:schemeClr val="bg1"/>
                </a:solidFill>
                <a:latin typeface="Calibri" panose="020F0502020204030204" pitchFamily="34" charset="0"/>
              </a:rPr>
              <a:t>Potential joint Biomass-NISAR-GEDI MAP</a:t>
            </a:r>
          </a:p>
        </p:txBody>
      </p:sp>
    </p:spTree>
    <p:extLst>
      <p:ext uri="{BB962C8B-B14F-4D97-AF65-F5344CB8AC3E}">
        <p14:creationId xmlns:p14="http://schemas.microsoft.com/office/powerpoint/2010/main" val="1941533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03255" y="596996"/>
            <a:ext cx="7137490" cy="430887"/>
          </a:xfrm>
          <a:prstGeom prst="rect">
            <a:avLst/>
          </a:prstGeom>
          <a:noFill/>
        </p:spPr>
        <p:txBody>
          <a:bodyPr wrap="square" rtlCol="0">
            <a:spAutoFit/>
          </a:bodyPr>
          <a:lstStyle/>
          <a:p>
            <a:pPr algn="ctr"/>
            <a:r>
              <a:rPr lang="en-GB" sz="2200" b="1" i="1" u="sng" dirty="0">
                <a:latin typeface="Calibri" panose="020F0502020204030204" pitchFamily="34" charset="0"/>
                <a:ea typeface="Verdana" panose="020B0604030504040204" pitchFamily="34" charset="0"/>
                <a:cs typeface="Verdana" panose="020B0604030504040204" pitchFamily="34" charset="0"/>
              </a:rPr>
              <a:t>Transparent access to the content of both platforms</a:t>
            </a:r>
          </a:p>
        </p:txBody>
      </p:sp>
      <p:graphicFrame>
        <p:nvGraphicFramePr>
          <p:cNvPr id="5" name="Diagram 4"/>
          <p:cNvGraphicFramePr/>
          <p:nvPr>
            <p:extLst/>
          </p:nvPr>
        </p:nvGraphicFramePr>
        <p:xfrm>
          <a:off x="1763688" y="1099175"/>
          <a:ext cx="5616624" cy="2785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4"/>
          <p:cNvSpPr txBox="1">
            <a:spLocks/>
          </p:cNvSpPr>
          <p:nvPr/>
        </p:nvSpPr>
        <p:spPr bwMode="auto">
          <a:xfrm>
            <a:off x="3010378" y="3942344"/>
            <a:ext cx="3781595" cy="807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1" fontAlgn="base" hangingPunct="1">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marL="285750" indent="-285750">
              <a:buFont typeface="Wingdings" panose="05000000000000000000" pitchFamily="2" charset="2"/>
              <a:buChar char="Ø"/>
            </a:pPr>
            <a:r>
              <a:rPr lang="en-GB" sz="1800" dirty="0">
                <a:solidFill>
                  <a:schemeClr val="tx1"/>
                </a:solidFill>
                <a:latin typeface="Calibri" panose="020F0502020204030204" pitchFamily="34" charset="0"/>
              </a:rPr>
              <a:t>Up to date data and algorithms</a:t>
            </a:r>
          </a:p>
          <a:p>
            <a:pPr marL="285750" indent="-285750">
              <a:buFont typeface="Wingdings" panose="05000000000000000000" pitchFamily="2" charset="2"/>
              <a:buChar char="Ø"/>
            </a:pPr>
            <a:r>
              <a:rPr lang="en-GB" sz="1800" dirty="0">
                <a:solidFill>
                  <a:schemeClr val="tx1"/>
                </a:solidFill>
                <a:latin typeface="Calibri" panose="020F0502020204030204" pitchFamily="34" charset="0"/>
              </a:rPr>
              <a:t>Cohesive community</a:t>
            </a:r>
          </a:p>
        </p:txBody>
      </p:sp>
      <p:sp>
        <p:nvSpPr>
          <p:cNvPr id="9" name="TextBox 8"/>
          <p:cNvSpPr txBox="1"/>
          <p:nvPr/>
        </p:nvSpPr>
        <p:spPr>
          <a:xfrm rot="21146518">
            <a:off x="7150603" y="3488374"/>
            <a:ext cx="1790605" cy="907941"/>
          </a:xfrm>
          <a:prstGeom prst="rect">
            <a:avLst/>
          </a:prstGeom>
          <a:solidFill>
            <a:srgbClr val="FFFF00"/>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spcBef>
                <a:spcPts val="600"/>
              </a:spcBef>
            </a:pPr>
            <a:r>
              <a:rPr lang="en-GB" sz="1600" b="1" i="1" dirty="0">
                <a:latin typeface="Calibri" panose="020F0502020204030204" pitchFamily="34" charset="0"/>
              </a:rPr>
              <a:t>Concept under discussion…</a:t>
            </a:r>
          </a:p>
          <a:p>
            <a:pPr algn="ctr">
              <a:spcBef>
                <a:spcPts val="600"/>
              </a:spcBef>
            </a:pPr>
            <a:r>
              <a:rPr lang="en-GB" sz="1600" b="1" i="1" dirty="0">
                <a:latin typeface="Calibri" panose="020F0502020204030204" pitchFamily="34" charset="0"/>
              </a:rPr>
              <a:t>Not yet approved!</a:t>
            </a:r>
          </a:p>
        </p:txBody>
      </p:sp>
      <p:pic>
        <p:nvPicPr>
          <p:cNvPr id="10" name="Picture 3" descr="C:\Users\Clement Albinet\Desktop\NISAR_Mission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7027" y="1350350"/>
            <a:ext cx="1549566" cy="7781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Clement Albinet\Desktop\logo_biomass.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249" t="38565" r="8497" b="38948"/>
          <a:stretch/>
        </p:blipFill>
        <p:spPr bwMode="auto">
          <a:xfrm>
            <a:off x="6632135" y="2038205"/>
            <a:ext cx="2511865" cy="711269"/>
          </a:xfrm>
          <a:prstGeom prst="rect">
            <a:avLst/>
          </a:prstGeom>
          <a:noFill/>
          <a:extLst>
            <a:ext uri="{909E8E84-426E-40DD-AFC4-6F175D3DCCD1}">
              <a14:hiddenFill xmlns:a14="http://schemas.microsoft.com/office/drawing/2010/main">
                <a:solidFill>
                  <a:srgbClr val="FFFFFF"/>
                </a:solidFill>
              </a14:hiddenFill>
            </a:ext>
          </a:extLst>
        </p:spPr>
      </p:pic>
      <p:pic>
        <p:nvPicPr>
          <p:cNvPr id="1026" name="DF45787C-177D-410A-841A-554F572ACBC6" descr="DD786376-BD0C-4340-81C3-66C73CF67AA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89976" y="2968375"/>
            <a:ext cx="1696617" cy="74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4"/>
          <p:cNvSpPr/>
          <p:nvPr/>
        </p:nvSpPr>
        <p:spPr>
          <a:xfrm>
            <a:off x="0" y="0"/>
            <a:ext cx="3210870" cy="307777"/>
          </a:xfrm>
          <a:prstGeom prst="rect">
            <a:avLst/>
          </a:prstGeom>
          <a:solidFill>
            <a:schemeClr val="accent5">
              <a:lumMod val="50000"/>
            </a:schemeClr>
          </a:solidFill>
        </p:spPr>
        <p:txBody>
          <a:bodyPr wrap="square">
            <a:spAutoFit/>
          </a:bodyPr>
          <a:lstStyle/>
          <a:p>
            <a:r>
              <a:rPr lang="en-GB" sz="1400" b="1" dirty="0">
                <a:solidFill>
                  <a:schemeClr val="bg1"/>
                </a:solidFill>
                <a:latin typeface="Calibri" panose="020F0502020204030204" pitchFamily="34" charset="0"/>
              </a:rPr>
              <a:t>Potential joint Biomass-NISAR-GEDI MAP</a:t>
            </a:r>
          </a:p>
        </p:txBody>
      </p:sp>
    </p:spTree>
    <p:extLst>
      <p:ext uri="{BB962C8B-B14F-4D97-AF65-F5344CB8AC3E}">
        <p14:creationId xmlns:p14="http://schemas.microsoft.com/office/powerpoint/2010/main" val="1639061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34747" y="1505523"/>
            <a:ext cx="2478177" cy="2831544"/>
          </a:xfrm>
          <a:prstGeom prst="rect">
            <a:avLst/>
          </a:prstGeom>
        </p:spPr>
        <p:txBody>
          <a:bodyPr wrap="square">
            <a:spAutoFit/>
          </a:bodyPr>
          <a:lstStyle>
            <a:lvl1pPr>
              <a:defRPr sz="2200" b="1">
                <a:solidFill>
                  <a:srgbClr val="FFFFFF"/>
                </a:solidFill>
                <a:latin typeface="Calibri"/>
                <a:ea typeface="Calibri"/>
                <a:cs typeface="Calibri"/>
                <a:sym typeface="Calibri"/>
              </a:defRPr>
            </a:lvl1pPr>
            <a:lvl2pPr>
              <a:defRPr sz="2200" b="1">
                <a:solidFill>
                  <a:srgbClr val="FFFFFF"/>
                </a:solidFill>
                <a:latin typeface="Calibri"/>
                <a:ea typeface="Calibri"/>
                <a:cs typeface="Calibri"/>
                <a:sym typeface="Calibri"/>
              </a:defRPr>
            </a:lvl2pPr>
            <a:lvl3pPr>
              <a:defRPr sz="2200" b="1">
                <a:solidFill>
                  <a:srgbClr val="FFFFFF"/>
                </a:solidFill>
                <a:latin typeface="Calibri"/>
                <a:ea typeface="Calibri"/>
                <a:cs typeface="Calibri"/>
                <a:sym typeface="Calibri"/>
              </a:defRPr>
            </a:lvl3pPr>
            <a:lvl4pPr>
              <a:defRPr sz="2200" b="1">
                <a:solidFill>
                  <a:srgbClr val="FFFFFF"/>
                </a:solidFill>
                <a:latin typeface="Calibri"/>
                <a:ea typeface="Calibri"/>
                <a:cs typeface="Calibri"/>
                <a:sym typeface="Calibri"/>
              </a:defRPr>
            </a:lvl4pPr>
            <a:lvl5pPr>
              <a:defRPr sz="2200" b="1">
                <a:solidFill>
                  <a:srgbClr val="FFFFFF"/>
                </a:solidFill>
                <a:latin typeface="Calibri"/>
                <a:ea typeface="Calibri"/>
                <a:cs typeface="Calibri"/>
                <a:sym typeface="Calibri"/>
              </a:defRPr>
            </a:lvl5pPr>
            <a:lvl6pPr indent="457200">
              <a:defRPr sz="2200" b="1">
                <a:solidFill>
                  <a:srgbClr val="FFFFFF"/>
                </a:solidFill>
                <a:latin typeface="Calibri"/>
                <a:ea typeface="Calibri"/>
                <a:cs typeface="Calibri"/>
                <a:sym typeface="Calibri"/>
              </a:defRPr>
            </a:lvl6pPr>
            <a:lvl7pPr indent="914400">
              <a:defRPr sz="2200" b="1">
                <a:solidFill>
                  <a:srgbClr val="FFFFFF"/>
                </a:solidFill>
                <a:latin typeface="Calibri"/>
                <a:ea typeface="Calibri"/>
                <a:cs typeface="Calibri"/>
                <a:sym typeface="Calibri"/>
              </a:defRPr>
            </a:lvl7pPr>
            <a:lvl8pPr indent="1371600">
              <a:defRPr sz="2200" b="1">
                <a:solidFill>
                  <a:srgbClr val="FFFFFF"/>
                </a:solidFill>
                <a:latin typeface="Calibri"/>
                <a:ea typeface="Calibri"/>
                <a:cs typeface="Calibri"/>
                <a:sym typeface="Calibri"/>
              </a:defRPr>
            </a:lvl8pPr>
            <a:lvl9pPr indent="1828800">
              <a:defRPr sz="2200" b="1">
                <a:solidFill>
                  <a:srgbClr val="FFFFFF"/>
                </a:solidFill>
                <a:latin typeface="Calibri"/>
                <a:ea typeface="Calibri"/>
                <a:cs typeface="Calibri"/>
                <a:sym typeface="Calibri"/>
              </a:defRPr>
            </a:lvl9pPr>
          </a:lstStyle>
          <a:p>
            <a:pPr marL="285750" indent="-285750" fontAlgn="auto">
              <a:spcBef>
                <a:spcPts val="0"/>
              </a:spcBef>
              <a:spcAft>
                <a:spcPts val="0"/>
              </a:spcAft>
              <a:buFont typeface="Wingdings"/>
              <a:buChar char="à"/>
            </a:pPr>
            <a:r>
              <a:rPr lang="en-GB" sz="1800" kern="0" dirty="0">
                <a:solidFill>
                  <a:schemeClr val="tx1"/>
                </a:solidFill>
                <a:latin typeface="Calibri" panose="020F0502020204030204" pitchFamily="34" charset="0"/>
                <a:sym typeface="Wingdings" panose="05000000000000000000" pitchFamily="2" charset="2"/>
              </a:rPr>
              <a:t>Data visualisation</a:t>
            </a:r>
          </a:p>
          <a:p>
            <a:pPr marL="285750" indent="-285750" fontAlgn="auto">
              <a:spcBef>
                <a:spcPts val="0"/>
              </a:spcBef>
              <a:spcAft>
                <a:spcPts val="0"/>
              </a:spcAft>
              <a:buFont typeface="Wingdings"/>
              <a:buChar char="à"/>
            </a:pPr>
            <a:endParaRPr lang="en-GB" kern="0" dirty="0">
              <a:solidFill>
                <a:schemeClr val="tx1"/>
              </a:solidFill>
              <a:latin typeface="Calibri" panose="020F0502020204030204" pitchFamily="34" charset="0"/>
              <a:sym typeface="Wingdings" panose="05000000000000000000" pitchFamily="2" charset="2"/>
            </a:endParaRPr>
          </a:p>
          <a:p>
            <a:pPr marL="285750" indent="-285750" fontAlgn="auto">
              <a:spcBef>
                <a:spcPts val="0"/>
              </a:spcBef>
              <a:spcAft>
                <a:spcPts val="0"/>
              </a:spcAft>
              <a:buFont typeface="Wingdings"/>
              <a:buChar char="à"/>
            </a:pPr>
            <a:r>
              <a:rPr lang="en-GB" sz="1800" kern="0" dirty="0">
                <a:solidFill>
                  <a:schemeClr val="tx1"/>
                </a:solidFill>
                <a:latin typeface="Calibri" panose="020F0502020204030204" pitchFamily="34" charset="0"/>
                <a:sym typeface="Wingdings" panose="05000000000000000000" pitchFamily="2" charset="2"/>
              </a:rPr>
              <a:t>Data storage</a:t>
            </a:r>
          </a:p>
          <a:p>
            <a:pPr marL="285750" indent="-285750" fontAlgn="auto">
              <a:spcBef>
                <a:spcPts val="0"/>
              </a:spcBef>
              <a:spcAft>
                <a:spcPts val="0"/>
              </a:spcAft>
              <a:buFont typeface="Wingdings"/>
              <a:buChar char="à"/>
            </a:pPr>
            <a:endParaRPr lang="en-GB" kern="0" dirty="0">
              <a:solidFill>
                <a:schemeClr val="tx1"/>
              </a:solidFill>
              <a:latin typeface="Calibri" panose="020F0502020204030204" pitchFamily="34" charset="0"/>
              <a:sym typeface="Wingdings" panose="05000000000000000000" pitchFamily="2" charset="2"/>
            </a:endParaRPr>
          </a:p>
          <a:p>
            <a:pPr marL="285750" indent="-285750" fontAlgn="auto">
              <a:spcBef>
                <a:spcPts val="0"/>
              </a:spcBef>
              <a:spcAft>
                <a:spcPts val="0"/>
              </a:spcAft>
              <a:buFont typeface="Wingdings"/>
              <a:buChar char="à"/>
            </a:pPr>
            <a:r>
              <a:rPr lang="en-GB" sz="1800" kern="0" dirty="0">
                <a:solidFill>
                  <a:schemeClr val="tx1"/>
                </a:solidFill>
                <a:latin typeface="Calibri" panose="020F0502020204030204" pitchFamily="34" charset="0"/>
                <a:sym typeface="Wingdings" panose="05000000000000000000" pitchFamily="2" charset="2"/>
              </a:rPr>
              <a:t>Algorithm Edition</a:t>
            </a:r>
          </a:p>
          <a:p>
            <a:pPr marL="285750" indent="-285750" fontAlgn="auto">
              <a:spcBef>
                <a:spcPts val="0"/>
              </a:spcBef>
              <a:spcAft>
                <a:spcPts val="0"/>
              </a:spcAft>
              <a:buFont typeface="Wingdings"/>
              <a:buChar char="à"/>
            </a:pPr>
            <a:endParaRPr lang="en-GB" kern="0" dirty="0">
              <a:solidFill>
                <a:schemeClr val="tx1"/>
              </a:solidFill>
              <a:latin typeface="Calibri" panose="020F0502020204030204" pitchFamily="34" charset="0"/>
              <a:sym typeface="Wingdings" panose="05000000000000000000" pitchFamily="2" charset="2"/>
            </a:endParaRPr>
          </a:p>
          <a:p>
            <a:pPr marL="285750" indent="-285750" fontAlgn="auto">
              <a:spcBef>
                <a:spcPts val="0"/>
              </a:spcBef>
              <a:spcAft>
                <a:spcPts val="0"/>
              </a:spcAft>
              <a:buFont typeface="Wingdings"/>
              <a:buChar char="à"/>
            </a:pPr>
            <a:r>
              <a:rPr lang="en-GB" sz="1800" kern="0" dirty="0">
                <a:solidFill>
                  <a:schemeClr val="tx1"/>
                </a:solidFill>
                <a:latin typeface="Calibri" panose="020F0502020204030204" pitchFamily="34" charset="0"/>
                <a:sym typeface="Wingdings" panose="05000000000000000000" pitchFamily="2" charset="2"/>
              </a:rPr>
              <a:t>Product generation</a:t>
            </a:r>
          </a:p>
          <a:p>
            <a:pPr marL="285750" indent="-285750" fontAlgn="auto">
              <a:spcBef>
                <a:spcPts val="0"/>
              </a:spcBef>
              <a:spcAft>
                <a:spcPts val="0"/>
              </a:spcAft>
              <a:buFont typeface="Wingdings"/>
              <a:buChar char="à"/>
            </a:pPr>
            <a:endParaRPr lang="en-GB" kern="0" dirty="0">
              <a:solidFill>
                <a:schemeClr val="tx1"/>
              </a:solidFill>
              <a:latin typeface="Calibri" panose="020F0502020204030204" pitchFamily="34" charset="0"/>
              <a:sym typeface="Wingdings" panose="05000000000000000000" pitchFamily="2" charset="2"/>
            </a:endParaRPr>
          </a:p>
          <a:p>
            <a:pPr marL="285750" indent="-285750" fontAlgn="auto">
              <a:spcBef>
                <a:spcPts val="0"/>
              </a:spcBef>
              <a:spcAft>
                <a:spcPts val="0"/>
              </a:spcAft>
              <a:buFont typeface="Wingdings"/>
              <a:buChar char="à"/>
            </a:pPr>
            <a:r>
              <a:rPr lang="en-GB" sz="1800" kern="0" dirty="0">
                <a:solidFill>
                  <a:schemeClr val="tx1"/>
                </a:solidFill>
                <a:sym typeface="Wingdings" panose="05000000000000000000" pitchFamily="2" charset="2"/>
              </a:rPr>
              <a:t>Information sharing</a:t>
            </a:r>
            <a:endParaRPr lang="en-GB" sz="1800" kern="0" dirty="0">
              <a:solidFill>
                <a:schemeClr val="tx1"/>
              </a:solidFill>
              <a:latin typeface="Calibri" panose="020F0502020204030204" pitchFamily="34" charset="0"/>
              <a:sym typeface="Wingdings" panose="05000000000000000000" pitchFamily="2" charset="2"/>
            </a:endParaRPr>
          </a:p>
        </p:txBody>
      </p:sp>
      <p:sp>
        <p:nvSpPr>
          <p:cNvPr id="8" name="Rectangle 7"/>
          <p:cNvSpPr/>
          <p:nvPr/>
        </p:nvSpPr>
        <p:spPr>
          <a:xfrm>
            <a:off x="4350949" y="1039488"/>
            <a:ext cx="1088760" cy="369332"/>
          </a:xfrm>
          <a:prstGeom prst="rect">
            <a:avLst/>
          </a:prstGeom>
        </p:spPr>
        <p:txBody>
          <a:bodyPr wrap="none">
            <a:spAutoFit/>
          </a:bodyPr>
          <a:lstStyle/>
          <a:p>
            <a:pPr algn="ctr"/>
            <a:r>
              <a:rPr lang="en-GB" kern="0" dirty="0">
                <a:latin typeface="Calibri" panose="020F0502020204030204" pitchFamily="34" charset="0"/>
                <a:sym typeface="Wingdings" panose="05000000000000000000" pitchFamily="2" charset="2"/>
              </a:rPr>
              <a:t>Pilot MEP</a:t>
            </a:r>
            <a:endParaRPr lang="en-GB" dirty="0"/>
          </a:p>
        </p:txBody>
      </p:sp>
      <p:sp>
        <p:nvSpPr>
          <p:cNvPr id="9" name="Rectangle 8"/>
          <p:cNvSpPr/>
          <p:nvPr/>
        </p:nvSpPr>
        <p:spPr>
          <a:xfrm>
            <a:off x="5882300" y="1039488"/>
            <a:ext cx="1492716" cy="369332"/>
          </a:xfrm>
          <a:prstGeom prst="rect">
            <a:avLst/>
          </a:prstGeom>
        </p:spPr>
        <p:txBody>
          <a:bodyPr wrap="none">
            <a:spAutoFit/>
          </a:bodyPr>
          <a:lstStyle/>
          <a:p>
            <a:pPr algn="ctr"/>
            <a:r>
              <a:rPr lang="en-GB" kern="0" dirty="0">
                <a:latin typeface="Calibri" panose="020F0502020204030204" pitchFamily="34" charset="0"/>
                <a:sym typeface="Wingdings" panose="05000000000000000000" pitchFamily="2" charset="2"/>
              </a:rPr>
              <a:t>Before launch</a:t>
            </a:r>
            <a:endParaRPr lang="en-GB" dirty="0"/>
          </a:p>
        </p:txBody>
      </p:sp>
      <p:sp>
        <p:nvSpPr>
          <p:cNvPr id="10" name="Rectangle 9"/>
          <p:cNvSpPr/>
          <p:nvPr/>
        </p:nvSpPr>
        <p:spPr>
          <a:xfrm>
            <a:off x="7592056" y="1039488"/>
            <a:ext cx="1340432" cy="369332"/>
          </a:xfrm>
          <a:prstGeom prst="rect">
            <a:avLst/>
          </a:prstGeom>
        </p:spPr>
        <p:txBody>
          <a:bodyPr wrap="none">
            <a:spAutoFit/>
          </a:bodyPr>
          <a:lstStyle/>
          <a:p>
            <a:pPr algn="ctr"/>
            <a:r>
              <a:rPr lang="en-GB" kern="0" dirty="0">
                <a:latin typeface="Calibri" panose="020F0502020204030204" pitchFamily="34" charset="0"/>
                <a:sym typeface="Wingdings" panose="05000000000000000000" pitchFamily="2" charset="2"/>
              </a:rPr>
              <a:t>After launch</a:t>
            </a:r>
            <a:endParaRPr lang="en-GB" dirty="0"/>
          </a:p>
        </p:txBody>
      </p:sp>
      <p:sp>
        <p:nvSpPr>
          <p:cNvPr id="12" name="Rectangle 11"/>
          <p:cNvSpPr/>
          <p:nvPr/>
        </p:nvSpPr>
        <p:spPr>
          <a:xfrm>
            <a:off x="2811785" y="1039488"/>
            <a:ext cx="938077" cy="369332"/>
          </a:xfrm>
          <a:prstGeom prst="rect">
            <a:avLst/>
          </a:prstGeom>
        </p:spPr>
        <p:txBody>
          <a:bodyPr wrap="none">
            <a:spAutoFit/>
          </a:bodyPr>
          <a:lstStyle/>
          <a:p>
            <a:pPr algn="ctr"/>
            <a:r>
              <a:rPr lang="en-GB" kern="0" dirty="0">
                <a:latin typeface="Calibri" panose="020F0502020204030204" pitchFamily="34" charset="0"/>
                <a:sym typeface="Wingdings" panose="05000000000000000000" pitchFamily="2" charset="2"/>
              </a:rPr>
              <a:t>Testbed</a:t>
            </a:r>
            <a:endParaRPr lang="en-GB" dirty="0"/>
          </a:p>
        </p:txBody>
      </p:sp>
      <p:sp>
        <p:nvSpPr>
          <p:cNvPr id="14" name="Rectangle 13"/>
          <p:cNvSpPr/>
          <p:nvPr/>
        </p:nvSpPr>
        <p:spPr>
          <a:xfrm>
            <a:off x="6502255" y="718924"/>
            <a:ext cx="1963999" cy="400110"/>
          </a:xfrm>
          <a:prstGeom prst="rect">
            <a:avLst/>
          </a:prstGeom>
        </p:spPr>
        <p:txBody>
          <a:bodyPr wrap="none">
            <a:spAutoFit/>
          </a:bodyPr>
          <a:lstStyle/>
          <a:p>
            <a:r>
              <a:rPr lang="en-GB" sz="2000" kern="0" dirty="0">
                <a:latin typeface="Calibri" panose="020F0502020204030204" pitchFamily="34" charset="0"/>
                <a:sym typeface="Wingdings" panose="05000000000000000000" pitchFamily="2" charset="2"/>
              </a:rPr>
              <a:t>Operational MEP</a:t>
            </a:r>
            <a:endParaRPr lang="en-GB" sz="2000" dirty="0"/>
          </a:p>
        </p:txBody>
      </p:sp>
      <p:grpSp>
        <p:nvGrpSpPr>
          <p:cNvPr id="7" name="Group 6"/>
          <p:cNvGrpSpPr/>
          <p:nvPr/>
        </p:nvGrpSpPr>
        <p:grpSpPr>
          <a:xfrm>
            <a:off x="7328279" y="2024206"/>
            <a:ext cx="1738453" cy="583955"/>
            <a:chOff x="7366913" y="2056401"/>
            <a:chExt cx="1738453" cy="583955"/>
          </a:xfrm>
        </p:grpSpPr>
        <p:sp>
          <p:nvSpPr>
            <p:cNvPr id="60" name="Chevron 59"/>
            <p:cNvSpPr/>
            <p:nvPr/>
          </p:nvSpPr>
          <p:spPr>
            <a:xfrm>
              <a:off x="7366913" y="2056401"/>
              <a:ext cx="1738453" cy="583955"/>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extBox 21"/>
            <p:cNvSpPr txBox="1"/>
            <p:nvPr/>
          </p:nvSpPr>
          <p:spPr>
            <a:xfrm>
              <a:off x="7622352" y="2059837"/>
              <a:ext cx="1357108" cy="577081"/>
            </a:xfrm>
            <a:prstGeom prst="rect">
              <a:avLst/>
            </a:prstGeom>
            <a:noFill/>
          </p:spPr>
          <p:txBody>
            <a:bodyPr wrap="square" rtlCol="0">
              <a:spAutoFit/>
            </a:bodyPr>
            <a:lstStyle>
              <a:defPPr>
                <a:defRPr lang="en-GB"/>
              </a:defPPr>
              <a:lvl1pPr algn="ctr">
                <a:defRPr sz="1050" i="1">
                  <a:solidFill>
                    <a:schemeClr val="bg1"/>
                  </a:solidFill>
                </a:defRPr>
              </a:lvl1pPr>
            </a:lstStyle>
            <a:p>
              <a:r>
                <a:rPr lang="en-GB" b="1" dirty="0"/>
                <a:t>+ Biomass, NISAR &amp; GEDI? data</a:t>
              </a:r>
            </a:p>
          </p:txBody>
        </p:sp>
      </p:grpSp>
      <p:grpSp>
        <p:nvGrpSpPr>
          <p:cNvPr id="3" name="Group 2"/>
          <p:cNvGrpSpPr/>
          <p:nvPr/>
        </p:nvGrpSpPr>
        <p:grpSpPr>
          <a:xfrm>
            <a:off x="2318202" y="1415733"/>
            <a:ext cx="1813289" cy="3023185"/>
            <a:chOff x="2356836" y="1447928"/>
            <a:chExt cx="1813289" cy="3023185"/>
          </a:xfrm>
        </p:grpSpPr>
        <p:sp>
          <p:nvSpPr>
            <p:cNvPr id="51" name="Chevron 50"/>
            <p:cNvSpPr/>
            <p:nvPr/>
          </p:nvSpPr>
          <p:spPr>
            <a:xfrm>
              <a:off x="2356836" y="2665942"/>
              <a:ext cx="1813289" cy="583955"/>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2" name="Chevron 51"/>
            <p:cNvSpPr/>
            <p:nvPr/>
          </p:nvSpPr>
          <p:spPr>
            <a:xfrm>
              <a:off x="2356836" y="1447928"/>
              <a:ext cx="1813289" cy="58395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3" name="Chevron 52"/>
            <p:cNvSpPr/>
            <p:nvPr/>
          </p:nvSpPr>
          <p:spPr>
            <a:xfrm>
              <a:off x="2356836" y="3275483"/>
              <a:ext cx="1813289" cy="583955"/>
            </a:xfrm>
            <a:prstGeom prst="chevr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4" name="Chevron 53"/>
            <p:cNvSpPr/>
            <p:nvPr/>
          </p:nvSpPr>
          <p:spPr>
            <a:xfrm>
              <a:off x="2356836" y="3885022"/>
              <a:ext cx="1813289" cy="583955"/>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5" name="Chevron 54"/>
            <p:cNvSpPr/>
            <p:nvPr/>
          </p:nvSpPr>
          <p:spPr>
            <a:xfrm>
              <a:off x="2356836" y="2056401"/>
              <a:ext cx="1813289" cy="583955"/>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p:cNvSpPr txBox="1"/>
            <p:nvPr/>
          </p:nvSpPr>
          <p:spPr>
            <a:xfrm>
              <a:off x="2721987" y="2136583"/>
              <a:ext cx="1194939" cy="430887"/>
            </a:xfrm>
            <a:prstGeom prst="rect">
              <a:avLst/>
            </a:prstGeom>
            <a:noFill/>
          </p:spPr>
          <p:txBody>
            <a:bodyPr wrap="square" rtlCol="0">
              <a:spAutoFit/>
            </a:bodyPr>
            <a:lstStyle>
              <a:defPPr>
                <a:defRPr lang="en-GB"/>
              </a:defPPr>
              <a:lvl1pPr algn="ctr">
                <a:defRPr sz="1050" i="1">
                  <a:solidFill>
                    <a:schemeClr val="bg1"/>
                  </a:solidFill>
                </a:defRPr>
              </a:lvl1pPr>
            </a:lstStyle>
            <a:p>
              <a:r>
                <a:rPr lang="en-GB" b="1" dirty="0"/>
                <a:t>ESA P-band campaigns</a:t>
              </a:r>
            </a:p>
          </p:txBody>
        </p:sp>
        <p:sp>
          <p:nvSpPr>
            <p:cNvPr id="28" name="TextBox 27"/>
            <p:cNvSpPr txBox="1"/>
            <p:nvPr/>
          </p:nvSpPr>
          <p:spPr>
            <a:xfrm>
              <a:off x="2657602" y="1532156"/>
              <a:ext cx="1323699" cy="415498"/>
            </a:xfrm>
            <a:prstGeom prst="rect">
              <a:avLst/>
            </a:prstGeom>
            <a:noFill/>
          </p:spPr>
          <p:txBody>
            <a:bodyPr wrap="square" rtlCol="0">
              <a:spAutoFit/>
            </a:bodyPr>
            <a:lstStyle>
              <a:defPPr>
                <a:defRPr lang="en-GB"/>
              </a:defPPr>
              <a:lvl1pPr algn="ctr">
                <a:defRPr sz="1050" i="1">
                  <a:solidFill>
                    <a:schemeClr val="bg1"/>
                  </a:solidFill>
                </a:defRPr>
              </a:lvl1pPr>
            </a:lstStyle>
            <a:p>
              <a:r>
                <a:rPr lang="en-GB" b="1" dirty="0"/>
                <a:t>Existing GIS Software</a:t>
              </a:r>
            </a:p>
          </p:txBody>
        </p:sp>
        <p:sp>
          <p:nvSpPr>
            <p:cNvPr id="31" name="TextBox 30"/>
            <p:cNvSpPr txBox="1"/>
            <p:nvPr/>
          </p:nvSpPr>
          <p:spPr>
            <a:xfrm>
              <a:off x="2566249" y="3894032"/>
              <a:ext cx="1506416" cy="577081"/>
            </a:xfrm>
            <a:prstGeom prst="rect">
              <a:avLst/>
            </a:prstGeom>
            <a:noFill/>
          </p:spPr>
          <p:txBody>
            <a:bodyPr wrap="square" rtlCol="0">
              <a:spAutoFit/>
            </a:bodyPr>
            <a:lstStyle>
              <a:defPPr>
                <a:defRPr lang="en-GB"/>
              </a:defPPr>
              <a:lvl1pPr algn="ctr">
                <a:defRPr sz="1050" i="1">
                  <a:solidFill>
                    <a:schemeClr val="bg1"/>
                  </a:solidFill>
                </a:defRPr>
              </a:lvl1pPr>
            </a:lstStyle>
            <a:p>
              <a:r>
                <a:rPr lang="en-GB" b="1" dirty="0"/>
                <a:t>Share information with your own tools</a:t>
              </a:r>
            </a:p>
          </p:txBody>
        </p:sp>
        <p:sp>
          <p:nvSpPr>
            <p:cNvPr id="34" name="TextBox 33"/>
            <p:cNvSpPr txBox="1"/>
            <p:nvPr/>
          </p:nvSpPr>
          <p:spPr>
            <a:xfrm>
              <a:off x="2575120" y="2665942"/>
              <a:ext cx="1488674" cy="577081"/>
            </a:xfrm>
            <a:prstGeom prst="rect">
              <a:avLst/>
            </a:prstGeom>
            <a:noFill/>
          </p:spPr>
          <p:txBody>
            <a:bodyPr wrap="square" rtlCol="0">
              <a:spAutoFit/>
            </a:bodyPr>
            <a:lstStyle>
              <a:defPPr>
                <a:defRPr lang="en-GB"/>
              </a:defPPr>
              <a:lvl1pPr algn="ctr">
                <a:defRPr sz="1050" i="1">
                  <a:solidFill>
                    <a:schemeClr val="bg1"/>
                  </a:solidFill>
                </a:defRPr>
              </a:lvl1pPr>
            </a:lstStyle>
            <a:p>
              <a:r>
                <a:rPr lang="en-GB" b="1" dirty="0"/>
                <a:t>Write your own algorithm or edit shared a one</a:t>
              </a:r>
            </a:p>
          </p:txBody>
        </p:sp>
        <p:sp>
          <p:nvSpPr>
            <p:cNvPr id="35" name="TextBox 34"/>
            <p:cNvSpPr txBox="1"/>
            <p:nvPr/>
          </p:nvSpPr>
          <p:spPr>
            <a:xfrm>
              <a:off x="2624931" y="3357860"/>
              <a:ext cx="1387870" cy="415498"/>
            </a:xfrm>
            <a:prstGeom prst="rect">
              <a:avLst/>
            </a:prstGeom>
            <a:noFill/>
          </p:spPr>
          <p:txBody>
            <a:bodyPr wrap="square" rtlCol="0">
              <a:spAutoFit/>
            </a:bodyPr>
            <a:lstStyle>
              <a:defPPr>
                <a:defRPr lang="en-GB"/>
              </a:defPPr>
              <a:lvl1pPr algn="ctr">
                <a:defRPr sz="1050" i="1">
                  <a:solidFill>
                    <a:schemeClr val="bg1"/>
                  </a:solidFill>
                </a:defRPr>
              </a:lvl1pPr>
            </a:lstStyle>
            <a:p>
              <a:r>
                <a:rPr lang="en-GB" b="1" dirty="0"/>
                <a:t>Low processing resources</a:t>
              </a:r>
            </a:p>
          </p:txBody>
        </p:sp>
      </p:grpSp>
      <p:grpSp>
        <p:nvGrpSpPr>
          <p:cNvPr id="5" name="Group 4"/>
          <p:cNvGrpSpPr/>
          <p:nvPr/>
        </p:nvGrpSpPr>
        <p:grpSpPr>
          <a:xfrm>
            <a:off x="3878316" y="1415733"/>
            <a:ext cx="3700800" cy="3023185"/>
            <a:chOff x="3916950" y="1447928"/>
            <a:chExt cx="3700800" cy="3023185"/>
          </a:xfrm>
        </p:grpSpPr>
        <p:sp>
          <p:nvSpPr>
            <p:cNvPr id="47" name="Chevron 46"/>
            <p:cNvSpPr/>
            <p:nvPr/>
          </p:nvSpPr>
          <p:spPr>
            <a:xfrm>
              <a:off x="3916950" y="2668078"/>
              <a:ext cx="2071109" cy="583955"/>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Chevron 47"/>
            <p:cNvSpPr/>
            <p:nvPr/>
          </p:nvSpPr>
          <p:spPr>
            <a:xfrm>
              <a:off x="3916950" y="1447928"/>
              <a:ext cx="2071109" cy="58395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9" name="Chevron 48"/>
            <p:cNvSpPr/>
            <p:nvPr/>
          </p:nvSpPr>
          <p:spPr>
            <a:xfrm>
              <a:off x="3916950" y="3277619"/>
              <a:ext cx="2071109" cy="583955"/>
            </a:xfrm>
            <a:prstGeom prst="chevr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0" name="Chevron 49"/>
            <p:cNvSpPr/>
            <p:nvPr/>
          </p:nvSpPr>
          <p:spPr>
            <a:xfrm>
              <a:off x="3916950" y="3887158"/>
              <a:ext cx="2071109" cy="583955"/>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5" name="Chevron 44"/>
            <p:cNvSpPr/>
            <p:nvPr/>
          </p:nvSpPr>
          <p:spPr>
            <a:xfrm>
              <a:off x="3916950" y="2058537"/>
              <a:ext cx="3700800" cy="583955"/>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Box 18"/>
            <p:cNvSpPr txBox="1"/>
            <p:nvPr/>
          </p:nvSpPr>
          <p:spPr>
            <a:xfrm>
              <a:off x="3954990" y="2063487"/>
              <a:ext cx="2114829" cy="577081"/>
            </a:xfrm>
            <a:prstGeom prst="rect">
              <a:avLst/>
            </a:prstGeom>
            <a:noFill/>
          </p:spPr>
          <p:txBody>
            <a:bodyPr wrap="square" rtlCol="0">
              <a:spAutoFit/>
            </a:bodyPr>
            <a:lstStyle/>
            <a:p>
              <a:pPr algn="ctr"/>
              <a:r>
                <a:rPr lang="en-GB" sz="1050" b="1" i="1" dirty="0">
                  <a:solidFill>
                    <a:schemeClr val="bg1"/>
                  </a:solidFill>
                </a:rPr>
                <a:t>+ NASA P&amp;L-band campaigns</a:t>
              </a:r>
            </a:p>
            <a:p>
              <a:pPr algn="ctr"/>
              <a:r>
                <a:rPr lang="en-GB" sz="1050" b="1" i="1" dirty="0">
                  <a:solidFill>
                    <a:schemeClr val="bg1"/>
                  </a:solidFill>
                </a:rPr>
                <a:t>+ ESA L-band campaigns</a:t>
              </a:r>
            </a:p>
          </p:txBody>
        </p:sp>
        <p:sp>
          <p:nvSpPr>
            <p:cNvPr id="27" name="TextBox 26"/>
            <p:cNvSpPr txBox="1"/>
            <p:nvPr/>
          </p:nvSpPr>
          <p:spPr>
            <a:xfrm>
              <a:off x="4304271" y="1532156"/>
              <a:ext cx="1259383" cy="415498"/>
            </a:xfrm>
            <a:prstGeom prst="rect">
              <a:avLst/>
            </a:prstGeom>
            <a:noFill/>
          </p:spPr>
          <p:txBody>
            <a:bodyPr wrap="square" rtlCol="0">
              <a:spAutoFit/>
            </a:bodyPr>
            <a:lstStyle>
              <a:defPPr>
                <a:defRPr lang="en-GB"/>
              </a:defPPr>
              <a:lvl1pPr algn="ctr">
                <a:defRPr sz="1050" i="1">
                  <a:solidFill>
                    <a:schemeClr val="bg1"/>
                  </a:solidFill>
                </a:defRPr>
              </a:lvl1pPr>
            </a:lstStyle>
            <a:p>
              <a:r>
                <a:rPr lang="en-GB" b="1" dirty="0"/>
                <a:t>Prototype of dedicated GUI</a:t>
              </a:r>
            </a:p>
          </p:txBody>
        </p:sp>
        <p:sp>
          <p:nvSpPr>
            <p:cNvPr id="32" name="TextBox 31"/>
            <p:cNvSpPr txBox="1"/>
            <p:nvPr/>
          </p:nvSpPr>
          <p:spPr>
            <a:xfrm>
              <a:off x="4124149" y="3894032"/>
              <a:ext cx="1735520" cy="577081"/>
            </a:xfrm>
            <a:prstGeom prst="rect">
              <a:avLst/>
            </a:prstGeom>
            <a:noFill/>
          </p:spPr>
          <p:txBody>
            <a:bodyPr wrap="square" rtlCol="0">
              <a:spAutoFit/>
            </a:bodyPr>
            <a:lstStyle>
              <a:defPPr>
                <a:defRPr lang="en-GB"/>
              </a:defPPr>
              <a:lvl1pPr algn="ctr">
                <a:defRPr sz="1050" i="1">
                  <a:solidFill>
                    <a:schemeClr val="bg1"/>
                  </a:solidFill>
                </a:defRPr>
              </a:lvl1pPr>
            </a:lstStyle>
            <a:p>
              <a:r>
                <a:rPr lang="en-GB" b="1" dirty="0"/>
                <a:t>Share information with the prototype platform</a:t>
              </a:r>
            </a:p>
          </p:txBody>
        </p:sp>
        <p:sp>
          <p:nvSpPr>
            <p:cNvPr id="37" name="TextBox 36"/>
            <p:cNvSpPr txBox="1"/>
            <p:nvPr/>
          </p:nvSpPr>
          <p:spPr>
            <a:xfrm>
              <a:off x="4078270" y="2752306"/>
              <a:ext cx="1788653" cy="415498"/>
            </a:xfrm>
            <a:prstGeom prst="rect">
              <a:avLst/>
            </a:prstGeom>
            <a:noFill/>
          </p:spPr>
          <p:txBody>
            <a:bodyPr wrap="square" rtlCol="0">
              <a:spAutoFit/>
            </a:bodyPr>
            <a:lstStyle>
              <a:defPPr>
                <a:defRPr lang="en-GB"/>
              </a:defPPr>
              <a:lvl1pPr algn="ctr">
                <a:defRPr sz="1050" i="1">
                  <a:solidFill>
                    <a:schemeClr val="bg1"/>
                  </a:solidFill>
                </a:defRPr>
              </a:lvl1pPr>
            </a:lstStyle>
            <a:p>
              <a:r>
                <a:rPr lang="en-GB" b="1" dirty="0"/>
                <a:t>Access prototype of official algorithm</a:t>
              </a:r>
            </a:p>
          </p:txBody>
        </p:sp>
        <p:sp>
          <p:nvSpPr>
            <p:cNvPr id="39" name="TextBox 38"/>
            <p:cNvSpPr txBox="1"/>
            <p:nvPr/>
          </p:nvSpPr>
          <p:spPr>
            <a:xfrm>
              <a:off x="4172972" y="3361847"/>
              <a:ext cx="1678863" cy="415498"/>
            </a:xfrm>
            <a:prstGeom prst="rect">
              <a:avLst/>
            </a:prstGeom>
            <a:noFill/>
          </p:spPr>
          <p:txBody>
            <a:bodyPr wrap="square" rtlCol="0">
              <a:spAutoFit/>
            </a:bodyPr>
            <a:lstStyle>
              <a:defPPr>
                <a:defRPr lang="en-GB"/>
              </a:defPPr>
              <a:lvl1pPr algn="ctr">
                <a:defRPr sz="1050" i="1">
                  <a:solidFill>
                    <a:schemeClr val="bg1"/>
                  </a:solidFill>
                </a:defRPr>
              </a:lvl1pPr>
            </a:lstStyle>
            <a:p>
              <a:r>
                <a:rPr lang="en-GB" b="1" dirty="0"/>
                <a:t>medium processing resources</a:t>
              </a:r>
            </a:p>
          </p:txBody>
        </p:sp>
      </p:grpSp>
      <p:grpSp>
        <p:nvGrpSpPr>
          <p:cNvPr id="6" name="Group 5"/>
          <p:cNvGrpSpPr/>
          <p:nvPr/>
        </p:nvGrpSpPr>
        <p:grpSpPr>
          <a:xfrm>
            <a:off x="5698417" y="1415733"/>
            <a:ext cx="3368315" cy="3021049"/>
            <a:chOff x="5737051" y="1447928"/>
            <a:chExt cx="3368315" cy="3021049"/>
          </a:xfrm>
        </p:grpSpPr>
        <p:sp>
          <p:nvSpPr>
            <p:cNvPr id="56" name="Chevron 55"/>
            <p:cNvSpPr/>
            <p:nvPr/>
          </p:nvSpPr>
          <p:spPr>
            <a:xfrm>
              <a:off x="5737051" y="2665942"/>
              <a:ext cx="3368315" cy="583955"/>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7" name="Chevron 56"/>
            <p:cNvSpPr/>
            <p:nvPr/>
          </p:nvSpPr>
          <p:spPr>
            <a:xfrm>
              <a:off x="5737051" y="1447928"/>
              <a:ext cx="3368315" cy="58395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8" name="Chevron 57"/>
            <p:cNvSpPr/>
            <p:nvPr/>
          </p:nvSpPr>
          <p:spPr>
            <a:xfrm>
              <a:off x="5737051" y="3275483"/>
              <a:ext cx="3368315" cy="583955"/>
            </a:xfrm>
            <a:prstGeom prst="chevr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9" name="Chevron 58"/>
            <p:cNvSpPr/>
            <p:nvPr/>
          </p:nvSpPr>
          <p:spPr>
            <a:xfrm>
              <a:off x="5737051" y="3885022"/>
              <a:ext cx="3368315" cy="583955"/>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TextBox 28"/>
            <p:cNvSpPr txBox="1"/>
            <p:nvPr/>
          </p:nvSpPr>
          <p:spPr>
            <a:xfrm>
              <a:off x="6022054" y="1612947"/>
              <a:ext cx="1290475" cy="253916"/>
            </a:xfrm>
            <a:prstGeom prst="rect">
              <a:avLst/>
            </a:prstGeom>
            <a:noFill/>
          </p:spPr>
          <p:txBody>
            <a:bodyPr wrap="square" rtlCol="0">
              <a:spAutoFit/>
            </a:bodyPr>
            <a:lstStyle>
              <a:defPPr>
                <a:defRPr lang="en-GB"/>
              </a:defPPr>
              <a:lvl1pPr algn="ctr">
                <a:defRPr sz="1050" i="1">
                  <a:solidFill>
                    <a:schemeClr val="bg1"/>
                  </a:solidFill>
                </a:defRPr>
              </a:lvl1pPr>
            </a:lstStyle>
            <a:p>
              <a:r>
                <a:rPr lang="en-GB" b="1" dirty="0"/>
                <a:t>Dedicated GUI</a:t>
              </a:r>
            </a:p>
          </p:txBody>
        </p:sp>
        <p:sp>
          <p:nvSpPr>
            <p:cNvPr id="33" name="TextBox 32"/>
            <p:cNvSpPr txBox="1"/>
            <p:nvPr/>
          </p:nvSpPr>
          <p:spPr>
            <a:xfrm>
              <a:off x="5955245" y="3885022"/>
              <a:ext cx="1475606" cy="577081"/>
            </a:xfrm>
            <a:prstGeom prst="rect">
              <a:avLst/>
            </a:prstGeom>
            <a:noFill/>
          </p:spPr>
          <p:txBody>
            <a:bodyPr wrap="square" rtlCol="0">
              <a:spAutoFit/>
            </a:bodyPr>
            <a:lstStyle>
              <a:defPPr>
                <a:defRPr lang="en-GB"/>
              </a:defPPr>
              <a:lvl1pPr algn="ctr">
                <a:defRPr sz="1050" i="1">
                  <a:solidFill>
                    <a:schemeClr val="bg1"/>
                  </a:solidFill>
                </a:defRPr>
              </a:lvl1pPr>
            </a:lstStyle>
            <a:p>
              <a:r>
                <a:rPr lang="en-GB" b="1" dirty="0"/>
                <a:t>Share information with the platform</a:t>
              </a:r>
            </a:p>
          </p:txBody>
        </p:sp>
        <p:sp>
          <p:nvSpPr>
            <p:cNvPr id="38" name="TextBox 37"/>
            <p:cNvSpPr txBox="1"/>
            <p:nvPr/>
          </p:nvSpPr>
          <p:spPr>
            <a:xfrm>
              <a:off x="5913381" y="2745741"/>
              <a:ext cx="1507820" cy="415498"/>
            </a:xfrm>
            <a:prstGeom prst="rect">
              <a:avLst/>
            </a:prstGeom>
            <a:noFill/>
          </p:spPr>
          <p:txBody>
            <a:bodyPr wrap="square" rtlCol="0">
              <a:spAutoFit/>
            </a:bodyPr>
            <a:lstStyle>
              <a:defPPr>
                <a:defRPr lang="en-GB"/>
              </a:defPPr>
              <a:lvl1pPr algn="ctr">
                <a:defRPr sz="1050" i="1">
                  <a:solidFill>
                    <a:schemeClr val="bg1"/>
                  </a:solidFill>
                </a:defRPr>
              </a:lvl1pPr>
            </a:lstStyle>
            <a:p>
              <a:r>
                <a:rPr lang="en-GB" b="1" dirty="0"/>
                <a:t>Access official algorithm</a:t>
              </a:r>
            </a:p>
          </p:txBody>
        </p:sp>
        <p:sp>
          <p:nvSpPr>
            <p:cNvPr id="40" name="TextBox 39"/>
            <p:cNvSpPr txBox="1"/>
            <p:nvPr/>
          </p:nvSpPr>
          <p:spPr>
            <a:xfrm>
              <a:off x="5967671" y="3361847"/>
              <a:ext cx="1399242" cy="415498"/>
            </a:xfrm>
            <a:prstGeom prst="rect">
              <a:avLst/>
            </a:prstGeom>
            <a:noFill/>
          </p:spPr>
          <p:txBody>
            <a:bodyPr wrap="square" rtlCol="0">
              <a:spAutoFit/>
            </a:bodyPr>
            <a:lstStyle>
              <a:defPPr>
                <a:defRPr lang="en-GB"/>
              </a:defPPr>
              <a:lvl1pPr algn="ctr">
                <a:defRPr sz="1050" i="1">
                  <a:solidFill>
                    <a:schemeClr val="bg1"/>
                  </a:solidFill>
                </a:defRPr>
              </a:lvl1pPr>
            </a:lstStyle>
            <a:p>
              <a:r>
                <a:rPr lang="en-GB" b="1" dirty="0"/>
                <a:t>High processing resources</a:t>
              </a:r>
            </a:p>
          </p:txBody>
        </p:sp>
      </p:grpSp>
      <p:sp>
        <p:nvSpPr>
          <p:cNvPr id="43" name="Chevron 42"/>
          <p:cNvSpPr/>
          <p:nvPr/>
        </p:nvSpPr>
        <p:spPr>
          <a:xfrm>
            <a:off x="5812006" y="2008402"/>
            <a:ext cx="1813289" cy="6155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3" name="Group 12"/>
          <p:cNvGrpSpPr/>
          <p:nvPr/>
        </p:nvGrpSpPr>
        <p:grpSpPr>
          <a:xfrm>
            <a:off x="7273892" y="1392843"/>
            <a:ext cx="1813289" cy="3058279"/>
            <a:chOff x="7273892" y="1392843"/>
            <a:chExt cx="1813289" cy="3058279"/>
          </a:xfrm>
        </p:grpSpPr>
        <p:sp>
          <p:nvSpPr>
            <p:cNvPr id="44" name="Chevron 43"/>
            <p:cNvSpPr/>
            <p:nvPr/>
          </p:nvSpPr>
          <p:spPr>
            <a:xfrm>
              <a:off x="7273892" y="1392843"/>
              <a:ext cx="1813289" cy="6155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6" name="Chevron 45"/>
            <p:cNvSpPr/>
            <p:nvPr/>
          </p:nvSpPr>
          <p:spPr>
            <a:xfrm>
              <a:off x="7273892" y="2614203"/>
              <a:ext cx="1813289" cy="6155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1" name="Chevron 60"/>
            <p:cNvSpPr/>
            <p:nvPr/>
          </p:nvSpPr>
          <p:spPr>
            <a:xfrm>
              <a:off x="7273892" y="3224883"/>
              <a:ext cx="1813289" cy="6155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2" name="Chevron 61"/>
            <p:cNvSpPr/>
            <p:nvPr/>
          </p:nvSpPr>
          <p:spPr>
            <a:xfrm>
              <a:off x="7273892" y="3835563"/>
              <a:ext cx="1813289" cy="6155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64" name="Title 1"/>
          <p:cNvSpPr>
            <a:spLocks noGrp="1"/>
          </p:cNvSpPr>
          <p:nvPr>
            <p:ph type="title"/>
          </p:nvPr>
        </p:nvSpPr>
        <p:spPr>
          <a:xfrm>
            <a:off x="144000" y="91772"/>
            <a:ext cx="7174800" cy="430887"/>
          </a:xfrm>
        </p:spPr>
        <p:txBody>
          <a:bodyPr/>
          <a:lstStyle/>
          <a:p>
            <a:r>
              <a:rPr lang="en-US" dirty="0"/>
              <a:t>How to build this MEP: </a:t>
            </a:r>
            <a:r>
              <a:rPr lang="en-GB" dirty="0"/>
              <a:t>Joint MEP functionalities </a:t>
            </a:r>
          </a:p>
        </p:txBody>
      </p:sp>
    </p:spTree>
    <p:extLst>
      <p:ext uri="{BB962C8B-B14F-4D97-AF65-F5344CB8AC3E}">
        <p14:creationId xmlns:p14="http://schemas.microsoft.com/office/powerpoint/2010/main" val="1030342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lstStyle/>
          <a:p>
            <a:pPr>
              <a:lnSpc>
                <a:spcPct val="150000"/>
              </a:lnSpc>
            </a:pPr>
            <a:r>
              <a:rPr lang="en-US" dirty="0"/>
              <a:t>The PROBA-V Mission Exploitation Platform </a:t>
            </a:r>
            <a:r>
              <a:rPr lang="en-US" dirty="0" smtClean="0"/>
              <a:t>(PV-MEP) is an </a:t>
            </a:r>
            <a:r>
              <a:rPr lang="en-US" dirty="0"/>
              <a:t>ESA pathfinder </a:t>
            </a:r>
            <a:r>
              <a:rPr lang="en-US" dirty="0" smtClean="0"/>
              <a:t>project aiming to:</a:t>
            </a:r>
          </a:p>
          <a:p>
            <a:pPr marL="182563" indent="-182563">
              <a:lnSpc>
                <a:spcPct val="150000"/>
              </a:lnSpc>
              <a:buFontTx/>
              <a:buChar char="-"/>
            </a:pPr>
            <a:r>
              <a:rPr lang="en-US" dirty="0" smtClean="0"/>
              <a:t>Build and operational Exploitation Platform </a:t>
            </a:r>
          </a:p>
          <a:p>
            <a:pPr marL="182563" indent="-182563">
              <a:lnSpc>
                <a:spcPct val="150000"/>
              </a:lnSpc>
              <a:buFontTx/>
              <a:buChar char="-"/>
            </a:pPr>
            <a:r>
              <a:rPr lang="en-US" dirty="0" smtClean="0"/>
              <a:t>Give full access to PROBA-V data repository</a:t>
            </a:r>
          </a:p>
          <a:p>
            <a:pPr marL="182563" indent="-182563">
              <a:lnSpc>
                <a:spcPct val="150000"/>
              </a:lnSpc>
              <a:buFontTx/>
              <a:buChar char="-"/>
            </a:pPr>
            <a:r>
              <a:rPr lang="en-US" dirty="0" smtClean="0"/>
              <a:t>Integrate, </a:t>
            </a:r>
            <a:r>
              <a:rPr lang="en-US" dirty="0"/>
              <a:t>correlative data and derived </a:t>
            </a:r>
            <a:r>
              <a:rPr lang="en-US" dirty="0" smtClean="0"/>
              <a:t>products </a:t>
            </a:r>
            <a:r>
              <a:rPr lang="en-US" dirty="0"/>
              <a:t>addressing the wider vegetation user community with the final aim to ease and foster the use of PROBA-V data.</a:t>
            </a:r>
            <a:endParaRPr lang="en-GB" dirty="0"/>
          </a:p>
        </p:txBody>
      </p:sp>
    </p:spTree>
    <p:extLst>
      <p:ext uri="{BB962C8B-B14F-4D97-AF65-F5344CB8AC3E}">
        <p14:creationId xmlns:p14="http://schemas.microsoft.com/office/powerpoint/2010/main" val="154753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Architecture</a:t>
            </a:r>
            <a:endParaRPr lang="en-GB" dirty="0"/>
          </a:p>
        </p:txBody>
      </p:sp>
      <p:sp>
        <p:nvSpPr>
          <p:cNvPr id="3" name="Content Placeholder 2"/>
          <p:cNvSpPr>
            <a:spLocks noGrp="1"/>
          </p:cNvSpPr>
          <p:nvPr>
            <p:ph idx="1"/>
          </p:nvPr>
        </p:nvSpPr>
        <p:spPr/>
        <p:txBody>
          <a:bodyPr/>
          <a:lstStyle/>
          <a:p>
            <a:pPr marL="174625" indent="-174625">
              <a:buFont typeface="Arial" panose="020B0604020202020204" pitchFamily="34" charset="0"/>
              <a:buChar char="•"/>
            </a:pPr>
            <a:r>
              <a:rPr lang="en-US" sz="1100" b="1" dirty="0">
                <a:solidFill>
                  <a:srgbClr val="006400"/>
                </a:solidFill>
                <a:latin typeface="Arial" panose="020B0604020202020204" pitchFamily="34" charset="0"/>
              </a:rPr>
              <a:t>Three interfaces</a:t>
            </a:r>
            <a:r>
              <a:rPr lang="en-US" sz="1100" b="1" dirty="0">
                <a:solidFill>
                  <a:srgbClr val="333333"/>
                </a:solidFill>
                <a:latin typeface="Arial" panose="020B0604020202020204" pitchFamily="34" charset="0"/>
              </a:rPr>
              <a:t> </a:t>
            </a:r>
            <a:r>
              <a:rPr lang="en-US" sz="1100" dirty="0">
                <a:solidFill>
                  <a:srgbClr val="333333"/>
                </a:solidFill>
                <a:latin typeface="Arial" panose="020B0604020202020204" pitchFamily="34" charset="0"/>
              </a:rPr>
              <a:t>towards the users are provided:</a:t>
            </a:r>
          </a:p>
          <a:p>
            <a:pPr marL="358775" lvl="1" indent="-176213">
              <a:buFont typeface="Arial" panose="020B0604020202020204" pitchFamily="34" charset="0"/>
              <a:buChar char="•"/>
            </a:pPr>
            <a:r>
              <a:rPr lang="en-US" sz="1100" dirty="0">
                <a:solidFill>
                  <a:srgbClr val="333333"/>
                </a:solidFill>
                <a:latin typeface="Arial" panose="020B0604020202020204" pitchFamily="34" charset="0"/>
              </a:rPr>
              <a:t>The </a:t>
            </a:r>
            <a:r>
              <a:rPr lang="en-US" sz="1100" b="1" dirty="0">
                <a:solidFill>
                  <a:srgbClr val="006400"/>
                </a:solidFill>
                <a:latin typeface="Arial" panose="020B0604020202020204" pitchFamily="34" charset="0"/>
              </a:rPr>
              <a:t>Web Portal</a:t>
            </a:r>
            <a:r>
              <a:rPr lang="en-US" sz="1100" dirty="0">
                <a:solidFill>
                  <a:srgbClr val="006400"/>
                </a:solidFill>
                <a:latin typeface="Arial" panose="020B0604020202020204" pitchFamily="34" charset="0"/>
              </a:rPr>
              <a:t> </a:t>
            </a:r>
            <a:r>
              <a:rPr lang="en-US" sz="1100" dirty="0">
                <a:solidFill>
                  <a:srgbClr val="333333"/>
                </a:solidFill>
                <a:latin typeface="Arial" panose="020B0604020202020204" pitchFamily="34" charset="0"/>
              </a:rPr>
              <a:t>provides access to the different applications, data and related documentation via a simple Web browser.</a:t>
            </a:r>
          </a:p>
          <a:p>
            <a:pPr marL="358775" lvl="1" indent="-176213">
              <a:buFont typeface="Arial" panose="020B0604020202020204" pitchFamily="34" charset="0"/>
              <a:buChar char="•"/>
            </a:pPr>
            <a:r>
              <a:rPr lang="en-US" sz="1100" b="1" dirty="0">
                <a:solidFill>
                  <a:srgbClr val="006400"/>
                </a:solidFill>
                <a:latin typeface="Arial" panose="020B0604020202020204" pitchFamily="34" charset="0"/>
              </a:rPr>
              <a:t>Web Services</a:t>
            </a:r>
            <a:r>
              <a:rPr lang="en-US" sz="1100" dirty="0">
                <a:solidFill>
                  <a:srgbClr val="333333"/>
                </a:solidFill>
                <a:latin typeface="Arial" panose="020B0604020202020204" pitchFamily="34" charset="0"/>
              </a:rPr>
              <a:t>, according to </a:t>
            </a:r>
            <a:r>
              <a:rPr lang="en-US" sz="1100" dirty="0" err="1">
                <a:solidFill>
                  <a:srgbClr val="333333"/>
                </a:solidFill>
                <a:latin typeface="Arial" panose="020B0604020202020204" pitchFamily="34" charset="0"/>
              </a:rPr>
              <a:t>standardised</a:t>
            </a:r>
            <a:r>
              <a:rPr lang="en-US" sz="1100" dirty="0">
                <a:solidFill>
                  <a:srgbClr val="333333"/>
                </a:solidFill>
                <a:latin typeface="Arial" panose="020B0604020202020204" pitchFamily="34" charset="0"/>
              </a:rPr>
              <a:t> or widely used interfaces, are provided to invoke MEP services directly by 3rd-party applications.</a:t>
            </a:r>
          </a:p>
          <a:p>
            <a:pPr marL="358775" lvl="1" indent="-176213">
              <a:buFont typeface="Arial" panose="020B0604020202020204" pitchFamily="34" charset="0"/>
              <a:buChar char="•"/>
            </a:pPr>
            <a:r>
              <a:rPr lang="en-US" sz="1100" b="1" dirty="0">
                <a:solidFill>
                  <a:srgbClr val="006400"/>
                </a:solidFill>
                <a:latin typeface="Arial" panose="020B0604020202020204" pitchFamily="34" charset="0"/>
              </a:rPr>
              <a:t>Remote desktop</a:t>
            </a:r>
            <a:r>
              <a:rPr lang="en-US" sz="1100" dirty="0">
                <a:solidFill>
                  <a:srgbClr val="333333"/>
                </a:solidFill>
                <a:latin typeface="Arial" panose="020B0604020202020204" pitchFamily="34" charset="0"/>
              </a:rPr>
              <a:t> </a:t>
            </a:r>
            <a:r>
              <a:rPr lang="en-US" sz="1100" b="1" dirty="0">
                <a:solidFill>
                  <a:srgbClr val="006400"/>
                </a:solidFill>
                <a:latin typeface="Arial" panose="020B0604020202020204" pitchFamily="34" charset="0"/>
              </a:rPr>
              <a:t>access</a:t>
            </a:r>
            <a:r>
              <a:rPr lang="en-US" sz="1100" dirty="0">
                <a:solidFill>
                  <a:srgbClr val="333333"/>
                </a:solidFill>
                <a:latin typeface="Arial" panose="020B0604020202020204" pitchFamily="34" charset="0"/>
              </a:rPr>
              <a:t> and </a:t>
            </a:r>
            <a:r>
              <a:rPr lang="en-US" sz="1100" b="1" dirty="0">
                <a:solidFill>
                  <a:srgbClr val="006400"/>
                </a:solidFill>
                <a:latin typeface="Arial" panose="020B0604020202020204" pitchFamily="34" charset="0"/>
              </a:rPr>
              <a:t>Secure Shell (SSH) </a:t>
            </a:r>
            <a:r>
              <a:rPr lang="en-US" sz="1100" dirty="0">
                <a:solidFill>
                  <a:srgbClr val="333333"/>
                </a:solidFill>
                <a:latin typeface="Arial" panose="020B0604020202020204" pitchFamily="34" charset="0"/>
              </a:rPr>
              <a:t>allow users to access the Virtual Research Environment, where they can develop-test-deploy applications on the platform.</a:t>
            </a:r>
          </a:p>
          <a:p>
            <a:pPr marL="174625" indent="-174625">
              <a:buFont typeface="Arial" panose="020B0604020202020204" pitchFamily="34" charset="0"/>
              <a:buChar char="•"/>
            </a:pPr>
            <a:r>
              <a:rPr lang="en-US" sz="1100" dirty="0">
                <a:solidFill>
                  <a:srgbClr val="333333"/>
                </a:solidFill>
                <a:latin typeface="Arial" panose="020B0604020202020204" pitchFamily="34" charset="0"/>
              </a:rPr>
              <a:t>The </a:t>
            </a:r>
            <a:r>
              <a:rPr lang="en-US" sz="1100" b="1" dirty="0">
                <a:solidFill>
                  <a:srgbClr val="006400"/>
                </a:solidFill>
                <a:latin typeface="Arial" panose="020B0604020202020204" pitchFamily="34" charset="0"/>
              </a:rPr>
              <a:t>Product Distribution Facility</a:t>
            </a:r>
            <a:r>
              <a:rPr lang="en-US" sz="1100" dirty="0">
                <a:solidFill>
                  <a:srgbClr val="006400"/>
                </a:solidFill>
                <a:latin typeface="Arial" panose="020B0604020202020204" pitchFamily="34" charset="0"/>
              </a:rPr>
              <a:t> </a:t>
            </a:r>
            <a:r>
              <a:rPr lang="en-US" sz="1100" dirty="0">
                <a:solidFill>
                  <a:srgbClr val="333333"/>
                </a:solidFill>
                <a:latin typeface="Arial" panose="020B0604020202020204" pitchFamily="34" charset="0"/>
              </a:rPr>
              <a:t>(</a:t>
            </a:r>
            <a:r>
              <a:rPr lang="en-US" sz="1100" u="sng" dirty="0">
                <a:solidFill>
                  <a:srgbClr val="5D5C28"/>
                </a:solidFill>
                <a:latin typeface="Arial" panose="020B0604020202020204" pitchFamily="34" charset="0"/>
                <a:hlinkClick r:id="rId2"/>
              </a:rPr>
              <a:t>http://www.vito-eodata.be</a:t>
            </a:r>
            <a:r>
              <a:rPr lang="en-US" sz="1100" dirty="0">
                <a:solidFill>
                  <a:srgbClr val="333333"/>
                </a:solidFill>
                <a:latin typeface="Arial" panose="020B0604020202020204" pitchFamily="34" charset="0"/>
              </a:rPr>
              <a:t>) provides the data discovery and access service on the data archive available on the platform.</a:t>
            </a:r>
          </a:p>
          <a:p>
            <a:pPr marL="174625" indent="-174625">
              <a:buFont typeface="Arial" panose="020B0604020202020204" pitchFamily="34" charset="0"/>
              <a:buChar char="•"/>
            </a:pPr>
            <a:r>
              <a:rPr lang="en-US" sz="1100" dirty="0">
                <a:solidFill>
                  <a:srgbClr val="333333"/>
                </a:solidFill>
                <a:latin typeface="Arial" panose="020B0604020202020204" pitchFamily="34" charset="0"/>
              </a:rPr>
              <a:t>A </a:t>
            </a:r>
            <a:r>
              <a:rPr lang="en-US" sz="1100" b="1" dirty="0">
                <a:solidFill>
                  <a:srgbClr val="006400"/>
                </a:solidFill>
                <a:latin typeface="Arial" panose="020B0604020202020204" pitchFamily="34" charset="0"/>
              </a:rPr>
              <a:t>Data Manager component</a:t>
            </a:r>
            <a:r>
              <a:rPr lang="en-US" sz="1100" dirty="0">
                <a:solidFill>
                  <a:srgbClr val="006400"/>
                </a:solidFill>
                <a:latin typeface="Arial" panose="020B0604020202020204" pitchFamily="34" charset="0"/>
              </a:rPr>
              <a:t> </a:t>
            </a:r>
            <a:r>
              <a:rPr lang="en-US" sz="1100" dirty="0">
                <a:solidFill>
                  <a:srgbClr val="333333"/>
                </a:solidFill>
                <a:latin typeface="Arial" panose="020B0604020202020204" pitchFamily="34" charset="0"/>
              </a:rPr>
              <a:t>manages and caches data on the platform, accessible to the users via NFS or HDFS. The Data Manager component interfaces with the VITO Product Distribution Facility and as well with 3rd-party catalogues via </a:t>
            </a:r>
            <a:r>
              <a:rPr lang="en-US" sz="1100" dirty="0" err="1">
                <a:solidFill>
                  <a:srgbClr val="333333"/>
                </a:solidFill>
                <a:latin typeface="Arial" panose="020B0604020202020204" pitchFamily="34" charset="0"/>
              </a:rPr>
              <a:t>standardised</a:t>
            </a:r>
            <a:r>
              <a:rPr lang="en-US" sz="1100" dirty="0">
                <a:solidFill>
                  <a:srgbClr val="333333"/>
                </a:solidFill>
                <a:latin typeface="Arial" panose="020B0604020202020204" pitchFamily="34" charset="0"/>
              </a:rPr>
              <a:t> interfaces.</a:t>
            </a:r>
          </a:p>
          <a:p>
            <a:pPr marL="174625" indent="-174625">
              <a:buFont typeface="Arial" panose="020B0604020202020204" pitchFamily="34" charset="0"/>
              <a:buChar char="•"/>
            </a:pPr>
            <a:r>
              <a:rPr lang="en-US" sz="1100" b="1" dirty="0" smtClean="0">
                <a:solidFill>
                  <a:srgbClr val="006400"/>
                </a:solidFill>
                <a:latin typeface="Arial" panose="020B0604020202020204" pitchFamily="34" charset="0"/>
              </a:rPr>
              <a:t>Several </a:t>
            </a:r>
            <a:r>
              <a:rPr lang="en-US" sz="1100" b="1" dirty="0">
                <a:solidFill>
                  <a:srgbClr val="006400"/>
                </a:solidFill>
                <a:latin typeface="Arial" panose="020B0604020202020204" pitchFamily="34" charset="0"/>
              </a:rPr>
              <a:t>applications</a:t>
            </a:r>
            <a:r>
              <a:rPr lang="en-US" sz="1100" dirty="0">
                <a:solidFill>
                  <a:srgbClr val="333333"/>
                </a:solidFill>
                <a:latin typeface="Arial" panose="020B0604020202020204" pitchFamily="34" charset="0"/>
              </a:rPr>
              <a:t>, provided by both VITO and different users, are deployed on the platform and accessible via the different user interfaces.</a:t>
            </a:r>
          </a:p>
          <a:p>
            <a:pPr marL="174625" indent="-174625">
              <a:buFont typeface="Arial" panose="020B0604020202020204" pitchFamily="34" charset="0"/>
              <a:buChar char="•"/>
            </a:pPr>
            <a:r>
              <a:rPr lang="en-US" sz="1100" dirty="0">
                <a:solidFill>
                  <a:srgbClr val="333333"/>
                </a:solidFill>
                <a:latin typeface="Arial" panose="020B0604020202020204" pitchFamily="34" charset="0"/>
              </a:rPr>
              <a:t>The </a:t>
            </a:r>
            <a:r>
              <a:rPr lang="en-US" sz="1100" b="1" dirty="0">
                <a:solidFill>
                  <a:srgbClr val="006400"/>
                </a:solidFill>
                <a:latin typeface="Arial" panose="020B0604020202020204" pitchFamily="34" charset="0"/>
              </a:rPr>
              <a:t>Hortonworks Hadoop distribution</a:t>
            </a:r>
            <a:r>
              <a:rPr lang="en-US" sz="1100" dirty="0">
                <a:solidFill>
                  <a:srgbClr val="006400"/>
                </a:solidFill>
                <a:latin typeface="Arial" panose="020B0604020202020204" pitchFamily="34" charset="0"/>
              </a:rPr>
              <a:t> </a:t>
            </a:r>
            <a:r>
              <a:rPr lang="en-US" sz="1100" dirty="0">
                <a:solidFill>
                  <a:srgbClr val="333333"/>
                </a:solidFill>
                <a:latin typeface="Arial" panose="020B0604020202020204" pitchFamily="34" charset="0"/>
              </a:rPr>
              <a:t>and several related tools are used to build a scalable processing and data analytics platform, </a:t>
            </a:r>
            <a:r>
              <a:rPr lang="en-US" sz="1100" b="1" dirty="0">
                <a:solidFill>
                  <a:srgbClr val="006400"/>
                </a:solidFill>
                <a:latin typeface="Arial" panose="020B0604020202020204" pitchFamily="34" charset="0"/>
              </a:rPr>
              <a:t>with</a:t>
            </a:r>
            <a:r>
              <a:rPr lang="en-US" sz="1100" dirty="0">
                <a:solidFill>
                  <a:srgbClr val="006400"/>
                </a:solidFill>
                <a:latin typeface="Arial" panose="020B0604020202020204" pitchFamily="34" charset="0"/>
              </a:rPr>
              <a:t> </a:t>
            </a:r>
            <a:r>
              <a:rPr lang="en-US" sz="1100" b="1" dirty="0">
                <a:solidFill>
                  <a:srgbClr val="006400"/>
                </a:solidFill>
                <a:latin typeface="Arial" panose="020B0604020202020204" pitchFamily="34" charset="0"/>
              </a:rPr>
              <a:t>access to the complete data archive</a:t>
            </a:r>
            <a:r>
              <a:rPr lang="en-US" sz="1100" dirty="0">
                <a:solidFill>
                  <a:srgbClr val="006400"/>
                </a:solidFill>
                <a:latin typeface="Arial" panose="020B0604020202020204" pitchFamily="34" charset="0"/>
              </a:rPr>
              <a:t> </a:t>
            </a:r>
            <a:r>
              <a:rPr lang="en-US" sz="1100" dirty="0">
                <a:solidFill>
                  <a:srgbClr val="333333"/>
                </a:solidFill>
                <a:latin typeface="Arial" panose="020B0604020202020204" pitchFamily="34" charset="0"/>
              </a:rPr>
              <a:t>on the platform.</a:t>
            </a:r>
          </a:p>
          <a:p>
            <a:pPr marL="174625" indent="-174625">
              <a:buFont typeface="Arial" panose="020B0604020202020204" pitchFamily="34" charset="0"/>
              <a:buChar char="•"/>
            </a:pPr>
            <a:r>
              <a:rPr lang="en-US" sz="1100" b="1" dirty="0">
                <a:solidFill>
                  <a:srgbClr val="006400"/>
                </a:solidFill>
                <a:latin typeface="Arial" panose="020B0604020202020204" pitchFamily="34" charset="0"/>
              </a:rPr>
              <a:t>OpenStack</a:t>
            </a:r>
            <a:r>
              <a:rPr lang="en-US" sz="1100" dirty="0">
                <a:solidFill>
                  <a:srgbClr val="333333"/>
                </a:solidFill>
                <a:latin typeface="Arial" panose="020B0604020202020204" pitchFamily="34" charset="0"/>
              </a:rPr>
              <a:t> is used as private cloud middleware where the MEP applications will be deployed, as well as pre-configured </a:t>
            </a:r>
            <a:r>
              <a:rPr lang="en-US" sz="1100" b="1" dirty="0">
                <a:solidFill>
                  <a:srgbClr val="006400"/>
                </a:solidFill>
                <a:latin typeface="Arial" panose="020B0604020202020204" pitchFamily="34" charset="0"/>
              </a:rPr>
              <a:t>Virtual Machines</a:t>
            </a:r>
            <a:r>
              <a:rPr lang="en-US" sz="1100" dirty="0">
                <a:solidFill>
                  <a:srgbClr val="006400"/>
                </a:solidFill>
                <a:latin typeface="Arial" panose="020B0604020202020204" pitchFamily="34" charset="0"/>
              </a:rPr>
              <a:t> </a:t>
            </a:r>
            <a:r>
              <a:rPr lang="en-US" sz="1100" dirty="0">
                <a:solidFill>
                  <a:srgbClr val="333333"/>
                </a:solidFill>
                <a:latin typeface="Arial" panose="020B0604020202020204" pitchFamily="34" charset="0"/>
              </a:rPr>
              <a:t>allowing users to work on the platform.</a:t>
            </a:r>
          </a:p>
          <a:p>
            <a:endParaRPr lang="en-GB" sz="1100" dirty="0"/>
          </a:p>
        </p:txBody>
      </p:sp>
    </p:spTree>
    <p:extLst>
      <p:ext uri="{BB962C8B-B14F-4D97-AF65-F5344CB8AC3E}">
        <p14:creationId xmlns:p14="http://schemas.microsoft.com/office/powerpoint/2010/main" val="182693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Proba-V MEP – Tools</a:t>
            </a:r>
            <a:endParaRPr lang="en-GB" dirty="0"/>
          </a:p>
        </p:txBody>
      </p:sp>
      <p:sp>
        <p:nvSpPr>
          <p:cNvPr id="4" name="Text Placeholder 3"/>
          <p:cNvSpPr txBox="1">
            <a:spLocks/>
          </p:cNvSpPr>
          <p:nvPr/>
        </p:nvSpPr>
        <p:spPr>
          <a:xfrm>
            <a:off x="171088" y="542033"/>
            <a:ext cx="8229600" cy="714728"/>
          </a:xfrm>
          <a:prstGeom prst="rect">
            <a:avLst/>
          </a:prstGeom>
        </p:spPr>
        <p:txBody>
          <a:bodyPr/>
          <a:lstStyle>
            <a:lvl1pPr marL="0" indent="-342900"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defTabSz="914400"/>
            <a:r>
              <a:rPr lang="en-GB" u="sng" kern="0" dirty="0" smtClean="0">
                <a:hlinkClick r:id="rId3"/>
              </a:rPr>
              <a:t>https://proba-v-mep.esa.int/</a:t>
            </a:r>
            <a:endParaRPr lang="en-GB" u="sng" kern="0" dirty="0"/>
          </a:p>
        </p:txBody>
      </p:sp>
      <p:pic>
        <p:nvPicPr>
          <p:cNvPr id="8" name="Picture 2" descr="https://proba-v-mep.esa.int/sites/proba-v-mep.esa.int/files/pictures/image_mep_circ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501" y="580037"/>
            <a:ext cx="2925108" cy="2158554"/>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4889978" y="4121448"/>
            <a:ext cx="1838297" cy="497918"/>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400" dirty="0" smtClean="0">
                <a:solidFill>
                  <a:schemeClr val="tx1"/>
                </a:solidFill>
              </a:rPr>
              <a:t>SPOT-VEGETATION</a:t>
            </a:r>
            <a:endParaRPr lang="en-GB" sz="1400" dirty="0">
              <a:solidFill>
                <a:schemeClr val="tx1"/>
              </a:solidFill>
            </a:endParaRPr>
          </a:p>
        </p:txBody>
      </p:sp>
      <p:sp>
        <p:nvSpPr>
          <p:cNvPr id="25" name="Rectangle 24"/>
          <p:cNvSpPr/>
          <p:nvPr/>
        </p:nvSpPr>
        <p:spPr>
          <a:xfrm>
            <a:off x="6781470" y="4121448"/>
            <a:ext cx="1838297" cy="497918"/>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400" dirty="0" err="1" smtClean="0">
                <a:solidFill>
                  <a:schemeClr val="tx1"/>
                </a:solidFill>
              </a:rPr>
              <a:t>Proba</a:t>
            </a:r>
            <a:r>
              <a:rPr lang="nl-BE" sz="1400" dirty="0" smtClean="0">
                <a:solidFill>
                  <a:schemeClr val="tx1"/>
                </a:solidFill>
              </a:rPr>
              <a:t>-V</a:t>
            </a:r>
            <a:endParaRPr lang="en-GB" sz="1400" dirty="0">
              <a:solidFill>
                <a:schemeClr val="tx1"/>
              </a:solidFill>
            </a:endParaRPr>
          </a:p>
        </p:txBody>
      </p:sp>
      <p:sp>
        <p:nvSpPr>
          <p:cNvPr id="26" name="Rectangle 25"/>
          <p:cNvSpPr/>
          <p:nvPr/>
        </p:nvSpPr>
        <p:spPr>
          <a:xfrm>
            <a:off x="4889978" y="3505833"/>
            <a:ext cx="3729789" cy="497918"/>
          </a:xfrm>
          <a:prstGeom prst="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400" dirty="0" smtClean="0">
                <a:solidFill>
                  <a:schemeClr val="tx1"/>
                </a:solidFill>
              </a:rPr>
              <a:t>Copernicus Global Land (*) (**)</a:t>
            </a:r>
            <a:endParaRPr lang="en-GB" sz="1400" dirty="0">
              <a:solidFill>
                <a:schemeClr val="tx1"/>
              </a:solidFill>
            </a:endParaRPr>
          </a:p>
        </p:txBody>
      </p:sp>
      <p:sp>
        <p:nvSpPr>
          <p:cNvPr id="27" name="TextBox 26"/>
          <p:cNvSpPr txBox="1"/>
          <p:nvPr/>
        </p:nvSpPr>
        <p:spPr>
          <a:xfrm>
            <a:off x="4816505" y="2767226"/>
            <a:ext cx="3751348" cy="646331"/>
          </a:xfrm>
          <a:prstGeom prst="rect">
            <a:avLst/>
          </a:prstGeom>
          <a:noFill/>
        </p:spPr>
        <p:txBody>
          <a:bodyPr wrap="none" rtlCol="0">
            <a:spAutoFit/>
          </a:bodyPr>
          <a:lstStyle/>
          <a:p>
            <a:r>
              <a:rPr lang="nl-BE" sz="1200" dirty="0" smtClean="0"/>
              <a:t>(*) </a:t>
            </a:r>
            <a:r>
              <a:rPr lang="nl-BE" sz="1200" dirty="0" err="1" smtClean="0"/>
              <a:t>only</a:t>
            </a:r>
            <a:r>
              <a:rPr lang="nl-BE" sz="1200" dirty="0" smtClean="0"/>
              <a:t> operations &amp; EC </a:t>
            </a:r>
            <a:r>
              <a:rPr lang="nl-BE" sz="1200" dirty="0" err="1" smtClean="0"/>
              <a:t>funded</a:t>
            </a:r>
            <a:r>
              <a:rPr lang="nl-BE" sz="1200" dirty="0" smtClean="0"/>
              <a:t> – </a:t>
            </a:r>
            <a:r>
              <a:rPr lang="nl-BE" sz="1200" dirty="0" err="1" smtClean="0"/>
              <a:t>limited</a:t>
            </a:r>
            <a:r>
              <a:rPr lang="nl-BE" sz="1200" dirty="0" smtClean="0"/>
              <a:t> </a:t>
            </a:r>
            <a:r>
              <a:rPr lang="nl-BE" sz="1200" dirty="0" err="1" smtClean="0"/>
              <a:t>to</a:t>
            </a:r>
            <a:r>
              <a:rPr lang="nl-BE" sz="1200" dirty="0" smtClean="0"/>
              <a:t> viewers</a:t>
            </a:r>
          </a:p>
          <a:p>
            <a:r>
              <a:rPr lang="nl-BE" sz="1200" dirty="0" smtClean="0"/>
              <a:t>(**) </a:t>
            </a:r>
            <a:r>
              <a:rPr lang="nl-BE" sz="1200" dirty="0" smtClean="0">
                <a:hlinkClick r:id="rId5"/>
              </a:rPr>
              <a:t>http://viewer.globalland.vgt.vito.be/viewer/</a:t>
            </a:r>
            <a:r>
              <a:rPr lang="nl-BE" sz="1200" dirty="0" smtClean="0"/>
              <a:t> </a:t>
            </a:r>
          </a:p>
          <a:p>
            <a:r>
              <a:rPr lang="en-GB" sz="1200" dirty="0" smtClean="0">
                <a:hlinkClick r:id="rId6"/>
              </a:rPr>
              <a:t>http://viewer.globalland.vgt.vito.be/tsviewer/</a:t>
            </a:r>
            <a:endParaRPr lang="en-GB" sz="1200"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00934" y="469147"/>
            <a:ext cx="1473046" cy="795920"/>
          </a:xfrm>
          <a:prstGeom prst="rect">
            <a:avLst/>
          </a:prstGeom>
        </p:spPr>
      </p:pic>
      <p:pic>
        <p:nvPicPr>
          <p:cNvPr id="1026" name="Picture 2">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088" y="986955"/>
            <a:ext cx="4096535" cy="3383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967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Data Access &amp; Analysis </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0934" y="469147"/>
            <a:ext cx="1473046" cy="79592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37" y="652545"/>
            <a:ext cx="7460873" cy="4079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087" y="567732"/>
            <a:ext cx="7442823" cy="4171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4610" y="1172819"/>
            <a:ext cx="5471300" cy="2961169"/>
          </a:xfrm>
          <a:prstGeom prst="rect">
            <a:avLst/>
          </a:prstGeom>
          <a:noFill/>
          <a:ln w="19050">
            <a:solidFill>
              <a:schemeClr val="tx1"/>
            </a:solidFill>
            <a:miter lim="800000"/>
            <a:headEnd/>
            <a:tailEnd/>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Pentagon 7"/>
          <p:cNvSpPr/>
          <p:nvPr/>
        </p:nvSpPr>
        <p:spPr bwMode="auto">
          <a:xfrm>
            <a:off x="7700934" y="1305291"/>
            <a:ext cx="1689165" cy="675905"/>
          </a:xfrm>
          <a:prstGeom prst="homePlat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nl-BE" sz="1200" b="1" u="none" strike="noStrike" cap="small" normalizeH="0" dirty="0" smtClean="0">
                <a:ln>
                  <a:noFill/>
                </a:ln>
                <a:solidFill>
                  <a:schemeClr val="bg1"/>
                </a:solidFill>
                <a:effectLst>
                  <a:outerShdw blurRad="38100" dist="38100" dir="2700000" algn="tl">
                    <a:srgbClr val="000000">
                      <a:alpha val="43137"/>
                    </a:srgbClr>
                  </a:outerShdw>
                </a:effectLst>
                <a:latin typeface="Lucida Bright" panose="02040602050505020304" pitchFamily="18" charset="0"/>
              </a:rPr>
              <a:t>Full </a:t>
            </a:r>
            <a:r>
              <a:rPr kumimoji="0" lang="nl-BE" sz="1200" b="1" u="none" strike="noStrike" cap="small" normalizeH="0" dirty="0" err="1" smtClean="0">
                <a:ln>
                  <a:noFill/>
                </a:ln>
                <a:solidFill>
                  <a:schemeClr val="bg1"/>
                </a:solidFill>
                <a:effectLst>
                  <a:outerShdw blurRad="38100" dist="38100" dir="2700000" algn="tl">
                    <a:srgbClr val="000000">
                      <a:alpha val="43137"/>
                    </a:srgbClr>
                  </a:outerShdw>
                </a:effectLst>
                <a:latin typeface="Lucida Bright" panose="02040602050505020304" pitchFamily="18" charset="0"/>
              </a:rPr>
              <a:t>resolution</a:t>
            </a:r>
            <a:r>
              <a:rPr kumimoji="0" lang="nl-BE" sz="1200" b="1" u="none" strike="noStrike" cap="small" normalizeH="0" dirty="0" smtClean="0">
                <a:ln>
                  <a:noFill/>
                </a:ln>
                <a:solidFill>
                  <a:schemeClr val="bg1"/>
                </a:solidFill>
                <a:effectLst>
                  <a:outerShdw blurRad="38100" dist="38100" dir="2700000" algn="tl">
                    <a:srgbClr val="000000">
                      <a:alpha val="43137"/>
                    </a:srgbClr>
                  </a:outerShdw>
                </a:effectLst>
                <a:latin typeface="Lucida Bright" panose="02040602050505020304" pitchFamily="18" charset="0"/>
              </a:rPr>
              <a:t> </a:t>
            </a:r>
          </a:p>
          <a:p>
            <a:pPr marL="0" marR="0" indent="0" defTabSz="914400" rtl="0" eaLnBrk="1" fontAlgn="base" latinLnBrk="0" hangingPunct="1">
              <a:lnSpc>
                <a:spcPct val="100000"/>
              </a:lnSpc>
              <a:spcBef>
                <a:spcPct val="0"/>
              </a:spcBef>
              <a:spcAft>
                <a:spcPct val="0"/>
              </a:spcAft>
              <a:buClrTx/>
              <a:buSzTx/>
              <a:buFontTx/>
              <a:buNone/>
              <a:tabLst/>
            </a:pPr>
            <a:r>
              <a:rPr kumimoji="0" lang="nl-BE" sz="1200" b="1" u="none" strike="noStrike" cap="small" normalizeH="0" dirty="0" err="1" smtClean="0">
                <a:ln>
                  <a:noFill/>
                </a:ln>
                <a:solidFill>
                  <a:schemeClr val="bg1"/>
                </a:solidFill>
                <a:effectLst>
                  <a:outerShdw blurRad="38100" dist="38100" dir="2700000" algn="tl">
                    <a:srgbClr val="000000">
                      <a:alpha val="43137"/>
                    </a:srgbClr>
                  </a:outerShdw>
                </a:effectLst>
                <a:latin typeface="Lucida Bright" panose="02040602050505020304" pitchFamily="18" charset="0"/>
              </a:rPr>
              <a:t>viewing</a:t>
            </a:r>
            <a:endParaRPr kumimoji="0" lang="nl-BE" sz="1200" b="1" u="none" strike="noStrike" cap="small" normalizeH="0" dirty="0" smtClean="0">
              <a:ln>
                <a:noFill/>
              </a:ln>
              <a:solidFill>
                <a:schemeClr val="bg1"/>
              </a:solidFill>
              <a:effectLst>
                <a:outerShdw blurRad="38100" dist="38100" dir="2700000" algn="tl">
                  <a:srgbClr val="000000">
                    <a:alpha val="43137"/>
                  </a:srgbClr>
                </a:outerShdw>
              </a:effectLst>
              <a:latin typeface="Lucida Bright" panose="02040602050505020304" pitchFamily="18" charset="0"/>
            </a:endParaRPr>
          </a:p>
        </p:txBody>
      </p:sp>
      <p:sp>
        <p:nvSpPr>
          <p:cNvPr id="9" name="Pentagon 8"/>
          <p:cNvSpPr/>
          <p:nvPr/>
        </p:nvSpPr>
        <p:spPr bwMode="auto">
          <a:xfrm>
            <a:off x="7700934" y="2071930"/>
            <a:ext cx="1689165" cy="1473992"/>
          </a:xfrm>
          <a:prstGeom prst="homePlate">
            <a:avLst>
              <a:gd name="adj" fmla="val 22534"/>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nl-BE" sz="1200" b="1" u="none" strike="noStrike" cap="small" normalizeH="0" dirty="0" smtClean="0">
                <a:ln>
                  <a:noFill/>
                </a:ln>
                <a:solidFill>
                  <a:schemeClr val="bg1"/>
                </a:solidFill>
                <a:effectLst>
                  <a:outerShdw blurRad="38100" dist="38100" dir="2700000" algn="tl">
                    <a:srgbClr val="000000">
                      <a:alpha val="43137"/>
                    </a:srgbClr>
                  </a:outerShdw>
                </a:effectLst>
                <a:latin typeface="Lucida Bright" panose="02040602050505020304" pitchFamily="18" charset="0"/>
              </a:rPr>
              <a:t>Time Series</a:t>
            </a:r>
          </a:p>
          <a:p>
            <a:pPr marL="0" marR="0" indent="0" defTabSz="914400" rtl="0" eaLnBrk="1" fontAlgn="base" latinLnBrk="0" hangingPunct="1">
              <a:lnSpc>
                <a:spcPct val="100000"/>
              </a:lnSpc>
              <a:spcBef>
                <a:spcPct val="0"/>
              </a:spcBef>
              <a:spcAft>
                <a:spcPct val="0"/>
              </a:spcAft>
              <a:buClrTx/>
              <a:buSzTx/>
              <a:buFontTx/>
              <a:buNone/>
              <a:tabLst/>
            </a:pPr>
            <a:r>
              <a:rPr kumimoji="0" lang="nl-BE" sz="1200" b="1" u="none" strike="noStrike" cap="small" normalizeH="0" dirty="0" err="1" smtClean="0">
                <a:ln>
                  <a:noFill/>
                </a:ln>
                <a:solidFill>
                  <a:schemeClr val="bg1"/>
                </a:solidFill>
                <a:effectLst>
                  <a:outerShdw blurRad="38100" dist="38100" dir="2700000" algn="tl">
                    <a:srgbClr val="000000">
                      <a:alpha val="43137"/>
                    </a:srgbClr>
                  </a:outerShdw>
                </a:effectLst>
                <a:latin typeface="Lucida Bright" panose="02040602050505020304" pitchFamily="18" charset="0"/>
              </a:rPr>
              <a:t>Viewing</a:t>
            </a:r>
            <a:endParaRPr kumimoji="0" lang="nl-BE" sz="1200" b="1" u="none" strike="noStrike" cap="small" normalizeH="0" dirty="0" smtClean="0">
              <a:ln>
                <a:noFill/>
              </a:ln>
              <a:solidFill>
                <a:schemeClr val="bg1"/>
              </a:solidFill>
              <a:effectLst>
                <a:outerShdw blurRad="38100" dist="38100" dir="2700000" algn="tl">
                  <a:srgbClr val="000000">
                    <a:alpha val="43137"/>
                  </a:srgbClr>
                </a:outerShdw>
              </a:effectLst>
              <a:latin typeface="Lucida Bright" panose="02040602050505020304" pitchFamily="18" charset="0"/>
            </a:endParaRPr>
          </a:p>
          <a:p>
            <a:pPr marL="171450" marR="0" indent="-171450" defTabSz="914400" rtl="0" eaLnBrk="1" fontAlgn="base" latinLnBrk="0" hangingPunct="1">
              <a:lnSpc>
                <a:spcPct val="100000"/>
              </a:lnSpc>
              <a:spcBef>
                <a:spcPts val="600"/>
              </a:spcBef>
              <a:spcAft>
                <a:spcPct val="0"/>
              </a:spcAft>
              <a:buClrTx/>
              <a:buSzTx/>
              <a:buFont typeface="Arial" panose="020B0604020202020204" pitchFamily="34" charset="0"/>
              <a:buChar char="•"/>
              <a:tabLst/>
            </a:pPr>
            <a:r>
              <a:rPr lang="nl-BE" sz="1200" b="1" cap="small" dirty="0" smtClean="0">
                <a:solidFill>
                  <a:schemeClr val="bg1"/>
                </a:solidFill>
                <a:effectLst>
                  <a:outerShdw blurRad="38100" dist="38100" dir="2700000" algn="tl">
                    <a:srgbClr val="000000">
                      <a:alpha val="43137"/>
                    </a:srgbClr>
                  </a:outerShdw>
                </a:effectLst>
                <a:latin typeface="Lucida Bright" panose="02040602050505020304" pitchFamily="18" charset="0"/>
              </a:rPr>
              <a:t>Countries</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nl-BE" sz="1200" b="1" u="none" strike="noStrike" cap="small" normalizeH="0" dirty="0" err="1" smtClean="0">
                <a:ln>
                  <a:noFill/>
                </a:ln>
                <a:solidFill>
                  <a:schemeClr val="bg1"/>
                </a:solidFill>
                <a:effectLst>
                  <a:outerShdw blurRad="38100" dist="38100" dir="2700000" algn="tl">
                    <a:srgbClr val="000000">
                      <a:alpha val="43137"/>
                    </a:srgbClr>
                  </a:outerShdw>
                </a:effectLst>
                <a:latin typeface="Lucida Bright" panose="02040602050505020304" pitchFamily="18" charset="0"/>
              </a:rPr>
              <a:t>Regions</a:t>
            </a:r>
            <a:endParaRPr kumimoji="0" lang="nl-BE" sz="1200" b="1" u="none" strike="noStrike" cap="small" normalizeH="0" dirty="0" smtClean="0">
              <a:ln>
                <a:noFill/>
              </a:ln>
              <a:solidFill>
                <a:schemeClr val="bg1"/>
              </a:solidFill>
              <a:effectLst>
                <a:outerShdw blurRad="38100" dist="38100" dir="2700000" algn="tl">
                  <a:srgbClr val="000000">
                    <a:alpha val="43137"/>
                  </a:srgbClr>
                </a:outerShdw>
              </a:effectLst>
              <a:latin typeface="Lucida Bright" panose="02040602050505020304" pitchFamily="18" charset="0"/>
            </a:endParaRP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nl-BE" sz="1200" b="1" cap="small" dirty="0" smtClean="0">
                <a:solidFill>
                  <a:schemeClr val="bg1"/>
                </a:solidFill>
                <a:effectLst>
                  <a:outerShdw blurRad="38100" dist="38100" dir="2700000" algn="tl">
                    <a:srgbClr val="000000">
                      <a:alpha val="43137"/>
                    </a:srgbClr>
                  </a:outerShdw>
                </a:effectLst>
                <a:latin typeface="Lucida Bright" panose="02040602050505020304" pitchFamily="18" charset="0"/>
              </a:rPr>
              <a:t>Pixels</a:t>
            </a:r>
          </a:p>
          <a:p>
            <a:pPr marL="171450" marR="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nl-BE" sz="1200" b="1" u="none" strike="noStrike" cap="small" normalizeH="0" dirty="0" err="1" smtClean="0">
                <a:ln>
                  <a:noFill/>
                </a:ln>
                <a:solidFill>
                  <a:schemeClr val="bg1"/>
                </a:solidFill>
                <a:effectLst>
                  <a:outerShdw blurRad="38100" dist="38100" dir="2700000" algn="tl">
                    <a:srgbClr val="000000">
                      <a:alpha val="43137"/>
                    </a:srgbClr>
                  </a:outerShdw>
                </a:effectLst>
                <a:latin typeface="Lucida Bright" panose="02040602050505020304" pitchFamily="18" charset="0"/>
              </a:rPr>
              <a:t>Polygons</a:t>
            </a:r>
            <a:endParaRPr kumimoji="0" lang="nl-BE" sz="1200" b="1" u="none" strike="noStrike" cap="small" normalizeH="0" dirty="0" smtClean="0">
              <a:ln>
                <a:noFill/>
              </a:ln>
              <a:solidFill>
                <a:schemeClr val="bg1"/>
              </a:solidFill>
              <a:effectLst>
                <a:outerShdw blurRad="38100" dist="38100" dir="2700000" algn="tl">
                  <a:srgbClr val="000000">
                    <a:alpha val="43137"/>
                  </a:srgbClr>
                </a:outerShdw>
              </a:effectLst>
              <a:latin typeface="Lucida Bright" panose="02040602050505020304" pitchFamily="18" charset="0"/>
            </a:endParaRPr>
          </a:p>
          <a:p>
            <a:pPr marL="0" marR="0" indent="0" defTabSz="914400" rtl="0" eaLnBrk="1" fontAlgn="base" latinLnBrk="0" hangingPunct="1">
              <a:lnSpc>
                <a:spcPct val="100000"/>
              </a:lnSpc>
              <a:spcBef>
                <a:spcPct val="0"/>
              </a:spcBef>
              <a:spcAft>
                <a:spcPct val="0"/>
              </a:spcAft>
              <a:buClrTx/>
              <a:buSzTx/>
              <a:buFontTx/>
              <a:buNone/>
              <a:tabLst/>
            </a:pPr>
            <a:endParaRPr kumimoji="0" lang="nl-BE" sz="1200" b="1" u="none" strike="noStrike" cap="small" normalizeH="0" dirty="0" smtClean="0">
              <a:ln>
                <a:noFill/>
              </a:ln>
              <a:solidFill>
                <a:schemeClr val="bg1"/>
              </a:solidFill>
              <a:effectLst>
                <a:outerShdw blurRad="38100" dist="38100" dir="2700000" algn="tl">
                  <a:srgbClr val="000000">
                    <a:alpha val="43137"/>
                  </a:srgbClr>
                </a:outerShdw>
              </a:effectLst>
              <a:latin typeface="Lucida Bright" panose="02040602050505020304" pitchFamily="18" charset="0"/>
            </a:endParaRPr>
          </a:p>
        </p:txBody>
      </p:sp>
      <p:sp>
        <p:nvSpPr>
          <p:cNvPr id="10" name="Rectangle 9"/>
          <p:cNvSpPr/>
          <p:nvPr/>
        </p:nvSpPr>
        <p:spPr>
          <a:xfrm>
            <a:off x="143087" y="4329112"/>
            <a:ext cx="8799096" cy="276999"/>
          </a:xfrm>
          <a:prstGeom prst="rect">
            <a:avLst/>
          </a:prstGeom>
          <a:solidFill>
            <a:schemeClr val="bg1"/>
          </a:solidFill>
          <a:effectLst>
            <a:outerShdw blurRad="63500" dist="76200" dir="16200000" sx="101000" sy="101000" rotWithShape="0">
              <a:srgbClr val="00B050">
                <a:alpha val="40000"/>
              </a:srgbClr>
            </a:outerShdw>
            <a:reflection blurRad="6350" stA="50000" endA="300" endPos="55500" dist="50800" dir="5400000" sy="-100000" algn="bl" rotWithShape="0"/>
          </a:effectLst>
        </p:spPr>
        <p:txBody>
          <a:bodyPr wrap="square">
            <a:spAutoFit/>
          </a:bodyPr>
          <a:lstStyle/>
          <a:p>
            <a:r>
              <a:rPr lang="en-GB" sz="1200" dirty="0">
                <a:solidFill>
                  <a:srgbClr val="00B050"/>
                </a:solidFill>
              </a:rPr>
              <a:t>https://proba-v-mep.esa.int/api/timeseries/v1.0/ts/PROBAV_L3_S10_TOC_NDVI_333M/point?lat=50&amp;lon=4</a:t>
            </a:r>
          </a:p>
        </p:txBody>
      </p:sp>
      <p:sp>
        <p:nvSpPr>
          <p:cNvPr id="11" name="Pentagon 10"/>
          <p:cNvSpPr/>
          <p:nvPr/>
        </p:nvSpPr>
        <p:spPr bwMode="auto">
          <a:xfrm>
            <a:off x="7700933" y="3653207"/>
            <a:ext cx="1689165" cy="675905"/>
          </a:xfrm>
          <a:prstGeom prst="homePlat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nl-BE" sz="1200" b="1" u="none" strike="noStrike" cap="small" normalizeH="0" dirty="0" smtClean="0">
                <a:ln>
                  <a:noFill/>
                </a:ln>
                <a:solidFill>
                  <a:schemeClr val="bg1"/>
                </a:solidFill>
                <a:effectLst>
                  <a:outerShdw blurRad="38100" dist="38100" dir="2700000" algn="tl">
                    <a:srgbClr val="000000">
                      <a:alpha val="43137"/>
                    </a:srgbClr>
                  </a:outerShdw>
                </a:effectLst>
                <a:latin typeface="Lucida Bright" panose="02040602050505020304" pitchFamily="18" charset="0"/>
              </a:rPr>
              <a:t>Web Client &amp; </a:t>
            </a:r>
          </a:p>
          <a:p>
            <a:pPr marL="0" marR="0" indent="0" defTabSz="914400" rtl="0" eaLnBrk="1" fontAlgn="base" latinLnBrk="0" hangingPunct="1">
              <a:lnSpc>
                <a:spcPct val="100000"/>
              </a:lnSpc>
              <a:spcBef>
                <a:spcPct val="0"/>
              </a:spcBef>
              <a:spcAft>
                <a:spcPct val="0"/>
              </a:spcAft>
              <a:buClrTx/>
              <a:buSzTx/>
              <a:buFontTx/>
              <a:buNone/>
              <a:tabLst/>
            </a:pPr>
            <a:r>
              <a:rPr lang="nl-BE" sz="1200" b="1" cap="small" dirty="0" smtClean="0">
                <a:solidFill>
                  <a:schemeClr val="bg1"/>
                </a:solidFill>
                <a:effectLst>
                  <a:outerShdw blurRad="38100" dist="38100" dir="2700000" algn="tl">
                    <a:srgbClr val="000000">
                      <a:alpha val="43137"/>
                    </a:srgbClr>
                  </a:outerShdw>
                </a:effectLst>
                <a:latin typeface="Lucida Bright" panose="02040602050505020304" pitchFamily="18" charset="0"/>
              </a:rPr>
              <a:t>API</a:t>
            </a:r>
            <a:endParaRPr kumimoji="0" lang="nl-BE" sz="1200" b="1" u="none" strike="noStrike" cap="small" normalizeH="0" dirty="0" smtClean="0">
              <a:ln>
                <a:noFill/>
              </a:ln>
              <a:solidFill>
                <a:schemeClr val="bg1"/>
              </a:solidFill>
              <a:effectLst>
                <a:outerShdw blurRad="38100" dist="38100" dir="2700000" algn="tl">
                  <a:srgbClr val="000000">
                    <a:alpha val="43137"/>
                  </a:srgbClr>
                </a:outerShdw>
              </a:effectLst>
              <a:latin typeface="Lucida Bright" panose="02040602050505020304" pitchFamily="18" charset="0"/>
            </a:endParaRPr>
          </a:p>
        </p:txBody>
      </p:sp>
    </p:spTree>
    <p:extLst>
      <p:ext uri="{BB962C8B-B14F-4D97-AF65-F5344CB8AC3E}">
        <p14:creationId xmlns:p14="http://schemas.microsoft.com/office/powerpoint/2010/main" val="163252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Data Processing</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0934" y="469147"/>
            <a:ext cx="1473046" cy="795920"/>
          </a:xfrm>
          <a:prstGeom prst="rect">
            <a:avLst/>
          </a:prstGeom>
        </p:spPr>
      </p:pic>
      <p:sp>
        <p:nvSpPr>
          <p:cNvPr id="4" name="Pentagon 3"/>
          <p:cNvSpPr/>
          <p:nvPr/>
        </p:nvSpPr>
        <p:spPr bwMode="auto">
          <a:xfrm>
            <a:off x="7400486" y="1305291"/>
            <a:ext cx="1689165" cy="675905"/>
          </a:xfrm>
          <a:prstGeom prst="homePlat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nl-BE" sz="1200" b="1" u="none" strike="noStrike" cap="small" normalizeH="0" dirty="0" smtClean="0">
                <a:ln>
                  <a:noFill/>
                </a:ln>
                <a:solidFill>
                  <a:schemeClr val="bg1"/>
                </a:solidFill>
                <a:effectLst>
                  <a:outerShdw blurRad="38100" dist="38100" dir="2700000" algn="tl">
                    <a:srgbClr val="000000">
                      <a:alpha val="43137"/>
                    </a:srgbClr>
                  </a:outerShdw>
                </a:effectLst>
                <a:latin typeface="Lucida Bright" panose="02040602050505020304" pitchFamily="18" charset="0"/>
              </a:rPr>
              <a:t>On-</a:t>
            </a:r>
            <a:r>
              <a:rPr kumimoji="0" lang="nl-BE" sz="1200" b="1" u="none" strike="noStrike" cap="small" normalizeH="0" dirty="0" err="1" smtClean="0">
                <a:ln>
                  <a:noFill/>
                </a:ln>
                <a:solidFill>
                  <a:schemeClr val="bg1"/>
                </a:solidFill>
                <a:effectLst>
                  <a:outerShdw blurRad="38100" dist="38100" dir="2700000" algn="tl">
                    <a:srgbClr val="000000">
                      <a:alpha val="43137"/>
                    </a:srgbClr>
                  </a:outerShdw>
                </a:effectLst>
                <a:latin typeface="Lucida Bright" panose="02040602050505020304" pitchFamily="18" charset="0"/>
              </a:rPr>
              <a:t>demand</a:t>
            </a:r>
            <a:r>
              <a:rPr kumimoji="0" lang="nl-BE" sz="1200" b="1" u="none" strike="noStrike" cap="small" normalizeH="0" dirty="0" smtClean="0">
                <a:ln>
                  <a:noFill/>
                </a:ln>
                <a:solidFill>
                  <a:schemeClr val="bg1"/>
                </a:solidFill>
                <a:effectLst>
                  <a:outerShdw blurRad="38100" dist="38100" dir="2700000" algn="tl">
                    <a:srgbClr val="000000">
                      <a:alpha val="43137"/>
                    </a:srgbClr>
                  </a:outerShdw>
                </a:effectLst>
                <a:latin typeface="Lucida Bright" panose="02040602050505020304" pitchFamily="18" charset="0"/>
              </a:rPr>
              <a:t> processing</a:t>
            </a:r>
          </a:p>
        </p:txBody>
      </p:sp>
      <p:sp>
        <p:nvSpPr>
          <p:cNvPr id="5" name="Pentagon 4"/>
          <p:cNvSpPr/>
          <p:nvPr/>
        </p:nvSpPr>
        <p:spPr bwMode="auto">
          <a:xfrm>
            <a:off x="7400486" y="2057984"/>
            <a:ext cx="1689165" cy="675905"/>
          </a:xfrm>
          <a:prstGeom prst="homePlat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nl-BE" sz="1200" b="1" u="none" strike="noStrike" cap="small" normalizeH="0" dirty="0" smtClean="0">
                <a:ln>
                  <a:noFill/>
                </a:ln>
                <a:solidFill>
                  <a:schemeClr val="bg1"/>
                </a:solidFill>
                <a:effectLst>
                  <a:outerShdw blurRad="38100" dist="38100" dir="2700000" algn="tl">
                    <a:srgbClr val="000000">
                      <a:alpha val="43137"/>
                    </a:srgbClr>
                  </a:outerShdw>
                </a:effectLst>
                <a:latin typeface="Lucida Bright" panose="02040602050505020304" pitchFamily="18" charset="0"/>
              </a:rPr>
              <a:t>Virtual Research Environment</a:t>
            </a:r>
          </a:p>
        </p:txBody>
      </p:sp>
      <p:sp>
        <p:nvSpPr>
          <p:cNvPr id="6" name="Pentagon 5"/>
          <p:cNvSpPr/>
          <p:nvPr/>
        </p:nvSpPr>
        <p:spPr bwMode="auto">
          <a:xfrm>
            <a:off x="7400485" y="2818821"/>
            <a:ext cx="1689165" cy="675905"/>
          </a:xfrm>
          <a:prstGeom prst="homePlat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nl-BE" sz="1200" b="1" u="none" strike="noStrike" cap="small" normalizeH="0" dirty="0" smtClean="0">
                <a:ln>
                  <a:noFill/>
                </a:ln>
                <a:solidFill>
                  <a:schemeClr val="bg1"/>
                </a:solidFill>
                <a:effectLst>
                  <a:outerShdw blurRad="38100" dist="38100" dir="2700000" algn="tl">
                    <a:srgbClr val="000000">
                      <a:alpha val="43137"/>
                    </a:srgbClr>
                  </a:outerShdw>
                </a:effectLst>
                <a:latin typeface="Lucida Bright" panose="02040602050505020304" pitchFamily="18" charset="0"/>
              </a:rPr>
              <a:t>Notebooks</a:t>
            </a:r>
          </a:p>
        </p:txBody>
      </p:sp>
      <p:grpSp>
        <p:nvGrpSpPr>
          <p:cNvPr id="7" name="Group 6"/>
          <p:cNvGrpSpPr/>
          <p:nvPr/>
        </p:nvGrpSpPr>
        <p:grpSpPr>
          <a:xfrm>
            <a:off x="226849" y="697863"/>
            <a:ext cx="6599741" cy="2952502"/>
            <a:chOff x="140307" y="2092931"/>
            <a:chExt cx="8671699" cy="4786972"/>
          </a:xfrm>
        </p:grpSpPr>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771"/>
            <a:stretch/>
          </p:blipFill>
          <p:spPr bwMode="auto">
            <a:xfrm>
              <a:off x="140307" y="2111265"/>
              <a:ext cx="6834730" cy="476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6975037" y="2092931"/>
              <a:ext cx="1836969" cy="478697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922" y="2807318"/>
              <a:ext cx="3403656" cy="3233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17989"/>
          <a:stretch/>
        </p:blipFill>
        <p:spPr bwMode="auto">
          <a:xfrm>
            <a:off x="226849" y="720169"/>
            <a:ext cx="6599741" cy="363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3086" y="689715"/>
            <a:ext cx="7067412" cy="4452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90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animEffect transition="in" filter="fade">
                                      <p:cBhvr>
                                        <p:cTn id="31" dur="1000"/>
                                        <p:tgtEl>
                                          <p:spTgt spid="2050"/>
                                        </p:tgtEl>
                                      </p:cBhvr>
                                    </p:animEffect>
                                    <p:anim calcmode="lin" valueType="num">
                                      <p:cBhvr>
                                        <p:cTn id="32" dur="1000" fill="hold"/>
                                        <p:tgtEl>
                                          <p:spTgt spid="2050"/>
                                        </p:tgtEl>
                                        <p:attrNameLst>
                                          <p:attrName>ppt_x</p:attrName>
                                        </p:attrNameLst>
                                      </p:cBhvr>
                                      <p:tavLst>
                                        <p:tav tm="0">
                                          <p:val>
                                            <p:strVal val="#ppt_x"/>
                                          </p:val>
                                        </p:tav>
                                        <p:tav tm="100000">
                                          <p:val>
                                            <p:strVal val="#ppt_x"/>
                                          </p:val>
                                        </p:tav>
                                      </p:tavLst>
                                    </p:anim>
                                    <p:anim calcmode="lin" valueType="num">
                                      <p:cBhvr>
                                        <p:cTn id="33" dur="1000" fill="hold"/>
                                        <p:tgtEl>
                                          <p:spTgt spid="205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Planning </a:t>
            </a:r>
            <a:r>
              <a:rPr lang="nl-BE" dirty="0" err="1" smtClean="0"/>
              <a:t>and</a:t>
            </a:r>
            <a:r>
              <a:rPr lang="nl-BE" dirty="0" smtClean="0"/>
              <a:t> user </a:t>
            </a:r>
            <a:r>
              <a:rPr lang="nl-BE" dirty="0" err="1" smtClean="0"/>
              <a:t>uptake</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0934" y="469147"/>
            <a:ext cx="1473046" cy="795920"/>
          </a:xfrm>
          <a:prstGeom prst="rect">
            <a:avLst/>
          </a:prstGeom>
        </p:spPr>
      </p:pic>
      <p:sp>
        <p:nvSpPr>
          <p:cNvPr id="4" name="TextBox 3"/>
          <p:cNvSpPr txBox="1"/>
          <p:nvPr/>
        </p:nvSpPr>
        <p:spPr>
          <a:xfrm>
            <a:off x="409254" y="867107"/>
            <a:ext cx="7291680" cy="1938992"/>
          </a:xfrm>
          <a:prstGeom prst="rect">
            <a:avLst/>
          </a:prstGeom>
          <a:noFill/>
        </p:spPr>
        <p:txBody>
          <a:bodyPr wrap="square" rtlCol="0">
            <a:spAutoFit/>
          </a:bodyPr>
          <a:lstStyle/>
          <a:p>
            <a:pPr marL="285750" indent="-285750">
              <a:buFont typeface="Arial" panose="020B0604020202020204" pitchFamily="34" charset="0"/>
              <a:buChar char="•"/>
            </a:pPr>
            <a:r>
              <a:rPr lang="nl-BE" sz="1200" dirty="0" smtClean="0"/>
              <a:t>In operations since Nov 2016</a:t>
            </a:r>
          </a:p>
          <a:p>
            <a:pPr marL="285750" indent="-285750">
              <a:buFont typeface="Arial" panose="020B0604020202020204" pitchFamily="34" charset="0"/>
              <a:buChar char="•"/>
            </a:pPr>
            <a:r>
              <a:rPr lang="nl-BE" sz="1200" dirty="0" smtClean="0"/>
              <a:t>Project extension definition ongoing</a:t>
            </a:r>
          </a:p>
          <a:p>
            <a:pPr marL="285750" indent="-285750">
              <a:buFont typeface="Arial" panose="020B0604020202020204" pitchFamily="34" charset="0"/>
              <a:buChar char="•"/>
            </a:pPr>
            <a:r>
              <a:rPr lang="nl-BE" sz="1200" dirty="0" err="1" smtClean="0"/>
              <a:t>Regular</a:t>
            </a:r>
            <a:r>
              <a:rPr lang="nl-BE" sz="1200" dirty="0" smtClean="0"/>
              <a:t> releases of new features, e.g. </a:t>
            </a:r>
            <a:r>
              <a:rPr lang="nl-BE" sz="1200" dirty="0" err="1" smtClean="0"/>
              <a:t>polygon</a:t>
            </a:r>
            <a:r>
              <a:rPr lang="nl-BE" sz="1200" dirty="0" smtClean="0"/>
              <a:t> support Time Series Viewer</a:t>
            </a:r>
          </a:p>
          <a:p>
            <a:pPr marL="285750" indent="-285750">
              <a:buFont typeface="Arial" panose="020B0604020202020204" pitchFamily="34" charset="0"/>
              <a:buChar char="•"/>
            </a:pPr>
            <a:r>
              <a:rPr lang="nl-BE" sz="1200" dirty="0" err="1" smtClean="0"/>
              <a:t>Supporting</a:t>
            </a:r>
            <a:r>
              <a:rPr lang="nl-BE" sz="1200" dirty="0" smtClean="0"/>
              <a:t> </a:t>
            </a:r>
            <a:r>
              <a:rPr lang="nl-BE" sz="1200" dirty="0" err="1" smtClean="0"/>
              <a:t>many</a:t>
            </a:r>
            <a:r>
              <a:rPr lang="nl-BE" sz="1200" dirty="0" smtClean="0"/>
              <a:t> </a:t>
            </a:r>
            <a:r>
              <a:rPr lang="nl-BE" sz="1200" dirty="0" err="1" smtClean="0"/>
              <a:t>researchers</a:t>
            </a:r>
            <a:r>
              <a:rPr lang="nl-BE" sz="1200" dirty="0" smtClean="0"/>
              <a:t> </a:t>
            </a:r>
            <a:r>
              <a:rPr lang="nl-BE" sz="1200" dirty="0" err="1" smtClean="0"/>
              <a:t>and</a:t>
            </a:r>
            <a:r>
              <a:rPr lang="nl-BE" sz="1200" dirty="0" smtClean="0"/>
              <a:t> </a:t>
            </a:r>
            <a:r>
              <a:rPr lang="nl-BE" sz="1200" dirty="0" err="1" smtClean="0"/>
              <a:t>developers</a:t>
            </a:r>
            <a:r>
              <a:rPr lang="nl-BE" sz="1200" dirty="0" smtClean="0"/>
              <a:t>: </a:t>
            </a:r>
          </a:p>
          <a:p>
            <a:pPr marL="742950" lvl="1" indent="-285750">
              <a:buFont typeface="Arial" panose="020B0604020202020204" pitchFamily="34" charset="0"/>
              <a:buChar char="•"/>
            </a:pPr>
            <a:r>
              <a:rPr lang="nl-BE" sz="1200" dirty="0" smtClean="0"/>
              <a:t>Virtual Research Environment – Virtual Machines</a:t>
            </a:r>
          </a:p>
          <a:p>
            <a:pPr marL="742950" lvl="1" indent="-285750">
              <a:buFont typeface="Arial" panose="020B0604020202020204" pitchFamily="34" charset="0"/>
              <a:buChar char="•"/>
            </a:pPr>
            <a:r>
              <a:rPr lang="nl-BE" sz="1200" dirty="0" smtClean="0"/>
              <a:t>Notebooks, e.g. </a:t>
            </a:r>
            <a:r>
              <a:rPr lang="nl-BE" sz="1200" dirty="0" err="1" smtClean="0"/>
              <a:t>for</a:t>
            </a:r>
            <a:r>
              <a:rPr lang="nl-BE" sz="1200" dirty="0" smtClean="0"/>
              <a:t> Cal/Val users</a:t>
            </a:r>
          </a:p>
          <a:p>
            <a:pPr marL="742950" lvl="1" indent="-285750">
              <a:buFont typeface="Arial" panose="020B0604020202020204" pitchFamily="34" charset="0"/>
              <a:buChar char="•"/>
            </a:pPr>
            <a:r>
              <a:rPr lang="nl-BE" sz="1200" dirty="0" smtClean="0"/>
              <a:t>Using MEP </a:t>
            </a:r>
            <a:r>
              <a:rPr lang="nl-BE" sz="1200" dirty="0" err="1" smtClean="0"/>
              <a:t>APIs</a:t>
            </a:r>
            <a:r>
              <a:rPr lang="nl-BE" sz="1200" dirty="0" smtClean="0"/>
              <a:t> in users’ </a:t>
            </a:r>
            <a:r>
              <a:rPr lang="nl-BE" sz="1200" dirty="0" err="1" smtClean="0"/>
              <a:t>applications</a:t>
            </a:r>
            <a:endParaRPr lang="nl-BE" sz="1200" dirty="0" smtClean="0"/>
          </a:p>
          <a:p>
            <a:pPr marL="742950" lvl="1" indent="-285750">
              <a:buFont typeface="Arial" panose="020B0604020202020204" pitchFamily="34" charset="0"/>
              <a:buChar char="•"/>
            </a:pPr>
            <a:r>
              <a:rPr lang="nl-BE" sz="1200" dirty="0" smtClean="0"/>
              <a:t>…</a:t>
            </a:r>
          </a:p>
          <a:p>
            <a:pPr marL="285750" indent="-285750">
              <a:buFont typeface="Arial" panose="020B0604020202020204" pitchFamily="34" charset="0"/>
              <a:buChar char="•"/>
            </a:pPr>
            <a:r>
              <a:rPr lang="nl-BE" sz="1200" dirty="0" smtClean="0"/>
              <a:t>MEP services are </a:t>
            </a:r>
            <a:r>
              <a:rPr lang="nl-BE" sz="1200" dirty="0" err="1" smtClean="0"/>
              <a:t>integrated</a:t>
            </a:r>
            <a:r>
              <a:rPr lang="nl-BE" sz="1200" dirty="0" smtClean="0"/>
              <a:t> in 3rd-party services &amp; </a:t>
            </a:r>
            <a:r>
              <a:rPr lang="nl-BE" sz="1200" dirty="0" err="1" smtClean="0"/>
              <a:t>projects</a:t>
            </a:r>
            <a:endParaRPr lang="nl-BE" sz="1200" dirty="0" smtClean="0"/>
          </a:p>
          <a:p>
            <a:pPr marL="742950" lvl="1" indent="-285750">
              <a:buFont typeface="Arial" panose="020B0604020202020204" pitchFamily="34" charset="0"/>
              <a:buChar char="•"/>
            </a:pPr>
            <a:endParaRPr lang="nl-BE" sz="1200" dirty="0" smtClean="0"/>
          </a:p>
        </p:txBody>
      </p:sp>
      <p:sp>
        <p:nvSpPr>
          <p:cNvPr id="5" name="Text Placeholder 3"/>
          <p:cNvSpPr txBox="1">
            <a:spLocks/>
          </p:cNvSpPr>
          <p:nvPr/>
        </p:nvSpPr>
        <p:spPr>
          <a:xfrm>
            <a:off x="5818075" y="4269432"/>
            <a:ext cx="3765718" cy="714728"/>
          </a:xfrm>
          <a:prstGeom prst="rect">
            <a:avLst/>
          </a:prstGeom>
        </p:spPr>
        <p:txBody>
          <a:bodyPr/>
          <a:lstStyle>
            <a:lvl1pPr marL="0" indent="-342900" algn="l" rtl="0" eaLnBrk="1" fontAlgn="base" hangingPunct="1">
              <a:lnSpc>
                <a:spcPct val="119000"/>
              </a:lnSpc>
              <a:spcBef>
                <a:spcPct val="20000"/>
              </a:spcBef>
              <a:spcAft>
                <a:spcPct val="0"/>
              </a:spcAft>
              <a:buClr>
                <a:schemeClr val="accent1"/>
              </a:buClr>
              <a:buFontTx/>
              <a:buNone/>
              <a:defRPr lang="en-GB" sz="1600" dirty="0" smtClean="0">
                <a:solidFill>
                  <a:schemeClr val="bg2"/>
                </a:solidFill>
                <a:latin typeface="Verdana"/>
                <a:ea typeface="+mn-ea"/>
                <a:cs typeface="Verdana"/>
              </a:defRPr>
            </a:lvl1pPr>
            <a:lvl2pPr marL="8100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2pPr>
            <a:lvl3pPr marL="14076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3pPr>
            <a:lvl4pPr marL="20052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4pPr>
            <a:lvl5pPr marL="2602800" indent="0" algn="l" rtl="0" eaLnBrk="1" fontAlgn="base" hangingPunct="1">
              <a:lnSpc>
                <a:spcPct val="119000"/>
              </a:lnSpc>
              <a:spcBef>
                <a:spcPct val="20000"/>
              </a:spcBef>
              <a:spcAft>
                <a:spcPct val="0"/>
              </a:spcAft>
              <a:buClr>
                <a:schemeClr val="accent1"/>
              </a:buClr>
              <a:buFont typeface="Verdana" pitchFamily="34" charset="0"/>
              <a:buNone/>
              <a:defRPr lang="en-GB" sz="1600" dirty="0" smtClean="0">
                <a:solidFill>
                  <a:schemeClr val="bg2"/>
                </a:solidFill>
                <a:latin typeface="Verdana"/>
                <a:ea typeface="+mn-ea"/>
                <a:cs typeface="Verdana"/>
              </a:defRPr>
            </a:lvl5pPr>
            <a:lvl6pPr marL="34798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eaLnBrk="1" fontAlgn="base" hangingPunct="1">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a:lstStyle>
          <a:p>
            <a:pPr defTabSz="914400"/>
            <a:r>
              <a:rPr lang="en-GB" u="sng" kern="0" dirty="0" smtClean="0"/>
              <a:t>https://proba-v-mep.esa.int/</a:t>
            </a:r>
            <a:endParaRPr lang="en-GB" u="sng" kern="0" dirty="0"/>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4724" y="2756564"/>
            <a:ext cx="972986" cy="1743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5"/>
          <a:stretch>
            <a:fillRect/>
          </a:stretch>
        </p:blipFill>
        <p:spPr>
          <a:xfrm>
            <a:off x="2866212" y="3077417"/>
            <a:ext cx="762970" cy="762970"/>
          </a:xfrm>
          <a:prstGeom prst="rect">
            <a:avLst/>
          </a:prstGeom>
        </p:spPr>
      </p:pic>
      <p:pic>
        <p:nvPicPr>
          <p:cNvPr id="8" name="Picture 7" descr="NextGEOSS_cores_horizontal.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4102" y="2898432"/>
            <a:ext cx="692023" cy="160300"/>
          </a:xfrm>
          <a:prstGeom prst="rect">
            <a:avLst/>
          </a:prstGeom>
        </p:spPr>
      </p:pic>
      <p:pic>
        <p:nvPicPr>
          <p:cNvPr id="9" name="Picture 2" descr="C:\Users\goore\AppData\Local\Microsoft\Windows\Temporary Internet Files\Content.Outlook\55RLHNT8\Logo C (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6874" y="4081747"/>
            <a:ext cx="1155311" cy="4188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6234" y="1598455"/>
            <a:ext cx="2754094" cy="1860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929" y="2756565"/>
            <a:ext cx="980272" cy="1743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1168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
          <p:cNvSpPr txBox="1">
            <a:spLocks noChangeArrowheads="1"/>
          </p:cNvSpPr>
          <p:nvPr/>
        </p:nvSpPr>
        <p:spPr bwMode="auto">
          <a:xfrm>
            <a:off x="230778" y="1131144"/>
            <a:ext cx="8682444" cy="1569660"/>
          </a:xfrm>
          <a:prstGeom prst="rect">
            <a:avLst/>
          </a:prstGeom>
          <a:noFill/>
          <a:ln>
            <a:noFill/>
          </a:ln>
          <a:extLst/>
        </p:spPr>
        <p:txBody>
          <a:bodyPr vert="horz" wrap="square" lIns="91440" tIns="45720" rIns="91440" bIns="45720" numCol="1" anchor="ctr" anchorCtr="0" compatLnSpc="1">
            <a:prstTxWarp prst="textNoShape">
              <a:avLst/>
            </a:prstTxWarp>
            <a:spAutoFit/>
          </a:bodyPr>
          <a:lstStyle>
            <a:lvl1pPr algn="l" rtl="0" eaLnBrk="1" fontAlgn="base" hangingPunct="1">
              <a:spcBef>
                <a:spcPct val="0"/>
              </a:spcBef>
              <a:spcAft>
                <a:spcPct val="0"/>
              </a:spcAft>
              <a:defRPr sz="3200" b="0">
                <a:solidFill>
                  <a:schemeClr val="bg1">
                    <a:lumMod val="95000"/>
                  </a:schemeClr>
                </a:solidFill>
                <a:latin typeface="Verdana"/>
                <a:ea typeface="+mj-ea"/>
                <a:cs typeface="Verdana"/>
              </a:defRPr>
            </a:lvl1pPr>
            <a:lvl2pPr algn="l" rtl="0" eaLnBrk="1" fontAlgn="base" hangingPunct="1">
              <a:spcBef>
                <a:spcPct val="0"/>
              </a:spcBef>
              <a:spcAft>
                <a:spcPct val="0"/>
              </a:spcAft>
              <a:defRPr sz="2200" b="1">
                <a:solidFill>
                  <a:schemeClr val="bg1"/>
                </a:solidFill>
                <a:latin typeface="Verdana" pitchFamily="34" charset="0"/>
              </a:defRPr>
            </a:lvl2pPr>
            <a:lvl3pPr algn="l" rtl="0" eaLnBrk="1" fontAlgn="base" hangingPunct="1">
              <a:spcBef>
                <a:spcPct val="0"/>
              </a:spcBef>
              <a:spcAft>
                <a:spcPct val="0"/>
              </a:spcAft>
              <a:defRPr sz="2200" b="1">
                <a:solidFill>
                  <a:schemeClr val="bg1"/>
                </a:solidFill>
                <a:latin typeface="Verdana" pitchFamily="34" charset="0"/>
              </a:defRPr>
            </a:lvl3pPr>
            <a:lvl4pPr algn="l" rtl="0" eaLnBrk="1" fontAlgn="base" hangingPunct="1">
              <a:spcBef>
                <a:spcPct val="0"/>
              </a:spcBef>
              <a:spcAft>
                <a:spcPct val="0"/>
              </a:spcAft>
              <a:defRPr sz="2200" b="1">
                <a:solidFill>
                  <a:schemeClr val="bg1"/>
                </a:solidFill>
                <a:latin typeface="Verdana" pitchFamily="34" charset="0"/>
              </a:defRPr>
            </a:lvl4pPr>
            <a:lvl5pPr algn="l" rtl="0" eaLnBrk="1" fontAlgn="base" hangingPunct="1">
              <a:spcBef>
                <a:spcPct val="0"/>
              </a:spcBef>
              <a:spcAft>
                <a:spcPct val="0"/>
              </a:spcAft>
              <a:defRPr sz="2200" b="1">
                <a:solidFill>
                  <a:schemeClr val="bg1"/>
                </a:solidFill>
                <a:latin typeface="Verdana" pitchFamily="34" charset="0"/>
              </a:defRPr>
            </a:lvl5pPr>
            <a:lvl6pPr marL="457200" algn="l" rtl="0" eaLnBrk="1" fontAlgn="base" hangingPunct="1">
              <a:spcBef>
                <a:spcPct val="0"/>
              </a:spcBef>
              <a:spcAft>
                <a:spcPct val="0"/>
              </a:spcAft>
              <a:defRPr sz="2200" b="1">
                <a:solidFill>
                  <a:schemeClr val="bg1"/>
                </a:solidFill>
                <a:latin typeface="Verdana" pitchFamily="34" charset="0"/>
              </a:defRPr>
            </a:lvl6pPr>
            <a:lvl7pPr marL="914400" algn="l" rtl="0" eaLnBrk="1" fontAlgn="base" hangingPunct="1">
              <a:spcBef>
                <a:spcPct val="0"/>
              </a:spcBef>
              <a:spcAft>
                <a:spcPct val="0"/>
              </a:spcAft>
              <a:defRPr sz="2200" b="1">
                <a:solidFill>
                  <a:schemeClr val="bg1"/>
                </a:solidFill>
                <a:latin typeface="Verdana" pitchFamily="34" charset="0"/>
              </a:defRPr>
            </a:lvl7pPr>
            <a:lvl8pPr marL="1371600" algn="l" rtl="0" eaLnBrk="1" fontAlgn="base" hangingPunct="1">
              <a:spcBef>
                <a:spcPct val="0"/>
              </a:spcBef>
              <a:spcAft>
                <a:spcPct val="0"/>
              </a:spcAft>
              <a:defRPr sz="2200" b="1">
                <a:solidFill>
                  <a:schemeClr val="bg1"/>
                </a:solidFill>
                <a:latin typeface="Verdana" pitchFamily="34" charset="0"/>
              </a:defRPr>
            </a:lvl8pPr>
            <a:lvl9pPr marL="1828800" algn="l" rtl="0" eaLnBrk="1" fontAlgn="base" hangingPunct="1">
              <a:spcBef>
                <a:spcPct val="0"/>
              </a:spcBef>
              <a:spcAft>
                <a:spcPct val="0"/>
              </a:spcAft>
              <a:defRPr sz="2200" b="1">
                <a:solidFill>
                  <a:schemeClr val="bg1"/>
                </a:solidFill>
                <a:latin typeface="Verdana" pitchFamily="34" charset="0"/>
              </a:defRPr>
            </a:lvl9pPr>
          </a:lstStyle>
          <a:p>
            <a:pPr algn="ctr"/>
            <a:r>
              <a:rPr lang="en-US" dirty="0">
                <a:solidFill>
                  <a:schemeClr val="bg1"/>
                </a:solidFill>
              </a:rPr>
              <a:t>ESA-NASA multi-Mission Analysis Platform for improving global aboveground terrestrial carbon dynamics</a:t>
            </a:r>
            <a:endParaRPr lang="en-US" dirty="0">
              <a:solidFill>
                <a:schemeClr val="bg1"/>
              </a:solidFill>
              <a:sym typeface="Wingdings" panose="05000000000000000000" pitchFamily="2" charset="2"/>
            </a:endParaRPr>
          </a:p>
        </p:txBody>
      </p:sp>
      <p:sp>
        <p:nvSpPr>
          <p:cNvPr id="7" name="Text Box 24"/>
          <p:cNvSpPr txBox="1">
            <a:spLocks noChangeArrowheads="1"/>
          </p:cNvSpPr>
          <p:nvPr/>
        </p:nvSpPr>
        <p:spPr bwMode="auto">
          <a:xfrm>
            <a:off x="159018" y="3125358"/>
            <a:ext cx="5100958" cy="1077218"/>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GB" sz="1600" dirty="0">
                <a:solidFill>
                  <a:schemeClr val="bg1"/>
                </a:solidFill>
              </a:rPr>
              <a:t>Clément Albinet</a:t>
            </a:r>
            <a:r>
              <a:rPr lang="en-GB" sz="1400" baseline="30000" dirty="0">
                <a:solidFill>
                  <a:schemeClr val="bg1"/>
                </a:solidFill>
              </a:rPr>
              <a:t>1</a:t>
            </a:r>
            <a:r>
              <a:rPr lang="en-GB" sz="1600" dirty="0">
                <a:solidFill>
                  <a:schemeClr val="bg1"/>
                </a:solidFill>
              </a:rPr>
              <a:t>, Amanda S. Whitehurst</a:t>
            </a:r>
            <a:r>
              <a:rPr lang="en-GB" sz="1400" baseline="30000" dirty="0">
                <a:solidFill>
                  <a:schemeClr val="bg1"/>
                </a:solidFill>
              </a:rPr>
              <a:t>2</a:t>
            </a:r>
            <a:r>
              <a:rPr lang="en-GB" sz="1600" dirty="0">
                <a:solidFill>
                  <a:schemeClr val="bg1"/>
                </a:solidFill>
              </a:rPr>
              <a:t>, Henri Laur</a:t>
            </a:r>
            <a:r>
              <a:rPr lang="en-GB" sz="1400" baseline="30000" dirty="0">
                <a:solidFill>
                  <a:schemeClr val="bg1"/>
                </a:solidFill>
              </a:rPr>
              <a:t>1</a:t>
            </a:r>
            <a:r>
              <a:rPr lang="en-GB" sz="1600" dirty="0">
                <a:solidFill>
                  <a:schemeClr val="bg1"/>
                </a:solidFill>
              </a:rPr>
              <a:t>, Kevin J. Murphy</a:t>
            </a:r>
            <a:r>
              <a:rPr lang="en-GB" sz="1400" baseline="30000" dirty="0">
                <a:solidFill>
                  <a:schemeClr val="bg1"/>
                </a:solidFill>
              </a:rPr>
              <a:t>2</a:t>
            </a:r>
            <a:r>
              <a:rPr lang="en-GB" sz="1600" dirty="0">
                <a:solidFill>
                  <a:schemeClr val="bg1"/>
                </a:solidFill>
              </a:rPr>
              <a:t>, Bjorn Frommknecht</a:t>
            </a:r>
            <a:r>
              <a:rPr lang="en-GB" sz="1400" baseline="30000" dirty="0">
                <a:solidFill>
                  <a:schemeClr val="bg1"/>
                </a:solidFill>
              </a:rPr>
              <a:t>1</a:t>
            </a:r>
            <a:r>
              <a:rPr lang="en-GB" sz="1600" dirty="0">
                <a:solidFill>
                  <a:schemeClr val="bg1"/>
                </a:solidFill>
              </a:rPr>
              <a:t>, Klaus Scipal</a:t>
            </a:r>
            <a:r>
              <a:rPr lang="en-GB" sz="1400" baseline="30000" dirty="0">
                <a:solidFill>
                  <a:schemeClr val="bg1"/>
                </a:solidFill>
              </a:rPr>
              <a:t>3</a:t>
            </a:r>
            <a:r>
              <a:rPr lang="en-GB" sz="1600" dirty="0">
                <a:solidFill>
                  <a:schemeClr val="bg1"/>
                </a:solidFill>
              </a:rPr>
              <a:t>, Andrew E. Mitchell</a:t>
            </a:r>
            <a:r>
              <a:rPr lang="en-GB" sz="1400" baseline="30000" dirty="0">
                <a:solidFill>
                  <a:schemeClr val="bg1"/>
                </a:solidFill>
              </a:rPr>
              <a:t>4</a:t>
            </a:r>
            <a:r>
              <a:rPr lang="en-GB" sz="1600" dirty="0">
                <a:solidFill>
                  <a:schemeClr val="bg1"/>
                </a:solidFill>
              </a:rPr>
              <a:t>, </a:t>
            </a:r>
            <a:r>
              <a:rPr lang="en-GB" sz="1600" dirty="0" err="1">
                <a:solidFill>
                  <a:schemeClr val="bg1"/>
                </a:solidFill>
              </a:rPr>
              <a:t>Benhan</a:t>
            </a:r>
            <a:r>
              <a:rPr lang="en-GB" sz="1600" dirty="0">
                <a:solidFill>
                  <a:schemeClr val="bg1"/>
                </a:solidFill>
              </a:rPr>
              <a:t> Jai</a:t>
            </a:r>
            <a:r>
              <a:rPr lang="en-GB" sz="1400" baseline="30000" dirty="0">
                <a:solidFill>
                  <a:schemeClr val="bg1"/>
                </a:solidFill>
              </a:rPr>
              <a:t>5</a:t>
            </a:r>
            <a:r>
              <a:rPr lang="en-GB" sz="1600" dirty="0">
                <a:solidFill>
                  <a:schemeClr val="bg1"/>
                </a:solidFill>
              </a:rPr>
              <a:t>, Rahul Ramachandran</a:t>
            </a:r>
            <a:r>
              <a:rPr lang="en-GB" sz="1400" baseline="30000" dirty="0">
                <a:solidFill>
                  <a:schemeClr val="bg1"/>
                </a:solidFill>
              </a:rPr>
              <a:t>6</a:t>
            </a:r>
            <a:r>
              <a:rPr lang="en-GB" sz="1600" dirty="0">
                <a:solidFill>
                  <a:schemeClr val="bg1"/>
                </a:solidFill>
              </a:rPr>
              <a:t> and Marco Lavalle</a:t>
            </a:r>
            <a:r>
              <a:rPr lang="en-GB" sz="1400" baseline="30000" dirty="0">
                <a:solidFill>
                  <a:schemeClr val="bg1"/>
                </a:solidFill>
              </a:rPr>
              <a:t>5</a:t>
            </a:r>
          </a:p>
        </p:txBody>
      </p:sp>
      <p:sp>
        <p:nvSpPr>
          <p:cNvPr id="8" name="Text Box 25"/>
          <p:cNvSpPr txBox="1">
            <a:spLocks noChangeArrowheads="1"/>
          </p:cNvSpPr>
          <p:nvPr/>
        </p:nvSpPr>
        <p:spPr bwMode="auto">
          <a:xfrm>
            <a:off x="159018" y="4356464"/>
            <a:ext cx="3742422" cy="276999"/>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1200" dirty="0">
                <a:solidFill>
                  <a:schemeClr val="bg1">
                    <a:lumMod val="95000"/>
                  </a:schemeClr>
                </a:solidFill>
              </a:rPr>
              <a:t>CEOS WGISS Meeting #45 – </a:t>
            </a:r>
            <a:r>
              <a:rPr lang="en-GB" sz="1200" dirty="0" smtClean="0">
                <a:solidFill>
                  <a:schemeClr val="bg1">
                    <a:lumMod val="95000"/>
                  </a:schemeClr>
                </a:solidFill>
              </a:rPr>
              <a:t>11/04/2018</a:t>
            </a:r>
            <a:endParaRPr lang="en-GB" sz="1200" dirty="0">
              <a:solidFill>
                <a:schemeClr val="bg1"/>
              </a:solidFill>
            </a:endParaRPr>
          </a:p>
        </p:txBody>
      </p:sp>
      <p:sp>
        <p:nvSpPr>
          <p:cNvPr id="6" name="Text Box 24">
            <a:extLst>
              <a:ext uri="{FF2B5EF4-FFF2-40B4-BE49-F238E27FC236}">
                <a16:creationId xmlns:a16="http://schemas.microsoft.com/office/drawing/2014/main" id="{AB89D812-2E0B-D34E-ACD1-117CC7425B77}"/>
              </a:ext>
            </a:extLst>
          </p:cNvPr>
          <p:cNvSpPr txBox="1">
            <a:spLocks noChangeArrowheads="1"/>
          </p:cNvSpPr>
          <p:nvPr/>
        </p:nvSpPr>
        <p:spPr bwMode="auto">
          <a:xfrm>
            <a:off x="5869576" y="3125358"/>
            <a:ext cx="3108961" cy="1600438"/>
          </a:xfrm>
          <a:prstGeom prst="rect">
            <a:avLst/>
          </a:prstGeom>
          <a:solidFill>
            <a:srgbClr val="007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GB" sz="1400" baseline="30000" dirty="0">
                <a:solidFill>
                  <a:schemeClr val="bg1"/>
                </a:solidFill>
              </a:rPr>
              <a:t>1</a:t>
            </a:r>
            <a:r>
              <a:rPr lang="en-GB" sz="1400" dirty="0">
                <a:solidFill>
                  <a:schemeClr val="bg1"/>
                </a:solidFill>
              </a:rPr>
              <a:t> ESA-ESRIN, </a:t>
            </a:r>
            <a:r>
              <a:rPr lang="en-GB" sz="1400" dirty="0" err="1">
                <a:solidFill>
                  <a:schemeClr val="bg1"/>
                </a:solidFill>
              </a:rPr>
              <a:t>Frascati</a:t>
            </a:r>
            <a:r>
              <a:rPr lang="en-GB" sz="1400" dirty="0">
                <a:solidFill>
                  <a:schemeClr val="bg1"/>
                </a:solidFill>
              </a:rPr>
              <a:t>, Italy</a:t>
            </a:r>
          </a:p>
          <a:p>
            <a:pPr>
              <a:spcBef>
                <a:spcPts val="0"/>
              </a:spcBef>
            </a:pPr>
            <a:r>
              <a:rPr lang="en-GB" sz="1400" baseline="30000" dirty="0">
                <a:solidFill>
                  <a:schemeClr val="bg1"/>
                </a:solidFill>
              </a:rPr>
              <a:t>2</a:t>
            </a:r>
            <a:r>
              <a:rPr lang="en-GB" sz="1400" dirty="0">
                <a:solidFill>
                  <a:schemeClr val="bg1"/>
                </a:solidFill>
              </a:rPr>
              <a:t> NASA-HQ, Washington, USA</a:t>
            </a:r>
          </a:p>
          <a:p>
            <a:pPr>
              <a:spcBef>
                <a:spcPts val="0"/>
              </a:spcBef>
            </a:pPr>
            <a:r>
              <a:rPr lang="en-GB" sz="1400" baseline="30000" dirty="0">
                <a:solidFill>
                  <a:schemeClr val="bg1"/>
                </a:solidFill>
              </a:rPr>
              <a:t>3</a:t>
            </a:r>
            <a:r>
              <a:rPr lang="en-GB" sz="1400" dirty="0">
                <a:solidFill>
                  <a:schemeClr val="bg1"/>
                </a:solidFill>
              </a:rPr>
              <a:t> ESA-ESTEC, </a:t>
            </a:r>
            <a:r>
              <a:rPr lang="en-GB" sz="1400" dirty="0" err="1">
                <a:solidFill>
                  <a:schemeClr val="bg1"/>
                </a:solidFill>
              </a:rPr>
              <a:t>Noordwijk</a:t>
            </a:r>
            <a:r>
              <a:rPr lang="en-GB" sz="1400" dirty="0">
                <a:solidFill>
                  <a:schemeClr val="bg1"/>
                </a:solidFill>
              </a:rPr>
              <a:t>, The 			Netherlands</a:t>
            </a:r>
          </a:p>
          <a:p>
            <a:pPr>
              <a:spcBef>
                <a:spcPts val="0"/>
              </a:spcBef>
            </a:pPr>
            <a:r>
              <a:rPr lang="en-GB" sz="1400" baseline="30000" dirty="0">
                <a:solidFill>
                  <a:schemeClr val="bg1"/>
                </a:solidFill>
              </a:rPr>
              <a:t>4</a:t>
            </a:r>
            <a:r>
              <a:rPr lang="en-GB" sz="1400" dirty="0">
                <a:solidFill>
                  <a:schemeClr val="bg1"/>
                </a:solidFill>
              </a:rPr>
              <a:t> NASA-GSFC, Greenbelt, USA</a:t>
            </a:r>
          </a:p>
          <a:p>
            <a:pPr>
              <a:spcBef>
                <a:spcPts val="0"/>
              </a:spcBef>
            </a:pPr>
            <a:r>
              <a:rPr lang="en-GB" sz="1400" baseline="30000" dirty="0">
                <a:solidFill>
                  <a:schemeClr val="bg1"/>
                </a:solidFill>
              </a:rPr>
              <a:t>5</a:t>
            </a:r>
            <a:r>
              <a:rPr lang="en-GB" sz="1400" dirty="0">
                <a:solidFill>
                  <a:schemeClr val="bg1"/>
                </a:solidFill>
              </a:rPr>
              <a:t> NASA-JPL, Pasadena, USA</a:t>
            </a:r>
          </a:p>
          <a:p>
            <a:pPr>
              <a:spcBef>
                <a:spcPts val="0"/>
              </a:spcBef>
            </a:pPr>
            <a:r>
              <a:rPr lang="en-GB" sz="1400" baseline="30000" dirty="0">
                <a:solidFill>
                  <a:schemeClr val="bg1"/>
                </a:solidFill>
              </a:rPr>
              <a:t>6</a:t>
            </a:r>
            <a:r>
              <a:rPr lang="en-GB" sz="1400" dirty="0">
                <a:solidFill>
                  <a:schemeClr val="bg1"/>
                </a:solidFill>
              </a:rPr>
              <a:t> NASA-MSFC, Huntsville, USA</a:t>
            </a:r>
          </a:p>
        </p:txBody>
      </p:sp>
    </p:spTree>
    <p:extLst>
      <p:ext uri="{BB962C8B-B14F-4D97-AF65-F5344CB8AC3E}">
        <p14:creationId xmlns:p14="http://schemas.microsoft.com/office/powerpoint/2010/main" val="163071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878171" y="0"/>
            <a:ext cx="2263983" cy="1196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C:\Users\Clement Albinet\Desktop\logo_biomas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49" t="38565" r="8497" b="38948"/>
          <a:stretch/>
        </p:blipFill>
        <p:spPr bwMode="auto">
          <a:xfrm>
            <a:off x="6687798" y="2444216"/>
            <a:ext cx="2454356" cy="6949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C:\Users\Clement Albinet\AppData\Local\Microsoft\Windows\Temporary Internet Files\Content.IE5\MRG39IYM\bigstockphoto_hand_shake_black_white_12003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153" y="1317782"/>
            <a:ext cx="4433695" cy="2945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3" descr="C:\Users\Clement Albinet\Desktop\NISAR_Mission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394" y="1643958"/>
            <a:ext cx="1845631" cy="9267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SA_logo_address_French_word"/>
          <p:cNvPicPr>
            <a:picLocks noChangeAspect="1" noChangeArrowheads="1"/>
          </p:cNvPicPr>
          <p:nvPr/>
        </p:nvPicPr>
        <p:blipFill>
          <a:blip r:embed="rId5">
            <a:extLst>
              <a:ext uri="{28A0092B-C50C-407E-A947-70E740481C1C}">
                <a14:useLocalDpi xmlns:a14="http://schemas.microsoft.com/office/drawing/2010/main" val="0"/>
              </a:ext>
            </a:extLst>
          </a:blip>
          <a:srcRect b="68852"/>
          <a:stretch>
            <a:fillRect/>
          </a:stretch>
        </p:blipFill>
        <p:spPr bwMode="auto">
          <a:xfrm>
            <a:off x="7054620" y="306788"/>
            <a:ext cx="1868641" cy="76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NASA Meatball.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732" y="58845"/>
            <a:ext cx="1478882" cy="125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DF45787C-177D-410A-841A-554F572ACBC6" descr="DD786376-BD0C-4340-81C3-66C73CF67AA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715" y="3207364"/>
            <a:ext cx="1726988" cy="760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a:xfrm>
            <a:off x="2071718" y="471747"/>
            <a:ext cx="5000564" cy="430887"/>
          </a:xfrm>
          <a:prstGeom prst="rect">
            <a:avLst/>
          </a:prstGeom>
        </p:spPr>
        <p:txBody>
          <a:bodyPr vert="horz" lIns="91440" tIns="45720" rIns="91440" bIns="45720" rtlCol="0" anchor="ct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3300" b="1" i="0" u="none" strike="noStrike" kern="1200" cap="none" spc="0" normalizeH="0" baseline="0" noProof="0" dirty="0">
                <a:ln>
                  <a:noFill/>
                </a:ln>
                <a:solidFill>
                  <a:srgbClr val="5B9BD5">
                    <a:lumMod val="50000"/>
                  </a:srgbClr>
                </a:solidFill>
                <a:effectLst/>
                <a:uLnTx/>
                <a:uFillTx/>
                <a:latin typeface="Calibri Light" panose="020F0302020204030204"/>
                <a:ea typeface="+mj-ea"/>
                <a:cs typeface="+mj-cs"/>
              </a:rPr>
              <a:t>An ESA-NASA common project</a:t>
            </a:r>
            <a:endParaRPr kumimoji="0" lang="en-GB" sz="3300" b="1" i="0" u="none" strike="noStrike" kern="1200" cap="none" spc="0" normalizeH="0" baseline="0" noProof="0" dirty="0">
              <a:ln>
                <a:noFill/>
              </a:ln>
              <a:solidFill>
                <a:srgbClr val="5B9BD5">
                  <a:lumMod val="50000"/>
                </a:srgbClr>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1134222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ESA Mac Presentation 16-9">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A Presentation 16-9.potx" id="{625F8AEC-1CDE-415D-B0E3-F5C995E29248}" vid="{7620660D-6BA5-4224-AA6E-849C46B07D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477</TotalTime>
  <Words>542</Words>
  <Application>Microsoft Office PowerPoint</Application>
  <PresentationFormat>On-screen Show (16:9)</PresentationFormat>
  <Paragraphs>136</Paragraphs>
  <Slides>12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Avenir Roman</vt:lpstr>
      <vt:lpstr>Arial</vt:lpstr>
      <vt:lpstr>Calibri</vt:lpstr>
      <vt:lpstr>Calibri Light</vt:lpstr>
      <vt:lpstr>Lucida Bright</vt:lpstr>
      <vt:lpstr>Syastro</vt:lpstr>
      <vt:lpstr>Verdana</vt:lpstr>
      <vt:lpstr>Wingdings</vt:lpstr>
      <vt:lpstr>ESA Mac Presentation 16-9</vt:lpstr>
      <vt:lpstr>Proba-V Mission Exploitation Platform</vt:lpstr>
      <vt:lpstr>Objectives</vt:lpstr>
      <vt:lpstr>Architecture</vt:lpstr>
      <vt:lpstr>Proba-V MEP – Tools</vt:lpstr>
      <vt:lpstr>Data Access &amp; Analysis </vt:lpstr>
      <vt:lpstr>Data Processing</vt:lpstr>
      <vt:lpstr>Planning and user uptake</vt:lpstr>
      <vt:lpstr>PowerPoint Presentation</vt:lpstr>
      <vt:lpstr>PowerPoint Presentation</vt:lpstr>
      <vt:lpstr>PowerPoint Presentation</vt:lpstr>
      <vt:lpstr>PowerPoint Presentation</vt:lpstr>
      <vt:lpstr>How to build this MEP: Joint MEP functionalities </vt:lpstr>
    </vt:vector>
  </TitlesOfParts>
  <Company>ESA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Bianca Hoersch</dc:creator>
  <cp:lastModifiedBy>Andrea Della Vecchia</cp:lastModifiedBy>
  <cp:revision>32</cp:revision>
  <dcterms:created xsi:type="dcterms:W3CDTF">2017-06-09T06:44:46Z</dcterms:created>
  <dcterms:modified xsi:type="dcterms:W3CDTF">2018-04-11T10:03:50Z</dcterms:modified>
</cp:coreProperties>
</file>