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92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9" r:id="rId7"/>
    <p:sldId id="258" r:id="rId8"/>
    <p:sldId id="260" r:id="rId9"/>
    <p:sldId id="261" r:id="rId10"/>
    <p:sldId id="296" r:id="rId11"/>
    <p:sldId id="295" r:id="rId12"/>
    <p:sldId id="310" r:id="rId13"/>
    <p:sldId id="311" r:id="rId14"/>
    <p:sldId id="333" r:id="rId15"/>
    <p:sldId id="291" r:id="rId16"/>
    <p:sldId id="316" r:id="rId17"/>
    <p:sldId id="331" r:id="rId18"/>
    <p:sldId id="281" r:id="rId19"/>
    <p:sldId id="328" r:id="rId20"/>
    <p:sldId id="329" r:id="rId21"/>
    <p:sldId id="327" r:id="rId22"/>
    <p:sldId id="275" r:id="rId23"/>
    <p:sldId id="276" r:id="rId24"/>
    <p:sldId id="286" r:id="rId25"/>
    <p:sldId id="285" r:id="rId26"/>
    <p:sldId id="294" r:id="rId27"/>
    <p:sldId id="277" r:id="rId28"/>
    <p:sldId id="288" r:id="rId29"/>
    <p:sldId id="332" r:id="rId30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zvan Cosac" initials="R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705C"/>
    <a:srgbClr val="00549F"/>
    <a:srgbClr val="0098DB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3" autoAdjust="0"/>
    <p:restoredTop sz="95606" autoAdjust="0"/>
  </p:normalViewPr>
  <p:slideViewPr>
    <p:cSldViewPr snapToGrid="0">
      <p:cViewPr varScale="1">
        <p:scale>
          <a:sx n="130" d="100"/>
          <a:sy n="130" d="100"/>
        </p:scale>
        <p:origin x="200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4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2" y="0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952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2" y="9428952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7899" cy="5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484" y="0"/>
            <a:ext cx="2917898" cy="5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4/11/18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5831" y="4729711"/>
            <a:ext cx="5033721" cy="44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59423"/>
            <a:ext cx="2917899" cy="4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484" y="9459423"/>
            <a:ext cx="2917898" cy="4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40" name="Shape 94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>
            <a:spLocks noGrp="1"/>
          </p:cNvSpPr>
          <p:nvPr>
            <p:ph type="body" idx="1"/>
          </p:nvPr>
        </p:nvSpPr>
        <p:spPr>
          <a:xfrm>
            <a:off x="914506" y="4343911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2" name="Shape 752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3587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195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 txBox="1">
            <a:spLocks noGrp="1"/>
          </p:cNvSpPr>
          <p:nvPr>
            <p:ph type="body" idx="1"/>
          </p:nvPr>
        </p:nvSpPr>
        <p:spPr>
          <a:xfrm>
            <a:off x="914506" y="4343911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7" name="Shape 997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3587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85788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914506" y="4343911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3587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87326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68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1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39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2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– Danube</a:t>
            </a:r>
            <a:r>
              <a:rPr lang="en-US" baseline="0" dirty="0"/>
              <a:t> Delta (Romania)</a:t>
            </a:r>
          </a:p>
          <a:p>
            <a:r>
              <a:rPr lang="en-US" baseline="0" dirty="0"/>
              <a:t>Middle – Mount Etna (Sicily, Italy)</a:t>
            </a:r>
          </a:p>
          <a:p>
            <a:r>
              <a:rPr lang="en-US" baseline="0" dirty="0"/>
              <a:t>Right – South-East Greenland (glaciers)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76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3587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803" name="Shape 803"/>
          <p:cNvSpPr txBox="1">
            <a:spLocks noGrp="1"/>
          </p:cNvSpPr>
          <p:nvPr>
            <p:ph type="body" idx="1"/>
          </p:nvPr>
        </p:nvSpPr>
        <p:spPr>
          <a:xfrm>
            <a:off x="914506" y="4343911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wrap="square" lIns="91675" tIns="45825" rIns="91675" bIns="45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3885453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wrap="square" lIns="91675" tIns="45825" rIns="91675" bIns="458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Shape 805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wrap="square" lIns="91675" tIns="45825" rIns="91675" bIns="458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149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3587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92" name="Shape 792"/>
          <p:cNvSpPr txBox="1">
            <a:spLocks noGrp="1"/>
          </p:cNvSpPr>
          <p:nvPr>
            <p:ph type="body" idx="1"/>
          </p:nvPr>
        </p:nvSpPr>
        <p:spPr>
          <a:xfrm>
            <a:off x="914506" y="4343911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wrap="square" lIns="91675" tIns="45825" rIns="91675" bIns="45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platform for EO processing rather than data distribution or dissemination. Agreement with CEOS partners for access and accounting of specific data collections (CEOS Pilots and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Geohazard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Supersites).</a:t>
            </a:r>
          </a:p>
        </p:txBody>
      </p:sp>
      <p:sp>
        <p:nvSpPr>
          <p:cNvPr id="793" name="Shape 793"/>
          <p:cNvSpPr txBox="1">
            <a:spLocks noGrp="1"/>
          </p:cNvSpPr>
          <p:nvPr>
            <p:ph type="sldNum" idx="12"/>
          </p:nvPr>
        </p:nvSpPr>
        <p:spPr>
          <a:xfrm>
            <a:off x="3885453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wrap="square" lIns="91675" tIns="45825" rIns="91675" bIns="458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Shape 794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wrap="square" lIns="91675" tIns="45825" rIns="91675" bIns="458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1037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Shape 9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22" name="Shape 92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30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9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3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1" y="-1142999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11" name="Picture 10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>
                <a:solidFill>
                  <a:schemeClr val="bg1"/>
                </a:solidFill>
              </a:rPr>
              <a:t>ESA UNCLASSIFIED - For Official Use</a:t>
            </a:r>
            <a:endParaRPr lang="en-GB" sz="800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101599" tIns="50799" rIns="101599" bIns="50799"/>
          <a:lstStyle/>
          <a:p>
            <a:r>
              <a:rPr lang="it-IT"/>
              <a:t>2018/04/11 45WGISS GeoHazards Exploitation Platform (GEP)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101599" tIns="50799" rIns="101599" bIns="50799"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101599" tIns="50799" rIns="101599" bIns="50799"/>
          <a:lstStyle/>
          <a:p>
            <a:fld id="{D175AC41-4825-A94B-8286-8B8D6AE05282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344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9" Type="http://schemas.openxmlformats.org/officeDocument/2006/relationships/image" Target="../media/image28.png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" name="Picture 2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/>
        </p:nvSpPr>
        <p:spPr bwMode="auto">
          <a:xfrm>
            <a:off x="5223176" y="6279900"/>
            <a:ext cx="377763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2018-04-11 1130 GeoHazards Exploitation Platfform (GEP) | Slide  </a:t>
            </a:r>
            <a:fld id="{BA1E8965-8787-4E29-BA71-AE28D9EF0D31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66064" y="6279900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Rectangle 2"/>
          <p:cNvSpPr/>
          <p:nvPr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eohazards-tep@esa.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14800" y="2321566"/>
            <a:ext cx="7972425" cy="1077218"/>
          </a:xfrm>
        </p:spPr>
        <p:txBody>
          <a:bodyPr/>
          <a:lstStyle/>
          <a:p>
            <a:r>
              <a:rPr lang="en-US" dirty="0">
                <a:sym typeface="Helvetica Neue"/>
              </a:rPr>
              <a:t>The </a:t>
            </a:r>
            <a:r>
              <a:rPr lang="en-US" dirty="0" err="1">
                <a:sym typeface="Helvetica Neue"/>
              </a:rPr>
              <a:t>Geohazards</a:t>
            </a:r>
            <a:r>
              <a:rPr lang="en-US" dirty="0">
                <a:sym typeface="Helvetica Neue"/>
              </a:rPr>
              <a:t> Exploitation Platform (GEP)</a:t>
            </a:r>
            <a:endParaRPr lang="en-GB" dirty="0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615600" y="3722400"/>
            <a:ext cx="8084073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WGISS-45</a:t>
            </a:r>
          </a:p>
          <a:p>
            <a:pPr>
              <a:spcBef>
                <a:spcPts val="0"/>
              </a:spcBef>
            </a:pPr>
            <a:r>
              <a:rPr lang="it-IT" sz="1600" dirty="0">
                <a:solidFill>
                  <a:schemeClr val="bg1"/>
                </a:solidFill>
              </a:rPr>
              <a:t>The 45th Meeting of the </a:t>
            </a:r>
            <a:r>
              <a:rPr lang="it-IT" sz="1600" dirty="0" err="1">
                <a:solidFill>
                  <a:schemeClr val="bg1"/>
                </a:solidFill>
              </a:rPr>
              <a:t>Working</a:t>
            </a:r>
            <a:r>
              <a:rPr lang="it-IT" sz="1600" dirty="0">
                <a:solidFill>
                  <a:schemeClr val="bg1"/>
                </a:solidFill>
              </a:rPr>
              <a:t> Group on Information Systems &amp; Services</a:t>
            </a:r>
            <a:r>
              <a:rPr lang="it-IT" dirty="0">
                <a:solidFill>
                  <a:schemeClr val="bg1"/>
                </a:solidFill>
              </a:rPr>
              <a:t> 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615600" y="4453290"/>
            <a:ext cx="1572866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11/04/2018</a:t>
            </a: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68587E9C-AC53-EA4D-933F-7518D8EA1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319" y="4453290"/>
            <a:ext cx="2032095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i="1" dirty="0">
                <a:solidFill>
                  <a:schemeClr val="bg1"/>
                </a:solidFill>
              </a:rPr>
              <a:t>Jolanda Patruno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>
            <a:spLocks noGrp="1"/>
          </p:cNvSpPr>
          <p:nvPr>
            <p:ph type="title"/>
          </p:nvPr>
        </p:nvSpPr>
        <p:spPr>
          <a:xfrm>
            <a:off x="311693" y="153766"/>
            <a:ext cx="8725860" cy="534847"/>
          </a:xfrm>
          <a:prstGeom prst="rect">
            <a:avLst/>
          </a:prstGeom>
          <a:noFill/>
          <a:ln>
            <a:noFill/>
          </a:ln>
        </p:spPr>
        <p:txBody>
          <a:bodyPr vert="horz" wrap="square" lIns="34290" tIns="34290" rIns="34290" bIns="34290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GEP Pilot projects (1/2)</a:t>
            </a:r>
            <a:endParaRPr lang="en-US" sz="2500" dirty="0">
              <a:solidFill>
                <a:srgbClr val="808000"/>
              </a:solidFill>
            </a:endParaRPr>
          </a:p>
        </p:txBody>
      </p:sp>
      <p:sp>
        <p:nvSpPr>
          <p:cNvPr id="943" name="Shape 943"/>
          <p:cNvSpPr txBox="1">
            <a:spLocks noGrp="1"/>
          </p:cNvSpPr>
          <p:nvPr>
            <p:ph type="title"/>
          </p:nvPr>
        </p:nvSpPr>
        <p:spPr>
          <a:xfrm>
            <a:off x="201077" y="709567"/>
            <a:ext cx="2738070" cy="577800"/>
          </a:xfrm>
          <a:prstGeom prst="rect">
            <a:avLst/>
          </a:prstGeom>
          <a:noFill/>
          <a:ln>
            <a:noFill/>
          </a:ln>
        </p:spPr>
        <p:txBody>
          <a:bodyPr vert="horz" wrap="square" lIns="82283" tIns="82283" rIns="82283" bIns="82283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30" dirty="0">
                <a:solidFill>
                  <a:srgbClr val="002060"/>
                </a:solidFill>
              </a:rPr>
              <a:t>DLR</a:t>
            </a:r>
          </a:p>
        </p:txBody>
      </p:sp>
      <p:sp>
        <p:nvSpPr>
          <p:cNvPr id="944" name="Shape 944"/>
          <p:cNvSpPr txBox="1">
            <a:spLocks noGrp="1"/>
          </p:cNvSpPr>
          <p:nvPr>
            <p:ph type="title"/>
          </p:nvPr>
        </p:nvSpPr>
        <p:spPr>
          <a:xfrm>
            <a:off x="3257924" y="674317"/>
            <a:ext cx="2738070" cy="577800"/>
          </a:xfrm>
          <a:prstGeom prst="rect">
            <a:avLst/>
          </a:prstGeom>
          <a:noFill/>
          <a:ln>
            <a:noFill/>
          </a:ln>
        </p:spPr>
        <p:txBody>
          <a:bodyPr vert="horz" wrap="square" lIns="82283" tIns="82283" rIns="82283" bIns="82283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30" dirty="0">
                <a:solidFill>
                  <a:srgbClr val="002060"/>
                </a:solidFill>
              </a:rPr>
              <a:t>INGV</a:t>
            </a:r>
          </a:p>
        </p:txBody>
      </p:sp>
      <p:sp>
        <p:nvSpPr>
          <p:cNvPr id="945" name="Shape 945"/>
          <p:cNvSpPr txBox="1">
            <a:spLocks noGrp="1"/>
          </p:cNvSpPr>
          <p:nvPr>
            <p:ph type="title"/>
          </p:nvPr>
        </p:nvSpPr>
        <p:spPr>
          <a:xfrm>
            <a:off x="6337883" y="709567"/>
            <a:ext cx="2738070" cy="577800"/>
          </a:xfrm>
          <a:prstGeom prst="rect">
            <a:avLst/>
          </a:prstGeom>
          <a:noFill/>
          <a:ln>
            <a:noFill/>
          </a:ln>
        </p:spPr>
        <p:txBody>
          <a:bodyPr vert="horz" wrap="square" lIns="82283" tIns="82283" rIns="82283" bIns="82283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2430" dirty="0">
                <a:solidFill>
                  <a:srgbClr val="002060"/>
                </a:solidFill>
              </a:rPr>
              <a:t>TRE-ALTAMIRA</a:t>
            </a:r>
          </a:p>
        </p:txBody>
      </p:sp>
      <p:sp>
        <p:nvSpPr>
          <p:cNvPr id="946" name="Shape 946"/>
          <p:cNvSpPr txBox="1">
            <a:spLocks noGrp="1"/>
          </p:cNvSpPr>
          <p:nvPr>
            <p:ph type="body" idx="1"/>
          </p:nvPr>
        </p:nvSpPr>
        <p:spPr>
          <a:xfrm>
            <a:off x="78413" y="1329915"/>
            <a:ext cx="2723781" cy="2373840"/>
          </a:xfrm>
          <a:prstGeom prst="rect">
            <a:avLst/>
          </a:prstGeom>
        </p:spPr>
        <p:txBody>
          <a:bodyPr vert="horz" wrap="square" lIns="82283" tIns="82283" rIns="82283" bIns="82283" rtlCol="0" anchor="t" anchorCtr="0">
            <a:noAutofit/>
          </a:bodyPr>
          <a:lstStyle/>
          <a:p>
            <a:pPr marL="96838" indent="6350" algn="just">
              <a:spcBef>
                <a:spcPts val="0"/>
              </a:spcBef>
              <a:buSzPct val="100000"/>
            </a:pPr>
            <a:r>
              <a:rPr lang="en-US" dirty="0"/>
              <a:t>Systematic </a:t>
            </a:r>
            <a:r>
              <a:rPr lang="en-US" dirty="0" err="1"/>
              <a:t>InSAR</a:t>
            </a:r>
            <a:r>
              <a:rPr lang="en-US" dirty="0"/>
              <a:t> </a:t>
            </a:r>
            <a:r>
              <a:rPr lang="en-US" dirty="0" err="1"/>
              <a:t>QuickLook</a:t>
            </a:r>
            <a:r>
              <a:rPr lang="en-US" dirty="0"/>
              <a:t> service</a:t>
            </a:r>
          </a:p>
          <a:p>
            <a:pPr marL="822325" lvl="1" indent="-598488" algn="just">
              <a:spcBef>
                <a:spcPts val="0"/>
              </a:spcBef>
              <a:buSzPct val="100000"/>
            </a:pPr>
            <a:r>
              <a:rPr lang="en-US" sz="990" dirty="0"/>
              <a:t>Data provisioning: S-1 SLC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dirty="0"/>
              <a:t>Results </a:t>
            </a:r>
            <a:r>
              <a:rPr lang="en-US" sz="990" dirty="0" err="1"/>
              <a:t>visualisation</a:t>
            </a:r>
            <a:r>
              <a:rPr lang="en-US" sz="990" dirty="0"/>
              <a:t>: geocoded </a:t>
            </a:r>
            <a:r>
              <a:rPr lang="en-US" sz="990" dirty="0" err="1"/>
              <a:t>quicklooks</a:t>
            </a:r>
            <a:r>
              <a:rPr lang="en-US" sz="990" dirty="0"/>
              <a:t> of Amplitude, Coherence, Diff. </a:t>
            </a:r>
            <a:r>
              <a:rPr lang="en-US" sz="990" dirty="0" err="1"/>
              <a:t>interferograms</a:t>
            </a:r>
            <a:endParaRPr lang="en-US" sz="990" dirty="0"/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dirty="0"/>
              <a:t>Designated users</a:t>
            </a:r>
            <a:r>
              <a:rPr lang="en-US" sz="1620" dirty="0"/>
              <a:t> </a:t>
            </a:r>
          </a:p>
          <a:p>
            <a:pPr marL="822325" lvl="1" indent="-598488" algn="just">
              <a:spcBef>
                <a:spcPts val="0"/>
              </a:spcBef>
              <a:buSzPct val="100000"/>
            </a:pPr>
            <a:r>
              <a:rPr lang="en-US" sz="990" dirty="0"/>
              <a:t>CEOS Pilot on Seismic Hazards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dirty="0"/>
              <a:t>Validation goal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dirty="0"/>
              <a:t>Monitoring service of the CEOS Seismic &amp; Volcanoes areas</a:t>
            </a:r>
          </a:p>
        </p:txBody>
      </p:sp>
      <p:sp>
        <p:nvSpPr>
          <p:cNvPr id="947" name="Shape 947"/>
          <p:cNvSpPr txBox="1">
            <a:spLocks noGrp="1"/>
          </p:cNvSpPr>
          <p:nvPr>
            <p:ph type="body" idx="1"/>
          </p:nvPr>
        </p:nvSpPr>
        <p:spPr>
          <a:xfrm>
            <a:off x="6140993" y="1329915"/>
            <a:ext cx="2964432" cy="2740640"/>
          </a:xfrm>
          <a:prstGeom prst="rect">
            <a:avLst/>
          </a:prstGeom>
        </p:spPr>
        <p:txBody>
          <a:bodyPr vert="horz" wrap="square" lIns="82283" tIns="82283" rIns="82283" bIns="82283" rtlCol="0" anchor="t" anchorCtr="0">
            <a:noAutofit/>
          </a:bodyPr>
          <a:lstStyle/>
          <a:p>
            <a:pPr marL="96838" indent="6350" algn="just">
              <a:spcBef>
                <a:spcPts val="0"/>
              </a:spcBef>
              <a:buSzPct val="100000"/>
            </a:pPr>
            <a:r>
              <a:rPr lang="en-US" sz="1620" dirty="0" err="1"/>
              <a:t>PSinSAR</a:t>
            </a:r>
            <a:r>
              <a:rPr lang="en-US" sz="1620" dirty="0"/>
              <a:t> for precise terrain motion mapping</a:t>
            </a:r>
          </a:p>
          <a:p>
            <a:pPr marL="822325" lvl="1" indent="-598488" algn="just">
              <a:spcBef>
                <a:spcPts val="0"/>
              </a:spcBef>
              <a:buSzPct val="100000"/>
            </a:pPr>
            <a:r>
              <a:rPr lang="en-US" sz="990" dirty="0"/>
              <a:t>Data provisioning: S-1 SLC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dirty="0"/>
              <a:t>Results </a:t>
            </a:r>
            <a:r>
              <a:rPr lang="en-US" sz="990" dirty="0" err="1"/>
              <a:t>visualisation</a:t>
            </a:r>
            <a:r>
              <a:rPr lang="en-US" sz="990" dirty="0"/>
              <a:t>: ground motion velocity map, corrected</a:t>
            </a:r>
          </a:p>
          <a:p>
            <a:pPr marL="849313" lvl="1" indent="-625475" algn="just">
              <a:spcBef>
                <a:spcPts val="0"/>
              </a:spcBef>
              <a:buSzPct val="100000"/>
            </a:pPr>
            <a:r>
              <a:rPr lang="en-US" sz="990" dirty="0"/>
              <a:t>topography map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sz="1620" dirty="0"/>
              <a:t>Designated users 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dirty="0"/>
              <a:t>Commercial sector (pay-per-use via TRE-ALTAMIRA Sales Dept.)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sz="1620" dirty="0"/>
              <a:t>Validation goal</a:t>
            </a:r>
          </a:p>
          <a:p>
            <a:pPr marL="311150" lvl="1" indent="-38100" algn="just">
              <a:spcBef>
                <a:spcPts val="0"/>
              </a:spcBef>
              <a:buSzPct val="100000"/>
            </a:pPr>
            <a:r>
              <a:rPr lang="en-US" sz="990" dirty="0"/>
              <a:t>Define a SaaS business model for GEP hosted </a:t>
            </a:r>
            <a:r>
              <a:rPr lang="en-US" sz="990" dirty="0" err="1"/>
              <a:t>InSAR</a:t>
            </a:r>
            <a:r>
              <a:rPr lang="en-US" sz="990" dirty="0"/>
              <a:t> services</a:t>
            </a:r>
          </a:p>
        </p:txBody>
      </p:sp>
      <p:sp>
        <p:nvSpPr>
          <p:cNvPr id="948" name="Shape 948"/>
          <p:cNvSpPr txBox="1">
            <a:spLocks noGrp="1"/>
          </p:cNvSpPr>
          <p:nvPr>
            <p:ph type="body" idx="1"/>
          </p:nvPr>
        </p:nvSpPr>
        <p:spPr>
          <a:xfrm>
            <a:off x="3123473" y="1329915"/>
            <a:ext cx="2971350" cy="2809466"/>
          </a:xfrm>
          <a:prstGeom prst="rect">
            <a:avLst/>
          </a:prstGeom>
        </p:spPr>
        <p:txBody>
          <a:bodyPr vert="horz" wrap="square" lIns="82283" tIns="82283" rIns="82283" bIns="82283" rtlCol="0" anchor="t" anchorCtr="0">
            <a:noAutofit/>
          </a:bodyPr>
          <a:lstStyle/>
          <a:p>
            <a:pPr marL="96838" indent="6350" algn="just">
              <a:spcBef>
                <a:spcPts val="0"/>
              </a:spcBef>
              <a:buSzPct val="100000"/>
            </a:pPr>
            <a:r>
              <a:rPr lang="en-US" dirty="0"/>
              <a:t>Volcanic hazard monitoring</a:t>
            </a:r>
          </a:p>
          <a:p>
            <a:pPr marL="273050" lvl="1" algn="just">
              <a:spcBef>
                <a:spcPts val="0"/>
              </a:spcBef>
              <a:buSzPct val="100000"/>
            </a:pPr>
            <a:r>
              <a:rPr lang="en-US" sz="990" dirty="0"/>
              <a:t>Data provisioning: L8 (L1B), S-2 (L1C), S-3 (SLSTR, L1B/L1C)</a:t>
            </a:r>
          </a:p>
          <a:p>
            <a:pPr marL="273050" lvl="1" algn="just">
              <a:spcBef>
                <a:spcPts val="0"/>
              </a:spcBef>
              <a:buSzPct val="100000"/>
            </a:pPr>
            <a:r>
              <a:rPr lang="en-US" sz="990" dirty="0"/>
              <a:t>Results </a:t>
            </a:r>
            <a:r>
              <a:rPr lang="en-US" sz="990" dirty="0" err="1"/>
              <a:t>visualisation</a:t>
            </a:r>
            <a:r>
              <a:rPr lang="en-US" sz="990" dirty="0"/>
              <a:t>: Surface temperature maps/hotspot detection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dirty="0"/>
              <a:t>Designated users </a:t>
            </a:r>
          </a:p>
          <a:p>
            <a:pPr marL="822325" lvl="1" indent="-549275" algn="just">
              <a:spcBef>
                <a:spcPts val="0"/>
              </a:spcBef>
              <a:buSzPct val="100000"/>
            </a:pPr>
            <a:r>
              <a:rPr lang="en-US" sz="990" dirty="0"/>
              <a:t>Italian Civil Protection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dirty="0"/>
              <a:t>Validation goal</a:t>
            </a:r>
          </a:p>
          <a:p>
            <a:pPr marL="273050" lvl="1" algn="just">
              <a:spcBef>
                <a:spcPts val="0"/>
              </a:spcBef>
              <a:buSzPct val="100000"/>
            </a:pPr>
            <a:r>
              <a:rPr lang="en-US" sz="990" dirty="0"/>
              <a:t>Generation of time series relevant for the CEOS Pilot on volcanoes, for Mount Etna and </a:t>
            </a:r>
            <a:r>
              <a:rPr lang="en-US" sz="990" dirty="0" err="1"/>
              <a:t>Phlegrean</a:t>
            </a:r>
            <a:r>
              <a:rPr lang="en-US" sz="990" dirty="0"/>
              <a:t> field</a:t>
            </a:r>
          </a:p>
        </p:txBody>
      </p:sp>
      <p:pic>
        <p:nvPicPr>
          <p:cNvPr id="949" name="Shape 94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438" y="4580298"/>
            <a:ext cx="1542510" cy="162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0" name="Shape 95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91" y="4138784"/>
            <a:ext cx="1542510" cy="190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1" name="Shape 9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44" y="4780683"/>
            <a:ext cx="2943044" cy="1420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2" name="Shape 9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7336" y="4313054"/>
            <a:ext cx="1610663" cy="115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3" name="Shape 9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61108" y="4161424"/>
            <a:ext cx="1749375" cy="171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4" name="Shape 9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270" y="3862759"/>
            <a:ext cx="1188094" cy="115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EB5368-B5CC-7B46-91F1-9D6F0C46E63F}"/>
              </a:ext>
            </a:extLst>
          </p:cNvPr>
          <p:cNvSpPr/>
          <p:nvPr/>
        </p:nvSpPr>
        <p:spPr>
          <a:xfrm>
            <a:off x="90461" y="1286231"/>
            <a:ext cx="2959302" cy="256801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D1CE49-E4B3-964C-AF2F-B325AAD466AA}"/>
              </a:ext>
            </a:extLst>
          </p:cNvPr>
          <p:cNvSpPr/>
          <p:nvPr/>
        </p:nvSpPr>
        <p:spPr>
          <a:xfrm>
            <a:off x="3119843" y="1286231"/>
            <a:ext cx="3014232" cy="278432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0A59D1-348C-9447-8A34-3B23F20FC1EF}"/>
              </a:ext>
            </a:extLst>
          </p:cNvPr>
          <p:cNvSpPr/>
          <p:nvPr/>
        </p:nvSpPr>
        <p:spPr>
          <a:xfrm>
            <a:off x="6199025" y="1273392"/>
            <a:ext cx="2906400" cy="278432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72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43">
            <a:extLst>
              <a:ext uri="{FF2B5EF4-FFF2-40B4-BE49-F238E27FC236}">
                <a16:creationId xmlns:a16="http://schemas.microsoft.com/office/drawing/2014/main" id="{2D525CC7-0C89-D348-A90D-8FF159EBC3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213" y="66149"/>
            <a:ext cx="7372080" cy="7157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8" tIns="45698" rIns="91418" bIns="45698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SzPct val="25000"/>
            </a:pPr>
            <a:r>
              <a:rPr lang="en-US" sz="2500" b="0" kern="1200" dirty="0">
                <a:solidFill>
                  <a:srgbClr val="0070C0"/>
                </a:solidFill>
                <a:ea typeface="+mj-ea"/>
                <a:sym typeface="Helvetica Neue"/>
              </a:rPr>
              <a:t>Systematic SAR data processing</a:t>
            </a:r>
            <a:r>
              <a:rPr lang="en-US" sz="2500" b="0" kern="1200" dirty="0">
                <a:solidFill>
                  <a:srgbClr val="0070C0"/>
                </a:solidFill>
                <a:ea typeface="+mj-ea"/>
              </a:rPr>
              <a:t> </a:t>
            </a:r>
          </a:p>
        </p:txBody>
      </p:sp>
      <p:sp>
        <p:nvSpPr>
          <p:cNvPr id="5" name="Shape 744">
            <a:extLst>
              <a:ext uri="{FF2B5EF4-FFF2-40B4-BE49-F238E27FC236}">
                <a16:creationId xmlns:a16="http://schemas.microsoft.com/office/drawing/2014/main" id="{5AC30D0F-B87B-7044-A682-6F87A26D500C}"/>
              </a:ext>
            </a:extLst>
          </p:cNvPr>
          <p:cNvSpPr/>
          <p:nvPr/>
        </p:nvSpPr>
        <p:spPr>
          <a:xfrm>
            <a:off x="88165" y="686345"/>
            <a:ext cx="624618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44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Systematic production of S-1 </a:t>
            </a:r>
            <a:r>
              <a:rPr lang="en-US" sz="1440" b="1" dirty="0" err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InSAR</a:t>
            </a:r>
            <a:r>
              <a:rPr lang="en-US" sz="144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pairs</a:t>
            </a:r>
          </a:p>
        </p:txBody>
      </p:sp>
      <p:sp>
        <p:nvSpPr>
          <p:cNvPr id="6" name="Shape 745">
            <a:extLst>
              <a:ext uri="{FF2B5EF4-FFF2-40B4-BE49-F238E27FC236}">
                <a16:creationId xmlns:a16="http://schemas.microsoft.com/office/drawing/2014/main" id="{84535505-9656-A14C-B436-ACD6CB991F2A}"/>
              </a:ext>
            </a:extLst>
          </p:cNvPr>
          <p:cNvSpPr txBox="1"/>
          <p:nvPr/>
        </p:nvSpPr>
        <p:spPr>
          <a:xfrm>
            <a:off x="-27428" y="4543789"/>
            <a:ext cx="9144090" cy="1765845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 marL="411480" indent="-20574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Verdana"/>
              <a:buChar char="➢"/>
            </a:pP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Systematic processing using the </a:t>
            </a:r>
            <a:r>
              <a:rPr lang="en-US" sz="1300" b="0" i="0" u="none" strike="noStrike" cap="none" dirty="0" err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InSAR</a:t>
            </a: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Browse of DLR. Each tile has the extent of 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an S-1 footprint.</a:t>
            </a:r>
          </a:p>
          <a:p>
            <a:pPr marL="411480" indent="-20574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C0C0C"/>
              </a:buClr>
              <a:buFont typeface="Verdana"/>
              <a:buChar char="➢"/>
            </a:pP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Providing </a:t>
            </a:r>
            <a:r>
              <a:rPr lang="en-US" sz="13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amplitude </a:t>
            </a: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(cyan) and </a:t>
            </a:r>
            <a:r>
              <a:rPr lang="en-US" sz="13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coherence </a:t>
            </a: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(red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of all consecutive S-1 pairs over the world tectonic mask.</a:t>
            </a:r>
          </a:p>
          <a:p>
            <a:pPr marL="411480" indent="-20574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C0C0C"/>
              </a:buClr>
              <a:buFont typeface="Verdana"/>
              <a:buChar char="➢"/>
            </a:pP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Current production rate: </a:t>
            </a:r>
            <a:r>
              <a:rPr lang="en-US" sz="13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150 pairs per day</a:t>
            </a:r>
          </a:p>
          <a:p>
            <a:pPr marL="411480" indent="-20574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C0C0C"/>
              </a:buClr>
              <a:buFont typeface="Verdana"/>
              <a:buChar char="➢"/>
            </a:pP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About </a:t>
            </a:r>
            <a:r>
              <a:rPr lang="en-US" sz="13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1TB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data cached and processed </a:t>
            </a:r>
            <a:r>
              <a:rPr lang="en-US" sz="13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daily</a:t>
            </a: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411480" indent="-20574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C0C0C"/>
              </a:buClr>
              <a:buFont typeface="Verdana"/>
              <a:buChar char="➢"/>
            </a:pP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Published results a</a:t>
            </a: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vailable</a:t>
            </a:r>
            <a:r>
              <a:rPr lang="en-US" sz="13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freely to any user</a:t>
            </a:r>
            <a:r>
              <a:rPr lang="en-US" sz="1300" b="0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-9144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</a:pPr>
            <a:endParaRPr sz="1300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Shape 746">
            <a:extLst>
              <a:ext uri="{FF2B5EF4-FFF2-40B4-BE49-F238E27FC236}">
                <a16:creationId xmlns:a16="http://schemas.microsoft.com/office/drawing/2014/main" id="{E8CD41B1-44DA-484C-B457-61389CF0DC23}"/>
              </a:ext>
            </a:extLst>
          </p:cNvPr>
          <p:cNvSpPr txBox="1"/>
          <p:nvPr/>
        </p:nvSpPr>
        <p:spPr>
          <a:xfrm>
            <a:off x="6639219" y="2129851"/>
            <a:ext cx="2437290" cy="27702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17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 service developed by DLR</a:t>
            </a:r>
          </a:p>
        </p:txBody>
      </p:sp>
      <p:pic>
        <p:nvPicPr>
          <p:cNvPr id="8" name="Shape 748" descr="Screen Shot 2017-10-25 at 10.56.26.png">
            <a:extLst>
              <a:ext uri="{FF2B5EF4-FFF2-40B4-BE49-F238E27FC236}">
                <a16:creationId xmlns:a16="http://schemas.microsoft.com/office/drawing/2014/main" id="{0A701CF2-FF9D-F942-9DD1-D69090F720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988" y="1077238"/>
            <a:ext cx="6369863" cy="33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hape 749" descr="Screen Shot 2016-10-17 at 10.29.02.png">
            <a:extLst>
              <a:ext uri="{FF2B5EF4-FFF2-40B4-BE49-F238E27FC236}">
                <a16:creationId xmlns:a16="http://schemas.microsoft.com/office/drawing/2014/main" id="{E2760AC6-7B97-0041-A2F8-6022D1D3112B}"/>
              </a:ext>
            </a:extLst>
          </p:cNvPr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307" y="2471676"/>
            <a:ext cx="3191693" cy="19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63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Shape 75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8851" y="964217"/>
            <a:ext cx="3215121" cy="36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Shape 75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56" y="964216"/>
            <a:ext cx="2729473" cy="369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Shape 75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682" y="964216"/>
            <a:ext cx="2845254" cy="3674703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282285" y="4660482"/>
            <a:ext cx="8579520" cy="153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8" tIns="45698" rIns="91418" bIns="45698" rtlCol="0" anchor="ctr" anchorCtr="0">
            <a:noAutofit/>
          </a:bodyPr>
          <a:lstStyle/>
          <a:p>
            <a:pPr marL="411480" indent="-30861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</a:pPr>
            <a:r>
              <a:rPr lang="en-US" b="1" kern="12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STEMP L8 – Surface Temperature Map </a:t>
            </a:r>
            <a:r>
              <a:rPr lang="en-US" kern="12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developed and integrated by INGV, processes systematically Landsat-8 data to measure the temperature for areas identified as «thermally active» in the volcanic areas (22 volcanoes worldwide)</a:t>
            </a:r>
          </a:p>
        </p:txBody>
      </p:sp>
      <p:cxnSp>
        <p:nvCxnSpPr>
          <p:cNvPr id="758" name="Shape 758"/>
          <p:cNvCxnSpPr/>
          <p:nvPr/>
        </p:nvCxnSpPr>
        <p:spPr>
          <a:xfrm rot="10800000" flipH="1">
            <a:off x="2831975" y="925999"/>
            <a:ext cx="12420" cy="367227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250"/>
              </a:srgbClr>
            </a:outerShdw>
          </a:effectLst>
        </p:spPr>
      </p:cxnSp>
      <p:cxnSp>
        <p:nvCxnSpPr>
          <p:cNvPr id="759" name="Shape 759"/>
          <p:cNvCxnSpPr/>
          <p:nvPr/>
        </p:nvCxnSpPr>
        <p:spPr>
          <a:xfrm rot="10800000" flipH="1">
            <a:off x="5802480" y="925997"/>
            <a:ext cx="12420" cy="367227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250"/>
              </a:srgbClr>
            </a:outerShdw>
          </a:effectLst>
        </p:spPr>
      </p:cxnSp>
      <p:sp>
        <p:nvSpPr>
          <p:cNvPr id="760" name="Shape 760"/>
          <p:cNvSpPr/>
          <p:nvPr/>
        </p:nvSpPr>
        <p:spPr>
          <a:xfrm>
            <a:off x="0" y="4116276"/>
            <a:ext cx="9144090" cy="55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18" tIns="45698" rIns="91418" bIns="45698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43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1" name="Shape 761"/>
          <p:cNvSpPr txBox="1"/>
          <p:nvPr/>
        </p:nvSpPr>
        <p:spPr>
          <a:xfrm>
            <a:off x="137652" y="4156928"/>
            <a:ext cx="8826710" cy="6475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2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Calibri"/>
              </a:rPr>
              <a:t>2017 Eruption of the Volcano Etna (Italy): </a:t>
            </a:r>
            <a:r>
              <a:rPr lang="en-US" sz="12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Calibri"/>
              </a:rPr>
              <a:t>Surface Temperature Map processed with the systematic processing service «STEMP L8 – Surface Temperature Map» integrated by INGV. Landsat-8 acquisition of 27th March (left), 12th April (middle) and 19th April 2017 (right).</a:t>
            </a:r>
          </a:p>
        </p:txBody>
      </p:sp>
      <p:pic>
        <p:nvPicPr>
          <p:cNvPr id="762" name="Shape 762" descr="https://store.terradue.com/api/ingv-stemp/images/colorbar-stemp-l8.png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417" y="1789956"/>
            <a:ext cx="525960" cy="223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Shape 763"/>
          <p:cNvSpPr txBox="1">
            <a:spLocks noGrp="1"/>
          </p:cNvSpPr>
          <p:nvPr>
            <p:ph type="title"/>
          </p:nvPr>
        </p:nvSpPr>
        <p:spPr>
          <a:xfrm>
            <a:off x="287213" y="66149"/>
            <a:ext cx="7372080" cy="7157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8" tIns="45698" rIns="91418" bIns="45698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>
                <a:sym typeface="Helvetica Neue"/>
              </a:rPr>
              <a:t>Systematic </a:t>
            </a:r>
            <a:r>
              <a:rPr lang="en-US" sz="2500" kern="1200" dirty="0">
                <a:sym typeface="Verdana"/>
              </a:rPr>
              <a:t>optical data</a:t>
            </a:r>
            <a:r>
              <a:rPr lang="en-US" sz="2500" kern="1200" dirty="0">
                <a:sym typeface="Helvetica Neue"/>
              </a:rPr>
              <a:t> processing</a:t>
            </a:r>
            <a:r>
              <a:rPr lang="en-US" sz="2500" kern="1200" dirty="0">
                <a:sym typeface="Verdan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217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 txBox="1">
            <a:spLocks noGrp="1"/>
          </p:cNvSpPr>
          <p:nvPr>
            <p:ph type="title"/>
          </p:nvPr>
        </p:nvSpPr>
        <p:spPr>
          <a:xfrm>
            <a:off x="234980" y="182704"/>
            <a:ext cx="9270990" cy="6877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8" tIns="45698" rIns="91418" bIns="45698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r>
              <a:rPr lang="en-US" sz="2500" kern="1200" dirty="0">
                <a:sym typeface="Verdana"/>
              </a:rPr>
              <a:t>Conventional </a:t>
            </a:r>
            <a:r>
              <a:rPr lang="en-US" sz="2500" kern="1200" dirty="0" err="1">
                <a:sym typeface="Verdana"/>
              </a:rPr>
              <a:t>InSAR</a:t>
            </a:r>
            <a:r>
              <a:rPr lang="en-US" sz="2500" kern="1200" dirty="0">
                <a:sym typeface="Verdana"/>
              </a:rPr>
              <a:t> Processing Chain:</a:t>
            </a:r>
            <a:br>
              <a:rPr lang="en-US" sz="2500" kern="1200" dirty="0">
                <a:sym typeface="Verdana"/>
              </a:rPr>
            </a:br>
            <a:r>
              <a:rPr lang="en-US" sz="2500" kern="1200" dirty="0">
                <a:sym typeface="Verdana"/>
              </a:rPr>
              <a:t>ESA SNAP</a:t>
            </a:r>
          </a:p>
        </p:txBody>
      </p:sp>
      <p:sp>
        <p:nvSpPr>
          <p:cNvPr id="1000" name="Shape 1000"/>
          <p:cNvSpPr txBox="1">
            <a:spLocks noGrp="1"/>
          </p:cNvSpPr>
          <p:nvPr>
            <p:ph type="body" idx="1"/>
          </p:nvPr>
        </p:nvSpPr>
        <p:spPr>
          <a:xfrm>
            <a:off x="457200" y="5187997"/>
            <a:ext cx="8229600" cy="9360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8" tIns="45698" rIns="91418" bIns="45698" rtlCol="0" anchor="b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</a:pPr>
            <a:r>
              <a:rPr lang="en-US" sz="180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ESRIN RSS integrated </a:t>
            </a:r>
            <a:r>
              <a:rPr lang="en-US" sz="18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two S-1 chains based on the ESA SNAP tool </a:t>
            </a:r>
            <a:r>
              <a:rPr lang="en-US" sz="180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for on-demand </a:t>
            </a:r>
            <a:r>
              <a:rPr lang="en-US" sz="1800" dirty="0"/>
              <a:t>processing</a:t>
            </a:r>
            <a:r>
              <a:rPr lang="en-US" sz="180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002" name="Shape 1002"/>
          <p:cNvSpPr/>
          <p:nvPr/>
        </p:nvSpPr>
        <p:spPr>
          <a:xfrm>
            <a:off x="5220071" y="4005064"/>
            <a:ext cx="3528360" cy="13683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18" tIns="45698" rIns="91418" bIns="45698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43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9B3F5-8C10-2442-9A3C-AE5EA1DEE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14262"/>
            <a:ext cx="8165603" cy="417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03" name="Shape 1003"/>
          <p:cNvSpPr txBox="1"/>
          <p:nvPr/>
        </p:nvSpPr>
        <p:spPr>
          <a:xfrm>
            <a:off x="5081039" y="3867805"/>
            <a:ext cx="3514331" cy="1292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txBody>
          <a:bodyPr wrap="square" lIns="0" tIns="0" rIns="0" bIns="0" anchor="t" anchorCtr="0"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17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August 2016 Central Italy Earthquake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S-1 </a:t>
            </a:r>
            <a:r>
              <a:rPr lang="en-US" sz="117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Interferogram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21</a:t>
            </a:r>
            <a:r>
              <a:rPr lang="en-US" sz="117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August to 2</a:t>
            </a:r>
            <a:r>
              <a:rPr lang="en-US" sz="117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September 2016, descending, processed on GEP with the </a:t>
            </a:r>
            <a:r>
              <a:rPr lang="en-US" sz="117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on-demand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processing service «SNAP Sentinel-1 IW SLC </a:t>
            </a:r>
            <a:r>
              <a:rPr lang="en-US" sz="117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Interferogram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Displacements» integrated by RSS. Contains modified Copernicus Sentinel data (2016), Processed by Jolanda Patruno, ESA</a:t>
            </a:r>
          </a:p>
        </p:txBody>
      </p:sp>
    </p:spTree>
    <p:extLst>
      <p:ext uri="{BB962C8B-B14F-4D97-AF65-F5344CB8AC3E}">
        <p14:creationId xmlns:p14="http://schemas.microsoft.com/office/powerpoint/2010/main" val="2091499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99">
            <a:extLst>
              <a:ext uri="{FF2B5EF4-FFF2-40B4-BE49-F238E27FC236}">
                <a16:creationId xmlns:a16="http://schemas.microsoft.com/office/drawing/2014/main" id="{26A35B1E-3D92-B04F-88EC-CABA01CA16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980" y="182704"/>
            <a:ext cx="9270990" cy="6877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8" tIns="45698" rIns="91418" bIns="45698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r>
              <a:rPr lang="en-US" sz="2500" kern="1200" dirty="0">
                <a:sym typeface="Verdana"/>
              </a:rPr>
              <a:t>Conventional </a:t>
            </a:r>
            <a:r>
              <a:rPr lang="en-US" sz="2500" kern="1200" dirty="0" err="1">
                <a:sym typeface="Verdana"/>
              </a:rPr>
              <a:t>InSAR</a:t>
            </a:r>
            <a:r>
              <a:rPr lang="en-US" sz="2500" kern="1200" dirty="0">
                <a:sym typeface="Verdana"/>
              </a:rPr>
              <a:t> Processing Chain:</a:t>
            </a:r>
            <a:br>
              <a:rPr lang="en-US" sz="2500" kern="1200" dirty="0">
                <a:sym typeface="Verdana"/>
              </a:rPr>
            </a:br>
            <a:r>
              <a:rPr lang="en-US" sz="2500" kern="1200" dirty="0">
                <a:sym typeface="Verdana"/>
              </a:rPr>
              <a:t>DLR S-1 </a:t>
            </a:r>
            <a:r>
              <a:rPr lang="en-US" sz="2500" kern="1200" dirty="0" err="1">
                <a:sym typeface="Verdana"/>
              </a:rPr>
              <a:t>InSAR</a:t>
            </a:r>
            <a:r>
              <a:rPr lang="en-US" sz="2500" kern="1200" dirty="0">
                <a:sym typeface="Verdana"/>
              </a:rPr>
              <a:t> Browse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836EC-7111-F24A-AF86-178D419F6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15" y="950976"/>
            <a:ext cx="7912325" cy="408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hape 1003">
            <a:extLst>
              <a:ext uri="{FF2B5EF4-FFF2-40B4-BE49-F238E27FC236}">
                <a16:creationId xmlns:a16="http://schemas.microsoft.com/office/drawing/2014/main" id="{DB280F19-8749-074C-BCC5-5B906B1262DB}"/>
              </a:ext>
            </a:extLst>
          </p:cNvPr>
          <p:cNvSpPr txBox="1"/>
          <p:nvPr/>
        </p:nvSpPr>
        <p:spPr>
          <a:xfrm>
            <a:off x="4998733" y="3891888"/>
            <a:ext cx="3514331" cy="1109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txBody>
          <a:bodyPr wrap="square" lIns="0" tIns="0" rIns="0" bIns="0" anchor="t" anchorCtr="0"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17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August 2016 Central Italy Earthquake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S-1 </a:t>
            </a:r>
            <a:r>
              <a:rPr lang="en-US" sz="117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Interferogram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21</a:t>
            </a:r>
            <a:r>
              <a:rPr lang="en-US" sz="117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August to 2</a:t>
            </a:r>
            <a:r>
              <a:rPr lang="en-US" sz="117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September 2016, descending, processed on GEP with the </a:t>
            </a:r>
            <a:r>
              <a:rPr lang="en-US" sz="117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systematic</a:t>
            </a:r>
            <a:r>
              <a:rPr lang="en-US" sz="117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processing service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«Sentinel-1 Medium Resolution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InSAR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Browse» integrated by DLR. Contains modified Copernicus Sentinel data (2017)</a:t>
            </a:r>
            <a:endParaRPr lang="en-US" sz="117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022">
            <a:extLst>
              <a:ext uri="{FF2B5EF4-FFF2-40B4-BE49-F238E27FC236}">
                <a16:creationId xmlns:a16="http://schemas.microsoft.com/office/drawing/2014/main" id="{3174756B-68C7-8944-A0BF-E83D89C6A5B6}"/>
              </a:ext>
            </a:extLst>
          </p:cNvPr>
          <p:cNvSpPr txBox="1">
            <a:spLocks/>
          </p:cNvSpPr>
          <p:nvPr/>
        </p:nvSpPr>
        <p:spPr>
          <a:xfrm>
            <a:off x="0" y="5182874"/>
            <a:ext cx="9532800" cy="1007344"/>
          </a:xfrm>
          <a:prstGeom prst="rect">
            <a:avLst/>
          </a:prstGeom>
          <a:noFill/>
          <a:ln>
            <a:noFill/>
          </a:ln>
        </p:spPr>
        <p:txBody>
          <a:bodyPr vert="horz" wrap="square" lIns="101575" tIns="50775" rIns="101575" bIns="50775" rtlCol="0" anchor="b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en-US" sz="1200" kern="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DLR integrated two systematic S-1 </a:t>
            </a:r>
            <a:r>
              <a:rPr lang="en-US" sz="1200" kern="0" dirty="0" err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InSAR</a:t>
            </a:r>
            <a:r>
              <a:rPr lang="en-US" sz="1200" kern="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services:</a:t>
            </a:r>
          </a:p>
          <a:p>
            <a:pPr marL="457200" indent="-3429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Verdana"/>
              <a:buNone/>
            </a:pPr>
            <a:r>
              <a:rPr lang="en-US" sz="1200" kern="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The </a:t>
            </a:r>
            <a:r>
              <a:rPr lang="en-US" sz="1200" b="1" kern="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S-1 Medium-Resolution</a:t>
            </a:r>
            <a:r>
              <a:rPr lang="en-US" sz="1200" kern="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(100m with 50m spacing, open to public, 50% CEOS world seismic mask by end of 2017) and </a:t>
            </a:r>
          </a:p>
          <a:p>
            <a:pPr marL="457200" indent="-3429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Verdana"/>
              <a:buNone/>
            </a:pPr>
            <a:r>
              <a:rPr lang="en-US" sz="1200" kern="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the </a:t>
            </a:r>
            <a:r>
              <a:rPr lang="en-US" sz="1200" b="1" kern="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S-1 High-Resolution </a:t>
            </a:r>
            <a:r>
              <a:rPr lang="en-US" sz="1200" b="1" kern="0" dirty="0" err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InSAR</a:t>
            </a:r>
            <a:r>
              <a:rPr lang="en-US" sz="1200" b="1" kern="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Browse</a:t>
            </a:r>
            <a:r>
              <a:rPr lang="en-US" sz="1200" kern="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(50m with 25m spacing, restricted, volcanoes of the VO-2 Trial Case)</a:t>
            </a:r>
          </a:p>
        </p:txBody>
      </p:sp>
    </p:spTree>
    <p:extLst>
      <p:ext uri="{BB962C8B-B14F-4D97-AF65-F5344CB8AC3E}">
        <p14:creationId xmlns:p14="http://schemas.microsoft.com/office/powerpoint/2010/main" val="2051748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169589" y="2181569"/>
            <a:ext cx="8869172" cy="3882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8" tIns="45698" rIns="91418" bIns="45698" rtlCol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</a:pPr>
            <a:r>
              <a:rPr lang="en-US" sz="1080" b="1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M</a:t>
            </a:r>
            <a:r>
              <a:rPr lang="en-US" sz="108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ain goals:</a:t>
            </a:r>
          </a:p>
          <a:p>
            <a:pPr marL="342900" indent="-325755"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–"/>
            </a:pPr>
            <a:r>
              <a:rPr lang="en-US" sz="108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support Charter PM in operations:</a:t>
            </a:r>
          </a:p>
          <a:p>
            <a:pPr marL="1223010" lvl="1" indent="-405765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Verdana"/>
              <a:buChar char="–"/>
            </a:pPr>
            <a:r>
              <a:rPr lang="en-US" sz="1080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Faster access to data</a:t>
            </a:r>
          </a:p>
          <a:p>
            <a:pPr marL="1223010" lvl="1" indent="-405765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Verdana"/>
              <a:buChar char="–"/>
            </a:pPr>
            <a:r>
              <a:rPr lang="en-US" sz="1080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Help PM rapidly </a:t>
            </a:r>
            <a:r>
              <a:rPr lang="en-US" sz="108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screen data </a:t>
            </a:r>
            <a:r>
              <a:rPr lang="en-US" sz="1080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(even before downloading the data) about whether data selected are useful for the activation by using online co-registration functions, change detection functions and possibly some GIS capability</a:t>
            </a:r>
          </a:p>
          <a:p>
            <a:pPr marL="342900" indent="-325755"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–"/>
            </a:pPr>
            <a:r>
              <a:rPr lang="en-US" sz="108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support Charter VA partner in operations:</a:t>
            </a:r>
          </a:p>
          <a:p>
            <a:pPr marL="1223010" lvl="1" indent="-405765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Verdana"/>
              <a:buChar char="–"/>
            </a:pPr>
            <a:r>
              <a:rPr lang="en-US" sz="108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Faster access to data </a:t>
            </a:r>
            <a:r>
              <a:rPr lang="en-US" sz="1080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and ancillary datasets (e.g. DEM, OSV, etc.)</a:t>
            </a:r>
          </a:p>
          <a:p>
            <a:pPr marL="1223010" lvl="1" indent="-405765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Verdana"/>
              <a:buChar char="–"/>
            </a:pPr>
            <a:r>
              <a:rPr lang="en-US" sz="1080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Perform </a:t>
            </a:r>
            <a:r>
              <a:rPr lang="en-US" sz="108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part of the EO processing </a:t>
            </a:r>
            <a:r>
              <a:rPr lang="en-US" sz="1080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with online functions even before downloading the data and remotely from any place:</a:t>
            </a:r>
          </a:p>
          <a:p>
            <a:pPr marL="1821497" lvl="2" indent="-405765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Verdana"/>
              <a:buChar char="–"/>
            </a:pPr>
            <a:r>
              <a:rPr lang="en-US" sz="1080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On-line pre-processing of images (co-registering multi-sensor collections)</a:t>
            </a:r>
          </a:p>
          <a:p>
            <a:pPr marL="1821497" lvl="2" indent="-405765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Verdana"/>
              <a:buChar char="–"/>
            </a:pPr>
            <a:r>
              <a:rPr lang="en-US" sz="1080" dirty="0">
                <a:solidFill>
                  <a:srgbClr val="0070C0"/>
                </a:solidFill>
                <a:ea typeface="Verdana"/>
                <a:cs typeface="Verdana"/>
                <a:sym typeface="Verdana"/>
              </a:rPr>
              <a:t>On-line image analysis (e.g. change detection, a classifier to generalize some processing)</a:t>
            </a:r>
          </a:p>
          <a:p>
            <a:pPr marL="1821497" lvl="2" indent="-405765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Verdana"/>
              <a:buChar char="–"/>
            </a:pPr>
            <a:r>
              <a:rPr lang="en-US" sz="1080" dirty="0">
                <a:solidFill>
                  <a:srgbClr val="0070C0"/>
                </a:solidFill>
                <a:ea typeface="Verdana"/>
                <a:cs typeface="Verdana"/>
                <a:sym typeface="Verdana"/>
              </a:rPr>
              <a:t>Access to common tools (to be exploited offline) and some GIS capability (option)</a:t>
            </a:r>
          </a:p>
          <a:p>
            <a:pPr marL="1415732" lvl="2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</a:pPr>
            <a:endParaRPr lang="en-US" sz="1080" dirty="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525" lvl="4">
              <a:spcBef>
                <a:spcPts val="27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Verdana"/>
            </a:pPr>
            <a:r>
              <a:rPr lang="en-US" sz="1300" kern="12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ESA started </a:t>
            </a:r>
            <a:r>
              <a:rPr lang="en-US" sz="108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two limited processing platform prototypes to test the contribution of TEPs to disaster response</a:t>
            </a:r>
            <a:r>
              <a:rPr lang="en-US" sz="108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US" sz="1300" kern="12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One prototype based on the </a:t>
            </a:r>
            <a:r>
              <a:rPr lang="en-US" sz="1300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GEP</a:t>
            </a:r>
            <a:r>
              <a:rPr lang="en-US" sz="108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00" kern="12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(disaster risk management for </a:t>
            </a:r>
            <a:r>
              <a:rPr lang="en-US" sz="1300" kern="1200" dirty="0" err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geohazards</a:t>
            </a:r>
            <a:r>
              <a:rPr lang="en-US" sz="1300" kern="12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themes) and for information, one prototype based on the</a:t>
            </a:r>
            <a:r>
              <a:rPr lang="en-US" sz="108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00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Coastal TEP </a:t>
            </a:r>
            <a:r>
              <a:rPr lang="en-US" sz="1300" kern="12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(coastal zone monitoring). </a:t>
            </a:r>
          </a:p>
        </p:txBody>
      </p:sp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169589" y="198147"/>
            <a:ext cx="8748270" cy="512112"/>
          </a:xfrm>
          <a:prstGeom prst="rect">
            <a:avLst/>
          </a:prstGeom>
          <a:noFill/>
          <a:ln>
            <a:noFill/>
          </a:ln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102" y="822902"/>
            <a:ext cx="1461254" cy="1461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81844B-89C9-094E-9801-CB0CFE10817A}"/>
              </a:ext>
            </a:extLst>
          </p:cNvPr>
          <p:cNvSpPr/>
          <p:nvPr/>
        </p:nvSpPr>
        <p:spPr>
          <a:xfrm>
            <a:off x="274324" y="1021399"/>
            <a:ext cx="67422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Following the discussion at the «International Charter Major and Space Disasters»  Board meeting in Oxford (April 2017) and </a:t>
            </a:r>
            <a:r>
              <a:rPr lang="en-US" sz="1300" dirty="0" err="1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Frascati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 (October 2018),  prototype 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processing platform have been implemented for 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testing t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 support the Project Manager and Value Adding 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p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artners of Charter activations. </a:t>
            </a:r>
          </a:p>
        </p:txBody>
      </p:sp>
    </p:spTree>
    <p:extLst>
      <p:ext uri="{BB962C8B-B14F-4D97-AF65-F5344CB8AC3E}">
        <p14:creationId xmlns:p14="http://schemas.microsoft.com/office/powerpoint/2010/main" val="2519697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5242C5-AC1F-AF4D-8F49-47CBD66C3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44" r="3548" b="28253"/>
          <a:stretch/>
        </p:blipFill>
        <p:spPr>
          <a:xfrm>
            <a:off x="111760" y="794191"/>
            <a:ext cx="8673200" cy="3364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374EE68-EE27-CE4B-84EE-61EB14E977F0}"/>
              </a:ext>
            </a:extLst>
          </p:cNvPr>
          <p:cNvSpPr txBox="1">
            <a:spLocks/>
          </p:cNvSpPr>
          <p:nvPr/>
        </p:nvSpPr>
        <p:spPr>
          <a:xfrm>
            <a:off x="284480" y="3924221"/>
            <a:ext cx="8859520" cy="27416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sz="1400" dirty="0"/>
            </a:br>
            <a:endParaRPr lang="en-US" sz="1400" dirty="0"/>
          </a:p>
          <a:p>
            <a:pPr marL="0" indent="0" algn="ctr">
              <a:buNone/>
            </a:pPr>
            <a:r>
              <a:rPr lang="en-US" sz="1350" dirty="0">
                <a:solidFill>
                  <a:srgbClr val="005172"/>
                </a:solidFill>
                <a:latin typeface="Verdana"/>
                <a:cs typeface="Verdana"/>
              </a:rPr>
              <a:t>The </a:t>
            </a:r>
            <a:r>
              <a:rPr lang="en-US" sz="1350" b="1" dirty="0">
                <a:solidFill>
                  <a:srgbClr val="0070C0"/>
                </a:solidFill>
                <a:latin typeface="Verdana"/>
                <a:cs typeface="Verdana"/>
              </a:rPr>
              <a:t>Charter</a:t>
            </a:r>
            <a:r>
              <a:rPr lang="en-US" sz="1350" dirty="0">
                <a:solidFill>
                  <a:srgbClr val="005172"/>
                </a:solidFill>
                <a:latin typeface="Verdana"/>
                <a:cs typeface="Verdana"/>
              </a:rPr>
              <a:t> </a:t>
            </a:r>
          </a:p>
          <a:p>
            <a:pPr marL="0" indent="0" algn="ctr">
              <a:buNone/>
            </a:pPr>
            <a:endParaRPr lang="en-US" sz="1350" dirty="0">
              <a:solidFill>
                <a:srgbClr val="005172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composed of </a:t>
            </a:r>
            <a:r>
              <a:rPr lang="en-US" sz="1300" u="sng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16 Space Agencies</a:t>
            </a:r>
          </a:p>
          <a:p>
            <a:pPr marL="0" indent="0" algn="ctr">
              <a:buNone/>
            </a:pPr>
            <a:endParaRPr lang="en-US" sz="1350" dirty="0">
              <a:solidFill>
                <a:srgbClr val="005172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delivers data from </a:t>
            </a:r>
            <a:r>
              <a:rPr lang="en-US" sz="1300" u="sng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30+ active EO missions</a:t>
            </a:r>
          </a:p>
          <a:p>
            <a:pPr marL="0" indent="0" algn="ctr">
              <a:buNone/>
            </a:pPr>
            <a:endParaRPr lang="en-US" sz="1350" dirty="0">
              <a:solidFill>
                <a:srgbClr val="005172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The current Charter processing platform prototype is able to support </a:t>
            </a:r>
            <a:r>
              <a:rPr lang="en-US" sz="1300" b="1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16</a:t>
            </a:r>
            <a:r>
              <a:rPr lang="en-US" sz="1300" dirty="0">
                <a:solidFill>
                  <a:srgbClr val="002060"/>
                </a:solidFill>
                <a:latin typeface="Verdana"/>
                <a:ea typeface="Verdana"/>
                <a:cs typeface="Verdana"/>
              </a:rPr>
              <a:t> of them</a:t>
            </a:r>
          </a:p>
          <a:p>
            <a:pPr algn="ctr"/>
            <a:endParaRPr lang="en-US" sz="14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sp>
        <p:nvSpPr>
          <p:cNvPr id="6" name="Shape 564">
            <a:extLst>
              <a:ext uri="{FF2B5EF4-FFF2-40B4-BE49-F238E27FC236}">
                <a16:creationId xmlns:a16="http://schemas.microsoft.com/office/drawing/2014/main" id="{0BFDAAF9-1AFC-F245-BA71-7DA181CA928E}"/>
              </a:ext>
            </a:extLst>
          </p:cNvPr>
          <p:cNvSpPr txBox="1">
            <a:spLocks/>
          </p:cNvSpPr>
          <p:nvPr/>
        </p:nvSpPr>
        <p:spPr bwMode="auto">
          <a:xfrm>
            <a:off x="169589" y="198147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D28C0-B444-1445-9F5F-32D148C2F2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706" y="4246730"/>
            <a:ext cx="1461254" cy="146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0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51F373-8C42-3D4A-A611-27B6B3B04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6637"/>
              </p:ext>
            </p:extLst>
          </p:nvPr>
        </p:nvGraphicFramePr>
        <p:xfrm>
          <a:off x="355030" y="1106155"/>
          <a:ext cx="5592133" cy="4861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64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332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Verdana"/>
                          <a:ea typeface="+mn-ea"/>
                          <a:cs typeface="Verdana"/>
                        </a:rPr>
                        <a:t>Missions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Verdana"/>
                          <a:ea typeface="+mn-ea"/>
                          <a:cs typeface="Verdana"/>
                        </a:rPr>
                        <a:t>Rasterization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Verdana"/>
                          <a:ea typeface="+mn-ea"/>
                          <a:cs typeface="Verdana"/>
                        </a:rPr>
                        <a:t>Band combination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Verdana"/>
                          <a:ea typeface="+mn-ea"/>
                          <a:cs typeface="Verdana"/>
                        </a:rPr>
                        <a:t>Co-</a:t>
                      </a:r>
                      <a:r>
                        <a:rPr lang="en-US" sz="1200" b="1" kern="1200" dirty="0" err="1">
                          <a:solidFill>
                            <a:schemeClr val="bg1"/>
                          </a:solidFill>
                          <a:latin typeface="Verdana"/>
                          <a:ea typeface="+mn-ea"/>
                          <a:cs typeface="Verdana"/>
                        </a:rPr>
                        <a:t>registrator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Verdana"/>
                        <a:ea typeface="+mn-ea"/>
                        <a:cs typeface="Verdan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SENTINEL-1/2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YES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LANDSAT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UK DMC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KOMPSAT-2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In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KOMPSAT-3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PLEIADES 1A/1B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KANOPUS-V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5172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5172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RESURS-P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SPOT 6&amp;7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RAPIDEYE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738871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VRRS1- ABAE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650980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DEIMOS-1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Planned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Planned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517148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GF-2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611354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TERRASAR-X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43249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ALOS, ALOS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5172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291802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KOMPSAT-5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148452"/>
                  </a:ext>
                </a:extLst>
              </a:tr>
              <a:tr h="255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5172"/>
                          </a:solidFill>
                          <a:latin typeface="Verdana"/>
                          <a:ea typeface="+mn-ea"/>
                          <a:cs typeface="Verdana"/>
                        </a:rPr>
                        <a:t>RADARSAT-2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YES*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172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Verdana"/>
                        </a:rPr>
                        <a:t>In preparation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6036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0A18D2-A868-8142-8017-E208ED6018B5}"/>
              </a:ext>
            </a:extLst>
          </p:cNvPr>
          <p:cNvSpPr txBox="1"/>
          <p:nvPr/>
        </p:nvSpPr>
        <p:spPr>
          <a:xfrm>
            <a:off x="6174586" y="1801272"/>
            <a:ext cx="30909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rgbClr val="005172"/>
                </a:solidFill>
                <a:latin typeface="Verdana"/>
                <a:cs typeface="Verdana"/>
              </a:defRPr>
            </a:lvl1pPr>
          </a:lstStyle>
          <a:p>
            <a:endParaRPr lang="fr-BE" dirty="0"/>
          </a:p>
          <a:p>
            <a:pPr marL="285750" indent="-285750">
              <a:buFont typeface="Wingdings" charset="2"/>
              <a:buChar char="ü"/>
            </a:pPr>
            <a:r>
              <a:rPr lang="fr-BE" dirty="0" err="1"/>
              <a:t>Any</a:t>
            </a:r>
            <a:r>
              <a:rPr lang="fr-BE" dirty="0"/>
              <a:t> EO source </a:t>
            </a:r>
            <a:r>
              <a:rPr lang="fr-BE" dirty="0" err="1"/>
              <a:t>can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included</a:t>
            </a:r>
            <a:endParaRPr lang="fr-BE" dirty="0"/>
          </a:p>
          <a:p>
            <a:pPr marL="285750" indent="-285750">
              <a:buFont typeface="Wingdings" charset="2"/>
              <a:buChar char="ü"/>
            </a:pPr>
            <a:r>
              <a:rPr lang="fr-BE" dirty="0"/>
              <a:t>ESA </a:t>
            </a:r>
            <a:r>
              <a:rPr lang="fr-BE" dirty="0" err="1"/>
              <a:t>would</a:t>
            </a:r>
            <a:r>
              <a:rPr lang="fr-BE" dirty="0"/>
              <a:t> </a:t>
            </a:r>
            <a:r>
              <a:rPr lang="fr-BE" dirty="0" err="1"/>
              <a:t>welcome</a:t>
            </a:r>
            <a:r>
              <a:rPr lang="fr-BE" dirty="0"/>
              <a:t> the </a:t>
            </a:r>
            <a:r>
              <a:rPr lang="fr-BE" dirty="0" err="1"/>
              <a:t>integration</a:t>
            </a:r>
            <a:r>
              <a:rPr lang="fr-BE" dirty="0"/>
              <a:t> of </a:t>
            </a:r>
            <a:r>
              <a:rPr lang="fr-BE" dirty="0" err="1"/>
              <a:t>other</a:t>
            </a:r>
            <a:r>
              <a:rPr lang="fr-BE" dirty="0"/>
              <a:t> EO sources </a:t>
            </a:r>
            <a:r>
              <a:rPr lang="fr-BE" dirty="0" err="1"/>
              <a:t>from</a:t>
            </a:r>
            <a:r>
              <a:rPr lang="fr-BE" dirty="0"/>
              <a:t> Charter </a:t>
            </a:r>
            <a:r>
              <a:rPr lang="fr-BE" dirty="0" err="1"/>
              <a:t>members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C1DEB2-37B2-DF4B-9EA0-5D2672D85E86}"/>
              </a:ext>
            </a:extLst>
          </p:cNvPr>
          <p:cNvSpPr/>
          <p:nvPr/>
        </p:nvSpPr>
        <p:spPr>
          <a:xfrm>
            <a:off x="6174586" y="5718077"/>
            <a:ext cx="27334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5172"/>
                </a:solidFill>
                <a:latin typeface="Verdana"/>
                <a:cs typeface="Verdana"/>
              </a:rPr>
              <a:t>* Rasterization not always available</a:t>
            </a:r>
            <a:endParaRPr lang="en-GB" sz="1100" dirty="0"/>
          </a:p>
        </p:txBody>
      </p:sp>
      <p:sp>
        <p:nvSpPr>
          <p:cNvPr id="7" name="Shape 564">
            <a:extLst>
              <a:ext uri="{FF2B5EF4-FFF2-40B4-BE49-F238E27FC236}">
                <a16:creationId xmlns:a16="http://schemas.microsoft.com/office/drawing/2014/main" id="{5E655A83-B190-FF49-AF82-124CAB523D00}"/>
              </a:ext>
            </a:extLst>
          </p:cNvPr>
          <p:cNvSpPr txBox="1">
            <a:spLocks/>
          </p:cNvSpPr>
          <p:nvPr/>
        </p:nvSpPr>
        <p:spPr bwMode="auto">
          <a:xfrm>
            <a:off x="159757" y="404625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EO data sources</a:t>
            </a:r>
            <a:endParaRPr lang="en-US" sz="2500" kern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CF085-5467-8045-8B13-AADC867914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773" y="4146205"/>
            <a:ext cx="1461254" cy="146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8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86"/>
          <a:stretch/>
        </p:blipFill>
        <p:spPr>
          <a:xfrm>
            <a:off x="0" y="2668759"/>
            <a:ext cx="9144000" cy="4189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605" y="1177933"/>
            <a:ext cx="2240131" cy="75712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1440" dirty="0">
                <a:solidFill>
                  <a:srgbClr val="005172"/>
                </a:solidFill>
                <a:latin typeface="Verdana"/>
                <a:cs typeface="Verdana"/>
              </a:rPr>
              <a:t>Activation n. 522</a:t>
            </a:r>
          </a:p>
          <a:p>
            <a:r>
              <a:rPr lang="en-US" sz="1440" dirty="0">
                <a:solidFill>
                  <a:srgbClr val="005172"/>
                </a:solidFill>
                <a:latin typeface="Verdana"/>
                <a:cs typeface="Verdana"/>
              </a:rPr>
              <a:t>Call ID 601</a:t>
            </a:r>
          </a:p>
          <a:p>
            <a:r>
              <a:rPr lang="en-US" sz="1440" dirty="0">
                <a:latin typeface="Calibri (Intestazioni)"/>
                <a:cs typeface="Calibri (Intestazioni)"/>
              </a:rPr>
              <a:t>Cyclone in Australia</a:t>
            </a:r>
            <a:endParaRPr lang="en-US" sz="1440" dirty="0">
              <a:solidFill>
                <a:srgbClr val="005172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3173" y="1230175"/>
            <a:ext cx="4236721" cy="6166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77037" y="1289983"/>
            <a:ext cx="4572000" cy="535529"/>
          </a:xfrm>
          <a:prstGeom prst="rect">
            <a:avLst/>
          </a:prstGeom>
        </p:spPr>
        <p:txBody>
          <a:bodyPr lIns="91439" tIns="45719" rIns="91439" bIns="45719">
            <a:spAutoFit/>
          </a:bodyPr>
          <a:lstStyle/>
          <a:p>
            <a:pPr lvl="1"/>
            <a:r>
              <a:rPr lang="en-US" sz="1440" dirty="0">
                <a:solidFill>
                  <a:srgbClr val="005172"/>
                </a:solidFill>
                <a:latin typeface="Verdana"/>
                <a:cs typeface="Verdana"/>
              </a:rPr>
              <a:t>Visualize </a:t>
            </a:r>
            <a:r>
              <a:rPr lang="en-US" sz="1440" dirty="0">
                <a:solidFill>
                  <a:srgbClr val="FF0000"/>
                </a:solidFill>
                <a:latin typeface="Verdana"/>
                <a:cs typeface="Verdana"/>
              </a:rPr>
              <a:t>multi-sensor</a:t>
            </a:r>
            <a:r>
              <a:rPr lang="en-US" sz="1440" dirty="0">
                <a:solidFill>
                  <a:srgbClr val="005172"/>
                </a:solidFill>
                <a:latin typeface="Verdana"/>
                <a:cs typeface="Verdana"/>
              </a:rPr>
              <a:t> </a:t>
            </a:r>
            <a:r>
              <a:rPr lang="en-US" sz="1440" dirty="0">
                <a:solidFill>
                  <a:srgbClr val="00B050"/>
                </a:solidFill>
                <a:latin typeface="Verdana"/>
                <a:cs typeface="Verdana"/>
              </a:rPr>
              <a:t>Full Resolution </a:t>
            </a:r>
            <a:r>
              <a:rPr lang="en-US" sz="1440" dirty="0">
                <a:solidFill>
                  <a:srgbClr val="005172"/>
                </a:solidFill>
                <a:latin typeface="Verdana"/>
                <a:cs typeface="Verdana"/>
              </a:rPr>
              <a:t>images (footprints, metadata, product)</a:t>
            </a:r>
            <a:endParaRPr lang="en-GB" sz="1440" dirty="0">
              <a:solidFill>
                <a:srgbClr val="005172"/>
              </a:solidFill>
              <a:latin typeface="Verdana"/>
              <a:cs typeface="Verdana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224986" y="2279916"/>
            <a:ext cx="8450187" cy="388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80" dirty="0">
                <a:solidFill>
                  <a:srgbClr val="C00000"/>
                </a:solidFill>
                <a:latin typeface="Verdana"/>
                <a:ea typeface="+mn-ea"/>
                <a:cs typeface="Verdana"/>
              </a:rPr>
              <a:t>Illustration: UK DMC (2017-3-29) and Sentinel-1 (2017-4-5); full resolution data opened on-line automatically based on Charter operational flow. The User does not have to download nor open the image files.</a:t>
            </a:r>
            <a:endParaRPr lang="it-IT" sz="1080" dirty="0">
              <a:solidFill>
                <a:srgbClr val="C00000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3" name="Shape 564">
            <a:extLst>
              <a:ext uri="{FF2B5EF4-FFF2-40B4-BE49-F238E27FC236}">
                <a16:creationId xmlns:a16="http://schemas.microsoft.com/office/drawing/2014/main" id="{EFC3ED47-6820-E04F-A6B9-3EEC5185C0DF}"/>
              </a:ext>
            </a:extLst>
          </p:cNvPr>
          <p:cNvSpPr txBox="1">
            <a:spLocks/>
          </p:cNvSpPr>
          <p:nvPr/>
        </p:nvSpPr>
        <p:spPr bwMode="auto">
          <a:xfrm>
            <a:off x="159757" y="404625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RASTER systematic service</a:t>
            </a:r>
            <a:endParaRPr lang="en-US" sz="2500" kern="1200" dirty="0"/>
          </a:p>
        </p:txBody>
      </p:sp>
    </p:spTree>
    <p:extLst>
      <p:ext uri="{BB962C8B-B14F-4D97-AF65-F5344CB8AC3E}">
        <p14:creationId xmlns:p14="http://schemas.microsoft.com/office/powerpoint/2010/main" val="3364882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319" y="1224221"/>
            <a:ext cx="22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Activation n. 522</a:t>
            </a:r>
          </a:p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Call ID 601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45204"/>
            <a:ext cx="9144000" cy="39824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47573"/>
            <a:ext cx="9144000" cy="3982423"/>
          </a:xfrm>
          <a:prstGeom prst="rect">
            <a:avLst/>
          </a:prstGeom>
          <a:solidFill>
            <a:schemeClr val="bg1">
              <a:lumMod val="50000"/>
              <a:alpha val="6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15006" y="2346815"/>
            <a:ext cx="8463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>
                <a:solidFill>
                  <a:schemeClr val="bg1"/>
                </a:solidFill>
              </a:rPr>
              <a:t>OVERALL IMPRESSION: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 simple visualization of images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46683" y="3227610"/>
            <a:ext cx="64537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chemeClr val="bg1"/>
                </a:solidFill>
              </a:rPr>
              <a:t>TODAY: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PMs: 16 order desks (16 Agencies contributing to the Charter / 16 emails for active links or ftp to download EO data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WHAT’S NEW: (</a:t>
            </a:r>
            <a:r>
              <a:rPr lang="en-US" b="1" u="sng" dirty="0">
                <a:solidFill>
                  <a:schemeClr val="bg1"/>
                </a:solidFill>
              </a:rPr>
              <a:t>USER NEED </a:t>
            </a:r>
            <a:r>
              <a:rPr lang="mr-IN" b="1" u="sng" dirty="0">
                <a:solidFill>
                  <a:schemeClr val="bg1"/>
                </a:solidFill>
              </a:rPr>
              <a:t>–</a:t>
            </a:r>
            <a:r>
              <a:rPr lang="en-US" b="1" u="sng" dirty="0">
                <a:solidFill>
                  <a:schemeClr val="bg1"/>
                </a:solidFill>
              </a:rPr>
              <a:t> RASTER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: 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PMs: Faster </a:t>
            </a:r>
            <a:r>
              <a:rPr lang="en-US" b="1" dirty="0">
                <a:solidFill>
                  <a:schemeClr val="bg1"/>
                </a:solidFill>
              </a:rPr>
              <a:t>screening and unified access in ONE PLACE </a:t>
            </a:r>
            <a:r>
              <a:rPr lang="en-US" dirty="0">
                <a:solidFill>
                  <a:schemeClr val="bg1"/>
                </a:solidFill>
              </a:rPr>
              <a:t>to download EO data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097" y="3603027"/>
            <a:ext cx="923737" cy="984099"/>
          </a:xfrm>
          <a:prstGeom prst="rect">
            <a:avLst/>
          </a:prstGeom>
        </p:spPr>
      </p:pic>
      <p:sp>
        <p:nvSpPr>
          <p:cNvPr id="13" name="Shape 564">
            <a:extLst>
              <a:ext uri="{FF2B5EF4-FFF2-40B4-BE49-F238E27FC236}">
                <a16:creationId xmlns:a16="http://schemas.microsoft.com/office/drawing/2014/main" id="{29CE6798-F921-6441-A8D1-6AC404CFF757}"/>
              </a:ext>
            </a:extLst>
          </p:cNvPr>
          <p:cNvSpPr txBox="1">
            <a:spLocks/>
          </p:cNvSpPr>
          <p:nvPr/>
        </p:nvSpPr>
        <p:spPr bwMode="auto">
          <a:xfrm>
            <a:off x="159757" y="404625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RASTER systematic service </a:t>
            </a:r>
            <a:endParaRPr lang="en-US" sz="2500" kern="1200" dirty="0"/>
          </a:p>
        </p:txBody>
      </p:sp>
    </p:spTree>
    <p:extLst>
      <p:ext uri="{BB962C8B-B14F-4D97-AF65-F5344CB8AC3E}">
        <p14:creationId xmlns:p14="http://schemas.microsoft.com/office/powerpoint/2010/main" val="32856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Helvetica Neue"/>
              </a:rPr>
              <a:t>The </a:t>
            </a:r>
            <a:r>
              <a:rPr lang="en-US" dirty="0" err="1">
                <a:sym typeface="Helvetica Neue"/>
              </a:rPr>
              <a:t>Geohazards</a:t>
            </a:r>
            <a:r>
              <a:rPr lang="en-US" dirty="0">
                <a:sym typeface="Helvetica Neue"/>
              </a:rPr>
              <a:t> Exploitation Platform (GEP)</a:t>
            </a:r>
            <a:endParaRPr lang="en-GB" dirty="0"/>
          </a:p>
        </p:txBody>
      </p:sp>
      <p:pic>
        <p:nvPicPr>
          <p:cNvPr id="7" name="Shape 170">
            <a:extLst>
              <a:ext uri="{FF2B5EF4-FFF2-40B4-BE49-F238E27FC236}">
                <a16:creationId xmlns:a16="http://schemas.microsoft.com/office/drawing/2014/main" id="{1E0F99A0-4BD7-794D-AD00-380F518237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307" y="3084545"/>
            <a:ext cx="8382401" cy="2139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hape 182">
            <a:extLst>
              <a:ext uri="{FF2B5EF4-FFF2-40B4-BE49-F238E27FC236}">
                <a16:creationId xmlns:a16="http://schemas.microsoft.com/office/drawing/2014/main" id="{EAE9FEDC-6D9D-6349-B354-F08DDC669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07" y="1207634"/>
            <a:ext cx="8271307" cy="1501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A 27+ months </a:t>
            </a:r>
            <a:r>
              <a:rPr lang="en-US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c</a:t>
            </a:r>
            <a:r>
              <a:rPr lang="en-US" sz="1200" b="0" i="0" u="none" strike="noStrike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ontract started on Nov 2015;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Consortium</a:t>
            </a:r>
            <a:r>
              <a:rPr lang="en-US" sz="1200" b="0" i="0" u="none" strike="noStrike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: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Terradue</a:t>
            </a:r>
            <a:r>
              <a:rPr lang="en-US" sz="1200" b="0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(IT), 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CNR IREA</a:t>
            </a:r>
            <a:r>
              <a:rPr lang="en-US" sz="1200" b="0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(IT), 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INGV</a:t>
            </a:r>
            <a:r>
              <a:rPr lang="en-US" sz="1200" b="0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(IT), 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DLR</a:t>
            </a:r>
            <a:r>
              <a:rPr lang="en-US" sz="1200" b="0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(DE), 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TRE ALTAMIRA</a:t>
            </a:r>
            <a:r>
              <a:rPr lang="en-US" sz="1200" b="0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(ES), 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EOST-CNRS </a:t>
            </a:r>
            <a:r>
              <a:rPr lang="en-US" sz="1200" b="0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(F), 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ENS-CNRS</a:t>
            </a:r>
            <a:r>
              <a:rPr lang="en-US" sz="1200" b="0" i="0" u="none" strike="noStrike" cap="none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(F)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45420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54206"/>
              </a:buClr>
              <a:buSzPct val="100000"/>
              <a:buFont typeface="Helvetica Neue"/>
              <a:buChar char="●"/>
            </a:pPr>
            <a:r>
              <a:rPr lang="en-US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D</a:t>
            </a:r>
            <a:r>
              <a:rPr lang="en-US" sz="1200" b="0" i="0" u="none" strike="noStrike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evelop</a:t>
            </a:r>
            <a:r>
              <a:rPr lang="en-US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</a:t>
            </a:r>
            <a:r>
              <a:rPr lang="en-US" sz="1200" b="0" i="0" u="none" strike="noStrike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an Exploitation Platform based upon </a:t>
            </a:r>
            <a:r>
              <a:rPr lang="en-US" sz="1200" b="1" i="0" u="none" strike="noStrike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virtualisation</a:t>
            </a:r>
            <a:r>
              <a:rPr lang="en-US" sz="1200" b="1" i="0" u="none" strike="noStrike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&amp; federation of satellite EO data and methods 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54206"/>
              </a:buClr>
              <a:buSzPct val="100000"/>
              <a:buFont typeface="Helvetica Neue"/>
              <a:buChar char="●"/>
            </a:pPr>
            <a:r>
              <a:rPr lang="en-US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Provide</a:t>
            </a:r>
            <a:r>
              <a:rPr lang="en-US" sz="1200" b="0" i="0" u="none" strike="noStrike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innovative responses to the needs of the </a:t>
            </a:r>
            <a:r>
              <a:rPr lang="en-US" sz="1200" b="0" i="0" u="none" strike="noStrike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geohazards</a:t>
            </a:r>
            <a:r>
              <a:rPr lang="en-US" sz="1200" b="0" i="0" u="none" strike="noStrike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community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FCC88E-3153-D34D-AF06-3B74B23AE7A5}"/>
              </a:ext>
            </a:extLst>
          </p:cNvPr>
          <p:cNvGrpSpPr/>
          <p:nvPr/>
        </p:nvGrpSpPr>
        <p:grpSpPr>
          <a:xfrm>
            <a:off x="332306" y="3091888"/>
            <a:ext cx="8382401" cy="2114166"/>
            <a:chOff x="332306" y="3146752"/>
            <a:chExt cx="8382401" cy="21141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FBE507-491C-AD47-B6B4-E244175D0339}"/>
                </a:ext>
              </a:extLst>
            </p:cNvPr>
            <p:cNvSpPr/>
            <p:nvPr/>
          </p:nvSpPr>
          <p:spPr>
            <a:xfrm>
              <a:off x="332306" y="3146752"/>
              <a:ext cx="8382401" cy="21141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65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517D18-946D-E24D-9D42-B1D2E1BD7160}"/>
                </a:ext>
              </a:extLst>
            </p:cNvPr>
            <p:cNvSpPr/>
            <p:nvPr/>
          </p:nvSpPr>
          <p:spPr>
            <a:xfrm>
              <a:off x="332306" y="3246746"/>
              <a:ext cx="838240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ct val="25000"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As a Platform, GEP:</a:t>
              </a:r>
            </a:p>
            <a:p>
              <a:pPr marL="742950" lvl="0" indent="-285750">
                <a:buClr>
                  <a:srgbClr val="454206"/>
                </a:buClr>
                <a:buSzPct val="100000"/>
                <a:buFont typeface="Noto Sans Symbols"/>
                <a:buChar char="➔"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Provides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on-demand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 processing services for specific user needs </a:t>
              </a:r>
            </a:p>
            <a:p>
              <a:pPr marL="742950" lvl="0" indent="-285750">
                <a:buClr>
                  <a:srgbClr val="454206"/>
                </a:buClr>
                <a:buSzPct val="100000"/>
                <a:buFont typeface="Noto Sans Symbols"/>
                <a:buChar char="➔"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Runs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systematic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 processing services to address “common information” community needs</a:t>
              </a:r>
            </a:p>
            <a:p>
              <a:pPr marL="742950" lvl="0" indent="-285750">
                <a:buClr>
                  <a:srgbClr val="454206"/>
                </a:buClr>
                <a:buSzPct val="100000"/>
                <a:buFont typeface="Noto Sans Symbols"/>
                <a:buChar char="➔"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Connects to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massive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compute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 power on multi-tenant Cloud Computing resources, to address the challenges of monitoring tectonic areas,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globally</a:t>
              </a:r>
            </a:p>
            <a:p>
              <a:pPr marL="742950" lvl="0" indent="-285750">
                <a:buClr>
                  <a:srgbClr val="454206"/>
                </a:buClr>
                <a:buSzPct val="112500"/>
                <a:buFont typeface="Noto Sans Symbols"/>
                <a:buChar char="➔"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Connects to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full Copernicus Sentinels-1/2/3 repositories</a:t>
              </a:r>
            </a:p>
            <a:p>
              <a:pPr marL="742950" lvl="0" indent="-285750">
                <a:buClr>
                  <a:srgbClr val="454206"/>
                </a:buClr>
                <a:buSzPct val="112500"/>
                <a:buFont typeface="Noto Sans Symbols"/>
                <a:buChar char="➔"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Connects to 70+ TB of EO data (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ERS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 and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ENVISAT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 archive), and specific data collections from EO missions, such as JAXA’s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ALOS-2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, ASI’s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Cosmo-</a:t>
              </a:r>
              <a:r>
                <a:rPr 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Skymed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 and DLR’s </a:t>
              </a:r>
              <a:r>
                <a:rPr 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TerraSAR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-X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, provided under special arrangements in the framework of the CEOS WG Disaster and GSNL.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6452" y="1026433"/>
            <a:ext cx="22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Activation n. 530</a:t>
            </a:r>
          </a:p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Call ID 609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8910" y="1153303"/>
            <a:ext cx="357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Inspection of geometric accuracy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-1045464" y="1769323"/>
            <a:ext cx="7543800" cy="451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005172"/>
                </a:solidFill>
                <a:latin typeface="Verdana"/>
                <a:ea typeface="+mn-ea"/>
                <a:cs typeface="Verdana"/>
              </a:rPr>
              <a:t>Sentinel-1 (2017-05-24) and Sentinel-2 (2017-05-19)</a:t>
            </a:r>
            <a:endParaRPr lang="it-IT" sz="1400" dirty="0">
              <a:solidFill>
                <a:srgbClr val="005172"/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9" y="2063662"/>
            <a:ext cx="9115207" cy="41816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56583" y="4471416"/>
            <a:ext cx="1083313" cy="448056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063663"/>
            <a:ext cx="9144000" cy="4181688"/>
          </a:xfrm>
          <a:prstGeom prst="rect">
            <a:avLst/>
          </a:prstGeom>
          <a:solidFill>
            <a:schemeClr val="bg1">
              <a:lumMod val="65000"/>
              <a:alpha val="5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009" y="2063663"/>
            <a:ext cx="5362431" cy="274193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009" y="2071859"/>
            <a:ext cx="5362431" cy="271166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4259072" y="1011060"/>
            <a:ext cx="4160520" cy="6166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hape 564">
            <a:extLst>
              <a:ext uri="{FF2B5EF4-FFF2-40B4-BE49-F238E27FC236}">
                <a16:creationId xmlns:a16="http://schemas.microsoft.com/office/drawing/2014/main" id="{1EF00808-847E-9145-913E-2C01AFA0989E}"/>
              </a:ext>
            </a:extLst>
          </p:cNvPr>
          <p:cNvSpPr txBox="1">
            <a:spLocks/>
          </p:cNvSpPr>
          <p:nvPr/>
        </p:nvSpPr>
        <p:spPr bwMode="auto">
          <a:xfrm>
            <a:off x="159757" y="404625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RASTER systematic service </a:t>
            </a:r>
            <a:endParaRPr lang="en-US" sz="2500" kern="1200" dirty="0"/>
          </a:p>
        </p:txBody>
      </p:sp>
    </p:spTree>
    <p:extLst>
      <p:ext uri="{BB962C8B-B14F-4D97-AF65-F5344CB8AC3E}">
        <p14:creationId xmlns:p14="http://schemas.microsoft.com/office/powerpoint/2010/main" val="52492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repeatCount="5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6452" y="1064878"/>
            <a:ext cx="22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Activation n. 530</a:t>
            </a:r>
          </a:p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Call ID 609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8910" y="1162247"/>
            <a:ext cx="357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Multi-sensor qualitative analysis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9" y="1944790"/>
            <a:ext cx="9115207" cy="41816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70555" y="5343886"/>
            <a:ext cx="947535" cy="28094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934951"/>
            <a:ext cx="9144000" cy="4181688"/>
          </a:xfrm>
          <a:prstGeom prst="rect">
            <a:avLst/>
          </a:prstGeom>
          <a:solidFill>
            <a:schemeClr val="bg1">
              <a:lumMod val="65000"/>
              <a:alpha val="5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59072" y="1020004"/>
            <a:ext cx="4160520" cy="6166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" y="1944790"/>
            <a:ext cx="8313174" cy="240890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520633"/>
            <a:ext cx="8313174" cy="242531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51" y="3196278"/>
            <a:ext cx="8087032" cy="250722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201422" y="1973700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Sentinel-1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5706" y="2553664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Sentinel-2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48501" y="3245855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Pleiades 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9" name="Shape 564">
            <a:extLst>
              <a:ext uri="{FF2B5EF4-FFF2-40B4-BE49-F238E27FC236}">
                <a16:creationId xmlns:a16="http://schemas.microsoft.com/office/drawing/2014/main" id="{B27D7AE8-715F-3E4E-9BC4-E2D405ED15C6}"/>
              </a:ext>
            </a:extLst>
          </p:cNvPr>
          <p:cNvSpPr txBox="1">
            <a:spLocks/>
          </p:cNvSpPr>
          <p:nvPr/>
        </p:nvSpPr>
        <p:spPr bwMode="auto">
          <a:xfrm>
            <a:off x="159757" y="404625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RASTER systematic service </a:t>
            </a:r>
            <a:endParaRPr lang="en-US" sz="2500" kern="1200" dirty="0"/>
          </a:p>
        </p:txBody>
      </p:sp>
    </p:spTree>
    <p:extLst>
      <p:ext uri="{BB962C8B-B14F-4D97-AF65-F5344CB8AC3E}">
        <p14:creationId xmlns:p14="http://schemas.microsoft.com/office/powerpoint/2010/main" val="19220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8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6452" y="1639081"/>
            <a:ext cx="22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Activation n. 526</a:t>
            </a:r>
          </a:p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Call ID 605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09912" y="1765951"/>
            <a:ext cx="433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5172"/>
                </a:solidFill>
                <a:latin typeface="Verdana"/>
                <a:cs typeface="Verdana"/>
              </a:rPr>
              <a:t>Multi-sensor </a:t>
            </a:r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qualitative analysis </a:t>
            </a:r>
            <a:r>
              <a:rPr lang="mr-IN" sz="1400" dirty="0">
                <a:solidFill>
                  <a:srgbClr val="005172"/>
                </a:solidFill>
                <a:latin typeface="Verdana"/>
                <a:cs typeface="Verdana"/>
              </a:rPr>
              <a:t>–</a:t>
            </a:r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 VA product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-258883" y="2550632"/>
            <a:ext cx="7543800" cy="451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err="1">
                <a:solidFill>
                  <a:srgbClr val="005172"/>
                </a:solidFill>
                <a:latin typeface="Verdana"/>
                <a:ea typeface="+mn-ea"/>
                <a:cs typeface="Verdana"/>
              </a:rPr>
              <a:t>Kanopus</a:t>
            </a:r>
            <a:r>
              <a:rPr lang="en-US" sz="1400" dirty="0">
                <a:solidFill>
                  <a:srgbClr val="005172"/>
                </a:solidFill>
                <a:latin typeface="Verdana"/>
                <a:ea typeface="+mn-ea"/>
                <a:cs typeface="Verdana"/>
              </a:rPr>
              <a:t>-V (2017-05-24), SPOT-6 based map (UNOSAT)</a:t>
            </a:r>
            <a:endParaRPr lang="it-IT" sz="1400" dirty="0">
              <a:solidFill>
                <a:srgbClr val="005172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9072" y="1623708"/>
            <a:ext cx="4196670" cy="6166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52" y="3079573"/>
            <a:ext cx="8344090" cy="286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52" y="3092999"/>
            <a:ext cx="8344090" cy="2855210"/>
          </a:xfrm>
          <a:prstGeom prst="rect">
            <a:avLst/>
          </a:prstGeom>
        </p:spPr>
      </p:pic>
      <p:sp>
        <p:nvSpPr>
          <p:cNvPr id="19" name="Shape 564">
            <a:extLst>
              <a:ext uri="{FF2B5EF4-FFF2-40B4-BE49-F238E27FC236}">
                <a16:creationId xmlns:a16="http://schemas.microsoft.com/office/drawing/2014/main" id="{7A1C4E23-BCBB-4A49-A4F8-D2EDB61A8D82}"/>
              </a:ext>
            </a:extLst>
          </p:cNvPr>
          <p:cNvSpPr txBox="1">
            <a:spLocks/>
          </p:cNvSpPr>
          <p:nvPr/>
        </p:nvSpPr>
        <p:spPr bwMode="auto">
          <a:xfrm>
            <a:off x="159757" y="404625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RASTER systematic service </a:t>
            </a:r>
            <a:endParaRPr lang="en-US" sz="2500" kern="1200" dirty="0"/>
          </a:p>
        </p:txBody>
      </p:sp>
    </p:spTree>
    <p:extLst>
      <p:ext uri="{BB962C8B-B14F-4D97-AF65-F5344CB8AC3E}">
        <p14:creationId xmlns:p14="http://schemas.microsoft.com/office/powerpoint/2010/main" val="299348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814" y="1251335"/>
            <a:ext cx="88533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70C0"/>
                </a:solidFill>
                <a:latin typeface="Verdana"/>
                <a:cs typeface="Verdana"/>
              </a:rPr>
              <a:t>External data can be uploaded (damage maps, vector/shapefile, etc.)</a:t>
            </a:r>
          </a:p>
          <a:p>
            <a:endParaRPr lang="en-GB" sz="1400" noProof="1">
              <a:solidFill>
                <a:srgbClr val="0070C0"/>
              </a:solidFill>
              <a:latin typeface="Verdana"/>
              <a:cs typeface="Verdana"/>
            </a:endParaRPr>
          </a:p>
          <a:p>
            <a:r>
              <a:rPr lang="en-GB" sz="1400" b="1" noProof="1">
                <a:solidFill>
                  <a:srgbClr val="0070C0"/>
                </a:solidFill>
                <a:latin typeface="Verdana"/>
                <a:cs typeface="Verdana"/>
              </a:rPr>
              <a:t>EO data </a:t>
            </a:r>
            <a:r>
              <a:rPr lang="en-GB" sz="1400" b="1" dirty="0">
                <a:solidFill>
                  <a:srgbClr val="0070C0"/>
                </a:solidFill>
                <a:latin typeface="Verdana"/>
                <a:cs typeface="Verdana"/>
              </a:rPr>
              <a:t>not delivered on line </a:t>
            </a:r>
            <a:r>
              <a:rPr lang="en-GB" sz="1400" dirty="0">
                <a:solidFill>
                  <a:srgbClr val="0070C0"/>
                </a:solidFill>
                <a:latin typeface="Verdana"/>
                <a:cs typeface="Verdana"/>
              </a:rPr>
              <a:t>(</a:t>
            </a:r>
            <a:r>
              <a:rPr lang="en-GB" sz="1400" dirty="0" err="1">
                <a:solidFill>
                  <a:srgbClr val="0070C0"/>
                </a:solidFill>
                <a:latin typeface="Verdana"/>
                <a:cs typeface="Verdana"/>
              </a:rPr>
              <a:t>eg</a:t>
            </a:r>
            <a:r>
              <a:rPr lang="en-GB" sz="1400" dirty="0">
                <a:solidFill>
                  <a:srgbClr val="0070C0"/>
                </a:solidFill>
                <a:latin typeface="Verdana"/>
                <a:cs typeface="Verdana"/>
              </a:rPr>
              <a:t>. permission issues)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814" y="2044544"/>
            <a:ext cx="8623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400" dirty="0">
                <a:solidFill>
                  <a:srgbClr val="005172"/>
                </a:solidFill>
                <a:latin typeface="Verdana"/>
                <a:cs typeface="Verdana"/>
              </a:rPr>
              <a:t>Basic </a:t>
            </a:r>
            <a:r>
              <a:rPr lang="fr-BE" sz="1400" b="1" dirty="0" err="1">
                <a:solidFill>
                  <a:srgbClr val="005172"/>
                </a:solidFill>
                <a:latin typeface="Verdana"/>
                <a:cs typeface="Verdana"/>
              </a:rPr>
              <a:t>security</a:t>
            </a:r>
            <a:r>
              <a:rPr lang="fr-BE" sz="1400" b="1" dirty="0">
                <a:solidFill>
                  <a:srgbClr val="005172"/>
                </a:solidFill>
                <a:latin typeface="Verdana"/>
                <a:cs typeface="Verdana"/>
              </a:rPr>
              <a:t> </a:t>
            </a:r>
            <a:r>
              <a:rPr lang="fr-BE" sz="1400" b="1" dirty="0" err="1">
                <a:solidFill>
                  <a:srgbClr val="005172"/>
                </a:solidFill>
                <a:latin typeface="Verdana"/>
                <a:cs typeface="Verdana"/>
              </a:rPr>
              <a:t>requirements</a:t>
            </a:r>
            <a:r>
              <a:rPr lang="fr-BE" sz="1400" b="1" dirty="0">
                <a:solidFill>
                  <a:srgbClr val="005172"/>
                </a:solidFill>
                <a:latin typeface="Verdana"/>
                <a:cs typeface="Verdana"/>
              </a:rPr>
              <a:t> </a:t>
            </a:r>
            <a:r>
              <a:rPr lang="fr-BE" sz="1400" dirty="0">
                <a:solidFill>
                  <a:srgbClr val="005172"/>
                </a:solidFill>
                <a:latin typeface="Verdana"/>
                <a:cs typeface="Verdana"/>
              </a:rPr>
              <a:t>are met (</a:t>
            </a:r>
            <a:r>
              <a:rPr lang="fr-BE" sz="1400" dirty="0" err="1">
                <a:solidFill>
                  <a:srgbClr val="005172"/>
                </a:solidFill>
                <a:latin typeface="Verdana"/>
                <a:cs typeface="Verdana"/>
              </a:rPr>
              <a:t>authentication</a:t>
            </a:r>
            <a:r>
              <a:rPr lang="fr-BE" sz="1400" dirty="0">
                <a:solidFill>
                  <a:srgbClr val="005172"/>
                </a:solidFill>
                <a:latin typeface="Verdana"/>
                <a:cs typeface="Verdana"/>
              </a:rPr>
              <a:t>, management of permissions, </a:t>
            </a:r>
            <a:r>
              <a:rPr lang="fr-BE" sz="1400" dirty="0" err="1">
                <a:solidFill>
                  <a:srgbClr val="005172"/>
                </a:solidFill>
                <a:latin typeface="Verdana"/>
                <a:cs typeface="Verdana"/>
              </a:rPr>
              <a:t>etc</a:t>
            </a:r>
            <a:r>
              <a:rPr lang="fr-BE" sz="1400" dirty="0">
                <a:solidFill>
                  <a:srgbClr val="005172"/>
                </a:solidFill>
                <a:latin typeface="Verdana"/>
                <a:cs typeface="Verdana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86" y="2481290"/>
            <a:ext cx="8697433" cy="3540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828" y="4012229"/>
            <a:ext cx="5331932" cy="1598219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590800" y="4480434"/>
            <a:ext cx="396949" cy="18470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559807" y="5333449"/>
            <a:ext cx="2126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200">
                <a:solidFill>
                  <a:schemeClr val="bg1"/>
                </a:solidFill>
                <a:latin typeface="Verdana"/>
                <a:cs typeface="Verdana"/>
              </a:rPr>
              <a:t>TANDEM-X (2017-05-14)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4" name="Shape 564">
            <a:extLst>
              <a:ext uri="{FF2B5EF4-FFF2-40B4-BE49-F238E27FC236}">
                <a16:creationId xmlns:a16="http://schemas.microsoft.com/office/drawing/2014/main" id="{0D53E10A-0B17-BA4C-8926-83EB9FF39307}"/>
              </a:ext>
            </a:extLst>
          </p:cNvPr>
          <p:cNvSpPr txBox="1">
            <a:spLocks/>
          </p:cNvSpPr>
          <p:nvPr/>
        </p:nvSpPr>
        <p:spPr bwMode="auto">
          <a:xfrm>
            <a:off x="159757" y="404625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Upload of external data sources</a:t>
            </a:r>
            <a:endParaRPr lang="en-US" sz="2500" kern="1200" dirty="0"/>
          </a:p>
        </p:txBody>
      </p:sp>
    </p:spTree>
    <p:extLst>
      <p:ext uri="{BB962C8B-B14F-4D97-AF65-F5344CB8AC3E}">
        <p14:creationId xmlns:p14="http://schemas.microsoft.com/office/powerpoint/2010/main" val="4011335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65" y="1720645"/>
            <a:ext cx="8691716" cy="454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955851" y="3572540"/>
            <a:ext cx="311889" cy="2480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24465" y="5426138"/>
            <a:ext cx="6228735" cy="6748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rgbClr val="005172"/>
                </a:solidFill>
                <a:latin typeface="Verdana"/>
                <a:ea typeface="+mn-ea"/>
                <a:cs typeface="Verdana"/>
              </a:rPr>
              <a:t>- Selection of the area </a:t>
            </a:r>
          </a:p>
          <a:p>
            <a:pPr algn="l"/>
            <a:r>
              <a:rPr lang="en-US" sz="1200" dirty="0">
                <a:solidFill>
                  <a:srgbClr val="005172"/>
                </a:solidFill>
                <a:latin typeface="Verdana"/>
                <a:ea typeface="+mn-ea"/>
                <a:cs typeface="Verdana"/>
              </a:rPr>
              <a:t>- Parameters setting (the User customizes the processing chain) </a:t>
            </a:r>
          </a:p>
          <a:p>
            <a:pPr algn="l"/>
            <a:r>
              <a:rPr lang="en-US" sz="1200" dirty="0">
                <a:solidFill>
                  <a:srgbClr val="005172"/>
                </a:solidFill>
                <a:latin typeface="Verdana"/>
                <a:ea typeface="+mn-ea"/>
                <a:cs typeface="Verdana"/>
              </a:rPr>
              <a:t>- Download of the output result </a:t>
            </a:r>
            <a:endParaRPr lang="it-IT" sz="1200" dirty="0">
              <a:solidFill>
                <a:srgbClr val="005172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 rot="20634394">
            <a:off x="1997813" y="3062404"/>
            <a:ext cx="2182761" cy="11462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94039" y="3323303"/>
            <a:ext cx="953729" cy="8652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564">
            <a:extLst>
              <a:ext uri="{FF2B5EF4-FFF2-40B4-BE49-F238E27FC236}">
                <a16:creationId xmlns:a16="http://schemas.microsoft.com/office/drawing/2014/main" id="{129CAA23-A3B7-E642-BC46-18C7E03FC6B5}"/>
              </a:ext>
            </a:extLst>
          </p:cNvPr>
          <p:cNvSpPr txBox="1">
            <a:spLocks/>
          </p:cNvSpPr>
          <p:nvPr/>
        </p:nvSpPr>
        <p:spPr bwMode="auto">
          <a:xfrm>
            <a:off x="168901" y="600400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COREG - </a:t>
            </a:r>
            <a:r>
              <a:rPr lang="en-US" sz="2000" dirty="0"/>
              <a:t>Multi mission data co-</a:t>
            </a:r>
            <a:r>
              <a:rPr lang="en-US" sz="2000" dirty="0" err="1"/>
              <a:t>registrator</a:t>
            </a:r>
            <a:r>
              <a:rPr lang="en-US" sz="2000" dirty="0"/>
              <a:t> on-demand service</a:t>
            </a:r>
            <a:endParaRPr lang="en-US" sz="2000" kern="1200" dirty="0"/>
          </a:p>
        </p:txBody>
      </p:sp>
    </p:spTree>
    <p:extLst>
      <p:ext uri="{BB962C8B-B14F-4D97-AF65-F5344CB8AC3E}">
        <p14:creationId xmlns:p14="http://schemas.microsoft.com/office/powerpoint/2010/main" val="219032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36" y="1641093"/>
            <a:ext cx="8343065" cy="457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651000" y="279400"/>
            <a:ext cx="7493000" cy="10541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GB" sz="2800" dirty="0">
                <a:solidFill>
                  <a:schemeClr val="bg1"/>
                </a:solidFill>
              </a:rPr>
              <a:t>Charter Platform Prototype</a:t>
            </a:r>
            <a:r>
              <a:rPr lang="fr-BE" sz="2800" dirty="0">
                <a:solidFill>
                  <a:schemeClr val="bg1"/>
                </a:solidFill>
                <a:latin typeface="Calibri (Intestazioni)"/>
                <a:cs typeface="Calibri (Intestazioni)"/>
              </a:rPr>
              <a:t>: </a:t>
            </a:r>
          </a:p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Calibri (Intestazioni)"/>
                <a:cs typeface="Calibri (Intestazioni)"/>
              </a:rPr>
              <a:t>Use Case B overview (in progress)</a:t>
            </a:r>
            <a:endParaRPr lang="it-IT" sz="2800" dirty="0">
              <a:solidFill>
                <a:schemeClr val="bg1"/>
              </a:solidFill>
              <a:latin typeface="Calibri (Intestazioni)"/>
              <a:cs typeface="Calibri (Intestazioni)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452" y="1117873"/>
            <a:ext cx="22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Activation n. 530</a:t>
            </a:r>
          </a:p>
          <a:p>
            <a:r>
              <a:rPr lang="en-US" sz="1400" dirty="0">
                <a:solidFill>
                  <a:srgbClr val="005172"/>
                </a:solidFill>
                <a:latin typeface="Verdana"/>
                <a:cs typeface="Verdana"/>
              </a:rPr>
              <a:t>Call ID 609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163064" y="1153628"/>
            <a:ext cx="7543800" cy="4517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005172"/>
                </a:solidFill>
                <a:latin typeface="Verdana"/>
                <a:ea typeface="+mn-ea"/>
                <a:cs typeface="Verdana"/>
              </a:rPr>
              <a:t>Sentinel-1 (2017-05-24) and Sentinel-2 (</a:t>
            </a:r>
            <a:r>
              <a:rPr lang="en-US" sz="1400">
                <a:solidFill>
                  <a:srgbClr val="005172"/>
                </a:solidFill>
                <a:latin typeface="Verdana"/>
                <a:ea typeface="+mn-ea"/>
                <a:cs typeface="Verdana"/>
              </a:rPr>
              <a:t>2017-05-19) Stuck product</a:t>
            </a:r>
            <a:endParaRPr lang="it-IT" sz="1400" dirty="0">
              <a:solidFill>
                <a:srgbClr val="005172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4936" y="1641093"/>
            <a:ext cx="8343065" cy="4559174"/>
          </a:xfrm>
          <a:prstGeom prst="rect">
            <a:avLst/>
          </a:prstGeom>
          <a:solidFill>
            <a:schemeClr val="bg1">
              <a:lumMod val="65000"/>
              <a:alpha val="6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469" y="1261011"/>
            <a:ext cx="3940331" cy="271290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651000" y="4274015"/>
            <a:ext cx="703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WHAT’S NEW (</a:t>
            </a:r>
            <a:r>
              <a:rPr lang="en-US" sz="1600" b="1" u="sng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USER NEED </a:t>
            </a:r>
            <a:r>
              <a:rPr lang="mr-IN" sz="1600" b="1" u="sng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sz="1600" b="1" u="sng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COREG</a:t>
            </a:r>
            <a:r>
              <a:rPr lang="en-US" sz="1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r>
              <a:rPr lang="en-US" sz="1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: 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Possibility to perform Multi mission stack co-registered images within the </a:t>
            </a:r>
            <a:r>
              <a:rPr lang="en-US" sz="16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Geobrowser</a:t>
            </a:r>
            <a:r>
              <a:rPr lang="en-US" sz="1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(customizing the processing chain).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Quick identification of useful EO data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Multi sensor combination RGB results (GIS environment)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552" y="4383967"/>
            <a:ext cx="923737" cy="984099"/>
          </a:xfrm>
          <a:prstGeom prst="rect">
            <a:avLst/>
          </a:prstGeom>
        </p:spPr>
      </p:pic>
      <p:sp>
        <p:nvSpPr>
          <p:cNvPr id="14" name="Shape 564">
            <a:extLst>
              <a:ext uri="{FF2B5EF4-FFF2-40B4-BE49-F238E27FC236}">
                <a16:creationId xmlns:a16="http://schemas.microsoft.com/office/drawing/2014/main" id="{A57C572D-640B-AF49-A062-AB4691027E5E}"/>
              </a:ext>
            </a:extLst>
          </p:cNvPr>
          <p:cNvSpPr txBox="1">
            <a:spLocks/>
          </p:cNvSpPr>
          <p:nvPr/>
        </p:nvSpPr>
        <p:spPr bwMode="auto">
          <a:xfrm>
            <a:off x="150613" y="508960"/>
            <a:ext cx="8748270" cy="512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2283" tIns="41130" rIns="82283" bIns="4113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The GEP Charter Platform Prototype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dirty="0"/>
              <a:t>COREG - </a:t>
            </a:r>
            <a:r>
              <a:rPr lang="en-US" sz="2000" dirty="0"/>
              <a:t>Multi mission data co-</a:t>
            </a:r>
            <a:r>
              <a:rPr lang="en-US" sz="2000" dirty="0" err="1"/>
              <a:t>registrator</a:t>
            </a:r>
            <a:r>
              <a:rPr lang="en-US" sz="2000" dirty="0"/>
              <a:t> on-demand service</a:t>
            </a:r>
            <a:endParaRPr lang="en-US" sz="2000" kern="1200" dirty="0"/>
          </a:p>
        </p:txBody>
      </p:sp>
    </p:spTree>
    <p:extLst>
      <p:ext uri="{BB962C8B-B14F-4D97-AF65-F5344CB8AC3E}">
        <p14:creationId xmlns:p14="http://schemas.microsoft.com/office/powerpoint/2010/main" val="16861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14800" y="2567787"/>
            <a:ext cx="7972425" cy="584775"/>
          </a:xfrm>
        </p:spPr>
        <p:txBody>
          <a:bodyPr/>
          <a:lstStyle/>
          <a:p>
            <a:pPr algn="ctr"/>
            <a:r>
              <a:rPr lang="en-US" dirty="0">
                <a:sym typeface="Helvetica Neue"/>
              </a:rPr>
              <a:t>Thank you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9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9">
            <a:extLst>
              <a:ext uri="{FF2B5EF4-FFF2-40B4-BE49-F238E27FC236}">
                <a16:creationId xmlns:a16="http://schemas.microsoft.com/office/drawing/2014/main" id="{E724932B-EBCE-5F46-9ACE-AFA02CA78633}"/>
              </a:ext>
            </a:extLst>
          </p:cNvPr>
          <p:cNvSpPr txBox="1"/>
          <p:nvPr/>
        </p:nvSpPr>
        <p:spPr>
          <a:xfrm>
            <a:off x="0" y="23666"/>
            <a:ext cx="7143750" cy="67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200" dirty="0">
                <a:solidFill>
                  <a:srgbClr val="0070C0"/>
                </a:solidFill>
                <a:latin typeface="Verdana"/>
                <a:ea typeface="+mj-ea"/>
                <a:cs typeface="Verdana"/>
                <a:sym typeface="Helvetica Neue"/>
              </a:rPr>
              <a:t>GEP in a Nutshell: Data access integration</a:t>
            </a:r>
          </a:p>
        </p:txBody>
      </p:sp>
      <p:pic>
        <p:nvPicPr>
          <p:cNvPr id="7" name="Shape 190">
            <a:extLst>
              <a:ext uri="{FF2B5EF4-FFF2-40B4-BE49-F238E27FC236}">
                <a16:creationId xmlns:a16="http://schemas.microsoft.com/office/drawing/2014/main" id="{E7A958B1-BA70-5F4E-A55B-EBAD2D4E46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29" y="756850"/>
            <a:ext cx="8420554" cy="410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hape 191">
            <a:extLst>
              <a:ext uri="{FF2B5EF4-FFF2-40B4-BE49-F238E27FC236}">
                <a16:creationId xmlns:a16="http://schemas.microsoft.com/office/drawing/2014/main" id="{A37ED44C-20DB-6D45-A66D-530D27EFCF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057" y="3908802"/>
            <a:ext cx="3673517" cy="1801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Shape 200">
            <a:extLst>
              <a:ext uri="{FF2B5EF4-FFF2-40B4-BE49-F238E27FC236}">
                <a16:creationId xmlns:a16="http://schemas.microsoft.com/office/drawing/2014/main" id="{98C4EBD0-A48D-6A43-B416-B5289FC27B65}"/>
              </a:ext>
            </a:extLst>
          </p:cNvPr>
          <p:cNvSpPr txBox="1">
            <a:spLocks/>
          </p:cNvSpPr>
          <p:nvPr/>
        </p:nvSpPr>
        <p:spPr>
          <a:xfrm>
            <a:off x="4" y="7036791"/>
            <a:ext cx="609600" cy="583200"/>
          </a:xfrm>
          <a:prstGeom prst="rect">
            <a:avLst/>
          </a:prstGeom>
          <a:noFill/>
          <a:ln>
            <a:noFill/>
          </a:ln>
        </p:spPr>
        <p:txBody>
          <a:bodyPr wrap="square" lIns="101575" tIns="101575" rIns="101575" bIns="101575" anchor="ctr" anchorCtr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fld id="{00000000-1234-1234-1234-123412341234}" type="slidenum">
              <a:rPr lang="en-US" sz="1100" smtClean="0"/>
              <a:pPr algn="ctr">
                <a:spcBef>
                  <a:spcPts val="0"/>
                </a:spcBef>
              </a:pPr>
              <a:t>4</a:t>
            </a:fld>
            <a:endParaRPr lang="en-US" sz="1100"/>
          </a:p>
        </p:txBody>
      </p:sp>
      <p:pic>
        <p:nvPicPr>
          <p:cNvPr id="9" name="Shape 192">
            <a:extLst>
              <a:ext uri="{FF2B5EF4-FFF2-40B4-BE49-F238E27FC236}">
                <a16:creationId xmlns:a16="http://schemas.microsoft.com/office/drawing/2014/main" id="{FCBE4EC6-E56F-9B4E-AF3B-A3D34A23691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82" y="3381720"/>
            <a:ext cx="3456350" cy="285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3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5">
            <a:extLst>
              <a:ext uri="{FF2B5EF4-FFF2-40B4-BE49-F238E27FC236}">
                <a16:creationId xmlns:a16="http://schemas.microsoft.com/office/drawing/2014/main" id="{E787147A-449D-F042-BBB0-A5F2296A64D8}"/>
              </a:ext>
            </a:extLst>
          </p:cNvPr>
          <p:cNvSpPr txBox="1">
            <a:spLocks/>
          </p:cNvSpPr>
          <p:nvPr/>
        </p:nvSpPr>
        <p:spPr>
          <a:xfrm>
            <a:off x="228611" y="831361"/>
            <a:ext cx="8640086" cy="529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575" tIns="50775" rIns="101575" bIns="50775" rtlCol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508000" indent="-2667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None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GEP is primarily targeting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&amp; operational users from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organisations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Verdana"/>
            </a:endParaRPr>
          </a:p>
          <a:p>
            <a:pPr marL="1016000" lvl="1" indent="-355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Geo-science community incl. Universities worldwide</a:t>
            </a:r>
          </a:p>
          <a:p>
            <a:pPr marL="1016000" lvl="1" indent="-355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Organisations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 with a national mandate concerning risk assessment (incl. seismological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centres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)</a:t>
            </a:r>
          </a:p>
          <a:p>
            <a:pPr marL="1016000" lvl="1" indent="-355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National &amp; regional civil protection agencies and national &amp; local authorities with a risk management mandate (potentially for both prevention/preparedness and response)</a:t>
            </a:r>
            <a:b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</a:b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Verdana"/>
            </a:endParaRPr>
          </a:p>
          <a:p>
            <a:pPr marL="1016000" lvl="1" indent="-355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Verdana"/>
            </a:endParaRPr>
          </a:p>
          <a:p>
            <a:pPr marL="508000" indent="-2667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None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GEP has demonstrated capabilities that are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relevant to specialists of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geohazard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risks in other sectors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 such as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pre-commercial research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 affecting insurance, civil engineering companies, energy, etc.</a:t>
            </a:r>
          </a:p>
          <a:p>
            <a:pPr marL="508000" indent="-2667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None/>
            </a:pP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Verdana"/>
            </a:endParaRPr>
          </a:p>
          <a:p>
            <a:pPr marL="273050" indent="-31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None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Even before start of pre-ops, interest manifested by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commercial VA companies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(e.g.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InSAR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/PSI suppliers) and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industry users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(e.g. California Geological Survey)</a:t>
            </a:r>
          </a:p>
          <a:p>
            <a:pPr marL="273050" indent="-31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None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This is planned to be supported on a platform with the same functionalities but a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deployment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Verdana"/>
              </a:rPr>
              <a:t> than the GEP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endParaRPr lang="en-US" sz="1800" kern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59EE5-EC1C-CD4B-803E-9849904E6B2A}"/>
              </a:ext>
            </a:extLst>
          </p:cNvPr>
          <p:cNvSpPr/>
          <p:nvPr/>
        </p:nvSpPr>
        <p:spPr>
          <a:xfrm>
            <a:off x="373626" y="831360"/>
            <a:ext cx="8495071" cy="2566219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08AB9-A2A1-8D4C-A91E-80A99562D7F2}"/>
              </a:ext>
            </a:extLst>
          </p:cNvPr>
          <p:cNvSpPr/>
          <p:nvPr/>
        </p:nvSpPr>
        <p:spPr>
          <a:xfrm>
            <a:off x="373626" y="3639902"/>
            <a:ext cx="8495071" cy="112116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1DCB1B-392F-DA4C-87A6-CDBB646422BF}"/>
              </a:ext>
            </a:extLst>
          </p:cNvPr>
          <p:cNvSpPr/>
          <p:nvPr/>
        </p:nvSpPr>
        <p:spPr>
          <a:xfrm>
            <a:off x="373626" y="4925962"/>
            <a:ext cx="8495071" cy="1198598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D081BA2-EC55-5941-A5C1-9EECA2DCD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31" y="239429"/>
            <a:ext cx="7174800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>
                <a:sym typeface="Helvetica Neue"/>
              </a:rPr>
              <a:t>The Geohazards Exploitation Platform (GEP)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216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1485"/>
            <a:ext cx="7174800" cy="477054"/>
          </a:xfrm>
        </p:spPr>
        <p:txBody>
          <a:bodyPr/>
          <a:lstStyle/>
          <a:p>
            <a:r>
              <a:rPr lang="en-US" sz="2500" dirty="0"/>
              <a:t>GEP User Uptake</a:t>
            </a:r>
          </a:p>
        </p:txBody>
      </p:sp>
      <p:graphicFrame>
        <p:nvGraphicFramePr>
          <p:cNvPr id="7" name="Shape 380">
            <a:extLst>
              <a:ext uri="{FF2B5EF4-FFF2-40B4-BE49-F238E27FC236}">
                <a16:creationId xmlns:a16="http://schemas.microsoft.com/office/drawing/2014/main" id="{B5B73AC5-DCE6-CF42-A47A-ADC0B3EEB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655536"/>
              </p:ext>
            </p:extLst>
          </p:nvPr>
        </p:nvGraphicFramePr>
        <p:xfrm>
          <a:off x="7185670" y="886421"/>
          <a:ext cx="1783269" cy="502222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{E8034E78-7F5D-4C2E-B375-FC64B27BC917}</a:tableStyleId>
              </a:tblPr>
              <a:tblGrid>
                <a:gridCol w="799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1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>
                          <a:solidFill>
                            <a:schemeClr val="tx1"/>
                          </a:solidFill>
                        </a:rPr>
                        <a:t>Country </a:t>
                      </a:r>
                    </a:p>
                  </a:txBody>
                  <a:tcPr marL="7625" marR="7625" marT="76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Number of User organisations</a:t>
                      </a:r>
                    </a:p>
                  </a:txBody>
                  <a:tcPr marL="7625" marR="7625" marT="76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FR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IT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>
                          <a:solidFill>
                            <a:schemeClr val="tx1"/>
                          </a:solidFill>
                        </a:rPr>
                        <a:t>ES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>
                          <a:solidFill>
                            <a:schemeClr val="tx1"/>
                          </a:solidFill>
                        </a:rPr>
                        <a:t>UK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>
                          <a:solidFill>
                            <a:schemeClr val="tx1"/>
                          </a:solidFill>
                        </a:rPr>
                        <a:t>GR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DE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CH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TR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US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AT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CL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sym typeface="Arial"/>
                        </a:rPr>
                        <a:t>CN</a:t>
                      </a:r>
                      <a:endParaRPr lang="en-GB" sz="1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Verdana"/>
                        <a:ea typeface="Verdana"/>
                        <a:cs typeface="Verdana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CZ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9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DK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9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DZ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9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EC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>
                          <a:solidFill>
                            <a:schemeClr val="tx1"/>
                          </a:solidFill>
                        </a:rPr>
                        <a:t>HU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JP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ID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IR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MA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085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sym typeface="Arial"/>
                        </a:rPr>
                        <a:t>ML</a:t>
                      </a:r>
                      <a:endParaRPr lang="en-GB" sz="1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Verdana"/>
                        <a:ea typeface="Verdana"/>
                        <a:cs typeface="Verdana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sym typeface="Arial"/>
                        </a:rPr>
                        <a:t>MX</a:t>
                      </a:r>
                      <a:endParaRPr lang="en-GB" sz="1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Verdana"/>
                        <a:ea typeface="Verdana"/>
                        <a:cs typeface="Verdana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PL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TH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41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Total </a:t>
                      </a: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8" name="Shape 384">
            <a:extLst>
              <a:ext uri="{FF2B5EF4-FFF2-40B4-BE49-F238E27FC236}">
                <a16:creationId xmlns:a16="http://schemas.microsoft.com/office/drawing/2014/main" id="{F17A8BEC-6A36-E840-942E-BA72B31BEBA1}"/>
              </a:ext>
            </a:extLst>
          </p:cNvPr>
          <p:cNvSpPr/>
          <p:nvPr/>
        </p:nvSpPr>
        <p:spPr>
          <a:xfrm>
            <a:off x="16962" y="5169099"/>
            <a:ext cx="7237534" cy="10488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Wingdings" pitchFamily="2" charset="2"/>
              <a:buChar char="Ø"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That is 21 users from the GEP Consortium </a:t>
            </a:r>
            <a:r>
              <a:rPr lang="en-GB" sz="11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and 50</a:t>
            </a:r>
            <a:r>
              <a:rPr lang="en-GB" sz="1100" dirty="0">
                <a:solidFill>
                  <a:schemeClr val="dk1"/>
                </a:solidFill>
                <a:latin typeface="+mn-lt"/>
              </a:rPr>
              <a:t> users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from the community via the </a:t>
            </a:r>
            <a:r>
              <a:rPr lang="en-GB" sz="1100" b="1" dirty="0">
                <a:solidFill>
                  <a:srgbClr val="0070C0"/>
                </a:solidFill>
                <a:latin typeface="+mn-lt"/>
                <a:ea typeface="Arial"/>
                <a:cs typeface="Arial"/>
                <a:sym typeface="Arial"/>
              </a:rPr>
              <a:t>E</a:t>
            </a:r>
            <a:r>
              <a:rPr lang="en-GB" sz="1100" b="1" i="0" u="none" strike="noStrike" cap="none" dirty="0">
                <a:solidFill>
                  <a:srgbClr val="0070C0"/>
                </a:solidFill>
                <a:latin typeface="+mn-lt"/>
                <a:ea typeface="Arial"/>
                <a:cs typeface="Arial"/>
                <a:sym typeface="Arial"/>
              </a:rPr>
              <a:t>arly adopters programme </a:t>
            </a:r>
            <a:r>
              <a:rPr lang="en-GB" sz="110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in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26 countries</a:t>
            </a:r>
            <a:endParaRPr lang="en-GB" sz="1100" b="1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Wingdings" pitchFamily="2" charset="2"/>
              <a:buChar char="Ø"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Mainly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European users, 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but also </a:t>
            </a:r>
            <a:r>
              <a:rPr lang="en-GB" sz="1100" b="1" dirty="0">
                <a:solidFill>
                  <a:schemeClr val="dk1"/>
                </a:solidFill>
                <a:latin typeface="+mn-lt"/>
              </a:rPr>
              <a:t>15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users from the </a:t>
            </a:r>
            <a:r>
              <a:rPr lang="en-GB" sz="11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rest of the world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: Asia 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(Turkey, Thailand, Indonesia, China, </a:t>
            </a:r>
            <a:r>
              <a:rPr lang="en-GB" sz="1100" dirty="0">
                <a:solidFill>
                  <a:schemeClr val="dk1"/>
                </a:solidFill>
                <a:latin typeface="+mn-lt"/>
              </a:rPr>
              <a:t>M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alaysia, Japan &amp; Iran), 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Africa 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(Morocco, Algeria), 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Latin America 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(Ecuador, Mexico and Chile)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and 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North America 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(USA).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645C9D-5DA5-054E-A4D3-112725470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00" y="1029257"/>
            <a:ext cx="6956775" cy="372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3FB8D0-29BC-F54A-95F8-CBB4861C765C}"/>
              </a:ext>
            </a:extLst>
          </p:cNvPr>
          <p:cNvSpPr/>
          <p:nvPr/>
        </p:nvSpPr>
        <p:spPr>
          <a:xfrm>
            <a:off x="2737843" y="4551885"/>
            <a:ext cx="2585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820 registered users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61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36992"/>
            <a:ext cx="7174800" cy="477054"/>
          </a:xfrm>
        </p:spPr>
        <p:txBody>
          <a:bodyPr/>
          <a:lstStyle/>
          <a:p>
            <a:r>
              <a:rPr lang="en-US" sz="2500" dirty="0"/>
              <a:t>GEP v2 soon available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E5483-D0E8-EB42-9710-C01A78CBC511}"/>
              </a:ext>
            </a:extLst>
          </p:cNvPr>
          <p:cNvSpPr txBox="1"/>
          <p:nvPr/>
        </p:nvSpPr>
        <p:spPr>
          <a:xfrm>
            <a:off x="235975" y="815180"/>
            <a:ext cx="860322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</a:t>
            </a:r>
            <a:r>
              <a:rPr lang="it-IT" sz="1400" b="1" dirty="0">
                <a:solidFill>
                  <a:srgbClr val="002060"/>
                </a:solidFill>
              </a:rPr>
              <a:t>New </a:t>
            </a:r>
            <a:r>
              <a:rPr lang="it-IT" sz="1400" b="1" dirty="0" err="1">
                <a:solidFill>
                  <a:srgbClr val="002060"/>
                </a:solidFill>
              </a:rPr>
              <a:t>features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provided</a:t>
            </a:r>
            <a:r>
              <a:rPr lang="it-IT" sz="1400" b="1" dirty="0">
                <a:solidFill>
                  <a:srgbClr val="002060"/>
                </a:solidFill>
              </a:rPr>
              <a:t> by the GEP: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060"/>
                </a:solidFill>
              </a:rPr>
              <a:t>20+ on-demand </a:t>
            </a:r>
            <a:r>
              <a:rPr lang="it-IT" sz="1400" dirty="0" err="1">
                <a:solidFill>
                  <a:srgbClr val="002060"/>
                </a:solidFill>
              </a:rPr>
              <a:t>services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using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both</a:t>
            </a:r>
            <a:r>
              <a:rPr lang="it-IT" sz="1400" dirty="0">
                <a:solidFill>
                  <a:srgbClr val="002060"/>
                </a:solidFill>
              </a:rPr>
              <a:t> Optical &amp; SAR data </a:t>
            </a:r>
            <a:r>
              <a:rPr lang="it-IT" sz="1400" dirty="0" err="1">
                <a:solidFill>
                  <a:srgbClr val="002060"/>
                </a:solidFill>
              </a:rPr>
              <a:t>grouped</a:t>
            </a:r>
            <a:r>
              <a:rPr lang="it-IT" sz="1400" dirty="0">
                <a:solidFill>
                  <a:srgbClr val="002060"/>
                </a:solidFill>
              </a:rPr>
              <a:t> in </a:t>
            </a:r>
            <a:r>
              <a:rPr lang="it-IT" sz="1400" dirty="0" err="1">
                <a:solidFill>
                  <a:srgbClr val="002060"/>
                </a:solidFill>
              </a:rPr>
              <a:t>Thematic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Apps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according</a:t>
            </a:r>
            <a:r>
              <a:rPr lang="it-IT" sz="1400" dirty="0">
                <a:solidFill>
                  <a:srgbClr val="002060"/>
                </a:solidFill>
              </a:rPr>
              <a:t> to the </a:t>
            </a:r>
            <a:r>
              <a:rPr lang="it-IT" sz="1400" dirty="0" err="1">
                <a:solidFill>
                  <a:srgbClr val="002060"/>
                </a:solidFill>
              </a:rPr>
              <a:t>user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profile</a:t>
            </a:r>
            <a:endParaRPr lang="it-IT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060"/>
                </a:solidFill>
              </a:rPr>
              <a:t>including</a:t>
            </a:r>
            <a:r>
              <a:rPr lang="it-IT" sz="1400" dirty="0">
                <a:solidFill>
                  <a:srgbClr val="002060"/>
                </a:solidFill>
              </a:rPr>
              <a:t> new </a:t>
            </a:r>
            <a:r>
              <a:rPr lang="it-IT" sz="1400" dirty="0" err="1">
                <a:solidFill>
                  <a:srgbClr val="002060"/>
                </a:solidFill>
              </a:rPr>
              <a:t>advanced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services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available</a:t>
            </a:r>
            <a:r>
              <a:rPr lang="it-IT" sz="1400" dirty="0">
                <a:solidFill>
                  <a:srgbClr val="002060"/>
                </a:solidFill>
              </a:rPr>
              <a:t> for </a:t>
            </a:r>
            <a:r>
              <a:rPr lang="it-IT" sz="1400" dirty="0" err="1">
                <a:solidFill>
                  <a:srgbClr val="002060"/>
                </a:solidFill>
              </a:rPr>
              <a:t>both</a:t>
            </a:r>
            <a:r>
              <a:rPr lang="it-IT" sz="1400" dirty="0">
                <a:solidFill>
                  <a:srgbClr val="002060"/>
                </a:solidFill>
              </a:rPr>
              <a:t> Optical &amp; SAR data: </a:t>
            </a:r>
            <a:br>
              <a:rPr lang="it-IT" sz="1400" dirty="0">
                <a:solidFill>
                  <a:srgbClr val="002060"/>
                </a:solidFill>
              </a:rPr>
            </a:br>
            <a:r>
              <a:rPr lang="it-IT" sz="1400" dirty="0">
                <a:solidFill>
                  <a:srgbClr val="002060"/>
                </a:solidFill>
              </a:rPr>
              <a:t>(SAR </a:t>
            </a:r>
            <a:r>
              <a:rPr lang="it-IT" sz="1400" dirty="0" err="1">
                <a:solidFill>
                  <a:srgbClr val="002060"/>
                </a:solidFill>
              </a:rPr>
              <a:t>based</a:t>
            </a:r>
            <a:r>
              <a:rPr lang="it-IT" sz="1400" dirty="0">
                <a:solidFill>
                  <a:srgbClr val="002060"/>
                </a:solidFill>
              </a:rPr>
              <a:t> SBAS multi-baseline processing </a:t>
            </a:r>
            <a:r>
              <a:rPr lang="it-IT" sz="1400" dirty="0" err="1">
                <a:solidFill>
                  <a:srgbClr val="002060"/>
                </a:solidFill>
              </a:rPr>
              <a:t>chain</a:t>
            </a:r>
            <a:r>
              <a:rPr lang="it-IT" sz="1400" dirty="0">
                <a:solidFill>
                  <a:srgbClr val="002060"/>
                </a:solidFill>
              </a:rPr>
              <a:t> (CNR IREA, </a:t>
            </a:r>
            <a:r>
              <a:rPr lang="it-IT" sz="1400" dirty="0" err="1">
                <a:solidFill>
                  <a:srgbClr val="002060"/>
                </a:solidFill>
              </a:rPr>
              <a:t>InSAR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measurements</a:t>
            </a:r>
            <a:r>
              <a:rPr lang="it-IT" sz="1400" dirty="0">
                <a:solidFill>
                  <a:srgbClr val="002060"/>
                </a:solidFill>
              </a:rPr>
              <a:t>), </a:t>
            </a:r>
            <a:br>
              <a:rPr lang="it-IT" sz="1400" dirty="0">
                <a:solidFill>
                  <a:srgbClr val="002060"/>
                </a:solidFill>
              </a:rPr>
            </a:br>
            <a:r>
              <a:rPr lang="it-IT" sz="1400" dirty="0">
                <a:solidFill>
                  <a:srgbClr val="002060"/>
                </a:solidFill>
              </a:rPr>
              <a:t>DSM OPT and MPIC OPT </a:t>
            </a:r>
            <a:r>
              <a:rPr lang="it-IT" sz="1400" dirty="0" err="1">
                <a:solidFill>
                  <a:srgbClr val="002060"/>
                </a:solidFill>
              </a:rPr>
              <a:t>chains</a:t>
            </a:r>
            <a:r>
              <a:rPr lang="it-IT" sz="1400" dirty="0">
                <a:solidFill>
                  <a:srgbClr val="002060"/>
                </a:solidFill>
              </a:rPr>
              <a:t> (CNRS EOST, Optical </a:t>
            </a:r>
            <a:r>
              <a:rPr lang="it-IT" sz="1400" dirty="0" err="1">
                <a:solidFill>
                  <a:srgbClr val="002060"/>
                </a:solidFill>
              </a:rPr>
              <a:t>measurement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using</a:t>
            </a:r>
            <a:r>
              <a:rPr lang="it-IT" sz="1400" dirty="0">
                <a:solidFill>
                  <a:srgbClr val="002060"/>
                </a:solidFill>
              </a:rPr>
              <a:t> Sentinel-2 &amp; VHR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060"/>
                </a:solidFill>
              </a:rPr>
              <a:t>New </a:t>
            </a:r>
            <a:r>
              <a:rPr lang="it-IT" sz="1400" dirty="0" err="1">
                <a:solidFill>
                  <a:srgbClr val="002060"/>
                </a:solidFill>
              </a:rPr>
              <a:t>basic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services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providing</a:t>
            </a:r>
            <a:r>
              <a:rPr lang="it-IT" sz="1400" dirty="0">
                <a:solidFill>
                  <a:srgbClr val="002060"/>
                </a:solidFill>
              </a:rPr>
              <a:t> full </a:t>
            </a:r>
            <a:r>
              <a:rPr lang="it-IT" sz="1400" dirty="0" err="1">
                <a:solidFill>
                  <a:srgbClr val="002060"/>
                </a:solidFill>
              </a:rPr>
              <a:t>resolution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Geotiff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imagery</a:t>
            </a:r>
            <a:r>
              <a:rPr lang="it-IT" sz="1400" dirty="0">
                <a:solidFill>
                  <a:srgbClr val="002060"/>
                </a:solidFill>
              </a:rPr>
              <a:t> (RASTER on-demand service) and </a:t>
            </a:r>
            <a:r>
              <a:rPr lang="it-IT" sz="1400" dirty="0" err="1">
                <a:solidFill>
                  <a:srgbClr val="002060"/>
                </a:solidFill>
              </a:rPr>
              <a:t>change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detection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imagery</a:t>
            </a:r>
            <a:r>
              <a:rPr lang="it-IT" sz="1400" dirty="0">
                <a:solidFill>
                  <a:srgbClr val="002060"/>
                </a:solidFill>
              </a:rPr>
              <a:t> (SNAP </a:t>
            </a:r>
            <a:r>
              <a:rPr lang="it-IT" sz="1400" dirty="0" err="1">
                <a:solidFill>
                  <a:srgbClr val="002060"/>
                </a:solidFill>
              </a:rPr>
              <a:t>based</a:t>
            </a:r>
            <a:r>
              <a:rPr lang="it-IT" sz="1400" dirty="0">
                <a:solidFill>
                  <a:srgbClr val="002060"/>
                </a:solidFill>
              </a:rPr>
              <a:t> COIN &amp; SNAC </a:t>
            </a:r>
            <a:r>
              <a:rPr lang="it-IT" sz="1400" dirty="0" err="1">
                <a:solidFill>
                  <a:srgbClr val="002060"/>
                </a:solidFill>
              </a:rPr>
              <a:t>tools</a:t>
            </a:r>
            <a:r>
              <a:rPr lang="it-IT" sz="1400" dirty="0">
                <a:solidFill>
                  <a:srgbClr val="002060"/>
                </a:solidFill>
              </a:rPr>
              <a:t>) for </a:t>
            </a:r>
            <a:r>
              <a:rPr lang="it-IT" sz="1400" dirty="0" err="1">
                <a:solidFill>
                  <a:srgbClr val="002060"/>
                </a:solidFill>
              </a:rPr>
              <a:t>rapid</a:t>
            </a:r>
            <a:r>
              <a:rPr lang="it-IT" sz="1400" dirty="0">
                <a:solidFill>
                  <a:srgbClr val="002060"/>
                </a:solidFill>
              </a:rPr>
              <a:t> on-line </a:t>
            </a:r>
            <a:r>
              <a:rPr lang="it-IT" sz="1400" dirty="0" err="1">
                <a:solidFill>
                  <a:srgbClr val="002060"/>
                </a:solidFill>
              </a:rPr>
              <a:t>visualization</a:t>
            </a:r>
            <a:endParaRPr lang="it-IT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060"/>
                </a:solidFill>
              </a:rPr>
              <a:t>8 </a:t>
            </a:r>
            <a:r>
              <a:rPr lang="it-IT" sz="1400" dirty="0" err="1">
                <a:solidFill>
                  <a:srgbClr val="002060"/>
                </a:solidFill>
              </a:rPr>
              <a:t>systematic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services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including</a:t>
            </a:r>
            <a:r>
              <a:rPr lang="it-IT" sz="1400" dirty="0">
                <a:solidFill>
                  <a:srgbClr val="002060"/>
                </a:solidFill>
              </a:rPr>
              <a:t> the large scale production of Sentinel-1 </a:t>
            </a:r>
            <a:r>
              <a:rPr lang="it-IT" sz="1400" dirty="0" err="1">
                <a:solidFill>
                  <a:srgbClr val="002060"/>
                </a:solidFill>
              </a:rPr>
              <a:t>InSAR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browse</a:t>
            </a:r>
            <a:r>
              <a:rPr lang="it-IT" sz="1400" dirty="0">
                <a:solidFill>
                  <a:srgbClr val="002060"/>
                </a:solidFill>
              </a:rPr>
              <a:t> images </a:t>
            </a:r>
            <a:r>
              <a:rPr lang="it-IT" sz="1400" dirty="0" err="1">
                <a:solidFill>
                  <a:srgbClr val="002060"/>
                </a:solidFill>
              </a:rPr>
              <a:t>at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both</a:t>
            </a:r>
            <a:r>
              <a:rPr lang="it-IT" sz="1400" dirty="0">
                <a:solidFill>
                  <a:srgbClr val="002060"/>
                </a:solidFill>
              </a:rPr>
              <a:t> 100m and 50m </a:t>
            </a:r>
            <a:r>
              <a:rPr lang="it-IT" sz="1400" dirty="0" err="1">
                <a:solidFill>
                  <a:srgbClr val="002060"/>
                </a:solidFill>
              </a:rPr>
              <a:t>resolution</a:t>
            </a:r>
            <a:r>
              <a:rPr lang="it-IT" sz="1400" dirty="0">
                <a:solidFill>
                  <a:srgbClr val="002060"/>
                </a:solidFill>
              </a:rPr>
              <a:t> over </a:t>
            </a:r>
            <a:r>
              <a:rPr lang="it-IT" sz="1400" dirty="0" err="1">
                <a:solidFill>
                  <a:srgbClr val="002060"/>
                </a:solidFill>
              </a:rPr>
              <a:t>tectonic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regions</a:t>
            </a:r>
            <a:br>
              <a:rPr lang="it-IT" sz="1400" dirty="0"/>
            </a:br>
            <a:br>
              <a:rPr lang="it-IT" sz="1400" dirty="0"/>
            </a:br>
            <a:r>
              <a:rPr lang="it-IT" sz="1400" b="1" dirty="0">
                <a:solidFill>
                  <a:srgbClr val="002060"/>
                </a:solidFill>
              </a:rPr>
              <a:t>GEP V2 </a:t>
            </a:r>
            <a:r>
              <a:rPr lang="it-IT" sz="1400" b="1" dirty="0" err="1">
                <a:solidFill>
                  <a:srgbClr val="002060"/>
                </a:solidFill>
              </a:rPr>
              <a:t>brings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enhanced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platform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capabilities</a:t>
            </a:r>
            <a:r>
              <a:rPr lang="it-IT" sz="1400" b="1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060"/>
                </a:solidFill>
              </a:rPr>
              <a:t>improved</a:t>
            </a:r>
            <a:r>
              <a:rPr lang="it-IT" sz="1400" dirty="0">
                <a:solidFill>
                  <a:srgbClr val="002060"/>
                </a:solidFill>
              </a:rPr>
              <a:t> processing time and </a:t>
            </a:r>
            <a:r>
              <a:rPr lang="it-IT" sz="1400" dirty="0" err="1">
                <a:solidFill>
                  <a:srgbClr val="002060"/>
                </a:solidFill>
              </a:rPr>
              <a:t>system</a:t>
            </a:r>
            <a:r>
              <a:rPr lang="it-IT" sz="1400" dirty="0">
                <a:solidFill>
                  <a:srgbClr val="002060"/>
                </a:solidFill>
              </a:rPr>
              <a:t> </a:t>
            </a:r>
            <a:r>
              <a:rPr lang="it-IT" sz="1400" dirty="0" err="1">
                <a:solidFill>
                  <a:srgbClr val="002060"/>
                </a:solidFill>
              </a:rPr>
              <a:t>scalability</a:t>
            </a:r>
            <a:r>
              <a:rPr lang="it-IT" sz="1400" dirty="0">
                <a:solidFill>
                  <a:srgbClr val="002060"/>
                </a:solidFill>
              </a:rPr>
              <a:t> </a:t>
            </a:r>
            <a:r>
              <a:rPr lang="it-IT" sz="1400" dirty="0" err="1">
                <a:solidFill>
                  <a:srgbClr val="002060"/>
                </a:solidFill>
              </a:rPr>
              <a:t>allowing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parallel</a:t>
            </a:r>
            <a:r>
              <a:rPr lang="it-IT" sz="1400" dirty="0">
                <a:solidFill>
                  <a:srgbClr val="002060"/>
                </a:solidFill>
              </a:rPr>
              <a:t> massive data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060"/>
                </a:solidFill>
              </a:rPr>
              <a:t>multisourcing</a:t>
            </a:r>
            <a:r>
              <a:rPr lang="it-IT" sz="1400" dirty="0">
                <a:solidFill>
                  <a:srgbClr val="002060"/>
                </a:solidFill>
              </a:rPr>
              <a:t> to </a:t>
            </a:r>
            <a:r>
              <a:rPr lang="it-IT" sz="1400" dirty="0" err="1">
                <a:solidFill>
                  <a:srgbClr val="002060"/>
                </a:solidFill>
              </a:rPr>
              <a:t>optimise</a:t>
            </a:r>
            <a:r>
              <a:rPr lang="it-IT" sz="1400" dirty="0">
                <a:solidFill>
                  <a:srgbClr val="002060"/>
                </a:solidFill>
              </a:rPr>
              <a:t> data </a:t>
            </a:r>
            <a:r>
              <a:rPr lang="it-IT" sz="1400" dirty="0" err="1">
                <a:solidFill>
                  <a:srgbClr val="002060"/>
                </a:solidFill>
              </a:rPr>
              <a:t>access</a:t>
            </a:r>
            <a:endParaRPr lang="it-IT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060"/>
                </a:solidFill>
              </a:rPr>
              <a:t>integration</a:t>
            </a:r>
            <a:r>
              <a:rPr lang="it-IT" sz="1400" dirty="0">
                <a:solidFill>
                  <a:srgbClr val="002060"/>
                </a:solidFill>
              </a:rPr>
              <a:t> with new </a:t>
            </a:r>
            <a:r>
              <a:rPr lang="it-IT" sz="1400" dirty="0" err="1">
                <a:solidFill>
                  <a:srgbClr val="002060"/>
                </a:solidFill>
              </a:rPr>
              <a:t>Cloud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based</a:t>
            </a:r>
            <a:r>
              <a:rPr lang="it-IT" sz="1400" dirty="0">
                <a:solidFill>
                  <a:srgbClr val="002060"/>
                </a:solidFill>
              </a:rPr>
              <a:t> processing </a:t>
            </a:r>
            <a:r>
              <a:rPr lang="it-IT" sz="1400" dirty="0" err="1">
                <a:solidFill>
                  <a:srgbClr val="002060"/>
                </a:solidFill>
              </a:rPr>
              <a:t>environments</a:t>
            </a:r>
            <a:r>
              <a:rPr lang="it-IT" sz="1400" dirty="0">
                <a:solidFill>
                  <a:srgbClr val="002060"/>
                </a:solidFill>
              </a:rPr>
              <a:t> (</a:t>
            </a:r>
            <a:r>
              <a:rPr lang="it-IT" sz="1400" dirty="0" err="1">
                <a:solidFill>
                  <a:srgbClr val="002060"/>
                </a:solidFill>
              </a:rPr>
              <a:t>such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as</a:t>
            </a:r>
            <a:r>
              <a:rPr lang="it-IT" sz="1400" dirty="0">
                <a:solidFill>
                  <a:srgbClr val="002060"/>
                </a:solidFill>
              </a:rPr>
              <a:t> the DIAS)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060"/>
                </a:solidFill>
              </a:rPr>
              <a:t>visualize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many</a:t>
            </a:r>
            <a:r>
              <a:rPr lang="it-IT" sz="1400" dirty="0">
                <a:solidFill>
                  <a:srgbClr val="002060"/>
                </a:solidFill>
              </a:rPr>
              <a:t> large images and </a:t>
            </a:r>
            <a:r>
              <a:rPr lang="it-IT" sz="1400" dirty="0" err="1">
                <a:solidFill>
                  <a:srgbClr val="002060"/>
                </a:solidFill>
              </a:rPr>
              <a:t>products</a:t>
            </a:r>
            <a:r>
              <a:rPr lang="it-IT" sz="1400" dirty="0">
                <a:solidFill>
                  <a:srgbClr val="002060"/>
                </a:solidFill>
              </a:rPr>
              <a:t> on the </a:t>
            </a:r>
            <a:r>
              <a:rPr lang="it-IT" sz="1400" dirty="0" err="1">
                <a:solidFill>
                  <a:srgbClr val="002060"/>
                </a:solidFill>
              </a:rPr>
              <a:t>geobrowser</a:t>
            </a:r>
            <a:r>
              <a:rPr lang="it-IT" sz="1400" dirty="0">
                <a:solidFill>
                  <a:srgbClr val="002060"/>
                </a:solidFill>
              </a:rPr>
              <a:t> with a </a:t>
            </a:r>
            <a:r>
              <a:rPr lang="it-IT" sz="1400" dirty="0" err="1">
                <a:solidFill>
                  <a:srgbClr val="002060"/>
                </a:solidFill>
              </a:rPr>
              <a:t>low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latency</a:t>
            </a:r>
            <a:endParaRPr lang="it-IT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060"/>
                </a:solidFill>
              </a:rPr>
              <a:t>display </a:t>
            </a:r>
            <a:r>
              <a:rPr lang="it-IT" sz="1400" dirty="0" err="1">
                <a:solidFill>
                  <a:srgbClr val="002060"/>
                </a:solidFill>
              </a:rPr>
              <a:t>dynamic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histograms</a:t>
            </a:r>
            <a:r>
              <a:rPr lang="it-IT" sz="1400" dirty="0">
                <a:solidFill>
                  <a:srgbClr val="002060"/>
                </a:solidFill>
              </a:rPr>
              <a:t> of a </a:t>
            </a:r>
            <a:r>
              <a:rPr lang="it-IT" sz="1400" dirty="0" err="1">
                <a:solidFill>
                  <a:srgbClr val="002060"/>
                </a:solidFill>
              </a:rPr>
              <a:t>query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result</a:t>
            </a:r>
            <a:r>
              <a:rPr lang="it-IT" sz="1400" dirty="0">
                <a:solidFill>
                  <a:srgbClr val="002060"/>
                </a:solidFill>
              </a:rPr>
              <a:t> over </a:t>
            </a:r>
            <a:r>
              <a:rPr lang="it-IT" sz="1400" dirty="0" err="1">
                <a:solidFill>
                  <a:srgbClr val="002060"/>
                </a:solidFill>
              </a:rPr>
              <a:t>selected</a:t>
            </a:r>
            <a:r>
              <a:rPr lang="it-IT" sz="1400" dirty="0">
                <a:solidFill>
                  <a:srgbClr val="002060"/>
                </a:solidFill>
              </a:rPr>
              <a:t> time </a:t>
            </a:r>
            <a:r>
              <a:rPr lang="it-IT" sz="1400" dirty="0" err="1">
                <a:solidFill>
                  <a:srgbClr val="002060"/>
                </a:solidFill>
              </a:rPr>
              <a:t>span</a:t>
            </a:r>
            <a:r>
              <a:rPr lang="it-IT" sz="1400" dirty="0">
                <a:solidFill>
                  <a:srgbClr val="002060"/>
                </a:solidFill>
              </a:rPr>
              <a:t> and area of </a:t>
            </a:r>
            <a:r>
              <a:rPr lang="it-IT" sz="1400" dirty="0" err="1">
                <a:solidFill>
                  <a:srgbClr val="002060"/>
                </a:solidFill>
              </a:rPr>
              <a:t>interest</a:t>
            </a:r>
            <a:r>
              <a:rPr lang="it-IT" sz="1400" dirty="0">
                <a:solidFill>
                  <a:srgbClr val="002060"/>
                </a:solidFill>
              </a:rPr>
              <a:t> for </a:t>
            </a:r>
            <a:r>
              <a:rPr lang="it-IT" sz="1400" dirty="0" err="1">
                <a:solidFill>
                  <a:srgbClr val="002060"/>
                </a:solidFill>
              </a:rPr>
              <a:t>any</a:t>
            </a:r>
            <a:r>
              <a:rPr lang="it-IT" sz="1400" dirty="0">
                <a:solidFill>
                  <a:srgbClr val="002060"/>
                </a:solidFill>
              </a:rPr>
              <a:t> data </a:t>
            </a:r>
            <a:r>
              <a:rPr lang="it-IT" sz="1400" dirty="0" err="1">
                <a:solidFill>
                  <a:srgbClr val="002060"/>
                </a:solidFill>
              </a:rPr>
              <a:t>collection</a:t>
            </a:r>
            <a:endParaRPr lang="it-IT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060"/>
                </a:solidFill>
              </a:rPr>
              <a:t>directly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publish</a:t>
            </a:r>
            <a:r>
              <a:rPr lang="it-IT" sz="1400" dirty="0">
                <a:solidFill>
                  <a:srgbClr val="002060"/>
                </a:solidFill>
              </a:rPr>
              <a:t> the </a:t>
            </a:r>
            <a:r>
              <a:rPr lang="it-IT" sz="1400" dirty="0" err="1">
                <a:solidFill>
                  <a:srgbClr val="002060"/>
                </a:solidFill>
              </a:rPr>
              <a:t>results</a:t>
            </a:r>
            <a:r>
              <a:rPr lang="it-IT" sz="1400" dirty="0">
                <a:solidFill>
                  <a:srgbClr val="002060"/>
                </a:solidFill>
              </a:rPr>
              <a:t> of a processing </a:t>
            </a:r>
            <a:r>
              <a:rPr lang="it-IT" sz="1400" dirty="0" err="1">
                <a:solidFill>
                  <a:srgbClr val="002060"/>
                </a:solidFill>
              </a:rPr>
              <a:t>chain</a:t>
            </a:r>
            <a:r>
              <a:rPr lang="it-IT" sz="1400" dirty="0">
                <a:solidFill>
                  <a:srgbClr val="002060"/>
                </a:solidFill>
              </a:rPr>
              <a:t> for community </a:t>
            </a:r>
            <a:r>
              <a:rPr lang="it-IT" sz="1400" dirty="0" err="1">
                <a:solidFill>
                  <a:srgbClr val="002060"/>
                </a:solidFill>
              </a:rPr>
              <a:t>sharing</a:t>
            </a:r>
            <a:br>
              <a:rPr lang="it-IT" sz="1400" dirty="0"/>
            </a:br>
            <a:endParaRPr lang="it-IT" sz="1400" dirty="0"/>
          </a:p>
          <a:p>
            <a:pPr algn="ctr"/>
            <a:br>
              <a:rPr lang="it-IT" sz="1400" dirty="0"/>
            </a:br>
            <a:r>
              <a:rPr lang="it-IT" sz="1400" b="1" dirty="0">
                <a:solidFill>
                  <a:srgbClr val="0070C0"/>
                </a:solidFill>
              </a:rPr>
              <a:t>The GEP </a:t>
            </a:r>
            <a:r>
              <a:rPr lang="it-IT" sz="1400" b="1" dirty="0" err="1">
                <a:solidFill>
                  <a:srgbClr val="0070C0"/>
                </a:solidFill>
              </a:rPr>
              <a:t>Early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Adopter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programme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is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able</a:t>
            </a:r>
            <a:r>
              <a:rPr lang="it-IT" sz="1400" b="1" dirty="0">
                <a:solidFill>
                  <a:srgbClr val="0070C0"/>
                </a:solidFill>
              </a:rPr>
              <a:t> to on </a:t>
            </a:r>
            <a:r>
              <a:rPr lang="it-IT" sz="1400" b="1" dirty="0" err="1">
                <a:solidFill>
                  <a:srgbClr val="0070C0"/>
                </a:solidFill>
              </a:rPr>
              <a:t>board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additional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users</a:t>
            </a:r>
            <a:endParaRPr lang="it-IT" sz="1400" b="1" dirty="0">
              <a:solidFill>
                <a:srgbClr val="0070C0"/>
              </a:solidFill>
            </a:endParaRPr>
          </a:p>
          <a:p>
            <a:pPr algn="ctr"/>
            <a:r>
              <a:rPr lang="it-IT" sz="1400" b="1" dirty="0">
                <a:solidFill>
                  <a:srgbClr val="002060"/>
                </a:solidFill>
              </a:rPr>
              <a:t> </a:t>
            </a:r>
            <a:r>
              <a:rPr lang="it-IT" sz="1400" dirty="0">
                <a:solidFill>
                  <a:srgbClr val="0070C0"/>
                </a:solidFill>
                <a:hlinkClick r:id="rId3"/>
              </a:rPr>
              <a:t>geohazards-tep@esa.int</a:t>
            </a:r>
            <a:endParaRPr lang="en-GB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5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 txBox="1"/>
          <p:nvPr/>
        </p:nvSpPr>
        <p:spPr>
          <a:xfrm>
            <a:off x="68580" y="1605202"/>
            <a:ext cx="8871660" cy="4339710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25000"/>
            </a:pP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Via the GEP Data Agency Catalogue, the Platform currently makes available for processing the global coverage of the following data collections: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600" dirty="0">
              <a:solidFill>
                <a:srgbClr val="00256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indent="-33147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Verdana"/>
              <a:buChar char="●"/>
            </a:pPr>
            <a:r>
              <a:rPr lang="en-US" sz="160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Sentinel-1A/B:</a:t>
            </a: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 (RAW, SLC, GRD and OCN) synchronized* with the Copernicus Open Access Hub</a:t>
            </a:r>
          </a:p>
          <a:p>
            <a:pPr marL="457200" indent="-33147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Verdana"/>
              <a:buChar char="●"/>
            </a:pPr>
            <a:r>
              <a:rPr lang="en-US" sz="160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Sentinel-2A/B: </a:t>
            </a: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(MSI L1C, L2A) synchronized* with the Copernicus Open Access Hub</a:t>
            </a:r>
          </a:p>
          <a:p>
            <a:pPr marL="457200" indent="-33147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Verdana"/>
              <a:buChar char="●"/>
            </a:pPr>
            <a:r>
              <a:rPr lang="en-US" sz="160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Sentinel-3: </a:t>
            </a: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(OLCI, SLSTR) synchronized* with the Copernicus Pre-Operations Data Hub</a:t>
            </a:r>
          </a:p>
          <a:p>
            <a:pPr marL="457200" indent="-33147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Verdana"/>
              <a:buChar char="●"/>
            </a:pPr>
            <a:r>
              <a:rPr lang="en-US" sz="160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Landsat-8: </a:t>
            </a: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(OLI and TIRS) synchronized* with the USGS </a:t>
            </a:r>
            <a:r>
              <a:rPr lang="en-US" sz="1600" dirty="0" err="1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EarthExplore</a:t>
            </a:r>
            <a:r>
              <a:rPr lang="en-US" sz="1620" dirty="0" err="1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r</a:t>
            </a:r>
            <a:endParaRPr lang="en-US" sz="1620" dirty="0">
              <a:solidFill>
                <a:srgbClr val="00256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620" b="1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44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*: </a:t>
            </a:r>
          </a:p>
          <a:p>
            <a:pPr marL="457200" indent="-32004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Verdana"/>
              <a:buChar char="-"/>
            </a:pPr>
            <a:r>
              <a:rPr lang="en-US" sz="1440" i="1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about metadata</a:t>
            </a:r>
            <a:r>
              <a:rPr lang="en-US" sz="144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: complete catalogues published in NRT.</a:t>
            </a:r>
          </a:p>
          <a:p>
            <a:pPr marL="457200" indent="-30289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81250"/>
              <a:buFont typeface="Verdana"/>
              <a:buChar char="-"/>
            </a:pPr>
            <a:r>
              <a:rPr lang="en-US" sz="1440" i="1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about data</a:t>
            </a:r>
            <a:r>
              <a:rPr lang="en-US" sz="144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: different solutions according to use case incl. </a:t>
            </a:r>
            <a:r>
              <a:rPr lang="en-US" sz="1440" dirty="0" err="1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colocated</a:t>
            </a:r>
            <a:r>
              <a:rPr lang="en-US" sz="144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 data &amp; processing, on-demand data fetching, data caching, etc.</a:t>
            </a:r>
            <a:r>
              <a:rPr lang="en-US" sz="117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68580" y="152393"/>
            <a:ext cx="8871660" cy="1064610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</a:pPr>
            <a:r>
              <a:rPr lang="en-US" sz="2400" dirty="0">
                <a:solidFill>
                  <a:srgbClr val="0070C0"/>
                </a:solidFill>
                <a:latin typeface="Verdana"/>
                <a:ea typeface="+mj-ea"/>
                <a:cs typeface="Verdana"/>
                <a:sym typeface="Helvetica Neue"/>
              </a:rPr>
              <a:t>Data available globally: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</a:pPr>
            <a:r>
              <a:rPr lang="en-US" sz="2400" dirty="0">
                <a:solidFill>
                  <a:srgbClr val="0070C0"/>
                </a:solidFill>
                <a:latin typeface="Verdana"/>
                <a:ea typeface="+mj-ea"/>
                <a:cs typeface="Verdana"/>
                <a:sym typeface="Helvetica Neue"/>
              </a:rPr>
              <a:t>Copernicus Sentinel-1, Sentinel-2, Sentinel-3 and Landsat-8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4" y="6333112"/>
            <a:ext cx="548640" cy="524880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endParaRPr sz="990">
              <a:solidFill>
                <a:schemeClr val="dk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fld id="{00000000-1234-1234-1234-123412341234}" type="slidenum">
              <a:rPr lang="en-US" sz="990">
                <a:solidFill>
                  <a:schemeClr val="dk1"/>
                </a:solidFill>
              </a:rPr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</a:pPr>
              <a:t>8</a:t>
            </a:fld>
            <a:endParaRPr lang="en-US" sz="99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8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Shape 7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6628" y="3846146"/>
            <a:ext cx="4258440" cy="224829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Shape 797"/>
          <p:cNvSpPr txBox="1"/>
          <p:nvPr/>
        </p:nvSpPr>
        <p:spPr>
          <a:xfrm>
            <a:off x="191975" y="920434"/>
            <a:ext cx="8799570" cy="4545990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25000"/>
            </a:pP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GEP has taken commitments about data access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25000"/>
            </a:pPr>
            <a:endParaRPr lang="en-US" sz="1980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810" dirty="0">
              <a:latin typeface="Verdana"/>
              <a:ea typeface="Verdana"/>
              <a:cs typeface="Verdana"/>
              <a:sym typeface="Verdana"/>
            </a:endParaRPr>
          </a:p>
          <a:p>
            <a:pPr marL="457200" indent="-33147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The GEP provides on line access to ESA heritage EO missions data: </a:t>
            </a:r>
          </a:p>
          <a:p>
            <a:pPr marL="1371600" lvl="1" indent="-33147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Verdana"/>
              <a:buChar char="○"/>
            </a:pPr>
            <a:r>
              <a:rPr lang="en-US" sz="162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ERS (SAR IM Level-0) </a:t>
            </a:r>
          </a:p>
          <a:p>
            <a:pPr marL="1371600" lvl="1" indent="-33147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Verdana"/>
              <a:buChar char="○"/>
            </a:pPr>
            <a:r>
              <a:rPr lang="en-US" sz="162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ENVISAT (ASAR IM Level-0)</a:t>
            </a:r>
          </a:p>
          <a:p>
            <a:pPr indent="45720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25000"/>
            </a:pP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global coverage synchronized with the ESA VA4 (70+ terabytes</a:t>
            </a:r>
            <a:r>
              <a:rPr lang="en-US" sz="1620" dirty="0">
                <a:latin typeface="Verdana"/>
                <a:ea typeface="Verdana"/>
                <a:cs typeface="Verdana"/>
                <a:sym typeface="Verdana"/>
              </a:rPr>
              <a:t>)</a:t>
            </a:r>
          </a:p>
          <a:p>
            <a:pPr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</a:pPr>
            <a:endParaRPr sz="1170" b="1" dirty="0">
              <a:solidFill>
                <a:srgbClr val="00256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630"/>
              </a:spcBef>
              <a:spcAft>
                <a:spcPts val="0"/>
              </a:spcAft>
              <a:buClr>
                <a:srgbClr val="002569"/>
              </a:buClr>
              <a:buSzPct val="25000"/>
            </a:pP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Through agreements with CEOS partners and project partners (CEOS Pilots and </a:t>
            </a:r>
            <a:r>
              <a:rPr lang="en-US" sz="1600" dirty="0" err="1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Geohazards</a:t>
            </a:r>
            <a:r>
              <a:rPr lang="en-US" sz="1600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 Supersites), limited private collections of the following missions are made available for processing &amp; download:</a:t>
            </a:r>
          </a:p>
          <a:p>
            <a:pPr marL="457200" indent="-331470">
              <a:spcBef>
                <a:spcPts val="63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Verdana"/>
              <a:buChar char="●"/>
            </a:pPr>
            <a:r>
              <a:rPr lang="en-US" sz="162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ALOS-2</a:t>
            </a:r>
          </a:p>
          <a:p>
            <a:pPr marL="457200" indent="-331470">
              <a:spcBef>
                <a:spcPts val="63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Verdana"/>
              <a:buChar char="●"/>
            </a:pPr>
            <a:r>
              <a:rPr lang="en-US" sz="1620" b="1" dirty="0" err="1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TerraSAR</a:t>
            </a:r>
            <a:r>
              <a:rPr lang="en-US" sz="162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-X</a:t>
            </a:r>
          </a:p>
          <a:p>
            <a:pPr marL="457200" indent="-331470">
              <a:spcBef>
                <a:spcPts val="63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Verdana"/>
              <a:buChar char="●"/>
            </a:pPr>
            <a:r>
              <a:rPr lang="en-US" sz="162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COSMO </a:t>
            </a:r>
            <a:r>
              <a:rPr lang="en-US" sz="1620" b="1" dirty="0" err="1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SkyMed</a:t>
            </a:r>
            <a:endParaRPr lang="en-US" sz="1620" b="1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indent="-331470">
              <a:spcBef>
                <a:spcPts val="630"/>
              </a:spcBef>
              <a:spcAft>
                <a:spcPts val="0"/>
              </a:spcAft>
              <a:buClr>
                <a:srgbClr val="002569"/>
              </a:buClr>
              <a:buSzPct val="100000"/>
              <a:buFont typeface="Verdana"/>
              <a:buChar char="●"/>
            </a:pPr>
            <a:r>
              <a:rPr lang="en-US" sz="162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RADARSAT-2</a:t>
            </a:r>
            <a:br>
              <a:rPr lang="en-US" sz="1620" b="1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1620" b="1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8" name="Shape 798"/>
          <p:cNvSpPr txBox="1"/>
          <p:nvPr/>
        </p:nvSpPr>
        <p:spPr>
          <a:xfrm>
            <a:off x="0" y="68580"/>
            <a:ext cx="7906410" cy="624780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</a:pPr>
            <a:r>
              <a:rPr lang="en-US" sz="2500" b="1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500" dirty="0">
                <a:solidFill>
                  <a:srgbClr val="0070C0"/>
                </a:solidFill>
                <a:latin typeface="Verdana"/>
                <a:ea typeface="+mj-ea"/>
                <a:cs typeface="Verdana"/>
                <a:sym typeface="Helvetica Neue"/>
              </a:rPr>
              <a:t>Available ERS, </a:t>
            </a:r>
            <a:r>
              <a:rPr lang="en-US" sz="2500" dirty="0" err="1">
                <a:solidFill>
                  <a:srgbClr val="0070C0"/>
                </a:solidFill>
                <a:latin typeface="Verdana"/>
                <a:ea typeface="+mj-ea"/>
                <a:cs typeface="Verdana"/>
                <a:sym typeface="Helvetica Neue"/>
              </a:rPr>
              <a:t>Envisat</a:t>
            </a:r>
            <a:r>
              <a:rPr lang="en-US" sz="2500" dirty="0">
                <a:solidFill>
                  <a:srgbClr val="0070C0"/>
                </a:solidFill>
                <a:latin typeface="Verdana"/>
                <a:ea typeface="+mj-ea"/>
                <a:cs typeface="Verdana"/>
                <a:sym typeface="Helvetica Neue"/>
              </a:rPr>
              <a:t> &amp; TPM data</a:t>
            </a:r>
            <a:r>
              <a:rPr lang="en-US" sz="2500" dirty="0">
                <a:solidFill>
                  <a:srgbClr val="0070C0"/>
                </a:solidFill>
                <a:latin typeface="Verdana"/>
                <a:ea typeface="+mj-ea"/>
                <a:cs typeface="Verdana"/>
                <a:sym typeface="Calibri"/>
              </a:rPr>
              <a:t> </a:t>
            </a:r>
          </a:p>
        </p:txBody>
      </p:sp>
      <p:sp>
        <p:nvSpPr>
          <p:cNvPr id="799" name="Shape 799"/>
          <p:cNvSpPr/>
          <p:nvPr/>
        </p:nvSpPr>
        <p:spPr>
          <a:xfrm>
            <a:off x="7074553" y="4269197"/>
            <a:ext cx="1493370" cy="1347300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ct val="25000"/>
            </a:pPr>
            <a:r>
              <a:rPr lang="en-US" sz="1440" b="1" dirty="0">
                <a:solidFill>
                  <a:srgbClr val="002569"/>
                </a:solidFill>
                <a:latin typeface="Verdana"/>
                <a:ea typeface="Verdana"/>
                <a:cs typeface="Verdana"/>
                <a:sym typeface="Verdana"/>
              </a:rPr>
              <a:t>ERS &amp; ENVISAT Level-0 data available as of  February  2016</a:t>
            </a:r>
          </a:p>
        </p:txBody>
      </p:sp>
      <p:sp>
        <p:nvSpPr>
          <p:cNvPr id="800" name="Shape 800"/>
          <p:cNvSpPr txBox="1">
            <a:spLocks noGrp="1"/>
          </p:cNvSpPr>
          <p:nvPr>
            <p:ph type="sldNum" idx="12"/>
          </p:nvPr>
        </p:nvSpPr>
        <p:spPr>
          <a:xfrm>
            <a:off x="4" y="6333112"/>
            <a:ext cx="548640" cy="524880"/>
          </a:xfrm>
          <a:prstGeom prst="rect">
            <a:avLst/>
          </a:prstGeom>
          <a:noFill/>
          <a:ln>
            <a:noFill/>
          </a:ln>
        </p:spPr>
        <p:txBody>
          <a:bodyPr wrap="square" lIns="91418" tIns="45698" rIns="91418" bIns="45698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endParaRPr sz="990">
              <a:solidFill>
                <a:schemeClr val="dk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fld id="{00000000-1234-1234-1234-123412341234}" type="slidenum">
              <a:rPr lang="en-US" sz="990">
                <a:solidFill>
                  <a:schemeClr val="dk1"/>
                </a:solidFill>
              </a:rPr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</a:pPr>
              <a:t>9</a:t>
            </a:fld>
            <a:endParaRPr lang="en-US" sz="99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98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Shape 9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4568" y="4763663"/>
            <a:ext cx="1735650" cy="168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4" name="Shape 9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1461" y="5033505"/>
            <a:ext cx="1480838" cy="141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5" name="Shape 925"/>
          <p:cNvSpPr txBox="1">
            <a:spLocks noGrp="1"/>
          </p:cNvSpPr>
          <p:nvPr>
            <p:ph type="title"/>
          </p:nvPr>
        </p:nvSpPr>
        <p:spPr>
          <a:xfrm>
            <a:off x="309960" y="223467"/>
            <a:ext cx="8725860" cy="459224"/>
          </a:xfrm>
          <a:prstGeom prst="rect">
            <a:avLst/>
          </a:prstGeom>
          <a:noFill/>
          <a:ln>
            <a:noFill/>
          </a:ln>
        </p:spPr>
        <p:txBody>
          <a:bodyPr vert="horz" wrap="square" lIns="34290" tIns="34290" rIns="34290" bIns="34290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500" kern="1200" dirty="0"/>
              <a:t>GEP Pilot projects (1/2)</a:t>
            </a:r>
          </a:p>
        </p:txBody>
      </p:sp>
      <p:sp>
        <p:nvSpPr>
          <p:cNvPr id="926" name="Shape 926"/>
          <p:cNvSpPr txBox="1">
            <a:spLocks noGrp="1"/>
          </p:cNvSpPr>
          <p:nvPr>
            <p:ph type="title"/>
          </p:nvPr>
        </p:nvSpPr>
        <p:spPr>
          <a:xfrm>
            <a:off x="234269" y="688767"/>
            <a:ext cx="2738070" cy="577800"/>
          </a:xfrm>
          <a:prstGeom prst="rect">
            <a:avLst/>
          </a:prstGeom>
        </p:spPr>
        <p:txBody>
          <a:bodyPr vert="horz" wrap="square" lIns="82283" tIns="82283" rIns="82283" bIns="82283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30" dirty="0">
                <a:solidFill>
                  <a:srgbClr val="002060"/>
                </a:solidFill>
              </a:rPr>
              <a:t>CNR IREA</a:t>
            </a:r>
          </a:p>
        </p:txBody>
      </p:sp>
      <p:sp>
        <p:nvSpPr>
          <p:cNvPr id="927" name="Shape 927"/>
          <p:cNvSpPr txBox="1">
            <a:spLocks noGrp="1"/>
          </p:cNvSpPr>
          <p:nvPr>
            <p:ph type="title"/>
          </p:nvPr>
        </p:nvSpPr>
        <p:spPr>
          <a:xfrm>
            <a:off x="3165040" y="699735"/>
            <a:ext cx="2738070" cy="577800"/>
          </a:xfrm>
          <a:prstGeom prst="rect">
            <a:avLst/>
          </a:prstGeom>
        </p:spPr>
        <p:txBody>
          <a:bodyPr vert="horz" wrap="square" lIns="82283" tIns="82283" rIns="82283" bIns="82283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30" dirty="0">
                <a:solidFill>
                  <a:srgbClr val="002060"/>
                </a:solidFill>
              </a:rPr>
              <a:t>CNRS/EOST</a:t>
            </a:r>
          </a:p>
        </p:txBody>
      </p:sp>
      <p:sp>
        <p:nvSpPr>
          <p:cNvPr id="928" name="Shape 928"/>
          <p:cNvSpPr txBox="1">
            <a:spLocks noGrp="1"/>
          </p:cNvSpPr>
          <p:nvPr>
            <p:ph type="title"/>
          </p:nvPr>
        </p:nvSpPr>
        <p:spPr>
          <a:xfrm>
            <a:off x="6308386" y="699735"/>
            <a:ext cx="2738070" cy="577800"/>
          </a:xfrm>
          <a:prstGeom prst="rect">
            <a:avLst/>
          </a:prstGeom>
        </p:spPr>
        <p:txBody>
          <a:bodyPr vert="horz" wrap="square" lIns="82283" tIns="82283" rIns="82283" bIns="82283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30" dirty="0">
                <a:solidFill>
                  <a:srgbClr val="002060"/>
                </a:solidFill>
              </a:rPr>
              <a:t>CRL </a:t>
            </a:r>
            <a:r>
              <a:rPr lang="en-US" sz="1620" dirty="0">
                <a:solidFill>
                  <a:srgbClr val="002060"/>
                </a:solidFill>
              </a:rPr>
              <a:t>(ENS,NOA,HUA)</a:t>
            </a:r>
          </a:p>
        </p:txBody>
      </p:sp>
      <p:sp>
        <p:nvSpPr>
          <p:cNvPr id="929" name="Shape 929"/>
          <p:cNvSpPr txBox="1">
            <a:spLocks noGrp="1"/>
          </p:cNvSpPr>
          <p:nvPr>
            <p:ph type="body" idx="1"/>
          </p:nvPr>
        </p:nvSpPr>
        <p:spPr>
          <a:xfrm>
            <a:off x="0" y="1221760"/>
            <a:ext cx="3123473" cy="3004290"/>
          </a:xfrm>
          <a:prstGeom prst="rect">
            <a:avLst/>
          </a:prstGeom>
        </p:spPr>
        <p:txBody>
          <a:bodyPr vert="horz" wrap="square" lIns="82283" tIns="82283" rIns="82283" bIns="82283" rtlCol="0" anchor="t" anchorCtr="0">
            <a:noAutofit/>
          </a:bodyPr>
          <a:lstStyle/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dirty="0"/>
              <a:t>Terrain motion surveillance</a:t>
            </a:r>
          </a:p>
          <a:p>
            <a:pPr marL="96838" indent="6350" algn="just">
              <a:spcBef>
                <a:spcPts val="0"/>
              </a:spcBef>
              <a:buSzPct val="100000"/>
            </a:pPr>
            <a:r>
              <a:rPr lang="en-US" sz="990" dirty="0"/>
              <a:t>Data provisioning: S-1 SLC</a:t>
            </a:r>
          </a:p>
          <a:p>
            <a:pPr marL="96838" algn="just">
              <a:spcBef>
                <a:spcPts val="0"/>
              </a:spcBef>
              <a:buSzPct val="100000"/>
            </a:pPr>
            <a:r>
              <a:rPr lang="en-US" sz="990" dirty="0"/>
              <a:t>Results </a:t>
            </a:r>
            <a:r>
              <a:rPr lang="en-US" sz="990" dirty="0" err="1"/>
              <a:t>visualisation</a:t>
            </a:r>
            <a:r>
              <a:rPr lang="en-US" sz="990" dirty="0"/>
              <a:t>: displacement time-series, mean velocity maps</a:t>
            </a:r>
          </a:p>
          <a:p>
            <a:pPr marL="96838" indent="6350" algn="just">
              <a:spcBef>
                <a:spcPts val="0"/>
              </a:spcBef>
              <a:buSzPct val="100000"/>
            </a:pPr>
            <a:r>
              <a:rPr lang="en-US" sz="1500" dirty="0"/>
              <a:t>Designated users </a:t>
            </a:r>
          </a:p>
          <a:p>
            <a:pPr marL="136525" lvl="1" algn="just">
              <a:spcBef>
                <a:spcPts val="0"/>
              </a:spcBef>
              <a:buSzPct val="100000"/>
            </a:pPr>
            <a:r>
              <a:rPr lang="en-US" sz="990" dirty="0"/>
              <a:t>EPOS Community &amp; Italian Department of Civil Protection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dirty="0"/>
              <a:t>Validation goal</a:t>
            </a:r>
          </a:p>
          <a:p>
            <a:pPr marL="136525" lvl="1" algn="just">
              <a:spcBef>
                <a:spcPts val="0"/>
              </a:spcBef>
              <a:buSzPct val="100000"/>
            </a:pPr>
            <a:r>
              <a:rPr lang="en-US" sz="990" dirty="0"/>
              <a:t>On-demand generation of Earth deformation time series and mean velocity maps </a:t>
            </a:r>
          </a:p>
          <a:p>
            <a:pPr marL="136525" lvl="1" algn="just">
              <a:spcBef>
                <a:spcPts val="0"/>
              </a:spcBef>
              <a:buSzPct val="100000"/>
            </a:pPr>
            <a:r>
              <a:rPr lang="en-US" sz="990" dirty="0"/>
              <a:t>Automatic “Sentinel-1 Surveillance Service” over Mt Etna &amp; Napoli Bay volcanic area</a:t>
            </a:r>
          </a:p>
        </p:txBody>
      </p:sp>
      <p:sp>
        <p:nvSpPr>
          <p:cNvPr id="930" name="Shape 930"/>
          <p:cNvSpPr txBox="1">
            <a:spLocks noGrp="1"/>
          </p:cNvSpPr>
          <p:nvPr>
            <p:ph type="body" idx="1"/>
          </p:nvPr>
        </p:nvSpPr>
        <p:spPr>
          <a:xfrm>
            <a:off x="3044816" y="1221760"/>
            <a:ext cx="3110179" cy="3517560"/>
          </a:xfrm>
          <a:prstGeom prst="rect">
            <a:avLst/>
          </a:prstGeom>
        </p:spPr>
        <p:txBody>
          <a:bodyPr vert="horz" wrap="square" lIns="82283" tIns="82283" rIns="82283" bIns="82283" rtlCol="0" anchor="t" anchorCtr="0">
            <a:noAutofit/>
          </a:bodyPr>
          <a:lstStyle/>
          <a:p>
            <a:pPr marL="96838" indent="6350" algn="just">
              <a:spcBef>
                <a:spcPts val="0"/>
              </a:spcBef>
              <a:buSzPct val="100000"/>
            </a:pPr>
            <a:r>
              <a:rPr lang="en-US" dirty="0"/>
              <a:t>Processing chains for optical images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dirty="0"/>
              <a:t>Data provisioning: HR (S-2 &amp; L7/8), VHR (Spot6/7, </a:t>
            </a:r>
            <a:r>
              <a:rPr lang="en-US" sz="990" dirty="0" err="1"/>
              <a:t>Pléiades</a:t>
            </a:r>
            <a:r>
              <a:rPr lang="en-US" sz="990" dirty="0"/>
              <a:t>)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dirty="0"/>
              <a:t>Results </a:t>
            </a:r>
            <a:r>
              <a:rPr lang="en-US" sz="990" dirty="0" err="1"/>
              <a:t>visualisation</a:t>
            </a:r>
            <a:r>
              <a:rPr lang="en-US" sz="990" dirty="0"/>
              <a:t>: digital surface models</a:t>
            </a:r>
          </a:p>
          <a:p>
            <a:pPr marL="136525" indent="-33338" algn="just">
              <a:spcBef>
                <a:spcPts val="0"/>
              </a:spcBef>
              <a:buSzPct val="100000"/>
            </a:pPr>
            <a:r>
              <a:rPr lang="en-US" sz="1620" dirty="0"/>
              <a:t>Designated users </a:t>
            </a:r>
          </a:p>
          <a:p>
            <a:pPr marL="822325" lvl="1" indent="-598488" algn="just">
              <a:spcBef>
                <a:spcPts val="0"/>
              </a:spcBef>
              <a:buSzPct val="100000"/>
            </a:pPr>
            <a:r>
              <a:rPr lang="en-US" sz="990" dirty="0"/>
              <a:t>CEOS Pilot on Seismic Hazards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sz="1620" dirty="0"/>
              <a:t>Validation goal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b="1" dirty="0"/>
              <a:t>DSM-OPT</a:t>
            </a:r>
            <a:r>
              <a:rPr lang="en-US" sz="990" dirty="0"/>
              <a:t>: Automation of satellite-photogrammetry pipeline for rapid processing of multi-views images (</a:t>
            </a:r>
            <a:r>
              <a:rPr lang="en-US" sz="990" dirty="0" err="1"/>
              <a:t>Pléiades</a:t>
            </a:r>
            <a:r>
              <a:rPr lang="en-US" sz="990" dirty="0"/>
              <a:t>, Spot6/7)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b="1" dirty="0"/>
              <a:t>MPIC-OPT</a:t>
            </a:r>
            <a:r>
              <a:rPr lang="en-US" sz="990" dirty="0"/>
              <a:t>: Monitoring of surface deformation from optical image time-series, based on Multiple-pairwise image correlation</a:t>
            </a:r>
          </a:p>
        </p:txBody>
      </p:sp>
      <p:sp>
        <p:nvSpPr>
          <p:cNvPr id="931" name="Shape 931"/>
          <p:cNvSpPr txBox="1">
            <a:spLocks noGrp="1"/>
          </p:cNvSpPr>
          <p:nvPr>
            <p:ph type="body" idx="1"/>
          </p:nvPr>
        </p:nvSpPr>
        <p:spPr>
          <a:xfrm>
            <a:off x="6140993" y="1221760"/>
            <a:ext cx="2971350" cy="2373840"/>
          </a:xfrm>
          <a:prstGeom prst="rect">
            <a:avLst/>
          </a:prstGeom>
        </p:spPr>
        <p:txBody>
          <a:bodyPr vert="horz" wrap="square" lIns="82283" tIns="82283" rIns="82283" bIns="82283" rtlCol="0" anchor="t" anchorCtr="0">
            <a:noAutofit/>
          </a:bodyPr>
          <a:lstStyle/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sz="1620" dirty="0"/>
              <a:t>Corinth Rift Laboratory</a:t>
            </a:r>
          </a:p>
          <a:p>
            <a:pPr marL="822325" lvl="1" indent="-638175" algn="just">
              <a:spcBef>
                <a:spcPts val="0"/>
              </a:spcBef>
              <a:buSzPct val="100000"/>
            </a:pPr>
            <a:r>
              <a:rPr lang="en-US" sz="990" dirty="0"/>
              <a:t>Data provisioning: S-1 SLC</a:t>
            </a:r>
          </a:p>
          <a:p>
            <a:pPr marL="184150" lvl="1" algn="just">
              <a:spcBef>
                <a:spcPts val="0"/>
              </a:spcBef>
              <a:buSzPct val="100000"/>
            </a:pPr>
            <a:r>
              <a:rPr lang="en-US" sz="990" dirty="0"/>
              <a:t>Results </a:t>
            </a:r>
            <a:r>
              <a:rPr lang="en-US" sz="990" dirty="0" err="1"/>
              <a:t>visualisation</a:t>
            </a:r>
            <a:r>
              <a:rPr lang="en-US" sz="990" dirty="0"/>
              <a:t>: all possible </a:t>
            </a:r>
            <a:r>
              <a:rPr lang="en-US" sz="990" dirty="0" err="1"/>
              <a:t>interferograms</a:t>
            </a:r>
            <a:r>
              <a:rPr lang="en-US" sz="990" dirty="0"/>
              <a:t> from archive over CRL, e.g. ~5000 S1 </a:t>
            </a:r>
            <a:r>
              <a:rPr lang="en-US" sz="990" dirty="0" err="1"/>
              <a:t>asc</a:t>
            </a:r>
            <a:r>
              <a:rPr lang="en-US" sz="990" dirty="0"/>
              <a:t>. and ~5000 S1 </a:t>
            </a:r>
            <a:r>
              <a:rPr lang="en-US" sz="990" dirty="0" err="1"/>
              <a:t>desc</a:t>
            </a:r>
            <a:r>
              <a:rPr lang="en-US" sz="990" dirty="0"/>
              <a:t>. then all pairs after each new acquisition 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sz="1620" dirty="0"/>
              <a:t>Designated users 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dirty="0"/>
              <a:t>Workshops &amp; Summer Schools involving MSc, PhDs</a:t>
            </a:r>
          </a:p>
          <a:p>
            <a:pPr marL="411480" indent="-308610" algn="just">
              <a:spcBef>
                <a:spcPts val="0"/>
              </a:spcBef>
              <a:buSzPct val="100000"/>
            </a:pPr>
            <a:r>
              <a:rPr lang="en-US" sz="1620" dirty="0"/>
              <a:t>Validation goal</a:t>
            </a:r>
          </a:p>
          <a:p>
            <a:pPr marL="223838" lvl="1" algn="just">
              <a:spcBef>
                <a:spcPts val="0"/>
              </a:spcBef>
              <a:buSzPct val="100000"/>
            </a:pPr>
            <a:r>
              <a:rPr lang="en-US" sz="990" dirty="0"/>
              <a:t>Deliver methods &amp; data products as part of the Near fault observatory of EPOS</a:t>
            </a:r>
          </a:p>
        </p:txBody>
      </p:sp>
      <p:pic>
        <p:nvPicPr>
          <p:cNvPr id="933" name="Shape 933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186" y="4653429"/>
            <a:ext cx="1976107" cy="112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4" name="Shape 9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2044" y="4297405"/>
            <a:ext cx="1735650" cy="52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5" name="Shape 935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89" y="4437120"/>
            <a:ext cx="2160270" cy="167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6" name="Shape 9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461" y="3965308"/>
            <a:ext cx="1911195" cy="1352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3BC0EA-B4D3-D24D-ADEA-E04D4609364C}"/>
              </a:ext>
            </a:extLst>
          </p:cNvPr>
          <p:cNvSpPr/>
          <p:nvPr/>
        </p:nvSpPr>
        <p:spPr>
          <a:xfrm>
            <a:off x="90461" y="1266567"/>
            <a:ext cx="3033012" cy="256801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D37388-F3CC-6A41-A1ED-FF29783EAE9B}"/>
              </a:ext>
            </a:extLst>
          </p:cNvPr>
          <p:cNvSpPr/>
          <p:nvPr/>
        </p:nvSpPr>
        <p:spPr>
          <a:xfrm>
            <a:off x="3165040" y="1275744"/>
            <a:ext cx="3033012" cy="3546389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47A9F1-2A33-F143-AA14-A3DF43CEBD5C}"/>
              </a:ext>
            </a:extLst>
          </p:cNvPr>
          <p:cNvSpPr/>
          <p:nvPr/>
        </p:nvSpPr>
        <p:spPr>
          <a:xfrm>
            <a:off x="6229571" y="1277633"/>
            <a:ext cx="2879779" cy="267399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287273"/>
      </p:ext>
    </p:extLst>
  </p:cSld>
  <p:clrMapOvr>
    <a:masterClrMapping/>
  </p:clrMapOvr>
</p:sld>
</file>

<file path=ppt/theme/theme1.xml><?xml version="1.0" encoding="utf-8"?>
<a:theme xmlns:a="http://schemas.openxmlformats.org/drawingml/2006/main" name="NEW 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25DD4EE8-CEC2-4097-877B-2881619AB218}" vid="{3EAF496E-73B5-4530-AD30-F997BCCE29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DE67DC-0345-49EC-B880-0A483B7BB2AD}">
  <ds:schemaRefs>
    <ds:schemaRef ds:uri="http://purl.org/dc/terms/"/>
    <ds:schemaRef ds:uri="http://purl.org/dc/elements/1.1/"/>
    <ds:schemaRef ds:uri="http://schemas.microsoft.com/office/2006/documentManagement/types"/>
    <ds:schemaRef ds:uri="f2760952-b3bb-408f-ace6-eb1e07642b86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</Template>
  <TotalTime>6045</TotalTime>
  <Words>2218</Words>
  <Application>Microsoft Macintosh PowerPoint</Application>
  <PresentationFormat>On-screen Show (4:3)</PresentationFormat>
  <Paragraphs>369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(Intestazioni)</vt:lpstr>
      <vt:lpstr>Helvetica Neue</vt:lpstr>
      <vt:lpstr>Noto Sans Symbols</vt:lpstr>
      <vt:lpstr>Tahoma</vt:lpstr>
      <vt:lpstr>Times New Roman</vt:lpstr>
      <vt:lpstr>Verdana</vt:lpstr>
      <vt:lpstr>Wingdings</vt:lpstr>
      <vt:lpstr>NEW ESA Presentation</vt:lpstr>
      <vt:lpstr>The Geohazards Exploitation Platform (GEP)</vt:lpstr>
      <vt:lpstr>The Geohazards Exploitation Platform (GEP)</vt:lpstr>
      <vt:lpstr>PowerPoint Presentation</vt:lpstr>
      <vt:lpstr>PowerPoint Presentation</vt:lpstr>
      <vt:lpstr>GEP User Uptake</vt:lpstr>
      <vt:lpstr>GEP v2 soon available</vt:lpstr>
      <vt:lpstr>PowerPoint Presentation</vt:lpstr>
      <vt:lpstr>PowerPoint Presentation</vt:lpstr>
      <vt:lpstr>GEP Pilot projects (1/2)</vt:lpstr>
      <vt:lpstr>GEP Pilot projects (1/2)</vt:lpstr>
      <vt:lpstr>Systematic SAR data processing </vt:lpstr>
      <vt:lpstr>Systematic optical data processing </vt:lpstr>
      <vt:lpstr>Conventional InSAR Processing Chain: ESA SNAP</vt:lpstr>
      <vt:lpstr>Conventional InSAR Processing Chain: DLR S-1 InSAR Browse</vt:lpstr>
      <vt:lpstr>The GEP Charter Platform Prototype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Manager/>
  <Company>ESA</Company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2018-04-11 45WGISS GeoHazards Exploitation Platform (GEP)</dc:title>
  <dc:subject>2018-04-11 45WGISS GeoHazards Exploitation Platform (GEP)</dc:subject>
  <dc:creator>Jolanda Patruno</dc:creator>
  <cp:keywords/>
  <dc:description/>
  <cp:lastModifiedBy>jolanda patruno</cp:lastModifiedBy>
  <cp:revision>90</cp:revision>
  <cp:lastPrinted>2018-03-19T13:02:18Z</cp:lastPrinted>
  <dcterms:created xsi:type="dcterms:W3CDTF">2018-03-13T09:45:23Z</dcterms:created>
  <dcterms:modified xsi:type="dcterms:W3CDTF">2018-04-11T12:48:48Z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>LTDP+ Team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2018-03-21T23:00:00Z</vt:filetime>
  </property>
  <property fmtid="{D5CDD505-2E9C-101B-9397-08002B2CF9AE}" pid="30" name="Organisational_x0020_entity">
    <vt:lpwstr/>
  </property>
</Properties>
</file>