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7" r:id="rId2"/>
    <p:sldId id="277" r:id="rId3"/>
    <p:sldId id="289" r:id="rId4"/>
    <p:sldId id="287" r:id="rId5"/>
    <p:sldId id="290" r:id="rId6"/>
    <p:sldId id="293" r:id="rId7"/>
    <p:sldId id="294" r:id="rId8"/>
    <p:sldId id="295" r:id="rId9"/>
    <p:sldId id="299" r:id="rId10"/>
    <p:sldId id="296"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00" r:id="rId32"/>
  </p:sldIdLst>
  <p:sldSz cx="12192000" cy="6858000"/>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797">
          <p15:clr>
            <a:srgbClr val="A4A3A4"/>
          </p15:clr>
        </p15:guide>
        <p15:guide id="2" pos="7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4A3"/>
    <a:srgbClr val="000508"/>
    <a:srgbClr val="1BA0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280" autoAdjust="0"/>
  </p:normalViewPr>
  <p:slideViewPr>
    <p:cSldViewPr snapToGrid="0" showGuides="1">
      <p:cViewPr varScale="1">
        <p:scale>
          <a:sx n="59" d="100"/>
          <a:sy n="59" d="100"/>
        </p:scale>
        <p:origin x="42" y="60"/>
      </p:cViewPr>
      <p:guideLst>
        <p:guide orient="horz" pos="1797"/>
        <p:guide pos="7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B62F1-7B63-467E-8F08-C9A163530545}" type="doc">
      <dgm:prSet loTypeId="urn:microsoft.com/office/officeart/2016/7/layout/RoundedRectangleTimeline" loCatId="process" qsTypeId="urn:microsoft.com/office/officeart/2005/8/quickstyle/simple1" qsCatId="simple" csTypeId="urn:microsoft.com/office/officeart/2005/8/colors/colorful4" csCatId="colorful" phldr="1"/>
      <dgm:spPr/>
    </dgm:pt>
    <dgm:pt modelId="{8CE9A6A6-7086-46AA-9CB9-D4D934B944EF}">
      <dgm:prSet phldrT="[Texto]"/>
      <dgm:spPr/>
      <dgm:t>
        <a:bodyPr/>
        <a:lstStyle/>
        <a:p>
          <a:r>
            <a:rPr lang="es-CO"/>
            <a:t>2015</a:t>
          </a:r>
        </a:p>
      </dgm:t>
    </dgm:pt>
    <dgm:pt modelId="{B7DD5BF9-9E2D-4C9F-A266-B6E52C252C68}" type="parTrans" cxnId="{2C028656-8103-4F36-92F5-B3BDF5053866}">
      <dgm:prSet/>
      <dgm:spPr/>
      <dgm:t>
        <a:bodyPr/>
        <a:lstStyle/>
        <a:p>
          <a:endParaRPr lang="es-CO"/>
        </a:p>
      </dgm:t>
    </dgm:pt>
    <dgm:pt modelId="{C7100B0F-278D-4D6B-8CD5-F811CA2B2D7A}" type="sibTrans" cxnId="{2C028656-8103-4F36-92F5-B3BDF5053866}">
      <dgm:prSet/>
      <dgm:spPr/>
      <dgm:t>
        <a:bodyPr/>
        <a:lstStyle/>
        <a:p>
          <a:endParaRPr lang="es-CO"/>
        </a:p>
      </dgm:t>
    </dgm:pt>
    <dgm:pt modelId="{BBD3B41A-FE15-4DE8-AA4F-3FD2EA8934E2}">
      <dgm:prSet phldrT="[Texto]"/>
      <dgm:spPr/>
      <dgm:t>
        <a:bodyPr/>
        <a:lstStyle/>
        <a:p>
          <a:r>
            <a:rPr lang="es-CO"/>
            <a:t>2016</a:t>
          </a:r>
        </a:p>
      </dgm:t>
    </dgm:pt>
    <dgm:pt modelId="{7F7D22E1-BD9B-49B1-9410-3EF8B8FF8DBE}" type="parTrans" cxnId="{4C8B006A-3098-430C-9204-18C67C98A338}">
      <dgm:prSet/>
      <dgm:spPr/>
      <dgm:t>
        <a:bodyPr/>
        <a:lstStyle/>
        <a:p>
          <a:endParaRPr lang="es-CO"/>
        </a:p>
      </dgm:t>
    </dgm:pt>
    <dgm:pt modelId="{E6588B71-F92D-447B-87F0-AB98E4936125}" type="sibTrans" cxnId="{4C8B006A-3098-430C-9204-18C67C98A338}">
      <dgm:prSet/>
      <dgm:spPr/>
      <dgm:t>
        <a:bodyPr/>
        <a:lstStyle/>
        <a:p>
          <a:endParaRPr lang="es-CO"/>
        </a:p>
      </dgm:t>
    </dgm:pt>
    <dgm:pt modelId="{762B737C-05A7-4EBF-8F0C-21B14EC8AEDA}">
      <dgm:prSet phldrT="[Texto]"/>
      <dgm:spPr/>
      <dgm:t>
        <a:bodyPr/>
        <a:lstStyle/>
        <a:p>
          <a:r>
            <a:rPr lang="es-CO"/>
            <a:t>2017</a:t>
          </a:r>
        </a:p>
      </dgm:t>
    </dgm:pt>
    <dgm:pt modelId="{104B0303-880F-4AE1-AEE8-E61F6DE659A9}" type="parTrans" cxnId="{038E7EF0-84C0-4C07-8D0D-E4AC185274D3}">
      <dgm:prSet/>
      <dgm:spPr/>
      <dgm:t>
        <a:bodyPr/>
        <a:lstStyle/>
        <a:p>
          <a:endParaRPr lang="es-CO"/>
        </a:p>
      </dgm:t>
    </dgm:pt>
    <dgm:pt modelId="{61F8712E-4937-477D-B667-977DD349AC56}" type="sibTrans" cxnId="{038E7EF0-84C0-4C07-8D0D-E4AC185274D3}">
      <dgm:prSet/>
      <dgm:spPr/>
      <dgm:t>
        <a:bodyPr/>
        <a:lstStyle/>
        <a:p>
          <a:endParaRPr lang="es-CO"/>
        </a:p>
      </dgm:t>
    </dgm:pt>
    <dgm:pt modelId="{69BF2C06-D1C7-4FC3-9B76-DAF50C234FFC}">
      <dgm:prSet phldrT="[Texto]"/>
      <dgm:spPr/>
      <dgm:t>
        <a:bodyPr/>
        <a:lstStyle/>
        <a:p>
          <a:r>
            <a:rPr lang="es-CO" dirty="0"/>
            <a:t>2018</a:t>
          </a:r>
        </a:p>
      </dgm:t>
    </dgm:pt>
    <dgm:pt modelId="{ADE56469-8F8E-4975-8B32-F4D3ED6B08D6}" type="parTrans" cxnId="{79EB5D11-1A79-44EC-A674-A4F389450603}">
      <dgm:prSet/>
      <dgm:spPr/>
      <dgm:t>
        <a:bodyPr/>
        <a:lstStyle/>
        <a:p>
          <a:endParaRPr lang="es-CO"/>
        </a:p>
      </dgm:t>
    </dgm:pt>
    <dgm:pt modelId="{F3090935-0718-439E-96B2-CA9736FA0207}" type="sibTrans" cxnId="{79EB5D11-1A79-44EC-A674-A4F389450603}">
      <dgm:prSet/>
      <dgm:spPr/>
      <dgm:t>
        <a:bodyPr/>
        <a:lstStyle/>
        <a:p>
          <a:endParaRPr lang="es-CO"/>
        </a:p>
      </dgm:t>
    </dgm:pt>
    <dgm:pt modelId="{C4EB07B8-D486-4A4B-BA0B-45B1FC92145C}" type="pres">
      <dgm:prSet presAssocID="{4BAB62F1-7B63-467E-8F08-C9A163530545}" presName="Name0" presStyleCnt="0">
        <dgm:presLayoutVars>
          <dgm:chMax/>
          <dgm:chPref/>
          <dgm:animLvl val="lvl"/>
        </dgm:presLayoutVars>
      </dgm:prSet>
      <dgm:spPr/>
    </dgm:pt>
    <dgm:pt modelId="{A9E2F739-DFB9-4DB9-A334-83E2B9E85CC4}" type="pres">
      <dgm:prSet presAssocID="{8CE9A6A6-7086-46AA-9CB9-D4D934B944EF}" presName="composite1" presStyleCnt="0"/>
      <dgm:spPr/>
    </dgm:pt>
    <dgm:pt modelId="{2ED3444D-35ED-4F96-A4CA-7FE1B2EBCC6F}" type="pres">
      <dgm:prSet presAssocID="{8CE9A6A6-7086-46AA-9CB9-D4D934B944EF}" presName="parent1" presStyleLbl="alignNode1" presStyleIdx="0" presStyleCnt="4">
        <dgm:presLayoutVars>
          <dgm:chMax val="1"/>
          <dgm:chPref val="1"/>
          <dgm:bulletEnabled val="1"/>
        </dgm:presLayoutVars>
      </dgm:prSet>
      <dgm:spPr/>
    </dgm:pt>
    <dgm:pt modelId="{89416030-0E78-4A01-A88D-B60789503B94}" type="pres">
      <dgm:prSet presAssocID="{8CE9A6A6-7086-46AA-9CB9-D4D934B944EF}" presName="Childtext1" presStyleLbl="revTx" presStyleIdx="0" presStyleCnt="4">
        <dgm:presLayoutVars>
          <dgm:bulletEnabled val="1"/>
        </dgm:presLayoutVars>
      </dgm:prSet>
      <dgm:spPr/>
    </dgm:pt>
    <dgm:pt modelId="{EEFD17FC-8C50-45A8-BC10-F7B118D50812}" type="pres">
      <dgm:prSet presAssocID="{8CE9A6A6-7086-46AA-9CB9-D4D934B944EF}" presName="ConnectLine1" presStyleLbl="sibTrans1D1" presStyleIdx="0" presStyleCnt="4"/>
      <dgm:spPr>
        <a:noFill/>
        <a:ln w="6350" cap="flat" cmpd="sng" algn="ctr">
          <a:solidFill>
            <a:schemeClr val="accent4">
              <a:hueOff val="0"/>
              <a:satOff val="0"/>
              <a:lumOff val="0"/>
              <a:alphaOff val="0"/>
            </a:schemeClr>
          </a:solidFill>
          <a:prstDash val="dash"/>
          <a:miter lim="800000"/>
        </a:ln>
        <a:effectLst/>
      </dgm:spPr>
    </dgm:pt>
    <dgm:pt modelId="{5DE4CB54-9A26-40BB-AA5D-A420293DDE06}" type="pres">
      <dgm:prSet presAssocID="{8CE9A6A6-7086-46AA-9CB9-D4D934B944EF}" presName="ConnectLineEnd1" presStyleLbl="lnNode1" presStyleIdx="0" presStyleCnt="4"/>
      <dgm:spPr/>
    </dgm:pt>
    <dgm:pt modelId="{801A02EE-F0B4-41B8-A5B5-E774F7C0B5EA}" type="pres">
      <dgm:prSet presAssocID="{8CE9A6A6-7086-46AA-9CB9-D4D934B944EF}" presName="EmptyPane1" presStyleCnt="0"/>
      <dgm:spPr/>
    </dgm:pt>
    <dgm:pt modelId="{758F3252-4E4D-4939-BE3E-A1DAA5F8DE8E}" type="pres">
      <dgm:prSet presAssocID="{C7100B0F-278D-4D6B-8CD5-F811CA2B2D7A}" presName="spaceBetweenRectangles1" presStyleCnt="0"/>
      <dgm:spPr/>
    </dgm:pt>
    <dgm:pt modelId="{34E7FEE0-7A57-4006-A678-0F083A6BBA00}" type="pres">
      <dgm:prSet presAssocID="{BBD3B41A-FE15-4DE8-AA4F-3FD2EA8934E2}" presName="composite1" presStyleCnt="0"/>
      <dgm:spPr/>
    </dgm:pt>
    <dgm:pt modelId="{687BAAC7-1F09-4138-B2F1-3EF4C883B1A6}" type="pres">
      <dgm:prSet presAssocID="{BBD3B41A-FE15-4DE8-AA4F-3FD2EA8934E2}" presName="parent1" presStyleLbl="alignNode1" presStyleIdx="1" presStyleCnt="4">
        <dgm:presLayoutVars>
          <dgm:chMax val="1"/>
          <dgm:chPref val="1"/>
          <dgm:bulletEnabled val="1"/>
        </dgm:presLayoutVars>
      </dgm:prSet>
      <dgm:spPr/>
    </dgm:pt>
    <dgm:pt modelId="{215F5777-E426-45C1-8E24-F08FD17F5588}" type="pres">
      <dgm:prSet presAssocID="{BBD3B41A-FE15-4DE8-AA4F-3FD2EA8934E2}" presName="Childtext1" presStyleLbl="revTx" presStyleIdx="1" presStyleCnt="4">
        <dgm:presLayoutVars>
          <dgm:bulletEnabled val="1"/>
        </dgm:presLayoutVars>
      </dgm:prSet>
      <dgm:spPr/>
    </dgm:pt>
    <dgm:pt modelId="{C8C9DD0D-DB3A-4C11-BD39-0B9DDCD6F82E}" type="pres">
      <dgm:prSet presAssocID="{BBD3B41A-FE15-4DE8-AA4F-3FD2EA8934E2}" presName="ConnectLine1" presStyleLbl="sibTrans1D1" presStyleIdx="1" presStyleCnt="4"/>
      <dgm:spPr>
        <a:noFill/>
        <a:ln w="6350" cap="flat" cmpd="sng" algn="ctr">
          <a:solidFill>
            <a:schemeClr val="accent4">
              <a:hueOff val="3465231"/>
              <a:satOff val="-15989"/>
              <a:lumOff val="588"/>
              <a:alphaOff val="0"/>
            </a:schemeClr>
          </a:solidFill>
          <a:prstDash val="dash"/>
          <a:miter lim="800000"/>
        </a:ln>
        <a:effectLst/>
      </dgm:spPr>
    </dgm:pt>
    <dgm:pt modelId="{3C15B4F5-9A5D-4AF5-ABEA-6AC7EC3D2919}" type="pres">
      <dgm:prSet presAssocID="{BBD3B41A-FE15-4DE8-AA4F-3FD2EA8934E2}" presName="ConnectLineEnd1" presStyleLbl="lnNode1" presStyleIdx="1" presStyleCnt="4"/>
      <dgm:spPr/>
    </dgm:pt>
    <dgm:pt modelId="{CC3DB695-5FAF-4640-A514-1A5EB448CD37}" type="pres">
      <dgm:prSet presAssocID="{BBD3B41A-FE15-4DE8-AA4F-3FD2EA8934E2}" presName="EmptyPane1" presStyleCnt="0"/>
      <dgm:spPr/>
    </dgm:pt>
    <dgm:pt modelId="{55BB2B19-3DC0-4C3D-AF1B-2484A1AA3225}" type="pres">
      <dgm:prSet presAssocID="{E6588B71-F92D-447B-87F0-AB98E4936125}" presName="spaceBetweenRectangles1" presStyleCnt="0"/>
      <dgm:spPr/>
    </dgm:pt>
    <dgm:pt modelId="{D277159E-5D4D-4F69-A60C-F2D2E92203F5}" type="pres">
      <dgm:prSet presAssocID="{762B737C-05A7-4EBF-8F0C-21B14EC8AEDA}" presName="composite1" presStyleCnt="0"/>
      <dgm:spPr/>
    </dgm:pt>
    <dgm:pt modelId="{5896B992-B023-4B65-9FC2-02A395D677A3}" type="pres">
      <dgm:prSet presAssocID="{762B737C-05A7-4EBF-8F0C-21B14EC8AEDA}" presName="parent1" presStyleLbl="alignNode1" presStyleIdx="2" presStyleCnt="4">
        <dgm:presLayoutVars>
          <dgm:chMax val="1"/>
          <dgm:chPref val="1"/>
          <dgm:bulletEnabled val="1"/>
        </dgm:presLayoutVars>
      </dgm:prSet>
      <dgm:spPr/>
    </dgm:pt>
    <dgm:pt modelId="{DA901D31-9700-40CB-B1D0-B7C0ECC071DA}" type="pres">
      <dgm:prSet presAssocID="{762B737C-05A7-4EBF-8F0C-21B14EC8AEDA}" presName="Childtext1" presStyleLbl="revTx" presStyleIdx="2" presStyleCnt="4">
        <dgm:presLayoutVars>
          <dgm:bulletEnabled val="1"/>
        </dgm:presLayoutVars>
      </dgm:prSet>
      <dgm:spPr/>
    </dgm:pt>
    <dgm:pt modelId="{8529B726-7C58-4C75-8999-7613D895D094}" type="pres">
      <dgm:prSet presAssocID="{762B737C-05A7-4EBF-8F0C-21B14EC8AEDA}" presName="ConnectLine1" presStyleLbl="sibTrans1D1" presStyleIdx="2" presStyleCnt="4"/>
      <dgm:spPr>
        <a:noFill/>
        <a:ln w="6350" cap="flat" cmpd="sng" algn="ctr">
          <a:solidFill>
            <a:schemeClr val="accent4">
              <a:hueOff val="6930461"/>
              <a:satOff val="-31979"/>
              <a:lumOff val="1177"/>
              <a:alphaOff val="0"/>
            </a:schemeClr>
          </a:solidFill>
          <a:prstDash val="dash"/>
          <a:miter lim="800000"/>
        </a:ln>
        <a:effectLst/>
      </dgm:spPr>
    </dgm:pt>
    <dgm:pt modelId="{29766BEA-56D9-4F0F-B25B-F01A94413368}" type="pres">
      <dgm:prSet presAssocID="{762B737C-05A7-4EBF-8F0C-21B14EC8AEDA}" presName="ConnectLineEnd1" presStyleLbl="lnNode1" presStyleIdx="2" presStyleCnt="4"/>
      <dgm:spPr/>
    </dgm:pt>
    <dgm:pt modelId="{E5D083C5-8C6D-4FF9-A708-43E18BD2E3A9}" type="pres">
      <dgm:prSet presAssocID="{762B737C-05A7-4EBF-8F0C-21B14EC8AEDA}" presName="EmptyPane1" presStyleCnt="0"/>
      <dgm:spPr/>
    </dgm:pt>
    <dgm:pt modelId="{2557E8DD-3BA2-4D29-A0D6-602FD2444470}" type="pres">
      <dgm:prSet presAssocID="{61F8712E-4937-477D-B667-977DD349AC56}" presName="spaceBetweenRectangles1" presStyleCnt="0"/>
      <dgm:spPr/>
    </dgm:pt>
    <dgm:pt modelId="{C5DBC2A2-3F00-46E2-9D04-6462FEB5F503}" type="pres">
      <dgm:prSet presAssocID="{69BF2C06-D1C7-4FC3-9B76-DAF50C234FFC}" presName="composite1" presStyleCnt="0"/>
      <dgm:spPr/>
    </dgm:pt>
    <dgm:pt modelId="{9E41AB12-1094-4E64-9C59-B2B2776BFBD8}" type="pres">
      <dgm:prSet presAssocID="{69BF2C06-D1C7-4FC3-9B76-DAF50C234FFC}" presName="parent1" presStyleLbl="alignNode1" presStyleIdx="3" presStyleCnt="4">
        <dgm:presLayoutVars>
          <dgm:chMax val="1"/>
          <dgm:chPref val="1"/>
          <dgm:bulletEnabled val="1"/>
        </dgm:presLayoutVars>
      </dgm:prSet>
      <dgm:spPr/>
    </dgm:pt>
    <dgm:pt modelId="{D7863280-7FC8-4F6A-B57C-0140FE48BE70}" type="pres">
      <dgm:prSet presAssocID="{69BF2C06-D1C7-4FC3-9B76-DAF50C234FFC}" presName="Childtext1" presStyleLbl="revTx" presStyleIdx="3" presStyleCnt="4">
        <dgm:presLayoutVars>
          <dgm:bulletEnabled val="1"/>
        </dgm:presLayoutVars>
      </dgm:prSet>
      <dgm:spPr/>
    </dgm:pt>
    <dgm:pt modelId="{24F15B36-AACD-4290-BEBE-8831DD0308D4}" type="pres">
      <dgm:prSet presAssocID="{69BF2C06-D1C7-4FC3-9B76-DAF50C234FFC}" presName="ConnectLine1" presStyleLbl="sibTrans1D1" presStyleIdx="3" presStyleCnt="4"/>
      <dgm:spPr>
        <a:noFill/>
        <a:ln w="6350" cap="flat" cmpd="sng" algn="ctr">
          <a:solidFill>
            <a:schemeClr val="accent4">
              <a:hueOff val="10395692"/>
              <a:satOff val="-47968"/>
              <a:lumOff val="1765"/>
              <a:alphaOff val="0"/>
            </a:schemeClr>
          </a:solidFill>
          <a:prstDash val="dash"/>
          <a:miter lim="800000"/>
        </a:ln>
        <a:effectLst/>
      </dgm:spPr>
    </dgm:pt>
    <dgm:pt modelId="{55883AD6-BC27-4805-9DF4-1622C4AC7482}" type="pres">
      <dgm:prSet presAssocID="{69BF2C06-D1C7-4FC3-9B76-DAF50C234FFC}" presName="ConnectLineEnd1" presStyleLbl="lnNode1" presStyleIdx="3" presStyleCnt="4"/>
      <dgm:spPr/>
    </dgm:pt>
    <dgm:pt modelId="{FDFC985C-2C70-4CBD-9A69-FF92598962C4}" type="pres">
      <dgm:prSet presAssocID="{69BF2C06-D1C7-4FC3-9B76-DAF50C234FFC}" presName="EmptyPane1" presStyleCnt="0"/>
      <dgm:spPr/>
    </dgm:pt>
  </dgm:ptLst>
  <dgm:cxnLst>
    <dgm:cxn modelId="{79EB5D11-1A79-44EC-A674-A4F389450603}" srcId="{4BAB62F1-7B63-467E-8F08-C9A163530545}" destId="{69BF2C06-D1C7-4FC3-9B76-DAF50C234FFC}" srcOrd="3" destOrd="0" parTransId="{ADE56469-8F8E-4975-8B32-F4D3ED6B08D6}" sibTransId="{F3090935-0718-439E-96B2-CA9736FA0207}"/>
    <dgm:cxn modelId="{AC557437-E20C-486C-8C03-8AA9ABA03627}" type="presOf" srcId="{8CE9A6A6-7086-46AA-9CB9-D4D934B944EF}" destId="{2ED3444D-35ED-4F96-A4CA-7FE1B2EBCC6F}" srcOrd="0" destOrd="0" presId="urn:microsoft.com/office/officeart/2016/7/layout/RoundedRectangleTimeline"/>
    <dgm:cxn modelId="{49A6D73A-7B15-4882-8243-07314EE9CAD5}" type="presOf" srcId="{4BAB62F1-7B63-467E-8F08-C9A163530545}" destId="{C4EB07B8-D486-4A4B-BA0B-45B1FC92145C}" srcOrd="0" destOrd="0" presId="urn:microsoft.com/office/officeart/2016/7/layout/RoundedRectangleTimeline"/>
    <dgm:cxn modelId="{4C8B006A-3098-430C-9204-18C67C98A338}" srcId="{4BAB62F1-7B63-467E-8F08-C9A163530545}" destId="{BBD3B41A-FE15-4DE8-AA4F-3FD2EA8934E2}" srcOrd="1" destOrd="0" parTransId="{7F7D22E1-BD9B-49B1-9410-3EF8B8FF8DBE}" sibTransId="{E6588B71-F92D-447B-87F0-AB98E4936125}"/>
    <dgm:cxn modelId="{2C028656-8103-4F36-92F5-B3BDF5053866}" srcId="{4BAB62F1-7B63-467E-8F08-C9A163530545}" destId="{8CE9A6A6-7086-46AA-9CB9-D4D934B944EF}" srcOrd="0" destOrd="0" parTransId="{B7DD5BF9-9E2D-4C9F-A266-B6E52C252C68}" sibTransId="{C7100B0F-278D-4D6B-8CD5-F811CA2B2D7A}"/>
    <dgm:cxn modelId="{CC8FAD83-EC3B-4F55-8411-C8F3BF61FA25}" type="presOf" srcId="{69BF2C06-D1C7-4FC3-9B76-DAF50C234FFC}" destId="{9E41AB12-1094-4E64-9C59-B2B2776BFBD8}" srcOrd="0" destOrd="0" presId="urn:microsoft.com/office/officeart/2016/7/layout/RoundedRectangleTimeline"/>
    <dgm:cxn modelId="{4C4AE0D1-D939-4779-9539-24B1AD49E97D}" type="presOf" srcId="{762B737C-05A7-4EBF-8F0C-21B14EC8AEDA}" destId="{5896B992-B023-4B65-9FC2-02A395D677A3}" srcOrd="0" destOrd="0" presId="urn:microsoft.com/office/officeart/2016/7/layout/RoundedRectangleTimeline"/>
    <dgm:cxn modelId="{A9A75CDD-F9E6-49A2-9544-FDFB0DF4A3CA}" type="presOf" srcId="{BBD3B41A-FE15-4DE8-AA4F-3FD2EA8934E2}" destId="{687BAAC7-1F09-4138-B2F1-3EF4C883B1A6}" srcOrd="0" destOrd="0" presId="urn:microsoft.com/office/officeart/2016/7/layout/RoundedRectangleTimeline"/>
    <dgm:cxn modelId="{038E7EF0-84C0-4C07-8D0D-E4AC185274D3}" srcId="{4BAB62F1-7B63-467E-8F08-C9A163530545}" destId="{762B737C-05A7-4EBF-8F0C-21B14EC8AEDA}" srcOrd="2" destOrd="0" parTransId="{104B0303-880F-4AE1-AEE8-E61F6DE659A9}" sibTransId="{61F8712E-4937-477D-B667-977DD349AC56}"/>
    <dgm:cxn modelId="{23C88390-F300-4A9A-AFE4-C56C271D905D}" type="presParOf" srcId="{C4EB07B8-D486-4A4B-BA0B-45B1FC92145C}" destId="{A9E2F739-DFB9-4DB9-A334-83E2B9E85CC4}" srcOrd="0" destOrd="0" presId="urn:microsoft.com/office/officeart/2016/7/layout/RoundedRectangleTimeline"/>
    <dgm:cxn modelId="{E1EABD46-A0AE-4964-B179-06229DC42BEA}" type="presParOf" srcId="{A9E2F739-DFB9-4DB9-A334-83E2B9E85CC4}" destId="{2ED3444D-35ED-4F96-A4CA-7FE1B2EBCC6F}" srcOrd="0" destOrd="0" presId="urn:microsoft.com/office/officeart/2016/7/layout/RoundedRectangleTimeline"/>
    <dgm:cxn modelId="{2B0E508E-AFAF-4327-9AF9-731C88445240}" type="presParOf" srcId="{A9E2F739-DFB9-4DB9-A334-83E2B9E85CC4}" destId="{89416030-0E78-4A01-A88D-B60789503B94}" srcOrd="1" destOrd="0" presId="urn:microsoft.com/office/officeart/2016/7/layout/RoundedRectangleTimeline"/>
    <dgm:cxn modelId="{3EA7EABC-914C-4815-9AF1-C7C8466BCA18}" type="presParOf" srcId="{A9E2F739-DFB9-4DB9-A334-83E2B9E85CC4}" destId="{EEFD17FC-8C50-45A8-BC10-F7B118D50812}" srcOrd="2" destOrd="0" presId="urn:microsoft.com/office/officeart/2016/7/layout/RoundedRectangleTimeline"/>
    <dgm:cxn modelId="{1D88244B-79DF-452C-A4E1-8E45B7B169B0}" type="presParOf" srcId="{A9E2F739-DFB9-4DB9-A334-83E2B9E85CC4}" destId="{5DE4CB54-9A26-40BB-AA5D-A420293DDE06}" srcOrd="3" destOrd="0" presId="urn:microsoft.com/office/officeart/2016/7/layout/RoundedRectangleTimeline"/>
    <dgm:cxn modelId="{ABC7540D-337E-44C6-BB35-03DECE54D6F6}" type="presParOf" srcId="{A9E2F739-DFB9-4DB9-A334-83E2B9E85CC4}" destId="{801A02EE-F0B4-41B8-A5B5-E774F7C0B5EA}" srcOrd="4" destOrd="0" presId="urn:microsoft.com/office/officeart/2016/7/layout/RoundedRectangleTimeline"/>
    <dgm:cxn modelId="{E00D7DC8-DDFE-47CD-9AB4-8C85C42421B8}" type="presParOf" srcId="{C4EB07B8-D486-4A4B-BA0B-45B1FC92145C}" destId="{758F3252-4E4D-4939-BE3E-A1DAA5F8DE8E}" srcOrd="1" destOrd="0" presId="urn:microsoft.com/office/officeart/2016/7/layout/RoundedRectangleTimeline"/>
    <dgm:cxn modelId="{D7315011-C7B1-4263-BDE0-178F4AB513AD}" type="presParOf" srcId="{C4EB07B8-D486-4A4B-BA0B-45B1FC92145C}" destId="{34E7FEE0-7A57-4006-A678-0F083A6BBA00}" srcOrd="2" destOrd="0" presId="urn:microsoft.com/office/officeart/2016/7/layout/RoundedRectangleTimeline"/>
    <dgm:cxn modelId="{3F4700CB-1BCD-41A4-AAE8-DA117B9135BB}" type="presParOf" srcId="{34E7FEE0-7A57-4006-A678-0F083A6BBA00}" destId="{687BAAC7-1F09-4138-B2F1-3EF4C883B1A6}" srcOrd="0" destOrd="0" presId="urn:microsoft.com/office/officeart/2016/7/layout/RoundedRectangleTimeline"/>
    <dgm:cxn modelId="{87657887-4550-4A82-91B4-8E2A2969AB54}" type="presParOf" srcId="{34E7FEE0-7A57-4006-A678-0F083A6BBA00}" destId="{215F5777-E426-45C1-8E24-F08FD17F5588}" srcOrd="1" destOrd="0" presId="urn:microsoft.com/office/officeart/2016/7/layout/RoundedRectangleTimeline"/>
    <dgm:cxn modelId="{46E1A237-73CC-4050-A198-CE987BEBFB46}" type="presParOf" srcId="{34E7FEE0-7A57-4006-A678-0F083A6BBA00}" destId="{C8C9DD0D-DB3A-4C11-BD39-0B9DDCD6F82E}" srcOrd="2" destOrd="0" presId="urn:microsoft.com/office/officeart/2016/7/layout/RoundedRectangleTimeline"/>
    <dgm:cxn modelId="{006BB890-D839-4EE5-81B0-F0FC1AD6786F}" type="presParOf" srcId="{34E7FEE0-7A57-4006-A678-0F083A6BBA00}" destId="{3C15B4F5-9A5D-4AF5-ABEA-6AC7EC3D2919}" srcOrd="3" destOrd="0" presId="urn:microsoft.com/office/officeart/2016/7/layout/RoundedRectangleTimeline"/>
    <dgm:cxn modelId="{44D34424-CEB3-4FCF-9491-93145398F295}" type="presParOf" srcId="{34E7FEE0-7A57-4006-A678-0F083A6BBA00}" destId="{CC3DB695-5FAF-4640-A514-1A5EB448CD37}" srcOrd="4" destOrd="0" presId="urn:microsoft.com/office/officeart/2016/7/layout/RoundedRectangleTimeline"/>
    <dgm:cxn modelId="{81B85799-BB02-4DCB-9AC2-328E897FAD07}" type="presParOf" srcId="{C4EB07B8-D486-4A4B-BA0B-45B1FC92145C}" destId="{55BB2B19-3DC0-4C3D-AF1B-2484A1AA3225}" srcOrd="3" destOrd="0" presId="urn:microsoft.com/office/officeart/2016/7/layout/RoundedRectangleTimeline"/>
    <dgm:cxn modelId="{CFE5110D-2AC6-4C5E-AD4E-E86CA3731A08}" type="presParOf" srcId="{C4EB07B8-D486-4A4B-BA0B-45B1FC92145C}" destId="{D277159E-5D4D-4F69-A60C-F2D2E92203F5}" srcOrd="4" destOrd="0" presId="urn:microsoft.com/office/officeart/2016/7/layout/RoundedRectangleTimeline"/>
    <dgm:cxn modelId="{2C9F6CB1-4720-4F97-B587-58FE5C63E8AE}" type="presParOf" srcId="{D277159E-5D4D-4F69-A60C-F2D2E92203F5}" destId="{5896B992-B023-4B65-9FC2-02A395D677A3}" srcOrd="0" destOrd="0" presId="urn:microsoft.com/office/officeart/2016/7/layout/RoundedRectangleTimeline"/>
    <dgm:cxn modelId="{DFFABB62-E0E7-49FA-951C-758CE5C5BA9B}" type="presParOf" srcId="{D277159E-5D4D-4F69-A60C-F2D2E92203F5}" destId="{DA901D31-9700-40CB-B1D0-B7C0ECC071DA}" srcOrd="1" destOrd="0" presId="urn:microsoft.com/office/officeart/2016/7/layout/RoundedRectangleTimeline"/>
    <dgm:cxn modelId="{1B872F97-6DCA-4E2C-B396-7CC8072B3A52}" type="presParOf" srcId="{D277159E-5D4D-4F69-A60C-F2D2E92203F5}" destId="{8529B726-7C58-4C75-8999-7613D895D094}" srcOrd="2" destOrd="0" presId="urn:microsoft.com/office/officeart/2016/7/layout/RoundedRectangleTimeline"/>
    <dgm:cxn modelId="{EE945333-1DAE-4140-8E64-66767F0ABA60}" type="presParOf" srcId="{D277159E-5D4D-4F69-A60C-F2D2E92203F5}" destId="{29766BEA-56D9-4F0F-B25B-F01A94413368}" srcOrd="3" destOrd="0" presId="urn:microsoft.com/office/officeart/2016/7/layout/RoundedRectangleTimeline"/>
    <dgm:cxn modelId="{52D08D90-68E7-450D-A169-27E2E09C5F42}" type="presParOf" srcId="{D277159E-5D4D-4F69-A60C-F2D2E92203F5}" destId="{E5D083C5-8C6D-4FF9-A708-43E18BD2E3A9}" srcOrd="4" destOrd="0" presId="urn:microsoft.com/office/officeart/2016/7/layout/RoundedRectangleTimeline"/>
    <dgm:cxn modelId="{74CDC218-F24F-4235-A5C7-9964148A5240}" type="presParOf" srcId="{C4EB07B8-D486-4A4B-BA0B-45B1FC92145C}" destId="{2557E8DD-3BA2-4D29-A0D6-602FD2444470}" srcOrd="5" destOrd="0" presId="urn:microsoft.com/office/officeart/2016/7/layout/RoundedRectangleTimeline"/>
    <dgm:cxn modelId="{D75E306A-EEBD-454C-A3BA-0AF3A9893E40}" type="presParOf" srcId="{C4EB07B8-D486-4A4B-BA0B-45B1FC92145C}" destId="{C5DBC2A2-3F00-46E2-9D04-6462FEB5F503}" srcOrd="6" destOrd="0" presId="urn:microsoft.com/office/officeart/2016/7/layout/RoundedRectangleTimeline"/>
    <dgm:cxn modelId="{4701D4B6-3801-48CE-B31C-0FE9998243D4}" type="presParOf" srcId="{C5DBC2A2-3F00-46E2-9D04-6462FEB5F503}" destId="{9E41AB12-1094-4E64-9C59-B2B2776BFBD8}" srcOrd="0" destOrd="0" presId="urn:microsoft.com/office/officeart/2016/7/layout/RoundedRectangleTimeline"/>
    <dgm:cxn modelId="{45B47AD9-8CD5-4913-928C-8F8D9D6A0881}" type="presParOf" srcId="{C5DBC2A2-3F00-46E2-9D04-6462FEB5F503}" destId="{D7863280-7FC8-4F6A-B57C-0140FE48BE70}" srcOrd="1" destOrd="0" presId="urn:microsoft.com/office/officeart/2016/7/layout/RoundedRectangleTimeline"/>
    <dgm:cxn modelId="{6B44ABFA-19E7-469A-99E2-F3BFDF47F121}" type="presParOf" srcId="{C5DBC2A2-3F00-46E2-9D04-6462FEB5F503}" destId="{24F15B36-AACD-4290-BEBE-8831DD0308D4}" srcOrd="2" destOrd="0" presId="urn:microsoft.com/office/officeart/2016/7/layout/RoundedRectangleTimeline"/>
    <dgm:cxn modelId="{6B3BB2B8-A50E-42D4-9991-D5A3895BCCE1}" type="presParOf" srcId="{C5DBC2A2-3F00-46E2-9D04-6462FEB5F503}" destId="{55883AD6-BC27-4805-9DF4-1622C4AC7482}" srcOrd="3" destOrd="0" presId="urn:microsoft.com/office/officeart/2016/7/layout/RoundedRectangleTimeline"/>
    <dgm:cxn modelId="{D3E118BC-A5B8-47C7-9A99-ADCB073538DA}" type="presParOf" srcId="{C5DBC2A2-3F00-46E2-9D04-6462FEB5F503}" destId="{FDFC985C-2C70-4CBD-9A69-FF92598962C4}"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3444D-35ED-4F96-A4CA-7FE1B2EBCC6F}">
      <dsp:nvSpPr>
        <dsp:cNvPr id="0" name=""/>
        <dsp:cNvSpPr/>
      </dsp:nvSpPr>
      <dsp:spPr>
        <a:xfrm rot="16200000">
          <a:off x="1764012" y="1656845"/>
          <a:ext cx="577284" cy="2459148"/>
        </a:xfrm>
        <a:prstGeom prst="round2Same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s-CO" sz="1700" kern="1200"/>
            <a:t>2015</a:t>
          </a:r>
        </a:p>
      </dsp:txBody>
      <dsp:txXfrm rot="5400000">
        <a:off x="851262" y="2625958"/>
        <a:ext cx="2430967" cy="520922"/>
      </dsp:txXfrm>
    </dsp:sp>
    <dsp:sp modelId="{89416030-0E78-4A01-A88D-B60789503B94}">
      <dsp:nvSpPr>
        <dsp:cNvPr id="0" name=""/>
        <dsp:cNvSpPr/>
      </dsp:nvSpPr>
      <dsp:spPr>
        <a:xfrm>
          <a:off x="3364" y="0"/>
          <a:ext cx="4098580" cy="2020494"/>
        </a:xfrm>
        <a:prstGeom prst="rect">
          <a:avLst/>
        </a:prstGeom>
        <a:noFill/>
        <a:ln>
          <a:noFill/>
        </a:ln>
        <a:effectLst/>
      </dsp:spPr>
      <dsp:style>
        <a:lnRef idx="0">
          <a:scrgbClr r="0" g="0" b="0"/>
        </a:lnRef>
        <a:fillRef idx="0">
          <a:scrgbClr r="0" g="0" b="0"/>
        </a:fillRef>
        <a:effectRef idx="0">
          <a:scrgbClr r="0" g="0" b="0"/>
        </a:effectRef>
        <a:fontRef idx="minor"/>
      </dsp:style>
    </dsp:sp>
    <dsp:sp modelId="{EEFD17FC-8C50-45A8-BC10-F7B118D50812}">
      <dsp:nvSpPr>
        <dsp:cNvPr id="0" name=""/>
        <dsp:cNvSpPr/>
      </dsp:nvSpPr>
      <dsp:spPr>
        <a:xfrm>
          <a:off x="2052654" y="2135950"/>
          <a:ext cx="0" cy="461827"/>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DE4CB54-9A26-40BB-AA5D-A420293DDE06}">
      <dsp:nvSpPr>
        <dsp:cNvPr id="0" name=""/>
        <dsp:cNvSpPr/>
      </dsp:nvSpPr>
      <dsp:spPr>
        <a:xfrm>
          <a:off x="1994926" y="2020493"/>
          <a:ext cx="115456" cy="11545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BAAC7-1F09-4138-B2F1-3EF4C883B1A6}">
      <dsp:nvSpPr>
        <dsp:cNvPr id="0" name=""/>
        <dsp:cNvSpPr/>
      </dsp:nvSpPr>
      <dsp:spPr>
        <a:xfrm>
          <a:off x="3282228" y="2597777"/>
          <a:ext cx="2459148" cy="577284"/>
        </a:xfrm>
        <a:prstGeom prst="rect">
          <a:avLst/>
        </a:prstGeom>
        <a:solidFill>
          <a:schemeClr val="accent4">
            <a:hueOff val="3465231"/>
            <a:satOff val="-15989"/>
            <a:lumOff val="588"/>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s-CO" sz="1700" kern="1200"/>
            <a:t>2016</a:t>
          </a:r>
        </a:p>
      </dsp:txBody>
      <dsp:txXfrm>
        <a:off x="3282228" y="2597777"/>
        <a:ext cx="2459148" cy="577284"/>
      </dsp:txXfrm>
    </dsp:sp>
    <dsp:sp modelId="{215F5777-E426-45C1-8E24-F08FD17F5588}">
      <dsp:nvSpPr>
        <dsp:cNvPr id="0" name=""/>
        <dsp:cNvSpPr/>
      </dsp:nvSpPr>
      <dsp:spPr>
        <a:xfrm>
          <a:off x="2462512" y="3752346"/>
          <a:ext cx="4098580" cy="2020494"/>
        </a:xfrm>
        <a:prstGeom prst="rect">
          <a:avLst/>
        </a:prstGeom>
        <a:noFill/>
        <a:ln>
          <a:noFill/>
        </a:ln>
        <a:effectLst/>
      </dsp:spPr>
      <dsp:style>
        <a:lnRef idx="0">
          <a:scrgbClr r="0" g="0" b="0"/>
        </a:lnRef>
        <a:fillRef idx="0">
          <a:scrgbClr r="0" g="0" b="0"/>
        </a:fillRef>
        <a:effectRef idx="0">
          <a:scrgbClr r="0" g="0" b="0"/>
        </a:effectRef>
        <a:fontRef idx="minor"/>
      </dsp:style>
    </dsp:sp>
    <dsp:sp modelId="{C8C9DD0D-DB3A-4C11-BD39-0B9DDCD6F82E}">
      <dsp:nvSpPr>
        <dsp:cNvPr id="0" name=""/>
        <dsp:cNvSpPr/>
      </dsp:nvSpPr>
      <dsp:spPr>
        <a:xfrm>
          <a:off x="4511802" y="3175062"/>
          <a:ext cx="0" cy="461827"/>
        </a:xfrm>
        <a:prstGeom prst="line">
          <a:avLst/>
        </a:prstGeom>
        <a:noFill/>
        <a:ln w="6350" cap="flat" cmpd="sng" algn="ctr">
          <a:solidFill>
            <a:schemeClr val="accent4">
              <a:hueOff val="3465231"/>
              <a:satOff val="-15989"/>
              <a:lumOff val="588"/>
              <a:alphaOff val="0"/>
            </a:schemeClr>
          </a:solidFill>
          <a:prstDash val="dash"/>
          <a:miter lim="800000"/>
        </a:ln>
        <a:effectLst/>
      </dsp:spPr>
      <dsp:style>
        <a:lnRef idx="1">
          <a:scrgbClr r="0" g="0" b="0"/>
        </a:lnRef>
        <a:fillRef idx="0">
          <a:scrgbClr r="0" g="0" b="0"/>
        </a:fillRef>
        <a:effectRef idx="0">
          <a:scrgbClr r="0" g="0" b="0"/>
        </a:effectRef>
        <a:fontRef idx="minor"/>
      </dsp:style>
    </dsp:sp>
    <dsp:sp modelId="{3C15B4F5-9A5D-4AF5-ABEA-6AC7EC3D2919}">
      <dsp:nvSpPr>
        <dsp:cNvPr id="0" name=""/>
        <dsp:cNvSpPr/>
      </dsp:nvSpPr>
      <dsp:spPr>
        <a:xfrm>
          <a:off x="4454074" y="3636889"/>
          <a:ext cx="115456" cy="115456"/>
        </a:xfrm>
        <a:prstGeom prst="ellipse">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96B992-B023-4B65-9FC2-02A395D677A3}">
      <dsp:nvSpPr>
        <dsp:cNvPr id="0" name=""/>
        <dsp:cNvSpPr/>
      </dsp:nvSpPr>
      <dsp:spPr>
        <a:xfrm>
          <a:off x="5741376" y="2597777"/>
          <a:ext cx="2459148" cy="577284"/>
        </a:xfrm>
        <a:prstGeom prst="rect">
          <a:avLst/>
        </a:prstGeom>
        <a:solidFill>
          <a:schemeClr val="accent4">
            <a:hueOff val="6930461"/>
            <a:satOff val="-31979"/>
            <a:lumOff val="1177"/>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s-CO" sz="1700" kern="1200"/>
            <a:t>2017</a:t>
          </a:r>
        </a:p>
      </dsp:txBody>
      <dsp:txXfrm>
        <a:off x="5741376" y="2597777"/>
        <a:ext cx="2459148" cy="577284"/>
      </dsp:txXfrm>
    </dsp:sp>
    <dsp:sp modelId="{DA901D31-9700-40CB-B1D0-B7C0ECC071DA}">
      <dsp:nvSpPr>
        <dsp:cNvPr id="0" name=""/>
        <dsp:cNvSpPr/>
      </dsp:nvSpPr>
      <dsp:spPr>
        <a:xfrm>
          <a:off x="4921660" y="0"/>
          <a:ext cx="4098580" cy="2020494"/>
        </a:xfrm>
        <a:prstGeom prst="rect">
          <a:avLst/>
        </a:prstGeom>
        <a:noFill/>
        <a:ln>
          <a:noFill/>
        </a:ln>
        <a:effectLst/>
      </dsp:spPr>
      <dsp:style>
        <a:lnRef idx="0">
          <a:scrgbClr r="0" g="0" b="0"/>
        </a:lnRef>
        <a:fillRef idx="0">
          <a:scrgbClr r="0" g="0" b="0"/>
        </a:fillRef>
        <a:effectRef idx="0">
          <a:scrgbClr r="0" g="0" b="0"/>
        </a:effectRef>
        <a:fontRef idx="minor"/>
      </dsp:style>
    </dsp:sp>
    <dsp:sp modelId="{8529B726-7C58-4C75-8999-7613D895D094}">
      <dsp:nvSpPr>
        <dsp:cNvPr id="0" name=""/>
        <dsp:cNvSpPr/>
      </dsp:nvSpPr>
      <dsp:spPr>
        <a:xfrm>
          <a:off x="6970951" y="2135950"/>
          <a:ext cx="0" cy="461827"/>
        </a:xfrm>
        <a:prstGeom prst="line">
          <a:avLst/>
        </a:prstGeom>
        <a:noFill/>
        <a:ln w="6350" cap="flat" cmpd="sng" algn="ctr">
          <a:solidFill>
            <a:schemeClr val="accent4">
              <a:hueOff val="6930461"/>
              <a:satOff val="-31979"/>
              <a:lumOff val="1177"/>
              <a:alphaOff val="0"/>
            </a:schemeClr>
          </a:solidFill>
          <a:prstDash val="dash"/>
          <a:miter lim="800000"/>
        </a:ln>
        <a:effectLst/>
      </dsp:spPr>
      <dsp:style>
        <a:lnRef idx="1">
          <a:scrgbClr r="0" g="0" b="0"/>
        </a:lnRef>
        <a:fillRef idx="0">
          <a:scrgbClr r="0" g="0" b="0"/>
        </a:fillRef>
        <a:effectRef idx="0">
          <a:scrgbClr r="0" g="0" b="0"/>
        </a:effectRef>
        <a:fontRef idx="minor"/>
      </dsp:style>
    </dsp:sp>
    <dsp:sp modelId="{29766BEA-56D9-4F0F-B25B-F01A94413368}">
      <dsp:nvSpPr>
        <dsp:cNvPr id="0" name=""/>
        <dsp:cNvSpPr/>
      </dsp:nvSpPr>
      <dsp:spPr>
        <a:xfrm>
          <a:off x="6913222" y="2020493"/>
          <a:ext cx="115456" cy="115456"/>
        </a:xfrm>
        <a:prstGeom prst="ellipse">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41AB12-1094-4E64-9C59-B2B2776BFBD8}">
      <dsp:nvSpPr>
        <dsp:cNvPr id="0" name=""/>
        <dsp:cNvSpPr/>
      </dsp:nvSpPr>
      <dsp:spPr>
        <a:xfrm rot="5400000">
          <a:off x="9141457" y="1656845"/>
          <a:ext cx="577284" cy="2459148"/>
        </a:xfrm>
        <a:prstGeom prst="round2Same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s-CO" sz="1700" kern="1200" dirty="0"/>
            <a:t>2018</a:t>
          </a:r>
        </a:p>
      </dsp:txBody>
      <dsp:txXfrm rot="-5400000">
        <a:off x="8200526" y="2625958"/>
        <a:ext cx="2430967" cy="520922"/>
      </dsp:txXfrm>
    </dsp:sp>
    <dsp:sp modelId="{D7863280-7FC8-4F6A-B57C-0140FE48BE70}">
      <dsp:nvSpPr>
        <dsp:cNvPr id="0" name=""/>
        <dsp:cNvSpPr/>
      </dsp:nvSpPr>
      <dsp:spPr>
        <a:xfrm>
          <a:off x="7380809" y="3752346"/>
          <a:ext cx="4098580" cy="2020494"/>
        </a:xfrm>
        <a:prstGeom prst="rect">
          <a:avLst/>
        </a:prstGeom>
        <a:noFill/>
        <a:ln>
          <a:noFill/>
        </a:ln>
        <a:effectLst/>
      </dsp:spPr>
      <dsp:style>
        <a:lnRef idx="0">
          <a:scrgbClr r="0" g="0" b="0"/>
        </a:lnRef>
        <a:fillRef idx="0">
          <a:scrgbClr r="0" g="0" b="0"/>
        </a:fillRef>
        <a:effectRef idx="0">
          <a:scrgbClr r="0" g="0" b="0"/>
        </a:effectRef>
        <a:fontRef idx="minor"/>
      </dsp:style>
    </dsp:sp>
    <dsp:sp modelId="{24F15B36-AACD-4290-BEBE-8831DD0308D4}">
      <dsp:nvSpPr>
        <dsp:cNvPr id="0" name=""/>
        <dsp:cNvSpPr/>
      </dsp:nvSpPr>
      <dsp:spPr>
        <a:xfrm>
          <a:off x="9430099" y="3175062"/>
          <a:ext cx="0" cy="461827"/>
        </a:xfrm>
        <a:prstGeom prst="line">
          <a:avLst/>
        </a:prstGeom>
        <a:noFill/>
        <a:ln w="6350" cap="flat" cmpd="sng" algn="ctr">
          <a:solidFill>
            <a:schemeClr val="accent4">
              <a:hueOff val="10395692"/>
              <a:satOff val="-47968"/>
              <a:lumOff val="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55883AD6-BC27-4805-9DF4-1622C4AC7482}">
      <dsp:nvSpPr>
        <dsp:cNvPr id="0" name=""/>
        <dsp:cNvSpPr/>
      </dsp:nvSpPr>
      <dsp:spPr>
        <a:xfrm>
          <a:off x="9372371" y="3636889"/>
          <a:ext cx="115456" cy="115456"/>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33C1651-F9E9-4AC4-A688-3EDE800A18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Marcador de fecha 2">
            <a:extLst>
              <a:ext uri="{FF2B5EF4-FFF2-40B4-BE49-F238E27FC236}">
                <a16:creationId xmlns:a16="http://schemas.microsoft.com/office/drawing/2014/main" id="{97CE3685-5686-4611-8DCA-256A4BEA6CA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9C1EB85-0FA6-466A-858D-576E120148BC}" type="datetimeFigureOut">
              <a:rPr lang="es-CO"/>
              <a:pPr>
                <a:defRPr/>
              </a:pPr>
              <a:t>11/04/2018</a:t>
            </a:fld>
            <a:endParaRPr lang="es-CO"/>
          </a:p>
        </p:txBody>
      </p:sp>
      <p:sp>
        <p:nvSpPr>
          <p:cNvPr id="4" name="Marcador de imagen de diapositiva 3">
            <a:extLst>
              <a:ext uri="{FF2B5EF4-FFF2-40B4-BE49-F238E27FC236}">
                <a16:creationId xmlns:a16="http://schemas.microsoft.com/office/drawing/2014/main" id="{85454B64-DC0B-4635-B5F9-284F6C13D5C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CO" noProof="0"/>
          </a:p>
        </p:txBody>
      </p:sp>
      <p:sp>
        <p:nvSpPr>
          <p:cNvPr id="5" name="Marcador de notas 4">
            <a:extLst>
              <a:ext uri="{FF2B5EF4-FFF2-40B4-BE49-F238E27FC236}">
                <a16:creationId xmlns:a16="http://schemas.microsoft.com/office/drawing/2014/main" id="{3D688F73-0872-4E8B-860A-D4361010150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O" noProof="0"/>
          </a:p>
        </p:txBody>
      </p:sp>
      <p:sp>
        <p:nvSpPr>
          <p:cNvPr id="6" name="Marcador de pie de página 5">
            <a:extLst>
              <a:ext uri="{FF2B5EF4-FFF2-40B4-BE49-F238E27FC236}">
                <a16:creationId xmlns:a16="http://schemas.microsoft.com/office/drawing/2014/main" id="{7A8BE419-249A-4E6D-B98C-D578064307F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7" name="Marcador de número de diapositiva 6">
            <a:extLst>
              <a:ext uri="{FF2B5EF4-FFF2-40B4-BE49-F238E27FC236}">
                <a16:creationId xmlns:a16="http://schemas.microsoft.com/office/drawing/2014/main" id="{81A96EBF-AADF-40CB-8AAB-689EA88B622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A681E3A-94B9-49BD-AD64-DE2355CD7A44}" type="slidenum">
              <a:rPr lang="es-CO"/>
              <a:pPr>
                <a:defRPr/>
              </a:pPr>
              <a:t>‹Nº›</a:t>
            </a:fld>
            <a:endParaRPr lang="es-CO"/>
          </a:p>
        </p:txBody>
      </p:sp>
    </p:spTree>
    <p:extLst>
      <p:ext uri="{BB962C8B-B14F-4D97-AF65-F5344CB8AC3E}">
        <p14:creationId xmlns:p14="http://schemas.microsoft.com/office/powerpoint/2010/main" val="2362315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a:extLst>
              <a:ext uri="{FF2B5EF4-FFF2-40B4-BE49-F238E27FC236}">
                <a16:creationId xmlns:a16="http://schemas.microsoft.com/office/drawing/2014/main" id="{A23D3720-7C9A-4D69-920E-A616E96C71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2 Marcador de notas">
            <a:extLst>
              <a:ext uri="{FF2B5EF4-FFF2-40B4-BE49-F238E27FC236}">
                <a16:creationId xmlns:a16="http://schemas.microsoft.com/office/drawing/2014/main" id="{97E8F40F-27F5-49E7-A694-C6DC2D2996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16388" name="3 Marcador de número de diapositiva">
            <a:extLst>
              <a:ext uri="{FF2B5EF4-FFF2-40B4-BE49-F238E27FC236}">
                <a16:creationId xmlns:a16="http://schemas.microsoft.com/office/drawing/2014/main" id="{48A02CBD-094F-41AE-8E1D-7B518F7F2F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C03371C-D166-4D4C-B290-FF49BC3879F6}" type="slidenum">
              <a:rPr lang="es-CO" altLang="es-CO" smtClean="0"/>
              <a:pPr fontAlgn="base">
                <a:spcBef>
                  <a:spcPct val="0"/>
                </a:spcBef>
                <a:spcAft>
                  <a:spcPct val="0"/>
                </a:spcAft>
              </a:pPr>
              <a:t>2</a:t>
            </a:fld>
            <a:endParaRPr lang="es-CO" altLang="es-CO"/>
          </a:p>
        </p:txBody>
      </p:sp>
    </p:spTree>
    <p:extLst>
      <p:ext uri="{BB962C8B-B14F-4D97-AF65-F5344CB8AC3E}">
        <p14:creationId xmlns:p14="http://schemas.microsoft.com/office/powerpoint/2010/main" val="3663101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a:extLst>
              <a:ext uri="{FF2B5EF4-FFF2-40B4-BE49-F238E27FC236}">
                <a16:creationId xmlns:a16="http://schemas.microsoft.com/office/drawing/2014/main" id="{1719124F-7E13-4C50-811A-E0F71D5D43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a:extLst>
              <a:ext uri="{FF2B5EF4-FFF2-40B4-BE49-F238E27FC236}">
                <a16:creationId xmlns:a16="http://schemas.microsoft.com/office/drawing/2014/main" id="{3358EF44-F57F-4513-B76B-BA6A1B3867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tLang="es-CO"/>
          </a:p>
        </p:txBody>
      </p:sp>
      <p:sp>
        <p:nvSpPr>
          <p:cNvPr id="4" name="Marcador de número de diapositiva 3">
            <a:extLst>
              <a:ext uri="{FF2B5EF4-FFF2-40B4-BE49-F238E27FC236}">
                <a16:creationId xmlns:a16="http://schemas.microsoft.com/office/drawing/2014/main" id="{27DBAF8E-B4B7-41BC-AF69-2C12F415A2B0}"/>
              </a:ext>
            </a:extLst>
          </p:cNvPr>
          <p:cNvSpPr>
            <a:spLocks noGrp="1"/>
          </p:cNvSpPr>
          <p:nvPr>
            <p:ph type="sldNum" sz="quarter" idx="5"/>
          </p:nvPr>
        </p:nvSpPr>
        <p:spPr/>
        <p:txBody>
          <a:bodyPr/>
          <a:lstStyle/>
          <a:p>
            <a:pPr>
              <a:defRPr/>
            </a:pPr>
            <a:fld id="{88193E47-0519-450F-A3F3-FFC93651AF0F}" type="slidenum">
              <a:rPr lang="es-ES" smtClean="0"/>
              <a:pPr>
                <a:defRPr/>
              </a:pPr>
              <a:t>3</a:t>
            </a:fld>
            <a:endParaRPr lang="es-ES"/>
          </a:p>
        </p:txBody>
      </p:sp>
    </p:spTree>
    <p:extLst>
      <p:ext uri="{BB962C8B-B14F-4D97-AF65-F5344CB8AC3E}">
        <p14:creationId xmlns:p14="http://schemas.microsoft.com/office/powerpoint/2010/main" val="3233484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a:extLst>
              <a:ext uri="{FF2B5EF4-FFF2-40B4-BE49-F238E27FC236}">
                <a16:creationId xmlns:a16="http://schemas.microsoft.com/office/drawing/2014/main" id="{CBBD9100-3682-4433-A13D-72DE1FCE79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Marcador de notas 2">
            <a:extLst>
              <a:ext uri="{FF2B5EF4-FFF2-40B4-BE49-F238E27FC236}">
                <a16:creationId xmlns:a16="http://schemas.microsoft.com/office/drawing/2014/main" id="{3E36102E-7552-49C8-A789-FA11490AFB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tLang="es-CO"/>
          </a:p>
        </p:txBody>
      </p:sp>
      <p:sp>
        <p:nvSpPr>
          <p:cNvPr id="4" name="Marcador de número de diapositiva 3">
            <a:extLst>
              <a:ext uri="{FF2B5EF4-FFF2-40B4-BE49-F238E27FC236}">
                <a16:creationId xmlns:a16="http://schemas.microsoft.com/office/drawing/2014/main" id="{DEAF2E28-9E3C-4A2A-B952-6B7CF7DA9632}"/>
              </a:ext>
            </a:extLst>
          </p:cNvPr>
          <p:cNvSpPr>
            <a:spLocks noGrp="1"/>
          </p:cNvSpPr>
          <p:nvPr>
            <p:ph type="sldNum" sz="quarter" idx="5"/>
          </p:nvPr>
        </p:nvSpPr>
        <p:spPr/>
        <p:txBody>
          <a:bodyPr/>
          <a:lstStyle/>
          <a:p>
            <a:pPr>
              <a:defRPr/>
            </a:pPr>
            <a:fld id="{96DB6B19-E50E-421D-826E-2EDDF5FD70F0}" type="slidenum">
              <a:rPr lang="es-CO" smtClean="0"/>
              <a:pPr>
                <a:defRPr/>
              </a:pPr>
              <a:t>4</a:t>
            </a:fld>
            <a:endParaRPr lang="es-CO"/>
          </a:p>
        </p:txBody>
      </p:sp>
    </p:spTree>
    <p:extLst>
      <p:ext uri="{BB962C8B-B14F-4D97-AF65-F5344CB8AC3E}">
        <p14:creationId xmlns:p14="http://schemas.microsoft.com/office/powerpoint/2010/main" val="1266485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a:extLst>
              <a:ext uri="{FF2B5EF4-FFF2-40B4-BE49-F238E27FC236}">
                <a16:creationId xmlns:a16="http://schemas.microsoft.com/office/drawing/2014/main" id="{B5D8C786-93A6-4E1C-AD03-A706A0CA5B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Marcador de notas 2">
            <a:extLst>
              <a:ext uri="{FF2B5EF4-FFF2-40B4-BE49-F238E27FC236}">
                <a16:creationId xmlns:a16="http://schemas.microsoft.com/office/drawing/2014/main" id="{D08F3250-4073-4AF2-B6C9-B073CC07BF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tLang="es-CO"/>
          </a:p>
        </p:txBody>
      </p:sp>
      <p:sp>
        <p:nvSpPr>
          <p:cNvPr id="4" name="Marcador de número de diapositiva 3">
            <a:extLst>
              <a:ext uri="{FF2B5EF4-FFF2-40B4-BE49-F238E27FC236}">
                <a16:creationId xmlns:a16="http://schemas.microsoft.com/office/drawing/2014/main" id="{077F6183-9463-401E-80E2-B528FB440154}"/>
              </a:ext>
            </a:extLst>
          </p:cNvPr>
          <p:cNvSpPr>
            <a:spLocks noGrp="1"/>
          </p:cNvSpPr>
          <p:nvPr>
            <p:ph type="sldNum" sz="quarter" idx="5"/>
          </p:nvPr>
        </p:nvSpPr>
        <p:spPr/>
        <p:txBody>
          <a:bodyPr/>
          <a:lstStyle/>
          <a:p>
            <a:pPr>
              <a:defRPr/>
            </a:pPr>
            <a:fld id="{E6AEFA1D-A6F3-4023-AF79-D75F7A54FCB6}" type="slidenum">
              <a:rPr lang="es-CO" smtClean="0"/>
              <a:pPr>
                <a:defRPr/>
              </a:pPr>
              <a:t>6</a:t>
            </a:fld>
            <a:endParaRPr lang="es-CO"/>
          </a:p>
        </p:txBody>
      </p:sp>
    </p:spTree>
    <p:extLst>
      <p:ext uri="{BB962C8B-B14F-4D97-AF65-F5344CB8AC3E}">
        <p14:creationId xmlns:p14="http://schemas.microsoft.com/office/powerpoint/2010/main" val="314757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A681E3A-94B9-49BD-AD64-DE2355CD7A44}" type="slidenum">
              <a:rPr lang="es-CO" smtClean="0"/>
              <a:pPr>
                <a:defRPr/>
              </a:pPr>
              <a:t>8</a:t>
            </a:fld>
            <a:endParaRPr lang="es-CO"/>
          </a:p>
        </p:txBody>
      </p:sp>
    </p:spTree>
    <p:extLst>
      <p:ext uri="{BB962C8B-B14F-4D97-AF65-F5344CB8AC3E}">
        <p14:creationId xmlns:p14="http://schemas.microsoft.com/office/powerpoint/2010/main" val="164435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err="1"/>
              <a:t>Normalized</a:t>
            </a:r>
            <a:r>
              <a:rPr lang="es-CO" dirty="0"/>
              <a:t> </a:t>
            </a:r>
            <a:r>
              <a:rPr lang="es-CO" dirty="0" err="1"/>
              <a:t>Difference</a:t>
            </a:r>
            <a:r>
              <a:rPr lang="es-CO" dirty="0"/>
              <a:t> </a:t>
            </a:r>
            <a:r>
              <a:rPr lang="es-CO" dirty="0" err="1"/>
              <a:t>Vegetation</a:t>
            </a:r>
            <a:r>
              <a:rPr lang="es-CO" dirty="0"/>
              <a:t> </a:t>
            </a:r>
            <a:r>
              <a:rPr lang="es-CO" dirty="0" err="1"/>
              <a:t>Index</a:t>
            </a:r>
            <a:endParaRPr lang="es-CO" dirty="0"/>
          </a:p>
        </p:txBody>
      </p:sp>
      <p:sp>
        <p:nvSpPr>
          <p:cNvPr id="4" name="Marcador de número de diapositiva 3"/>
          <p:cNvSpPr>
            <a:spLocks noGrp="1"/>
          </p:cNvSpPr>
          <p:nvPr>
            <p:ph type="sldNum" sz="quarter" idx="10"/>
          </p:nvPr>
        </p:nvSpPr>
        <p:spPr/>
        <p:txBody>
          <a:bodyPr/>
          <a:lstStyle/>
          <a:p>
            <a:pPr>
              <a:defRPr/>
            </a:pPr>
            <a:fld id="{2A681E3A-94B9-49BD-AD64-DE2355CD7A44}" type="slidenum">
              <a:rPr lang="es-CO" smtClean="0"/>
              <a:pPr>
                <a:defRPr/>
              </a:pPr>
              <a:t>9</a:t>
            </a:fld>
            <a:endParaRPr lang="es-CO"/>
          </a:p>
        </p:txBody>
      </p:sp>
    </p:spTree>
    <p:extLst>
      <p:ext uri="{BB962C8B-B14F-4D97-AF65-F5344CB8AC3E}">
        <p14:creationId xmlns:p14="http://schemas.microsoft.com/office/powerpoint/2010/main" val="2745038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A681E3A-94B9-49BD-AD64-DE2355CD7A44}" type="slidenum">
              <a:rPr lang="es-CO" smtClean="0"/>
              <a:pPr>
                <a:defRPr/>
              </a:pPr>
              <a:t>31</a:t>
            </a:fld>
            <a:endParaRPr lang="es-CO"/>
          </a:p>
        </p:txBody>
      </p:sp>
    </p:spTree>
    <p:extLst>
      <p:ext uri="{BB962C8B-B14F-4D97-AF65-F5344CB8AC3E}">
        <p14:creationId xmlns:p14="http://schemas.microsoft.com/office/powerpoint/2010/main" val="3475646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a:extLst>
              <a:ext uri="{FF2B5EF4-FFF2-40B4-BE49-F238E27FC236}">
                <a16:creationId xmlns:a16="http://schemas.microsoft.com/office/drawing/2014/main" id="{54D2AD6F-C236-4763-9117-E8F483EECB85}"/>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FA5EEC2-1CCA-4C2C-A360-270C00E6C45A}" type="datetimeFigureOut">
              <a:rPr lang="es-CO"/>
              <a:pPr>
                <a:defRPr/>
              </a:pPr>
              <a:t>11/04/2018</a:t>
            </a:fld>
            <a:endParaRPr lang="es-CO"/>
          </a:p>
        </p:txBody>
      </p:sp>
      <p:sp>
        <p:nvSpPr>
          <p:cNvPr id="5" name="Footer Placeholder 4">
            <a:extLst>
              <a:ext uri="{FF2B5EF4-FFF2-40B4-BE49-F238E27FC236}">
                <a16:creationId xmlns:a16="http://schemas.microsoft.com/office/drawing/2014/main" id="{1A15C851-1DA7-4538-8963-8FC58E7D84E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6" name="Slide Number Placeholder 5">
            <a:extLst>
              <a:ext uri="{FF2B5EF4-FFF2-40B4-BE49-F238E27FC236}">
                <a16:creationId xmlns:a16="http://schemas.microsoft.com/office/drawing/2014/main" id="{47E990CE-28BC-458F-B1C0-4723B73E588E}"/>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E229A62-B90F-48A6-BE0B-03DD7FFCFC5D}" type="slidenum">
              <a:rPr lang="es-CO"/>
              <a:pPr>
                <a:defRPr/>
              </a:pPr>
              <a:t>‹Nº›</a:t>
            </a:fld>
            <a:endParaRPr lang="es-CO"/>
          </a:p>
        </p:txBody>
      </p:sp>
    </p:spTree>
    <p:extLst>
      <p:ext uri="{BB962C8B-B14F-4D97-AF65-F5344CB8AC3E}">
        <p14:creationId xmlns:p14="http://schemas.microsoft.com/office/powerpoint/2010/main" val="1846547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CDCBE394-ADDF-402C-8944-A2713122648B}"/>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A2749A0-C386-43BE-9924-706DFC7D05F3}" type="datetimeFigureOut">
              <a:rPr lang="es-CO"/>
              <a:pPr>
                <a:defRPr/>
              </a:pPr>
              <a:t>11/04/2018</a:t>
            </a:fld>
            <a:endParaRPr lang="es-CO"/>
          </a:p>
        </p:txBody>
      </p:sp>
      <p:sp>
        <p:nvSpPr>
          <p:cNvPr id="5" name="Footer Placeholder 4">
            <a:extLst>
              <a:ext uri="{FF2B5EF4-FFF2-40B4-BE49-F238E27FC236}">
                <a16:creationId xmlns:a16="http://schemas.microsoft.com/office/drawing/2014/main" id="{476CDBDB-B864-4A30-A58A-A1664B9D6FD8}"/>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6" name="Slide Number Placeholder 5">
            <a:extLst>
              <a:ext uri="{FF2B5EF4-FFF2-40B4-BE49-F238E27FC236}">
                <a16:creationId xmlns:a16="http://schemas.microsoft.com/office/drawing/2014/main" id="{7C810BD5-DB65-45FF-A526-2F568ECCEDD7}"/>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CACDE9A-B399-4F22-A324-DF9CC66C6E30}" type="slidenum">
              <a:rPr lang="es-CO"/>
              <a:pPr>
                <a:defRPr/>
              </a:pPr>
              <a:t>‹Nº›</a:t>
            </a:fld>
            <a:endParaRPr lang="es-CO"/>
          </a:p>
        </p:txBody>
      </p:sp>
    </p:spTree>
    <p:extLst>
      <p:ext uri="{BB962C8B-B14F-4D97-AF65-F5344CB8AC3E}">
        <p14:creationId xmlns:p14="http://schemas.microsoft.com/office/powerpoint/2010/main" val="362873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094F02B6-4917-4E4E-91E6-F3DB29E3581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DAD74EC-25EB-4E7C-8E86-015F34056A1D}" type="datetimeFigureOut">
              <a:rPr lang="es-CO"/>
              <a:pPr>
                <a:defRPr/>
              </a:pPr>
              <a:t>11/04/2018</a:t>
            </a:fld>
            <a:endParaRPr lang="es-CO"/>
          </a:p>
        </p:txBody>
      </p:sp>
      <p:sp>
        <p:nvSpPr>
          <p:cNvPr id="5" name="Footer Placeholder 4">
            <a:extLst>
              <a:ext uri="{FF2B5EF4-FFF2-40B4-BE49-F238E27FC236}">
                <a16:creationId xmlns:a16="http://schemas.microsoft.com/office/drawing/2014/main" id="{A22F0840-BFF3-4DBD-A59E-DF23CF6C48A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6" name="Slide Number Placeholder 5">
            <a:extLst>
              <a:ext uri="{FF2B5EF4-FFF2-40B4-BE49-F238E27FC236}">
                <a16:creationId xmlns:a16="http://schemas.microsoft.com/office/drawing/2014/main" id="{BC205D27-2821-4E94-B357-7D16FE2100B7}"/>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61E7B79-CEA0-42D4-A10F-209E152FD0F1}" type="slidenum">
              <a:rPr lang="es-CO"/>
              <a:pPr>
                <a:defRPr/>
              </a:pPr>
              <a:t>‹Nº›</a:t>
            </a:fld>
            <a:endParaRPr lang="es-CO"/>
          </a:p>
        </p:txBody>
      </p:sp>
    </p:spTree>
    <p:extLst>
      <p:ext uri="{BB962C8B-B14F-4D97-AF65-F5344CB8AC3E}">
        <p14:creationId xmlns:p14="http://schemas.microsoft.com/office/powerpoint/2010/main" val="144108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A99F14D-01B8-4980-8ACD-EBB6D47B16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7315" t="89145" r="5409" b="9082"/>
          <a:stretch>
            <a:fillRect/>
          </a:stretch>
        </p:blipFill>
        <p:spPr bwMode="auto">
          <a:xfrm>
            <a:off x="-114300" y="6673850"/>
            <a:ext cx="12480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34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46FE6098-A89C-4A22-82FE-17BD77D4A1CC}"/>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A452397-7154-4532-BEA3-02727E53990C}" type="datetimeFigureOut">
              <a:rPr lang="es-CO"/>
              <a:pPr>
                <a:defRPr/>
              </a:pPr>
              <a:t>11/04/2018</a:t>
            </a:fld>
            <a:endParaRPr lang="es-CO"/>
          </a:p>
        </p:txBody>
      </p:sp>
      <p:sp>
        <p:nvSpPr>
          <p:cNvPr id="5" name="Footer Placeholder 4">
            <a:extLst>
              <a:ext uri="{FF2B5EF4-FFF2-40B4-BE49-F238E27FC236}">
                <a16:creationId xmlns:a16="http://schemas.microsoft.com/office/drawing/2014/main" id="{285FB503-D700-4A19-A786-881F951D9E5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6" name="Slide Number Placeholder 5">
            <a:extLst>
              <a:ext uri="{FF2B5EF4-FFF2-40B4-BE49-F238E27FC236}">
                <a16:creationId xmlns:a16="http://schemas.microsoft.com/office/drawing/2014/main" id="{5502D33C-C4FD-49D2-A01A-37D5F0AD6F7B}"/>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B8CA74F-89F9-4116-A4E4-A092D3C16E8B}" type="slidenum">
              <a:rPr lang="es-CO"/>
              <a:pPr>
                <a:defRPr/>
              </a:pPr>
              <a:t>‹Nº›</a:t>
            </a:fld>
            <a:endParaRPr lang="es-CO"/>
          </a:p>
        </p:txBody>
      </p:sp>
    </p:spTree>
    <p:extLst>
      <p:ext uri="{BB962C8B-B14F-4D97-AF65-F5344CB8AC3E}">
        <p14:creationId xmlns:p14="http://schemas.microsoft.com/office/powerpoint/2010/main" val="4042021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a:extLst>
              <a:ext uri="{FF2B5EF4-FFF2-40B4-BE49-F238E27FC236}">
                <a16:creationId xmlns:a16="http://schemas.microsoft.com/office/drawing/2014/main" id="{22F146DF-45D6-4E90-8C7B-25E0EF84A9E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E3E45B8-A6F0-4AFA-8CE9-B46B09A027E7}" type="datetimeFigureOut">
              <a:rPr lang="es-CO"/>
              <a:pPr>
                <a:defRPr/>
              </a:pPr>
              <a:t>11/04/2018</a:t>
            </a:fld>
            <a:endParaRPr lang="es-CO"/>
          </a:p>
        </p:txBody>
      </p:sp>
      <p:sp>
        <p:nvSpPr>
          <p:cNvPr id="5" name="Footer Placeholder 4">
            <a:extLst>
              <a:ext uri="{FF2B5EF4-FFF2-40B4-BE49-F238E27FC236}">
                <a16:creationId xmlns:a16="http://schemas.microsoft.com/office/drawing/2014/main" id="{90107DB1-A7C3-43D0-83B6-7798729C7538}"/>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6" name="Slide Number Placeholder 5">
            <a:extLst>
              <a:ext uri="{FF2B5EF4-FFF2-40B4-BE49-F238E27FC236}">
                <a16:creationId xmlns:a16="http://schemas.microsoft.com/office/drawing/2014/main" id="{45D46D92-7168-4582-8142-1D5B7375153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6C0ECC1-781E-41F9-A03F-EA5C562D3412}" type="slidenum">
              <a:rPr lang="es-CO"/>
              <a:pPr>
                <a:defRPr/>
              </a:pPr>
              <a:t>‹Nº›</a:t>
            </a:fld>
            <a:endParaRPr lang="es-CO"/>
          </a:p>
        </p:txBody>
      </p:sp>
    </p:spTree>
    <p:extLst>
      <p:ext uri="{BB962C8B-B14F-4D97-AF65-F5344CB8AC3E}">
        <p14:creationId xmlns:p14="http://schemas.microsoft.com/office/powerpoint/2010/main" val="2904273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a:extLst>
              <a:ext uri="{FF2B5EF4-FFF2-40B4-BE49-F238E27FC236}">
                <a16:creationId xmlns:a16="http://schemas.microsoft.com/office/drawing/2014/main" id="{318CED07-F08E-4186-B787-C79162A908F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BE06300-7E4F-476B-B0D6-22306D6671C5}" type="datetimeFigureOut">
              <a:rPr lang="es-CO"/>
              <a:pPr>
                <a:defRPr/>
              </a:pPr>
              <a:t>11/04/2018</a:t>
            </a:fld>
            <a:endParaRPr lang="es-CO"/>
          </a:p>
        </p:txBody>
      </p:sp>
      <p:sp>
        <p:nvSpPr>
          <p:cNvPr id="6" name="Footer Placeholder 5">
            <a:extLst>
              <a:ext uri="{FF2B5EF4-FFF2-40B4-BE49-F238E27FC236}">
                <a16:creationId xmlns:a16="http://schemas.microsoft.com/office/drawing/2014/main" id="{10C0B389-9242-41C6-8AEE-0F179F46E127}"/>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7" name="Slide Number Placeholder 6">
            <a:extLst>
              <a:ext uri="{FF2B5EF4-FFF2-40B4-BE49-F238E27FC236}">
                <a16:creationId xmlns:a16="http://schemas.microsoft.com/office/drawing/2014/main" id="{845BAE6A-BAC5-4065-A2E5-FB699E973D67}"/>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18930AD-7C4E-4F52-9422-BD5771506B6D}" type="slidenum">
              <a:rPr lang="es-CO"/>
              <a:pPr>
                <a:defRPr/>
              </a:pPr>
              <a:t>‹Nº›</a:t>
            </a:fld>
            <a:endParaRPr lang="es-CO"/>
          </a:p>
        </p:txBody>
      </p:sp>
    </p:spTree>
    <p:extLst>
      <p:ext uri="{BB962C8B-B14F-4D97-AF65-F5344CB8AC3E}">
        <p14:creationId xmlns:p14="http://schemas.microsoft.com/office/powerpoint/2010/main" val="2868728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a:extLst>
              <a:ext uri="{FF2B5EF4-FFF2-40B4-BE49-F238E27FC236}">
                <a16:creationId xmlns:a16="http://schemas.microsoft.com/office/drawing/2014/main" id="{A4918754-1FDE-43DC-AA4C-F4F66CDEF05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2AA3DB2-1C7F-4F43-BBC4-E0CD3C2E8430}" type="datetimeFigureOut">
              <a:rPr lang="es-CO"/>
              <a:pPr>
                <a:defRPr/>
              </a:pPr>
              <a:t>11/04/2018</a:t>
            </a:fld>
            <a:endParaRPr lang="es-CO"/>
          </a:p>
        </p:txBody>
      </p:sp>
      <p:sp>
        <p:nvSpPr>
          <p:cNvPr id="8" name="Footer Placeholder 7">
            <a:extLst>
              <a:ext uri="{FF2B5EF4-FFF2-40B4-BE49-F238E27FC236}">
                <a16:creationId xmlns:a16="http://schemas.microsoft.com/office/drawing/2014/main" id="{FA2BE621-2C88-435F-8120-562013D65A77}"/>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9" name="Slide Number Placeholder 8">
            <a:extLst>
              <a:ext uri="{FF2B5EF4-FFF2-40B4-BE49-F238E27FC236}">
                <a16:creationId xmlns:a16="http://schemas.microsoft.com/office/drawing/2014/main" id="{0FF12F5A-EB97-4281-B020-3631CA669F32}"/>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34D2B37-110B-4267-A894-799729A1C4A8}" type="slidenum">
              <a:rPr lang="es-CO"/>
              <a:pPr>
                <a:defRPr/>
              </a:pPr>
              <a:t>‹Nº›</a:t>
            </a:fld>
            <a:endParaRPr lang="es-CO"/>
          </a:p>
        </p:txBody>
      </p:sp>
    </p:spTree>
    <p:extLst>
      <p:ext uri="{BB962C8B-B14F-4D97-AF65-F5344CB8AC3E}">
        <p14:creationId xmlns:p14="http://schemas.microsoft.com/office/powerpoint/2010/main" val="278359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Date Placeholder 2">
            <a:extLst>
              <a:ext uri="{FF2B5EF4-FFF2-40B4-BE49-F238E27FC236}">
                <a16:creationId xmlns:a16="http://schemas.microsoft.com/office/drawing/2014/main" id="{3A1CE8D7-9824-486A-BC9D-C232B62C36F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8644628-DC11-43EA-A54E-B70DEE705DA4}" type="datetimeFigureOut">
              <a:rPr lang="es-CO"/>
              <a:pPr>
                <a:defRPr/>
              </a:pPr>
              <a:t>11/04/2018</a:t>
            </a:fld>
            <a:endParaRPr lang="es-CO"/>
          </a:p>
        </p:txBody>
      </p:sp>
      <p:sp>
        <p:nvSpPr>
          <p:cNvPr id="4" name="Footer Placeholder 3">
            <a:extLst>
              <a:ext uri="{FF2B5EF4-FFF2-40B4-BE49-F238E27FC236}">
                <a16:creationId xmlns:a16="http://schemas.microsoft.com/office/drawing/2014/main" id="{FCE3D38A-919D-45DB-9F8B-54C7A5DE9F6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5" name="Slide Number Placeholder 4">
            <a:extLst>
              <a:ext uri="{FF2B5EF4-FFF2-40B4-BE49-F238E27FC236}">
                <a16:creationId xmlns:a16="http://schemas.microsoft.com/office/drawing/2014/main" id="{4A218725-711C-4720-9443-43C945A39C34}"/>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B60F0AC-18F6-4193-BABA-899A4FEACEAB}" type="slidenum">
              <a:rPr lang="es-CO"/>
              <a:pPr>
                <a:defRPr/>
              </a:pPr>
              <a:t>‹Nº›</a:t>
            </a:fld>
            <a:endParaRPr lang="es-CO"/>
          </a:p>
        </p:txBody>
      </p:sp>
    </p:spTree>
    <p:extLst>
      <p:ext uri="{BB962C8B-B14F-4D97-AF65-F5344CB8AC3E}">
        <p14:creationId xmlns:p14="http://schemas.microsoft.com/office/powerpoint/2010/main" val="248400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94D32F-38F9-4898-A22E-4C39863A6569}"/>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C3097B9-92BB-43C4-80F3-C2D71C5E56EB}" type="datetimeFigureOut">
              <a:rPr lang="es-CO"/>
              <a:pPr>
                <a:defRPr/>
              </a:pPr>
              <a:t>11/04/2018</a:t>
            </a:fld>
            <a:endParaRPr lang="es-CO"/>
          </a:p>
        </p:txBody>
      </p:sp>
      <p:sp>
        <p:nvSpPr>
          <p:cNvPr id="3" name="Footer Placeholder 2">
            <a:extLst>
              <a:ext uri="{FF2B5EF4-FFF2-40B4-BE49-F238E27FC236}">
                <a16:creationId xmlns:a16="http://schemas.microsoft.com/office/drawing/2014/main" id="{C0BB3ACF-6270-4C9F-B91B-7787DA47B52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4" name="Slide Number Placeholder 3">
            <a:extLst>
              <a:ext uri="{FF2B5EF4-FFF2-40B4-BE49-F238E27FC236}">
                <a16:creationId xmlns:a16="http://schemas.microsoft.com/office/drawing/2014/main" id="{3B7EA664-9F3D-49EC-A8C3-32A8B0229105}"/>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57F34BD-12A6-45AA-AFD4-7CFB1A4CCBE4}" type="slidenum">
              <a:rPr lang="es-CO"/>
              <a:pPr>
                <a:defRPr/>
              </a:pPr>
              <a:t>‹Nº›</a:t>
            </a:fld>
            <a:endParaRPr lang="es-CO"/>
          </a:p>
        </p:txBody>
      </p:sp>
    </p:spTree>
    <p:extLst>
      <p:ext uri="{BB962C8B-B14F-4D97-AF65-F5344CB8AC3E}">
        <p14:creationId xmlns:p14="http://schemas.microsoft.com/office/powerpoint/2010/main" val="278588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a:extLst>
              <a:ext uri="{FF2B5EF4-FFF2-40B4-BE49-F238E27FC236}">
                <a16:creationId xmlns:a16="http://schemas.microsoft.com/office/drawing/2014/main" id="{EFC7561B-E7F9-401E-A29A-BFC8CDDBF0F9}"/>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8D24258-0C4F-4780-B75A-C50A7835A50E}" type="datetimeFigureOut">
              <a:rPr lang="es-CO"/>
              <a:pPr>
                <a:defRPr/>
              </a:pPr>
              <a:t>11/04/2018</a:t>
            </a:fld>
            <a:endParaRPr lang="es-CO"/>
          </a:p>
        </p:txBody>
      </p:sp>
      <p:sp>
        <p:nvSpPr>
          <p:cNvPr id="6" name="Footer Placeholder 5">
            <a:extLst>
              <a:ext uri="{FF2B5EF4-FFF2-40B4-BE49-F238E27FC236}">
                <a16:creationId xmlns:a16="http://schemas.microsoft.com/office/drawing/2014/main" id="{C19C5E87-C9CD-45B9-ABCA-1D080213E9C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7" name="Slide Number Placeholder 6">
            <a:extLst>
              <a:ext uri="{FF2B5EF4-FFF2-40B4-BE49-F238E27FC236}">
                <a16:creationId xmlns:a16="http://schemas.microsoft.com/office/drawing/2014/main" id="{DD29DAE6-C308-45F6-A2B9-E28BBF83E46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02EDEE6D-BE94-4003-B45B-DC9D20939EFD}" type="slidenum">
              <a:rPr lang="es-CO"/>
              <a:pPr>
                <a:defRPr/>
              </a:pPr>
              <a:t>‹Nº›</a:t>
            </a:fld>
            <a:endParaRPr lang="es-CO"/>
          </a:p>
        </p:txBody>
      </p:sp>
    </p:spTree>
    <p:extLst>
      <p:ext uri="{BB962C8B-B14F-4D97-AF65-F5344CB8AC3E}">
        <p14:creationId xmlns:p14="http://schemas.microsoft.com/office/powerpoint/2010/main" val="139004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a:extLst>
              <a:ext uri="{FF2B5EF4-FFF2-40B4-BE49-F238E27FC236}">
                <a16:creationId xmlns:a16="http://schemas.microsoft.com/office/drawing/2014/main" id="{03A864EA-CDE1-4EA0-AEFF-740E95F4A105}"/>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C4D3D2B-9AEC-4707-B254-D680BDC403CC}" type="datetimeFigureOut">
              <a:rPr lang="es-CO"/>
              <a:pPr>
                <a:defRPr/>
              </a:pPr>
              <a:t>11/04/2018</a:t>
            </a:fld>
            <a:endParaRPr lang="es-CO"/>
          </a:p>
        </p:txBody>
      </p:sp>
      <p:sp>
        <p:nvSpPr>
          <p:cNvPr id="6" name="Footer Placeholder 5">
            <a:extLst>
              <a:ext uri="{FF2B5EF4-FFF2-40B4-BE49-F238E27FC236}">
                <a16:creationId xmlns:a16="http://schemas.microsoft.com/office/drawing/2014/main" id="{D7C44B1B-72F8-4F57-A236-0BA8855BE1B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7" name="Slide Number Placeholder 6">
            <a:extLst>
              <a:ext uri="{FF2B5EF4-FFF2-40B4-BE49-F238E27FC236}">
                <a16:creationId xmlns:a16="http://schemas.microsoft.com/office/drawing/2014/main" id="{D362F3F5-8755-412F-A6C8-6C4BB5B3C94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486426F-06E4-4CD3-B6B7-8B0C5464F6C6}" type="slidenum">
              <a:rPr lang="es-CO"/>
              <a:pPr>
                <a:defRPr/>
              </a:pPr>
              <a:t>‹Nº›</a:t>
            </a:fld>
            <a:endParaRPr lang="es-CO"/>
          </a:p>
        </p:txBody>
      </p:sp>
    </p:spTree>
    <p:extLst>
      <p:ext uri="{BB962C8B-B14F-4D97-AF65-F5344CB8AC3E}">
        <p14:creationId xmlns:p14="http://schemas.microsoft.com/office/powerpoint/2010/main" val="2742649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5CC5F7-4037-46E4-8AAA-50338199216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23" y="6025101"/>
            <a:ext cx="1667753" cy="645348"/>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mailto:hcastro@Uniandes.edu.co" TargetMode="External"/><Relationship Id="rId5" Type="http://schemas.openxmlformats.org/officeDocument/2006/relationships/hyperlink" Target="mailto:mtbecerra@ideam.gov.co" TargetMode="External"/><Relationship Id="rId4" Type="http://schemas.openxmlformats.org/officeDocument/2006/relationships/hyperlink" Target="mailto:plozano@ideam.gov.co"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a:extLst>
              <a:ext uri="{FF2B5EF4-FFF2-40B4-BE49-F238E27FC236}">
                <a16:creationId xmlns:a16="http://schemas.microsoft.com/office/drawing/2014/main" id="{1F29C4EB-58D2-47EE-B9C3-29CAC1223602}"/>
              </a:ext>
            </a:extLst>
          </p:cNvPr>
          <p:cNvSpPr>
            <a:spLocks noGrp="1" noChangeArrowheads="1"/>
          </p:cNvSpPr>
          <p:nvPr>
            <p:ph type="title"/>
          </p:nvPr>
        </p:nvSpPr>
        <p:spPr bwMode="auto">
          <a:xfrm>
            <a:off x="1391750" y="2032598"/>
            <a:ext cx="9440863" cy="814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s-CO" sz="5400" b="1">
                <a:solidFill>
                  <a:srgbClr val="2364A3"/>
                </a:solidFill>
                <a:latin typeface="Arial Black" panose="020B0A04020102020204" pitchFamily="34" charset="0"/>
                <a:ea typeface="Arial Black" panose="020B0A04020102020204" pitchFamily="34" charset="0"/>
                <a:cs typeface="Arial Black" panose="020B0A04020102020204" pitchFamily="34" charset="0"/>
              </a:rPr>
              <a:t>COLOMBIAN DATA CUBE</a:t>
            </a:r>
          </a:p>
        </p:txBody>
      </p:sp>
      <p:sp>
        <p:nvSpPr>
          <p:cNvPr id="14339" name="Título 1">
            <a:extLst>
              <a:ext uri="{FF2B5EF4-FFF2-40B4-BE49-F238E27FC236}">
                <a16:creationId xmlns:a16="http://schemas.microsoft.com/office/drawing/2014/main" id="{5956BEEE-F947-4E3A-9A04-89D437EC9C20}"/>
              </a:ext>
            </a:extLst>
          </p:cNvPr>
          <p:cNvSpPr txBox="1">
            <a:spLocks noChangeArrowheads="1"/>
          </p:cNvSpPr>
          <p:nvPr/>
        </p:nvSpPr>
        <p:spPr bwMode="auto">
          <a:xfrm>
            <a:off x="1391750" y="2886673"/>
            <a:ext cx="9804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s-CO" sz="4400" b="1" dirty="0">
                <a:solidFill>
                  <a:srgbClr val="2364A3"/>
                </a:solidFill>
                <a:latin typeface="Calibri Light" panose="020F0302020204030204" pitchFamily="34" charset="0"/>
              </a:rPr>
              <a:t>Horizontal Scalability for the Colombian Data Cube</a:t>
            </a:r>
          </a:p>
        </p:txBody>
      </p:sp>
      <p:sp>
        <p:nvSpPr>
          <p:cNvPr id="6" name="TextBox 5">
            <a:extLst>
              <a:ext uri="{FF2B5EF4-FFF2-40B4-BE49-F238E27FC236}">
                <a16:creationId xmlns:a16="http://schemas.microsoft.com/office/drawing/2014/main" id="{6BDF5BEB-7D38-400D-A1C2-85E9587733FD}"/>
              </a:ext>
            </a:extLst>
          </p:cNvPr>
          <p:cNvSpPr txBox="1"/>
          <p:nvPr/>
        </p:nvSpPr>
        <p:spPr>
          <a:xfrm>
            <a:off x="1391750" y="4273273"/>
            <a:ext cx="6096000" cy="1077218"/>
          </a:xfrm>
          <a:prstGeom prst="rect">
            <a:avLst/>
          </a:prstGeom>
          <a:noFill/>
        </p:spPr>
        <p:txBody>
          <a:bodyPr>
            <a:spAutoFit/>
          </a:bodyPr>
          <a:lstStyle/>
          <a:p>
            <a:pPr eaLnBrk="1" fontAlgn="auto" hangingPunct="1">
              <a:spcBef>
                <a:spcPts val="0"/>
              </a:spcBef>
              <a:spcAft>
                <a:spcPts val="0"/>
              </a:spcAft>
              <a:defRPr/>
            </a:pPr>
            <a:r>
              <a:rPr lang="en-US" sz="1600" dirty="0">
                <a:solidFill>
                  <a:schemeClr val="bg2">
                    <a:lumMod val="25000"/>
                  </a:schemeClr>
                </a:solidFill>
                <a:latin typeface="+mn-lt"/>
              </a:rPr>
              <a:t>Institute of Hydrology Meteorology and Environmental Studies IDEAM</a:t>
            </a:r>
          </a:p>
          <a:p>
            <a:pPr eaLnBrk="1" fontAlgn="auto" hangingPunct="1">
              <a:spcBef>
                <a:spcPts val="0"/>
              </a:spcBef>
              <a:spcAft>
                <a:spcPts val="0"/>
              </a:spcAft>
              <a:defRPr/>
            </a:pPr>
            <a:r>
              <a:rPr lang="en-US" sz="1600" dirty="0">
                <a:solidFill>
                  <a:schemeClr val="bg2">
                    <a:lumMod val="25000"/>
                  </a:schemeClr>
                </a:solidFill>
                <a:latin typeface="+mn-lt"/>
              </a:rPr>
              <a:t>Sub-direction of Ecosystems</a:t>
            </a:r>
          </a:p>
          <a:p>
            <a:pPr eaLnBrk="1" fontAlgn="auto" hangingPunct="1">
              <a:spcBef>
                <a:spcPts val="0"/>
              </a:spcBef>
              <a:spcAft>
                <a:spcPts val="0"/>
              </a:spcAft>
              <a:defRPr/>
            </a:pPr>
            <a:endParaRPr lang="en-US" sz="1600" dirty="0">
              <a:solidFill>
                <a:schemeClr val="bg2">
                  <a:lumMod val="25000"/>
                </a:schemeClr>
              </a:solidFill>
              <a:latin typeface="+mn-lt"/>
            </a:endParaRPr>
          </a:p>
          <a:p>
            <a:pPr eaLnBrk="1" fontAlgn="auto" hangingPunct="1">
              <a:spcBef>
                <a:spcPts val="0"/>
              </a:spcBef>
              <a:spcAft>
                <a:spcPts val="0"/>
              </a:spcAft>
              <a:defRPr/>
            </a:pPr>
            <a:r>
              <a:rPr lang="en-US" sz="1600" dirty="0">
                <a:solidFill>
                  <a:schemeClr val="bg2">
                    <a:lumMod val="25000"/>
                  </a:schemeClr>
                </a:solidFill>
                <a:latin typeface="+mn-lt"/>
              </a:rPr>
              <a:t>Los Andes University – System Engineering Department</a:t>
            </a:r>
            <a:endParaRPr lang="es-CO" sz="1600" dirty="0">
              <a:solidFill>
                <a:schemeClr val="bg2">
                  <a:lumMod val="25000"/>
                </a:schemeClr>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3976687" cy="660400"/>
          </a:xfrm>
        </p:spPr>
        <p:txBody>
          <a:bodyPr/>
          <a:lstStyle/>
          <a:p>
            <a:pPr eaLnBrk="1" hangingPunct="1">
              <a:defRPr/>
            </a:pPr>
            <a:r>
              <a:rPr lang="en-US" sz="3600" b="1" dirty="0">
                <a:solidFill>
                  <a:schemeClr val="bg1"/>
                </a:solidFill>
                <a:ea typeface="+mn-ea"/>
                <a:cs typeface="+mn-cs"/>
              </a:rPr>
              <a:t>Results - WOFS</a:t>
            </a:r>
          </a:p>
        </p:txBody>
      </p:sp>
      <p:sp>
        <p:nvSpPr>
          <p:cNvPr id="31747" name="Imagen 4">
            <a:extLst>
              <a:ext uri="{FF2B5EF4-FFF2-40B4-BE49-F238E27FC236}">
                <a16:creationId xmlns:a16="http://schemas.microsoft.com/office/drawing/2014/main" id="{3A93EB62-8BCF-479A-B844-DEB3C8573FBC}"/>
              </a:ext>
            </a:extLst>
          </p:cNvPr>
          <p:cNvSpPr>
            <a:spLocks noChangeAspect="1" noChangeArrowheads="1"/>
          </p:cNvSpPr>
          <p:nvPr/>
        </p:nvSpPr>
        <p:spPr bwMode="auto">
          <a:xfrm>
            <a:off x="5516563" y="1768475"/>
            <a:ext cx="6521450"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sp>
        <p:nvSpPr>
          <p:cNvPr id="6" name="Imagen 5">
            <a:extLst>
              <a:ext uri="{FF2B5EF4-FFF2-40B4-BE49-F238E27FC236}">
                <a16:creationId xmlns:a16="http://schemas.microsoft.com/office/drawing/2014/main" id="{EDFCF6C9-DFB9-4E2D-B590-C6FF1882945C}"/>
              </a:ext>
            </a:extLst>
          </p:cNvPr>
          <p:cNvSpPr>
            <a:spLocks noChangeAspect="1" noChangeArrowheads="1"/>
          </p:cNvSpPr>
          <p:nvPr/>
        </p:nvSpPr>
        <p:spPr bwMode="auto">
          <a:xfrm>
            <a:off x="5507038" y="1770063"/>
            <a:ext cx="65309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sp>
        <p:nvSpPr>
          <p:cNvPr id="7" name="CuadroTexto 6">
            <a:extLst>
              <a:ext uri="{FF2B5EF4-FFF2-40B4-BE49-F238E27FC236}">
                <a16:creationId xmlns:a16="http://schemas.microsoft.com/office/drawing/2014/main" id="{8117B80B-B3F9-418F-BC4F-AC5DC7BB5F80}"/>
              </a:ext>
            </a:extLst>
          </p:cNvPr>
          <p:cNvSpPr txBox="1"/>
          <p:nvPr/>
        </p:nvSpPr>
        <p:spPr>
          <a:xfrm>
            <a:off x="1169988" y="2871788"/>
            <a:ext cx="1963737"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15</a:t>
            </a:r>
            <a:r>
              <a:rPr lang="es-CO" dirty="0">
                <a:solidFill>
                  <a:srgbClr val="299549"/>
                </a:solidFill>
                <a:latin typeface="Arial Rounded MT Bold" panose="020F0704030504030204" pitchFamily="34" charset="0"/>
              </a:rPr>
              <a:t>years</a:t>
            </a:r>
          </a:p>
          <a:p>
            <a:pPr>
              <a:defRPr/>
            </a:pPr>
            <a:r>
              <a:rPr lang="es-CO" sz="1100" dirty="0">
                <a:solidFill>
                  <a:srgbClr val="299549"/>
                </a:solidFill>
                <a:latin typeface="Arial Rounded MT Bold" panose="020F0704030504030204" pitchFamily="34" charset="0"/>
              </a:rPr>
              <a:t>FROM 2000 TO 2014</a:t>
            </a:r>
          </a:p>
        </p:txBody>
      </p:sp>
      <p:sp>
        <p:nvSpPr>
          <p:cNvPr id="8" name="CuadroTexto 7">
            <a:extLst>
              <a:ext uri="{FF2B5EF4-FFF2-40B4-BE49-F238E27FC236}">
                <a16:creationId xmlns:a16="http://schemas.microsoft.com/office/drawing/2014/main" id="{8F108AFA-0B90-4F4E-B768-A548687702DA}"/>
              </a:ext>
            </a:extLst>
          </p:cNvPr>
          <p:cNvSpPr txBox="1"/>
          <p:nvPr/>
        </p:nvSpPr>
        <p:spPr>
          <a:xfrm>
            <a:off x="3214688" y="2871788"/>
            <a:ext cx="1828800"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30</a:t>
            </a:r>
            <a:r>
              <a:rPr lang="es-CO" dirty="0">
                <a:solidFill>
                  <a:srgbClr val="299549"/>
                </a:solidFill>
                <a:latin typeface="Arial Rounded MT Bold" panose="020F0704030504030204" pitchFamily="34" charset="0"/>
              </a:rPr>
              <a:t>meters</a:t>
            </a:r>
          </a:p>
          <a:p>
            <a:pPr>
              <a:defRPr/>
            </a:pPr>
            <a:r>
              <a:rPr lang="es-CO" sz="1100" dirty="0">
                <a:solidFill>
                  <a:srgbClr val="299549"/>
                </a:solidFill>
                <a:latin typeface="Arial Rounded MT Bold" panose="020F0704030504030204" pitchFamily="34" charset="0"/>
              </a:rPr>
              <a:t>PIXEL RESOLUTION</a:t>
            </a:r>
          </a:p>
        </p:txBody>
      </p:sp>
      <p:sp>
        <p:nvSpPr>
          <p:cNvPr id="9" name="CuadroTexto 8">
            <a:extLst>
              <a:ext uri="{FF2B5EF4-FFF2-40B4-BE49-F238E27FC236}">
                <a16:creationId xmlns:a16="http://schemas.microsoft.com/office/drawing/2014/main" id="{6BD392E1-2108-499B-B212-9C4C2EF9AAB4}"/>
              </a:ext>
            </a:extLst>
          </p:cNvPr>
          <p:cNvSpPr txBox="1"/>
          <p:nvPr/>
        </p:nvSpPr>
        <p:spPr>
          <a:xfrm>
            <a:off x="1169988" y="3763963"/>
            <a:ext cx="1963737" cy="831850"/>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294 </a:t>
            </a:r>
            <a:r>
              <a:rPr lang="es-CO" sz="1200" dirty="0" err="1">
                <a:solidFill>
                  <a:srgbClr val="299549"/>
                </a:solidFill>
                <a:latin typeface="Arial Rounded MT Bold" panose="020F0704030504030204" pitchFamily="34" charset="0"/>
              </a:rPr>
              <a:t>scenes</a:t>
            </a:r>
            <a:endParaRPr lang="es-CO" sz="1200" dirty="0">
              <a:solidFill>
                <a:srgbClr val="299549"/>
              </a:solidFill>
              <a:latin typeface="Arial Rounded MT Bold" panose="020F0704030504030204" pitchFamily="34" charset="0"/>
            </a:endParaRPr>
          </a:p>
          <a:p>
            <a:pPr>
              <a:defRPr/>
            </a:pPr>
            <a:r>
              <a:rPr lang="es-CO" sz="1200" dirty="0">
                <a:solidFill>
                  <a:srgbClr val="299549"/>
                </a:solidFill>
                <a:latin typeface="Arial Rounded MT Bold" panose="020F0704030504030204" pitchFamily="34" charset="0"/>
              </a:rPr>
              <a:t>LANDSAT 7/8</a:t>
            </a:r>
          </a:p>
        </p:txBody>
      </p:sp>
      <p:sp>
        <p:nvSpPr>
          <p:cNvPr id="10" name="CuadroTexto 9">
            <a:extLst>
              <a:ext uri="{FF2B5EF4-FFF2-40B4-BE49-F238E27FC236}">
                <a16:creationId xmlns:a16="http://schemas.microsoft.com/office/drawing/2014/main" id="{5E98DAD6-4297-45A7-84D1-5405F349D2F5}"/>
              </a:ext>
            </a:extLst>
          </p:cNvPr>
          <p:cNvSpPr txBox="1"/>
          <p:nvPr/>
        </p:nvSpPr>
        <p:spPr>
          <a:xfrm>
            <a:off x="3214688" y="3779838"/>
            <a:ext cx="1828800"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8</a:t>
            </a:r>
            <a:r>
              <a:rPr lang="es-CO" sz="2000" dirty="0">
                <a:solidFill>
                  <a:srgbClr val="299549"/>
                </a:solidFill>
                <a:latin typeface="Arial Rounded MT Bold" panose="020F0704030504030204" pitchFamily="34" charset="0"/>
              </a:rPr>
              <a:t>h</a:t>
            </a:r>
            <a:r>
              <a:rPr lang="es-CO" sz="3600" dirty="0">
                <a:solidFill>
                  <a:srgbClr val="299549"/>
                </a:solidFill>
                <a:latin typeface="Arial Rounded MT Bold" panose="020F0704030504030204" pitchFamily="34" charset="0"/>
              </a:rPr>
              <a:t> </a:t>
            </a:r>
            <a:endParaRPr lang="es-CO" dirty="0">
              <a:solidFill>
                <a:srgbClr val="299549"/>
              </a:solidFill>
              <a:latin typeface="Arial Rounded MT Bold" panose="020F0704030504030204" pitchFamily="34" charset="0"/>
            </a:endParaRPr>
          </a:p>
          <a:p>
            <a:pPr>
              <a:defRPr/>
            </a:pPr>
            <a:r>
              <a:rPr lang="es-CO" sz="1100" dirty="0">
                <a:solidFill>
                  <a:srgbClr val="299549"/>
                </a:solidFill>
                <a:latin typeface="Arial Rounded MT Bold" panose="020F0704030504030204" pitchFamily="34" charset="0"/>
              </a:rPr>
              <a:t>PROCESSING</a:t>
            </a:r>
          </a:p>
        </p:txBody>
      </p:sp>
      <p:sp>
        <p:nvSpPr>
          <p:cNvPr id="11" name="Imagen 10">
            <a:extLst>
              <a:ext uri="{FF2B5EF4-FFF2-40B4-BE49-F238E27FC236}">
                <a16:creationId xmlns:a16="http://schemas.microsoft.com/office/drawing/2014/main" id="{DF701767-1C35-488D-A275-D49A10E8882E}"/>
              </a:ext>
            </a:extLst>
          </p:cNvPr>
          <p:cNvSpPr>
            <a:spLocks noChangeAspect="1" noChangeArrowheads="1"/>
          </p:cNvSpPr>
          <p:nvPr/>
        </p:nvSpPr>
        <p:spPr bwMode="auto">
          <a:xfrm>
            <a:off x="5495925" y="1768475"/>
            <a:ext cx="6523038"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7847" y="1400285"/>
            <a:ext cx="6522354" cy="4382206"/>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04" y="1401762"/>
            <a:ext cx="6532329" cy="4388385"/>
          </a:xfrm>
          <a:prstGeom prst="rect">
            <a:avLst/>
          </a:prstGeom>
        </p:spPr>
      </p:pic>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722" y="1400285"/>
            <a:ext cx="6522354" cy="4382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4451" y="1194979"/>
            <a:ext cx="6884152" cy="4985568"/>
          </a:xfrm>
          <a:prstGeom prst="rect">
            <a:avLst/>
          </a:prstGeom>
        </p:spPr>
      </p:pic>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Results – Generic Classifier</a:t>
            </a:r>
          </a:p>
        </p:txBody>
      </p:sp>
      <p:sp>
        <p:nvSpPr>
          <p:cNvPr id="7" name="CuadroTexto 6">
            <a:extLst>
              <a:ext uri="{FF2B5EF4-FFF2-40B4-BE49-F238E27FC236}">
                <a16:creationId xmlns:a16="http://schemas.microsoft.com/office/drawing/2014/main" id="{8117B80B-B3F9-418F-BC4F-AC5DC7BB5F80}"/>
              </a:ext>
            </a:extLst>
          </p:cNvPr>
          <p:cNvSpPr txBox="1"/>
          <p:nvPr/>
        </p:nvSpPr>
        <p:spPr>
          <a:xfrm>
            <a:off x="1169988" y="2871788"/>
            <a:ext cx="1963737"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1</a:t>
            </a:r>
            <a:r>
              <a:rPr lang="es-CO" dirty="0">
                <a:solidFill>
                  <a:srgbClr val="299549"/>
                </a:solidFill>
                <a:latin typeface="Arial Rounded MT Bold" panose="020F0704030504030204" pitchFamily="34" charset="0"/>
              </a:rPr>
              <a:t>year</a:t>
            </a:r>
          </a:p>
          <a:p>
            <a:pPr>
              <a:defRPr/>
            </a:pPr>
            <a:r>
              <a:rPr lang="es-CO" sz="1100" dirty="0">
                <a:solidFill>
                  <a:srgbClr val="299549"/>
                </a:solidFill>
                <a:latin typeface="Arial Rounded MT Bold" panose="020F0704030504030204" pitchFamily="34" charset="0"/>
              </a:rPr>
              <a:t>   2016</a:t>
            </a:r>
          </a:p>
        </p:txBody>
      </p:sp>
      <p:sp>
        <p:nvSpPr>
          <p:cNvPr id="8" name="CuadroTexto 7">
            <a:extLst>
              <a:ext uri="{FF2B5EF4-FFF2-40B4-BE49-F238E27FC236}">
                <a16:creationId xmlns:a16="http://schemas.microsoft.com/office/drawing/2014/main" id="{8F108AFA-0B90-4F4E-B768-A548687702DA}"/>
              </a:ext>
            </a:extLst>
          </p:cNvPr>
          <p:cNvSpPr txBox="1"/>
          <p:nvPr/>
        </p:nvSpPr>
        <p:spPr>
          <a:xfrm>
            <a:off x="3214688" y="2871788"/>
            <a:ext cx="1828800"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30</a:t>
            </a:r>
            <a:r>
              <a:rPr lang="es-CO" dirty="0">
                <a:solidFill>
                  <a:srgbClr val="299549"/>
                </a:solidFill>
                <a:latin typeface="Arial Rounded MT Bold" panose="020F0704030504030204" pitchFamily="34" charset="0"/>
              </a:rPr>
              <a:t>meters</a:t>
            </a:r>
          </a:p>
          <a:p>
            <a:pPr>
              <a:defRPr/>
            </a:pPr>
            <a:r>
              <a:rPr lang="es-CO" sz="1100" dirty="0">
                <a:solidFill>
                  <a:srgbClr val="299549"/>
                </a:solidFill>
                <a:latin typeface="Arial Rounded MT Bold" panose="020F0704030504030204" pitchFamily="34" charset="0"/>
              </a:rPr>
              <a:t>PIXEL RESOLUTION</a:t>
            </a:r>
          </a:p>
        </p:txBody>
      </p:sp>
      <p:sp>
        <p:nvSpPr>
          <p:cNvPr id="9" name="CuadroTexto 8">
            <a:extLst>
              <a:ext uri="{FF2B5EF4-FFF2-40B4-BE49-F238E27FC236}">
                <a16:creationId xmlns:a16="http://schemas.microsoft.com/office/drawing/2014/main" id="{6BD392E1-2108-499B-B212-9C4C2EF9AAB4}"/>
              </a:ext>
            </a:extLst>
          </p:cNvPr>
          <p:cNvSpPr txBox="1"/>
          <p:nvPr/>
        </p:nvSpPr>
        <p:spPr>
          <a:xfrm>
            <a:off x="1169988" y="3763963"/>
            <a:ext cx="1963737" cy="831850"/>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14 </a:t>
            </a:r>
            <a:r>
              <a:rPr lang="es-CO" sz="1200" dirty="0" err="1">
                <a:solidFill>
                  <a:srgbClr val="299549"/>
                </a:solidFill>
                <a:latin typeface="Arial Rounded MT Bold" panose="020F0704030504030204" pitchFamily="34" charset="0"/>
              </a:rPr>
              <a:t>scenes</a:t>
            </a:r>
            <a:endParaRPr lang="es-CO" sz="1200" dirty="0">
              <a:solidFill>
                <a:srgbClr val="299549"/>
              </a:solidFill>
              <a:latin typeface="Arial Rounded MT Bold" panose="020F0704030504030204" pitchFamily="34" charset="0"/>
            </a:endParaRPr>
          </a:p>
          <a:p>
            <a:pPr>
              <a:defRPr/>
            </a:pPr>
            <a:r>
              <a:rPr lang="es-CO" sz="1200" dirty="0">
                <a:solidFill>
                  <a:srgbClr val="299549"/>
                </a:solidFill>
                <a:latin typeface="Arial Rounded MT Bold" panose="020F0704030504030204" pitchFamily="34" charset="0"/>
              </a:rPr>
              <a:t>LANDSAT 8</a:t>
            </a:r>
          </a:p>
        </p:txBody>
      </p:sp>
      <p:sp>
        <p:nvSpPr>
          <p:cNvPr id="10" name="CuadroTexto 9">
            <a:extLst>
              <a:ext uri="{FF2B5EF4-FFF2-40B4-BE49-F238E27FC236}">
                <a16:creationId xmlns:a16="http://schemas.microsoft.com/office/drawing/2014/main" id="{5E98DAD6-4297-45A7-84D1-5405F349D2F5}"/>
              </a:ext>
            </a:extLst>
          </p:cNvPr>
          <p:cNvSpPr txBox="1"/>
          <p:nvPr/>
        </p:nvSpPr>
        <p:spPr>
          <a:xfrm>
            <a:off x="3214688" y="3779838"/>
            <a:ext cx="1828800"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1,1</a:t>
            </a:r>
            <a:r>
              <a:rPr lang="es-CO" sz="2000" dirty="0">
                <a:solidFill>
                  <a:srgbClr val="299549"/>
                </a:solidFill>
                <a:latin typeface="Arial Rounded MT Bold" panose="020F0704030504030204" pitchFamily="34" charset="0"/>
              </a:rPr>
              <a:t>h</a:t>
            </a:r>
            <a:r>
              <a:rPr lang="es-CO" sz="3600" dirty="0">
                <a:solidFill>
                  <a:srgbClr val="299549"/>
                </a:solidFill>
                <a:latin typeface="Arial Rounded MT Bold" panose="020F0704030504030204" pitchFamily="34" charset="0"/>
              </a:rPr>
              <a:t> </a:t>
            </a:r>
            <a:endParaRPr lang="es-CO" dirty="0">
              <a:solidFill>
                <a:srgbClr val="299549"/>
              </a:solidFill>
              <a:latin typeface="Arial Rounded MT Bold" panose="020F0704030504030204" pitchFamily="34" charset="0"/>
            </a:endParaRPr>
          </a:p>
          <a:p>
            <a:pPr>
              <a:defRPr/>
            </a:pPr>
            <a:r>
              <a:rPr lang="es-CO" sz="1100" dirty="0">
                <a:solidFill>
                  <a:srgbClr val="299549"/>
                </a:solidFill>
                <a:latin typeface="Arial Rounded MT Bold" panose="020F0704030504030204" pitchFamily="34" charset="0"/>
              </a:rPr>
              <a:t>PROCESSING</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0236" y="4654763"/>
            <a:ext cx="1409700" cy="1266825"/>
          </a:xfrm>
          <a:prstGeom prst="rect">
            <a:avLst/>
          </a:prstGeom>
        </p:spPr>
      </p:pic>
      <p:sp>
        <p:nvSpPr>
          <p:cNvPr id="15" name="CuadroTexto 14">
            <a:extLst>
              <a:ext uri="{FF2B5EF4-FFF2-40B4-BE49-F238E27FC236}">
                <a16:creationId xmlns:a16="http://schemas.microsoft.com/office/drawing/2014/main" id="{5E98DAD6-4297-45A7-84D1-5405F349D2F5}"/>
              </a:ext>
            </a:extLst>
          </p:cNvPr>
          <p:cNvSpPr txBox="1"/>
          <p:nvPr/>
        </p:nvSpPr>
        <p:spPr>
          <a:xfrm>
            <a:off x="1173504" y="4692651"/>
            <a:ext cx="2295410" cy="815608"/>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s-CO" sz="3600" dirty="0">
                <a:solidFill>
                  <a:srgbClr val="299549"/>
                </a:solidFill>
                <a:latin typeface="Arial Rounded MT Bold" panose="020F0704030504030204" pitchFamily="34" charset="0"/>
              </a:rPr>
              <a:t>1</a:t>
            </a:r>
            <a:r>
              <a:rPr lang="es-CO" dirty="0">
                <a:solidFill>
                  <a:srgbClr val="299549"/>
                </a:solidFill>
                <a:latin typeface="Arial Rounded MT Bold" panose="020F0704030504030204" pitchFamily="34" charset="0"/>
              </a:rPr>
              <a:t>python </a:t>
            </a:r>
            <a:r>
              <a:rPr lang="es-CO" dirty="0" err="1">
                <a:solidFill>
                  <a:srgbClr val="299549"/>
                </a:solidFill>
                <a:latin typeface="Arial Rounded MT Bold" panose="020F0704030504030204" pitchFamily="34" charset="0"/>
              </a:rPr>
              <a:t>library</a:t>
            </a:r>
            <a:r>
              <a:rPr lang="es-CO" sz="3600" dirty="0">
                <a:solidFill>
                  <a:srgbClr val="299549"/>
                </a:solidFill>
                <a:latin typeface="Arial Rounded MT Bold" panose="020F0704030504030204" pitchFamily="34" charset="0"/>
              </a:rPr>
              <a:t> </a:t>
            </a:r>
            <a:endParaRPr lang="es-CO" dirty="0">
              <a:solidFill>
                <a:srgbClr val="299549"/>
              </a:solidFill>
              <a:latin typeface="Arial Rounded MT Bold" panose="020F0704030504030204" pitchFamily="34" charset="0"/>
            </a:endParaRPr>
          </a:p>
          <a:p>
            <a:pPr>
              <a:defRPr/>
            </a:pPr>
            <a:r>
              <a:rPr lang="es-CO" sz="1100" dirty="0">
                <a:solidFill>
                  <a:srgbClr val="299549"/>
                </a:solidFill>
                <a:latin typeface="Arial Rounded MT Bold" panose="020F0704030504030204" pitchFamily="34" charset="0"/>
              </a:rPr>
              <a:t>RANDOM FOREST</a:t>
            </a:r>
          </a:p>
        </p:txBody>
      </p:sp>
    </p:spTree>
    <p:extLst>
      <p:ext uri="{BB962C8B-B14F-4D97-AF65-F5344CB8AC3E}">
        <p14:creationId xmlns:p14="http://schemas.microsoft.com/office/powerpoint/2010/main" val="341130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Current Implementation</a:t>
            </a:r>
          </a:p>
        </p:txBody>
      </p:sp>
      <p:sp>
        <p:nvSpPr>
          <p:cNvPr id="3" name="6 Rectángulo"/>
          <p:cNvSpPr/>
          <p:nvPr/>
        </p:nvSpPr>
        <p:spPr>
          <a:xfrm>
            <a:off x="942109" y="1990436"/>
            <a:ext cx="10529455" cy="360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4 CuadroTexto"/>
          <p:cNvSpPr txBox="1"/>
          <p:nvPr/>
        </p:nvSpPr>
        <p:spPr>
          <a:xfrm>
            <a:off x="27484" y="1900439"/>
            <a:ext cx="2068643" cy="369332"/>
          </a:xfrm>
          <a:prstGeom prst="rect">
            <a:avLst/>
          </a:prstGeom>
          <a:noFill/>
        </p:spPr>
        <p:txBody>
          <a:bodyPr wrap="square" rtlCol="0">
            <a:spAutoFit/>
          </a:bodyPr>
          <a:lstStyle/>
          <a:p>
            <a:pPr algn="ctr"/>
            <a:r>
              <a:rPr lang="en-US" b="1" dirty="0">
                <a:solidFill>
                  <a:prstClr val="black"/>
                </a:solidFill>
              </a:rPr>
              <a:t>Data Manager</a:t>
            </a:r>
          </a:p>
        </p:txBody>
      </p:sp>
      <p:sp>
        <p:nvSpPr>
          <p:cNvPr id="7" name="5 CuadroTexto"/>
          <p:cNvSpPr txBox="1"/>
          <p:nvPr/>
        </p:nvSpPr>
        <p:spPr>
          <a:xfrm>
            <a:off x="2927510" y="1879164"/>
            <a:ext cx="1676954" cy="369332"/>
          </a:xfrm>
          <a:prstGeom prst="rect">
            <a:avLst/>
          </a:prstGeom>
          <a:noFill/>
        </p:spPr>
        <p:txBody>
          <a:bodyPr wrap="square" rtlCol="0">
            <a:spAutoFit/>
          </a:bodyPr>
          <a:lstStyle/>
          <a:p>
            <a:pPr algn="ctr"/>
            <a:r>
              <a:rPr lang="en-US" b="1" dirty="0">
                <a:solidFill>
                  <a:prstClr val="black"/>
                </a:solidFill>
              </a:rPr>
              <a:t>Developer</a:t>
            </a: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667" y="1291777"/>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0323" y="1291777"/>
            <a:ext cx="648000" cy="64800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6023772" y="1879164"/>
            <a:ext cx="1420536" cy="369332"/>
          </a:xfrm>
          <a:prstGeom prst="rect">
            <a:avLst/>
          </a:prstGeom>
          <a:noFill/>
        </p:spPr>
        <p:txBody>
          <a:bodyPr wrap="square" rtlCol="0">
            <a:spAutoFit/>
          </a:bodyPr>
          <a:lstStyle/>
          <a:p>
            <a:pPr algn="ctr"/>
            <a:r>
              <a:rPr lang="en-US" b="1" dirty="0">
                <a:solidFill>
                  <a:prstClr val="black"/>
                </a:solidFill>
              </a:rPr>
              <a:t>Analyst</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726" y="1291777"/>
            <a:ext cx="647999" cy="648000"/>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7704154" y="4910744"/>
            <a:ext cx="1762338" cy="369332"/>
          </a:xfrm>
          <a:prstGeom prst="rect">
            <a:avLst/>
          </a:prstGeom>
          <a:noFill/>
        </p:spPr>
        <p:txBody>
          <a:bodyPr wrap="square" rtlCol="0">
            <a:spAutoFit/>
          </a:bodyPr>
          <a:lstStyle/>
          <a:p>
            <a:pPr algn="ctr"/>
            <a:r>
              <a:rPr lang="en-US" b="1" dirty="0">
                <a:solidFill>
                  <a:prstClr val="black"/>
                </a:solidFill>
              </a:rPr>
              <a:t>System Admin</a:t>
            </a:r>
          </a:p>
        </p:txBody>
      </p:sp>
      <p:pic>
        <p:nvPicPr>
          <p:cNvPr id="13"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6244" y="4066182"/>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4" name="14 CuadroTexto"/>
          <p:cNvSpPr txBox="1"/>
          <p:nvPr/>
        </p:nvSpPr>
        <p:spPr>
          <a:xfrm>
            <a:off x="4628596" y="5662565"/>
            <a:ext cx="2293454" cy="369332"/>
          </a:xfrm>
          <a:prstGeom prst="rect">
            <a:avLst/>
          </a:prstGeom>
          <a:noFill/>
        </p:spPr>
        <p:txBody>
          <a:bodyPr wrap="square" rtlCol="0">
            <a:spAutoFit/>
          </a:bodyPr>
          <a:lstStyle/>
          <a:p>
            <a:pPr algn="ctr"/>
            <a:r>
              <a:rPr lang="es-CO" b="1" dirty="0">
                <a:solidFill>
                  <a:prstClr val="black"/>
                </a:solidFill>
              </a:rPr>
              <a:t>Portal Web CDCOL</a:t>
            </a:r>
          </a:p>
        </p:txBody>
      </p:sp>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79952" y="1379327"/>
            <a:ext cx="1793189" cy="64554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23 Conector recto de flecha"/>
          <p:cNvCxnSpPr/>
          <p:nvPr/>
        </p:nvCxnSpPr>
        <p:spPr>
          <a:xfrm flipH="1">
            <a:off x="7123227" y="4579266"/>
            <a:ext cx="935629" cy="6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89150" y="2810875"/>
            <a:ext cx="1301792" cy="4534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92328" y="2104890"/>
            <a:ext cx="1876248" cy="794179"/>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28" descr="C:\Dropbox\Compartido Proyecto Cubo\2016\Wireframes y diseño gráfico\Informe 3\Interfaces gráficas HTML\Públicos\PUB1 - Ver página principal (home).png"/>
          <p:cNvPicPr>
            <a:picLocks noChangeAspect="1"/>
          </p:cNvPicPr>
          <p:nvPr/>
        </p:nvPicPr>
        <p:blipFill rotWithShape="1">
          <a:blip r:embed="rId9" cstate="print">
            <a:extLst>
              <a:ext uri="{28A0092B-C50C-407E-A947-70E740481C1C}">
                <a14:useLocalDpi xmlns:a14="http://schemas.microsoft.com/office/drawing/2010/main" val="0"/>
              </a:ext>
            </a:extLst>
          </a:blip>
          <a:srcRect b="53038"/>
          <a:stretch/>
        </p:blipFill>
        <p:spPr bwMode="auto">
          <a:xfrm>
            <a:off x="343219" y="2706139"/>
            <a:ext cx="6578831" cy="3936263"/>
          </a:xfrm>
          <a:prstGeom prst="rect">
            <a:avLst/>
          </a:prstGeom>
          <a:noFill/>
          <a:ln>
            <a:noFill/>
          </a:ln>
        </p:spPr>
      </p:pic>
      <p:cxnSp>
        <p:nvCxnSpPr>
          <p:cNvPr id="20" name="2 Conector recto de flecha"/>
          <p:cNvCxnSpPr>
            <a:stCxn id="6" idx="2"/>
          </p:cNvCxnSpPr>
          <p:nvPr/>
        </p:nvCxnSpPr>
        <p:spPr>
          <a:xfrm>
            <a:off x="1061806" y="2269771"/>
            <a:ext cx="2443394" cy="747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17 Conector recto de flecha"/>
          <p:cNvCxnSpPr/>
          <p:nvPr/>
        </p:nvCxnSpPr>
        <p:spPr>
          <a:xfrm>
            <a:off x="3678601" y="2269771"/>
            <a:ext cx="0" cy="747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flipH="1">
            <a:off x="3909248" y="2241417"/>
            <a:ext cx="2703677" cy="7576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9152" y="4060778"/>
            <a:ext cx="1905648" cy="8893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5670" y="4900379"/>
            <a:ext cx="1684900" cy="4469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85670" y="3499247"/>
            <a:ext cx="1626118" cy="71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50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Current Implementation</a:t>
            </a:r>
          </a:p>
        </p:txBody>
      </p:sp>
      <p:sp>
        <p:nvSpPr>
          <p:cNvPr id="11" name="6 Rectángulo"/>
          <p:cNvSpPr/>
          <p:nvPr/>
        </p:nvSpPr>
        <p:spPr>
          <a:xfrm>
            <a:off x="942109" y="1876136"/>
            <a:ext cx="10529455" cy="360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Imagen 2"/>
          <p:cNvPicPr>
            <a:picLocks noChangeAspect="1"/>
          </p:cNvPicPr>
          <p:nvPr/>
        </p:nvPicPr>
        <p:blipFill>
          <a:blip r:embed="rId2"/>
          <a:stretch>
            <a:fillRect/>
          </a:stretch>
        </p:blipFill>
        <p:spPr>
          <a:xfrm>
            <a:off x="71875" y="1373421"/>
            <a:ext cx="3913900" cy="3852345"/>
          </a:xfrm>
          <a:prstGeom prst="rect">
            <a:avLst/>
          </a:prstGeom>
        </p:spPr>
      </p:pic>
      <p:pic>
        <p:nvPicPr>
          <p:cNvPr id="14" name="Imagen 18"/>
          <p:cNvPicPr>
            <a:picLocks noChangeAspect="1"/>
          </p:cNvPicPr>
          <p:nvPr/>
        </p:nvPicPr>
        <p:blipFill>
          <a:blip r:embed="rId3"/>
          <a:stretch>
            <a:fillRect/>
          </a:stretch>
        </p:blipFill>
        <p:spPr>
          <a:xfrm>
            <a:off x="4166282" y="1309920"/>
            <a:ext cx="3714972" cy="4832837"/>
          </a:xfrm>
          <a:prstGeom prst="rect">
            <a:avLst/>
          </a:prstGeom>
        </p:spPr>
      </p:pic>
      <p:pic>
        <p:nvPicPr>
          <p:cNvPr id="16" name="Imagen 19"/>
          <p:cNvPicPr>
            <a:picLocks noChangeAspect="1"/>
          </p:cNvPicPr>
          <p:nvPr/>
        </p:nvPicPr>
        <p:blipFill>
          <a:blip r:embed="rId4"/>
          <a:stretch>
            <a:fillRect/>
          </a:stretch>
        </p:blipFill>
        <p:spPr>
          <a:xfrm>
            <a:off x="8040911" y="1396729"/>
            <a:ext cx="3976875" cy="4069720"/>
          </a:xfrm>
          <a:prstGeom prst="rect">
            <a:avLst/>
          </a:prstGeom>
        </p:spPr>
      </p:pic>
    </p:spTree>
    <p:extLst>
      <p:ext uri="{BB962C8B-B14F-4D97-AF65-F5344CB8AC3E}">
        <p14:creationId xmlns:p14="http://schemas.microsoft.com/office/powerpoint/2010/main" val="17595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Components</a:t>
            </a:r>
          </a:p>
        </p:txBody>
      </p:sp>
      <p:sp>
        <p:nvSpPr>
          <p:cNvPr id="11" name="6 Rectángulo"/>
          <p:cNvSpPr/>
          <p:nvPr/>
        </p:nvSpPr>
        <p:spPr>
          <a:xfrm>
            <a:off x="942109" y="1876136"/>
            <a:ext cx="10529455" cy="360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Marcador de contenido 3">
            <a:extLst>
              <a:ext uri="{FF2B5EF4-FFF2-40B4-BE49-F238E27FC236}">
                <a16:creationId xmlns:a16="http://schemas.microsoft.com/office/drawing/2014/main" id="{F83E7EBF-2F9E-4FE9-8A80-3349015D539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322566" y="1790505"/>
            <a:ext cx="5692234" cy="4297680"/>
          </a:xfrm>
          <a:prstGeom prst="rect">
            <a:avLst/>
          </a:prstGeom>
        </p:spPr>
      </p:pic>
    </p:spTree>
    <p:extLst>
      <p:ext uri="{BB962C8B-B14F-4D97-AF65-F5344CB8AC3E}">
        <p14:creationId xmlns:p14="http://schemas.microsoft.com/office/powerpoint/2010/main" val="3176168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Components</a:t>
            </a:r>
          </a:p>
        </p:txBody>
      </p:sp>
      <p:grpSp>
        <p:nvGrpSpPr>
          <p:cNvPr id="3" name="Grupo 2">
            <a:extLst>
              <a:ext uri="{FF2B5EF4-FFF2-40B4-BE49-F238E27FC236}">
                <a16:creationId xmlns:a16="http://schemas.microsoft.com/office/drawing/2014/main" id="{8F4B9BE1-1BBA-4DB9-9D32-09E9A13F5D92}"/>
              </a:ext>
            </a:extLst>
          </p:cNvPr>
          <p:cNvGrpSpPr/>
          <p:nvPr/>
        </p:nvGrpSpPr>
        <p:grpSpPr>
          <a:xfrm>
            <a:off x="160482" y="5342598"/>
            <a:ext cx="9377413" cy="900332"/>
            <a:chOff x="160482" y="5444198"/>
            <a:chExt cx="9377413" cy="900332"/>
          </a:xfrm>
        </p:grpSpPr>
        <p:sp>
          <p:nvSpPr>
            <p:cNvPr id="5" name="Rectángulo 4">
              <a:extLst>
                <a:ext uri="{FF2B5EF4-FFF2-40B4-BE49-F238E27FC236}">
                  <a16:creationId xmlns:a16="http://schemas.microsoft.com/office/drawing/2014/main" id="{50280A93-7C3F-4BDF-9DD2-7EE5F7AD6285}"/>
                </a:ext>
              </a:extLst>
            </p:cNvPr>
            <p:cNvSpPr/>
            <p:nvPr/>
          </p:nvSpPr>
          <p:spPr>
            <a:xfrm>
              <a:off x="2715064" y="5444198"/>
              <a:ext cx="6822831" cy="900332"/>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92F0D570-4A1B-4C52-8A8A-4BE06EAED34E}"/>
                </a:ext>
              </a:extLst>
            </p:cNvPr>
            <p:cNvSpPr txBox="1"/>
            <p:nvPr/>
          </p:nvSpPr>
          <p:spPr>
            <a:xfrm>
              <a:off x="160482" y="5571198"/>
              <a:ext cx="2554582" cy="646331"/>
            </a:xfrm>
            <a:prstGeom prst="rect">
              <a:avLst/>
            </a:prstGeom>
            <a:noFill/>
          </p:spPr>
          <p:txBody>
            <a:bodyPr wrap="square" rtlCol="0">
              <a:spAutoFit/>
            </a:bodyPr>
            <a:lstStyle/>
            <a:p>
              <a:pPr algn="r"/>
              <a:r>
                <a:rPr lang="es-CO" dirty="0" err="1">
                  <a:solidFill>
                    <a:schemeClr val="accent6">
                      <a:lumMod val="75000"/>
                    </a:schemeClr>
                  </a:solidFill>
                </a:rPr>
                <a:t>OpenDatacube</a:t>
              </a:r>
              <a:r>
                <a:rPr lang="es-CO" dirty="0">
                  <a:solidFill>
                    <a:schemeClr val="accent6">
                      <a:lumMod val="75000"/>
                    </a:schemeClr>
                  </a:solidFill>
                </a:rPr>
                <a:t>/</a:t>
              </a:r>
              <a:br>
                <a:rPr lang="es-CO" dirty="0">
                  <a:solidFill>
                    <a:schemeClr val="accent6">
                      <a:lumMod val="75000"/>
                    </a:schemeClr>
                  </a:solidFill>
                </a:rPr>
              </a:br>
              <a:r>
                <a:rPr lang="es-CO" dirty="0" err="1">
                  <a:solidFill>
                    <a:schemeClr val="accent6">
                      <a:lumMod val="75000"/>
                    </a:schemeClr>
                  </a:solidFill>
                </a:rPr>
                <a:t>datacube-core</a:t>
              </a:r>
              <a:endParaRPr lang="es-CO" dirty="0">
                <a:solidFill>
                  <a:schemeClr val="accent6">
                    <a:lumMod val="75000"/>
                  </a:schemeClr>
                </a:solidFill>
              </a:endParaRPr>
            </a:p>
          </p:txBody>
        </p:sp>
      </p:grpSp>
      <p:pic>
        <p:nvPicPr>
          <p:cNvPr id="7" name="Marcador de contenido 3">
            <a:extLst>
              <a:ext uri="{FF2B5EF4-FFF2-40B4-BE49-F238E27FC236}">
                <a16:creationId xmlns:a16="http://schemas.microsoft.com/office/drawing/2014/main" id="{F83E7EBF-2F9E-4FE9-8A80-3349015D539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322566" y="1790505"/>
            <a:ext cx="5692234" cy="4297680"/>
          </a:xfrm>
          <a:prstGeom prst="rect">
            <a:avLst/>
          </a:prstGeom>
        </p:spPr>
      </p:pic>
    </p:spTree>
    <p:extLst>
      <p:ext uri="{BB962C8B-B14F-4D97-AF65-F5344CB8AC3E}">
        <p14:creationId xmlns:p14="http://schemas.microsoft.com/office/powerpoint/2010/main" val="1651044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Components</a:t>
            </a:r>
          </a:p>
        </p:txBody>
      </p:sp>
      <p:sp>
        <p:nvSpPr>
          <p:cNvPr id="12" name="Rectángulo 11">
            <a:extLst>
              <a:ext uri="{FF2B5EF4-FFF2-40B4-BE49-F238E27FC236}">
                <a16:creationId xmlns:a16="http://schemas.microsoft.com/office/drawing/2014/main" id="{493272A3-B0C7-45F7-BAFA-2D982518C798}"/>
              </a:ext>
            </a:extLst>
          </p:cNvPr>
          <p:cNvSpPr/>
          <p:nvPr/>
        </p:nvSpPr>
        <p:spPr>
          <a:xfrm>
            <a:off x="2392679" y="1584960"/>
            <a:ext cx="7467600" cy="47523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13" name="Rectángulo 12">
            <a:extLst>
              <a:ext uri="{FF2B5EF4-FFF2-40B4-BE49-F238E27FC236}">
                <a16:creationId xmlns:a16="http://schemas.microsoft.com/office/drawing/2014/main" id="{50280A93-7C3F-4BDF-9DD2-7EE5F7AD6285}"/>
              </a:ext>
            </a:extLst>
          </p:cNvPr>
          <p:cNvSpPr/>
          <p:nvPr/>
        </p:nvSpPr>
        <p:spPr>
          <a:xfrm>
            <a:off x="2715064" y="5291798"/>
            <a:ext cx="6822831" cy="900332"/>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dirty="0"/>
          </a:p>
        </p:txBody>
      </p:sp>
      <p:pic>
        <p:nvPicPr>
          <p:cNvPr id="14" name="Marcador de contenido 3">
            <a:extLst>
              <a:ext uri="{FF2B5EF4-FFF2-40B4-BE49-F238E27FC236}">
                <a16:creationId xmlns:a16="http://schemas.microsoft.com/office/drawing/2014/main" id="{F83E7EBF-2F9E-4FE9-8A80-3349015D539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322566" y="1739705"/>
            <a:ext cx="5692234" cy="4297680"/>
          </a:xfrm>
          <a:prstGeom prst="rect">
            <a:avLst/>
          </a:prstGeom>
        </p:spPr>
      </p:pic>
    </p:spTree>
    <p:extLst>
      <p:ext uri="{BB962C8B-B14F-4D97-AF65-F5344CB8AC3E}">
        <p14:creationId xmlns:p14="http://schemas.microsoft.com/office/powerpoint/2010/main" val="1293107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Old Architecture</a:t>
            </a:r>
          </a:p>
        </p:txBody>
      </p:sp>
      <p:sp>
        <p:nvSpPr>
          <p:cNvPr id="6" name="Marcador de contenido 2">
            <a:extLst>
              <a:ext uri="{FF2B5EF4-FFF2-40B4-BE49-F238E27FC236}">
                <a16:creationId xmlns:a16="http://schemas.microsoft.com/office/drawing/2014/main" id="{56D04459-167A-4D7A-A8CB-83B97915EA8E}"/>
              </a:ext>
            </a:extLst>
          </p:cNvPr>
          <p:cNvSpPr>
            <a:spLocks noGrp="1"/>
          </p:cNvSpPr>
          <p:nvPr>
            <p:ph idx="1"/>
          </p:nvPr>
        </p:nvSpPr>
        <p:spPr>
          <a:xfrm>
            <a:off x="7302501" y="2201324"/>
            <a:ext cx="4626264" cy="4023360"/>
          </a:xfrm>
        </p:spPr>
        <p:txBody>
          <a:bodyPr>
            <a:normAutofit/>
          </a:bodyPr>
          <a:lstStyle/>
          <a:p>
            <a:pPr marL="0" indent="0" algn="just">
              <a:buNone/>
            </a:pPr>
            <a:r>
              <a:rPr lang="en-US" dirty="0"/>
              <a:t>Three instances are required to run the old architecture.</a:t>
            </a:r>
          </a:p>
          <a:p>
            <a:pPr marL="0" indent="0" algn="just">
              <a:buNone/>
            </a:pPr>
            <a:endParaRPr lang="en-US" dirty="0"/>
          </a:p>
          <a:p>
            <a:pPr marL="0" indent="0" algn="just">
              <a:buNone/>
            </a:pPr>
            <a:r>
              <a:rPr lang="en-US" dirty="0"/>
              <a:t>We executed performance tests for this architecture on Amazon Web Services (AWS).</a:t>
            </a:r>
          </a:p>
          <a:p>
            <a:pPr marL="0" indent="0" algn="just">
              <a:buNone/>
            </a:pPr>
            <a:endParaRPr lang="en-US" dirty="0"/>
          </a:p>
        </p:txBody>
      </p:sp>
      <p:pic>
        <p:nvPicPr>
          <p:cNvPr id="7" name="Picture 2" descr="C:\Dropbox\A4. FOREST 2020\1. Ejecución 2017-2\Informes IDEAM 2017-2\Informe 2\IDEAM 2017-2018 - Desp AWS Arq Inici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073" y="939795"/>
            <a:ext cx="6064827" cy="553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79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Old Architecture</a:t>
            </a:r>
          </a:p>
        </p:txBody>
      </p:sp>
      <p:pic>
        <p:nvPicPr>
          <p:cNvPr id="5" name="Picture 2" descr="C:\Dropbox\A4. FOREST 2020\1. Ejecución 2017-2\Informes IDEAM 2017-2\Informe 2\IDEAM 2017-2018 - Despliegue Inici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996199"/>
            <a:ext cx="8011245" cy="557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98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Old Architecture</a:t>
            </a:r>
          </a:p>
        </p:txBody>
      </p:sp>
      <p:sp>
        <p:nvSpPr>
          <p:cNvPr id="5" name="6 Rectángulo"/>
          <p:cNvSpPr/>
          <p:nvPr/>
        </p:nvSpPr>
        <p:spPr>
          <a:xfrm>
            <a:off x="942109" y="1888836"/>
            <a:ext cx="10529455" cy="360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Picture 2" descr="C:\Dropbox\A4. FOREST 2020\1. Ejecución 2017-2\Informes IDEAM 2017-2\Informe 2\IDEAM 2017-2018 - Despliegue Inici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996199"/>
            <a:ext cx="8011245" cy="5570047"/>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id="{56D04459-167A-4D7A-A8CB-83B97915EA8E}"/>
              </a:ext>
            </a:extLst>
          </p:cNvPr>
          <p:cNvSpPr>
            <a:spLocks noGrp="1"/>
          </p:cNvSpPr>
          <p:nvPr>
            <p:ph idx="1"/>
          </p:nvPr>
        </p:nvSpPr>
        <p:spPr>
          <a:xfrm>
            <a:off x="8007927" y="1388523"/>
            <a:ext cx="3920837" cy="4735187"/>
          </a:xfrm>
        </p:spPr>
        <p:txBody>
          <a:bodyPr>
            <a:noAutofit/>
          </a:bodyPr>
          <a:lstStyle/>
          <a:p>
            <a:pPr marL="0" indent="0" algn="just">
              <a:buNone/>
            </a:pPr>
            <a:r>
              <a:rPr lang="en-US" sz="2000" dirty="0"/>
              <a:t>A single machine to run bulk ingestions and algorithms tasks.</a:t>
            </a:r>
          </a:p>
          <a:p>
            <a:pPr lvl="1" algn="just"/>
            <a:endParaRPr lang="en-US" sz="2000" dirty="0"/>
          </a:p>
          <a:p>
            <a:pPr lvl="1" algn="just"/>
            <a:r>
              <a:rPr lang="en-US" sz="2000" dirty="0"/>
              <a:t>Bulk ingestions and algorithm executions can not be executed concurrently.</a:t>
            </a:r>
          </a:p>
          <a:p>
            <a:pPr lvl="1" algn="just"/>
            <a:endParaRPr lang="en-US" sz="2000" dirty="0"/>
          </a:p>
          <a:p>
            <a:pPr lvl="1" algn="just"/>
            <a:r>
              <a:rPr lang="en-US" sz="2000" dirty="0"/>
              <a:t>It is not possible to increase the number of algorithm tasks than can be executed concurrently in the Cube Server due to hardware restrictions. This restriction limits the throughput of the datacube and impact the time to get results in large analysis.</a:t>
            </a:r>
          </a:p>
        </p:txBody>
      </p:sp>
      <p:sp>
        <p:nvSpPr>
          <p:cNvPr id="9" name="8 Rectángulo"/>
          <p:cNvSpPr/>
          <p:nvPr/>
        </p:nvSpPr>
        <p:spPr>
          <a:xfrm>
            <a:off x="1759529" y="1085271"/>
            <a:ext cx="5832764" cy="54448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36545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id="{F8EDC1EE-7A20-4155-B722-4D38C9B70101}"/>
              </a:ext>
            </a:extLst>
          </p:cNvPr>
          <p:cNvSpPr>
            <a:spLocks noGrp="1" noChangeArrowheads="1"/>
          </p:cNvSpPr>
          <p:nvPr>
            <p:ph type="title"/>
          </p:nvPr>
        </p:nvSpPr>
        <p:spPr bwMode="auto">
          <a:xfrm>
            <a:off x="539750" y="153988"/>
            <a:ext cx="10515600"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CO" altLang="es-CO" b="1">
                <a:solidFill>
                  <a:schemeClr val="bg1"/>
                </a:solidFill>
              </a:rPr>
              <a:t>CONTENT</a:t>
            </a:r>
          </a:p>
        </p:txBody>
      </p:sp>
      <p:sp>
        <p:nvSpPr>
          <p:cNvPr id="4" name="Marcador de contenido 3">
            <a:extLst>
              <a:ext uri="{FF2B5EF4-FFF2-40B4-BE49-F238E27FC236}">
                <a16:creationId xmlns:a16="http://schemas.microsoft.com/office/drawing/2014/main" id="{980BA760-E501-4DF7-BE03-F2EE71D27FFE}"/>
              </a:ext>
            </a:extLst>
          </p:cNvPr>
          <p:cNvSpPr>
            <a:spLocks noGrp="1"/>
          </p:cNvSpPr>
          <p:nvPr>
            <p:ph idx="1"/>
          </p:nvPr>
        </p:nvSpPr>
        <p:spPr>
          <a:xfrm>
            <a:off x="896257" y="2130425"/>
            <a:ext cx="10515600" cy="4351338"/>
          </a:xfrm>
        </p:spPr>
        <p:txBody>
          <a:bodyPr/>
          <a:lstStyle/>
          <a:p>
            <a:pPr marL="1247775" indent="-614363" eaLnBrk="1" fontAlgn="auto" hangingPunct="1">
              <a:spcAft>
                <a:spcPts val="0"/>
              </a:spcAft>
              <a:buFont typeface="Wingdings" panose="05000000000000000000" pitchFamily="2" charset="2"/>
              <a:buChar char="ü"/>
              <a:defRPr/>
            </a:pPr>
            <a:r>
              <a:rPr lang="en-US" dirty="0">
                <a:solidFill>
                  <a:srgbClr val="2364A3"/>
                </a:solidFill>
              </a:rPr>
              <a:t>Introduction </a:t>
            </a:r>
          </a:p>
          <a:p>
            <a:pPr marL="1247775" indent="-614363" eaLnBrk="1" fontAlgn="auto" hangingPunct="1">
              <a:spcAft>
                <a:spcPts val="0"/>
              </a:spcAft>
              <a:buFont typeface="Wingdings" panose="05000000000000000000" pitchFamily="2" charset="2"/>
              <a:buChar char="ü"/>
              <a:defRPr/>
            </a:pPr>
            <a:r>
              <a:rPr lang="en-US" dirty="0">
                <a:solidFill>
                  <a:srgbClr val="2364A3"/>
                </a:solidFill>
              </a:rPr>
              <a:t>Advances (Web Portal and algorithms)</a:t>
            </a:r>
          </a:p>
          <a:p>
            <a:pPr marL="1247775" indent="-614363" eaLnBrk="1" fontAlgn="auto" hangingPunct="1">
              <a:spcAft>
                <a:spcPts val="0"/>
              </a:spcAft>
              <a:buFont typeface="Wingdings" panose="05000000000000000000" pitchFamily="2" charset="2"/>
              <a:buChar char="ü"/>
              <a:defRPr/>
            </a:pPr>
            <a:r>
              <a:rPr lang="en-US" dirty="0">
                <a:solidFill>
                  <a:srgbClr val="2364A3"/>
                </a:solidFill>
              </a:rPr>
              <a:t>Current implementation</a:t>
            </a:r>
          </a:p>
          <a:p>
            <a:pPr marL="1247775" indent="-614363" eaLnBrk="1" fontAlgn="auto" hangingPunct="1">
              <a:spcAft>
                <a:spcPts val="0"/>
              </a:spcAft>
              <a:buFont typeface="Wingdings" panose="05000000000000000000" pitchFamily="2" charset="2"/>
              <a:buChar char="ü"/>
              <a:defRPr/>
            </a:pPr>
            <a:r>
              <a:rPr lang="en-US" dirty="0">
                <a:solidFill>
                  <a:srgbClr val="2364A3"/>
                </a:solidFill>
              </a:rPr>
              <a:t>Results</a:t>
            </a:r>
          </a:p>
          <a:p>
            <a:pPr marL="1247775" indent="-614363" eaLnBrk="1" fontAlgn="auto" hangingPunct="1">
              <a:spcAft>
                <a:spcPts val="0"/>
              </a:spcAft>
              <a:buFont typeface="Wingdings" panose="05000000000000000000" pitchFamily="2" charset="2"/>
              <a:buChar char="ü"/>
              <a:defRPr/>
            </a:pPr>
            <a:r>
              <a:rPr lang="en-US" dirty="0">
                <a:solidFill>
                  <a:srgbClr val="2364A3"/>
                </a:solidFill>
              </a:rPr>
              <a:t>Conclusions</a:t>
            </a:r>
          </a:p>
          <a:p>
            <a:pPr eaLnBrk="1" fontAlgn="auto" hangingPunct="1">
              <a:spcAft>
                <a:spcPts val="0"/>
              </a:spcAft>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New Architecture</a:t>
            </a:r>
          </a:p>
        </p:txBody>
      </p:sp>
      <p:sp>
        <p:nvSpPr>
          <p:cNvPr id="5" name="Marcador de contenido 2">
            <a:extLst>
              <a:ext uri="{FF2B5EF4-FFF2-40B4-BE49-F238E27FC236}">
                <a16:creationId xmlns:a16="http://schemas.microsoft.com/office/drawing/2014/main" id="{56D04459-167A-4D7A-A8CB-83B97915EA8E}"/>
              </a:ext>
            </a:extLst>
          </p:cNvPr>
          <p:cNvSpPr>
            <a:spLocks noGrp="1"/>
          </p:cNvSpPr>
          <p:nvPr>
            <p:ph idx="1"/>
          </p:nvPr>
        </p:nvSpPr>
        <p:spPr>
          <a:xfrm>
            <a:off x="7035800" y="1794924"/>
            <a:ext cx="4892965" cy="4023360"/>
          </a:xfrm>
        </p:spPr>
        <p:txBody>
          <a:bodyPr>
            <a:normAutofit/>
          </a:bodyPr>
          <a:lstStyle/>
          <a:p>
            <a:pPr marL="0" indent="0" algn="just">
              <a:buNone/>
            </a:pPr>
            <a:endParaRPr lang="en-US" dirty="0"/>
          </a:p>
          <a:p>
            <a:pPr marL="0" indent="0" algn="just">
              <a:buNone/>
            </a:pPr>
            <a:r>
              <a:rPr lang="en-US" dirty="0"/>
              <a:t>At least six instances are required to run the new architecture.</a:t>
            </a:r>
          </a:p>
          <a:p>
            <a:pPr marL="0" indent="0" algn="just">
              <a:buNone/>
            </a:pPr>
            <a:endParaRPr lang="en-US" dirty="0"/>
          </a:p>
          <a:p>
            <a:pPr marL="0" indent="0" algn="just">
              <a:buNone/>
            </a:pPr>
            <a:r>
              <a:rPr lang="en-US" dirty="0"/>
              <a:t>We executed performance tests for this architecture on Amazon Web Services (AWS).</a:t>
            </a:r>
          </a:p>
        </p:txBody>
      </p:sp>
      <p:pic>
        <p:nvPicPr>
          <p:cNvPr id="6" name="Picture 2" descr="C:\Dropbox\A4. FOREST 2020\1. Ejecución 2017-2\Informes IDEAM 2017-2\Informe 2\IDEAM 2017-2018 - Desp AWS Arq Desc 2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4837" y="970320"/>
            <a:ext cx="4537815" cy="574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714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New Architecture</a:t>
            </a:r>
          </a:p>
        </p:txBody>
      </p:sp>
      <p:pic>
        <p:nvPicPr>
          <p:cNvPr id="3" name="Picture 2" descr="C:\Dropbox\A4. FOREST 2020\1. Ejecución 2017-2\Informes IDEAM 2017-2\Informe 2\IDEAM 2017-2018 - Desp. Desac  2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7869"/>
            <a:ext cx="7962900" cy="557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4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New Architecture</a:t>
            </a:r>
          </a:p>
        </p:txBody>
      </p:sp>
      <p:pic>
        <p:nvPicPr>
          <p:cNvPr id="5" name="Picture 2" descr="C:\Dropbox\A4. FOREST 2020\1. Ejecución 2017-2\Informes IDEAM 2017-2\Informe 2\IDEAM 2017-2018 - Desp. Desac  2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7869"/>
            <a:ext cx="7962900" cy="5576804"/>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56D04459-167A-4D7A-A8CB-83B97915EA8E}"/>
              </a:ext>
            </a:extLst>
          </p:cNvPr>
          <p:cNvSpPr>
            <a:spLocks noGrp="1"/>
          </p:cNvSpPr>
          <p:nvPr>
            <p:ph idx="1"/>
          </p:nvPr>
        </p:nvSpPr>
        <p:spPr>
          <a:xfrm>
            <a:off x="8007927" y="1147224"/>
            <a:ext cx="3920837" cy="4023360"/>
          </a:xfrm>
        </p:spPr>
        <p:txBody>
          <a:bodyPr>
            <a:normAutofit/>
          </a:bodyPr>
          <a:lstStyle/>
          <a:p>
            <a:pPr marL="0" indent="0" algn="just">
              <a:buNone/>
            </a:pPr>
            <a:endParaRPr lang="en-US" dirty="0"/>
          </a:p>
          <a:p>
            <a:pPr marL="0" indent="0" algn="just">
              <a:buNone/>
            </a:pPr>
            <a:r>
              <a:rPr lang="en-US" dirty="0"/>
              <a:t>A single machine dedicated to run bulk ingestions.</a:t>
            </a:r>
          </a:p>
        </p:txBody>
      </p:sp>
      <p:sp>
        <p:nvSpPr>
          <p:cNvPr id="7" name="8 Rectángulo"/>
          <p:cNvSpPr/>
          <p:nvPr/>
        </p:nvSpPr>
        <p:spPr>
          <a:xfrm>
            <a:off x="3981450" y="1021771"/>
            <a:ext cx="1619250" cy="9836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282880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CDCol New Architecture</a:t>
            </a:r>
          </a:p>
        </p:txBody>
      </p:sp>
      <p:sp>
        <p:nvSpPr>
          <p:cNvPr id="5" name="6 Rectángulo"/>
          <p:cNvSpPr/>
          <p:nvPr/>
        </p:nvSpPr>
        <p:spPr>
          <a:xfrm>
            <a:off x="942109" y="1812636"/>
            <a:ext cx="10529455" cy="360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Picture 2" descr="C:\Dropbox\A4. FOREST 2020\1. Ejecución 2017-2\Informes IDEAM 2017-2\Informe 2\IDEAM 2017-2018 - Desp. Desac  2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5169"/>
            <a:ext cx="7962900" cy="5576804"/>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id="{56D04459-167A-4D7A-A8CB-83B97915EA8E}"/>
              </a:ext>
            </a:extLst>
          </p:cNvPr>
          <p:cNvSpPr>
            <a:spLocks noGrp="1"/>
          </p:cNvSpPr>
          <p:nvPr>
            <p:ph idx="1"/>
          </p:nvPr>
        </p:nvSpPr>
        <p:spPr>
          <a:xfrm>
            <a:off x="8007927" y="1134524"/>
            <a:ext cx="3920837" cy="5151976"/>
          </a:xfrm>
        </p:spPr>
        <p:txBody>
          <a:bodyPr>
            <a:normAutofit lnSpcReduction="10000"/>
          </a:bodyPr>
          <a:lstStyle/>
          <a:p>
            <a:pPr marL="0" indent="0" algn="just">
              <a:buNone/>
            </a:pPr>
            <a:endParaRPr lang="en-US" dirty="0"/>
          </a:p>
          <a:p>
            <a:pPr marL="0" indent="0" algn="just">
              <a:buNone/>
            </a:pPr>
            <a:r>
              <a:rPr lang="en-US" dirty="0"/>
              <a:t>A single machine dedicated to run bulk ingestions.</a:t>
            </a:r>
          </a:p>
          <a:p>
            <a:pPr algn="just"/>
            <a:endParaRPr lang="en-US" dirty="0"/>
          </a:p>
          <a:p>
            <a:pPr algn="just"/>
            <a:endParaRPr lang="en-US" dirty="0"/>
          </a:p>
          <a:p>
            <a:pPr marL="0" indent="0" algn="just">
              <a:buNone/>
            </a:pPr>
            <a:r>
              <a:rPr lang="en-US" dirty="0"/>
              <a:t>Several machines to run algorithm tasks. These machines can scale horizontally to increase the number of tasks than can be executed concurrently.</a:t>
            </a:r>
          </a:p>
          <a:p>
            <a:pPr algn="just"/>
            <a:endParaRPr lang="en-US" dirty="0"/>
          </a:p>
        </p:txBody>
      </p:sp>
      <p:sp>
        <p:nvSpPr>
          <p:cNvPr id="9" name="8 Rectángulo"/>
          <p:cNvSpPr/>
          <p:nvPr/>
        </p:nvSpPr>
        <p:spPr>
          <a:xfrm>
            <a:off x="3981450" y="1009071"/>
            <a:ext cx="1619250" cy="9836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9 Rectángulo"/>
          <p:cNvSpPr/>
          <p:nvPr/>
        </p:nvSpPr>
        <p:spPr>
          <a:xfrm>
            <a:off x="3067050" y="2131292"/>
            <a:ext cx="2317750" cy="296140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31188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IDEAM Infrastructure</a:t>
            </a:r>
          </a:p>
        </p:txBody>
      </p:sp>
      <p:graphicFrame>
        <p:nvGraphicFramePr>
          <p:cNvPr id="5" name="Tabla 4">
            <a:extLst>
              <a:ext uri="{FF2B5EF4-FFF2-40B4-BE49-F238E27FC236}">
                <a16:creationId xmlns:a16="http://schemas.microsoft.com/office/drawing/2014/main" id="{4CB1979B-25DF-423A-82F2-1EC6EC42513F}"/>
              </a:ext>
            </a:extLst>
          </p:cNvPr>
          <p:cNvGraphicFramePr>
            <a:graphicFrameLocks noGrp="1"/>
          </p:cNvGraphicFramePr>
          <p:nvPr>
            <p:extLst/>
          </p:nvPr>
        </p:nvGraphicFramePr>
        <p:xfrm>
          <a:off x="1097277" y="2237014"/>
          <a:ext cx="10058400" cy="2803968"/>
        </p:xfrm>
        <a:graphic>
          <a:graphicData uri="http://schemas.openxmlformats.org/drawingml/2006/table">
            <a:tbl>
              <a:tblPr firstRow="1" firstCol="1" bandRow="1">
                <a:tableStyleId>{5C22544A-7EE6-4342-B048-85BDC9FD1C3A}</a:tableStyleId>
              </a:tblPr>
              <a:tblGrid>
                <a:gridCol w="2692298">
                  <a:extLst>
                    <a:ext uri="{9D8B030D-6E8A-4147-A177-3AD203B41FA5}">
                      <a16:colId xmlns:a16="http://schemas.microsoft.com/office/drawing/2014/main" val="472100878"/>
                    </a:ext>
                  </a:extLst>
                </a:gridCol>
                <a:gridCol w="1197204">
                  <a:extLst>
                    <a:ext uri="{9D8B030D-6E8A-4147-A177-3AD203B41FA5}">
                      <a16:colId xmlns:a16="http://schemas.microsoft.com/office/drawing/2014/main" val="3350245293"/>
                    </a:ext>
                  </a:extLst>
                </a:gridCol>
                <a:gridCol w="1357460">
                  <a:extLst>
                    <a:ext uri="{9D8B030D-6E8A-4147-A177-3AD203B41FA5}">
                      <a16:colId xmlns:a16="http://schemas.microsoft.com/office/drawing/2014/main" val="3133357882"/>
                    </a:ext>
                  </a:extLst>
                </a:gridCol>
                <a:gridCol w="1555423">
                  <a:extLst>
                    <a:ext uri="{9D8B030D-6E8A-4147-A177-3AD203B41FA5}">
                      <a16:colId xmlns:a16="http://schemas.microsoft.com/office/drawing/2014/main" val="3958637113"/>
                    </a:ext>
                  </a:extLst>
                </a:gridCol>
                <a:gridCol w="1150070">
                  <a:extLst>
                    <a:ext uri="{9D8B030D-6E8A-4147-A177-3AD203B41FA5}">
                      <a16:colId xmlns:a16="http://schemas.microsoft.com/office/drawing/2014/main" val="196396288"/>
                    </a:ext>
                  </a:extLst>
                </a:gridCol>
                <a:gridCol w="2105945">
                  <a:extLst>
                    <a:ext uri="{9D8B030D-6E8A-4147-A177-3AD203B41FA5}">
                      <a16:colId xmlns:a16="http://schemas.microsoft.com/office/drawing/2014/main" val="2012931299"/>
                    </a:ext>
                  </a:extLst>
                </a:gridCol>
              </a:tblGrid>
              <a:tr h="467328">
                <a:tc>
                  <a:txBody>
                    <a:bodyPr/>
                    <a:lstStyle/>
                    <a:p>
                      <a:pPr algn="ctr">
                        <a:lnSpc>
                          <a:spcPct val="115000"/>
                        </a:lnSpc>
                        <a:spcAft>
                          <a:spcPts val="0"/>
                        </a:spcAft>
                      </a:pPr>
                      <a:r>
                        <a:rPr lang="es-CO" sz="2000" dirty="0">
                          <a:solidFill>
                            <a:schemeClr val="tx1">
                              <a:lumMod val="75000"/>
                              <a:lumOff val="25000"/>
                            </a:schemeClr>
                          </a:solidFill>
                          <a:effectLst/>
                        </a:rPr>
                        <a:t>Virtual Machine</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dirty="0" err="1">
                          <a:solidFill>
                            <a:schemeClr val="tx1">
                              <a:lumMod val="75000"/>
                              <a:lumOff val="25000"/>
                            </a:schemeClr>
                          </a:solidFill>
                          <a:effectLst/>
                        </a:rPr>
                        <a:t>Quantity</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dirty="0">
                          <a:solidFill>
                            <a:schemeClr val="tx1">
                              <a:lumMod val="75000"/>
                              <a:lumOff val="25000"/>
                            </a:schemeClr>
                          </a:solidFill>
                          <a:effectLst/>
                        </a:rPr>
                        <a:t>RAM (GB)</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dirty="0">
                          <a:solidFill>
                            <a:schemeClr val="tx1">
                              <a:lumMod val="75000"/>
                              <a:lumOff val="25000"/>
                            </a:schemeClr>
                          </a:solidFill>
                          <a:effectLst/>
                        </a:rPr>
                        <a:t>CPU (Cores)</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dirty="0">
                          <a:solidFill>
                            <a:schemeClr val="tx1">
                              <a:lumMod val="75000"/>
                              <a:lumOff val="25000"/>
                            </a:schemeClr>
                          </a:solidFill>
                          <a:effectLst/>
                        </a:rPr>
                        <a:t>Storage</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dirty="0" err="1">
                          <a:solidFill>
                            <a:schemeClr val="tx1">
                              <a:lumMod val="75000"/>
                              <a:lumOff val="25000"/>
                            </a:schemeClr>
                          </a:solidFill>
                          <a:effectLst/>
                        </a:rPr>
                        <a:t>Shared</a:t>
                      </a:r>
                      <a:r>
                        <a:rPr lang="es-CO" sz="1800" dirty="0">
                          <a:solidFill>
                            <a:schemeClr val="tx1">
                              <a:lumMod val="75000"/>
                              <a:lumOff val="25000"/>
                            </a:schemeClr>
                          </a:solidFill>
                          <a:effectLst/>
                        </a:rPr>
                        <a:t> Storage</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2374818"/>
                  </a:ext>
                </a:extLst>
              </a:tr>
              <a:tr h="467328">
                <a:tc>
                  <a:txBody>
                    <a:bodyPr/>
                    <a:lstStyle/>
                    <a:p>
                      <a:pPr>
                        <a:lnSpc>
                          <a:spcPct val="115000"/>
                        </a:lnSpc>
                        <a:spcAft>
                          <a:spcPts val="0"/>
                        </a:spcAft>
                      </a:pPr>
                      <a:r>
                        <a:rPr lang="es-CO" sz="1800" dirty="0">
                          <a:solidFill>
                            <a:schemeClr val="tx1">
                              <a:lumMod val="75000"/>
                              <a:lumOff val="25000"/>
                            </a:schemeClr>
                          </a:solidFill>
                          <a:effectLst/>
                        </a:rPr>
                        <a:t>Web Server</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dirty="0">
                          <a:effectLst/>
                        </a:rPr>
                        <a:t>16</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a:effectLst/>
                        </a:rPr>
                        <a:t>4 Cores</a:t>
                      </a:r>
                      <a:endParaRPr lang="es-C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50 GB</a:t>
                      </a:r>
                      <a:endParaRPr lang="es-C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8 TB</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80255006"/>
                  </a:ext>
                </a:extLst>
              </a:tr>
              <a:tr h="467328">
                <a:tc>
                  <a:txBody>
                    <a:bodyPr/>
                    <a:lstStyle/>
                    <a:p>
                      <a:pPr>
                        <a:lnSpc>
                          <a:spcPct val="115000"/>
                        </a:lnSpc>
                        <a:spcAft>
                          <a:spcPts val="0"/>
                        </a:spcAft>
                      </a:pPr>
                      <a:r>
                        <a:rPr lang="es-CO" sz="1800" dirty="0">
                          <a:solidFill>
                            <a:schemeClr val="tx1">
                              <a:lumMod val="75000"/>
                              <a:lumOff val="25000"/>
                            </a:schemeClr>
                          </a:solidFill>
                          <a:effectLst/>
                        </a:rPr>
                        <a:t>API REST</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16</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4 Cores</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50 GB </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8 TB</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2484683"/>
                  </a:ext>
                </a:extLst>
              </a:tr>
              <a:tr h="467328">
                <a:tc>
                  <a:txBody>
                    <a:bodyPr/>
                    <a:lstStyle/>
                    <a:p>
                      <a:pPr>
                        <a:lnSpc>
                          <a:spcPct val="115000"/>
                        </a:lnSpc>
                        <a:spcAft>
                          <a:spcPts val="0"/>
                        </a:spcAft>
                      </a:pPr>
                      <a:r>
                        <a:rPr lang="es-CO" sz="1800" dirty="0" err="1">
                          <a:solidFill>
                            <a:schemeClr val="tx1">
                              <a:lumMod val="75000"/>
                              <a:lumOff val="25000"/>
                            </a:schemeClr>
                          </a:solidFill>
                          <a:effectLst/>
                        </a:rPr>
                        <a:t>Database</a:t>
                      </a:r>
                      <a:r>
                        <a:rPr lang="es-CO" sz="1800" dirty="0">
                          <a:solidFill>
                            <a:schemeClr val="tx1">
                              <a:lumMod val="75000"/>
                              <a:lumOff val="25000"/>
                            </a:schemeClr>
                          </a:solidFill>
                          <a:effectLst/>
                        </a:rPr>
                        <a:t> Server</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a:t>
                      </a:r>
                      <a:endParaRPr lang="es-C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16</a:t>
                      </a:r>
                      <a:endParaRPr lang="es-C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4 Cores</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100 GB</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dirty="0">
                          <a:effectLst/>
                        </a:rPr>
                        <a:t>2 TB</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1327639"/>
                  </a:ext>
                </a:extLst>
              </a:tr>
              <a:tr h="467328">
                <a:tc>
                  <a:txBody>
                    <a:bodyPr/>
                    <a:lstStyle/>
                    <a:p>
                      <a:pPr>
                        <a:lnSpc>
                          <a:spcPct val="115000"/>
                        </a:lnSpc>
                        <a:spcAft>
                          <a:spcPts val="0"/>
                        </a:spcAft>
                      </a:pPr>
                      <a:r>
                        <a:rPr lang="es-CO" sz="1800" dirty="0" err="1">
                          <a:solidFill>
                            <a:schemeClr val="tx1">
                              <a:lumMod val="75000"/>
                              <a:lumOff val="25000"/>
                            </a:schemeClr>
                          </a:solidFill>
                          <a:effectLst/>
                        </a:rPr>
                        <a:t>Ingestion</a:t>
                      </a:r>
                      <a:r>
                        <a:rPr lang="es-CO" sz="1800" dirty="0">
                          <a:solidFill>
                            <a:schemeClr val="tx1">
                              <a:lumMod val="75000"/>
                              <a:lumOff val="25000"/>
                            </a:schemeClr>
                          </a:solidFill>
                          <a:effectLst/>
                        </a:rPr>
                        <a:t> </a:t>
                      </a:r>
                      <a:r>
                        <a:rPr lang="es-CO" sz="1800" dirty="0" err="1">
                          <a:solidFill>
                            <a:schemeClr val="tx1">
                              <a:lumMod val="75000"/>
                              <a:lumOff val="25000"/>
                            </a:schemeClr>
                          </a:solidFill>
                          <a:effectLst/>
                        </a:rPr>
                        <a:t>Scheduler</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a:t>
                      </a:r>
                      <a:endParaRPr lang="es-C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128</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16 Cores</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100 GB</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8 TB</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3995951"/>
                  </a:ext>
                </a:extLst>
              </a:tr>
              <a:tr h="467328">
                <a:tc>
                  <a:txBody>
                    <a:bodyPr/>
                    <a:lstStyle/>
                    <a:p>
                      <a:pPr>
                        <a:lnSpc>
                          <a:spcPct val="115000"/>
                        </a:lnSpc>
                        <a:spcAft>
                          <a:spcPts val="0"/>
                        </a:spcAft>
                      </a:pPr>
                      <a:r>
                        <a:rPr lang="es-CO" sz="1800" dirty="0">
                          <a:solidFill>
                            <a:schemeClr val="tx1">
                              <a:lumMod val="75000"/>
                              <a:lumOff val="25000"/>
                            </a:schemeClr>
                          </a:solidFill>
                          <a:effectLst/>
                        </a:rPr>
                        <a:t>Cube </a:t>
                      </a:r>
                      <a:r>
                        <a:rPr lang="es-CO" sz="1800" dirty="0" err="1">
                          <a:solidFill>
                            <a:schemeClr val="tx1">
                              <a:lumMod val="75000"/>
                              <a:lumOff val="25000"/>
                            </a:schemeClr>
                          </a:solidFill>
                          <a:effectLst/>
                        </a:rPr>
                        <a:t>Workers</a:t>
                      </a:r>
                      <a:endParaRPr lang="es-CO" sz="1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1, 2</a:t>
                      </a:r>
                      <a:endParaRPr lang="es-C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a:effectLst/>
                        </a:rPr>
                        <a:t>256</a:t>
                      </a:r>
                      <a:endParaRPr lang="es-C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a:effectLst/>
                        </a:rPr>
                        <a:t>16 Cores</a:t>
                      </a:r>
                      <a:endParaRPr lang="es-CO"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150 GB</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8 TB</a:t>
                      </a:r>
                      <a:endParaRPr lang="es-C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71607053"/>
                  </a:ext>
                </a:extLst>
              </a:tr>
            </a:tbl>
          </a:graphicData>
        </a:graphic>
      </p:graphicFrame>
    </p:spTree>
    <p:extLst>
      <p:ext uri="{BB962C8B-B14F-4D97-AF65-F5344CB8AC3E}">
        <p14:creationId xmlns:p14="http://schemas.microsoft.com/office/powerpoint/2010/main" val="68443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5607730" cy="660400"/>
          </a:xfrm>
        </p:spPr>
        <p:txBody>
          <a:bodyPr/>
          <a:lstStyle/>
          <a:p>
            <a:pPr eaLnBrk="1" hangingPunct="1">
              <a:defRPr/>
            </a:pPr>
            <a:r>
              <a:rPr lang="en-US" sz="3600" b="1" dirty="0">
                <a:solidFill>
                  <a:schemeClr val="bg1"/>
                </a:solidFill>
                <a:ea typeface="+mn-ea"/>
                <a:cs typeface="+mn-cs"/>
              </a:rPr>
              <a:t>AWS Infrastructure</a:t>
            </a:r>
          </a:p>
        </p:txBody>
      </p:sp>
      <p:graphicFrame>
        <p:nvGraphicFramePr>
          <p:cNvPr id="6" name="Tabla 5">
            <a:extLst>
              <a:ext uri="{FF2B5EF4-FFF2-40B4-BE49-F238E27FC236}">
                <a16:creationId xmlns:a16="http://schemas.microsoft.com/office/drawing/2014/main" id="{FBE44249-AD82-4EC4-A01D-4BE62EE2087E}"/>
              </a:ext>
            </a:extLst>
          </p:cNvPr>
          <p:cNvGraphicFramePr>
            <a:graphicFrameLocks noGrp="1"/>
          </p:cNvGraphicFramePr>
          <p:nvPr>
            <p:extLst/>
          </p:nvPr>
        </p:nvGraphicFramePr>
        <p:xfrm>
          <a:off x="1097279" y="2237015"/>
          <a:ext cx="10058399" cy="3429002"/>
        </p:xfrm>
        <a:graphic>
          <a:graphicData uri="http://schemas.openxmlformats.org/drawingml/2006/table">
            <a:tbl>
              <a:tblPr firstRow="1" firstCol="1" bandRow="1">
                <a:tableStyleId>{5C22544A-7EE6-4342-B048-85BDC9FD1C3A}</a:tableStyleId>
              </a:tblPr>
              <a:tblGrid>
                <a:gridCol w="2560321">
                  <a:extLst>
                    <a:ext uri="{9D8B030D-6E8A-4147-A177-3AD203B41FA5}">
                      <a16:colId xmlns:a16="http://schemas.microsoft.com/office/drawing/2014/main" val="989791948"/>
                    </a:ext>
                  </a:extLst>
                </a:gridCol>
                <a:gridCol w="1313934">
                  <a:extLst>
                    <a:ext uri="{9D8B030D-6E8A-4147-A177-3AD203B41FA5}">
                      <a16:colId xmlns:a16="http://schemas.microsoft.com/office/drawing/2014/main" val="278629742"/>
                    </a:ext>
                  </a:extLst>
                </a:gridCol>
                <a:gridCol w="1617802">
                  <a:extLst>
                    <a:ext uri="{9D8B030D-6E8A-4147-A177-3AD203B41FA5}">
                      <a16:colId xmlns:a16="http://schemas.microsoft.com/office/drawing/2014/main" val="700207155"/>
                    </a:ext>
                  </a:extLst>
                </a:gridCol>
                <a:gridCol w="1200289">
                  <a:extLst>
                    <a:ext uri="{9D8B030D-6E8A-4147-A177-3AD203B41FA5}">
                      <a16:colId xmlns:a16="http://schemas.microsoft.com/office/drawing/2014/main" val="1343999896"/>
                    </a:ext>
                  </a:extLst>
                </a:gridCol>
                <a:gridCol w="2290010">
                  <a:extLst>
                    <a:ext uri="{9D8B030D-6E8A-4147-A177-3AD203B41FA5}">
                      <a16:colId xmlns:a16="http://schemas.microsoft.com/office/drawing/2014/main" val="2586928818"/>
                    </a:ext>
                  </a:extLst>
                </a:gridCol>
                <a:gridCol w="1076043">
                  <a:extLst>
                    <a:ext uri="{9D8B030D-6E8A-4147-A177-3AD203B41FA5}">
                      <a16:colId xmlns:a16="http://schemas.microsoft.com/office/drawing/2014/main" val="1300861325"/>
                    </a:ext>
                  </a:extLst>
                </a:gridCol>
              </a:tblGrid>
              <a:tr h="693500">
                <a:tc>
                  <a:txBody>
                    <a:bodyPr/>
                    <a:lstStyle/>
                    <a:p>
                      <a:pPr algn="ctr">
                        <a:lnSpc>
                          <a:spcPct val="115000"/>
                        </a:lnSpc>
                        <a:spcAft>
                          <a:spcPts val="0"/>
                        </a:spcAft>
                      </a:pPr>
                      <a:r>
                        <a:rPr lang="es-CO" sz="2000" dirty="0">
                          <a:solidFill>
                            <a:schemeClr val="tx1">
                              <a:lumMod val="75000"/>
                              <a:lumOff val="25000"/>
                            </a:schemeClr>
                          </a:solidFill>
                          <a:effectLst/>
                        </a:rPr>
                        <a:t>Virtual Machine</a:t>
                      </a:r>
                      <a:endParaRPr lang="es-CO" sz="2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dirty="0" err="1">
                          <a:solidFill>
                            <a:schemeClr val="tx1">
                              <a:lumMod val="75000"/>
                              <a:lumOff val="25000"/>
                            </a:schemeClr>
                          </a:solidFill>
                          <a:effectLst/>
                        </a:rPr>
                        <a:t>Quantity</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dirty="0" err="1">
                          <a:solidFill>
                            <a:schemeClr val="tx1">
                              <a:lumMod val="75000"/>
                              <a:lumOff val="25000"/>
                            </a:schemeClr>
                          </a:solidFill>
                          <a:effectLst/>
                        </a:rPr>
                        <a:t>Instance</a:t>
                      </a:r>
                      <a:r>
                        <a:rPr lang="es-CO" sz="1800" dirty="0">
                          <a:solidFill>
                            <a:schemeClr val="tx1">
                              <a:lumMod val="75000"/>
                              <a:lumOff val="25000"/>
                            </a:schemeClr>
                          </a:solidFill>
                          <a:effectLst/>
                        </a:rPr>
                        <a:t> </a:t>
                      </a:r>
                      <a:r>
                        <a:rPr lang="es-CO" sz="1800" dirty="0" err="1">
                          <a:solidFill>
                            <a:schemeClr val="tx1">
                              <a:lumMod val="75000"/>
                              <a:lumOff val="25000"/>
                            </a:schemeClr>
                          </a:solidFill>
                          <a:effectLst/>
                        </a:rPr>
                        <a:t>Type</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dirty="0">
                          <a:solidFill>
                            <a:schemeClr val="tx1">
                              <a:lumMod val="75000"/>
                              <a:lumOff val="25000"/>
                            </a:schemeClr>
                          </a:solidFill>
                          <a:effectLst/>
                        </a:rPr>
                        <a:t>RAM (GB)</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dirty="0">
                          <a:solidFill>
                            <a:schemeClr val="tx1">
                              <a:lumMod val="75000"/>
                              <a:lumOff val="25000"/>
                            </a:schemeClr>
                          </a:solidFill>
                          <a:effectLst/>
                        </a:rPr>
                        <a:t>CPU (Cores)</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800">
                          <a:solidFill>
                            <a:schemeClr val="tx1">
                              <a:lumMod val="75000"/>
                              <a:lumOff val="25000"/>
                            </a:schemeClr>
                          </a:solidFill>
                          <a:effectLst/>
                        </a:rPr>
                        <a:t>Disk (EBS)</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9222880"/>
                  </a:ext>
                </a:extLst>
              </a:tr>
              <a:tr h="455917">
                <a:tc>
                  <a:txBody>
                    <a:bodyPr/>
                    <a:lstStyle/>
                    <a:p>
                      <a:pPr>
                        <a:lnSpc>
                          <a:spcPct val="115000"/>
                        </a:lnSpc>
                        <a:spcAft>
                          <a:spcPts val="0"/>
                        </a:spcAft>
                      </a:pPr>
                      <a:r>
                        <a:rPr lang="es-CO" sz="1800" dirty="0">
                          <a:solidFill>
                            <a:schemeClr val="tx1">
                              <a:lumMod val="75000"/>
                              <a:lumOff val="25000"/>
                            </a:schemeClr>
                          </a:solidFill>
                          <a:effectLst/>
                        </a:rPr>
                        <a:t>Web Server</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a:effectLst/>
                        </a:rPr>
                        <a:t>t2.medium</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4</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2 Cores (Variable)</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100 GB</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3703364"/>
                  </a:ext>
                </a:extLst>
              </a:tr>
              <a:tr h="455917">
                <a:tc>
                  <a:txBody>
                    <a:bodyPr/>
                    <a:lstStyle/>
                    <a:p>
                      <a:pPr>
                        <a:lnSpc>
                          <a:spcPct val="115000"/>
                        </a:lnSpc>
                        <a:spcAft>
                          <a:spcPts val="0"/>
                        </a:spcAft>
                      </a:pPr>
                      <a:r>
                        <a:rPr lang="es-CO" sz="1800" dirty="0">
                          <a:solidFill>
                            <a:schemeClr val="tx1">
                              <a:lumMod val="75000"/>
                              <a:lumOff val="25000"/>
                            </a:schemeClr>
                          </a:solidFill>
                          <a:effectLst/>
                        </a:rPr>
                        <a:t>API REST</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dirty="0">
                          <a:effectLst/>
                        </a:rPr>
                        <a:t>t2.medium</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4</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2 Cores (Variable)</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100 GB</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9645284"/>
                  </a:ext>
                </a:extLst>
              </a:tr>
              <a:tr h="455917">
                <a:tc>
                  <a:txBody>
                    <a:bodyPr/>
                    <a:lstStyle/>
                    <a:p>
                      <a:pPr>
                        <a:lnSpc>
                          <a:spcPct val="115000"/>
                        </a:lnSpc>
                        <a:spcAft>
                          <a:spcPts val="0"/>
                        </a:spcAft>
                      </a:pPr>
                      <a:r>
                        <a:rPr lang="es-CO" sz="1800" dirty="0" err="1">
                          <a:solidFill>
                            <a:schemeClr val="tx1">
                              <a:lumMod val="75000"/>
                              <a:lumOff val="25000"/>
                            </a:schemeClr>
                          </a:solidFill>
                          <a:effectLst/>
                        </a:rPr>
                        <a:t>Database</a:t>
                      </a:r>
                      <a:r>
                        <a:rPr lang="es-CO" sz="1800" dirty="0">
                          <a:solidFill>
                            <a:schemeClr val="tx1">
                              <a:lumMod val="75000"/>
                              <a:lumOff val="25000"/>
                            </a:schemeClr>
                          </a:solidFill>
                          <a:effectLst/>
                        </a:rPr>
                        <a:t> Server</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1</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dirty="0">
                          <a:effectLst/>
                        </a:rPr>
                        <a:t>t2.medium</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4</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2 Cores (Variable)</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100 GB</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886979"/>
                  </a:ext>
                </a:extLst>
              </a:tr>
              <a:tr h="455917">
                <a:tc>
                  <a:txBody>
                    <a:bodyPr/>
                    <a:lstStyle/>
                    <a:p>
                      <a:pPr>
                        <a:lnSpc>
                          <a:spcPct val="115000"/>
                        </a:lnSpc>
                        <a:spcAft>
                          <a:spcPts val="0"/>
                        </a:spcAft>
                      </a:pPr>
                      <a:r>
                        <a:rPr lang="es-CO" sz="1800" dirty="0" err="1">
                          <a:solidFill>
                            <a:schemeClr val="tx1">
                              <a:lumMod val="75000"/>
                              <a:lumOff val="25000"/>
                            </a:schemeClr>
                          </a:solidFill>
                          <a:effectLst/>
                        </a:rPr>
                        <a:t>Ingestion</a:t>
                      </a:r>
                      <a:r>
                        <a:rPr lang="es-CO" sz="1800" dirty="0">
                          <a:solidFill>
                            <a:schemeClr val="tx1">
                              <a:lumMod val="75000"/>
                              <a:lumOff val="25000"/>
                            </a:schemeClr>
                          </a:solidFill>
                          <a:effectLst/>
                        </a:rPr>
                        <a:t> </a:t>
                      </a:r>
                      <a:r>
                        <a:rPr lang="es-CO" sz="1800" dirty="0" err="1">
                          <a:solidFill>
                            <a:schemeClr val="tx1">
                              <a:lumMod val="75000"/>
                              <a:lumOff val="25000"/>
                            </a:schemeClr>
                          </a:solidFill>
                          <a:effectLst/>
                        </a:rPr>
                        <a:t>Scheduler</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dirty="0">
                          <a:effectLst/>
                        </a:rPr>
                        <a:t>m4.2xlarge</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32</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8 Cores (26 </a:t>
                      </a:r>
                      <a:r>
                        <a:rPr lang="es-CO" sz="1600" dirty="0" err="1">
                          <a:effectLst/>
                        </a:rPr>
                        <a:t>ECUs</a:t>
                      </a:r>
                      <a:r>
                        <a:rPr lang="es-CO" sz="1600" dirty="0">
                          <a:effectLst/>
                        </a:rPr>
                        <a:t>)</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1500 GB</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8269346"/>
                  </a:ext>
                </a:extLst>
              </a:tr>
              <a:tr h="455917">
                <a:tc>
                  <a:txBody>
                    <a:bodyPr/>
                    <a:lstStyle/>
                    <a:p>
                      <a:pPr>
                        <a:lnSpc>
                          <a:spcPct val="115000"/>
                        </a:lnSpc>
                        <a:spcAft>
                          <a:spcPts val="0"/>
                        </a:spcAft>
                      </a:pPr>
                      <a:r>
                        <a:rPr lang="es-CO" sz="1800" dirty="0">
                          <a:solidFill>
                            <a:schemeClr val="tx1">
                              <a:lumMod val="75000"/>
                              <a:lumOff val="25000"/>
                            </a:schemeClr>
                          </a:solidFill>
                          <a:effectLst/>
                        </a:rPr>
                        <a:t>Cube </a:t>
                      </a:r>
                      <a:r>
                        <a:rPr lang="es-CO" sz="1800" dirty="0" err="1">
                          <a:solidFill>
                            <a:schemeClr val="tx1">
                              <a:lumMod val="75000"/>
                              <a:lumOff val="25000"/>
                            </a:schemeClr>
                          </a:solidFill>
                          <a:effectLst/>
                        </a:rPr>
                        <a:t>Workers</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1, 2, 3, 4, 5</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dirty="0">
                          <a:effectLst/>
                        </a:rPr>
                        <a:t>r4.8xlarge</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244</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32 Cores (99 </a:t>
                      </a:r>
                      <a:r>
                        <a:rPr lang="es-CO" sz="1600" dirty="0" err="1">
                          <a:effectLst/>
                        </a:rPr>
                        <a:t>ECUs</a:t>
                      </a:r>
                      <a:r>
                        <a:rPr lang="es-CO" sz="1600" dirty="0">
                          <a:effectLst/>
                        </a:rPr>
                        <a:t>)</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200 GB</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15781736"/>
                  </a:ext>
                </a:extLst>
              </a:tr>
              <a:tr h="455917">
                <a:tc>
                  <a:txBody>
                    <a:bodyPr/>
                    <a:lstStyle/>
                    <a:p>
                      <a:pPr>
                        <a:lnSpc>
                          <a:spcPct val="115000"/>
                        </a:lnSpc>
                        <a:spcAft>
                          <a:spcPts val="0"/>
                        </a:spcAft>
                      </a:pPr>
                      <a:r>
                        <a:rPr lang="es-CO" sz="1800" dirty="0">
                          <a:solidFill>
                            <a:schemeClr val="tx1">
                              <a:lumMod val="75000"/>
                              <a:lumOff val="25000"/>
                            </a:schemeClr>
                          </a:solidFill>
                          <a:effectLst/>
                        </a:rPr>
                        <a:t>NFS Server</a:t>
                      </a:r>
                      <a:endParaRPr lang="es-CO" sz="20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1</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m4.2xlarge</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a:effectLst/>
                        </a:rPr>
                        <a:t>32</a:t>
                      </a:r>
                      <a:endParaRPr lang="es-CO"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8 Cores (26 </a:t>
                      </a:r>
                      <a:r>
                        <a:rPr lang="es-CO" sz="1600" dirty="0" err="1">
                          <a:effectLst/>
                        </a:rPr>
                        <a:t>ECUs</a:t>
                      </a:r>
                      <a:r>
                        <a:rPr lang="es-CO" sz="1600" dirty="0">
                          <a:effectLst/>
                        </a:rPr>
                        <a:t>)</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600" dirty="0">
                          <a:effectLst/>
                        </a:rPr>
                        <a:t>2000 GB</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5640606"/>
                  </a:ext>
                </a:extLst>
              </a:tr>
            </a:tbl>
          </a:graphicData>
        </a:graphic>
      </p:graphicFrame>
    </p:spTree>
    <p:extLst>
      <p:ext uri="{BB962C8B-B14F-4D97-AF65-F5344CB8AC3E}">
        <p14:creationId xmlns:p14="http://schemas.microsoft.com/office/powerpoint/2010/main" val="616023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2" y="125413"/>
            <a:ext cx="8701087" cy="660400"/>
          </a:xfrm>
        </p:spPr>
        <p:txBody>
          <a:bodyPr/>
          <a:lstStyle/>
          <a:p>
            <a:pPr eaLnBrk="1" hangingPunct="1">
              <a:defRPr/>
            </a:pPr>
            <a:r>
              <a:rPr lang="en-US" sz="3600" b="1" dirty="0">
                <a:solidFill>
                  <a:schemeClr val="bg1"/>
                </a:solidFill>
                <a:ea typeface="+mn-ea"/>
                <a:cs typeface="+mn-cs"/>
              </a:rPr>
              <a:t>IDEAM Results - Temporal Medians Composite</a:t>
            </a:r>
          </a:p>
        </p:txBody>
      </p:sp>
      <p:sp>
        <p:nvSpPr>
          <p:cNvPr id="2" name="Rectangle 2"/>
          <p:cNvSpPr>
            <a:spLocks noChangeArrowheads="1"/>
          </p:cNvSpPr>
          <p:nvPr/>
        </p:nvSpPr>
        <p:spPr bwMode="auto">
          <a:xfrm>
            <a:off x="4152899" y="1625599"/>
            <a:ext cx="259777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graphicFrame>
        <p:nvGraphicFramePr>
          <p:cNvPr id="7" name="Marcador de contenido 3">
            <a:extLst>
              <a:ext uri="{FF2B5EF4-FFF2-40B4-BE49-F238E27FC236}">
                <a16:creationId xmlns:a16="http://schemas.microsoft.com/office/drawing/2014/main" id="{352563C7-EC92-426C-AA60-249D2D58ED9E}"/>
              </a:ext>
            </a:extLst>
          </p:cNvPr>
          <p:cNvGraphicFramePr>
            <a:graphicFrameLocks/>
          </p:cNvGraphicFramePr>
          <p:nvPr>
            <p:extLst/>
          </p:nvPr>
        </p:nvGraphicFramePr>
        <p:xfrm>
          <a:off x="168953" y="1033775"/>
          <a:ext cx="5186817" cy="5486400"/>
        </p:xfrm>
        <a:graphic>
          <a:graphicData uri="http://schemas.openxmlformats.org/drawingml/2006/table">
            <a:tbl>
              <a:tblPr firstRow="1" bandRow="1">
                <a:tableStyleId>{69CF1AB2-1976-4502-BF36-3FF5EA218861}</a:tableStyleId>
              </a:tblPr>
              <a:tblGrid>
                <a:gridCol w="1776807">
                  <a:extLst>
                    <a:ext uri="{9D8B030D-6E8A-4147-A177-3AD203B41FA5}">
                      <a16:colId xmlns:a16="http://schemas.microsoft.com/office/drawing/2014/main" val="208985619"/>
                    </a:ext>
                  </a:extLst>
                </a:gridCol>
                <a:gridCol w="3410010">
                  <a:extLst>
                    <a:ext uri="{9D8B030D-6E8A-4147-A177-3AD203B41FA5}">
                      <a16:colId xmlns:a16="http://schemas.microsoft.com/office/drawing/2014/main" val="3802101178"/>
                    </a:ext>
                  </a:extLst>
                </a:gridCol>
              </a:tblGrid>
              <a:tr h="370840">
                <a:tc>
                  <a:txBody>
                    <a:bodyPr/>
                    <a:lstStyle/>
                    <a:p>
                      <a:r>
                        <a:rPr lang="es-MX" sz="2400" dirty="0"/>
                        <a:t>Storage </a:t>
                      </a:r>
                      <a:r>
                        <a:rPr lang="es-MX" sz="2400" dirty="0" err="1"/>
                        <a:t>Unit</a:t>
                      </a:r>
                      <a:endParaRPr lang="es-ES" sz="2400" dirty="0"/>
                    </a:p>
                  </a:txBody>
                  <a:tcPr/>
                </a:tc>
                <a:tc>
                  <a:txBody>
                    <a:bodyPr/>
                    <a:lstStyle/>
                    <a:p>
                      <a:r>
                        <a:rPr lang="es-MX" sz="2400" b="0" dirty="0" err="1"/>
                        <a:t>LandSat</a:t>
                      </a:r>
                      <a:r>
                        <a:rPr lang="es-MX" sz="2400" b="0" dirty="0"/>
                        <a:t> 8</a:t>
                      </a:r>
                      <a:endParaRPr lang="es-ES" sz="2400" b="0" dirty="0"/>
                    </a:p>
                  </a:txBody>
                  <a:tcPr/>
                </a:tc>
                <a:extLst>
                  <a:ext uri="{0D108BD9-81ED-4DB2-BD59-A6C34878D82A}">
                    <a16:rowId xmlns:a16="http://schemas.microsoft.com/office/drawing/2014/main" val="1287798098"/>
                  </a:ext>
                </a:extLst>
              </a:tr>
              <a:tr h="370840">
                <a:tc>
                  <a:txBody>
                    <a:bodyPr/>
                    <a:lstStyle/>
                    <a:p>
                      <a:r>
                        <a:rPr lang="es-MX" sz="2400" b="1" i="0" dirty="0" err="1"/>
                        <a:t>Bands</a:t>
                      </a:r>
                      <a:endParaRPr lang="es-ES" sz="2400" b="1" i="0" dirty="0"/>
                    </a:p>
                  </a:txBody>
                  <a:tcPr/>
                </a:tc>
                <a:tc>
                  <a:txBody>
                    <a:bodyPr/>
                    <a:lstStyle/>
                    <a:p>
                      <a:r>
                        <a:rPr lang="es-MX" sz="2400" b="0" dirty="0"/>
                        <a:t>blue, </a:t>
                      </a:r>
                      <a:r>
                        <a:rPr lang="es-MX" sz="2400" b="0" dirty="0" err="1"/>
                        <a:t>green</a:t>
                      </a:r>
                      <a:r>
                        <a:rPr lang="es-MX" sz="2400" b="0" dirty="0"/>
                        <a:t>, red, </a:t>
                      </a:r>
                      <a:r>
                        <a:rPr lang="es-MX" sz="2400" b="0" dirty="0" err="1"/>
                        <a:t>nir</a:t>
                      </a:r>
                      <a:r>
                        <a:rPr lang="es-MX" sz="2400" b="0" dirty="0"/>
                        <a:t>, swir1 &amp; swir2</a:t>
                      </a:r>
                      <a:endParaRPr lang="es-ES" sz="2400" b="0" dirty="0"/>
                    </a:p>
                  </a:txBody>
                  <a:tcPr/>
                </a:tc>
                <a:extLst>
                  <a:ext uri="{0D108BD9-81ED-4DB2-BD59-A6C34878D82A}">
                    <a16:rowId xmlns:a16="http://schemas.microsoft.com/office/drawing/2014/main" val="3195604026"/>
                  </a:ext>
                </a:extLst>
              </a:tr>
              <a:tr h="370840">
                <a:tc>
                  <a:txBody>
                    <a:bodyPr/>
                    <a:lstStyle/>
                    <a:p>
                      <a:r>
                        <a:rPr lang="es-MX" sz="2400" b="1" i="0" dirty="0" err="1"/>
                        <a:t>Latitude</a:t>
                      </a:r>
                      <a:r>
                        <a:rPr lang="es-MX" sz="2400" b="1" i="0" dirty="0"/>
                        <a:t> </a:t>
                      </a:r>
                      <a:r>
                        <a:rPr lang="es-MX" sz="2400" b="1" i="0" dirty="0" err="1"/>
                        <a:t>Range</a:t>
                      </a:r>
                      <a:endParaRPr lang="es-MX" sz="2400" b="1" i="0" dirty="0"/>
                    </a:p>
                  </a:txBody>
                  <a:tcPr/>
                </a:tc>
                <a:tc>
                  <a:txBody>
                    <a:bodyPr/>
                    <a:lstStyle/>
                    <a:p>
                      <a:r>
                        <a:rPr lang="es-MX" sz="2400" b="0" dirty="0"/>
                        <a:t>0 </a:t>
                      </a:r>
                      <a:r>
                        <a:rPr lang="es-MX" sz="2400" b="0" dirty="0" err="1"/>
                        <a:t>to</a:t>
                      </a:r>
                      <a:r>
                        <a:rPr lang="es-MX" sz="2400" b="0" dirty="0"/>
                        <a:t> 9 </a:t>
                      </a:r>
                      <a:r>
                        <a:rPr lang="es-MX" sz="2400" b="0" dirty="0" err="1"/>
                        <a:t>degrees</a:t>
                      </a:r>
                      <a:endParaRPr lang="es-ES" sz="2400" b="0" dirty="0"/>
                    </a:p>
                  </a:txBody>
                  <a:tcPr/>
                </a:tc>
                <a:extLst>
                  <a:ext uri="{0D108BD9-81ED-4DB2-BD59-A6C34878D82A}">
                    <a16:rowId xmlns:a16="http://schemas.microsoft.com/office/drawing/2014/main" val="1838839464"/>
                  </a:ext>
                </a:extLst>
              </a:tr>
              <a:tr h="370840">
                <a:tc>
                  <a:txBody>
                    <a:bodyPr/>
                    <a:lstStyle/>
                    <a:p>
                      <a:r>
                        <a:rPr lang="es-MX" sz="2400" b="1" i="0" dirty="0" err="1"/>
                        <a:t>Longitude</a:t>
                      </a:r>
                      <a:r>
                        <a:rPr lang="es-MX" sz="2400" b="1" i="0" dirty="0"/>
                        <a:t> </a:t>
                      </a:r>
                      <a:r>
                        <a:rPr lang="es-MX" sz="2400" b="1" i="0" dirty="0" err="1"/>
                        <a:t>Range</a:t>
                      </a:r>
                      <a:endParaRPr lang="es-ES" sz="2400" b="1" i="0" dirty="0"/>
                    </a:p>
                  </a:txBody>
                  <a:tcPr/>
                </a:tc>
                <a:tc>
                  <a:txBody>
                    <a:bodyPr/>
                    <a:lstStyle/>
                    <a:p>
                      <a:r>
                        <a:rPr lang="es-MX" sz="2400" b="0" dirty="0"/>
                        <a:t>-78 </a:t>
                      </a:r>
                      <a:r>
                        <a:rPr lang="es-MX" sz="2400" b="0" dirty="0" err="1"/>
                        <a:t>to</a:t>
                      </a:r>
                      <a:r>
                        <a:rPr lang="es-MX" sz="2400" b="0" dirty="0"/>
                        <a:t> -68 </a:t>
                      </a:r>
                      <a:r>
                        <a:rPr lang="es-MX" sz="2400" b="0" dirty="0" err="1"/>
                        <a:t>degrees</a:t>
                      </a:r>
                      <a:endParaRPr lang="es-ES" sz="2400" b="0" dirty="0"/>
                    </a:p>
                  </a:txBody>
                  <a:tcPr/>
                </a:tc>
                <a:extLst>
                  <a:ext uri="{0D108BD9-81ED-4DB2-BD59-A6C34878D82A}">
                    <a16:rowId xmlns:a16="http://schemas.microsoft.com/office/drawing/2014/main" val="1890523356"/>
                  </a:ext>
                </a:extLst>
              </a:tr>
              <a:tr h="370840">
                <a:tc>
                  <a:txBody>
                    <a:bodyPr/>
                    <a:lstStyle/>
                    <a:p>
                      <a:r>
                        <a:rPr lang="es-MX" sz="2400" b="1" i="0" dirty="0"/>
                        <a:t>Date </a:t>
                      </a:r>
                      <a:r>
                        <a:rPr lang="es-MX" sz="2400" b="1" i="0" dirty="0" err="1"/>
                        <a:t>Range</a:t>
                      </a:r>
                      <a:endParaRPr lang="es-ES" sz="2400" b="1" i="0" dirty="0"/>
                    </a:p>
                  </a:txBody>
                  <a:tcPr/>
                </a:tc>
                <a:tc>
                  <a:txBody>
                    <a:bodyPr/>
                    <a:lstStyle/>
                    <a:p>
                      <a:r>
                        <a:rPr lang="es-MX" sz="2400" b="0" dirty="0" err="1"/>
                        <a:t>January</a:t>
                      </a:r>
                      <a:r>
                        <a:rPr lang="es-MX" sz="2400" b="0" dirty="0"/>
                        <a:t> 1, 2013 </a:t>
                      </a:r>
                      <a:r>
                        <a:rPr lang="es-MX" sz="2400" b="0" dirty="0" err="1"/>
                        <a:t>to</a:t>
                      </a:r>
                      <a:r>
                        <a:rPr lang="es-MX" sz="2400" b="0" dirty="0"/>
                        <a:t> </a:t>
                      </a:r>
                      <a:r>
                        <a:rPr lang="es-MX" sz="2400" b="0" dirty="0" err="1"/>
                        <a:t>Decembrer</a:t>
                      </a:r>
                      <a:r>
                        <a:rPr lang="es-MX" sz="2400" b="0" dirty="0"/>
                        <a:t> 31, 2013</a:t>
                      </a:r>
                      <a:endParaRPr lang="es-ES" sz="2400" b="0" dirty="0"/>
                    </a:p>
                  </a:txBody>
                  <a:tcPr/>
                </a:tc>
                <a:extLst>
                  <a:ext uri="{0D108BD9-81ED-4DB2-BD59-A6C34878D82A}">
                    <a16:rowId xmlns:a16="http://schemas.microsoft.com/office/drawing/2014/main" val="4062191309"/>
                  </a:ext>
                </a:extLst>
              </a:tr>
              <a:tr h="370840">
                <a:tc>
                  <a:txBody>
                    <a:bodyPr/>
                    <a:lstStyle/>
                    <a:p>
                      <a:r>
                        <a:rPr lang="es-MX" sz="2400" b="1" i="0" dirty="0"/>
                        <a:t>Tiles </a:t>
                      </a:r>
                      <a:endParaRPr lang="es-ES" sz="2400" b="1" i="0" dirty="0"/>
                    </a:p>
                  </a:txBody>
                  <a:tcPr/>
                </a:tc>
                <a:tc>
                  <a:txBody>
                    <a:bodyPr/>
                    <a:lstStyle/>
                    <a:p>
                      <a:r>
                        <a:rPr lang="es-MX" sz="2400" b="0" dirty="0"/>
                        <a:t>90</a:t>
                      </a:r>
                      <a:endParaRPr lang="es-ES" sz="2400" b="0" dirty="0"/>
                    </a:p>
                  </a:txBody>
                  <a:tcPr/>
                </a:tc>
                <a:extLst>
                  <a:ext uri="{0D108BD9-81ED-4DB2-BD59-A6C34878D82A}">
                    <a16:rowId xmlns:a16="http://schemas.microsoft.com/office/drawing/2014/main" val="663384840"/>
                  </a:ext>
                </a:extLst>
              </a:tr>
              <a:tr h="370840">
                <a:tc>
                  <a:txBody>
                    <a:bodyPr/>
                    <a:lstStyle/>
                    <a:p>
                      <a:r>
                        <a:rPr lang="es-MX" sz="2400" b="1" i="0" dirty="0" err="1"/>
                        <a:t>Tasks</a:t>
                      </a:r>
                      <a:endParaRPr lang="es-ES" sz="2400" b="1" i="0" dirty="0"/>
                    </a:p>
                  </a:txBody>
                  <a:tcPr/>
                </a:tc>
                <a:tc>
                  <a:txBody>
                    <a:bodyPr/>
                    <a:lstStyle/>
                    <a:p>
                      <a:r>
                        <a:rPr lang="es-MX" sz="2400" b="0" dirty="0"/>
                        <a:t>90</a:t>
                      </a:r>
                      <a:endParaRPr lang="es-ES" sz="2400" b="0" dirty="0"/>
                    </a:p>
                  </a:txBody>
                  <a:tcPr/>
                </a:tc>
                <a:extLst>
                  <a:ext uri="{0D108BD9-81ED-4DB2-BD59-A6C34878D82A}">
                    <a16:rowId xmlns:a16="http://schemas.microsoft.com/office/drawing/2014/main" val="2398437888"/>
                  </a:ext>
                </a:extLst>
              </a:tr>
              <a:tr h="370840">
                <a:tc>
                  <a:txBody>
                    <a:bodyPr/>
                    <a:lstStyle/>
                    <a:p>
                      <a:r>
                        <a:rPr lang="es-MX" sz="2400" b="1" i="0" dirty="0" err="1"/>
                        <a:t>Classes</a:t>
                      </a:r>
                      <a:r>
                        <a:rPr lang="es-MX" sz="2400" b="1" i="0" dirty="0"/>
                        <a:t> (K-</a:t>
                      </a:r>
                      <a:r>
                        <a:rPr lang="es-MX" sz="2400" b="1" i="0" dirty="0" err="1"/>
                        <a:t>means</a:t>
                      </a:r>
                      <a:r>
                        <a:rPr lang="es-MX" sz="2400" b="1" i="0" dirty="0"/>
                        <a:t>)</a:t>
                      </a:r>
                      <a:endParaRPr lang="es-ES" sz="2400" b="1" i="0" dirty="0"/>
                    </a:p>
                  </a:txBody>
                  <a:tcPr/>
                </a:tc>
                <a:tc>
                  <a:txBody>
                    <a:bodyPr/>
                    <a:lstStyle/>
                    <a:p>
                      <a:r>
                        <a:rPr lang="es-MX" sz="2400" b="0" dirty="0"/>
                        <a:t>6 </a:t>
                      </a:r>
                      <a:endParaRPr lang="es-ES" sz="2400" b="0" dirty="0"/>
                    </a:p>
                  </a:txBody>
                  <a:tcPr/>
                </a:tc>
                <a:extLst>
                  <a:ext uri="{0D108BD9-81ED-4DB2-BD59-A6C34878D82A}">
                    <a16:rowId xmlns:a16="http://schemas.microsoft.com/office/drawing/2014/main" val="3401144842"/>
                  </a:ext>
                </a:extLst>
              </a:tr>
            </a:tbl>
          </a:graphicData>
        </a:graphic>
      </p:graphicFrame>
      <p:pic>
        <p:nvPicPr>
          <p:cNvPr id="5" name="Imagen 4"/>
          <p:cNvPicPr>
            <a:picLocks noChangeAspect="1"/>
          </p:cNvPicPr>
          <p:nvPr/>
        </p:nvPicPr>
        <p:blipFill rotWithShape="1">
          <a:blip r:embed="rId2"/>
          <a:srcRect l="1799" t="2991" r="1799" b="3912"/>
          <a:stretch/>
        </p:blipFill>
        <p:spPr>
          <a:xfrm>
            <a:off x="5575300" y="2235200"/>
            <a:ext cx="6148056" cy="3568699"/>
          </a:xfrm>
          <a:prstGeom prst="rect">
            <a:avLst/>
          </a:prstGeom>
        </p:spPr>
      </p:pic>
    </p:spTree>
    <p:extLst>
      <p:ext uri="{BB962C8B-B14F-4D97-AF65-F5344CB8AC3E}">
        <p14:creationId xmlns:p14="http://schemas.microsoft.com/office/powerpoint/2010/main" val="2351233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2" y="125413"/>
            <a:ext cx="8701087" cy="660400"/>
          </a:xfrm>
        </p:spPr>
        <p:txBody>
          <a:bodyPr/>
          <a:lstStyle/>
          <a:p>
            <a:pPr eaLnBrk="1" hangingPunct="1">
              <a:defRPr/>
            </a:pPr>
            <a:r>
              <a:rPr lang="en-US" sz="3600" b="1" dirty="0">
                <a:solidFill>
                  <a:schemeClr val="bg1"/>
                </a:solidFill>
                <a:ea typeface="+mn-ea"/>
                <a:cs typeface="+mn-cs"/>
              </a:rPr>
              <a:t>AWS Results - Temporal Medians Composite</a:t>
            </a:r>
          </a:p>
        </p:txBody>
      </p:sp>
      <p:sp>
        <p:nvSpPr>
          <p:cNvPr id="2" name="Rectangle 2"/>
          <p:cNvSpPr>
            <a:spLocks noChangeArrowheads="1"/>
          </p:cNvSpPr>
          <p:nvPr/>
        </p:nvSpPr>
        <p:spPr bwMode="auto">
          <a:xfrm>
            <a:off x="4152899" y="1625599"/>
            <a:ext cx="259777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graphicFrame>
        <p:nvGraphicFramePr>
          <p:cNvPr id="7" name="Marcador de contenido 3">
            <a:extLst>
              <a:ext uri="{FF2B5EF4-FFF2-40B4-BE49-F238E27FC236}">
                <a16:creationId xmlns:a16="http://schemas.microsoft.com/office/drawing/2014/main" id="{352563C7-EC92-426C-AA60-249D2D58ED9E}"/>
              </a:ext>
            </a:extLst>
          </p:cNvPr>
          <p:cNvGraphicFramePr>
            <a:graphicFrameLocks/>
          </p:cNvGraphicFramePr>
          <p:nvPr>
            <p:extLst/>
          </p:nvPr>
        </p:nvGraphicFramePr>
        <p:xfrm>
          <a:off x="168953" y="1033775"/>
          <a:ext cx="5186817" cy="5486400"/>
        </p:xfrm>
        <a:graphic>
          <a:graphicData uri="http://schemas.openxmlformats.org/drawingml/2006/table">
            <a:tbl>
              <a:tblPr firstRow="1" bandRow="1">
                <a:tableStyleId>{69CF1AB2-1976-4502-BF36-3FF5EA218861}</a:tableStyleId>
              </a:tblPr>
              <a:tblGrid>
                <a:gridCol w="1776807">
                  <a:extLst>
                    <a:ext uri="{9D8B030D-6E8A-4147-A177-3AD203B41FA5}">
                      <a16:colId xmlns:a16="http://schemas.microsoft.com/office/drawing/2014/main" val="208985619"/>
                    </a:ext>
                  </a:extLst>
                </a:gridCol>
                <a:gridCol w="3410010">
                  <a:extLst>
                    <a:ext uri="{9D8B030D-6E8A-4147-A177-3AD203B41FA5}">
                      <a16:colId xmlns:a16="http://schemas.microsoft.com/office/drawing/2014/main" val="3802101178"/>
                    </a:ext>
                  </a:extLst>
                </a:gridCol>
              </a:tblGrid>
              <a:tr h="370840">
                <a:tc>
                  <a:txBody>
                    <a:bodyPr/>
                    <a:lstStyle/>
                    <a:p>
                      <a:r>
                        <a:rPr lang="es-MX" sz="2400" dirty="0"/>
                        <a:t>Storage </a:t>
                      </a:r>
                      <a:r>
                        <a:rPr lang="es-MX" sz="2400" dirty="0" err="1"/>
                        <a:t>Unit</a:t>
                      </a:r>
                      <a:endParaRPr lang="es-ES" sz="2400" dirty="0"/>
                    </a:p>
                  </a:txBody>
                  <a:tcPr/>
                </a:tc>
                <a:tc>
                  <a:txBody>
                    <a:bodyPr/>
                    <a:lstStyle/>
                    <a:p>
                      <a:r>
                        <a:rPr lang="es-MX" sz="2400" b="0" dirty="0" err="1"/>
                        <a:t>LandSat</a:t>
                      </a:r>
                      <a:r>
                        <a:rPr lang="es-MX" sz="2400" b="0" dirty="0"/>
                        <a:t> 8</a:t>
                      </a:r>
                      <a:endParaRPr lang="es-ES" sz="2400" b="0" dirty="0"/>
                    </a:p>
                  </a:txBody>
                  <a:tcPr/>
                </a:tc>
                <a:extLst>
                  <a:ext uri="{0D108BD9-81ED-4DB2-BD59-A6C34878D82A}">
                    <a16:rowId xmlns:a16="http://schemas.microsoft.com/office/drawing/2014/main" val="1287798098"/>
                  </a:ext>
                </a:extLst>
              </a:tr>
              <a:tr h="370840">
                <a:tc>
                  <a:txBody>
                    <a:bodyPr/>
                    <a:lstStyle/>
                    <a:p>
                      <a:r>
                        <a:rPr lang="es-MX" sz="2400" b="1" i="0" dirty="0" err="1"/>
                        <a:t>Bands</a:t>
                      </a:r>
                      <a:endParaRPr lang="es-ES" sz="2400" b="1" i="0" dirty="0"/>
                    </a:p>
                  </a:txBody>
                  <a:tcPr/>
                </a:tc>
                <a:tc>
                  <a:txBody>
                    <a:bodyPr/>
                    <a:lstStyle/>
                    <a:p>
                      <a:r>
                        <a:rPr lang="es-MX" sz="2400" b="0" dirty="0"/>
                        <a:t>blue, </a:t>
                      </a:r>
                      <a:r>
                        <a:rPr lang="es-MX" sz="2400" b="0" dirty="0" err="1"/>
                        <a:t>green</a:t>
                      </a:r>
                      <a:r>
                        <a:rPr lang="es-MX" sz="2400" b="0" dirty="0"/>
                        <a:t>, red, </a:t>
                      </a:r>
                      <a:r>
                        <a:rPr lang="es-MX" sz="2400" b="0" dirty="0" err="1"/>
                        <a:t>nir</a:t>
                      </a:r>
                      <a:r>
                        <a:rPr lang="es-MX" sz="2400" b="0" dirty="0"/>
                        <a:t>, swir1 &amp; swir2</a:t>
                      </a:r>
                      <a:endParaRPr lang="es-ES" sz="2400" b="0" dirty="0"/>
                    </a:p>
                  </a:txBody>
                  <a:tcPr/>
                </a:tc>
                <a:extLst>
                  <a:ext uri="{0D108BD9-81ED-4DB2-BD59-A6C34878D82A}">
                    <a16:rowId xmlns:a16="http://schemas.microsoft.com/office/drawing/2014/main" val="3195604026"/>
                  </a:ext>
                </a:extLst>
              </a:tr>
              <a:tr h="370840">
                <a:tc>
                  <a:txBody>
                    <a:bodyPr/>
                    <a:lstStyle/>
                    <a:p>
                      <a:r>
                        <a:rPr lang="es-MX" sz="2400" b="1" i="0" dirty="0" err="1"/>
                        <a:t>Latitude</a:t>
                      </a:r>
                      <a:r>
                        <a:rPr lang="es-MX" sz="2400" b="1" i="0" dirty="0"/>
                        <a:t> </a:t>
                      </a:r>
                      <a:r>
                        <a:rPr lang="es-MX" sz="2400" b="1" i="0" dirty="0" err="1"/>
                        <a:t>Range</a:t>
                      </a:r>
                      <a:endParaRPr lang="es-MX" sz="2400" b="1" i="0" dirty="0"/>
                    </a:p>
                  </a:txBody>
                  <a:tcPr/>
                </a:tc>
                <a:tc>
                  <a:txBody>
                    <a:bodyPr/>
                    <a:lstStyle/>
                    <a:p>
                      <a:r>
                        <a:rPr lang="es-MX" sz="2400" b="0" dirty="0"/>
                        <a:t>0 </a:t>
                      </a:r>
                      <a:r>
                        <a:rPr lang="es-MX" sz="2400" b="0" dirty="0" err="1"/>
                        <a:t>to</a:t>
                      </a:r>
                      <a:r>
                        <a:rPr lang="es-MX" sz="2400" b="0" dirty="0"/>
                        <a:t> 9 </a:t>
                      </a:r>
                      <a:r>
                        <a:rPr lang="es-MX" sz="2400" b="0" dirty="0" err="1"/>
                        <a:t>degrees</a:t>
                      </a:r>
                      <a:endParaRPr lang="es-ES" sz="2400" b="0" dirty="0"/>
                    </a:p>
                  </a:txBody>
                  <a:tcPr/>
                </a:tc>
                <a:extLst>
                  <a:ext uri="{0D108BD9-81ED-4DB2-BD59-A6C34878D82A}">
                    <a16:rowId xmlns:a16="http://schemas.microsoft.com/office/drawing/2014/main" val="1838839464"/>
                  </a:ext>
                </a:extLst>
              </a:tr>
              <a:tr h="370840">
                <a:tc>
                  <a:txBody>
                    <a:bodyPr/>
                    <a:lstStyle/>
                    <a:p>
                      <a:r>
                        <a:rPr lang="es-MX" sz="2400" b="1" i="0" dirty="0" err="1"/>
                        <a:t>Longitude</a:t>
                      </a:r>
                      <a:r>
                        <a:rPr lang="es-MX" sz="2400" b="1" i="0" dirty="0"/>
                        <a:t> </a:t>
                      </a:r>
                      <a:r>
                        <a:rPr lang="es-MX" sz="2400" b="1" i="0" dirty="0" err="1"/>
                        <a:t>Range</a:t>
                      </a:r>
                      <a:endParaRPr lang="es-ES" sz="2400" b="1" i="0" dirty="0"/>
                    </a:p>
                  </a:txBody>
                  <a:tcPr/>
                </a:tc>
                <a:tc>
                  <a:txBody>
                    <a:bodyPr/>
                    <a:lstStyle/>
                    <a:p>
                      <a:r>
                        <a:rPr lang="es-MX" sz="2400" b="0" dirty="0"/>
                        <a:t>-78 </a:t>
                      </a:r>
                      <a:r>
                        <a:rPr lang="es-MX" sz="2400" b="0" dirty="0" err="1"/>
                        <a:t>to</a:t>
                      </a:r>
                      <a:r>
                        <a:rPr lang="es-MX" sz="2400" b="0" dirty="0"/>
                        <a:t> -68 </a:t>
                      </a:r>
                      <a:r>
                        <a:rPr lang="es-MX" sz="2400" b="0" dirty="0" err="1"/>
                        <a:t>degrees</a:t>
                      </a:r>
                      <a:endParaRPr lang="es-ES" sz="2400" b="0" dirty="0"/>
                    </a:p>
                  </a:txBody>
                  <a:tcPr/>
                </a:tc>
                <a:extLst>
                  <a:ext uri="{0D108BD9-81ED-4DB2-BD59-A6C34878D82A}">
                    <a16:rowId xmlns:a16="http://schemas.microsoft.com/office/drawing/2014/main" val="1890523356"/>
                  </a:ext>
                </a:extLst>
              </a:tr>
              <a:tr h="370840">
                <a:tc>
                  <a:txBody>
                    <a:bodyPr/>
                    <a:lstStyle/>
                    <a:p>
                      <a:r>
                        <a:rPr lang="es-MX" sz="2400" b="1" i="0" dirty="0"/>
                        <a:t>Date </a:t>
                      </a:r>
                      <a:r>
                        <a:rPr lang="es-MX" sz="2400" b="1" i="0" dirty="0" err="1"/>
                        <a:t>Range</a:t>
                      </a:r>
                      <a:endParaRPr lang="es-ES" sz="2400" b="1" i="0" dirty="0"/>
                    </a:p>
                  </a:txBody>
                  <a:tcPr/>
                </a:tc>
                <a:tc>
                  <a:txBody>
                    <a:bodyPr/>
                    <a:lstStyle/>
                    <a:p>
                      <a:r>
                        <a:rPr lang="es-MX" sz="2400" b="0" dirty="0" err="1"/>
                        <a:t>January</a:t>
                      </a:r>
                      <a:r>
                        <a:rPr lang="es-MX" sz="2400" b="0" dirty="0"/>
                        <a:t> 1, 2013 </a:t>
                      </a:r>
                      <a:r>
                        <a:rPr lang="es-MX" sz="2400" b="0" dirty="0" err="1"/>
                        <a:t>to</a:t>
                      </a:r>
                      <a:r>
                        <a:rPr lang="es-MX" sz="2400" b="0" dirty="0"/>
                        <a:t> </a:t>
                      </a:r>
                      <a:r>
                        <a:rPr lang="es-MX" sz="2400" b="0" dirty="0" err="1"/>
                        <a:t>Decembrer</a:t>
                      </a:r>
                      <a:r>
                        <a:rPr lang="es-MX" sz="2400" b="0" dirty="0"/>
                        <a:t> 31, 2013</a:t>
                      </a:r>
                      <a:endParaRPr lang="es-ES" sz="2400" b="0" dirty="0"/>
                    </a:p>
                  </a:txBody>
                  <a:tcPr/>
                </a:tc>
                <a:extLst>
                  <a:ext uri="{0D108BD9-81ED-4DB2-BD59-A6C34878D82A}">
                    <a16:rowId xmlns:a16="http://schemas.microsoft.com/office/drawing/2014/main" val="4062191309"/>
                  </a:ext>
                </a:extLst>
              </a:tr>
              <a:tr h="370840">
                <a:tc>
                  <a:txBody>
                    <a:bodyPr/>
                    <a:lstStyle/>
                    <a:p>
                      <a:r>
                        <a:rPr lang="es-MX" sz="2400" b="1" i="0" dirty="0"/>
                        <a:t>Tiles </a:t>
                      </a:r>
                      <a:endParaRPr lang="es-ES" sz="2400" b="1" i="0" dirty="0"/>
                    </a:p>
                  </a:txBody>
                  <a:tcPr/>
                </a:tc>
                <a:tc>
                  <a:txBody>
                    <a:bodyPr/>
                    <a:lstStyle/>
                    <a:p>
                      <a:r>
                        <a:rPr lang="es-MX" sz="2400" b="0" dirty="0"/>
                        <a:t>90</a:t>
                      </a:r>
                      <a:endParaRPr lang="es-ES" sz="2400" b="0" dirty="0"/>
                    </a:p>
                  </a:txBody>
                  <a:tcPr/>
                </a:tc>
                <a:extLst>
                  <a:ext uri="{0D108BD9-81ED-4DB2-BD59-A6C34878D82A}">
                    <a16:rowId xmlns:a16="http://schemas.microsoft.com/office/drawing/2014/main" val="663384840"/>
                  </a:ext>
                </a:extLst>
              </a:tr>
              <a:tr h="370840">
                <a:tc>
                  <a:txBody>
                    <a:bodyPr/>
                    <a:lstStyle/>
                    <a:p>
                      <a:r>
                        <a:rPr lang="es-MX" sz="2400" b="1" i="0" dirty="0" err="1"/>
                        <a:t>Tasks</a:t>
                      </a:r>
                      <a:endParaRPr lang="es-ES" sz="2400" b="1" i="0" dirty="0"/>
                    </a:p>
                  </a:txBody>
                  <a:tcPr/>
                </a:tc>
                <a:tc>
                  <a:txBody>
                    <a:bodyPr/>
                    <a:lstStyle/>
                    <a:p>
                      <a:r>
                        <a:rPr lang="es-MX" sz="2400" b="0" dirty="0"/>
                        <a:t>90</a:t>
                      </a:r>
                      <a:endParaRPr lang="es-ES" sz="2400" b="0" dirty="0"/>
                    </a:p>
                  </a:txBody>
                  <a:tcPr/>
                </a:tc>
                <a:extLst>
                  <a:ext uri="{0D108BD9-81ED-4DB2-BD59-A6C34878D82A}">
                    <a16:rowId xmlns:a16="http://schemas.microsoft.com/office/drawing/2014/main" val="2398437888"/>
                  </a:ext>
                </a:extLst>
              </a:tr>
              <a:tr h="370840">
                <a:tc>
                  <a:txBody>
                    <a:bodyPr/>
                    <a:lstStyle/>
                    <a:p>
                      <a:r>
                        <a:rPr lang="es-MX" sz="2400" b="1" i="0" dirty="0" err="1"/>
                        <a:t>Classes</a:t>
                      </a:r>
                      <a:r>
                        <a:rPr lang="es-MX" sz="2400" b="1" i="0" dirty="0"/>
                        <a:t> (K-</a:t>
                      </a:r>
                      <a:r>
                        <a:rPr lang="es-MX" sz="2400" b="1" i="0" dirty="0" err="1"/>
                        <a:t>means</a:t>
                      </a:r>
                      <a:r>
                        <a:rPr lang="es-MX" sz="2400" b="1" i="0" dirty="0"/>
                        <a:t>)</a:t>
                      </a:r>
                      <a:endParaRPr lang="es-ES" sz="2400" b="1" i="0" dirty="0"/>
                    </a:p>
                  </a:txBody>
                  <a:tcPr/>
                </a:tc>
                <a:tc>
                  <a:txBody>
                    <a:bodyPr/>
                    <a:lstStyle/>
                    <a:p>
                      <a:r>
                        <a:rPr lang="es-MX" sz="2400" b="0" dirty="0"/>
                        <a:t>6 </a:t>
                      </a:r>
                      <a:endParaRPr lang="es-ES" sz="2400" b="0" dirty="0"/>
                    </a:p>
                  </a:txBody>
                  <a:tcPr/>
                </a:tc>
                <a:extLst>
                  <a:ext uri="{0D108BD9-81ED-4DB2-BD59-A6C34878D82A}">
                    <a16:rowId xmlns:a16="http://schemas.microsoft.com/office/drawing/2014/main" val="3401144842"/>
                  </a:ext>
                </a:extLst>
              </a:tr>
            </a:tbl>
          </a:graphicData>
        </a:graphic>
      </p:graphicFrame>
      <p:pic>
        <p:nvPicPr>
          <p:cNvPr id="3" name="Imagen 2"/>
          <p:cNvPicPr>
            <a:picLocks noChangeAspect="1"/>
          </p:cNvPicPr>
          <p:nvPr/>
        </p:nvPicPr>
        <p:blipFill rotWithShape="1">
          <a:blip r:embed="rId2"/>
          <a:srcRect l="2971" t="2390" r="1929" b="3509"/>
          <a:stretch/>
        </p:blipFill>
        <p:spPr>
          <a:xfrm>
            <a:off x="5600700" y="1968500"/>
            <a:ext cx="6299200" cy="3746500"/>
          </a:xfrm>
          <a:prstGeom prst="rect">
            <a:avLst/>
          </a:prstGeom>
        </p:spPr>
      </p:pic>
    </p:spTree>
    <p:extLst>
      <p:ext uri="{BB962C8B-B14F-4D97-AF65-F5344CB8AC3E}">
        <p14:creationId xmlns:p14="http://schemas.microsoft.com/office/powerpoint/2010/main" val="2168186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2" y="125413"/>
            <a:ext cx="8701087" cy="660400"/>
          </a:xfrm>
        </p:spPr>
        <p:txBody>
          <a:bodyPr/>
          <a:lstStyle/>
          <a:p>
            <a:pPr eaLnBrk="1" hangingPunct="1">
              <a:defRPr/>
            </a:pPr>
            <a:r>
              <a:rPr lang="en-US" sz="3600" b="1" dirty="0">
                <a:solidFill>
                  <a:schemeClr val="bg1"/>
                </a:solidFill>
                <a:ea typeface="+mn-ea"/>
                <a:cs typeface="+mn-cs"/>
              </a:rPr>
              <a:t>AWS Results – Ingestion Performance</a:t>
            </a:r>
          </a:p>
        </p:txBody>
      </p:sp>
      <p:sp>
        <p:nvSpPr>
          <p:cNvPr id="2" name="Rectangle 2"/>
          <p:cNvSpPr>
            <a:spLocks noChangeArrowheads="1"/>
          </p:cNvSpPr>
          <p:nvPr/>
        </p:nvSpPr>
        <p:spPr bwMode="auto">
          <a:xfrm>
            <a:off x="4152899" y="1625599"/>
            <a:ext cx="259777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graphicFrame>
        <p:nvGraphicFramePr>
          <p:cNvPr id="6" name="Marcador de contenido 3">
            <a:extLst>
              <a:ext uri="{FF2B5EF4-FFF2-40B4-BE49-F238E27FC236}">
                <a16:creationId xmlns:a16="http://schemas.microsoft.com/office/drawing/2014/main" id="{352563C7-EC92-426C-AA60-249D2D58ED9E}"/>
              </a:ext>
            </a:extLst>
          </p:cNvPr>
          <p:cNvGraphicFramePr>
            <a:graphicFrameLocks/>
          </p:cNvGraphicFramePr>
          <p:nvPr>
            <p:extLst/>
          </p:nvPr>
        </p:nvGraphicFramePr>
        <p:xfrm>
          <a:off x="328612" y="939799"/>
          <a:ext cx="4732020" cy="1112520"/>
        </p:xfrm>
        <a:graphic>
          <a:graphicData uri="http://schemas.openxmlformats.org/drawingml/2006/table">
            <a:tbl>
              <a:tblPr firstRow="1" bandRow="1">
                <a:tableStyleId>{69CF1AB2-1976-4502-BF36-3FF5EA218861}</a:tableStyleId>
              </a:tblPr>
              <a:tblGrid>
                <a:gridCol w="1804988">
                  <a:extLst>
                    <a:ext uri="{9D8B030D-6E8A-4147-A177-3AD203B41FA5}">
                      <a16:colId xmlns:a16="http://schemas.microsoft.com/office/drawing/2014/main" val="208985619"/>
                    </a:ext>
                  </a:extLst>
                </a:gridCol>
                <a:gridCol w="2927032">
                  <a:extLst>
                    <a:ext uri="{9D8B030D-6E8A-4147-A177-3AD203B41FA5}">
                      <a16:colId xmlns:a16="http://schemas.microsoft.com/office/drawing/2014/main" val="3802101178"/>
                    </a:ext>
                  </a:extLst>
                </a:gridCol>
              </a:tblGrid>
              <a:tr h="370840">
                <a:tc>
                  <a:txBody>
                    <a:bodyPr/>
                    <a:lstStyle/>
                    <a:p>
                      <a:r>
                        <a:rPr lang="es-MX" sz="1800" b="1" dirty="0"/>
                        <a:t>Storage </a:t>
                      </a:r>
                      <a:r>
                        <a:rPr lang="es-MX" sz="1800" b="1" dirty="0" err="1"/>
                        <a:t>Unit</a:t>
                      </a:r>
                      <a:endParaRPr lang="es-ES" sz="1800" b="1" dirty="0"/>
                    </a:p>
                  </a:txBody>
                  <a:tcPr/>
                </a:tc>
                <a:tc>
                  <a:txBody>
                    <a:bodyPr/>
                    <a:lstStyle/>
                    <a:p>
                      <a:r>
                        <a:rPr lang="es-MX" sz="1800" b="0" dirty="0" err="1"/>
                        <a:t>LandSat</a:t>
                      </a:r>
                      <a:r>
                        <a:rPr lang="es-MX" sz="1800" b="0" dirty="0"/>
                        <a:t> 8</a:t>
                      </a:r>
                      <a:endParaRPr lang="es-ES" sz="1800" b="0" dirty="0"/>
                    </a:p>
                  </a:txBody>
                  <a:tcPr/>
                </a:tc>
                <a:extLst>
                  <a:ext uri="{0D108BD9-81ED-4DB2-BD59-A6C34878D82A}">
                    <a16:rowId xmlns:a16="http://schemas.microsoft.com/office/drawing/2014/main" val="1287798098"/>
                  </a:ext>
                </a:extLst>
              </a:tr>
              <a:tr h="370840">
                <a:tc>
                  <a:txBody>
                    <a:bodyPr/>
                    <a:lstStyle/>
                    <a:p>
                      <a:r>
                        <a:rPr lang="es-MX" sz="1800" b="1" i="0" dirty="0" err="1"/>
                        <a:t>Year</a:t>
                      </a:r>
                      <a:endParaRPr lang="es-ES" sz="1800" b="1" i="0" dirty="0"/>
                    </a:p>
                  </a:txBody>
                  <a:tcPr/>
                </a:tc>
                <a:tc>
                  <a:txBody>
                    <a:bodyPr/>
                    <a:lstStyle/>
                    <a:p>
                      <a:r>
                        <a:rPr lang="es-MX" sz="1800" b="0" dirty="0"/>
                        <a:t>2013</a:t>
                      </a:r>
                      <a:endParaRPr lang="es-ES" sz="1800" b="0" dirty="0"/>
                    </a:p>
                  </a:txBody>
                  <a:tcPr/>
                </a:tc>
                <a:extLst>
                  <a:ext uri="{0D108BD9-81ED-4DB2-BD59-A6C34878D82A}">
                    <a16:rowId xmlns:a16="http://schemas.microsoft.com/office/drawing/2014/main" val="3195604026"/>
                  </a:ext>
                </a:extLst>
              </a:tr>
              <a:tr h="370840">
                <a:tc>
                  <a:txBody>
                    <a:bodyPr/>
                    <a:lstStyle/>
                    <a:p>
                      <a:r>
                        <a:rPr lang="es-MX" sz="1800" b="1" i="0" dirty="0" err="1"/>
                        <a:t>Scenes</a:t>
                      </a:r>
                      <a:endParaRPr lang="es-MX" sz="1800" b="1" i="0" dirty="0"/>
                    </a:p>
                  </a:txBody>
                  <a:tcPr/>
                </a:tc>
                <a:tc>
                  <a:txBody>
                    <a:bodyPr/>
                    <a:lstStyle/>
                    <a:p>
                      <a:r>
                        <a:rPr lang="es-MX" sz="1800" b="0" dirty="0"/>
                        <a:t>75</a:t>
                      </a:r>
                      <a:endParaRPr lang="es-ES" sz="1800" b="0" dirty="0"/>
                    </a:p>
                  </a:txBody>
                  <a:tcPr/>
                </a:tc>
                <a:extLst>
                  <a:ext uri="{0D108BD9-81ED-4DB2-BD59-A6C34878D82A}">
                    <a16:rowId xmlns:a16="http://schemas.microsoft.com/office/drawing/2014/main" val="1838839464"/>
                  </a:ext>
                </a:extLst>
              </a:tr>
            </a:tbl>
          </a:graphicData>
        </a:graphic>
      </p:graphicFrame>
      <p:graphicFrame>
        <p:nvGraphicFramePr>
          <p:cNvPr id="8" name="Marcador de contenido 3">
            <a:extLst>
              <a:ext uri="{FF2B5EF4-FFF2-40B4-BE49-F238E27FC236}">
                <a16:creationId xmlns:a16="http://schemas.microsoft.com/office/drawing/2014/main" id="{352563C7-EC92-426C-AA60-249D2D58ED9E}"/>
              </a:ext>
            </a:extLst>
          </p:cNvPr>
          <p:cNvGraphicFramePr>
            <a:graphicFrameLocks/>
          </p:cNvGraphicFramePr>
          <p:nvPr>
            <p:extLst/>
          </p:nvPr>
        </p:nvGraphicFramePr>
        <p:xfrm>
          <a:off x="328612" y="2186414"/>
          <a:ext cx="4719638" cy="4389120"/>
        </p:xfrm>
        <a:graphic>
          <a:graphicData uri="http://schemas.openxmlformats.org/drawingml/2006/table">
            <a:tbl>
              <a:tblPr firstRow="1" bandRow="1">
                <a:tableStyleId>{69CF1AB2-1976-4502-BF36-3FF5EA218861}</a:tableStyleId>
              </a:tblPr>
              <a:tblGrid>
                <a:gridCol w="1800473">
                  <a:extLst>
                    <a:ext uri="{9D8B030D-6E8A-4147-A177-3AD203B41FA5}">
                      <a16:colId xmlns:a16="http://schemas.microsoft.com/office/drawing/2014/main" val="208985619"/>
                    </a:ext>
                  </a:extLst>
                </a:gridCol>
                <a:gridCol w="2919165">
                  <a:extLst>
                    <a:ext uri="{9D8B030D-6E8A-4147-A177-3AD203B41FA5}">
                      <a16:colId xmlns:a16="http://schemas.microsoft.com/office/drawing/2014/main" val="3802101178"/>
                    </a:ext>
                  </a:extLst>
                </a:gridCol>
              </a:tblGrid>
              <a:tr h="370840">
                <a:tc>
                  <a:txBody>
                    <a:bodyPr/>
                    <a:lstStyle/>
                    <a:p>
                      <a:r>
                        <a:rPr lang="es-ES" sz="2000" dirty="0" err="1"/>
                        <a:t>Algorithm</a:t>
                      </a:r>
                      <a:endParaRPr lang="es-ES" sz="2000" dirty="0"/>
                    </a:p>
                  </a:txBody>
                  <a:tcPr/>
                </a:tc>
                <a:tc>
                  <a:txBody>
                    <a:bodyPr/>
                    <a:lstStyle/>
                    <a:p>
                      <a:r>
                        <a:rPr lang="es-ES" sz="2000" b="0" dirty="0"/>
                        <a:t>Temporal </a:t>
                      </a:r>
                      <a:r>
                        <a:rPr lang="es-ES" sz="2000" b="0" dirty="0" err="1"/>
                        <a:t>Medians</a:t>
                      </a:r>
                      <a:r>
                        <a:rPr lang="es-ES" sz="2000" b="0" dirty="0"/>
                        <a:t> Composite</a:t>
                      </a:r>
                    </a:p>
                  </a:txBody>
                  <a:tcPr/>
                </a:tc>
                <a:extLst>
                  <a:ext uri="{0D108BD9-81ED-4DB2-BD59-A6C34878D82A}">
                    <a16:rowId xmlns:a16="http://schemas.microsoft.com/office/drawing/2014/main" val="48452212"/>
                  </a:ext>
                </a:extLst>
              </a:tr>
              <a:tr h="370840">
                <a:tc>
                  <a:txBody>
                    <a:bodyPr/>
                    <a:lstStyle/>
                    <a:p>
                      <a:r>
                        <a:rPr lang="es-MX" sz="2000" b="1" dirty="0"/>
                        <a:t>Storage </a:t>
                      </a:r>
                      <a:r>
                        <a:rPr lang="es-MX" sz="2000" b="1" dirty="0" err="1"/>
                        <a:t>Unit</a:t>
                      </a:r>
                      <a:endParaRPr lang="es-ES" sz="2000" b="1" dirty="0"/>
                    </a:p>
                  </a:txBody>
                  <a:tcPr/>
                </a:tc>
                <a:tc>
                  <a:txBody>
                    <a:bodyPr/>
                    <a:lstStyle/>
                    <a:p>
                      <a:r>
                        <a:rPr lang="es-MX" sz="2000" b="0" dirty="0" err="1"/>
                        <a:t>LandSat</a:t>
                      </a:r>
                      <a:r>
                        <a:rPr lang="es-MX" sz="2000" b="0" dirty="0"/>
                        <a:t> 8</a:t>
                      </a:r>
                      <a:endParaRPr lang="es-ES" sz="2000" b="0" dirty="0"/>
                    </a:p>
                  </a:txBody>
                  <a:tcPr/>
                </a:tc>
                <a:extLst>
                  <a:ext uri="{0D108BD9-81ED-4DB2-BD59-A6C34878D82A}">
                    <a16:rowId xmlns:a16="http://schemas.microsoft.com/office/drawing/2014/main" val="1287798098"/>
                  </a:ext>
                </a:extLst>
              </a:tr>
              <a:tr h="370840">
                <a:tc>
                  <a:txBody>
                    <a:bodyPr/>
                    <a:lstStyle/>
                    <a:p>
                      <a:r>
                        <a:rPr lang="es-MX" sz="2000" b="1" i="0" dirty="0" err="1"/>
                        <a:t>Bands</a:t>
                      </a:r>
                      <a:endParaRPr lang="es-ES" sz="2000" b="1" i="0" dirty="0"/>
                    </a:p>
                  </a:txBody>
                  <a:tcPr/>
                </a:tc>
                <a:tc>
                  <a:txBody>
                    <a:bodyPr/>
                    <a:lstStyle/>
                    <a:p>
                      <a:r>
                        <a:rPr lang="es-MX" sz="2000" b="0" dirty="0"/>
                        <a:t>blue, </a:t>
                      </a:r>
                      <a:r>
                        <a:rPr lang="es-MX" sz="2000" b="0" dirty="0" err="1"/>
                        <a:t>green</a:t>
                      </a:r>
                      <a:r>
                        <a:rPr lang="es-MX" sz="2000" b="0" dirty="0"/>
                        <a:t>, red, </a:t>
                      </a:r>
                      <a:r>
                        <a:rPr lang="es-MX" sz="2000" b="0" dirty="0" err="1"/>
                        <a:t>nir</a:t>
                      </a:r>
                      <a:r>
                        <a:rPr lang="es-MX" sz="2000" b="0" dirty="0"/>
                        <a:t>, swir1 &amp; swir2</a:t>
                      </a:r>
                      <a:endParaRPr lang="es-ES" sz="2000" b="0" dirty="0"/>
                    </a:p>
                  </a:txBody>
                  <a:tcPr/>
                </a:tc>
                <a:extLst>
                  <a:ext uri="{0D108BD9-81ED-4DB2-BD59-A6C34878D82A}">
                    <a16:rowId xmlns:a16="http://schemas.microsoft.com/office/drawing/2014/main" val="3195604026"/>
                  </a:ext>
                </a:extLst>
              </a:tr>
              <a:tr h="370840">
                <a:tc>
                  <a:txBody>
                    <a:bodyPr/>
                    <a:lstStyle/>
                    <a:p>
                      <a:r>
                        <a:rPr lang="es-MX" sz="2000" b="1" i="0" dirty="0" err="1"/>
                        <a:t>Latitude</a:t>
                      </a:r>
                      <a:r>
                        <a:rPr lang="es-MX" sz="2000" b="1" i="0" dirty="0"/>
                        <a:t> </a:t>
                      </a:r>
                      <a:r>
                        <a:rPr lang="es-MX" sz="2000" b="1" i="0" dirty="0" err="1"/>
                        <a:t>Range</a:t>
                      </a:r>
                      <a:endParaRPr lang="es-MX" sz="2000" b="1" i="0" dirty="0"/>
                    </a:p>
                  </a:txBody>
                  <a:tcPr/>
                </a:tc>
                <a:tc>
                  <a:txBody>
                    <a:bodyPr/>
                    <a:lstStyle/>
                    <a:p>
                      <a:r>
                        <a:rPr lang="es-MX" sz="2000" b="0" dirty="0"/>
                        <a:t>3 </a:t>
                      </a:r>
                      <a:r>
                        <a:rPr lang="es-MX" sz="2000" b="0" dirty="0" err="1"/>
                        <a:t>to</a:t>
                      </a:r>
                      <a:r>
                        <a:rPr lang="es-MX" sz="2000" b="0" dirty="0"/>
                        <a:t> 8 </a:t>
                      </a:r>
                      <a:r>
                        <a:rPr lang="es-MX" sz="2000" b="0" dirty="0" err="1"/>
                        <a:t>degrees</a:t>
                      </a:r>
                      <a:endParaRPr lang="es-ES" sz="2000" b="0" dirty="0"/>
                    </a:p>
                  </a:txBody>
                  <a:tcPr/>
                </a:tc>
                <a:extLst>
                  <a:ext uri="{0D108BD9-81ED-4DB2-BD59-A6C34878D82A}">
                    <a16:rowId xmlns:a16="http://schemas.microsoft.com/office/drawing/2014/main" val="1838839464"/>
                  </a:ext>
                </a:extLst>
              </a:tr>
              <a:tr h="370840">
                <a:tc>
                  <a:txBody>
                    <a:bodyPr/>
                    <a:lstStyle/>
                    <a:p>
                      <a:r>
                        <a:rPr lang="es-MX" sz="2000" b="1" i="0" dirty="0" err="1"/>
                        <a:t>Longitude</a:t>
                      </a:r>
                      <a:r>
                        <a:rPr lang="es-MX" sz="2000" b="1" i="0" dirty="0"/>
                        <a:t> </a:t>
                      </a:r>
                      <a:r>
                        <a:rPr lang="es-MX" sz="2000" b="1" i="0" dirty="0" err="1"/>
                        <a:t>Range</a:t>
                      </a:r>
                      <a:endParaRPr lang="es-ES" sz="2000" b="1" i="0" dirty="0"/>
                    </a:p>
                  </a:txBody>
                  <a:tcPr/>
                </a:tc>
                <a:tc>
                  <a:txBody>
                    <a:bodyPr/>
                    <a:lstStyle/>
                    <a:p>
                      <a:r>
                        <a:rPr lang="es-MX" sz="2000" b="0" dirty="0"/>
                        <a:t>-78 </a:t>
                      </a:r>
                      <a:r>
                        <a:rPr lang="es-MX" sz="2000" b="0" dirty="0" err="1"/>
                        <a:t>to</a:t>
                      </a:r>
                      <a:r>
                        <a:rPr lang="es-MX" sz="2000" b="0" dirty="0"/>
                        <a:t> -73 </a:t>
                      </a:r>
                      <a:r>
                        <a:rPr lang="es-MX" sz="2000" b="0" dirty="0" err="1"/>
                        <a:t>degrees</a:t>
                      </a:r>
                      <a:endParaRPr lang="es-ES" sz="2000" b="0" dirty="0"/>
                    </a:p>
                  </a:txBody>
                  <a:tcPr/>
                </a:tc>
                <a:extLst>
                  <a:ext uri="{0D108BD9-81ED-4DB2-BD59-A6C34878D82A}">
                    <a16:rowId xmlns:a16="http://schemas.microsoft.com/office/drawing/2014/main" val="1890523356"/>
                  </a:ext>
                </a:extLst>
              </a:tr>
              <a:tr h="370840">
                <a:tc>
                  <a:txBody>
                    <a:bodyPr/>
                    <a:lstStyle/>
                    <a:p>
                      <a:r>
                        <a:rPr lang="es-MX" sz="2000" b="1" i="0" dirty="0"/>
                        <a:t>Date </a:t>
                      </a:r>
                      <a:r>
                        <a:rPr lang="es-MX" sz="2000" b="1" i="0" dirty="0" err="1"/>
                        <a:t>Range</a:t>
                      </a:r>
                      <a:endParaRPr lang="es-ES" sz="2000" b="1" i="0" dirty="0"/>
                    </a:p>
                  </a:txBody>
                  <a:tcPr/>
                </a:tc>
                <a:tc>
                  <a:txBody>
                    <a:bodyPr/>
                    <a:lstStyle/>
                    <a:p>
                      <a:r>
                        <a:rPr lang="es-MX" sz="2000" b="0" dirty="0" err="1"/>
                        <a:t>January</a:t>
                      </a:r>
                      <a:r>
                        <a:rPr lang="es-MX" sz="2000" b="0" dirty="0"/>
                        <a:t> 1, 2013 </a:t>
                      </a:r>
                      <a:r>
                        <a:rPr lang="es-MX" sz="2000" b="0" dirty="0" err="1"/>
                        <a:t>to</a:t>
                      </a:r>
                      <a:r>
                        <a:rPr lang="es-MX" sz="2000" b="0" dirty="0"/>
                        <a:t> </a:t>
                      </a:r>
                      <a:r>
                        <a:rPr lang="es-MX" sz="2000" b="0" dirty="0" err="1"/>
                        <a:t>Decembrer</a:t>
                      </a:r>
                      <a:r>
                        <a:rPr lang="es-MX" sz="2000" b="0" dirty="0"/>
                        <a:t> 31, 2013</a:t>
                      </a:r>
                      <a:endParaRPr lang="es-ES" sz="2000" b="0" dirty="0"/>
                    </a:p>
                  </a:txBody>
                  <a:tcPr/>
                </a:tc>
                <a:extLst>
                  <a:ext uri="{0D108BD9-81ED-4DB2-BD59-A6C34878D82A}">
                    <a16:rowId xmlns:a16="http://schemas.microsoft.com/office/drawing/2014/main" val="4062191309"/>
                  </a:ext>
                </a:extLst>
              </a:tr>
              <a:tr h="370840">
                <a:tc>
                  <a:txBody>
                    <a:bodyPr/>
                    <a:lstStyle/>
                    <a:p>
                      <a:r>
                        <a:rPr lang="es-MX" sz="2000" b="1" i="0" dirty="0"/>
                        <a:t>Tiles </a:t>
                      </a:r>
                      <a:endParaRPr lang="es-ES" sz="2000" b="1" i="0" dirty="0"/>
                    </a:p>
                  </a:txBody>
                  <a:tcPr/>
                </a:tc>
                <a:tc>
                  <a:txBody>
                    <a:bodyPr/>
                    <a:lstStyle/>
                    <a:p>
                      <a:r>
                        <a:rPr lang="es-MX" sz="2000" b="0" dirty="0"/>
                        <a:t>25</a:t>
                      </a:r>
                      <a:endParaRPr lang="es-ES" sz="2000" b="0" dirty="0"/>
                    </a:p>
                  </a:txBody>
                  <a:tcPr/>
                </a:tc>
                <a:extLst>
                  <a:ext uri="{0D108BD9-81ED-4DB2-BD59-A6C34878D82A}">
                    <a16:rowId xmlns:a16="http://schemas.microsoft.com/office/drawing/2014/main" val="663384840"/>
                  </a:ext>
                </a:extLst>
              </a:tr>
              <a:tr h="370840">
                <a:tc>
                  <a:txBody>
                    <a:bodyPr/>
                    <a:lstStyle/>
                    <a:p>
                      <a:r>
                        <a:rPr lang="es-MX" sz="2000" b="1" i="0" dirty="0" err="1"/>
                        <a:t>Tasks</a:t>
                      </a:r>
                      <a:endParaRPr lang="es-ES" sz="2000" b="1" i="0" dirty="0"/>
                    </a:p>
                  </a:txBody>
                  <a:tcPr/>
                </a:tc>
                <a:tc>
                  <a:txBody>
                    <a:bodyPr/>
                    <a:lstStyle/>
                    <a:p>
                      <a:r>
                        <a:rPr lang="es-MX" sz="2000" b="0" dirty="0"/>
                        <a:t>25</a:t>
                      </a:r>
                      <a:endParaRPr lang="es-ES" sz="2000" b="0" dirty="0"/>
                    </a:p>
                  </a:txBody>
                  <a:tcPr/>
                </a:tc>
                <a:extLst>
                  <a:ext uri="{0D108BD9-81ED-4DB2-BD59-A6C34878D82A}">
                    <a16:rowId xmlns:a16="http://schemas.microsoft.com/office/drawing/2014/main" val="2398437888"/>
                  </a:ext>
                </a:extLst>
              </a:tr>
            </a:tbl>
          </a:graphicData>
        </a:graphic>
      </p:graphicFrame>
      <p:pic>
        <p:nvPicPr>
          <p:cNvPr id="5" name="Imagen 4"/>
          <p:cNvPicPr>
            <a:picLocks noChangeAspect="1"/>
          </p:cNvPicPr>
          <p:nvPr/>
        </p:nvPicPr>
        <p:blipFill rotWithShape="1">
          <a:blip r:embed="rId2"/>
          <a:srcRect l="2605" t="1517" r="2182" b="1859"/>
          <a:stretch/>
        </p:blipFill>
        <p:spPr>
          <a:xfrm>
            <a:off x="5391149" y="1828800"/>
            <a:ext cx="6496051" cy="3962400"/>
          </a:xfrm>
          <a:prstGeom prst="rect">
            <a:avLst/>
          </a:prstGeom>
        </p:spPr>
      </p:pic>
    </p:spTree>
    <p:extLst>
      <p:ext uri="{BB962C8B-B14F-4D97-AF65-F5344CB8AC3E}">
        <p14:creationId xmlns:p14="http://schemas.microsoft.com/office/powerpoint/2010/main" val="4262004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674914" y="300036"/>
            <a:ext cx="10515600" cy="1325563"/>
          </a:xfrm>
        </p:spPr>
        <p:txBody>
          <a:bodyPr/>
          <a:lstStyle/>
          <a:p>
            <a:pPr eaLnBrk="1" hangingPunct="1">
              <a:defRPr/>
            </a:pPr>
            <a:r>
              <a:rPr lang="en-US" sz="3600" b="1" dirty="0">
                <a:solidFill>
                  <a:schemeClr val="bg1"/>
                </a:solidFill>
                <a:ea typeface="+mn-ea"/>
                <a:cs typeface="+mn-cs"/>
              </a:rPr>
              <a:t>Conclusions</a:t>
            </a:r>
          </a:p>
        </p:txBody>
      </p:sp>
      <p:sp>
        <p:nvSpPr>
          <p:cNvPr id="3" name="Marcador de contenido 2">
            <a:extLst>
              <a:ext uri="{FF2B5EF4-FFF2-40B4-BE49-F238E27FC236}">
                <a16:creationId xmlns:a16="http://schemas.microsoft.com/office/drawing/2014/main" id="{176733A3-1D41-4793-9B2A-0797E678CE41}"/>
              </a:ext>
            </a:extLst>
          </p:cNvPr>
          <p:cNvSpPr>
            <a:spLocks noGrp="1"/>
          </p:cNvSpPr>
          <p:nvPr>
            <p:ph idx="1"/>
          </p:nvPr>
        </p:nvSpPr>
        <p:spPr/>
        <p:txBody>
          <a:bodyPr/>
          <a:lstStyle/>
          <a:p>
            <a:pPr marL="1247775" indent="-614363" eaLnBrk="1" fontAlgn="auto" hangingPunct="1">
              <a:spcAft>
                <a:spcPts val="0"/>
              </a:spcAft>
              <a:buFont typeface="Wingdings" panose="05000000000000000000" pitchFamily="2" charset="2"/>
              <a:buChar char="ü"/>
              <a:defRPr/>
            </a:pPr>
            <a:r>
              <a:rPr lang="en-US" dirty="0">
                <a:solidFill>
                  <a:srgbClr val="2364A3"/>
                </a:solidFill>
              </a:rPr>
              <a:t>This architecture may be used as reference architecture for other institutions and research groups deploying customized version of the ODC. </a:t>
            </a:r>
          </a:p>
          <a:p>
            <a:pPr marL="1247775" indent="-614363" eaLnBrk="1" fontAlgn="auto" hangingPunct="1">
              <a:spcAft>
                <a:spcPts val="0"/>
              </a:spcAft>
              <a:buFont typeface="Wingdings" panose="05000000000000000000" pitchFamily="2" charset="2"/>
              <a:buChar char="ü"/>
              <a:defRPr/>
            </a:pPr>
            <a:r>
              <a:rPr lang="en-US" dirty="0">
                <a:solidFill>
                  <a:srgbClr val="2364A3"/>
                </a:solidFill>
              </a:rPr>
              <a:t>The distributed architecture defined allows to scale horizontally the </a:t>
            </a:r>
            <a:r>
              <a:rPr lang="en-US" dirty="0" err="1">
                <a:solidFill>
                  <a:srgbClr val="2364A3"/>
                </a:solidFill>
              </a:rPr>
              <a:t>datacube</a:t>
            </a:r>
            <a:r>
              <a:rPr lang="en-US" dirty="0">
                <a:solidFill>
                  <a:srgbClr val="2364A3"/>
                </a:solidFill>
              </a:rPr>
              <a:t> using a cluster of Cube Servers/Workers, avoiding the vertical scaling restrictions of single server cube installations.</a:t>
            </a:r>
            <a:endParaRPr lang="es-CO" dirty="0">
              <a:solidFill>
                <a:srgbClr val="2364A3"/>
              </a:solidFill>
            </a:endParaRPr>
          </a:p>
          <a:p>
            <a:pPr marL="1247775" indent="-614363" eaLnBrk="1" fontAlgn="auto" hangingPunct="1">
              <a:spcAft>
                <a:spcPts val="0"/>
              </a:spcAft>
              <a:buFont typeface="Wingdings" panose="05000000000000000000" pitchFamily="2" charset="2"/>
              <a:buChar char="ü"/>
              <a:defRPr/>
            </a:pPr>
            <a:r>
              <a:rPr lang="en-US" dirty="0">
                <a:solidFill>
                  <a:srgbClr val="2364A3"/>
                </a:solidFill>
              </a:rPr>
              <a:t>The installation process of the distributed architecture required a considerable effort </a:t>
            </a:r>
          </a:p>
          <a:p>
            <a:pPr marL="0" indent="0">
              <a:buNone/>
            </a:pPr>
            <a:endParaRPr lang="es-CO" dirty="0"/>
          </a:p>
        </p:txBody>
      </p:sp>
      <p:sp>
        <p:nvSpPr>
          <p:cNvPr id="2" name="Rectangle 2"/>
          <p:cNvSpPr>
            <a:spLocks noChangeArrowheads="1"/>
          </p:cNvSpPr>
          <p:nvPr/>
        </p:nvSpPr>
        <p:spPr bwMode="auto">
          <a:xfrm>
            <a:off x="4152899" y="1625599"/>
            <a:ext cx="259777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311227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CuadroTexto">
            <a:extLst>
              <a:ext uri="{FF2B5EF4-FFF2-40B4-BE49-F238E27FC236}">
                <a16:creationId xmlns:a16="http://schemas.microsoft.com/office/drawing/2014/main" id="{28424ABB-1D9E-4F44-9A1C-CFA762462B3D}"/>
              </a:ext>
            </a:extLst>
          </p:cNvPr>
          <p:cNvSpPr txBox="1">
            <a:spLocks noChangeArrowheads="1"/>
          </p:cNvSpPr>
          <p:nvPr/>
        </p:nvSpPr>
        <p:spPr bwMode="auto">
          <a:xfrm>
            <a:off x="2155825" y="1746250"/>
            <a:ext cx="2166938" cy="523875"/>
          </a:xfrm>
          <a:prstGeom prst="rect">
            <a:avLst/>
          </a:prstGeom>
          <a:noFill/>
          <a:ln w="9525">
            <a:noFill/>
            <a:miter lim="800000"/>
            <a:headEnd/>
            <a:tailEnd/>
          </a:ln>
        </p:spPr>
        <p:txBody>
          <a:bodyPr>
            <a:spAutoFit/>
          </a:bodyPr>
          <a:lstStyle>
            <a:lvl1pPr>
              <a:defRPr sz="2900">
                <a:solidFill>
                  <a:schemeClr val="tx1"/>
                </a:solidFill>
                <a:latin typeface="Calibri" panose="020F0502020204030204" pitchFamily="34" charset="0"/>
                <a:ea typeface="MS PGothic" panose="020B0600070205080204" pitchFamily="34" charset="-128"/>
              </a:defRPr>
            </a:lvl1pPr>
            <a:lvl2pPr marL="742950" indent="-285750">
              <a:defRPr sz="2900">
                <a:solidFill>
                  <a:schemeClr val="tx1"/>
                </a:solidFill>
                <a:latin typeface="Calibri" panose="020F0502020204030204" pitchFamily="34" charset="0"/>
                <a:ea typeface="MS PGothic" panose="020B0600070205080204" pitchFamily="34" charset="-128"/>
              </a:defRPr>
            </a:lvl2pPr>
            <a:lvl3pPr marL="1143000" indent="-228600">
              <a:defRPr sz="2900">
                <a:solidFill>
                  <a:schemeClr val="tx1"/>
                </a:solidFill>
                <a:latin typeface="Calibri" panose="020F0502020204030204" pitchFamily="34" charset="0"/>
                <a:ea typeface="MS PGothic" panose="020B0600070205080204" pitchFamily="34" charset="-128"/>
              </a:defRPr>
            </a:lvl3pPr>
            <a:lvl4pPr marL="1600200" indent="-228600">
              <a:defRPr sz="2900">
                <a:solidFill>
                  <a:schemeClr val="tx1"/>
                </a:solidFill>
                <a:latin typeface="Calibri" panose="020F0502020204030204" pitchFamily="34" charset="0"/>
                <a:ea typeface="MS PGothic" panose="020B0600070205080204" pitchFamily="34" charset="-128"/>
              </a:defRPr>
            </a:lvl4pPr>
            <a:lvl5pPr marL="2057400" indent="-228600">
              <a:defRPr sz="2900">
                <a:solidFill>
                  <a:schemeClr val="tx1"/>
                </a:solidFill>
                <a:latin typeface="Calibri" panose="020F0502020204030204" pitchFamily="34" charset="0"/>
                <a:ea typeface="MS PGothic" panose="020B0600070205080204" pitchFamily="34" charset="-128"/>
              </a:defRPr>
            </a:lvl5pPr>
            <a:lvl6pPr marL="2514600" indent="-228600" defTabSz="725488" eaLnBrk="0" fontAlgn="base" hangingPunct="0">
              <a:spcBef>
                <a:spcPct val="0"/>
              </a:spcBef>
              <a:spcAft>
                <a:spcPct val="0"/>
              </a:spcAft>
              <a:defRPr sz="2900">
                <a:solidFill>
                  <a:schemeClr val="tx1"/>
                </a:solidFill>
                <a:latin typeface="Calibri" panose="020F0502020204030204" pitchFamily="34" charset="0"/>
                <a:ea typeface="MS PGothic" panose="020B0600070205080204" pitchFamily="34" charset="-128"/>
              </a:defRPr>
            </a:lvl6pPr>
            <a:lvl7pPr marL="2971800" indent="-228600" defTabSz="725488" eaLnBrk="0" fontAlgn="base" hangingPunct="0">
              <a:spcBef>
                <a:spcPct val="0"/>
              </a:spcBef>
              <a:spcAft>
                <a:spcPct val="0"/>
              </a:spcAft>
              <a:defRPr sz="2900">
                <a:solidFill>
                  <a:schemeClr val="tx1"/>
                </a:solidFill>
                <a:latin typeface="Calibri" panose="020F0502020204030204" pitchFamily="34" charset="0"/>
                <a:ea typeface="MS PGothic" panose="020B0600070205080204" pitchFamily="34" charset="-128"/>
              </a:defRPr>
            </a:lvl7pPr>
            <a:lvl8pPr marL="3429000" indent="-228600" defTabSz="725488" eaLnBrk="0" fontAlgn="base" hangingPunct="0">
              <a:spcBef>
                <a:spcPct val="0"/>
              </a:spcBef>
              <a:spcAft>
                <a:spcPct val="0"/>
              </a:spcAft>
              <a:defRPr sz="2900">
                <a:solidFill>
                  <a:schemeClr val="tx1"/>
                </a:solidFill>
                <a:latin typeface="Calibri" panose="020F0502020204030204" pitchFamily="34" charset="0"/>
                <a:ea typeface="MS PGothic" panose="020B0600070205080204" pitchFamily="34" charset="-128"/>
              </a:defRPr>
            </a:lvl8pPr>
            <a:lvl9pPr marL="3886200" indent="-228600" defTabSz="725488" eaLnBrk="0" fontAlgn="base" hangingPunct="0">
              <a:spcBef>
                <a:spcPct val="0"/>
              </a:spcBef>
              <a:spcAft>
                <a:spcPct val="0"/>
              </a:spcAft>
              <a:defRPr sz="2900">
                <a:solidFill>
                  <a:schemeClr val="tx1"/>
                </a:solidFill>
                <a:latin typeface="Calibri" panose="020F0502020204030204" pitchFamily="34" charset="0"/>
                <a:ea typeface="MS PGothic" panose="020B0600070205080204" pitchFamily="34" charset="-128"/>
              </a:defRPr>
            </a:lvl9pPr>
          </a:lstStyle>
          <a:p>
            <a:pPr algn="ctr">
              <a:defRPr/>
            </a:pPr>
            <a:r>
              <a:rPr lang="es-CO" altLang="es-CO" sz="2800" b="1" dirty="0">
                <a:effectLst>
                  <a:outerShdw blurRad="38100" dist="38100" dir="2700000" algn="tl">
                    <a:srgbClr val="C0C0C0"/>
                  </a:outerShdw>
                </a:effectLst>
                <a:cs typeface="Arial" panose="020B0604020202020204" pitchFamily="34" charset="0"/>
              </a:rPr>
              <a:t>Semestral</a:t>
            </a:r>
          </a:p>
        </p:txBody>
      </p:sp>
      <p:pic>
        <p:nvPicPr>
          <p:cNvPr id="19459" name="Imagen 21">
            <a:extLst>
              <a:ext uri="{FF2B5EF4-FFF2-40B4-BE49-F238E27FC236}">
                <a16:creationId xmlns:a16="http://schemas.microsoft.com/office/drawing/2014/main" id="{00B82D1C-8586-4F6F-AE2B-F01EA7C3E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089025"/>
            <a:ext cx="391477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4 CuadroTexto">
            <a:extLst>
              <a:ext uri="{FF2B5EF4-FFF2-40B4-BE49-F238E27FC236}">
                <a16:creationId xmlns:a16="http://schemas.microsoft.com/office/drawing/2014/main" id="{19AB8642-E204-4BD6-AA89-1D9089D33E10}"/>
              </a:ext>
            </a:extLst>
          </p:cNvPr>
          <p:cNvSpPr txBox="1">
            <a:spLocks noChangeArrowheads="1"/>
          </p:cNvSpPr>
          <p:nvPr/>
        </p:nvSpPr>
        <p:spPr bwMode="auto">
          <a:xfrm>
            <a:off x="476250" y="5749925"/>
            <a:ext cx="911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CO" altLang="es-CO" sz="2400" b="1">
                <a:ea typeface="MS PGothic" panose="020B0600070205080204" pitchFamily="34" charset="-128"/>
              </a:rPr>
              <a:t>2016</a:t>
            </a:r>
          </a:p>
        </p:txBody>
      </p:sp>
      <p:pic>
        <p:nvPicPr>
          <p:cNvPr id="19461" name="Imagen 7">
            <a:extLst>
              <a:ext uri="{FF2B5EF4-FFF2-40B4-BE49-F238E27FC236}">
                <a16:creationId xmlns:a16="http://schemas.microsoft.com/office/drawing/2014/main" id="{6DD484E2-005A-4264-9964-7BD3EE6A2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600" y="1289854"/>
            <a:ext cx="4383314" cy="364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o 17">
            <a:extLst>
              <a:ext uri="{FF2B5EF4-FFF2-40B4-BE49-F238E27FC236}">
                <a16:creationId xmlns:a16="http://schemas.microsoft.com/office/drawing/2014/main" id="{80BEF2D6-9997-4C7A-AD56-ABB0B98C8B44}"/>
              </a:ext>
            </a:extLst>
          </p:cNvPr>
          <p:cNvGrpSpPr>
            <a:grpSpLocks/>
          </p:cNvGrpSpPr>
          <p:nvPr/>
        </p:nvGrpSpPr>
        <p:grpSpPr bwMode="auto">
          <a:xfrm>
            <a:off x="6116014" y="5394325"/>
            <a:ext cx="4603694" cy="909743"/>
            <a:chOff x="4976446" y="5854315"/>
            <a:chExt cx="6740022" cy="909694"/>
          </a:xfrm>
        </p:grpSpPr>
        <p:sp>
          <p:nvSpPr>
            <p:cNvPr id="12" name="Flecha: a la derecha 11">
              <a:extLst>
                <a:ext uri="{FF2B5EF4-FFF2-40B4-BE49-F238E27FC236}">
                  <a16:creationId xmlns:a16="http://schemas.microsoft.com/office/drawing/2014/main" id="{DDA25188-F6E9-455C-BFB1-C5D7B7995331}"/>
                </a:ext>
              </a:extLst>
            </p:cNvPr>
            <p:cNvSpPr/>
            <p:nvPr/>
          </p:nvSpPr>
          <p:spPr>
            <a:xfrm>
              <a:off x="4976446" y="5854315"/>
              <a:ext cx="6740022" cy="332801"/>
            </a:xfrm>
            <a:prstGeom prst="rightArrow">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CO"/>
            </a:p>
          </p:txBody>
        </p:sp>
        <p:sp>
          <p:nvSpPr>
            <p:cNvPr id="14" name="CuadroTexto 13">
              <a:extLst>
                <a:ext uri="{FF2B5EF4-FFF2-40B4-BE49-F238E27FC236}">
                  <a16:creationId xmlns:a16="http://schemas.microsoft.com/office/drawing/2014/main" id="{7B5AC6F0-1F4E-487C-ADEF-D9F29941C1C7}"/>
                </a:ext>
              </a:extLst>
            </p:cNvPr>
            <p:cNvSpPr txBox="1"/>
            <p:nvPr/>
          </p:nvSpPr>
          <p:spPr>
            <a:xfrm>
              <a:off x="5880950" y="6117713"/>
              <a:ext cx="4475390" cy="646296"/>
            </a:xfrm>
            <a:prstGeom prst="rect">
              <a:avLst/>
            </a:prstGeom>
            <a:noFill/>
          </p:spPr>
          <p:txBody>
            <a:bodyPr wrap="none">
              <a:spAutoFit/>
            </a:bodyPr>
            <a:lstStyle/>
            <a:p>
              <a:pPr algn="ctr">
                <a:defRPr/>
              </a:pPr>
              <a:r>
                <a:rPr lang="en-US" dirty="0">
                  <a:ln w="0"/>
                  <a:solidFill>
                    <a:schemeClr val="accent1"/>
                  </a:solidFill>
                  <a:effectLst>
                    <a:outerShdw blurRad="38100" dist="25400" dir="5400000" algn="ctr" rotWithShape="0">
                      <a:srgbClr val="6E747A">
                        <a:alpha val="43000"/>
                      </a:srgbClr>
                    </a:outerShdw>
                  </a:effectLst>
                </a:rPr>
                <a:t>Colombian Data Cube</a:t>
              </a:r>
            </a:p>
            <a:p>
              <a:pPr algn="ctr">
                <a:defRPr/>
              </a:pPr>
              <a:r>
                <a:rPr lang="en-US" dirty="0">
                  <a:ln w="0"/>
                  <a:solidFill>
                    <a:schemeClr val="accent1"/>
                  </a:solidFill>
                  <a:effectLst>
                    <a:outerShdw blurRad="38100" dist="25400" dir="5400000" algn="ctr" rotWithShape="0">
                      <a:srgbClr val="6E747A">
                        <a:alpha val="43000"/>
                      </a:srgbClr>
                    </a:outerShdw>
                  </a:effectLst>
                </a:rPr>
                <a:t>R&amp;D component of the SMBYC</a:t>
              </a:r>
            </a:p>
          </p:txBody>
        </p:sp>
      </p:grpSp>
      <p:sp>
        <p:nvSpPr>
          <p:cNvPr id="10" name="CuadroTexto 14">
            <a:extLst>
              <a:ext uri="{FF2B5EF4-FFF2-40B4-BE49-F238E27FC236}">
                <a16:creationId xmlns:a16="http://schemas.microsoft.com/office/drawing/2014/main" id="{CA821C3A-A020-42AC-AC67-692DA5F03934}"/>
              </a:ext>
            </a:extLst>
          </p:cNvPr>
          <p:cNvSpPr txBox="1">
            <a:spLocks noChangeArrowheads="1"/>
          </p:cNvSpPr>
          <p:nvPr/>
        </p:nvSpPr>
        <p:spPr bwMode="auto">
          <a:xfrm>
            <a:off x="200025" y="96838"/>
            <a:ext cx="6670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s-CO" sz="3600" b="1" dirty="0">
                <a:solidFill>
                  <a:schemeClr val="bg1"/>
                </a:solidFill>
                <a:latin typeface="+mj-lt"/>
              </a:rPr>
              <a:t>Forest &amp; Carbon Monitoring System</a:t>
            </a:r>
          </a:p>
        </p:txBody>
      </p:sp>
      <p:pic>
        <p:nvPicPr>
          <p:cNvPr id="1026" name="Picture 2" descr="Resultado de imagen para r&amp;d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252" y="4572000"/>
            <a:ext cx="15078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REPORTS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2338" y="4761573"/>
            <a:ext cx="1307427" cy="14614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p:cTn id="7" dur="500" fill="hold"/>
                                        <p:tgtEl>
                                          <p:spTgt spid="19461"/>
                                        </p:tgtEl>
                                        <p:attrNameLst>
                                          <p:attrName>ppt_w</p:attrName>
                                        </p:attrNameLst>
                                      </p:cBhvr>
                                      <p:tavLst>
                                        <p:tav tm="0">
                                          <p:val>
                                            <p:fltVal val="0"/>
                                          </p:val>
                                        </p:tav>
                                        <p:tav tm="100000">
                                          <p:val>
                                            <p:strVal val="#ppt_w"/>
                                          </p:val>
                                        </p:tav>
                                      </p:tavLst>
                                    </p:anim>
                                    <p:anim calcmode="lin" valueType="num">
                                      <p:cBhvr>
                                        <p:cTn id="8" dur="500" fill="hold"/>
                                        <p:tgtEl>
                                          <p:spTgt spid="19461"/>
                                        </p:tgtEl>
                                        <p:attrNameLst>
                                          <p:attrName>ppt_h</p:attrName>
                                        </p:attrNameLst>
                                      </p:cBhvr>
                                      <p:tavLst>
                                        <p:tav tm="0">
                                          <p:val>
                                            <p:fltVal val="0"/>
                                          </p:val>
                                        </p:tav>
                                        <p:tav tm="100000">
                                          <p:val>
                                            <p:strVal val="#ppt_h"/>
                                          </p:val>
                                        </p:tav>
                                      </p:tavLst>
                                    </p:anim>
                                    <p:animEffect transition="in" filter="fade">
                                      <p:cBhvr>
                                        <p:cTn id="9" dur="500"/>
                                        <p:tgtEl>
                                          <p:spTgt spid="19461"/>
                                        </p:tgtEl>
                                      </p:cBhvr>
                                    </p:animEffect>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674914" y="300036"/>
            <a:ext cx="10515600" cy="1325563"/>
          </a:xfrm>
        </p:spPr>
        <p:txBody>
          <a:bodyPr/>
          <a:lstStyle/>
          <a:p>
            <a:pPr eaLnBrk="1" hangingPunct="1">
              <a:defRPr/>
            </a:pPr>
            <a:r>
              <a:rPr lang="en-US" sz="3600" b="1" dirty="0">
                <a:solidFill>
                  <a:schemeClr val="bg1"/>
                </a:solidFill>
                <a:ea typeface="+mn-ea"/>
                <a:cs typeface="+mn-cs"/>
              </a:rPr>
              <a:t>Conclusions</a:t>
            </a:r>
          </a:p>
        </p:txBody>
      </p:sp>
      <p:sp>
        <p:nvSpPr>
          <p:cNvPr id="3" name="Marcador de contenido 2">
            <a:extLst>
              <a:ext uri="{FF2B5EF4-FFF2-40B4-BE49-F238E27FC236}">
                <a16:creationId xmlns:a16="http://schemas.microsoft.com/office/drawing/2014/main" id="{176733A3-1D41-4793-9B2A-0797E678CE41}"/>
              </a:ext>
            </a:extLst>
          </p:cNvPr>
          <p:cNvSpPr>
            <a:spLocks noGrp="1"/>
          </p:cNvSpPr>
          <p:nvPr>
            <p:ph idx="1"/>
          </p:nvPr>
        </p:nvSpPr>
        <p:spPr/>
        <p:txBody>
          <a:bodyPr/>
          <a:lstStyle/>
          <a:p>
            <a:pPr marL="1247775" indent="-614363" eaLnBrk="1" fontAlgn="auto" hangingPunct="1">
              <a:spcAft>
                <a:spcPts val="0"/>
              </a:spcAft>
              <a:buFont typeface="Wingdings" panose="05000000000000000000" pitchFamily="2" charset="2"/>
              <a:buChar char="ü"/>
              <a:defRPr/>
            </a:pPr>
            <a:r>
              <a:rPr lang="en-US" dirty="0">
                <a:solidFill>
                  <a:srgbClr val="2364A3"/>
                </a:solidFill>
              </a:rPr>
              <a:t>Performance tests with a larger number of Cube Servers/Workers are required to identify possible architecture bottlenecks as more Cube Servers/Workers are added. </a:t>
            </a:r>
          </a:p>
          <a:p>
            <a:pPr marL="1247775" indent="-614363" eaLnBrk="1" fontAlgn="auto" hangingPunct="1">
              <a:spcAft>
                <a:spcPts val="0"/>
              </a:spcAft>
              <a:buFont typeface="Wingdings" panose="05000000000000000000" pitchFamily="2" charset="2"/>
              <a:buChar char="ü"/>
              <a:defRPr/>
            </a:pPr>
            <a:r>
              <a:rPr lang="en-US" dirty="0">
                <a:solidFill>
                  <a:srgbClr val="2364A3"/>
                </a:solidFill>
              </a:rPr>
              <a:t>Tests with other types of algorithms are also required to evaluate the behavior of the architecture with other algorithms. </a:t>
            </a:r>
          </a:p>
          <a:p>
            <a:pPr marL="1247775" indent="-614363" eaLnBrk="1" fontAlgn="auto" hangingPunct="1">
              <a:spcAft>
                <a:spcPts val="0"/>
              </a:spcAft>
              <a:buFont typeface="Wingdings" panose="05000000000000000000" pitchFamily="2" charset="2"/>
              <a:buChar char="ü"/>
              <a:defRPr/>
            </a:pPr>
            <a:r>
              <a:rPr lang="en-US" dirty="0">
                <a:solidFill>
                  <a:srgbClr val="2364A3"/>
                </a:solidFill>
              </a:rPr>
              <a:t>Tests to evaluate the scalability of other components of the systems may be also of interest, in particular the ability to scale the bulk ingestion process.</a:t>
            </a:r>
            <a:endParaRPr lang="es-CO" dirty="0">
              <a:solidFill>
                <a:srgbClr val="2364A3"/>
              </a:solidFill>
            </a:endParaRPr>
          </a:p>
          <a:p>
            <a:endParaRPr lang="es-CO" dirty="0"/>
          </a:p>
        </p:txBody>
      </p:sp>
      <p:sp>
        <p:nvSpPr>
          <p:cNvPr id="2" name="Rectangle 2"/>
          <p:cNvSpPr>
            <a:spLocks noChangeArrowheads="1"/>
          </p:cNvSpPr>
          <p:nvPr/>
        </p:nvSpPr>
        <p:spPr bwMode="auto">
          <a:xfrm>
            <a:off x="4152899" y="1625599"/>
            <a:ext cx="259777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2979976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l="25207" t="34700" r="19190" b="17963"/>
          <a:stretch/>
        </p:blipFill>
        <p:spPr>
          <a:xfrm>
            <a:off x="0" y="895350"/>
            <a:ext cx="12172950" cy="5829300"/>
          </a:xfrm>
          <a:prstGeom prst="rect">
            <a:avLst/>
          </a:prstGeom>
        </p:spPr>
      </p:pic>
      <p:sp>
        <p:nvSpPr>
          <p:cNvPr id="4" name="Título 3"/>
          <p:cNvSpPr>
            <a:spLocks noGrp="1"/>
          </p:cNvSpPr>
          <p:nvPr>
            <p:ph type="title"/>
          </p:nvPr>
        </p:nvSpPr>
        <p:spPr>
          <a:xfrm>
            <a:off x="831850" y="3429000"/>
            <a:ext cx="10515600" cy="1133475"/>
          </a:xfrm>
          <a:solidFill>
            <a:schemeClr val="bg1">
              <a:lumMod val="95000"/>
              <a:alpha val="70000"/>
            </a:schemeClr>
          </a:solidFill>
        </p:spPr>
        <p:txBody>
          <a:bodyPr/>
          <a:lstStyle/>
          <a:p>
            <a:r>
              <a:rPr lang="en-US" dirty="0"/>
              <a:t>Thanks for your attention</a:t>
            </a:r>
          </a:p>
        </p:txBody>
      </p:sp>
      <p:sp>
        <p:nvSpPr>
          <p:cNvPr id="5" name="Marcador de texto 4"/>
          <p:cNvSpPr>
            <a:spLocks noGrp="1"/>
          </p:cNvSpPr>
          <p:nvPr>
            <p:ph type="body" idx="1"/>
          </p:nvPr>
        </p:nvSpPr>
        <p:spPr>
          <a:xfrm>
            <a:off x="831850" y="4711700"/>
            <a:ext cx="10515600" cy="1542451"/>
          </a:xfrm>
          <a:solidFill>
            <a:schemeClr val="bg1">
              <a:lumMod val="95000"/>
              <a:alpha val="62000"/>
            </a:schemeClr>
          </a:solidFill>
        </p:spPr>
        <p:txBody>
          <a:bodyPr/>
          <a:lstStyle/>
          <a:p>
            <a:r>
              <a:rPr lang="es-CO" dirty="0">
                <a:solidFill>
                  <a:schemeClr val="tx1">
                    <a:lumMod val="75000"/>
                    <a:lumOff val="25000"/>
                  </a:schemeClr>
                </a:solidFill>
              </a:rPr>
              <a:t>Pilar Lozano-Rivera </a:t>
            </a:r>
            <a:r>
              <a:rPr lang="es-CO" dirty="0"/>
              <a:t>(</a:t>
            </a:r>
            <a:r>
              <a:rPr lang="es-CO" dirty="0">
                <a:hlinkClick r:id="rId4"/>
              </a:rPr>
              <a:t>plozano@ideam.gov.co</a:t>
            </a:r>
            <a:r>
              <a:rPr lang="es-CO" dirty="0"/>
              <a:t>)</a:t>
            </a:r>
          </a:p>
          <a:p>
            <a:r>
              <a:rPr lang="es-CO" dirty="0">
                <a:solidFill>
                  <a:schemeClr val="tx1">
                    <a:lumMod val="75000"/>
                    <a:lumOff val="25000"/>
                  </a:schemeClr>
                </a:solidFill>
              </a:rPr>
              <a:t>María Teresa Becerra </a:t>
            </a:r>
            <a:r>
              <a:rPr lang="es-CO" dirty="0"/>
              <a:t>(</a:t>
            </a:r>
            <a:r>
              <a:rPr lang="es-CO" dirty="0">
                <a:hlinkClick r:id="rId5"/>
              </a:rPr>
              <a:t>mtbecerra@ideam.gov.co</a:t>
            </a:r>
            <a:r>
              <a:rPr lang="es-CO" dirty="0"/>
              <a:t>) </a:t>
            </a:r>
          </a:p>
          <a:p>
            <a:r>
              <a:rPr lang="es-CO" dirty="0">
                <a:solidFill>
                  <a:schemeClr val="tx1">
                    <a:lumMod val="75000"/>
                    <a:lumOff val="25000"/>
                  </a:schemeClr>
                </a:solidFill>
              </a:rPr>
              <a:t>Harold Castro </a:t>
            </a:r>
            <a:r>
              <a:rPr lang="es-CO" dirty="0"/>
              <a:t>(</a:t>
            </a:r>
            <a:r>
              <a:rPr lang="es-CO" dirty="0">
                <a:hlinkClick r:id="rId6"/>
              </a:rPr>
              <a:t>hcastro@uniandes.edu.co</a:t>
            </a:r>
            <a:r>
              <a:rPr lang="es-CO" dirty="0"/>
              <a:t>)</a:t>
            </a:r>
          </a:p>
        </p:txBody>
      </p:sp>
    </p:spTree>
    <p:extLst>
      <p:ext uri="{BB962C8B-B14F-4D97-AF65-F5344CB8AC3E}">
        <p14:creationId xmlns:p14="http://schemas.microsoft.com/office/powerpoint/2010/main" val="1955271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a:extLst>
              <a:ext uri="{FF2B5EF4-FFF2-40B4-BE49-F238E27FC236}">
                <a16:creationId xmlns:a16="http://schemas.microsoft.com/office/drawing/2014/main" id="{023B0725-53BD-4A71-8B64-AA6D0CD467FB}"/>
              </a:ext>
            </a:extLst>
          </p:cNvPr>
          <p:cNvGraphicFramePr>
            <a:graphicFrameLocks noGrp="1"/>
          </p:cNvGraphicFramePr>
          <p:nvPr>
            <p:ph idx="1"/>
          </p:nvPr>
        </p:nvGraphicFramePr>
        <p:xfrm>
          <a:off x="431084" y="691910"/>
          <a:ext cx="11482754" cy="5772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555" name="CuadroTexto 10">
            <a:extLst>
              <a:ext uri="{FF2B5EF4-FFF2-40B4-BE49-F238E27FC236}">
                <a16:creationId xmlns:a16="http://schemas.microsoft.com/office/drawing/2014/main" id="{03631A87-996F-42DF-998C-3FD7E7C159A5}"/>
              </a:ext>
            </a:extLst>
          </p:cNvPr>
          <p:cNvSpPr txBox="1">
            <a:spLocks noChangeArrowheads="1"/>
          </p:cNvSpPr>
          <p:nvPr/>
        </p:nvSpPr>
        <p:spPr bwMode="auto">
          <a:xfrm>
            <a:off x="1217613" y="1563688"/>
            <a:ext cx="2755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Version 1.5</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Mini- Data Cube</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Ingestion: 1500 scenes</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Algorithms</a:t>
            </a:r>
          </a:p>
        </p:txBody>
      </p:sp>
      <p:sp>
        <p:nvSpPr>
          <p:cNvPr id="23556" name="CuadroTexto 11">
            <a:extLst>
              <a:ext uri="{FF2B5EF4-FFF2-40B4-BE49-F238E27FC236}">
                <a16:creationId xmlns:a16="http://schemas.microsoft.com/office/drawing/2014/main" id="{2D9584A7-76B7-4F7E-BFDC-4DDEA7547145}"/>
              </a:ext>
            </a:extLst>
          </p:cNvPr>
          <p:cNvSpPr txBox="1">
            <a:spLocks noChangeArrowheads="1"/>
          </p:cNvSpPr>
          <p:nvPr/>
        </p:nvSpPr>
        <p:spPr bwMode="auto">
          <a:xfrm>
            <a:off x="3094038" y="4719638"/>
            <a:ext cx="37211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Version 2.0</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Bank of algorithms</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WUI</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Bulk ingestion</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Massive ingestion: 18000 scenes</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Capacity building</a:t>
            </a:r>
          </a:p>
        </p:txBody>
      </p:sp>
      <p:sp>
        <p:nvSpPr>
          <p:cNvPr id="23557" name="CuadroTexto 12">
            <a:extLst>
              <a:ext uri="{FF2B5EF4-FFF2-40B4-BE49-F238E27FC236}">
                <a16:creationId xmlns:a16="http://schemas.microsoft.com/office/drawing/2014/main" id="{AAB7B39D-5950-4C88-9F29-C9B88C6F34C9}"/>
              </a:ext>
            </a:extLst>
          </p:cNvPr>
          <p:cNvSpPr txBox="1">
            <a:spLocks noChangeArrowheads="1"/>
          </p:cNvSpPr>
          <p:nvPr/>
        </p:nvSpPr>
        <p:spPr bwMode="auto">
          <a:xfrm>
            <a:off x="6357938" y="1628775"/>
            <a:ext cx="25860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Horizontal Scalability</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New algorithms</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Sentinel 1 Testing</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Capacity building</a:t>
            </a:r>
          </a:p>
        </p:txBody>
      </p:sp>
      <p:sp>
        <p:nvSpPr>
          <p:cNvPr id="23558" name="CuadroTexto 13">
            <a:extLst>
              <a:ext uri="{FF2B5EF4-FFF2-40B4-BE49-F238E27FC236}">
                <a16:creationId xmlns:a16="http://schemas.microsoft.com/office/drawing/2014/main" id="{FD44B8D4-263F-4D06-95BB-EBF98B9AF7C4}"/>
              </a:ext>
            </a:extLst>
          </p:cNvPr>
          <p:cNvSpPr txBox="1">
            <a:spLocks noChangeArrowheads="1"/>
          </p:cNvSpPr>
          <p:nvPr/>
        </p:nvSpPr>
        <p:spPr bwMode="auto">
          <a:xfrm>
            <a:off x="8361363" y="4841875"/>
            <a:ext cx="37512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Data Cube Strategy (Copernicus)</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Workflow module</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Classification Algorithms</a:t>
            </a:r>
          </a:p>
          <a:p>
            <a:pPr eaLnBrk="1" hangingPunct="1">
              <a:buFont typeface="Arial" panose="020B0604020202020204" pitchFamily="34" charset="0"/>
              <a:buChar char="-"/>
            </a:pPr>
            <a:r>
              <a:rPr lang="en-US" altLang="es-CO" sz="1600">
                <a:solidFill>
                  <a:srgbClr val="2364A3"/>
                </a:solidFill>
                <a:latin typeface="Arial Rounded MT Bold" panose="020F0704030504030204" pitchFamily="34" charset="0"/>
              </a:rPr>
              <a:t>Sentinel 1/2</a:t>
            </a:r>
          </a:p>
        </p:txBody>
      </p:sp>
      <p:sp>
        <p:nvSpPr>
          <p:cNvPr id="8" name="CuadroTexto 14">
            <a:extLst>
              <a:ext uri="{FF2B5EF4-FFF2-40B4-BE49-F238E27FC236}">
                <a16:creationId xmlns:a16="http://schemas.microsoft.com/office/drawing/2014/main" id="{43467A60-FD18-4A00-A983-2262A1D5B08E}"/>
              </a:ext>
            </a:extLst>
          </p:cNvPr>
          <p:cNvSpPr txBox="1">
            <a:spLocks noChangeArrowheads="1"/>
          </p:cNvSpPr>
          <p:nvPr/>
        </p:nvSpPr>
        <p:spPr bwMode="auto">
          <a:xfrm>
            <a:off x="431800" y="69850"/>
            <a:ext cx="313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s-CO" sz="3600" b="1" dirty="0" err="1">
                <a:solidFill>
                  <a:schemeClr val="bg1"/>
                </a:solidFill>
                <a:latin typeface="+mj-lt"/>
              </a:rPr>
              <a:t>CDCol</a:t>
            </a:r>
            <a:r>
              <a:rPr lang="en-US" altLang="es-CO" sz="3600" b="1" dirty="0">
                <a:solidFill>
                  <a:schemeClr val="bg1"/>
                </a:solidFill>
                <a:latin typeface="+mj-lt"/>
              </a:rPr>
              <a:t> Time Line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CFA3EE9-7D42-4667-8B3E-0336921477D4}"/>
              </a:ext>
            </a:extLst>
          </p:cNvPr>
          <p:cNvSpPr txBox="1"/>
          <p:nvPr/>
        </p:nvSpPr>
        <p:spPr>
          <a:xfrm>
            <a:off x="814388" y="2232025"/>
            <a:ext cx="1093787" cy="677863"/>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en-US" sz="2800" dirty="0">
                <a:solidFill>
                  <a:srgbClr val="299549"/>
                </a:solidFill>
                <a:latin typeface="Arial Rounded MT Bold" panose="020F0704030504030204" pitchFamily="34" charset="0"/>
              </a:rPr>
              <a:t>18</a:t>
            </a:r>
            <a:r>
              <a:rPr lang="en-US" sz="1400" dirty="0">
                <a:solidFill>
                  <a:srgbClr val="299549"/>
                </a:solidFill>
                <a:latin typeface="Arial Rounded MT Bold" panose="020F0704030504030204" pitchFamily="34" charset="0"/>
              </a:rPr>
              <a:t>years</a:t>
            </a:r>
          </a:p>
          <a:p>
            <a:pPr>
              <a:defRPr/>
            </a:pPr>
            <a:r>
              <a:rPr lang="en-US" sz="1000" dirty="0">
                <a:solidFill>
                  <a:srgbClr val="299549"/>
                </a:solidFill>
                <a:latin typeface="Arial Rounded MT Bold" panose="020F0704030504030204" pitchFamily="34" charset="0"/>
              </a:rPr>
              <a:t> 2000-2018</a:t>
            </a:r>
          </a:p>
        </p:txBody>
      </p:sp>
      <p:sp>
        <p:nvSpPr>
          <p:cNvPr id="5" name="CuadroTexto 4">
            <a:extLst>
              <a:ext uri="{FF2B5EF4-FFF2-40B4-BE49-F238E27FC236}">
                <a16:creationId xmlns:a16="http://schemas.microsoft.com/office/drawing/2014/main" id="{6A215F88-A800-4F57-B076-77DF94F7C1C7}"/>
              </a:ext>
            </a:extLst>
          </p:cNvPr>
          <p:cNvSpPr txBox="1"/>
          <p:nvPr/>
        </p:nvSpPr>
        <p:spPr>
          <a:xfrm>
            <a:off x="1936750" y="2232025"/>
            <a:ext cx="1438275" cy="677863"/>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en-US" sz="2800" dirty="0">
                <a:solidFill>
                  <a:srgbClr val="299549"/>
                </a:solidFill>
                <a:latin typeface="Arial Rounded MT Bold" panose="020F0704030504030204" pitchFamily="34" charset="0"/>
              </a:rPr>
              <a:t>30</a:t>
            </a:r>
            <a:r>
              <a:rPr lang="en-US" sz="1400" dirty="0">
                <a:solidFill>
                  <a:srgbClr val="299549"/>
                </a:solidFill>
                <a:latin typeface="Arial Rounded MT Bold" panose="020F0704030504030204" pitchFamily="34" charset="0"/>
              </a:rPr>
              <a:t>meters</a:t>
            </a:r>
          </a:p>
          <a:p>
            <a:pPr>
              <a:defRPr/>
            </a:pPr>
            <a:r>
              <a:rPr lang="en-US" sz="1000" dirty="0">
                <a:solidFill>
                  <a:srgbClr val="299549"/>
                </a:solidFill>
                <a:latin typeface="Arial Rounded MT Bold" panose="020F0704030504030204" pitchFamily="34" charset="0"/>
              </a:rPr>
              <a:t>PIXEL RESOLUTION</a:t>
            </a:r>
          </a:p>
        </p:txBody>
      </p:sp>
      <p:sp>
        <p:nvSpPr>
          <p:cNvPr id="6" name="CuadroTexto 5">
            <a:extLst>
              <a:ext uri="{FF2B5EF4-FFF2-40B4-BE49-F238E27FC236}">
                <a16:creationId xmlns:a16="http://schemas.microsoft.com/office/drawing/2014/main" id="{5EA5F9DD-AF8C-4ECD-B9A9-702404A71D51}"/>
              </a:ext>
            </a:extLst>
          </p:cNvPr>
          <p:cNvSpPr txBox="1"/>
          <p:nvPr/>
        </p:nvSpPr>
        <p:spPr>
          <a:xfrm>
            <a:off x="814388" y="2938463"/>
            <a:ext cx="2281237" cy="677862"/>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2800" dirty="0">
                <a:solidFill>
                  <a:srgbClr val="299549"/>
                </a:solidFill>
                <a:latin typeface="Arial Rounded MT Bold" panose="020F0704030504030204" pitchFamily="34" charset="0"/>
              </a:rPr>
              <a:t>3</a:t>
            </a:r>
            <a:r>
              <a:rPr lang="en-US" sz="1400" dirty="0">
                <a:solidFill>
                  <a:srgbClr val="299549"/>
                </a:solidFill>
                <a:latin typeface="Arial Rounded MT Bold" panose="020F0704030504030204" pitchFamily="34" charset="0"/>
              </a:rPr>
              <a:t>sensors</a:t>
            </a:r>
          </a:p>
          <a:p>
            <a:pPr>
              <a:defRPr/>
            </a:pPr>
            <a:r>
              <a:rPr lang="en-US" sz="1000" dirty="0">
                <a:solidFill>
                  <a:srgbClr val="299549"/>
                </a:solidFill>
                <a:latin typeface="Arial Rounded MT Bold" panose="020F0704030504030204" pitchFamily="34" charset="0"/>
              </a:rPr>
              <a:t>LANDSAT 5/7/8 + </a:t>
            </a:r>
            <a:r>
              <a:rPr lang="en-US" sz="700" dirty="0">
                <a:solidFill>
                  <a:srgbClr val="299549"/>
                </a:solidFill>
                <a:latin typeface="Arial Rounded MT Bold" panose="020F0704030504030204" pitchFamily="34" charset="0"/>
              </a:rPr>
              <a:t>MEDIAN COMPOUNDS</a:t>
            </a:r>
          </a:p>
        </p:txBody>
      </p:sp>
      <p:sp>
        <p:nvSpPr>
          <p:cNvPr id="7" name="CuadroTexto 6">
            <a:extLst>
              <a:ext uri="{FF2B5EF4-FFF2-40B4-BE49-F238E27FC236}">
                <a16:creationId xmlns:a16="http://schemas.microsoft.com/office/drawing/2014/main" id="{F1154900-A4E4-4A63-B1A4-443997B442A3}"/>
              </a:ext>
            </a:extLst>
          </p:cNvPr>
          <p:cNvSpPr txBox="1"/>
          <p:nvPr/>
        </p:nvSpPr>
        <p:spPr>
          <a:xfrm>
            <a:off x="814388" y="3644900"/>
            <a:ext cx="2820987" cy="68480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2800" dirty="0">
                <a:solidFill>
                  <a:srgbClr val="299549"/>
                </a:solidFill>
                <a:latin typeface="Arial Rounded MT Bold" panose="020F0704030504030204" pitchFamily="34" charset="0"/>
              </a:rPr>
              <a:t>18.809</a:t>
            </a:r>
            <a:r>
              <a:rPr lang="en-US" sz="1400" dirty="0">
                <a:solidFill>
                  <a:srgbClr val="299549"/>
                </a:solidFill>
                <a:latin typeface="Arial Rounded MT Bold" panose="020F0704030504030204" pitchFamily="34" charset="0"/>
              </a:rPr>
              <a:t>scenes ingested</a:t>
            </a:r>
            <a:endParaRPr lang="en-US" sz="1050" dirty="0">
              <a:solidFill>
                <a:srgbClr val="299549"/>
              </a:solidFill>
              <a:latin typeface="Arial Rounded MT Bold" panose="020F0704030504030204" pitchFamily="34" charset="0"/>
            </a:endParaRPr>
          </a:p>
          <a:p>
            <a:pPr>
              <a:defRPr/>
            </a:pPr>
            <a:r>
              <a:rPr lang="en-US" sz="1050" dirty="0">
                <a:solidFill>
                  <a:srgbClr val="299549"/>
                </a:solidFill>
                <a:latin typeface="Arial Rounded MT Bold" panose="020F0704030504030204" pitchFamily="34" charset="0"/>
              </a:rPr>
              <a:t>LANDSAT 7/8/5</a:t>
            </a:r>
          </a:p>
        </p:txBody>
      </p:sp>
      <p:sp>
        <p:nvSpPr>
          <p:cNvPr id="8" name="CuadroTexto 7">
            <a:extLst>
              <a:ext uri="{FF2B5EF4-FFF2-40B4-BE49-F238E27FC236}">
                <a16:creationId xmlns:a16="http://schemas.microsoft.com/office/drawing/2014/main" id="{35F4631A-6DC9-496F-A3A4-4423047ADCEA}"/>
              </a:ext>
            </a:extLst>
          </p:cNvPr>
          <p:cNvSpPr txBox="1"/>
          <p:nvPr/>
        </p:nvSpPr>
        <p:spPr>
          <a:xfrm>
            <a:off x="3667125" y="3652838"/>
            <a:ext cx="1412875" cy="67627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2800" dirty="0">
                <a:solidFill>
                  <a:srgbClr val="299549"/>
                </a:solidFill>
                <a:latin typeface="Arial Rounded MT Bold" panose="020F0704030504030204" pitchFamily="34" charset="0"/>
              </a:rPr>
              <a:t>5.6</a:t>
            </a:r>
            <a:r>
              <a:rPr lang="en-US" sz="1400" dirty="0">
                <a:solidFill>
                  <a:srgbClr val="299549"/>
                </a:solidFill>
                <a:latin typeface="Arial Rounded MT Bold" panose="020F0704030504030204" pitchFamily="34" charset="0"/>
              </a:rPr>
              <a:t>TB</a:t>
            </a:r>
          </a:p>
          <a:p>
            <a:pPr>
              <a:defRPr/>
            </a:pPr>
            <a:r>
              <a:rPr lang="en-US" sz="1000" dirty="0">
                <a:solidFill>
                  <a:srgbClr val="299549"/>
                </a:solidFill>
                <a:latin typeface="Arial Rounded MT Bold" panose="020F0704030504030204" pitchFamily="34" charset="0"/>
              </a:rPr>
              <a:t>CUBO STORAGE</a:t>
            </a:r>
          </a:p>
        </p:txBody>
      </p:sp>
      <p:sp>
        <p:nvSpPr>
          <p:cNvPr id="9" name="CuadroTexto 8">
            <a:extLst>
              <a:ext uri="{FF2B5EF4-FFF2-40B4-BE49-F238E27FC236}">
                <a16:creationId xmlns:a16="http://schemas.microsoft.com/office/drawing/2014/main" id="{22FE7900-09D7-41B0-BEF6-D1B9C84723F4}"/>
              </a:ext>
            </a:extLst>
          </p:cNvPr>
          <p:cNvSpPr txBox="1"/>
          <p:nvPr/>
        </p:nvSpPr>
        <p:spPr>
          <a:xfrm>
            <a:off x="814388" y="4357688"/>
            <a:ext cx="1714500" cy="677862"/>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2800" dirty="0">
                <a:solidFill>
                  <a:srgbClr val="299549"/>
                </a:solidFill>
                <a:latin typeface="Arial Rounded MT Bold" panose="020F0704030504030204" pitchFamily="34" charset="0"/>
              </a:rPr>
              <a:t>1</a:t>
            </a:r>
            <a:r>
              <a:rPr lang="en-US" sz="1400" dirty="0">
                <a:solidFill>
                  <a:srgbClr val="299549"/>
                </a:solidFill>
                <a:latin typeface="Arial Rounded MT Bold" panose="020F0704030504030204" pitchFamily="34" charset="0"/>
              </a:rPr>
              <a:t>WUI</a:t>
            </a:r>
          </a:p>
          <a:p>
            <a:pPr>
              <a:defRPr/>
            </a:pPr>
            <a:r>
              <a:rPr lang="en-US" sz="1000" dirty="0">
                <a:solidFill>
                  <a:srgbClr val="299549"/>
                </a:solidFill>
                <a:latin typeface="Arial Rounded MT Bold" panose="020F0704030504030204" pitchFamily="34" charset="0"/>
              </a:rPr>
              <a:t>BANK OF ALGORITHMS</a:t>
            </a:r>
          </a:p>
        </p:txBody>
      </p:sp>
      <p:sp>
        <p:nvSpPr>
          <p:cNvPr id="10" name="CuadroTexto 9">
            <a:extLst>
              <a:ext uri="{FF2B5EF4-FFF2-40B4-BE49-F238E27FC236}">
                <a16:creationId xmlns:a16="http://schemas.microsoft.com/office/drawing/2014/main" id="{913925DD-98C5-4436-A499-C5292E53E0FF}"/>
              </a:ext>
            </a:extLst>
          </p:cNvPr>
          <p:cNvSpPr txBox="1"/>
          <p:nvPr/>
        </p:nvSpPr>
        <p:spPr>
          <a:xfrm>
            <a:off x="2565400" y="4360863"/>
            <a:ext cx="2901950" cy="67627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2800" dirty="0">
                <a:solidFill>
                  <a:srgbClr val="299549"/>
                </a:solidFill>
                <a:latin typeface="Arial Rounded MT Bold" panose="020F0704030504030204" pitchFamily="34" charset="0"/>
              </a:rPr>
              <a:t>3 </a:t>
            </a:r>
            <a:r>
              <a:rPr lang="en-US" sz="1400" dirty="0">
                <a:solidFill>
                  <a:srgbClr val="299549"/>
                </a:solidFill>
                <a:latin typeface="Arial Rounded MT Bold" panose="020F0704030504030204" pitchFamily="34" charset="0"/>
              </a:rPr>
              <a:t>Types of users</a:t>
            </a:r>
          </a:p>
          <a:p>
            <a:pPr>
              <a:defRPr/>
            </a:pPr>
            <a:r>
              <a:rPr lang="en-US" sz="1000" dirty="0">
                <a:solidFill>
                  <a:srgbClr val="299549"/>
                </a:solidFill>
                <a:latin typeface="Arial Rounded MT Bold" panose="020F0704030504030204" pitchFamily="34" charset="0"/>
              </a:rPr>
              <a:t>ANALYST, DEVELOPER, ADMINISTRATOR</a:t>
            </a:r>
          </a:p>
        </p:txBody>
      </p:sp>
      <p:sp>
        <p:nvSpPr>
          <p:cNvPr id="25609" name="Imagen 10" descr="C:\Dropbox\Compartido Proyecto Cubo\2016\Wireframes y diseño gráfico\Informe 3\Interfaces gráficas HTML\Públicos\PUB1 - Ver página principal (home).png">
            <a:extLst>
              <a:ext uri="{FF2B5EF4-FFF2-40B4-BE49-F238E27FC236}">
                <a16:creationId xmlns:a16="http://schemas.microsoft.com/office/drawing/2014/main" id="{9425B1F3-D142-417E-B9A8-91A91ACB1A27}"/>
              </a:ext>
            </a:extLst>
          </p:cNvPr>
          <p:cNvSpPr>
            <a:spLocks noChangeAspect="1" noChangeArrowheads="1"/>
          </p:cNvSpPr>
          <p:nvPr/>
        </p:nvSpPr>
        <p:spPr bwMode="auto">
          <a:xfrm>
            <a:off x="6080125" y="1843088"/>
            <a:ext cx="5205413" cy="36179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sp>
        <p:nvSpPr>
          <p:cNvPr id="12" name="CuadroTexto 14">
            <a:extLst>
              <a:ext uri="{FF2B5EF4-FFF2-40B4-BE49-F238E27FC236}">
                <a16:creationId xmlns:a16="http://schemas.microsoft.com/office/drawing/2014/main" id="{51EA1CE5-9E74-4093-BEB6-A18A16E890F3}"/>
              </a:ext>
            </a:extLst>
          </p:cNvPr>
          <p:cNvSpPr txBox="1">
            <a:spLocks noChangeArrowheads="1"/>
          </p:cNvSpPr>
          <p:nvPr/>
        </p:nvSpPr>
        <p:spPr bwMode="auto">
          <a:xfrm>
            <a:off x="292100" y="112713"/>
            <a:ext cx="1908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s-CO" sz="3600" b="1" dirty="0">
                <a:solidFill>
                  <a:schemeClr val="bg1"/>
                </a:solidFill>
                <a:latin typeface="+mj-lt"/>
              </a:rPr>
              <a:t>Advances</a:t>
            </a:r>
          </a:p>
        </p:txBody>
      </p:sp>
      <p:pic>
        <p:nvPicPr>
          <p:cNvPr id="2" name="Imagen 1"/>
          <p:cNvPicPr>
            <a:picLocks noChangeAspect="1"/>
          </p:cNvPicPr>
          <p:nvPr/>
        </p:nvPicPr>
        <p:blipFill rotWithShape="1">
          <a:blip r:embed="rId2"/>
          <a:srcRect l="17375" t="6509" r="9271" b="5818"/>
          <a:stretch/>
        </p:blipFill>
        <p:spPr>
          <a:xfrm>
            <a:off x="5793581" y="1597025"/>
            <a:ext cx="6007100" cy="4038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Imagen 11">
            <a:extLst>
              <a:ext uri="{FF2B5EF4-FFF2-40B4-BE49-F238E27FC236}">
                <a16:creationId xmlns:a16="http://schemas.microsoft.com/office/drawing/2014/main" id="{8A8467ED-B1D0-4D0C-83B7-593D910820DB}"/>
              </a:ext>
            </a:extLst>
          </p:cNvPr>
          <p:cNvSpPr>
            <a:spLocks noChangeAspect="1" noChangeArrowheads="1"/>
          </p:cNvSpPr>
          <p:nvPr/>
        </p:nvSpPr>
        <p:spPr bwMode="auto">
          <a:xfrm>
            <a:off x="0" y="1588"/>
            <a:ext cx="1219517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pic>
        <p:nvPicPr>
          <p:cNvPr id="3" name="Imagen 2"/>
          <p:cNvPicPr>
            <a:picLocks noChangeAspect="1"/>
          </p:cNvPicPr>
          <p:nvPr/>
        </p:nvPicPr>
        <p:blipFill rotWithShape="1">
          <a:blip r:embed="rId3"/>
          <a:srcRect l="4430" t="6367" r="8356" b="7284"/>
          <a:stretch/>
        </p:blipFill>
        <p:spPr>
          <a:xfrm>
            <a:off x="0" y="1588"/>
            <a:ext cx="12311235" cy="68564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5649058-7B65-466C-BD70-F71C72753203}"/>
              </a:ext>
            </a:extLst>
          </p:cNvPr>
          <p:cNvSpPr>
            <a:spLocks noGrp="1"/>
          </p:cNvSpPr>
          <p:nvPr>
            <p:ph type="title"/>
          </p:nvPr>
        </p:nvSpPr>
        <p:spPr>
          <a:xfrm>
            <a:off x="328613" y="125413"/>
            <a:ext cx="7483475" cy="660400"/>
          </a:xfrm>
        </p:spPr>
        <p:txBody>
          <a:bodyPr/>
          <a:lstStyle/>
          <a:p>
            <a:pPr eaLnBrk="1" hangingPunct="1">
              <a:defRPr/>
            </a:pPr>
            <a:r>
              <a:rPr lang="en-US" sz="3600" b="1" dirty="0">
                <a:solidFill>
                  <a:schemeClr val="bg1"/>
                </a:solidFill>
                <a:ea typeface="+mn-ea"/>
                <a:cs typeface="+mn-cs"/>
              </a:rPr>
              <a:t>Results – Temporal median compound</a:t>
            </a:r>
          </a:p>
        </p:txBody>
      </p:sp>
      <p:sp>
        <p:nvSpPr>
          <p:cNvPr id="7" name="CuadroTexto 6">
            <a:extLst>
              <a:ext uri="{FF2B5EF4-FFF2-40B4-BE49-F238E27FC236}">
                <a16:creationId xmlns:a16="http://schemas.microsoft.com/office/drawing/2014/main" id="{8117B80B-B3F9-418F-BC4F-AC5DC7BB5F80}"/>
              </a:ext>
            </a:extLst>
          </p:cNvPr>
          <p:cNvSpPr txBox="1"/>
          <p:nvPr/>
        </p:nvSpPr>
        <p:spPr>
          <a:xfrm>
            <a:off x="1169988" y="2871788"/>
            <a:ext cx="1963737"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18 </a:t>
            </a:r>
            <a:r>
              <a:rPr lang="es-CO" dirty="0" err="1">
                <a:solidFill>
                  <a:srgbClr val="299549"/>
                </a:solidFill>
                <a:latin typeface="Arial Rounded MT Bold" panose="020F0704030504030204" pitchFamily="34" charset="0"/>
              </a:rPr>
              <a:t>years</a:t>
            </a:r>
            <a:endParaRPr lang="es-CO" dirty="0">
              <a:solidFill>
                <a:srgbClr val="299549"/>
              </a:solidFill>
              <a:latin typeface="Arial Rounded MT Bold" panose="020F0704030504030204" pitchFamily="34" charset="0"/>
            </a:endParaRPr>
          </a:p>
          <a:p>
            <a:pPr>
              <a:defRPr/>
            </a:pPr>
            <a:r>
              <a:rPr lang="es-CO" sz="1100" dirty="0">
                <a:solidFill>
                  <a:srgbClr val="299549"/>
                </a:solidFill>
                <a:latin typeface="Arial Rounded MT Bold" panose="020F0704030504030204" pitchFamily="34" charset="0"/>
              </a:rPr>
              <a:t>FROM 2000 TO 2017</a:t>
            </a:r>
          </a:p>
        </p:txBody>
      </p:sp>
      <p:sp>
        <p:nvSpPr>
          <p:cNvPr id="8" name="CuadroTexto 7">
            <a:extLst>
              <a:ext uri="{FF2B5EF4-FFF2-40B4-BE49-F238E27FC236}">
                <a16:creationId xmlns:a16="http://schemas.microsoft.com/office/drawing/2014/main" id="{8F108AFA-0B90-4F4E-B768-A548687702DA}"/>
              </a:ext>
            </a:extLst>
          </p:cNvPr>
          <p:cNvSpPr txBox="1"/>
          <p:nvPr/>
        </p:nvSpPr>
        <p:spPr>
          <a:xfrm>
            <a:off x="3214688" y="2871788"/>
            <a:ext cx="1828800"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30</a:t>
            </a:r>
            <a:r>
              <a:rPr lang="es-CO" dirty="0">
                <a:solidFill>
                  <a:srgbClr val="299549"/>
                </a:solidFill>
                <a:latin typeface="Arial Rounded MT Bold" panose="020F0704030504030204" pitchFamily="34" charset="0"/>
              </a:rPr>
              <a:t>meters</a:t>
            </a:r>
          </a:p>
          <a:p>
            <a:pPr>
              <a:defRPr/>
            </a:pPr>
            <a:r>
              <a:rPr lang="es-CO" sz="1100" dirty="0">
                <a:solidFill>
                  <a:srgbClr val="299549"/>
                </a:solidFill>
                <a:latin typeface="Arial Rounded MT Bold" panose="020F0704030504030204" pitchFamily="34" charset="0"/>
              </a:rPr>
              <a:t>PIXEL RESOLUTION</a:t>
            </a:r>
          </a:p>
        </p:txBody>
      </p:sp>
      <p:sp>
        <p:nvSpPr>
          <p:cNvPr id="9" name="CuadroTexto 8">
            <a:extLst>
              <a:ext uri="{FF2B5EF4-FFF2-40B4-BE49-F238E27FC236}">
                <a16:creationId xmlns:a16="http://schemas.microsoft.com/office/drawing/2014/main" id="{6BD392E1-2108-499B-B212-9C4C2EF9AAB4}"/>
              </a:ext>
            </a:extLst>
          </p:cNvPr>
          <p:cNvSpPr txBox="1"/>
          <p:nvPr/>
        </p:nvSpPr>
        <p:spPr>
          <a:xfrm>
            <a:off x="1169988" y="3763963"/>
            <a:ext cx="1963737" cy="831850"/>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357 </a:t>
            </a:r>
            <a:r>
              <a:rPr lang="es-CO" sz="1200" dirty="0" err="1">
                <a:solidFill>
                  <a:srgbClr val="299549"/>
                </a:solidFill>
                <a:latin typeface="Arial Rounded MT Bold" panose="020F0704030504030204" pitchFamily="34" charset="0"/>
              </a:rPr>
              <a:t>scenes</a:t>
            </a:r>
            <a:endParaRPr lang="es-CO" sz="1200" dirty="0">
              <a:solidFill>
                <a:srgbClr val="299549"/>
              </a:solidFill>
              <a:latin typeface="Arial Rounded MT Bold" panose="020F0704030504030204" pitchFamily="34" charset="0"/>
            </a:endParaRPr>
          </a:p>
          <a:p>
            <a:pPr>
              <a:defRPr/>
            </a:pPr>
            <a:r>
              <a:rPr lang="es-CO" sz="1200" dirty="0">
                <a:solidFill>
                  <a:srgbClr val="299549"/>
                </a:solidFill>
                <a:latin typeface="Arial Rounded MT Bold" panose="020F0704030504030204" pitchFamily="34" charset="0"/>
              </a:rPr>
              <a:t>LANDSAT 7/8</a:t>
            </a:r>
          </a:p>
        </p:txBody>
      </p:sp>
      <p:sp>
        <p:nvSpPr>
          <p:cNvPr id="10" name="CuadroTexto 9">
            <a:extLst>
              <a:ext uri="{FF2B5EF4-FFF2-40B4-BE49-F238E27FC236}">
                <a16:creationId xmlns:a16="http://schemas.microsoft.com/office/drawing/2014/main" id="{5E98DAD6-4297-45A7-84D1-5405F349D2F5}"/>
              </a:ext>
            </a:extLst>
          </p:cNvPr>
          <p:cNvSpPr txBox="1"/>
          <p:nvPr/>
        </p:nvSpPr>
        <p:spPr>
          <a:xfrm>
            <a:off x="3214688" y="3779838"/>
            <a:ext cx="1828800"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2</a:t>
            </a:r>
            <a:r>
              <a:rPr lang="es-CO" sz="2000" dirty="0">
                <a:solidFill>
                  <a:srgbClr val="299549"/>
                </a:solidFill>
                <a:latin typeface="Arial Rounded MT Bold" panose="020F0704030504030204" pitchFamily="34" charset="0"/>
              </a:rPr>
              <a:t>min</a:t>
            </a:r>
            <a:r>
              <a:rPr lang="es-CO" sz="3600" dirty="0">
                <a:solidFill>
                  <a:srgbClr val="299549"/>
                </a:solidFill>
                <a:latin typeface="Arial Rounded MT Bold" panose="020F0704030504030204" pitchFamily="34" charset="0"/>
              </a:rPr>
              <a:t> </a:t>
            </a:r>
            <a:endParaRPr lang="es-CO" dirty="0">
              <a:solidFill>
                <a:srgbClr val="299549"/>
              </a:solidFill>
              <a:latin typeface="Arial Rounded MT Bold" panose="020F0704030504030204" pitchFamily="34" charset="0"/>
            </a:endParaRPr>
          </a:p>
          <a:p>
            <a:pPr>
              <a:defRPr/>
            </a:pPr>
            <a:r>
              <a:rPr lang="es-CO" sz="1100" dirty="0">
                <a:solidFill>
                  <a:srgbClr val="299549"/>
                </a:solidFill>
                <a:latin typeface="Arial Rounded MT Bold" panose="020F0704030504030204" pitchFamily="34" charset="0"/>
              </a:rPr>
              <a:t>PROCESSING</a:t>
            </a:r>
          </a:p>
        </p:txBody>
      </p:sp>
      <p:pic>
        <p:nvPicPr>
          <p:cNvPr id="12" name="Imagen 11">
            <a:extLst>
              <a:ext uri="{FF2B5EF4-FFF2-40B4-BE49-F238E27FC236}">
                <a16:creationId xmlns:a16="http://schemas.microsoft.com/office/drawing/2014/main" id="{CEA87CD7-9303-42AE-A81F-9B40FC10E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7688" y="1212850"/>
            <a:ext cx="3944937" cy="51038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2FED3A2B-60A4-46FF-8F2C-136D62170DC6}"/>
              </a:ext>
            </a:extLst>
          </p:cNvPr>
          <p:cNvSpPr>
            <a:spLocks noGrp="1"/>
          </p:cNvSpPr>
          <p:nvPr>
            <p:ph type="title"/>
          </p:nvPr>
        </p:nvSpPr>
        <p:spPr>
          <a:xfrm>
            <a:off x="328613" y="125413"/>
            <a:ext cx="3976687" cy="660400"/>
          </a:xfrm>
        </p:spPr>
        <p:txBody>
          <a:bodyPr/>
          <a:lstStyle/>
          <a:p>
            <a:pPr eaLnBrk="1" hangingPunct="1">
              <a:defRPr/>
            </a:pPr>
            <a:r>
              <a:rPr lang="en-US" sz="3600" b="1" dirty="0">
                <a:solidFill>
                  <a:schemeClr val="bg1"/>
                </a:solidFill>
                <a:ea typeface="+mn-ea"/>
                <a:cs typeface="+mn-cs"/>
              </a:rPr>
              <a:t>Results - NDSI</a:t>
            </a:r>
          </a:p>
        </p:txBody>
      </p:sp>
      <p:sp>
        <p:nvSpPr>
          <p:cNvPr id="17" name="CuadroTexto 16"/>
          <p:cNvSpPr txBox="1"/>
          <p:nvPr/>
        </p:nvSpPr>
        <p:spPr>
          <a:xfrm>
            <a:off x="1163638" y="2852738"/>
            <a:ext cx="1964000" cy="815608"/>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CO" sz="3600" dirty="0">
                <a:solidFill>
                  <a:srgbClr val="299549"/>
                </a:solidFill>
                <a:latin typeface="Arial Rounded MT Bold" panose="020F0704030504030204" pitchFamily="34" charset="0"/>
              </a:rPr>
              <a:t>16</a:t>
            </a:r>
            <a:r>
              <a:rPr lang="es-CO" dirty="0">
                <a:solidFill>
                  <a:srgbClr val="299549"/>
                </a:solidFill>
                <a:latin typeface="Arial Rounded MT Bold" panose="020F0704030504030204" pitchFamily="34" charset="0"/>
              </a:rPr>
              <a:t>years</a:t>
            </a:r>
          </a:p>
          <a:p>
            <a:r>
              <a:rPr lang="es-CO" sz="1100" dirty="0">
                <a:solidFill>
                  <a:srgbClr val="299549"/>
                </a:solidFill>
                <a:latin typeface="Arial Rounded MT Bold" panose="020F0704030504030204" pitchFamily="34" charset="0"/>
              </a:rPr>
              <a:t>FROM 2000-2016</a:t>
            </a:r>
          </a:p>
        </p:txBody>
      </p:sp>
      <p:sp>
        <p:nvSpPr>
          <p:cNvPr id="18" name="CuadroTexto 17"/>
          <p:cNvSpPr txBox="1"/>
          <p:nvPr/>
        </p:nvSpPr>
        <p:spPr>
          <a:xfrm>
            <a:off x="3208660" y="2852738"/>
            <a:ext cx="1828800" cy="815608"/>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CO" sz="3600" dirty="0">
                <a:solidFill>
                  <a:srgbClr val="299549"/>
                </a:solidFill>
                <a:latin typeface="Arial Rounded MT Bold" panose="020F0704030504030204" pitchFamily="34" charset="0"/>
              </a:rPr>
              <a:t>30</a:t>
            </a:r>
            <a:r>
              <a:rPr lang="es-CO" dirty="0">
                <a:solidFill>
                  <a:srgbClr val="299549"/>
                </a:solidFill>
                <a:latin typeface="Arial Rounded MT Bold" panose="020F0704030504030204" pitchFamily="34" charset="0"/>
              </a:rPr>
              <a:t>meters</a:t>
            </a:r>
          </a:p>
          <a:p>
            <a:r>
              <a:rPr lang="es-CO" sz="1100" dirty="0">
                <a:solidFill>
                  <a:srgbClr val="299549"/>
                </a:solidFill>
                <a:latin typeface="Arial Rounded MT Bold" panose="020F0704030504030204" pitchFamily="34" charset="0"/>
              </a:rPr>
              <a:t>PIXEL RESOLUTION </a:t>
            </a:r>
          </a:p>
        </p:txBody>
      </p:sp>
      <p:sp>
        <p:nvSpPr>
          <p:cNvPr id="19" name="CuadroTexto 18"/>
          <p:cNvSpPr txBox="1"/>
          <p:nvPr/>
        </p:nvSpPr>
        <p:spPr>
          <a:xfrm>
            <a:off x="1163638" y="3745334"/>
            <a:ext cx="1964000" cy="830997"/>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CO" sz="3600" dirty="0">
                <a:solidFill>
                  <a:srgbClr val="299549"/>
                </a:solidFill>
                <a:latin typeface="Arial Rounded MT Bold" panose="020F0704030504030204" pitchFamily="34" charset="0"/>
              </a:rPr>
              <a:t>342 </a:t>
            </a:r>
            <a:r>
              <a:rPr lang="es-CO" sz="1200" dirty="0" err="1">
                <a:solidFill>
                  <a:srgbClr val="299549"/>
                </a:solidFill>
                <a:latin typeface="Arial Rounded MT Bold" panose="020F0704030504030204" pitchFamily="34" charset="0"/>
              </a:rPr>
              <a:t>scenes</a:t>
            </a:r>
            <a:endParaRPr lang="es-CO" sz="1200" dirty="0">
              <a:solidFill>
                <a:srgbClr val="299549"/>
              </a:solidFill>
              <a:latin typeface="Arial Rounded MT Bold" panose="020F0704030504030204" pitchFamily="34" charset="0"/>
            </a:endParaRPr>
          </a:p>
          <a:p>
            <a:r>
              <a:rPr lang="es-CO" sz="1200" dirty="0">
                <a:solidFill>
                  <a:srgbClr val="299549"/>
                </a:solidFill>
                <a:latin typeface="Arial Rounded MT Bold" panose="020F0704030504030204" pitchFamily="34" charset="0"/>
              </a:rPr>
              <a:t>LANDSAT 7/8</a:t>
            </a:r>
          </a:p>
        </p:txBody>
      </p:sp>
      <p:sp>
        <p:nvSpPr>
          <p:cNvPr id="20" name="CuadroTexto 19"/>
          <p:cNvSpPr txBox="1"/>
          <p:nvPr/>
        </p:nvSpPr>
        <p:spPr>
          <a:xfrm>
            <a:off x="3208660" y="3760723"/>
            <a:ext cx="1828800" cy="815608"/>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CO" sz="3600" dirty="0">
                <a:solidFill>
                  <a:srgbClr val="299549"/>
                </a:solidFill>
                <a:latin typeface="Arial Rounded MT Bold" panose="020F0704030504030204" pitchFamily="34" charset="0"/>
              </a:rPr>
              <a:t>22</a:t>
            </a:r>
            <a:r>
              <a:rPr lang="es-CO" sz="2000" dirty="0">
                <a:solidFill>
                  <a:srgbClr val="299549"/>
                </a:solidFill>
                <a:latin typeface="Arial Rounded MT Bold" panose="020F0704030504030204" pitchFamily="34" charset="0"/>
              </a:rPr>
              <a:t>min</a:t>
            </a:r>
            <a:r>
              <a:rPr lang="es-CO" sz="3600" dirty="0">
                <a:solidFill>
                  <a:srgbClr val="299549"/>
                </a:solidFill>
                <a:latin typeface="Arial Rounded MT Bold" panose="020F0704030504030204" pitchFamily="34" charset="0"/>
              </a:rPr>
              <a:t> </a:t>
            </a:r>
            <a:endParaRPr lang="es-CO" dirty="0">
              <a:solidFill>
                <a:srgbClr val="299549"/>
              </a:solidFill>
              <a:latin typeface="Arial Rounded MT Bold" panose="020F0704030504030204" pitchFamily="34" charset="0"/>
            </a:endParaRPr>
          </a:p>
          <a:p>
            <a:r>
              <a:rPr lang="es-CO" sz="1100" dirty="0">
                <a:solidFill>
                  <a:srgbClr val="299549"/>
                </a:solidFill>
                <a:latin typeface="Arial Rounded MT Bold" panose="020F0704030504030204" pitchFamily="34" charset="0"/>
              </a:rPr>
              <a:t>PROCESSING</a:t>
            </a:r>
          </a:p>
        </p:txBody>
      </p:sp>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956" y="1081985"/>
            <a:ext cx="3730321" cy="52694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9E9743E-AAF3-4826-832B-844C0AC63ECF}"/>
              </a:ext>
            </a:extLst>
          </p:cNvPr>
          <p:cNvSpPr txBox="1"/>
          <p:nvPr/>
        </p:nvSpPr>
        <p:spPr>
          <a:xfrm>
            <a:off x="1173163" y="2862263"/>
            <a:ext cx="1779587"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18 </a:t>
            </a:r>
            <a:r>
              <a:rPr lang="es-CO" dirty="0" err="1">
                <a:solidFill>
                  <a:srgbClr val="299549"/>
                </a:solidFill>
                <a:latin typeface="Arial Rounded MT Bold" panose="020F0704030504030204" pitchFamily="34" charset="0"/>
              </a:rPr>
              <a:t>years</a:t>
            </a:r>
            <a:endParaRPr lang="es-CO" dirty="0">
              <a:solidFill>
                <a:srgbClr val="299549"/>
              </a:solidFill>
              <a:latin typeface="Arial Rounded MT Bold" panose="020F0704030504030204" pitchFamily="34" charset="0"/>
            </a:endParaRPr>
          </a:p>
          <a:p>
            <a:pPr>
              <a:defRPr/>
            </a:pPr>
            <a:r>
              <a:rPr lang="es-CO" sz="1100" dirty="0">
                <a:solidFill>
                  <a:srgbClr val="299549"/>
                </a:solidFill>
                <a:latin typeface="Arial Rounded MT Bold" panose="020F0704030504030204" pitchFamily="34" charset="0"/>
              </a:rPr>
              <a:t>DATOS DE 2000-2015</a:t>
            </a:r>
          </a:p>
        </p:txBody>
      </p:sp>
      <p:sp>
        <p:nvSpPr>
          <p:cNvPr id="7" name="CuadroTexto 6">
            <a:extLst>
              <a:ext uri="{FF2B5EF4-FFF2-40B4-BE49-F238E27FC236}">
                <a16:creationId xmlns:a16="http://schemas.microsoft.com/office/drawing/2014/main" id="{243A4746-EFEB-4569-80BC-F2EA119F622E}"/>
              </a:ext>
            </a:extLst>
          </p:cNvPr>
          <p:cNvSpPr txBox="1"/>
          <p:nvPr/>
        </p:nvSpPr>
        <p:spPr>
          <a:xfrm>
            <a:off x="3052763" y="2862263"/>
            <a:ext cx="1862137" cy="815975"/>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30</a:t>
            </a:r>
            <a:r>
              <a:rPr lang="es-CO" dirty="0">
                <a:solidFill>
                  <a:srgbClr val="299549"/>
                </a:solidFill>
                <a:latin typeface="Arial Rounded MT Bold" panose="020F0704030504030204" pitchFamily="34" charset="0"/>
              </a:rPr>
              <a:t>meters</a:t>
            </a:r>
          </a:p>
          <a:p>
            <a:pPr>
              <a:defRPr/>
            </a:pPr>
            <a:r>
              <a:rPr lang="es-CO" sz="1100" dirty="0">
                <a:solidFill>
                  <a:srgbClr val="299549"/>
                </a:solidFill>
                <a:latin typeface="Arial Rounded MT Bold" panose="020F0704030504030204" pitchFamily="34" charset="0"/>
              </a:rPr>
              <a:t>PIXEL RESOLUTION</a:t>
            </a:r>
          </a:p>
        </p:txBody>
      </p:sp>
      <p:sp>
        <p:nvSpPr>
          <p:cNvPr id="8" name="CuadroTexto 7">
            <a:extLst>
              <a:ext uri="{FF2B5EF4-FFF2-40B4-BE49-F238E27FC236}">
                <a16:creationId xmlns:a16="http://schemas.microsoft.com/office/drawing/2014/main" id="{62BC0A90-8750-444E-BEDF-9EE2FAA12F8A}"/>
              </a:ext>
            </a:extLst>
          </p:cNvPr>
          <p:cNvSpPr txBox="1"/>
          <p:nvPr/>
        </p:nvSpPr>
        <p:spPr>
          <a:xfrm>
            <a:off x="1163638" y="3800475"/>
            <a:ext cx="1779587" cy="830263"/>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462 </a:t>
            </a:r>
            <a:r>
              <a:rPr lang="es-CO" sz="1200" dirty="0" err="1">
                <a:solidFill>
                  <a:srgbClr val="299549"/>
                </a:solidFill>
                <a:latin typeface="Arial Rounded MT Bold" panose="020F0704030504030204" pitchFamily="34" charset="0"/>
              </a:rPr>
              <a:t>scenes</a:t>
            </a:r>
            <a:endParaRPr lang="es-CO" sz="1200" dirty="0">
              <a:solidFill>
                <a:srgbClr val="299549"/>
              </a:solidFill>
              <a:latin typeface="Arial Rounded MT Bold" panose="020F0704030504030204" pitchFamily="34" charset="0"/>
            </a:endParaRPr>
          </a:p>
          <a:p>
            <a:pPr>
              <a:defRPr/>
            </a:pPr>
            <a:r>
              <a:rPr lang="es-CO" sz="1200" dirty="0">
                <a:solidFill>
                  <a:srgbClr val="299549"/>
                </a:solidFill>
                <a:latin typeface="Arial Rounded MT Bold" panose="020F0704030504030204" pitchFamily="34" charset="0"/>
              </a:rPr>
              <a:t>LANDSAT 7/8</a:t>
            </a:r>
          </a:p>
        </p:txBody>
      </p:sp>
      <p:sp>
        <p:nvSpPr>
          <p:cNvPr id="9" name="CuadroTexto 8">
            <a:extLst>
              <a:ext uri="{FF2B5EF4-FFF2-40B4-BE49-F238E27FC236}">
                <a16:creationId xmlns:a16="http://schemas.microsoft.com/office/drawing/2014/main" id="{43D97EA6-184E-4DE3-8AA1-BA2CE6ACF9DC}"/>
              </a:ext>
            </a:extLst>
          </p:cNvPr>
          <p:cNvSpPr txBox="1"/>
          <p:nvPr/>
        </p:nvSpPr>
        <p:spPr>
          <a:xfrm>
            <a:off x="3052763" y="3800475"/>
            <a:ext cx="1862137" cy="814388"/>
          </a:xfrm>
          <a:prstGeom prst="rect">
            <a:avLst/>
          </a:prstGeom>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CO" sz="3600" dirty="0">
                <a:solidFill>
                  <a:srgbClr val="299549"/>
                </a:solidFill>
                <a:latin typeface="Arial Rounded MT Bold" panose="020F0704030504030204" pitchFamily="34" charset="0"/>
              </a:rPr>
              <a:t>26 </a:t>
            </a:r>
            <a:r>
              <a:rPr lang="es-CO" sz="2000" dirty="0">
                <a:solidFill>
                  <a:srgbClr val="299549"/>
                </a:solidFill>
                <a:latin typeface="Arial Rounded MT Bold" panose="020F0704030504030204" pitchFamily="34" charset="0"/>
              </a:rPr>
              <a:t>min </a:t>
            </a:r>
            <a:endParaRPr lang="es-CO" dirty="0">
              <a:solidFill>
                <a:srgbClr val="299549"/>
              </a:solidFill>
              <a:latin typeface="Arial Rounded MT Bold" panose="020F0704030504030204" pitchFamily="34" charset="0"/>
            </a:endParaRPr>
          </a:p>
          <a:p>
            <a:pPr>
              <a:defRPr/>
            </a:pPr>
            <a:r>
              <a:rPr lang="es-CO" sz="1100" dirty="0">
                <a:solidFill>
                  <a:srgbClr val="299549"/>
                </a:solidFill>
                <a:latin typeface="Arial Rounded MT Bold" panose="020F0704030504030204" pitchFamily="34" charset="0"/>
              </a:rPr>
              <a:t>PROCESSING</a:t>
            </a:r>
          </a:p>
        </p:txBody>
      </p:sp>
      <p:pic>
        <p:nvPicPr>
          <p:cNvPr id="13" name="Imagen 12">
            <a:extLst>
              <a:ext uri="{FF2B5EF4-FFF2-40B4-BE49-F238E27FC236}">
                <a16:creationId xmlns:a16="http://schemas.microsoft.com/office/drawing/2014/main" id="{F495325D-3AD3-4D86-B298-E6796F3E8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763" y="1173163"/>
            <a:ext cx="4171950" cy="5397500"/>
          </a:xfrm>
          <a:prstGeom prst="rect">
            <a:avLst/>
          </a:prstGeom>
          <a:ln>
            <a:noFill/>
          </a:ln>
          <a:effectLst>
            <a:outerShdw blurRad="292100" dist="139700" dir="2700000" algn="tl" rotWithShape="0">
              <a:srgbClr val="333333">
                <a:alpha val="65000"/>
              </a:srgbClr>
            </a:outerShdw>
          </a:effectLst>
        </p:spPr>
      </p:pic>
      <p:sp>
        <p:nvSpPr>
          <p:cNvPr id="16" name="Título 1">
            <a:extLst>
              <a:ext uri="{FF2B5EF4-FFF2-40B4-BE49-F238E27FC236}">
                <a16:creationId xmlns:a16="http://schemas.microsoft.com/office/drawing/2014/main" id="{2FED3A2B-60A4-46FF-8F2C-136D62170DC6}"/>
              </a:ext>
            </a:extLst>
          </p:cNvPr>
          <p:cNvSpPr>
            <a:spLocks noGrp="1"/>
          </p:cNvSpPr>
          <p:nvPr>
            <p:ph type="title"/>
          </p:nvPr>
        </p:nvSpPr>
        <p:spPr>
          <a:xfrm>
            <a:off x="328613" y="125413"/>
            <a:ext cx="3976687" cy="660400"/>
          </a:xfrm>
        </p:spPr>
        <p:txBody>
          <a:bodyPr/>
          <a:lstStyle/>
          <a:p>
            <a:pPr eaLnBrk="1" hangingPunct="1">
              <a:defRPr/>
            </a:pPr>
            <a:r>
              <a:rPr lang="en-US" sz="3600" b="1" dirty="0">
                <a:solidFill>
                  <a:schemeClr val="bg1"/>
                </a:solidFill>
                <a:ea typeface="+mn-ea"/>
                <a:cs typeface="+mn-cs"/>
              </a:rPr>
              <a:t>Results - NDVI</a:t>
            </a:r>
          </a:p>
        </p:txBody>
      </p:sp>
    </p:spTree>
    <p:extLst>
      <p:ext uri="{BB962C8B-B14F-4D97-AF65-F5344CB8AC3E}">
        <p14:creationId xmlns:p14="http://schemas.microsoft.com/office/powerpoint/2010/main" val="55714503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1528</TotalTime>
  <Words>972</Words>
  <Application>Microsoft Office PowerPoint</Application>
  <PresentationFormat>Panorámica</PresentationFormat>
  <Paragraphs>296</Paragraphs>
  <Slides>31</Slides>
  <Notes>7</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31</vt:i4>
      </vt:variant>
    </vt:vector>
  </HeadingPairs>
  <TitlesOfParts>
    <vt:vector size="40" baseType="lpstr">
      <vt:lpstr>MS PGothic</vt:lpstr>
      <vt:lpstr>Arial</vt:lpstr>
      <vt:lpstr>Arial Black</vt:lpstr>
      <vt:lpstr>Arial Rounded MT Bold</vt:lpstr>
      <vt:lpstr>Calibri</vt:lpstr>
      <vt:lpstr>Calibri Light</vt:lpstr>
      <vt:lpstr>Times New Roman</vt:lpstr>
      <vt:lpstr>Wingdings</vt:lpstr>
      <vt:lpstr>Tema de Office</vt:lpstr>
      <vt:lpstr>COLOMBIAN DATA CUBE</vt:lpstr>
      <vt:lpstr>CONTENT</vt:lpstr>
      <vt:lpstr>Presentación de PowerPoint</vt:lpstr>
      <vt:lpstr>Presentación de PowerPoint</vt:lpstr>
      <vt:lpstr>Presentación de PowerPoint</vt:lpstr>
      <vt:lpstr>Presentación de PowerPoint</vt:lpstr>
      <vt:lpstr>Results – Temporal median compound</vt:lpstr>
      <vt:lpstr>Results - NDSI</vt:lpstr>
      <vt:lpstr>Results - NDVI</vt:lpstr>
      <vt:lpstr>Results - WOFS</vt:lpstr>
      <vt:lpstr>Results – Generic Classifier</vt:lpstr>
      <vt:lpstr>Current Implementation</vt:lpstr>
      <vt:lpstr>Current Implementation</vt:lpstr>
      <vt:lpstr>CDCol Components</vt:lpstr>
      <vt:lpstr>CDCol Components</vt:lpstr>
      <vt:lpstr>CDCol Components</vt:lpstr>
      <vt:lpstr>CDCol Old Architecture</vt:lpstr>
      <vt:lpstr>CDCol Old Architecture</vt:lpstr>
      <vt:lpstr>CDCol Old Architecture</vt:lpstr>
      <vt:lpstr>CDCol New Architecture</vt:lpstr>
      <vt:lpstr>CDCol New Architecture</vt:lpstr>
      <vt:lpstr>CDCol New Architecture</vt:lpstr>
      <vt:lpstr>CDCol New Architecture</vt:lpstr>
      <vt:lpstr>IDEAM Infrastructure</vt:lpstr>
      <vt:lpstr>AWS Infrastructure</vt:lpstr>
      <vt:lpstr>IDEAM Results - Temporal Medians Composite</vt:lpstr>
      <vt:lpstr>AWS Results - Temporal Medians Composite</vt:lpstr>
      <vt:lpstr>AWS Results – Ingestion Performance</vt:lpstr>
      <vt:lpstr>Conclusions</vt:lpstr>
      <vt:lpstr>Conclusions</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Wilson Samuel Becerra Salamanca</dc:creator>
  <cp:lastModifiedBy>Biologica Soluciones</cp:lastModifiedBy>
  <cp:revision>129</cp:revision>
  <dcterms:created xsi:type="dcterms:W3CDTF">2015-05-27T16:00:17Z</dcterms:created>
  <dcterms:modified xsi:type="dcterms:W3CDTF">2018-04-11T11:59:48Z</dcterms:modified>
</cp:coreProperties>
</file>