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6"/>
    <p:sldMasterId id="2147484685" r:id="rId7"/>
    <p:sldMasterId id="2147484687" r:id="rId8"/>
    <p:sldMasterId id="2147484689" r:id="rId9"/>
    <p:sldMasterId id="2147484691" r:id="rId10"/>
    <p:sldMasterId id="2147484693" r:id="rId11"/>
    <p:sldMasterId id="2147484695" r:id="rId12"/>
    <p:sldMasterId id="2147484697" r:id="rId13"/>
    <p:sldMasterId id="2147484699" r:id="rId14"/>
    <p:sldMasterId id="2147484701" r:id="rId15"/>
    <p:sldMasterId id="2147484703" r:id="rId16"/>
    <p:sldMasterId id="2147484705" r:id="rId17"/>
    <p:sldMasterId id="2147484707" r:id="rId18"/>
    <p:sldMasterId id="2147484709" r:id="rId19"/>
    <p:sldMasterId id="2147484711" r:id="rId20"/>
    <p:sldMasterId id="2147484713" r:id="rId21"/>
    <p:sldMasterId id="2147484715" r:id="rId22"/>
    <p:sldMasterId id="2147484717" r:id="rId23"/>
  </p:sldMasterIdLst>
  <p:notesMasterIdLst>
    <p:notesMasterId r:id="rId43"/>
  </p:notesMasterIdLst>
  <p:handoutMasterIdLst>
    <p:handoutMasterId r:id="rId44"/>
  </p:handoutMasterIdLst>
  <p:sldIdLst>
    <p:sldId id="362" r:id="rId24"/>
    <p:sldId id="421" r:id="rId25"/>
    <p:sldId id="422" r:id="rId26"/>
    <p:sldId id="428" r:id="rId27"/>
    <p:sldId id="419" r:id="rId28"/>
    <p:sldId id="397" r:id="rId29"/>
    <p:sldId id="418" r:id="rId30"/>
    <p:sldId id="389" r:id="rId31"/>
    <p:sldId id="405" r:id="rId32"/>
    <p:sldId id="398" r:id="rId33"/>
    <p:sldId id="390" r:id="rId34"/>
    <p:sldId id="399" r:id="rId35"/>
    <p:sldId id="427" r:id="rId36"/>
    <p:sldId id="430" r:id="rId37"/>
    <p:sldId id="431" r:id="rId38"/>
    <p:sldId id="432" r:id="rId39"/>
    <p:sldId id="433" r:id="rId40"/>
    <p:sldId id="434" r:id="rId41"/>
    <p:sldId id="436" r:id="rId42"/>
  </p:sldIdLst>
  <p:sldSz cx="9144000" cy="5143500" type="screen16x9"/>
  <p:notesSz cx="9928225" cy="67976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542"/>
    <a:srgbClr val="0070C0"/>
    <a:srgbClr val="00549F"/>
    <a:srgbClr val="0C0E09"/>
    <a:srgbClr val="0098DB"/>
    <a:srgbClr val="FDC82F"/>
    <a:srgbClr val="00338D"/>
    <a:srgbClr val="D01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87" autoAdjust="0"/>
  </p:normalViewPr>
  <p:slideViewPr>
    <p:cSldViewPr snapToGrid="0">
      <p:cViewPr varScale="1">
        <p:scale>
          <a:sx n="132" d="100"/>
          <a:sy n="132" d="100"/>
        </p:scale>
        <p:origin x="798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545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16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2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0" Type="http://schemas.openxmlformats.org/officeDocument/2006/relationships/slideMaster" Target="slideMasters/slideMaster15.xml"/><Relationship Id="rId29" Type="http://schemas.openxmlformats.org/officeDocument/2006/relationships/slide" Target="slides/slide6.xml"/><Relationship Id="rId41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10.xml"/><Relationship Id="rId23" Type="http://schemas.openxmlformats.org/officeDocument/2006/relationships/slideMaster" Target="slideMasters/slideMaster18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10" Type="http://schemas.openxmlformats.org/officeDocument/2006/relationships/slideMaster" Target="slideMasters/slideMaster5.xml"/><Relationship Id="rId19" Type="http://schemas.openxmlformats.org/officeDocument/2006/relationships/slideMaster" Target="slideMasters/slideMaster14.xml"/><Relationship Id="rId31" Type="http://schemas.openxmlformats.org/officeDocument/2006/relationships/slide" Target="slides/slide8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Master" Target="slideMasters/slideMaster9.xml"/><Relationship Id="rId22" Type="http://schemas.openxmlformats.org/officeDocument/2006/relationships/slideMaster" Target="slideMasters/slideMaster17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3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B4E185-2D7C-49DD-88F9-1C952ADE6B7C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6243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48325" y="0"/>
            <a:ext cx="426243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cs typeface="+mn-cs"/>
              </a:defRPr>
            </a:lvl1pPr>
          </a:lstStyle>
          <a:p>
            <a:pPr>
              <a:defRPr/>
            </a:pPr>
            <a:fld id="{FFB0E12C-0233-41E2-99ED-38B897A1A927}" type="datetimeFigureOut">
              <a:rPr lang="en-US" altLang="en-US"/>
              <a:pPr>
                <a:defRPr/>
              </a:pPr>
              <a:t>4/10/2018</a:t>
            </a:fld>
            <a:endParaRPr lang="en-US" alt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59075" y="506413"/>
            <a:ext cx="4498975" cy="2530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238500"/>
            <a:ext cx="7351713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7000"/>
            <a:ext cx="4262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48325" y="6477000"/>
            <a:ext cx="4262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987EAF-EE6B-4FBA-814E-814AB5C9D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862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862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862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862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8CD03C-CFBF-4B13-8100-1AA8C61D989D}" type="slidenum">
              <a:rPr lang="en-US" altLang="en-US" sz="1100"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z="1100">
              <a:latin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862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862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862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862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ADC583D-736C-44EA-A74E-D1E1C3D9194A}" type="slidenum">
              <a:rPr lang="en-US" altLang="en-US" sz="1100">
                <a:solidFill>
                  <a:srgbClr val="000000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 sz="11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34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Message #1: effective </a:t>
            </a:r>
            <a:r>
              <a:rPr lang="en-GB" dirty="0" err="1"/>
              <a:t>subsetting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A3AB2-5A7A-4EA4-A142-A28A8BBCD9C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922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17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92CA2-9A0F-44B7-95D6-10B6F2B5A89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446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9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0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3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1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32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0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7" t="2885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8"/>
          <p:cNvSpPr txBox="1">
            <a:spLocks noChangeArrowheads="1"/>
          </p:cNvSpPr>
          <p:nvPr userDrawn="1"/>
        </p:nvSpPr>
        <p:spPr bwMode="auto">
          <a:xfrm>
            <a:off x="163513" y="4572000"/>
            <a:ext cx="5016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800" smtClean="0">
                <a:solidFill>
                  <a:srgbClr val="D9D9D9"/>
                </a:solidFill>
              </a:rPr>
              <a:t>ESA UNCLASSIFIED - For Official Use</a:t>
            </a:r>
            <a:endParaRPr lang="en-GB" sz="800" smtClean="0">
              <a:solidFill>
                <a:srgbClr val="D9D9D9"/>
              </a:solidFill>
            </a:endParaRPr>
          </a:p>
        </p:txBody>
      </p:sp>
      <p:pic>
        <p:nvPicPr>
          <p:cNvPr id="8" name="Picture 8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4899025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2"/>
          <p:cNvGrpSpPr>
            <a:grpSpLocks/>
          </p:cNvGrpSpPr>
          <p:nvPr userDrawn="1"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1" name="Picture 63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6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56805538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6988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2098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8275" y="4897438"/>
            <a:ext cx="11969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62"/>
          <p:cNvGrpSpPr>
            <a:grpSpLocks/>
          </p:cNvGrpSpPr>
          <p:nvPr userDrawn="1"/>
        </p:nvGrpSpPr>
        <p:grpSpPr bwMode="auto">
          <a:xfrm>
            <a:off x="173038" y="4906963"/>
            <a:ext cx="6826250" cy="111125"/>
            <a:chOff x="172269" y="6621494"/>
            <a:chExt cx="6826666" cy="111519"/>
          </a:xfrm>
        </p:grpSpPr>
        <p:pic>
          <p:nvPicPr>
            <p:cNvPr id="6" name="Picture 63" descr="a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4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5" descr="ca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6" descr="ch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7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8" descr="d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9" descr="dk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0" descr="e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1" descr="es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2" descr="fi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3" descr="fr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4" descr="g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5" descr="hu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6" descr="ie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7" descr="it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8" descr="lu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9" descr="nl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0" descr="no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1" descr="p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2" descr="pt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3" descr="ro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4" descr="se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5" descr="uk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6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9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760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544417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156091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691919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2967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navigatio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2" b="10672"/>
          <a:stretch>
            <a:fillRect/>
          </a:stretch>
        </p:blipFill>
        <p:spPr bwMode="auto">
          <a:xfrm>
            <a:off x="-1758950" y="15716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4899025"/>
            <a:ext cx="1195387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1"/>
          <p:cNvGrpSpPr>
            <a:grpSpLocks/>
          </p:cNvGrpSpPr>
          <p:nvPr userDrawn="1"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8" name="Picture 62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3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4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5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6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7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8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9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0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1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2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3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4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5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6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7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8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9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0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1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2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3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4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5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1594381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PPT_Header02" hidden="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6" descr="EO_science_society_ppt_cov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/>
          <p:cNvSpPr txBox="1">
            <a:spLocks noChangeArrowheads="1"/>
          </p:cNvSpPr>
          <p:nvPr userDrawn="1"/>
        </p:nvSpPr>
        <p:spPr bwMode="auto">
          <a:xfrm>
            <a:off x="631825" y="482282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altLang="en-US" sz="800" smtClean="0">
              <a:cs typeface="Arial" panose="020B0604020202020204" pitchFamily="34" charset="0"/>
            </a:endParaRPr>
          </a:p>
        </p:txBody>
      </p:sp>
      <p:sp>
        <p:nvSpPr>
          <p:cNvPr id="6" name="Text Box 58"/>
          <p:cNvSpPr txBox="1">
            <a:spLocks noChangeArrowheads="1"/>
          </p:cNvSpPr>
          <p:nvPr userDrawn="1"/>
        </p:nvSpPr>
        <p:spPr bwMode="auto">
          <a:xfrm>
            <a:off x="163513" y="4572000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800" smtClean="0">
                <a:solidFill>
                  <a:srgbClr val="D9D9D9"/>
                </a:solidFill>
                <a:cs typeface="Arial" panose="020B0604020202020204" pitchFamily="34" charset="0"/>
              </a:rPr>
              <a:t>ESA UNCLASSIFIED - For Official Use</a:t>
            </a:r>
            <a:endParaRPr lang="en-GB" altLang="en-US" sz="800" smtClean="0">
              <a:solidFill>
                <a:srgbClr val="D9D9D9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4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9863" y="4899025"/>
            <a:ext cx="11969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88" y="4789488"/>
            <a:ext cx="8823325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2"/>
          <p:cNvGrpSpPr>
            <a:grpSpLocks/>
          </p:cNvGrpSpPr>
          <p:nvPr userDrawn="1"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0" name="Picture 43" descr="a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5" descr="ca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6" descr="ch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8" descr="d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9" descr="dk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0" descr="e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1" descr="es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2" descr="f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3" descr="f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4" descr="gr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5" descr="hu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6" descr="ie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7" descr="it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8" descr="lu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9" descr="nl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60" descr="no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61" descr="pl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62" descr="pt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63" descr="ro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64" descr="se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5" descr="uk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6" descr="si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2499644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9746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359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27058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20598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4805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972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26" Type="http://schemas.openxmlformats.org/officeDocument/2006/relationships/image" Target="../media/image9.png"/><Relationship Id="rId39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34" Type="http://schemas.openxmlformats.org/officeDocument/2006/relationships/image" Target="../media/image17.png"/><Relationship Id="rId42" Type="http://schemas.openxmlformats.org/officeDocument/2006/relationships/image" Target="../media/image2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5" Type="http://schemas.openxmlformats.org/officeDocument/2006/relationships/image" Target="../media/image8.png"/><Relationship Id="rId33" Type="http://schemas.openxmlformats.org/officeDocument/2006/relationships/image" Target="../media/image16.png"/><Relationship Id="rId38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29" Type="http://schemas.openxmlformats.org/officeDocument/2006/relationships/image" Target="../media/image12.png"/><Relationship Id="rId41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png"/><Relationship Id="rId32" Type="http://schemas.openxmlformats.org/officeDocument/2006/relationships/image" Target="../media/image15.png"/><Relationship Id="rId37" Type="http://schemas.openxmlformats.org/officeDocument/2006/relationships/image" Target="../media/image20.png"/><Relationship Id="rId40" Type="http://schemas.openxmlformats.org/officeDocument/2006/relationships/image" Target="../media/image23.png"/><Relationship Id="rId45" Type="http://schemas.openxmlformats.org/officeDocument/2006/relationships/image" Target="../media/image2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28" Type="http://schemas.openxmlformats.org/officeDocument/2006/relationships/image" Target="../media/image11.png"/><Relationship Id="rId36" Type="http://schemas.openxmlformats.org/officeDocument/2006/relationships/image" Target="../media/image19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31" Type="http://schemas.openxmlformats.org/officeDocument/2006/relationships/image" Target="../media/image14.png"/><Relationship Id="rId44" Type="http://schemas.openxmlformats.org/officeDocument/2006/relationships/image" Target="../media/image2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Relationship Id="rId27" Type="http://schemas.openxmlformats.org/officeDocument/2006/relationships/image" Target="../media/image10.png"/><Relationship Id="rId30" Type="http://schemas.openxmlformats.org/officeDocument/2006/relationships/image" Target="../media/image13.png"/><Relationship Id="rId35" Type="http://schemas.openxmlformats.org/officeDocument/2006/relationships/image" Target="../media/image18.png"/><Relationship Id="rId43" Type="http://schemas.openxmlformats.org/officeDocument/2006/relationships/image" Target="../media/image26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.jpe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heme" Target="../theme/theme10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.jpe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heme" Target="../theme/theme11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7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.jpe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heme" Target="../theme/theme1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7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.jpe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heme" Target="../theme/theme1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7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.jpe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heme" Target="../theme/theme14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7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.jpe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heme" Target="../theme/theme15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7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.jpe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heme" Target="../theme/theme16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7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.jpe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heme" Target="../theme/theme1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7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.jpe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heme" Target="../theme/theme18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.jpe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heme" Target="../theme/theme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.jpe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heme" Target="../theme/theme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.jpe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heme" Target="../theme/theme4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.jpe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heme" Target="../theme/theme5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.jpe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heme" Target="../theme/theme6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.jpe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heme" Target="../theme/theme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.jpe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heme" Target="../theme/theme8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2.jpe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34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heme" Target="../theme/theme9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4" descr="EO_science_society_ppt2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1" descr="PPT_Footer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50" y="784225"/>
            <a:ext cx="8747125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873125" y="149225"/>
            <a:ext cx="68929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32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Ins="0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7F7F7F"/>
                </a:solidFill>
                <a:cs typeface="Arial" panose="020B0604020202020204" pitchFamily="34" charset="0"/>
              </a:rPr>
              <a:t>Slide  </a:t>
            </a:r>
            <a:fld id="{3544C21D-FA5C-405C-BB4A-B8C6AFC55A2B}" type="slidenum">
              <a:rPr altLang="en-US" sz="800" noProof="1" smtClean="0">
                <a:solidFill>
                  <a:srgbClr val="7F7F7F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7F7F7F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173038" y="4908550"/>
            <a:ext cx="6826250" cy="111125"/>
            <a:chOff x="172269" y="6621494"/>
            <a:chExt cx="6826666" cy="111519"/>
          </a:xfrm>
        </p:grpSpPr>
        <p:pic>
          <p:nvPicPr>
            <p:cNvPr id="1034" name="Picture 32" descr="at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33" descr="be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34" descr="ca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35" descr="ch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36" descr="cz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37" descr="de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38" descr="dk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39" descr="ee.png"/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40" descr="es.png"/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41" descr="fi.png"/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42" descr="fr.png"/>
            <p:cNvPicPr>
              <a:picLocks noChangeAspect="1"/>
            </p:cNvPicPr>
            <p:nvPr userDrawn="1"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43" descr="gr.png"/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44" descr="hu.png"/>
            <p:cNvPicPr>
              <a:picLocks noChangeAspect="1"/>
            </p:cNvPicPr>
            <p:nvPr userDrawn="1"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45" descr="ie.png"/>
            <p:cNvPicPr>
              <a:picLocks noChangeAspect="1"/>
            </p:cNvPicPr>
            <p:nvPr userDrawn="1"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46" descr="it.png"/>
            <p:cNvPicPr>
              <a:picLocks noChangeAspect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47" descr="lu.png"/>
            <p:cNvPicPr>
              <a:picLocks noChangeAspect="1"/>
            </p:cNvPicPr>
            <p:nvPr userDrawn="1"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48" descr="nl.png"/>
            <p:cNvPicPr>
              <a:picLocks noChangeAspect="1"/>
            </p:cNvPicPr>
            <p:nvPr userDrawn="1"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49" descr="no.png"/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50" descr="pl.png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51" descr="pt.png"/>
            <p:cNvPicPr>
              <a:picLocks noChangeAspect="1"/>
            </p:cNvPicPr>
            <p:nvPr userDrawn="1"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52" descr="ro.png"/>
            <p:cNvPicPr>
              <a:picLocks noChangeAspect="1"/>
            </p:cNvPicPr>
            <p:nvPr userDrawn="1"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53" descr="se.png"/>
            <p:cNvPicPr>
              <a:picLocks noChangeAspect="1"/>
            </p:cNvPicPr>
            <p:nvPr userDrawn="1"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54" descr="uk.png"/>
            <p:cNvPicPr>
              <a:picLocks noChangeAspect="1"/>
            </p:cNvPicPr>
            <p:nvPr userDrawn="1"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55" descr="si.png"/>
            <p:cNvPicPr>
              <a:picLocks noChangeAspect="1"/>
            </p:cNvPicPr>
            <p:nvPr userDrawn="1"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3" name="Picture 39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8275" y="155575"/>
            <a:ext cx="12096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13" r:id="rId1"/>
    <p:sldLayoutId id="2147485214" r:id="rId2"/>
    <p:sldLayoutId id="2147485215" r:id="rId3"/>
    <p:sldLayoutId id="2147485201" r:id="rId4"/>
    <p:sldLayoutId id="2147485202" r:id="rId5"/>
    <p:sldLayoutId id="2147485203" r:id="rId6"/>
    <p:sldLayoutId id="2147485204" r:id="rId7"/>
    <p:sldLayoutId id="2147485205" r:id="rId8"/>
    <p:sldLayoutId id="2147485206" r:id="rId9"/>
    <p:sldLayoutId id="2147485207" r:id="rId10"/>
    <p:sldLayoutId id="2147485208" r:id="rId11"/>
    <p:sldLayoutId id="2147485216" r:id="rId12"/>
    <p:sldLayoutId id="2147485209" r:id="rId13"/>
    <p:sldLayoutId id="2147485210" r:id="rId14"/>
    <p:sldLayoutId id="2147485211" r:id="rId15"/>
    <p:sldLayoutId id="2147485212" r:id="rId1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Verdana"/>
          <a:ea typeface="MS PGothic" pitchFamily="34" charset="-128"/>
          <a:cs typeface="Verdan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sz="160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defRPr sz="1600">
          <a:solidFill>
            <a:schemeClr val="bg2"/>
          </a:solidFill>
          <a:latin typeface="Verdana"/>
          <a:ea typeface="MS PGothic" pitchFamily="34" charset="-128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defRPr sz="1600">
          <a:solidFill>
            <a:schemeClr val="bg2"/>
          </a:solidFill>
          <a:latin typeface="Verdana"/>
          <a:ea typeface="MS PGothic" pitchFamily="34" charset="-128"/>
          <a:cs typeface="Verdana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defRPr sz="1600">
          <a:solidFill>
            <a:schemeClr val="bg2"/>
          </a:solidFill>
          <a:latin typeface="Verdana"/>
          <a:ea typeface="MS PGothic" pitchFamily="34" charset="-128"/>
          <a:cs typeface="Verdana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defRPr sz="1600">
          <a:solidFill>
            <a:schemeClr val="bg2"/>
          </a:solidFill>
          <a:latin typeface="Verdana"/>
          <a:ea typeface="MS PGothic" pitchFamily="34" charset="-128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27075"/>
            <a:ext cx="8747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0243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1024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0245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0" bIns="45715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t> Slide  </a:t>
            </a:r>
            <a:fld id="{E9D7E8C0-266B-48E5-B77C-549CB1C02B2A}" type="slidenum">
              <a:rPr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22536" name="Rectangle 1"/>
          <p:cNvSpPr>
            <a:spLocks noChangeArrowheads="1"/>
          </p:cNvSpPr>
          <p:nvPr/>
        </p:nvSpPr>
        <p:spPr bwMode="auto">
          <a:xfrm>
            <a:off x="3086100" y="4560888"/>
            <a:ext cx="299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" smtClean="0">
                <a:solidFill>
                  <a:srgbClr val="4D4F53"/>
                </a:solidFill>
              </a:rPr>
              <a:t>	</a:t>
            </a:r>
          </a:p>
        </p:txBody>
      </p:sp>
      <p:grpSp>
        <p:nvGrpSpPr>
          <p:cNvPr id="10249" name="Group 41"/>
          <p:cNvGrpSpPr>
            <a:grpSpLocks/>
          </p:cNvGrpSpPr>
          <p:nvPr/>
        </p:nvGrpSpPr>
        <p:grpSpPr bwMode="auto">
          <a:xfrm>
            <a:off x="150813" y="4903788"/>
            <a:ext cx="6677025" cy="112712"/>
            <a:chOff x="171652" y="4905134"/>
            <a:chExt cx="6678000" cy="112188"/>
          </a:xfrm>
        </p:grpSpPr>
        <p:grpSp>
          <p:nvGrpSpPr>
            <p:cNvPr id="10250" name="Group 42"/>
            <p:cNvGrpSpPr>
              <a:grpSpLocks/>
            </p:cNvGrpSpPr>
            <p:nvPr userDrawn="1"/>
          </p:nvGrpSpPr>
          <p:grpSpPr bwMode="auto"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10252" name="Picture 44" descr="at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5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3" name="Picture 45" descr="be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8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4" name="Picture 46" descr="ca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746" y="6621093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5" name="Picture 47" descr="ch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22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6" name="Picture 48" descr="cz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914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7" name="Picture 49" descr="de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8" name="Picture 50" descr="dk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14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9" name="Picture 51" descr="ee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681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0" name="Picture 52" descr="es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970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1" name="Picture 53" descr="fi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2" name="Picture 54" descr="fr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69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3" name="Picture 55" descr="gr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21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4" name="Picture 56" descr="hu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57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5" name="Picture 57" descr="ie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3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6" name="Picture 58" descr="it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29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7" name="Picture 59" descr="lu.png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8" name="Picture 60" descr="nl.png"/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01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9" name="Picture 61" descr="no.png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277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0" name="Picture 62" descr="pl.png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83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1" name="Picture 63" descr="pt.png"/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68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2" name="Picture 64" descr="ro.png"/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4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3" name="Picture 65" descr="se.png"/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35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4" name="Picture 66" descr="uk.png"/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09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51" name="Picture 43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50" y="4905134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200" dirty="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8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42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3pPr>
      <a:lvl4pPr marL="2003425" indent="-6318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4pPr>
      <a:lvl5pPr marL="2601913" indent="-773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5pPr>
      <a:lvl6pPr marL="347936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51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65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79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27075"/>
            <a:ext cx="8747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1267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1126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1269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0" bIns="45715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t> Slide  </a:t>
            </a:r>
            <a:fld id="{66B82DDE-8454-4F4D-9D96-014BCC3A8A43}" type="slidenum">
              <a:rPr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23560" name="Rectangle 1"/>
          <p:cNvSpPr>
            <a:spLocks noChangeArrowheads="1"/>
          </p:cNvSpPr>
          <p:nvPr/>
        </p:nvSpPr>
        <p:spPr bwMode="auto">
          <a:xfrm>
            <a:off x="3086100" y="4560888"/>
            <a:ext cx="299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" smtClean="0">
                <a:solidFill>
                  <a:srgbClr val="4D4F53"/>
                </a:solidFill>
              </a:rPr>
              <a:t>	</a:t>
            </a:r>
          </a:p>
        </p:txBody>
      </p:sp>
      <p:grpSp>
        <p:nvGrpSpPr>
          <p:cNvPr id="11273" name="Group 41"/>
          <p:cNvGrpSpPr>
            <a:grpSpLocks/>
          </p:cNvGrpSpPr>
          <p:nvPr/>
        </p:nvGrpSpPr>
        <p:grpSpPr bwMode="auto">
          <a:xfrm>
            <a:off x="150813" y="4903788"/>
            <a:ext cx="6677025" cy="112712"/>
            <a:chOff x="171652" y="4905134"/>
            <a:chExt cx="6678000" cy="112188"/>
          </a:xfrm>
        </p:grpSpPr>
        <p:grpSp>
          <p:nvGrpSpPr>
            <p:cNvPr id="11274" name="Group 42"/>
            <p:cNvGrpSpPr>
              <a:grpSpLocks/>
            </p:cNvGrpSpPr>
            <p:nvPr userDrawn="1"/>
          </p:nvGrpSpPr>
          <p:grpSpPr bwMode="auto"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11276" name="Picture 44" descr="at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5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7" name="Picture 45" descr="be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8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8" name="Picture 46" descr="ca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746" y="6621093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9" name="Picture 47" descr="ch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22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0" name="Picture 48" descr="cz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914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1" name="Picture 49" descr="de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2" name="Picture 50" descr="dk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14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3" name="Picture 51" descr="ee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681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4" name="Picture 52" descr="es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970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5" name="Picture 53" descr="fi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6" name="Picture 54" descr="fr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69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7" name="Picture 55" descr="gr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21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8" name="Picture 56" descr="hu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57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9" name="Picture 57" descr="ie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3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0" name="Picture 58" descr="it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29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1" name="Picture 59" descr="lu.png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2" name="Picture 60" descr="nl.png"/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01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3" name="Picture 61" descr="no.png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277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4" name="Picture 62" descr="pl.png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83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5" name="Picture 63" descr="pt.png"/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68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6" name="Picture 64" descr="ro.png"/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4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7" name="Picture 65" descr="se.png"/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35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98" name="Picture 66" descr="uk.png"/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09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275" name="Picture 43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50" y="4905134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200" dirty="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8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42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3pPr>
      <a:lvl4pPr marL="2003425" indent="-6318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4pPr>
      <a:lvl5pPr marL="2601913" indent="-773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5pPr>
      <a:lvl6pPr marL="347936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51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65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79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27075"/>
            <a:ext cx="8747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2291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1229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229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0" bIns="45715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t> Slide  </a:t>
            </a:r>
            <a:fld id="{6B4D60B1-3FD2-49F5-B603-2F1E36648F4F}" type="slidenum">
              <a:rPr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24584" name="Rectangle 1"/>
          <p:cNvSpPr>
            <a:spLocks noChangeArrowheads="1"/>
          </p:cNvSpPr>
          <p:nvPr/>
        </p:nvSpPr>
        <p:spPr bwMode="auto">
          <a:xfrm>
            <a:off x="3086100" y="4560888"/>
            <a:ext cx="299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" smtClean="0">
                <a:solidFill>
                  <a:srgbClr val="4D4F53"/>
                </a:solidFill>
              </a:rPr>
              <a:t>	</a:t>
            </a:r>
          </a:p>
        </p:txBody>
      </p:sp>
      <p:grpSp>
        <p:nvGrpSpPr>
          <p:cNvPr id="12297" name="Group 41"/>
          <p:cNvGrpSpPr>
            <a:grpSpLocks/>
          </p:cNvGrpSpPr>
          <p:nvPr/>
        </p:nvGrpSpPr>
        <p:grpSpPr bwMode="auto">
          <a:xfrm>
            <a:off x="150813" y="4903788"/>
            <a:ext cx="6677025" cy="112712"/>
            <a:chOff x="171652" y="4905134"/>
            <a:chExt cx="6678000" cy="112188"/>
          </a:xfrm>
        </p:grpSpPr>
        <p:grpSp>
          <p:nvGrpSpPr>
            <p:cNvPr id="12298" name="Group 42"/>
            <p:cNvGrpSpPr>
              <a:grpSpLocks/>
            </p:cNvGrpSpPr>
            <p:nvPr userDrawn="1"/>
          </p:nvGrpSpPr>
          <p:grpSpPr bwMode="auto"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12300" name="Picture 44" descr="at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5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01" name="Picture 45" descr="be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8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02" name="Picture 46" descr="ca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746" y="6621093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03" name="Picture 47" descr="ch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22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04" name="Picture 48" descr="cz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914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05" name="Picture 49" descr="de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06" name="Picture 50" descr="dk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14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07" name="Picture 51" descr="ee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681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08" name="Picture 52" descr="es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970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09" name="Picture 53" descr="fi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10" name="Picture 54" descr="fr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69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11" name="Picture 55" descr="gr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21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12" name="Picture 56" descr="hu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57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13" name="Picture 57" descr="ie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3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14" name="Picture 58" descr="it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29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15" name="Picture 59" descr="lu.png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16" name="Picture 60" descr="nl.png"/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01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17" name="Picture 61" descr="no.png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277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18" name="Picture 62" descr="pl.png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83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19" name="Picture 63" descr="pt.png"/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68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20" name="Picture 64" descr="ro.png"/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4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21" name="Picture 65" descr="se.png"/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35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22" name="Picture 66" descr="uk.png"/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09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299" name="Picture 43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50" y="4905134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200" dirty="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8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42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3pPr>
      <a:lvl4pPr marL="2003425" indent="-6318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4pPr>
      <a:lvl5pPr marL="2601913" indent="-773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5pPr>
      <a:lvl6pPr marL="347936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51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65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79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27075"/>
            <a:ext cx="8747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3315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1331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331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0" bIns="45715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t> Slide  </a:t>
            </a:r>
            <a:fld id="{46560678-4B4C-4857-B084-F86A7A9C5DC6}" type="slidenum">
              <a:rPr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25608" name="Rectangle 1"/>
          <p:cNvSpPr>
            <a:spLocks noChangeArrowheads="1"/>
          </p:cNvSpPr>
          <p:nvPr/>
        </p:nvSpPr>
        <p:spPr bwMode="auto">
          <a:xfrm>
            <a:off x="3086100" y="4560888"/>
            <a:ext cx="299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" smtClean="0">
                <a:solidFill>
                  <a:srgbClr val="4D4F53"/>
                </a:solidFill>
              </a:rPr>
              <a:t>	</a:t>
            </a:r>
          </a:p>
        </p:txBody>
      </p:sp>
      <p:grpSp>
        <p:nvGrpSpPr>
          <p:cNvPr id="13321" name="Group 41"/>
          <p:cNvGrpSpPr>
            <a:grpSpLocks/>
          </p:cNvGrpSpPr>
          <p:nvPr/>
        </p:nvGrpSpPr>
        <p:grpSpPr bwMode="auto">
          <a:xfrm>
            <a:off x="150813" y="4903788"/>
            <a:ext cx="6677025" cy="112712"/>
            <a:chOff x="171652" y="4905134"/>
            <a:chExt cx="6678000" cy="112188"/>
          </a:xfrm>
        </p:grpSpPr>
        <p:grpSp>
          <p:nvGrpSpPr>
            <p:cNvPr id="13322" name="Group 42"/>
            <p:cNvGrpSpPr>
              <a:grpSpLocks/>
            </p:cNvGrpSpPr>
            <p:nvPr userDrawn="1"/>
          </p:nvGrpSpPr>
          <p:grpSpPr bwMode="auto"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13324" name="Picture 44" descr="at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5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5" name="Picture 45" descr="be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8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6" name="Picture 46" descr="ca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746" y="6621093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7" name="Picture 47" descr="ch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22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8" name="Picture 48" descr="cz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914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9" name="Picture 49" descr="de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0" name="Picture 50" descr="dk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14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1" name="Picture 51" descr="ee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681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2" name="Picture 52" descr="es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970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3" name="Picture 53" descr="fi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4" name="Picture 54" descr="fr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69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5" name="Picture 55" descr="gr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21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6" name="Picture 56" descr="hu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57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7" name="Picture 57" descr="ie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3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8" name="Picture 58" descr="it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29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9" name="Picture 59" descr="lu.png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40" name="Picture 60" descr="nl.png"/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01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41" name="Picture 61" descr="no.png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277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42" name="Picture 62" descr="pl.png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83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43" name="Picture 63" descr="pt.png"/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68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44" name="Picture 64" descr="ro.png"/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4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45" name="Picture 65" descr="se.png"/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35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46" name="Picture 66" descr="uk.png"/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09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323" name="Picture 43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50" y="4905134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200" dirty="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8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42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3pPr>
      <a:lvl4pPr marL="2003425" indent="-6318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4pPr>
      <a:lvl5pPr marL="2601913" indent="-773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5pPr>
      <a:lvl6pPr marL="347936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51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65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79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27075"/>
            <a:ext cx="8747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4339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1434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434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0" bIns="45715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t> Slide  </a:t>
            </a:r>
            <a:fld id="{27A67EE9-7885-4573-9302-201C644DC477}" type="slidenum">
              <a:rPr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26632" name="Rectangle 1"/>
          <p:cNvSpPr>
            <a:spLocks noChangeArrowheads="1"/>
          </p:cNvSpPr>
          <p:nvPr/>
        </p:nvSpPr>
        <p:spPr bwMode="auto">
          <a:xfrm>
            <a:off x="3086100" y="4560888"/>
            <a:ext cx="299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" smtClean="0">
                <a:solidFill>
                  <a:srgbClr val="4D4F53"/>
                </a:solidFill>
              </a:rPr>
              <a:t>	</a:t>
            </a:r>
          </a:p>
        </p:txBody>
      </p:sp>
      <p:grpSp>
        <p:nvGrpSpPr>
          <p:cNvPr id="14345" name="Group 41"/>
          <p:cNvGrpSpPr>
            <a:grpSpLocks/>
          </p:cNvGrpSpPr>
          <p:nvPr/>
        </p:nvGrpSpPr>
        <p:grpSpPr bwMode="auto">
          <a:xfrm>
            <a:off x="150813" y="4903788"/>
            <a:ext cx="6677025" cy="112712"/>
            <a:chOff x="171652" y="4905134"/>
            <a:chExt cx="6678000" cy="112188"/>
          </a:xfrm>
        </p:grpSpPr>
        <p:grpSp>
          <p:nvGrpSpPr>
            <p:cNvPr id="14346" name="Group 42"/>
            <p:cNvGrpSpPr>
              <a:grpSpLocks/>
            </p:cNvGrpSpPr>
            <p:nvPr userDrawn="1"/>
          </p:nvGrpSpPr>
          <p:grpSpPr bwMode="auto"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14348" name="Picture 44" descr="at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5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9" name="Picture 45" descr="be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8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0" name="Picture 46" descr="ca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746" y="6621093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1" name="Picture 47" descr="ch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22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2" name="Picture 48" descr="cz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914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3" name="Picture 49" descr="de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4" name="Picture 50" descr="dk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14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5" name="Picture 51" descr="ee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681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6" name="Picture 52" descr="es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970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7" name="Picture 53" descr="fi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8" name="Picture 54" descr="fr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69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9" name="Picture 55" descr="gr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21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0" name="Picture 56" descr="hu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57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1" name="Picture 57" descr="ie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3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2" name="Picture 58" descr="it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29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3" name="Picture 59" descr="lu.png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4" name="Picture 60" descr="nl.png"/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01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5" name="Picture 61" descr="no.png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277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6" name="Picture 62" descr="pl.png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83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7" name="Picture 63" descr="pt.png"/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68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8" name="Picture 64" descr="ro.png"/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4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69" name="Picture 65" descr="se.png"/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35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70" name="Picture 66" descr="uk.png"/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09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347" name="Picture 43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50" y="4905134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200" dirty="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8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42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3pPr>
      <a:lvl4pPr marL="2003425" indent="-6318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4pPr>
      <a:lvl5pPr marL="2601913" indent="-773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5pPr>
      <a:lvl6pPr marL="347936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51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65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79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27075"/>
            <a:ext cx="8747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5363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1536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5365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0" bIns="45715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t> Slide  </a:t>
            </a:r>
            <a:fld id="{2A686B2E-B756-44ED-BED6-2671452B1EB7}" type="slidenum">
              <a:rPr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27656" name="Rectangle 1"/>
          <p:cNvSpPr>
            <a:spLocks noChangeArrowheads="1"/>
          </p:cNvSpPr>
          <p:nvPr/>
        </p:nvSpPr>
        <p:spPr bwMode="auto">
          <a:xfrm>
            <a:off x="3086100" y="4560888"/>
            <a:ext cx="299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" smtClean="0">
                <a:solidFill>
                  <a:srgbClr val="4D4F53"/>
                </a:solidFill>
              </a:rPr>
              <a:t>	</a:t>
            </a:r>
          </a:p>
        </p:txBody>
      </p:sp>
      <p:grpSp>
        <p:nvGrpSpPr>
          <p:cNvPr id="15369" name="Group 41"/>
          <p:cNvGrpSpPr>
            <a:grpSpLocks/>
          </p:cNvGrpSpPr>
          <p:nvPr/>
        </p:nvGrpSpPr>
        <p:grpSpPr bwMode="auto">
          <a:xfrm>
            <a:off x="150813" y="4903788"/>
            <a:ext cx="6677025" cy="112712"/>
            <a:chOff x="171652" y="4905134"/>
            <a:chExt cx="6678000" cy="112188"/>
          </a:xfrm>
        </p:grpSpPr>
        <p:grpSp>
          <p:nvGrpSpPr>
            <p:cNvPr id="15370" name="Group 42"/>
            <p:cNvGrpSpPr>
              <a:grpSpLocks/>
            </p:cNvGrpSpPr>
            <p:nvPr userDrawn="1"/>
          </p:nvGrpSpPr>
          <p:grpSpPr bwMode="auto"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15372" name="Picture 44" descr="at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5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3" name="Picture 45" descr="be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8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4" name="Picture 46" descr="ca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746" y="6621093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5" name="Picture 47" descr="ch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22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6" name="Picture 48" descr="cz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914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7" name="Picture 49" descr="de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8" name="Picture 50" descr="dk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14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9" name="Picture 51" descr="ee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681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0" name="Picture 52" descr="es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970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1" name="Picture 53" descr="fi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2" name="Picture 54" descr="fr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69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3" name="Picture 55" descr="gr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21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4" name="Picture 56" descr="hu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57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5" name="Picture 57" descr="ie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3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6" name="Picture 58" descr="it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29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7" name="Picture 59" descr="lu.png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8" name="Picture 60" descr="nl.png"/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01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89" name="Picture 61" descr="no.png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277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90" name="Picture 62" descr="pl.png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83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91" name="Picture 63" descr="pt.png"/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68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92" name="Picture 64" descr="ro.png"/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4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93" name="Picture 65" descr="se.png"/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35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94" name="Picture 66" descr="uk.png"/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09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371" name="Picture 43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50" y="4905134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200" dirty="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8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42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3pPr>
      <a:lvl4pPr marL="2003425" indent="-6318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4pPr>
      <a:lvl5pPr marL="2601913" indent="-773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5pPr>
      <a:lvl6pPr marL="347936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51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65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79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27075"/>
            <a:ext cx="8747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6387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1638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6389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0" bIns="45715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t> Slide  </a:t>
            </a:r>
            <a:fld id="{34485F1E-DF41-47D3-BE3B-C0E1EE2949C9}" type="slidenum">
              <a:rPr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28680" name="Rectangle 1"/>
          <p:cNvSpPr>
            <a:spLocks noChangeArrowheads="1"/>
          </p:cNvSpPr>
          <p:nvPr/>
        </p:nvSpPr>
        <p:spPr bwMode="auto">
          <a:xfrm>
            <a:off x="3086100" y="4560888"/>
            <a:ext cx="299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" smtClean="0">
                <a:solidFill>
                  <a:srgbClr val="4D4F53"/>
                </a:solidFill>
              </a:rPr>
              <a:t>	</a:t>
            </a:r>
          </a:p>
        </p:txBody>
      </p:sp>
      <p:grpSp>
        <p:nvGrpSpPr>
          <p:cNvPr id="16393" name="Group 41"/>
          <p:cNvGrpSpPr>
            <a:grpSpLocks/>
          </p:cNvGrpSpPr>
          <p:nvPr/>
        </p:nvGrpSpPr>
        <p:grpSpPr bwMode="auto">
          <a:xfrm>
            <a:off x="150813" y="4903788"/>
            <a:ext cx="6677025" cy="112712"/>
            <a:chOff x="171652" y="4905134"/>
            <a:chExt cx="6678000" cy="112188"/>
          </a:xfrm>
        </p:grpSpPr>
        <p:grpSp>
          <p:nvGrpSpPr>
            <p:cNvPr id="16394" name="Group 42"/>
            <p:cNvGrpSpPr>
              <a:grpSpLocks/>
            </p:cNvGrpSpPr>
            <p:nvPr userDrawn="1"/>
          </p:nvGrpSpPr>
          <p:grpSpPr bwMode="auto"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16396" name="Picture 44" descr="at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5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7" name="Picture 45" descr="be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8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8" name="Picture 46" descr="ca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746" y="6621093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9" name="Picture 47" descr="ch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22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0" name="Picture 48" descr="cz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914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1" name="Picture 49" descr="de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2" name="Picture 50" descr="dk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14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3" name="Picture 51" descr="ee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681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4" name="Picture 52" descr="es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970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5" name="Picture 53" descr="fi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6" name="Picture 54" descr="fr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69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7" name="Picture 55" descr="gr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21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8" name="Picture 56" descr="hu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57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9" name="Picture 57" descr="ie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3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0" name="Picture 58" descr="it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29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1" name="Picture 59" descr="lu.png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2" name="Picture 60" descr="nl.png"/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01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3" name="Picture 61" descr="no.png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277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4" name="Picture 62" descr="pl.png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83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5" name="Picture 63" descr="pt.png"/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68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6" name="Picture 64" descr="ro.png"/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4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7" name="Picture 65" descr="se.png"/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35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8" name="Picture 66" descr="uk.png"/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09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395" name="Picture 43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50" y="4905134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200" dirty="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8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42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3pPr>
      <a:lvl4pPr marL="2003425" indent="-6318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4pPr>
      <a:lvl5pPr marL="2601913" indent="-773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5pPr>
      <a:lvl6pPr marL="347936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51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65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79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27075"/>
            <a:ext cx="8747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7411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1741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74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0" bIns="45715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t> Slide  </a:t>
            </a:r>
            <a:fld id="{04529B37-204B-4800-A728-10221A4068B6}" type="slidenum">
              <a:rPr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29704" name="Rectangle 1"/>
          <p:cNvSpPr>
            <a:spLocks noChangeArrowheads="1"/>
          </p:cNvSpPr>
          <p:nvPr/>
        </p:nvSpPr>
        <p:spPr bwMode="auto">
          <a:xfrm>
            <a:off x="3086100" y="4560888"/>
            <a:ext cx="299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" smtClean="0">
                <a:solidFill>
                  <a:srgbClr val="4D4F53"/>
                </a:solidFill>
              </a:rPr>
              <a:t>	</a:t>
            </a:r>
          </a:p>
        </p:txBody>
      </p:sp>
      <p:grpSp>
        <p:nvGrpSpPr>
          <p:cNvPr id="17417" name="Group 41"/>
          <p:cNvGrpSpPr>
            <a:grpSpLocks/>
          </p:cNvGrpSpPr>
          <p:nvPr/>
        </p:nvGrpSpPr>
        <p:grpSpPr bwMode="auto">
          <a:xfrm>
            <a:off x="150813" y="4903788"/>
            <a:ext cx="6677025" cy="112712"/>
            <a:chOff x="171652" y="4905134"/>
            <a:chExt cx="6678000" cy="112188"/>
          </a:xfrm>
        </p:grpSpPr>
        <p:grpSp>
          <p:nvGrpSpPr>
            <p:cNvPr id="17418" name="Group 42"/>
            <p:cNvGrpSpPr>
              <a:grpSpLocks/>
            </p:cNvGrpSpPr>
            <p:nvPr userDrawn="1"/>
          </p:nvGrpSpPr>
          <p:grpSpPr bwMode="auto"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17420" name="Picture 44" descr="at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5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1" name="Picture 45" descr="be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8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2" name="Picture 46" descr="ca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746" y="6621093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3" name="Picture 47" descr="ch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22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4" name="Picture 48" descr="cz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914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5" name="Picture 49" descr="de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6" name="Picture 50" descr="dk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14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7" name="Picture 51" descr="ee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681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8" name="Picture 52" descr="es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970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9" name="Picture 53" descr="fi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0" name="Picture 54" descr="fr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69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1" name="Picture 55" descr="gr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21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2" name="Picture 56" descr="hu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57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3" name="Picture 57" descr="ie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3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4" name="Picture 58" descr="it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29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5" name="Picture 59" descr="lu.png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6" name="Picture 60" descr="nl.png"/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01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7" name="Picture 61" descr="no.png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277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8" name="Picture 62" descr="pl.png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83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9" name="Picture 63" descr="pt.png"/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68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40" name="Picture 64" descr="ro.png"/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4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41" name="Picture 65" descr="se.png"/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35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42" name="Picture 66" descr="uk.png"/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09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419" name="Picture 43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50" y="4905134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200" dirty="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8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42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3pPr>
      <a:lvl4pPr marL="2003425" indent="-6318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4pPr>
      <a:lvl5pPr marL="2601913" indent="-773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5pPr>
      <a:lvl6pPr marL="347936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51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65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79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27075"/>
            <a:ext cx="8747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8435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843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0" bIns="45715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t> Slide  </a:t>
            </a:r>
            <a:fld id="{CD3FC600-5234-45B2-98AF-EE587A1B9FF9}" type="slidenum">
              <a:rPr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30728" name="Rectangle 1"/>
          <p:cNvSpPr>
            <a:spLocks noChangeArrowheads="1"/>
          </p:cNvSpPr>
          <p:nvPr/>
        </p:nvSpPr>
        <p:spPr bwMode="auto">
          <a:xfrm>
            <a:off x="3086100" y="4560888"/>
            <a:ext cx="299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" smtClean="0">
                <a:solidFill>
                  <a:srgbClr val="4D4F53"/>
                </a:solidFill>
              </a:rPr>
              <a:t>	</a:t>
            </a:r>
          </a:p>
        </p:txBody>
      </p:sp>
      <p:grpSp>
        <p:nvGrpSpPr>
          <p:cNvPr id="18441" name="Group 41"/>
          <p:cNvGrpSpPr>
            <a:grpSpLocks/>
          </p:cNvGrpSpPr>
          <p:nvPr/>
        </p:nvGrpSpPr>
        <p:grpSpPr bwMode="auto">
          <a:xfrm>
            <a:off x="150813" y="4903788"/>
            <a:ext cx="6677025" cy="112712"/>
            <a:chOff x="171652" y="4905134"/>
            <a:chExt cx="6678000" cy="112188"/>
          </a:xfrm>
        </p:grpSpPr>
        <p:grpSp>
          <p:nvGrpSpPr>
            <p:cNvPr id="18442" name="Group 42"/>
            <p:cNvGrpSpPr>
              <a:grpSpLocks/>
            </p:cNvGrpSpPr>
            <p:nvPr userDrawn="1"/>
          </p:nvGrpSpPr>
          <p:grpSpPr bwMode="auto"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18444" name="Picture 44" descr="at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5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5" name="Picture 45" descr="be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8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6" name="Picture 46" descr="ca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746" y="6621093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7" name="Picture 47" descr="ch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22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8" name="Picture 48" descr="cz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914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9" name="Picture 49" descr="de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0" name="Picture 50" descr="dk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14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1" name="Picture 51" descr="ee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681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2" name="Picture 52" descr="es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970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3" name="Picture 53" descr="fi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4" name="Picture 54" descr="fr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69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5" name="Picture 55" descr="gr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21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6" name="Picture 56" descr="hu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57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7" name="Picture 57" descr="ie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3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8" name="Picture 58" descr="it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29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59" name="Picture 59" descr="lu.png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0" name="Picture 60" descr="nl.png"/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01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1" name="Picture 61" descr="no.png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277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2" name="Picture 62" descr="pl.png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83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3" name="Picture 63" descr="pt.png"/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68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4" name="Picture 64" descr="ro.png"/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4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5" name="Picture 65" descr="se.png"/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35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66" name="Picture 66" descr="uk.png"/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09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443" name="Picture 43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50" y="4905134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200" dirty="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8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42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3pPr>
      <a:lvl4pPr marL="2003425" indent="-6318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4pPr>
      <a:lvl5pPr marL="2601913" indent="-773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5pPr>
      <a:lvl6pPr marL="347936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51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65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79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27075"/>
            <a:ext cx="8747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2051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205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205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0" bIns="45715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t> Slide  </a:t>
            </a:r>
            <a:fld id="{10F75BB1-BAD2-443B-ABC6-9FC97E5299CF}" type="slidenum">
              <a:rPr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14344" name="Rectangle 1"/>
          <p:cNvSpPr>
            <a:spLocks noChangeArrowheads="1"/>
          </p:cNvSpPr>
          <p:nvPr/>
        </p:nvSpPr>
        <p:spPr bwMode="auto">
          <a:xfrm>
            <a:off x="3086100" y="4560888"/>
            <a:ext cx="299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" smtClean="0">
                <a:solidFill>
                  <a:srgbClr val="4D4F53"/>
                </a:solidFill>
              </a:rPr>
              <a:t>	</a:t>
            </a:r>
          </a:p>
        </p:txBody>
      </p:sp>
      <p:grpSp>
        <p:nvGrpSpPr>
          <p:cNvPr id="2057" name="Group 41"/>
          <p:cNvGrpSpPr>
            <a:grpSpLocks/>
          </p:cNvGrpSpPr>
          <p:nvPr/>
        </p:nvGrpSpPr>
        <p:grpSpPr bwMode="auto">
          <a:xfrm>
            <a:off x="150813" y="4903788"/>
            <a:ext cx="6677025" cy="112712"/>
            <a:chOff x="171652" y="4905134"/>
            <a:chExt cx="6678000" cy="112188"/>
          </a:xfrm>
        </p:grpSpPr>
        <p:grpSp>
          <p:nvGrpSpPr>
            <p:cNvPr id="2058" name="Group 42"/>
            <p:cNvGrpSpPr>
              <a:grpSpLocks/>
            </p:cNvGrpSpPr>
            <p:nvPr userDrawn="1"/>
          </p:nvGrpSpPr>
          <p:grpSpPr bwMode="auto"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2060" name="Picture 44" descr="at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5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1" name="Picture 45" descr="be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8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2" name="Picture 46" descr="ca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746" y="6621093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3" name="Picture 47" descr="ch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22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4" name="Picture 48" descr="cz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914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5" name="Picture 49" descr="de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6" name="Picture 50" descr="dk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14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7" name="Picture 51" descr="ee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681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8" name="Picture 52" descr="es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970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9" name="Picture 53" descr="fi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0" name="Picture 54" descr="fr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69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1" name="Picture 55" descr="gr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21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2" name="Picture 56" descr="hu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57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3" name="Picture 57" descr="ie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3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4" name="Picture 58" descr="it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29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5" name="Picture 59" descr="lu.png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6" name="Picture 60" descr="nl.png"/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01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7" name="Picture 61" descr="no.png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277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8" name="Picture 62" descr="pl.png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83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9" name="Picture 63" descr="pt.png"/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68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0" name="Picture 64" descr="ro.png"/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4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1" name="Picture 65" descr="se.png"/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35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2" name="Picture 66" descr="uk.png"/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09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59" name="Picture 43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50" y="4905134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200" dirty="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8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42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3pPr>
      <a:lvl4pPr marL="2003425" indent="-6318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4pPr>
      <a:lvl5pPr marL="2601913" indent="-773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5pPr>
      <a:lvl6pPr marL="347936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51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65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79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27075"/>
            <a:ext cx="8747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3075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307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1" descr="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0" bIns="45715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t> Slide  </a:t>
            </a:r>
            <a:fld id="{26836BC5-6489-48B2-B5C8-48AC1BB261D2}" type="slidenum">
              <a:rPr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15368" name="Rectangle 1"/>
          <p:cNvSpPr>
            <a:spLocks noChangeArrowheads="1"/>
          </p:cNvSpPr>
          <p:nvPr/>
        </p:nvSpPr>
        <p:spPr bwMode="auto">
          <a:xfrm>
            <a:off x="3086100" y="4560888"/>
            <a:ext cx="299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" smtClean="0">
                <a:solidFill>
                  <a:srgbClr val="4D4F53"/>
                </a:solidFill>
              </a:rPr>
              <a:t>	</a:t>
            </a:r>
          </a:p>
        </p:txBody>
      </p:sp>
      <p:grpSp>
        <p:nvGrpSpPr>
          <p:cNvPr id="3081" name="Group 41"/>
          <p:cNvGrpSpPr>
            <a:grpSpLocks/>
          </p:cNvGrpSpPr>
          <p:nvPr/>
        </p:nvGrpSpPr>
        <p:grpSpPr bwMode="auto">
          <a:xfrm>
            <a:off x="150813" y="4903788"/>
            <a:ext cx="6677025" cy="112712"/>
            <a:chOff x="171652" y="4905134"/>
            <a:chExt cx="6678000" cy="112188"/>
          </a:xfrm>
        </p:grpSpPr>
        <p:grpSp>
          <p:nvGrpSpPr>
            <p:cNvPr id="3082" name="Group 42"/>
            <p:cNvGrpSpPr>
              <a:grpSpLocks/>
            </p:cNvGrpSpPr>
            <p:nvPr userDrawn="1"/>
          </p:nvGrpSpPr>
          <p:grpSpPr bwMode="auto"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3084" name="Picture 44" descr="at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5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5" name="Picture 45" descr="be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8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6" name="Picture 46" descr="ca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746" y="6621093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7" name="Picture 47" descr="ch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22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8" name="Picture 48" descr="cz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914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9" name="Picture 49" descr="de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0" name="Picture 50" descr="dk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14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1" name="Picture 51" descr="ee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681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2" name="Picture 52" descr="es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970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3" name="Picture 53" descr="fi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4" name="Picture 54" descr="fr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69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5" name="Picture 55" descr="gr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21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6" name="Picture 56" descr="hu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57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7" name="Picture 57" descr="ie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3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8" name="Picture 58" descr="it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29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9" name="Picture 59" descr="lu.png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0" name="Picture 60" descr="nl.png"/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01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1" name="Picture 61" descr="no.png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277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2" name="Picture 62" descr="pl.png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83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3" name="Picture 63" descr="pt.png"/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68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4" name="Picture 64" descr="ro.png"/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4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5" name="Picture 65" descr="se.png"/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35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06" name="Picture 66" descr="uk.png"/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09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83" name="Picture 43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50" y="4905134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200" dirty="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8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42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3pPr>
      <a:lvl4pPr marL="2003425" indent="-6318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4pPr>
      <a:lvl5pPr marL="2601913" indent="-773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5pPr>
      <a:lvl6pPr marL="347936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51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65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79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27075"/>
            <a:ext cx="8747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099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410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1" descr="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0" bIns="45715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t> Slide  </a:t>
            </a:r>
            <a:fld id="{034FA2E0-DC6D-4547-9EAA-8778CE8E9C96}" type="slidenum">
              <a:rPr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16392" name="Rectangle 1"/>
          <p:cNvSpPr>
            <a:spLocks noChangeArrowheads="1"/>
          </p:cNvSpPr>
          <p:nvPr/>
        </p:nvSpPr>
        <p:spPr bwMode="auto">
          <a:xfrm>
            <a:off x="3086100" y="4560888"/>
            <a:ext cx="299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" smtClean="0">
                <a:solidFill>
                  <a:srgbClr val="4D4F53"/>
                </a:solidFill>
              </a:rPr>
              <a:t>	</a:t>
            </a:r>
          </a:p>
        </p:txBody>
      </p:sp>
      <p:grpSp>
        <p:nvGrpSpPr>
          <p:cNvPr id="4105" name="Group 41"/>
          <p:cNvGrpSpPr>
            <a:grpSpLocks/>
          </p:cNvGrpSpPr>
          <p:nvPr/>
        </p:nvGrpSpPr>
        <p:grpSpPr bwMode="auto">
          <a:xfrm>
            <a:off x="150813" y="4903788"/>
            <a:ext cx="6677025" cy="112712"/>
            <a:chOff x="171652" y="4905134"/>
            <a:chExt cx="6678000" cy="112188"/>
          </a:xfrm>
        </p:grpSpPr>
        <p:grpSp>
          <p:nvGrpSpPr>
            <p:cNvPr id="4106" name="Group 42"/>
            <p:cNvGrpSpPr>
              <a:grpSpLocks/>
            </p:cNvGrpSpPr>
            <p:nvPr userDrawn="1"/>
          </p:nvGrpSpPr>
          <p:grpSpPr bwMode="auto"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108" name="Picture 44" descr="at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5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9" name="Picture 45" descr="be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8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0" name="Picture 46" descr="ca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746" y="6621093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1" name="Picture 47" descr="ch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22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2" name="Picture 48" descr="cz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914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3" name="Picture 49" descr="de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4" name="Picture 50" descr="dk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14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5" name="Picture 51" descr="ee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681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6" name="Picture 52" descr="es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970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7" name="Picture 53" descr="fi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8" name="Picture 54" descr="fr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69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9" name="Picture 55" descr="gr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21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0" name="Picture 56" descr="hu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57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1" name="Picture 57" descr="ie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3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2" name="Picture 58" descr="it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29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3" name="Picture 59" descr="lu.png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4" name="Picture 60" descr="nl.png"/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01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5" name="Picture 61" descr="no.png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277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6" name="Picture 62" descr="pl.png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83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7" name="Picture 63" descr="pt.png"/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68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8" name="Picture 64" descr="ro.png"/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4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9" name="Picture 65" descr="se.png"/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35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0" name="Picture 66" descr="uk.png"/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09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07" name="Picture 43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50" y="4905134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200" dirty="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8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42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3pPr>
      <a:lvl4pPr marL="2003425" indent="-6318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4pPr>
      <a:lvl5pPr marL="2601913" indent="-773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5pPr>
      <a:lvl6pPr marL="347936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51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65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79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27075"/>
            <a:ext cx="8747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5123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5125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0" bIns="45715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t> Slide  </a:t>
            </a:r>
            <a:fld id="{FDB3F73F-1FB6-4664-9736-5228637BBFD1}" type="slidenum">
              <a:rPr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17416" name="Rectangle 1"/>
          <p:cNvSpPr>
            <a:spLocks noChangeArrowheads="1"/>
          </p:cNvSpPr>
          <p:nvPr/>
        </p:nvSpPr>
        <p:spPr bwMode="auto">
          <a:xfrm>
            <a:off x="3086100" y="4560888"/>
            <a:ext cx="299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" smtClean="0">
                <a:solidFill>
                  <a:srgbClr val="4D4F53"/>
                </a:solidFill>
              </a:rPr>
              <a:t>	</a:t>
            </a:r>
          </a:p>
        </p:txBody>
      </p:sp>
      <p:grpSp>
        <p:nvGrpSpPr>
          <p:cNvPr id="5129" name="Group 41"/>
          <p:cNvGrpSpPr>
            <a:grpSpLocks/>
          </p:cNvGrpSpPr>
          <p:nvPr/>
        </p:nvGrpSpPr>
        <p:grpSpPr bwMode="auto">
          <a:xfrm>
            <a:off x="150813" y="4903788"/>
            <a:ext cx="6677025" cy="112712"/>
            <a:chOff x="171652" y="4905134"/>
            <a:chExt cx="6678000" cy="112188"/>
          </a:xfrm>
        </p:grpSpPr>
        <p:grpSp>
          <p:nvGrpSpPr>
            <p:cNvPr id="5130" name="Group 42"/>
            <p:cNvGrpSpPr>
              <a:grpSpLocks/>
            </p:cNvGrpSpPr>
            <p:nvPr userDrawn="1"/>
          </p:nvGrpSpPr>
          <p:grpSpPr bwMode="auto"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5132" name="Picture 44" descr="at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5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3" name="Picture 45" descr="be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8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4" name="Picture 46" descr="ca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746" y="6621093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5" name="Picture 47" descr="ch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22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6" name="Picture 48" descr="cz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914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7" name="Picture 49" descr="de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8" name="Picture 50" descr="dk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14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9" name="Picture 51" descr="ee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681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0" name="Picture 52" descr="es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970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1" name="Picture 53" descr="fi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2" name="Picture 54" descr="fr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69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3" name="Picture 55" descr="gr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21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4" name="Picture 56" descr="hu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57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5" name="Picture 57" descr="ie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3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6" name="Picture 58" descr="it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29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7" name="Picture 59" descr="lu.png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8" name="Picture 60" descr="nl.png"/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01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49" name="Picture 61" descr="no.png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277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0" name="Picture 62" descr="pl.png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83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1" name="Picture 63" descr="pt.png"/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68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2" name="Picture 64" descr="ro.png"/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4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3" name="Picture 65" descr="se.png"/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35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54" name="Picture 66" descr="uk.png"/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09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131" name="Picture 43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50" y="4905134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200" dirty="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8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42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3pPr>
      <a:lvl4pPr marL="2003425" indent="-6318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4pPr>
      <a:lvl5pPr marL="2601913" indent="-773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5pPr>
      <a:lvl6pPr marL="347936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51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65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79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27075"/>
            <a:ext cx="8747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6147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6149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0" bIns="45715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t> Slide  </a:t>
            </a:r>
            <a:fld id="{07BD1C1D-F136-492F-B7EA-6E6A2D3DA8A3}" type="slidenum">
              <a:rPr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18440" name="Rectangle 1"/>
          <p:cNvSpPr>
            <a:spLocks noChangeArrowheads="1"/>
          </p:cNvSpPr>
          <p:nvPr/>
        </p:nvSpPr>
        <p:spPr bwMode="auto">
          <a:xfrm>
            <a:off x="3086100" y="4560888"/>
            <a:ext cx="299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" smtClean="0">
                <a:solidFill>
                  <a:srgbClr val="4D4F53"/>
                </a:solidFill>
              </a:rPr>
              <a:t>	</a:t>
            </a:r>
          </a:p>
        </p:txBody>
      </p:sp>
      <p:grpSp>
        <p:nvGrpSpPr>
          <p:cNvPr id="6153" name="Group 41"/>
          <p:cNvGrpSpPr>
            <a:grpSpLocks/>
          </p:cNvGrpSpPr>
          <p:nvPr/>
        </p:nvGrpSpPr>
        <p:grpSpPr bwMode="auto">
          <a:xfrm>
            <a:off x="150813" y="4903788"/>
            <a:ext cx="6677025" cy="112712"/>
            <a:chOff x="171652" y="4905134"/>
            <a:chExt cx="6678000" cy="112188"/>
          </a:xfrm>
        </p:grpSpPr>
        <p:grpSp>
          <p:nvGrpSpPr>
            <p:cNvPr id="6154" name="Group 42"/>
            <p:cNvGrpSpPr>
              <a:grpSpLocks/>
            </p:cNvGrpSpPr>
            <p:nvPr userDrawn="1"/>
          </p:nvGrpSpPr>
          <p:grpSpPr bwMode="auto"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6156" name="Picture 44" descr="at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5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7" name="Picture 45" descr="be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8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8" name="Picture 46" descr="ca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746" y="6621093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Picture 47" descr="ch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22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0" name="Picture 48" descr="cz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914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1" name="Picture 49" descr="de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2" name="Picture 50" descr="dk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14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3" name="Picture 51" descr="ee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681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4" name="Picture 52" descr="es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970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5" name="Picture 53" descr="fi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6" name="Picture 54" descr="fr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69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7" name="Picture 55" descr="gr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21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8" name="Picture 56" descr="hu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57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9" name="Picture 57" descr="ie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3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0" name="Picture 58" descr="it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29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1" name="Picture 59" descr="lu.png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2" name="Picture 60" descr="nl.png"/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01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3" name="Picture 61" descr="no.png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277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4" name="Picture 62" descr="pl.png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83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5" name="Picture 63" descr="pt.png"/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68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6" name="Picture 64" descr="ro.png"/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4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7" name="Picture 65" descr="se.png"/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35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8" name="Picture 66" descr="uk.png"/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09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155" name="Picture 43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50" y="4905134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200" dirty="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8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42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3pPr>
      <a:lvl4pPr marL="2003425" indent="-6318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4pPr>
      <a:lvl5pPr marL="2601913" indent="-773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5pPr>
      <a:lvl6pPr marL="347936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51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65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79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27075"/>
            <a:ext cx="8747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7171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717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 descr="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0" bIns="45715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t> Slide  </a:t>
            </a:r>
            <a:fld id="{007C419E-6935-4679-B103-42477947F4EB}" type="slidenum">
              <a:rPr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19464" name="Rectangle 1"/>
          <p:cNvSpPr>
            <a:spLocks noChangeArrowheads="1"/>
          </p:cNvSpPr>
          <p:nvPr/>
        </p:nvSpPr>
        <p:spPr bwMode="auto">
          <a:xfrm>
            <a:off x="3086100" y="4560888"/>
            <a:ext cx="299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" smtClean="0">
                <a:solidFill>
                  <a:srgbClr val="4D4F53"/>
                </a:solidFill>
              </a:rPr>
              <a:t>	</a:t>
            </a:r>
          </a:p>
        </p:txBody>
      </p:sp>
      <p:grpSp>
        <p:nvGrpSpPr>
          <p:cNvPr id="7177" name="Group 41"/>
          <p:cNvGrpSpPr>
            <a:grpSpLocks/>
          </p:cNvGrpSpPr>
          <p:nvPr/>
        </p:nvGrpSpPr>
        <p:grpSpPr bwMode="auto">
          <a:xfrm>
            <a:off x="150813" y="4903788"/>
            <a:ext cx="6677025" cy="112712"/>
            <a:chOff x="171652" y="4905134"/>
            <a:chExt cx="6678000" cy="112188"/>
          </a:xfrm>
        </p:grpSpPr>
        <p:grpSp>
          <p:nvGrpSpPr>
            <p:cNvPr id="7178" name="Group 42"/>
            <p:cNvGrpSpPr>
              <a:grpSpLocks/>
            </p:cNvGrpSpPr>
            <p:nvPr userDrawn="1"/>
          </p:nvGrpSpPr>
          <p:grpSpPr bwMode="auto"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7180" name="Picture 44" descr="at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5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1" name="Picture 45" descr="be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8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2" name="Picture 46" descr="ca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746" y="6621093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3" name="Picture 47" descr="ch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22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4" name="Picture 48" descr="cz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914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5" name="Picture 49" descr="de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6" name="Picture 50" descr="dk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14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7" name="Picture 51" descr="ee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681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8" name="Picture 52" descr="es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970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89" name="Picture 53" descr="fi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0" name="Picture 54" descr="fr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69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1" name="Picture 55" descr="gr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21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2" name="Picture 56" descr="hu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57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3" name="Picture 57" descr="ie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3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4" name="Picture 58" descr="it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29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5" name="Picture 59" descr="lu.png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6" name="Picture 60" descr="nl.png"/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01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7" name="Picture 61" descr="no.png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277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8" name="Picture 62" descr="pl.png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83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99" name="Picture 63" descr="pt.png"/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68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00" name="Picture 64" descr="ro.png"/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4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01" name="Picture 65" descr="se.png"/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35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02" name="Picture 66" descr="uk.png"/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09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179" name="Picture 43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50" y="4905134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200" dirty="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8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42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3pPr>
      <a:lvl4pPr marL="2003425" indent="-6318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4pPr>
      <a:lvl5pPr marL="2601913" indent="-773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5pPr>
      <a:lvl6pPr marL="347936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51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65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79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27075"/>
            <a:ext cx="8747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8195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819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819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0" bIns="45715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t> Slide  </a:t>
            </a:r>
            <a:fld id="{41453AEC-2E3A-4B2F-BCB4-27E0DE9551C8}" type="slidenum">
              <a:rPr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20488" name="Rectangle 1"/>
          <p:cNvSpPr>
            <a:spLocks noChangeArrowheads="1"/>
          </p:cNvSpPr>
          <p:nvPr/>
        </p:nvSpPr>
        <p:spPr bwMode="auto">
          <a:xfrm>
            <a:off x="3086100" y="4560888"/>
            <a:ext cx="299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" smtClean="0">
                <a:solidFill>
                  <a:srgbClr val="4D4F53"/>
                </a:solidFill>
              </a:rPr>
              <a:t>	</a:t>
            </a:r>
          </a:p>
        </p:txBody>
      </p:sp>
      <p:grpSp>
        <p:nvGrpSpPr>
          <p:cNvPr id="8201" name="Group 41"/>
          <p:cNvGrpSpPr>
            <a:grpSpLocks/>
          </p:cNvGrpSpPr>
          <p:nvPr/>
        </p:nvGrpSpPr>
        <p:grpSpPr bwMode="auto">
          <a:xfrm>
            <a:off x="150813" y="4903788"/>
            <a:ext cx="6677025" cy="112712"/>
            <a:chOff x="171652" y="4905134"/>
            <a:chExt cx="6678000" cy="112188"/>
          </a:xfrm>
        </p:grpSpPr>
        <p:grpSp>
          <p:nvGrpSpPr>
            <p:cNvPr id="8202" name="Group 42"/>
            <p:cNvGrpSpPr>
              <a:grpSpLocks/>
            </p:cNvGrpSpPr>
            <p:nvPr userDrawn="1"/>
          </p:nvGrpSpPr>
          <p:grpSpPr bwMode="auto"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8204" name="Picture 44" descr="at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5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5" name="Picture 45" descr="be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8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6" name="Picture 46" descr="ca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746" y="6621093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7" name="Picture 47" descr="ch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22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8" name="Picture 48" descr="cz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914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9" name="Picture 49" descr="de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0" name="Picture 50" descr="dk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14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1" name="Picture 51" descr="ee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681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2" name="Picture 52" descr="es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970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3" name="Picture 53" descr="fi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4" name="Picture 54" descr="fr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69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5" name="Picture 55" descr="gr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21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6" name="Picture 56" descr="hu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57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7" name="Picture 57" descr="ie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3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8" name="Picture 58" descr="it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29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9" name="Picture 59" descr="lu.png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20" name="Picture 60" descr="nl.png"/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01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21" name="Picture 61" descr="no.png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277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22" name="Picture 62" descr="pl.png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83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23" name="Picture 63" descr="pt.png"/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68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24" name="Picture 64" descr="ro.png"/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4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25" name="Picture 65" descr="se.png"/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35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26" name="Picture 66" descr="uk.png"/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09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203" name="Picture 43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50" y="4905134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200" dirty="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8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42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3pPr>
      <a:lvl4pPr marL="2003425" indent="-6318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4pPr>
      <a:lvl5pPr marL="2601913" indent="-773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5pPr>
      <a:lvl6pPr marL="347936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51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65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79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038" y="727075"/>
            <a:ext cx="87471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9219" name="Text Box DG"/>
          <p:cNvSpPr txBox="1">
            <a:spLocks noChangeArrowheads="1"/>
          </p:cNvSpPr>
          <p:nvPr/>
        </p:nvSpPr>
        <p:spPr bwMode="auto">
          <a:xfrm>
            <a:off x="577850" y="334963"/>
            <a:ext cx="50165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 smtClean="0">
              <a:solidFill>
                <a:srgbClr val="000000"/>
              </a:solidFill>
            </a:endParaRPr>
          </a:p>
        </p:txBody>
      </p:sp>
      <p:sp>
        <p:nvSpPr>
          <p:cNvPr id="922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49225"/>
            <a:ext cx="717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922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7788275" y="155575"/>
            <a:ext cx="12096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1" descr="PPT_Foo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34"/>
          <p:cNvSpPr txBox="1">
            <a:spLocks noChangeAspect="1" noChangeArrowheads="1"/>
          </p:cNvSpPr>
          <p:nvPr/>
        </p:nvSpPr>
        <p:spPr bwMode="auto">
          <a:xfrm>
            <a:off x="4479925" y="4579938"/>
            <a:ext cx="4521200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0" bIns="45715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t> Slide  </a:t>
            </a:r>
            <a:fld id="{29A32D4E-E58D-4B0B-9785-CB7063AB0BE1}" type="slidenum">
              <a:rPr altLang="en-US" sz="800" noProof="1" smtClean="0">
                <a:solidFill>
                  <a:srgbClr val="4D4F53"/>
                </a:solidFill>
                <a:cs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800" noProof="1" smtClean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21512" name="Rectangle 1"/>
          <p:cNvSpPr>
            <a:spLocks noChangeArrowheads="1"/>
          </p:cNvSpPr>
          <p:nvPr/>
        </p:nvSpPr>
        <p:spPr bwMode="auto">
          <a:xfrm>
            <a:off x="3086100" y="4560888"/>
            <a:ext cx="299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800" smtClean="0">
                <a:solidFill>
                  <a:srgbClr val="4D4F53"/>
                </a:solidFill>
              </a:rPr>
              <a:t>	</a:t>
            </a:r>
          </a:p>
        </p:txBody>
      </p:sp>
      <p:grpSp>
        <p:nvGrpSpPr>
          <p:cNvPr id="9225" name="Group 41"/>
          <p:cNvGrpSpPr>
            <a:grpSpLocks/>
          </p:cNvGrpSpPr>
          <p:nvPr/>
        </p:nvGrpSpPr>
        <p:grpSpPr bwMode="auto">
          <a:xfrm>
            <a:off x="150813" y="4903788"/>
            <a:ext cx="6677025" cy="112712"/>
            <a:chOff x="171652" y="4905134"/>
            <a:chExt cx="6678000" cy="112188"/>
          </a:xfrm>
        </p:grpSpPr>
        <p:grpSp>
          <p:nvGrpSpPr>
            <p:cNvPr id="9226" name="Group 42"/>
            <p:cNvGrpSpPr>
              <a:grpSpLocks/>
            </p:cNvGrpSpPr>
            <p:nvPr userDrawn="1"/>
          </p:nvGrpSpPr>
          <p:grpSpPr bwMode="auto"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9228" name="Picture 44" descr="at.png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5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29" name="Picture 45" descr="be.png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18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0" name="Picture 46" descr="ca.png"/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746" y="6621093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1" name="Picture 47" descr="ch.png"/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822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2" name="Picture 48" descr="cz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914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3" name="Picture 49" descr="de.png"/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9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4" name="Picture 50" descr="dk.png"/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14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5" name="Picture 51" descr="ee.png"/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7681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6" name="Picture 52" descr="es.png"/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970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7" name="Picture 53" descr="fi.png"/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33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8" name="Picture 54" descr="fr.png"/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869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9" name="Picture 55" descr="gr.png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21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0" name="Picture 56" descr="hu.png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457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1" name="Picture 57" descr="ie.png"/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38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2" name="Picture 58" descr="it.png"/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29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3" name="Picture 59" descr="lu.png"/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855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4" name="Picture 60" descr="nl.png"/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012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5" name="Picture 61" descr="no.png"/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277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6" name="Picture 62" descr="pl.png"/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8830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7" name="Picture 63" descr="pt.png"/>
              <p:cNvPicPr>
                <a:picLocks noChangeAspect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8686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8" name="Picture 64" descr="ro.png"/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4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9" name="Picture 65" descr="se.png"/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359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50" name="Picture 66" descr="uk.png"/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093" y="6624268"/>
                <a:ext cx="163906" cy="108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227" name="Picture 43" descr="si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3350" y="4905134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200" dirty="0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4571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8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43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42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3pPr>
      <a:lvl4pPr marL="2003425" indent="-6318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4pPr>
      <a:lvl5pPr marL="2601913" indent="-773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lang="en-GB" sz="1600" dirty="0">
          <a:solidFill>
            <a:schemeClr val="bg2"/>
          </a:solidFill>
          <a:latin typeface="Verdana"/>
          <a:ea typeface="Verdana" charset="0"/>
          <a:cs typeface="Verdana"/>
        </a:defRPr>
      </a:lvl5pPr>
      <a:lvl6pPr marL="347936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51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650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795" indent="-41904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5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4" algn="l" defTabSz="9142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eodataservice.org/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systemdatacube.net/" TargetMode="External"/><Relationship Id="rId2" Type="http://schemas.openxmlformats.org/officeDocument/2006/relationships/hyperlink" Target="https://eodataservice.org/" TargetMode="Externa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5"/>
          <p:cNvSpPr txBox="1">
            <a:spLocks noChangeArrowheads="1"/>
          </p:cNvSpPr>
          <p:nvPr/>
        </p:nvSpPr>
        <p:spPr bwMode="auto">
          <a:xfrm>
            <a:off x="614363" y="1296988"/>
            <a:ext cx="7862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800" b="1">
                <a:solidFill>
                  <a:schemeClr val="bg1"/>
                </a:solidFill>
              </a:rPr>
              <a:t>ESA Perspective on Datacubes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65125" y="1714500"/>
            <a:ext cx="852963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altLang="en-US" sz="1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altLang="en-US" sz="1800" dirty="0" smtClean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  <a:defRPr/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CEOS WGISS Meeting #45 - </a:t>
            </a:r>
            <a:r>
              <a:rPr lang="en-GB" sz="1800" dirty="0">
                <a:solidFill>
                  <a:schemeClr val="bg1"/>
                </a:solidFill>
              </a:rPr>
              <a:t>11/04/2018</a:t>
            </a:r>
          </a:p>
          <a:p>
            <a:pPr algn="ctr">
              <a:spcBef>
                <a:spcPts val="0"/>
              </a:spcBef>
              <a:defRPr/>
            </a:pPr>
            <a:endParaRPr lang="en-GB" sz="1800" dirty="0">
              <a:solidFill>
                <a:schemeClr val="bg1">
                  <a:lumMod val="95000"/>
                </a:schemeClr>
              </a:solidFill>
              <a:latin typeface="Verdana"/>
              <a:cs typeface="Verdana"/>
            </a:endParaRPr>
          </a:p>
          <a:p>
            <a:pPr algn="ctr">
              <a:spcBef>
                <a:spcPts val="0"/>
              </a:spcBef>
              <a:defRPr/>
            </a:pPr>
            <a:r>
              <a:rPr lang="en-GB" sz="1800" dirty="0" smtClean="0">
                <a:solidFill>
                  <a:schemeClr val="bg1"/>
                </a:solidFill>
              </a:rPr>
              <a:t>R</a:t>
            </a:r>
            <a:r>
              <a:rPr lang="en-GB" sz="1800" dirty="0">
                <a:solidFill>
                  <a:schemeClr val="bg1"/>
                </a:solidFill>
              </a:rPr>
              <a:t>. Leone (ESA), A. Della Vecchia (ESA)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altLang="en-US" sz="1800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altLang="en-US" sz="1800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alt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4"/>
          <p:cNvSpPr>
            <a:spLocks noChangeArrowheads="1"/>
          </p:cNvSpPr>
          <p:nvPr/>
        </p:nvSpPr>
        <p:spPr bwMode="auto">
          <a:xfrm>
            <a:off x="206375" y="879475"/>
            <a:ext cx="61864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dirty="0" smtClean="0">
                <a:solidFill>
                  <a:schemeClr val="tx1"/>
                </a:solidFill>
              </a:rPr>
              <a:t>Agreement on </a:t>
            </a:r>
            <a:r>
              <a:rPr lang="en-GB" altLang="en-US" dirty="0">
                <a:solidFill>
                  <a:schemeClr val="tx1"/>
                </a:solidFill>
              </a:rPr>
              <a:t>a standard grid will </a:t>
            </a:r>
            <a:r>
              <a:rPr lang="en-GB" altLang="en-US" dirty="0" smtClean="0">
                <a:solidFill>
                  <a:schemeClr val="tx1"/>
                </a:solidFill>
              </a:rPr>
              <a:t>significantly ease </a:t>
            </a:r>
            <a:r>
              <a:rPr lang="en-GB" altLang="en-US" dirty="0">
                <a:solidFill>
                  <a:schemeClr val="tx1"/>
                </a:solidFill>
              </a:rPr>
              <a:t>use and performance of </a:t>
            </a:r>
            <a:r>
              <a:rPr lang="en-GB" altLang="en-US" dirty="0" smtClean="0">
                <a:solidFill>
                  <a:schemeClr val="tx1"/>
                </a:solidFill>
              </a:rPr>
              <a:t>data cubes. </a:t>
            </a:r>
            <a:endParaRPr lang="en-GB" alt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 but </a:t>
            </a:r>
            <a:r>
              <a:rPr lang="en-GB" alt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it </a:t>
            </a:r>
            <a:r>
              <a:rPr lang="en-GB" alt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 a very ambitious task across data providers and application communities.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alt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dirty="0" smtClean="0">
                <a:solidFill>
                  <a:schemeClr val="tx1"/>
                </a:solidFill>
              </a:rPr>
              <a:t>Investigation on a complementary approach to address:</a:t>
            </a:r>
            <a:endParaRPr lang="en-GB" altLang="en-US" dirty="0">
              <a:solidFill>
                <a:schemeClr val="tx1"/>
              </a:solidFill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sz="1400" dirty="0">
                <a:solidFill>
                  <a:schemeClr val="tx1"/>
                </a:solidFill>
              </a:rPr>
              <a:t>Application communities complain about “loss of information” and about the method used for aggregation/ </a:t>
            </a:r>
            <a:r>
              <a:rPr lang="en-GB" altLang="en-US" sz="1400" dirty="0" smtClean="0">
                <a:solidFill>
                  <a:schemeClr val="tx1"/>
                </a:solidFill>
              </a:rPr>
              <a:t>subsampling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sz="1400" dirty="0" smtClean="0">
                <a:solidFill>
                  <a:schemeClr val="tx1"/>
                </a:solidFill>
              </a:rPr>
              <a:t>Data duplication for use by </a:t>
            </a:r>
            <a:r>
              <a:rPr lang="en-GB" altLang="en-US" sz="1400" dirty="0" err="1" smtClean="0">
                <a:solidFill>
                  <a:schemeClr val="tx1"/>
                </a:solidFill>
              </a:rPr>
              <a:t>datacube</a:t>
            </a:r>
            <a:r>
              <a:rPr lang="en-GB" altLang="en-US" sz="1400" dirty="0" smtClean="0">
                <a:solidFill>
                  <a:schemeClr val="tx1"/>
                </a:solidFill>
              </a:rPr>
              <a:t> is prohibitive for space data (Processing cost is going to zero, storage cost doesn’t !!!) 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en-GB" altLang="en-US" sz="1400" dirty="0">
              <a:solidFill>
                <a:schemeClr val="tx1"/>
              </a:solidFill>
            </a:endParaRPr>
          </a:p>
        </p:txBody>
      </p:sp>
      <p:sp>
        <p:nvSpPr>
          <p:cNvPr id="43011" name="Title 1"/>
          <p:cNvSpPr txBox="1">
            <a:spLocks/>
          </p:cNvSpPr>
          <p:nvPr/>
        </p:nvSpPr>
        <p:spPr bwMode="auto">
          <a:xfrm>
            <a:off x="212725" y="179388"/>
            <a:ext cx="77152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Dynamic Gridding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4000" y="3586163"/>
            <a:ext cx="868203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b="1">
                <a:solidFill>
                  <a:srgbClr val="C00000"/>
                </a:solidFill>
              </a:rPr>
              <a:t>Can we keep space data in original format and generate the gridding/ projection on-the-fly?</a:t>
            </a:r>
          </a:p>
        </p:txBody>
      </p:sp>
      <p:pic>
        <p:nvPicPr>
          <p:cNvPr id="4301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027113"/>
            <a:ext cx="2573337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1963" y="4192588"/>
            <a:ext cx="8682037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b="1" i="1">
                <a:solidFill>
                  <a:srgbClr val="C00000"/>
                </a:solidFill>
              </a:rPr>
              <a:t>With the </a:t>
            </a:r>
            <a:r>
              <a:rPr lang="en-GB" altLang="en-US" b="1" i="1" u="sng">
                <a:solidFill>
                  <a:srgbClr val="C00000"/>
                </a:solidFill>
              </a:rPr>
              <a:t>user</a:t>
            </a:r>
            <a:r>
              <a:rPr lang="en-GB" altLang="en-US" b="1" i="1">
                <a:solidFill>
                  <a:srgbClr val="C00000"/>
                </a:solidFill>
              </a:rPr>
              <a:t> selecting the grid and the projection/aggregation/subsampling method?</a:t>
            </a:r>
            <a:endParaRPr lang="en-GB" altLang="en-US" i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1697038"/>
            <a:ext cx="14954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3251200"/>
            <a:ext cx="6762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14"/>
          <p:cNvSpPr>
            <a:spLocks noChangeArrowheads="1"/>
          </p:cNvSpPr>
          <p:nvPr/>
        </p:nvSpPr>
        <p:spPr bwMode="auto">
          <a:xfrm>
            <a:off x="206375" y="879475"/>
            <a:ext cx="61864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dirty="0" smtClean="0"/>
              <a:t>A free and open data owner wishes to boost usage of his data via the data cube.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dirty="0" smtClean="0"/>
              <a:t>Needs: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get statistics on who accessed the data</a:t>
            </a:r>
            <a:endParaRPr lang="en-GB" dirty="0" smtClean="0">
              <a:solidFill>
                <a:schemeClr val="tx1"/>
              </a:solidFill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get acknowledgement when data are used</a:t>
            </a:r>
          </a:p>
        </p:txBody>
      </p:sp>
      <p:sp>
        <p:nvSpPr>
          <p:cNvPr id="44037" name="Title 1"/>
          <p:cNvSpPr txBox="1">
            <a:spLocks/>
          </p:cNvSpPr>
          <p:nvPr/>
        </p:nvSpPr>
        <p:spPr bwMode="auto">
          <a:xfrm>
            <a:off x="223838" y="53975"/>
            <a:ext cx="77152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Use Case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The Mission Owner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95250" y="4049713"/>
            <a:ext cx="5280025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b="1">
                <a:solidFill>
                  <a:srgbClr val="C00000"/>
                </a:solidFill>
              </a:rPr>
              <a:t>Target: create value for public funding</a:t>
            </a:r>
            <a:endParaRPr lang="en-GB" altLang="en-US" i="1">
              <a:solidFill>
                <a:srgbClr val="C00000"/>
              </a:solidFill>
            </a:endParaRPr>
          </a:p>
        </p:txBody>
      </p:sp>
      <p:grpSp>
        <p:nvGrpSpPr>
          <p:cNvPr id="44039" name="Group 1"/>
          <p:cNvGrpSpPr>
            <a:grpSpLocks/>
          </p:cNvGrpSpPr>
          <p:nvPr/>
        </p:nvGrpSpPr>
        <p:grpSpPr bwMode="auto">
          <a:xfrm>
            <a:off x="7732713" y="3244850"/>
            <a:ext cx="1276350" cy="854075"/>
            <a:chOff x="309563" y="4114800"/>
            <a:chExt cx="1275793" cy="854075"/>
          </a:xfrm>
        </p:grpSpPr>
        <p:grpSp>
          <p:nvGrpSpPr>
            <p:cNvPr id="44044" name="Group 152"/>
            <p:cNvGrpSpPr>
              <a:grpSpLocks/>
            </p:cNvGrpSpPr>
            <p:nvPr/>
          </p:nvGrpSpPr>
          <p:grpSpPr bwMode="auto">
            <a:xfrm>
              <a:off x="309563" y="4114800"/>
              <a:ext cx="1275793" cy="854075"/>
              <a:chOff x="6369345" y="3113428"/>
              <a:chExt cx="2055186" cy="1068712"/>
            </a:xfrm>
          </p:grpSpPr>
          <p:sp>
            <p:nvSpPr>
              <p:cNvPr id="9" name="Hexagone 22"/>
              <p:cNvSpPr/>
              <p:nvPr/>
            </p:nvSpPr>
            <p:spPr>
              <a:xfrm>
                <a:off x="6369345" y="3113428"/>
                <a:ext cx="2055186" cy="1068712"/>
              </a:xfrm>
              <a:prstGeom prst="hexagon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fr-FR" sz="1600" b="1" dirty="0">
                    <a:solidFill>
                      <a:srgbClr val="0070C0"/>
                    </a:solidFill>
                  </a:rPr>
                  <a:t>ESA</a:t>
                </a:r>
              </a:p>
              <a:p>
                <a:pPr algn="ctr" eaLnBrk="1" hangingPunct="1">
                  <a:defRPr/>
                </a:pPr>
                <a:r>
                  <a:rPr lang="fr-FR" sz="1800" b="1" dirty="0">
                    <a:solidFill>
                      <a:srgbClr val="00549F"/>
                    </a:solidFill>
                  </a:rPr>
                  <a:t> </a:t>
                </a:r>
              </a:p>
            </p:txBody>
          </p:sp>
          <p:pic>
            <p:nvPicPr>
              <p:cNvPr id="44048" name="Image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3024" y="3153612"/>
                <a:ext cx="1022120" cy="490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4045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531" y="4641683"/>
              <a:ext cx="451695" cy="227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92" y="4553213"/>
              <a:ext cx="481259" cy="322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40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3651250"/>
            <a:ext cx="476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3778250"/>
            <a:ext cx="4667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3595688"/>
            <a:ext cx="474663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Hexagone 22"/>
          <p:cNvSpPr/>
          <p:nvPr/>
        </p:nvSpPr>
        <p:spPr>
          <a:xfrm>
            <a:off x="6324600" y="3303588"/>
            <a:ext cx="1357313" cy="825500"/>
          </a:xfrm>
          <a:prstGeom prst="hexagon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1697038"/>
            <a:ext cx="14954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14"/>
          <p:cNvSpPr>
            <a:spLocks noChangeArrowheads="1"/>
          </p:cNvSpPr>
          <p:nvPr/>
        </p:nvSpPr>
        <p:spPr bwMode="auto">
          <a:xfrm>
            <a:off x="206375" y="879475"/>
            <a:ext cx="61864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dirty="0" smtClean="0"/>
              <a:t>A commercial data owner wishes to boost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dirty="0" smtClean="0"/>
              <a:t>his data/information business via the data cube.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dirty="0" smtClean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GB" dirty="0" smtClean="0"/>
              <a:t>Needs: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guaranteed payment for data use </a:t>
            </a:r>
            <a:endParaRPr lang="en-GB" dirty="0" smtClean="0">
              <a:solidFill>
                <a:schemeClr val="tx1"/>
              </a:solidFill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n-GB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ossibility to provide a “taster” subset with free access</a:t>
            </a:r>
          </a:p>
        </p:txBody>
      </p:sp>
      <p:sp>
        <p:nvSpPr>
          <p:cNvPr id="45060" name="Title 1"/>
          <p:cNvSpPr txBox="1">
            <a:spLocks/>
          </p:cNvSpPr>
          <p:nvPr/>
        </p:nvSpPr>
        <p:spPr bwMode="auto">
          <a:xfrm>
            <a:off x="2000250" y="53975"/>
            <a:ext cx="59388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Use Case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Commercial Data/Information Owner</a:t>
            </a:r>
          </a:p>
        </p:txBody>
      </p:sp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200025" y="3984625"/>
            <a:ext cx="641350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b="1">
                <a:solidFill>
                  <a:srgbClr val="C00000"/>
                </a:solidFill>
              </a:rPr>
              <a:t>Target: create value on private investment</a:t>
            </a:r>
            <a:endParaRPr lang="en-GB" altLang="en-US" i="1">
              <a:solidFill>
                <a:srgbClr val="C00000"/>
              </a:solidFill>
            </a:endParaRPr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2601913"/>
            <a:ext cx="547687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0" y="1519238"/>
            <a:ext cx="9525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4" name="Group 146"/>
          <p:cNvGrpSpPr>
            <a:grpSpLocks/>
          </p:cNvGrpSpPr>
          <p:nvPr/>
        </p:nvGrpSpPr>
        <p:grpSpPr bwMode="auto">
          <a:xfrm>
            <a:off x="6770688" y="3403600"/>
            <a:ext cx="2160587" cy="298450"/>
            <a:chOff x="3487212" y="3879304"/>
            <a:chExt cx="2159270" cy="299553"/>
          </a:xfrm>
        </p:grpSpPr>
        <p:pic>
          <p:nvPicPr>
            <p:cNvPr id="4506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212" y="3879304"/>
              <a:ext cx="309107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244" y="3879304"/>
              <a:ext cx="576064" cy="29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7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1308" y="3879304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8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39" y="3879304"/>
              <a:ext cx="443023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071388" y="3879304"/>
              <a:ext cx="575094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 txBox="1">
            <a:spLocks/>
          </p:cNvSpPr>
          <p:nvPr/>
        </p:nvSpPr>
        <p:spPr bwMode="auto">
          <a:xfrm>
            <a:off x="276225" y="187325"/>
            <a:ext cx="73564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809625" indent="-352425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406525" indent="-492125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2003425" indent="-631825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601913" indent="-77311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3059113" indent="-7731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3516313" indent="-7731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973513" indent="-7731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4430713" indent="-773113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</a:rPr>
              <a:t>Why Hosting a Data Cube Workshop by ESA?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3200" b="1">
              <a:solidFill>
                <a:schemeClr val="bg1"/>
              </a:solidFill>
            </a:endParaRPr>
          </a:p>
        </p:txBody>
      </p:sp>
      <p:pic>
        <p:nvPicPr>
          <p:cNvPr id="35843" name="Picture 2" descr="Data Cubes for Big Earth Data - Worksh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066800"/>
            <a:ext cx="3502025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158750" y="2955925"/>
            <a:ext cx="36687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chemeClr val="tx1"/>
                </a:solidFill>
              </a:rPr>
              <a:t>Data Cubes for Big Earth Data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C0E09"/>
                </a:solidFill>
              </a:rPr>
              <a:t>Workshop organised by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C0E09"/>
                </a:solidFill>
              </a:rPr>
              <a:t>the </a:t>
            </a:r>
            <a:r>
              <a:rPr lang="en-US" altLang="en-US" b="1">
                <a:solidFill>
                  <a:srgbClr val="0C0E09"/>
                </a:solidFill>
              </a:rPr>
              <a:t>Earthserver</a:t>
            </a:r>
            <a:r>
              <a:rPr lang="en-US" altLang="en-US">
                <a:solidFill>
                  <a:srgbClr val="0C0E09"/>
                </a:solidFill>
              </a:rPr>
              <a:t> EU project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>
              <a:solidFill>
                <a:srgbClr val="0C0E09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0C0E09"/>
                </a:solidFill>
              </a:rPr>
              <a:t>ESRIN, 19-20 October 2017</a:t>
            </a:r>
          </a:p>
        </p:txBody>
      </p: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4103688" y="3052359"/>
            <a:ext cx="4497387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0098DB"/>
                </a:solidFill>
              </a:rPr>
              <a:t>What are the reasons to believe that this technology can significantly contribute to the paradigm shift and pave the way for increased use of space data in our society ? </a:t>
            </a:r>
          </a:p>
        </p:txBody>
      </p:sp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4054475" y="1031875"/>
            <a:ext cx="44973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Data Cubes are a cornerstones of the</a:t>
            </a:r>
          </a:p>
        </p:txBody>
      </p:sp>
      <p:pic>
        <p:nvPicPr>
          <p:cNvPr id="358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1287463"/>
            <a:ext cx="34385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Box 5"/>
          <p:cNvSpPr txBox="1">
            <a:spLocks noChangeArrowheads="1"/>
          </p:cNvSpPr>
          <p:nvPr/>
        </p:nvSpPr>
        <p:spPr bwMode="auto">
          <a:xfrm>
            <a:off x="4014788" y="1790700"/>
            <a:ext cx="44989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“Future Data Architecture”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800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200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i="1">
                <a:solidFill>
                  <a:schemeClr val="tx1"/>
                </a:solidFill>
              </a:rPr>
              <a:t>1</a:t>
            </a:r>
            <a:r>
              <a:rPr lang="en-US" altLang="en-US" i="1" baseline="30000">
                <a:solidFill>
                  <a:schemeClr val="tx1"/>
                </a:solidFill>
              </a:rPr>
              <a:t>st</a:t>
            </a:r>
            <a:r>
              <a:rPr lang="en-US" altLang="en-US" i="1">
                <a:solidFill>
                  <a:schemeClr val="tx1"/>
                </a:solidFill>
              </a:rPr>
              <a:t> CEOS Open Data Cube Workshop at IGARSS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GB" dirty="0" smtClean="0"/>
              <a:t>Data Cubes: Past &amp; Upcoming Events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1450" y="999460"/>
            <a:ext cx="8747125" cy="355349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lang="en-GB" altLang="en-US" dirty="0" smtClean="0">
                <a:solidFill>
                  <a:schemeClr val="tx1"/>
                </a:solidFill>
              </a:rPr>
              <a:t>ESA Open Science Worksop 9/2017, ESRIN:</a:t>
            </a:r>
          </a:p>
          <a:p>
            <a:pPr marL="536950" lvl="1">
              <a:lnSpc>
                <a:spcPct val="100000"/>
              </a:lnSpc>
              <a:spcBef>
                <a:spcPct val="0"/>
              </a:spcBef>
              <a:buClrTx/>
            </a:pPr>
            <a:r>
              <a:rPr lang="en-GB" altLang="en-US" dirty="0" smtClean="0">
                <a:solidFill>
                  <a:schemeClr val="tx1"/>
                </a:solidFill>
              </a:rPr>
              <a:t>dedicated </a:t>
            </a:r>
            <a:r>
              <a:rPr lang="en-GB" altLang="en-US" dirty="0" err="1" smtClean="0">
                <a:solidFill>
                  <a:schemeClr val="tx1"/>
                </a:solidFill>
              </a:rPr>
              <a:t>datacube</a:t>
            </a:r>
            <a:r>
              <a:rPr lang="en-GB" altLang="en-US" dirty="0" smtClean="0">
                <a:solidFill>
                  <a:schemeClr val="tx1"/>
                </a:solidFill>
              </a:rPr>
              <a:t> session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Arial" pitchFamily="34" charset="0"/>
              <a:buChar char="•"/>
            </a:pPr>
            <a:endParaRPr lang="en-GB" altLang="en-US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Arial" pitchFamily="34" charset="0"/>
              <a:buChar char="•"/>
            </a:pPr>
            <a:endParaRPr lang="en-GB" altLang="en-US" sz="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lang="en-GB" altLang="en-US" dirty="0" smtClean="0">
                <a:solidFill>
                  <a:schemeClr val="tx1"/>
                </a:solidFill>
              </a:rPr>
              <a:t>Data Cube for Big Earth Data Workshop 10/2017, ESRIN</a:t>
            </a:r>
          </a:p>
          <a:p>
            <a:pPr marL="536950" lvl="1">
              <a:lnSpc>
                <a:spcPct val="100000"/>
              </a:lnSpc>
              <a:spcBef>
                <a:spcPct val="0"/>
              </a:spcBef>
              <a:buClrTx/>
            </a:pPr>
            <a:r>
              <a:rPr lang="en-GB" altLang="en-US" dirty="0">
                <a:solidFill>
                  <a:schemeClr val="tx1"/>
                </a:solidFill>
              </a:rPr>
              <a:t>h</a:t>
            </a:r>
            <a:r>
              <a:rPr lang="en-GB" altLang="en-US" dirty="0" smtClean="0">
                <a:solidFill>
                  <a:schemeClr val="tx1"/>
                </a:solidFill>
              </a:rPr>
              <a:t>osted at ESRIN, </a:t>
            </a:r>
            <a:r>
              <a:rPr lang="en-GB" altLang="en-US" dirty="0">
                <a:solidFill>
                  <a:schemeClr val="tx1"/>
                </a:solidFill>
              </a:rPr>
              <a:t>o</a:t>
            </a:r>
            <a:r>
              <a:rPr lang="en-GB" altLang="en-US" dirty="0" smtClean="0">
                <a:solidFill>
                  <a:schemeClr val="tx1"/>
                </a:solidFill>
              </a:rPr>
              <a:t>rganised by EC “</a:t>
            </a:r>
            <a:r>
              <a:rPr lang="en-GB" altLang="en-US" dirty="0" err="1" smtClean="0">
                <a:solidFill>
                  <a:schemeClr val="tx1"/>
                </a:solidFill>
              </a:rPr>
              <a:t>EarthServer</a:t>
            </a:r>
            <a:r>
              <a:rPr lang="en-GB" altLang="en-US" dirty="0" smtClean="0">
                <a:solidFill>
                  <a:schemeClr val="tx1"/>
                </a:solidFill>
              </a:rPr>
              <a:t>” project</a:t>
            </a:r>
          </a:p>
          <a:p>
            <a:pPr marL="536950" lvl="1">
              <a:lnSpc>
                <a:spcPct val="100000"/>
              </a:lnSpc>
              <a:spcBef>
                <a:spcPct val="0"/>
              </a:spcBef>
              <a:buClrTx/>
            </a:pPr>
            <a:endParaRPr lang="en-GB" alt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Arial" pitchFamily="34" charset="0"/>
              <a:buChar char="•"/>
            </a:pPr>
            <a:endParaRPr lang="en-GB" altLang="en-US" sz="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lang="en-GB" altLang="en-US" dirty="0" smtClean="0">
                <a:solidFill>
                  <a:schemeClr val="tx1"/>
                </a:solidFill>
              </a:rPr>
              <a:t>BIDS 2017, Toulouse, organised by CNES</a:t>
            </a:r>
          </a:p>
          <a:p>
            <a:pPr marL="536950" lvl="1">
              <a:lnSpc>
                <a:spcPct val="100000"/>
              </a:lnSpc>
              <a:spcBef>
                <a:spcPct val="0"/>
              </a:spcBef>
              <a:buClrTx/>
            </a:pPr>
            <a:r>
              <a:rPr lang="en-GB" altLang="en-US" dirty="0" smtClean="0">
                <a:solidFill>
                  <a:schemeClr val="tx1"/>
                </a:solidFill>
              </a:rPr>
              <a:t>Various data cube related presentations</a:t>
            </a:r>
          </a:p>
          <a:p>
            <a:pPr marL="536950" lvl="1">
              <a:lnSpc>
                <a:spcPct val="100000"/>
              </a:lnSpc>
              <a:spcBef>
                <a:spcPct val="0"/>
              </a:spcBef>
              <a:buClrTx/>
            </a:pPr>
            <a:endParaRPr lang="en-GB" altLang="en-US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Arial" pitchFamily="34" charset="0"/>
              <a:buChar char="•"/>
            </a:pPr>
            <a:endParaRPr lang="en-GB" altLang="en-US" sz="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Arial" pitchFamily="34" charset="0"/>
              <a:buChar char="•"/>
            </a:pPr>
            <a:r>
              <a:rPr lang="az-Cyrl-AZ" altLang="en-US" dirty="0">
                <a:solidFill>
                  <a:schemeClr val="tx1"/>
                </a:solidFill>
              </a:rPr>
              <a:t>Ф</a:t>
            </a:r>
            <a:r>
              <a:rPr lang="en-GB" altLang="en-US" dirty="0" smtClean="0">
                <a:solidFill>
                  <a:schemeClr val="tx1"/>
                </a:solidFill>
              </a:rPr>
              <a:t>-event planned for 10/2018</a:t>
            </a:r>
          </a:p>
          <a:p>
            <a:pPr marL="536950" lvl="1">
              <a:lnSpc>
                <a:spcPct val="100000"/>
              </a:lnSpc>
              <a:spcBef>
                <a:spcPct val="0"/>
              </a:spcBef>
              <a:buClrTx/>
            </a:pPr>
            <a:r>
              <a:rPr lang="en-GB" altLang="en-US" dirty="0" smtClean="0">
                <a:solidFill>
                  <a:schemeClr val="tx1"/>
                </a:solidFill>
              </a:rPr>
              <a:t>Session on data cube foreseen</a:t>
            </a:r>
          </a:p>
          <a:p>
            <a:pPr marL="536950" lvl="1">
              <a:lnSpc>
                <a:spcPct val="100000"/>
              </a:lnSpc>
              <a:spcBef>
                <a:spcPct val="0"/>
              </a:spcBef>
              <a:buClrTx/>
            </a:pPr>
            <a:endParaRPr lang="en-GB" altLang="en-US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 typeface="Arial" pitchFamily="34" charset="0"/>
              <a:buChar char="•"/>
            </a:pPr>
            <a:endParaRPr lang="en-GB" altLang="en-US" sz="800" dirty="0">
              <a:solidFill>
                <a:schemeClr val="tx1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815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ESA TPM Heritage Mission </a:t>
            </a:r>
            <a:r>
              <a:rPr lang="en-GB" dirty="0" err="1" smtClean="0"/>
              <a:t>Datacube</a:t>
            </a:r>
            <a:r>
              <a:rPr lang="en-GB" dirty="0" smtClean="0"/>
              <a:t> Pilot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GB" sz="1400" dirty="0" smtClean="0">
                <a:solidFill>
                  <a:schemeClr val="tx1"/>
                </a:solidFill>
              </a:rPr>
              <a:t>MEA (</a:t>
            </a:r>
            <a:r>
              <a:rPr lang="en-GB" altLang="en-US" sz="1400" dirty="0" smtClean="0">
                <a:solidFill>
                  <a:schemeClr val="tx1"/>
                </a:solidFill>
                <a:hlinkClick r:id="rId2"/>
              </a:rPr>
              <a:t>https://eodataservice.org</a:t>
            </a:r>
            <a:r>
              <a:rPr lang="en-GB" altLang="en-US" sz="1400" dirty="0" smtClean="0">
                <a:solidFill>
                  <a:schemeClr val="tx1"/>
                </a:solidFill>
              </a:rPr>
              <a:t>) </a:t>
            </a:r>
            <a:r>
              <a:rPr lang="en-GB" sz="1400" dirty="0" smtClean="0">
                <a:solidFill>
                  <a:schemeClr val="tx1"/>
                </a:solidFill>
              </a:rPr>
              <a:t>is a proof of concept activity to investigate about how a </a:t>
            </a:r>
            <a:r>
              <a:rPr lang="en-GB" sz="1400" dirty="0" err="1" smtClean="0">
                <a:solidFill>
                  <a:schemeClr val="tx1"/>
                </a:solidFill>
              </a:rPr>
              <a:t>datacube</a:t>
            </a:r>
            <a:r>
              <a:rPr lang="en-GB" sz="1400" dirty="0" smtClean="0">
                <a:solidFill>
                  <a:schemeClr val="tx1"/>
                </a:solidFill>
              </a:rPr>
              <a:t> can help the data dissemination, access and exploitation of TPM and HM missions. </a:t>
            </a:r>
          </a:p>
          <a:p>
            <a:pPr marL="0" indent="0"/>
            <a:endParaRPr lang="en-GB" sz="1400" dirty="0" smtClean="0">
              <a:solidFill>
                <a:schemeClr val="tx1"/>
              </a:solidFill>
            </a:endParaRPr>
          </a:p>
          <a:p>
            <a:pPr marL="0" indent="0"/>
            <a:r>
              <a:rPr lang="en-GB" sz="1400" b="1" i="1" dirty="0" smtClean="0">
                <a:solidFill>
                  <a:schemeClr val="tx1"/>
                </a:solidFill>
              </a:rPr>
              <a:t>Available Collections </a:t>
            </a:r>
          </a:p>
          <a:p>
            <a:pPr marL="0" indent="0"/>
            <a:r>
              <a:rPr lang="en-GB" sz="1400" dirty="0" smtClean="0">
                <a:solidFill>
                  <a:schemeClr val="tx1"/>
                </a:solidFill>
              </a:rPr>
              <a:t>Sentinel2 </a:t>
            </a:r>
            <a:r>
              <a:rPr lang="en-GB" sz="1400" dirty="0">
                <a:solidFill>
                  <a:schemeClr val="tx1"/>
                </a:solidFill>
              </a:rPr>
              <a:t>Level 1C and </a:t>
            </a:r>
            <a:r>
              <a:rPr lang="en-GB" sz="1400" dirty="0" err="1">
                <a:solidFill>
                  <a:schemeClr val="tx1"/>
                </a:solidFill>
              </a:rPr>
              <a:t>fetaure</a:t>
            </a:r>
            <a:r>
              <a:rPr lang="en-GB" sz="1400" dirty="0">
                <a:solidFill>
                  <a:schemeClr val="tx1"/>
                </a:solidFill>
              </a:rPr>
              <a:t> layers (e.g. NDVI, True </a:t>
            </a:r>
            <a:r>
              <a:rPr lang="en-GB" sz="1400" dirty="0" err="1">
                <a:solidFill>
                  <a:schemeClr val="tx1"/>
                </a:solidFill>
              </a:rPr>
              <a:t>color</a:t>
            </a:r>
            <a:r>
              <a:rPr lang="en-GB" sz="1400" dirty="0">
                <a:solidFill>
                  <a:schemeClr val="tx1"/>
                </a:solidFill>
              </a:rPr>
              <a:t>, cloud mask), Landsat8 L1GT and </a:t>
            </a:r>
            <a:r>
              <a:rPr lang="en-GB" sz="1400" dirty="0" err="1">
                <a:solidFill>
                  <a:schemeClr val="tx1"/>
                </a:solidFill>
              </a:rPr>
              <a:t>fetaure</a:t>
            </a:r>
            <a:r>
              <a:rPr lang="en-GB" sz="1400" dirty="0">
                <a:solidFill>
                  <a:schemeClr val="tx1"/>
                </a:solidFill>
              </a:rPr>
              <a:t> layers (e.g. NDVI, True </a:t>
            </a:r>
            <a:r>
              <a:rPr lang="en-GB" sz="1400" dirty="0" err="1">
                <a:solidFill>
                  <a:schemeClr val="tx1"/>
                </a:solidFill>
              </a:rPr>
              <a:t>color</a:t>
            </a:r>
            <a:r>
              <a:rPr lang="en-GB" sz="1400" dirty="0">
                <a:solidFill>
                  <a:schemeClr val="tx1"/>
                </a:solidFill>
              </a:rPr>
              <a:t>, cloud mask), MODIS Level 2 and Level 3 Atmosphere products, ESA SMOS Soil </a:t>
            </a:r>
            <a:r>
              <a:rPr lang="en-GB" sz="1400" dirty="0" smtClean="0">
                <a:solidFill>
                  <a:schemeClr val="tx1"/>
                </a:solidFill>
              </a:rPr>
              <a:t>Moisture </a:t>
            </a:r>
            <a:r>
              <a:rPr lang="en-GB" sz="1400" dirty="0">
                <a:solidFill>
                  <a:schemeClr val="tx1"/>
                </a:solidFill>
              </a:rPr>
              <a:t>and Ocean Salinity, etc</a:t>
            </a:r>
            <a:r>
              <a:rPr lang="en-GB" sz="1400" dirty="0" smtClean="0">
                <a:solidFill>
                  <a:schemeClr val="tx1"/>
                </a:solidFill>
              </a:rPr>
              <a:t>…</a:t>
            </a:r>
            <a:endParaRPr lang="en-GB" sz="1400" dirty="0">
              <a:solidFill>
                <a:schemeClr val="tx1"/>
              </a:solidFill>
            </a:endParaRPr>
          </a:p>
          <a:p>
            <a:pPr marL="0" indent="0"/>
            <a:endParaRPr lang="en-GB" sz="1400" b="1" dirty="0" smtClean="0">
              <a:solidFill>
                <a:schemeClr val="tx1"/>
              </a:solidFill>
            </a:endParaRPr>
          </a:p>
          <a:p>
            <a:pPr marL="0" indent="0"/>
            <a:r>
              <a:rPr lang="en-GB" sz="1400" b="1" i="1" dirty="0" smtClean="0">
                <a:solidFill>
                  <a:schemeClr val="tx1"/>
                </a:solidFill>
              </a:rPr>
              <a:t>Forthcoming Heritage Missions Collections</a:t>
            </a:r>
            <a:endParaRPr lang="en-GB" sz="1400" b="1" i="1" dirty="0">
              <a:solidFill>
                <a:schemeClr val="tx1"/>
              </a:solidFill>
            </a:endParaRPr>
          </a:p>
          <a:p>
            <a:pPr marL="0" indent="0"/>
            <a:r>
              <a:rPr lang="en-GB" sz="1200" b="1" i="1" dirty="0" smtClean="0">
                <a:solidFill>
                  <a:schemeClr val="tx1"/>
                </a:solidFill>
              </a:rPr>
              <a:t>Radar </a:t>
            </a:r>
            <a:r>
              <a:rPr lang="en-GB" sz="1200" b="1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GB" sz="1200" i="1" dirty="0" smtClean="0">
                <a:solidFill>
                  <a:schemeClr val="tx1"/>
                </a:solidFill>
              </a:rPr>
              <a:t>ERS-1/2 SAR, ENVISAT ASAR</a:t>
            </a:r>
          </a:p>
          <a:p>
            <a:pPr marL="0" indent="0"/>
            <a:endParaRPr lang="en-GB" sz="1200" i="1" dirty="0" smtClean="0"/>
          </a:p>
          <a:p>
            <a:pPr marL="0" indent="0"/>
            <a:r>
              <a:rPr lang="en-GB" sz="1200" b="1" i="1" dirty="0" smtClean="0">
                <a:solidFill>
                  <a:schemeClr val="tx1"/>
                </a:solidFill>
              </a:rPr>
              <a:t>Optical </a:t>
            </a:r>
            <a:r>
              <a:rPr lang="en-GB" sz="1200" b="1" i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GB" sz="1200" i="1" dirty="0" smtClean="0">
                <a:solidFill>
                  <a:schemeClr val="tx1"/>
                </a:solidFill>
              </a:rPr>
              <a:t>MERIS</a:t>
            </a:r>
            <a:r>
              <a:rPr lang="en-GB" sz="1200" i="1" dirty="0">
                <a:solidFill>
                  <a:schemeClr val="tx1"/>
                </a:solidFill>
              </a:rPr>
              <a:t>, (A)ATSR, </a:t>
            </a:r>
            <a:r>
              <a:rPr lang="en-GB" sz="1200" i="1" dirty="0" smtClean="0">
                <a:solidFill>
                  <a:schemeClr val="tx1"/>
                </a:solidFill>
              </a:rPr>
              <a:t>MODIS L1</a:t>
            </a:r>
            <a:endParaRPr lang="en-GB" sz="1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7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698" y="812578"/>
            <a:ext cx="6252699" cy="3768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98" y="812578"/>
            <a:ext cx="687070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97" y="812578"/>
            <a:ext cx="687070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86" y="842895"/>
            <a:ext cx="6869112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 GUI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93297" y="2920132"/>
            <a:ext cx="1364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>
                <a:solidFill>
                  <a:schemeClr val="bg1"/>
                </a:solidFill>
              </a:rPr>
              <a:t>Time series</a:t>
            </a:r>
            <a:endParaRPr lang="en-GB" sz="16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125" y="2606400"/>
            <a:ext cx="2983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 smtClean="0">
                <a:solidFill>
                  <a:schemeClr val="bg1"/>
                </a:solidFill>
              </a:rPr>
              <a:t>Versioning Comparisons</a:t>
            </a:r>
            <a:endParaRPr lang="en-GB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4000" y="2591011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1" dirty="0" smtClean="0">
                <a:solidFill>
                  <a:schemeClr val="bg1"/>
                </a:solidFill>
              </a:rPr>
              <a:t>Processing</a:t>
            </a:r>
            <a:endParaRPr lang="en-GB" sz="1800" b="1" i="1" dirty="0">
              <a:solidFill>
                <a:schemeClr val="bg1"/>
              </a:solidFill>
            </a:endParaRPr>
          </a:p>
        </p:txBody>
      </p:sp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25" y="812578"/>
            <a:ext cx="87852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25038" y="3345583"/>
            <a:ext cx="3256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chemeClr val="bg1"/>
                </a:solidFill>
              </a:rPr>
              <a:t>Jupyter</a:t>
            </a:r>
            <a:r>
              <a:rPr lang="en-GB" b="1" dirty="0" smtClean="0">
                <a:solidFill>
                  <a:schemeClr val="bg1"/>
                </a:solidFill>
              </a:rPr>
              <a:t> Notebook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6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build="allAtOnce"/>
      <p:bldP spid="10" grpId="0"/>
      <p:bldP spid="10" grpId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rot="10800000">
            <a:off x="4284193" y="1256295"/>
            <a:ext cx="373947" cy="853669"/>
            <a:chOff x="11058542" y="1120117"/>
            <a:chExt cx="842432" cy="1678675"/>
          </a:xfrm>
          <a:solidFill>
            <a:schemeClr val="accent5">
              <a:lumMod val="75000"/>
            </a:schemeClr>
          </a:solidFill>
        </p:grpSpPr>
        <p:sp>
          <p:nvSpPr>
            <p:cNvPr id="59" name="Rectangle 58"/>
            <p:cNvSpPr/>
            <p:nvPr/>
          </p:nvSpPr>
          <p:spPr>
            <a:xfrm rot="16200000">
              <a:off x="11090797" y="1087862"/>
              <a:ext cx="777922" cy="84243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 rot="16200000">
              <a:off x="11090797" y="1268011"/>
              <a:ext cx="777922" cy="842432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 rot="16200000">
              <a:off x="11090797" y="1448162"/>
              <a:ext cx="777922" cy="8424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 rot="16200000">
              <a:off x="11090797" y="1628313"/>
              <a:ext cx="777922" cy="842432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 rot="16200000">
              <a:off x="11090797" y="1808464"/>
              <a:ext cx="777922" cy="84243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 rot="16200000">
              <a:off x="11090797" y="1988615"/>
              <a:ext cx="777922" cy="8424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  <a:scene3d>
              <a:camera prst="orthographicFront">
                <a:rot lat="1200000" lon="4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2"/>
                </a:solidFill>
              </a:endParaRPr>
            </a:p>
          </p:txBody>
        </p:sp>
      </p:grpSp>
      <p:pic>
        <p:nvPicPr>
          <p:cNvPr id="26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6" t="6081" b="7521"/>
          <a:stretch>
            <a:fillRect/>
          </a:stretch>
        </p:blipFill>
        <p:spPr bwMode="auto">
          <a:xfrm>
            <a:off x="3684925" y="2163373"/>
            <a:ext cx="5296963" cy="286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" name="Picture 335"/>
          <p:cNvPicPr>
            <a:picLocks noChangeAspect="1"/>
          </p:cNvPicPr>
          <p:nvPr/>
        </p:nvPicPr>
        <p:blipFill rotWithShape="1">
          <a:blip r:embed="rId5"/>
          <a:srcRect l="7160" t="14559" r="8283" b="17801"/>
          <a:stretch/>
        </p:blipFill>
        <p:spPr>
          <a:xfrm>
            <a:off x="3923" y="186880"/>
            <a:ext cx="3681002" cy="1656302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2340429" y="1034143"/>
            <a:ext cx="1830932" cy="405380"/>
          </a:xfrm>
          <a:prstGeom prst="lin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3" name="Rettangolo 6"/>
          <p:cNvSpPr/>
          <p:nvPr/>
        </p:nvSpPr>
        <p:spPr bwMode="auto">
          <a:xfrm>
            <a:off x="5776274" y="2573948"/>
            <a:ext cx="318155" cy="22939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schemeClr val="tx2"/>
              </a:solidFill>
            </a:endParaRPr>
          </a:p>
        </p:txBody>
      </p:sp>
      <p:sp>
        <p:nvSpPr>
          <p:cNvPr id="334" name="Rettangolo 7"/>
          <p:cNvSpPr/>
          <p:nvPr/>
        </p:nvSpPr>
        <p:spPr bwMode="auto">
          <a:xfrm>
            <a:off x="4684177" y="2573948"/>
            <a:ext cx="286106" cy="22939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00">
              <a:solidFill>
                <a:schemeClr val="tx2"/>
              </a:solidFill>
            </a:endParaRPr>
          </a:p>
        </p:txBody>
      </p:sp>
      <p:sp>
        <p:nvSpPr>
          <p:cNvPr id="337" name="Title 1"/>
          <p:cNvSpPr>
            <a:spLocks noGrp="1"/>
          </p:cNvSpPr>
          <p:nvPr>
            <p:ph type="title"/>
          </p:nvPr>
        </p:nvSpPr>
        <p:spPr>
          <a:xfrm>
            <a:off x="3871899" y="1"/>
            <a:ext cx="5177834" cy="756501"/>
          </a:xfrm>
        </p:spPr>
        <p:txBody>
          <a:bodyPr>
            <a:normAutofit/>
          </a:bodyPr>
          <a:lstStyle/>
          <a:p>
            <a:pPr algn="l"/>
            <a:r>
              <a:rPr lang="it-IT" sz="1800" b="1" dirty="0" smtClean="0">
                <a:latin typeface="+mj-lt"/>
              </a:rPr>
              <a:t>Effective Data Subsetting</a:t>
            </a:r>
            <a:endParaRPr lang="en-GB" sz="1800" b="1" dirty="0">
              <a:latin typeface="+mj-lt"/>
            </a:endParaRPr>
          </a:p>
        </p:txBody>
      </p:sp>
      <p:sp>
        <p:nvSpPr>
          <p:cNvPr id="338" name="Segnaposto contenuto 4"/>
          <p:cNvSpPr txBox="1">
            <a:spLocks/>
          </p:cNvSpPr>
          <p:nvPr/>
        </p:nvSpPr>
        <p:spPr bwMode="auto">
          <a:xfrm>
            <a:off x="106051" y="1980146"/>
            <a:ext cx="4292881" cy="137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endParaRPr lang="en-US" sz="1800" dirty="0">
              <a:solidFill>
                <a:schemeClr val="tx2"/>
              </a:solidFill>
              <a:latin typeface="Calibri"/>
              <a:cs typeface="+mn-cs"/>
            </a:endParaRPr>
          </a:p>
        </p:txBody>
      </p:sp>
      <p:sp>
        <p:nvSpPr>
          <p:cNvPr id="339" name="Segnaposto contenuto 4"/>
          <p:cNvSpPr txBox="1">
            <a:spLocks/>
          </p:cNvSpPr>
          <p:nvPr/>
        </p:nvSpPr>
        <p:spPr bwMode="auto">
          <a:xfrm>
            <a:off x="4851120" y="736032"/>
            <a:ext cx="4292881" cy="137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400" dirty="0">
                <a:solidFill>
                  <a:schemeClr val="tx2"/>
                </a:solidFill>
                <a:cs typeface="+mn-cs"/>
              </a:rPr>
              <a:t>Let’s assume we want to study drought in Eastern Africa in the last 17 years.</a:t>
            </a:r>
          </a:p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400" dirty="0">
                <a:solidFill>
                  <a:schemeClr val="tx2"/>
                </a:solidFill>
                <a:cs typeface="+mn-cs"/>
              </a:rPr>
              <a:t> We want to use time series of Vegetation Index (NDVI), Precipitation (P) and Soil Moisture (</a:t>
            </a:r>
            <a:r>
              <a:rPr lang="en-US" sz="1400" dirty="0">
                <a:solidFill>
                  <a:schemeClr val="tx2"/>
                </a:solidFill>
                <a:cs typeface="+mn-cs"/>
              </a:rPr>
              <a:t>SM).</a:t>
            </a:r>
            <a:endParaRPr lang="en-US" sz="14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40" name="Segnaposto contenuto 4"/>
          <p:cNvSpPr txBox="1">
            <a:spLocks/>
          </p:cNvSpPr>
          <p:nvPr/>
        </p:nvSpPr>
        <p:spPr bwMode="auto">
          <a:xfrm>
            <a:off x="515281" y="3866726"/>
            <a:ext cx="2934092" cy="99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100" dirty="0">
                <a:solidFill>
                  <a:schemeClr val="tx2"/>
                </a:solidFill>
                <a:cs typeface="+mn-cs"/>
              </a:rPr>
              <a:t>Identification of anomalies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100" dirty="0">
                <a:solidFill>
                  <a:schemeClr val="tx2"/>
                </a:solidFill>
                <a:cs typeface="+mn-cs"/>
              </a:rPr>
              <a:t>Cross-fields correlation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100" dirty="0">
                <a:solidFill>
                  <a:schemeClr val="tx2"/>
                </a:solidFill>
                <a:cs typeface="+mn-cs"/>
              </a:rPr>
              <a:t>Identification of similar areas</a:t>
            </a:r>
            <a:endParaRPr lang="en-US" sz="12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41" name="Segnaposto contenuto 4"/>
          <p:cNvSpPr txBox="1">
            <a:spLocks/>
          </p:cNvSpPr>
          <p:nvPr/>
        </p:nvSpPr>
        <p:spPr bwMode="auto">
          <a:xfrm>
            <a:off x="260506" y="2032686"/>
            <a:ext cx="2934092" cy="58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solidFill>
                  <a:schemeClr val="tx2"/>
                </a:solidFill>
                <a:cs typeface="+mn-cs"/>
              </a:rPr>
              <a:t>Full collection </a:t>
            </a:r>
            <a:br>
              <a:rPr lang="en-US" sz="1400" dirty="0">
                <a:solidFill>
                  <a:schemeClr val="tx2"/>
                </a:solidFill>
                <a:cs typeface="+mn-cs"/>
              </a:rPr>
            </a:br>
            <a:r>
              <a:rPr lang="en-US" sz="1400" dirty="0">
                <a:solidFill>
                  <a:schemeClr val="tx2"/>
                </a:solidFill>
                <a:cs typeface="+mn-cs"/>
              </a:rPr>
              <a:t>(NDVI + P + SM) &gt; 5 TB</a:t>
            </a:r>
          </a:p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endParaRPr lang="en-US" sz="1400" dirty="0">
              <a:solidFill>
                <a:schemeClr val="tx2"/>
              </a:solidFill>
              <a:cs typeface="+mn-cs"/>
            </a:endParaRPr>
          </a:p>
          <a:p>
            <a:pPr marL="0" indent="0" defTabSz="685800" eaLnBrk="1" fontAlgn="auto" hangingPunct="1">
              <a:spcAft>
                <a:spcPts val="0"/>
              </a:spcAft>
              <a:buNone/>
              <a:defRPr/>
            </a:pPr>
            <a:endParaRPr lang="en-US" sz="14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42" name="Striped Right Arrow 341"/>
          <p:cNvSpPr/>
          <p:nvPr/>
        </p:nvSpPr>
        <p:spPr>
          <a:xfrm rot="5400000">
            <a:off x="1525049" y="1269739"/>
            <a:ext cx="411044" cy="1080000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2"/>
              </a:solidFill>
            </a:endParaRPr>
          </a:p>
        </p:txBody>
      </p:sp>
      <p:sp>
        <p:nvSpPr>
          <p:cNvPr id="347" name="Segnaposto contenuto 4"/>
          <p:cNvSpPr txBox="1">
            <a:spLocks/>
          </p:cNvSpPr>
          <p:nvPr/>
        </p:nvSpPr>
        <p:spPr bwMode="auto">
          <a:xfrm>
            <a:off x="263526" y="4490916"/>
            <a:ext cx="2934092" cy="39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eaLnBrk="1" fontAlgn="auto" hangingPunct="1">
              <a:spcAft>
                <a:spcPts val="0"/>
              </a:spcAft>
              <a:buNone/>
              <a:defRPr/>
            </a:pPr>
            <a:r>
              <a:rPr lang="en-US" sz="1800" b="1" u="sng" dirty="0">
                <a:solidFill>
                  <a:schemeClr val="tx2"/>
                </a:solidFill>
                <a:cs typeface="+mn-cs"/>
              </a:rPr>
              <a:t>In real time</a:t>
            </a:r>
          </a:p>
        </p:txBody>
      </p:sp>
      <p:sp>
        <p:nvSpPr>
          <p:cNvPr id="348" name="Segnaposto contenuto 4"/>
          <p:cNvSpPr txBox="1">
            <a:spLocks/>
          </p:cNvSpPr>
          <p:nvPr/>
        </p:nvSpPr>
        <p:spPr bwMode="auto">
          <a:xfrm>
            <a:off x="260506" y="3322828"/>
            <a:ext cx="2934092" cy="59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solidFill>
                  <a:schemeClr val="tx2"/>
                </a:solidFill>
                <a:cs typeface="+mn-cs"/>
              </a:rPr>
              <a:t>17 years, one point </a:t>
            </a:r>
          </a:p>
          <a:p>
            <a:pPr marL="0" indent="0" algn="ctr" defTabSz="6858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dirty="0">
                <a:solidFill>
                  <a:schemeClr val="tx2"/>
                </a:solidFill>
                <a:cs typeface="+mn-cs"/>
              </a:rPr>
              <a:t>(NDVI + P + SM) &lt; 1MB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53705" y="2621439"/>
            <a:ext cx="2399348" cy="1779490"/>
            <a:chOff x="8738273" y="3495252"/>
            <a:chExt cx="3199131" cy="2372653"/>
          </a:xfrm>
        </p:grpSpPr>
        <p:sp>
          <p:nvSpPr>
            <p:cNvPr id="2" name="Freeform: Shape 1"/>
            <p:cNvSpPr/>
            <p:nvPr/>
          </p:nvSpPr>
          <p:spPr>
            <a:xfrm>
              <a:off x="8738273" y="4674951"/>
              <a:ext cx="635841" cy="230114"/>
            </a:xfrm>
            <a:custGeom>
              <a:avLst/>
              <a:gdLst>
                <a:gd name="connsiteX0" fmla="*/ 0 w 635841"/>
                <a:gd name="connsiteY0" fmla="*/ 230114 h 230114"/>
                <a:gd name="connsiteX1" fmla="*/ 320948 w 635841"/>
                <a:gd name="connsiteY1" fmla="*/ 6056 h 230114"/>
                <a:gd name="connsiteX2" fmla="*/ 635841 w 635841"/>
                <a:gd name="connsiteY2" fmla="*/ 0 h 23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841" h="230114">
                  <a:moveTo>
                    <a:pt x="0" y="230114"/>
                  </a:moveTo>
                  <a:lnTo>
                    <a:pt x="320948" y="6056"/>
                  </a:lnTo>
                  <a:lnTo>
                    <a:pt x="635841" y="0"/>
                  </a:ln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>
                <a:solidFill>
                  <a:schemeClr val="tx2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366413" y="4494436"/>
              <a:ext cx="2570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Vegetation</a:t>
              </a:r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8738273" y="5637791"/>
              <a:ext cx="635841" cy="230114"/>
            </a:xfrm>
            <a:custGeom>
              <a:avLst/>
              <a:gdLst>
                <a:gd name="connsiteX0" fmla="*/ 0 w 635841"/>
                <a:gd name="connsiteY0" fmla="*/ 230114 h 230114"/>
                <a:gd name="connsiteX1" fmla="*/ 320948 w 635841"/>
                <a:gd name="connsiteY1" fmla="*/ 6056 h 230114"/>
                <a:gd name="connsiteX2" fmla="*/ 635841 w 635841"/>
                <a:gd name="connsiteY2" fmla="*/ 0 h 23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841" h="230114">
                  <a:moveTo>
                    <a:pt x="0" y="230114"/>
                  </a:moveTo>
                  <a:lnTo>
                    <a:pt x="320948" y="6056"/>
                  </a:lnTo>
                  <a:lnTo>
                    <a:pt x="635841" y="0"/>
                  </a:ln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>
                <a:solidFill>
                  <a:schemeClr val="tx2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366413" y="5457277"/>
              <a:ext cx="2570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Precipitation</a:t>
              </a:r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8738273" y="3675767"/>
              <a:ext cx="635841" cy="230114"/>
            </a:xfrm>
            <a:custGeom>
              <a:avLst/>
              <a:gdLst>
                <a:gd name="connsiteX0" fmla="*/ 0 w 635841"/>
                <a:gd name="connsiteY0" fmla="*/ 230114 h 230114"/>
                <a:gd name="connsiteX1" fmla="*/ 320948 w 635841"/>
                <a:gd name="connsiteY1" fmla="*/ 6056 h 230114"/>
                <a:gd name="connsiteX2" fmla="*/ 635841 w 635841"/>
                <a:gd name="connsiteY2" fmla="*/ 0 h 23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841" h="230114">
                  <a:moveTo>
                    <a:pt x="0" y="230114"/>
                  </a:moveTo>
                  <a:lnTo>
                    <a:pt x="320948" y="6056"/>
                  </a:lnTo>
                  <a:lnTo>
                    <a:pt x="635841" y="0"/>
                  </a:ln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>
                <a:solidFill>
                  <a:schemeClr val="tx2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366413" y="3495252"/>
              <a:ext cx="2570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tx2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Soil Moisture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59" y="2552441"/>
            <a:ext cx="845824" cy="84582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90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0" animBg="1"/>
      <p:bldP spid="334" grpId="0" animBg="1"/>
      <p:bldP spid="340" grpId="0"/>
      <p:bldP spid="341" grpId="0"/>
      <p:bldP spid="342" grpId="0" animBg="1"/>
      <p:bldP spid="347" grpId="0"/>
      <p:bldP spid="3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40263" y="3610930"/>
            <a:ext cx="7893287" cy="7304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/>
            <a:r>
              <a:rPr lang="en-GB" sz="900" b="1" dirty="0" smtClean="0">
                <a:solidFill>
                  <a:schemeClr val="tx2"/>
                </a:solidFill>
              </a:rPr>
              <a:t>Long </a:t>
            </a:r>
            <a:r>
              <a:rPr lang="en-GB" sz="900" b="1" dirty="0">
                <a:solidFill>
                  <a:schemeClr val="tx2"/>
                </a:solidFill>
              </a:rPr>
              <a:t>Term data </a:t>
            </a:r>
            <a:r>
              <a:rPr lang="en-GB" sz="900" b="1" dirty="0" smtClean="0">
                <a:solidFill>
                  <a:schemeClr val="tx2"/>
                </a:solidFill>
              </a:rPr>
              <a:t>preservation</a:t>
            </a:r>
            <a:endParaRPr lang="en-GB" sz="900" b="1" dirty="0">
              <a:solidFill>
                <a:schemeClr val="tx2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0265" y="2909749"/>
            <a:ext cx="7893283" cy="70446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/>
            <a:r>
              <a:rPr lang="en-GB" sz="900" b="1" dirty="0" smtClean="0">
                <a:solidFill>
                  <a:schemeClr val="tx2"/>
                </a:solidFill>
              </a:rPr>
              <a:t>Data </a:t>
            </a:r>
            <a:r>
              <a:rPr lang="en-GB" sz="900" b="1" dirty="0">
                <a:solidFill>
                  <a:schemeClr val="tx2"/>
                </a:solidFill>
              </a:rPr>
              <a:t>Products </a:t>
            </a:r>
            <a:r>
              <a:rPr lang="en-GB" sz="900" b="1" dirty="0" smtClean="0">
                <a:solidFill>
                  <a:schemeClr val="tx2"/>
                </a:solidFill>
              </a:rPr>
              <a:t>Access </a:t>
            </a:r>
          </a:p>
          <a:p>
            <a:pPr marL="1079500"/>
            <a:r>
              <a:rPr lang="en-GB" sz="900" b="1" dirty="0" smtClean="0">
                <a:solidFill>
                  <a:schemeClr val="tx2"/>
                </a:solidFill>
              </a:rPr>
              <a:t>(FTP, HTTP, Ordering, Subscription, fast download protocol, VMs)</a:t>
            </a:r>
            <a:endParaRPr lang="en-GB" sz="900" b="1" dirty="0">
              <a:solidFill>
                <a:schemeClr val="tx2"/>
              </a:solidFill>
            </a:endParaRPr>
          </a:p>
          <a:p>
            <a:pPr marL="1079500">
              <a:buFont typeface="Arial" panose="020B0604020202020204" pitchFamily="34" charset="0"/>
              <a:buChar char="•"/>
            </a:pPr>
            <a:endParaRPr lang="en-GB" sz="900" b="1" dirty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0265" y="1898692"/>
            <a:ext cx="2632073" cy="101105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>
                <a:solidFill>
                  <a:schemeClr val="tx2"/>
                </a:solidFill>
              </a:rPr>
              <a:t>Data Visualisation</a:t>
            </a:r>
          </a:p>
          <a:p>
            <a:pPr algn="ctr"/>
            <a:r>
              <a:rPr lang="en-GB" sz="800" dirty="0" smtClean="0">
                <a:solidFill>
                  <a:schemeClr val="tx2"/>
                </a:solidFill>
              </a:rPr>
              <a:t>(e.g., WMS, WMTS, APIs, etc…)</a:t>
            </a:r>
            <a:endParaRPr lang="en-GB" sz="800" dirty="0">
              <a:solidFill>
                <a:schemeClr val="tx2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72339" y="1898692"/>
            <a:ext cx="2629136" cy="101105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dirty="0">
                <a:solidFill>
                  <a:srgbClr val="FF0000"/>
                </a:solidFill>
              </a:rPr>
              <a:t>Enhanced EO Products Access &amp; </a:t>
            </a:r>
            <a:r>
              <a:rPr lang="en-GB" sz="700" b="1" dirty="0" smtClean="0">
                <a:solidFill>
                  <a:srgbClr val="FF0000"/>
                </a:solidFill>
              </a:rPr>
              <a:t>Exploitation</a:t>
            </a:r>
          </a:p>
          <a:p>
            <a:pPr algn="ctr"/>
            <a:r>
              <a:rPr lang="en-GB" sz="700" b="1" dirty="0" smtClean="0">
                <a:solidFill>
                  <a:srgbClr val="FF0000"/>
                </a:solidFill>
              </a:rPr>
              <a:t> (</a:t>
            </a:r>
            <a:r>
              <a:rPr lang="en-GB" sz="700" b="1" dirty="0">
                <a:solidFill>
                  <a:srgbClr val="FF0000"/>
                </a:solidFill>
              </a:rPr>
              <a:t>Data Cube </a:t>
            </a:r>
            <a:r>
              <a:rPr lang="en-GB" sz="700" b="1" dirty="0" smtClean="0">
                <a:solidFill>
                  <a:srgbClr val="FF0000"/>
                </a:solidFill>
              </a:rPr>
              <a:t>via WCS</a:t>
            </a:r>
            <a:r>
              <a:rPr lang="en-GB" sz="700" b="1" dirty="0">
                <a:solidFill>
                  <a:srgbClr val="FF0000"/>
                </a:solidFill>
              </a:rPr>
              <a:t>, WCPS, </a:t>
            </a:r>
            <a:r>
              <a:rPr lang="en-GB" sz="700" b="1" dirty="0" smtClean="0">
                <a:solidFill>
                  <a:srgbClr val="FF0000"/>
                </a:solidFill>
              </a:rPr>
              <a:t>APIs, etc..)</a:t>
            </a:r>
            <a:endParaRPr lang="en-GB" sz="700" b="1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409258" y="2998662"/>
            <a:ext cx="1616508" cy="497408"/>
            <a:chOff x="1586647" y="3282500"/>
            <a:chExt cx="1616508" cy="497408"/>
          </a:xfrm>
        </p:grpSpPr>
        <p:sp>
          <p:nvSpPr>
            <p:cNvPr id="10" name="Flowchart: Magnetic Disk 9"/>
            <p:cNvSpPr/>
            <p:nvPr/>
          </p:nvSpPr>
          <p:spPr>
            <a:xfrm>
              <a:off x="1586647" y="3282500"/>
              <a:ext cx="446592" cy="497408"/>
            </a:xfrm>
            <a:prstGeom prst="flowChartMagneticDisk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 b="1" dirty="0" smtClean="0">
                  <a:solidFill>
                    <a:schemeClr val="tx2"/>
                  </a:solidFill>
                </a:rPr>
                <a:t>EO</a:t>
              </a:r>
              <a:endParaRPr lang="en-GB" sz="700" b="1" dirty="0">
                <a:solidFill>
                  <a:schemeClr val="tx2"/>
                </a:solidFill>
              </a:endParaRPr>
            </a:p>
          </p:txBody>
        </p:sp>
        <p:sp>
          <p:nvSpPr>
            <p:cNvPr id="11" name="Flowchart: Magnetic Disk 10"/>
            <p:cNvSpPr/>
            <p:nvPr/>
          </p:nvSpPr>
          <p:spPr>
            <a:xfrm>
              <a:off x="2172052" y="3282500"/>
              <a:ext cx="446592" cy="497408"/>
            </a:xfrm>
            <a:prstGeom prst="flowChartMagneticDisk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 b="1" dirty="0" smtClean="0">
                  <a:solidFill>
                    <a:schemeClr val="tx2"/>
                  </a:solidFill>
                </a:rPr>
                <a:t>XX</a:t>
              </a:r>
              <a:endParaRPr lang="en-GB" sz="700" b="1" dirty="0">
                <a:solidFill>
                  <a:schemeClr val="tx2"/>
                </a:solidFill>
              </a:endParaRPr>
            </a:p>
          </p:txBody>
        </p:sp>
        <p:sp>
          <p:nvSpPr>
            <p:cNvPr id="12" name="Flowchart: Magnetic Disk 11"/>
            <p:cNvSpPr/>
            <p:nvPr/>
          </p:nvSpPr>
          <p:spPr>
            <a:xfrm>
              <a:off x="2756563" y="3282500"/>
              <a:ext cx="446592" cy="497408"/>
            </a:xfrm>
            <a:prstGeom prst="flowChartMagneticDisk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 b="1" dirty="0" smtClean="0">
                  <a:solidFill>
                    <a:schemeClr val="tx2"/>
                  </a:solidFill>
                </a:rPr>
                <a:t>YY</a:t>
              </a:r>
              <a:endParaRPr lang="en-GB" sz="7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09258" y="3699842"/>
            <a:ext cx="1655546" cy="500691"/>
            <a:chOff x="6409258" y="3699842"/>
            <a:chExt cx="1655546" cy="500691"/>
          </a:xfrm>
        </p:grpSpPr>
        <p:sp>
          <p:nvSpPr>
            <p:cNvPr id="13" name="Flowchart: Magnetic Disk 12"/>
            <p:cNvSpPr/>
            <p:nvPr/>
          </p:nvSpPr>
          <p:spPr>
            <a:xfrm>
              <a:off x="6409258" y="3699842"/>
              <a:ext cx="446592" cy="497408"/>
            </a:xfrm>
            <a:prstGeom prst="flowChartMagneticDisk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 b="1" dirty="0" smtClean="0">
                  <a:solidFill>
                    <a:schemeClr val="tx2"/>
                  </a:solidFill>
                </a:rPr>
                <a:t>RO-1</a:t>
              </a:r>
              <a:endParaRPr lang="en-GB" sz="700" b="1" dirty="0">
                <a:solidFill>
                  <a:schemeClr val="tx2"/>
                </a:solidFill>
              </a:endParaRPr>
            </a:p>
          </p:txBody>
        </p:sp>
        <p:sp>
          <p:nvSpPr>
            <p:cNvPr id="14" name="Flowchart: Magnetic Disk 13"/>
            <p:cNvSpPr/>
            <p:nvPr/>
          </p:nvSpPr>
          <p:spPr>
            <a:xfrm>
              <a:off x="6994663" y="3703125"/>
              <a:ext cx="446592" cy="497408"/>
            </a:xfrm>
            <a:prstGeom prst="flowChartMagneticDisk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 b="1" dirty="0" smtClean="0">
                  <a:solidFill>
                    <a:schemeClr val="tx2"/>
                  </a:solidFill>
                </a:rPr>
                <a:t>RO-2</a:t>
              </a:r>
              <a:endParaRPr lang="en-GB" sz="700" b="1" dirty="0">
                <a:solidFill>
                  <a:schemeClr val="tx2"/>
                </a:solidFill>
              </a:endParaRPr>
            </a:p>
          </p:txBody>
        </p:sp>
        <p:sp>
          <p:nvSpPr>
            <p:cNvPr id="15" name="Flowchart: Magnetic Disk 14"/>
            <p:cNvSpPr/>
            <p:nvPr/>
          </p:nvSpPr>
          <p:spPr>
            <a:xfrm>
              <a:off x="7618212" y="3699842"/>
              <a:ext cx="446592" cy="497408"/>
            </a:xfrm>
            <a:prstGeom prst="flowChartMagneticDisk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700" b="1" dirty="0" smtClean="0">
                  <a:solidFill>
                    <a:schemeClr val="tx2"/>
                  </a:solidFill>
                </a:rPr>
                <a:t>RO-3</a:t>
              </a:r>
              <a:endParaRPr lang="en-GB" sz="7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901475" y="1898692"/>
            <a:ext cx="2632074" cy="101105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dirty="0">
                <a:solidFill>
                  <a:schemeClr val="tx2"/>
                </a:solidFill>
              </a:rPr>
              <a:t>Data Processing </a:t>
            </a:r>
          </a:p>
          <a:p>
            <a:pPr marL="65485" indent="-65485" algn="ctr">
              <a:buFont typeface="Arial" panose="020B0604020202020204" pitchFamily="34" charset="0"/>
              <a:buChar char="•"/>
            </a:pPr>
            <a:r>
              <a:rPr lang="en-GB" sz="700" dirty="0" smtClean="0">
                <a:solidFill>
                  <a:schemeClr val="tx2"/>
                </a:solidFill>
              </a:rPr>
              <a:t>Processing </a:t>
            </a:r>
            <a:r>
              <a:rPr lang="en-GB" sz="700" dirty="0">
                <a:solidFill>
                  <a:schemeClr val="tx2"/>
                </a:solidFill>
              </a:rPr>
              <a:t>Environment (e.g., WPS, WMTS, APIs, </a:t>
            </a:r>
            <a:r>
              <a:rPr lang="en-GB" sz="700" dirty="0" smtClean="0">
                <a:solidFill>
                  <a:schemeClr val="tx2"/>
                </a:solidFill>
              </a:rPr>
              <a:t>Jupiter, VMs…)</a:t>
            </a:r>
            <a:endParaRPr lang="en-GB" sz="700" dirty="0">
              <a:solidFill>
                <a:schemeClr val="tx2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40263" y="1086774"/>
            <a:ext cx="7893285" cy="81191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chemeClr val="tx2"/>
                </a:solidFill>
              </a:rPr>
              <a:t>Data &amp; Services Discovery</a:t>
            </a:r>
          </a:p>
          <a:p>
            <a:pPr algn="ctr"/>
            <a:endParaRPr lang="en-GB" sz="900" b="1" dirty="0">
              <a:solidFill>
                <a:schemeClr val="tx2"/>
              </a:solidFill>
            </a:endParaRPr>
          </a:p>
          <a:p>
            <a:pPr algn="ctr"/>
            <a:r>
              <a:rPr lang="en-GB" sz="900" b="1" dirty="0">
                <a:solidFill>
                  <a:schemeClr val="tx2"/>
                </a:solidFill>
              </a:rPr>
              <a:t>Collection </a:t>
            </a:r>
            <a:r>
              <a:rPr lang="en-GB" sz="900" b="1" dirty="0" smtClean="0">
                <a:solidFill>
                  <a:schemeClr val="tx2"/>
                </a:solidFill>
              </a:rPr>
              <a:t>Catalogue / Product Catalogue / Service Catalogue (e.g., visualisation, data access, processing, etc..)</a:t>
            </a:r>
            <a:endParaRPr lang="en-GB" sz="900" b="1" dirty="0">
              <a:solidFill>
                <a:schemeClr val="tx2"/>
              </a:solidFill>
            </a:endParaRPr>
          </a:p>
        </p:txBody>
      </p:sp>
      <p:sp>
        <p:nvSpPr>
          <p:cNvPr id="23" name="Flowchart: Magnetic Disk 22"/>
          <p:cNvSpPr/>
          <p:nvPr/>
        </p:nvSpPr>
        <p:spPr>
          <a:xfrm>
            <a:off x="1116987" y="2646746"/>
            <a:ext cx="446592" cy="196490"/>
          </a:xfrm>
          <a:prstGeom prst="flowChartMagneticDisk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500" b="1" dirty="0" smtClean="0">
                <a:solidFill>
                  <a:schemeClr val="tx2"/>
                </a:solidFill>
              </a:rPr>
              <a:t>MAPS</a:t>
            </a:r>
            <a:endParaRPr lang="en-GB" sz="500" b="1" dirty="0">
              <a:solidFill>
                <a:schemeClr val="tx2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586200" y="2599874"/>
            <a:ext cx="2001415" cy="244088"/>
            <a:chOff x="3525793" y="2599874"/>
            <a:chExt cx="2001415" cy="244088"/>
          </a:xfrm>
        </p:grpSpPr>
        <p:sp>
          <p:nvSpPr>
            <p:cNvPr id="24" name="Flowchart: Magnetic Disk 23"/>
            <p:cNvSpPr/>
            <p:nvPr/>
          </p:nvSpPr>
          <p:spPr>
            <a:xfrm>
              <a:off x="3525793" y="2603155"/>
              <a:ext cx="601363" cy="240807"/>
            </a:xfrm>
            <a:prstGeom prst="flowChartMagneticDisk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600" b="1" dirty="0" smtClean="0">
                  <a:solidFill>
                    <a:schemeClr val="tx2"/>
                  </a:solidFill>
                </a:rPr>
                <a:t>Coverage</a:t>
              </a:r>
              <a:endParaRPr lang="en-GB" sz="600" b="1" dirty="0">
                <a:solidFill>
                  <a:schemeClr val="tx2"/>
                </a:solidFill>
              </a:endParaRPr>
            </a:p>
          </p:txBody>
        </p:sp>
        <p:sp>
          <p:nvSpPr>
            <p:cNvPr id="25" name="Flowchart: Magnetic Disk 24"/>
            <p:cNvSpPr/>
            <p:nvPr/>
          </p:nvSpPr>
          <p:spPr>
            <a:xfrm>
              <a:off x="4225455" y="2599874"/>
              <a:ext cx="601363" cy="240807"/>
            </a:xfrm>
            <a:prstGeom prst="flowChartMagneticDisk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600" b="1" dirty="0" smtClean="0">
                  <a:solidFill>
                    <a:schemeClr val="tx2"/>
                  </a:solidFill>
                </a:rPr>
                <a:t>Coverage</a:t>
              </a:r>
              <a:endParaRPr lang="en-GB" sz="600" b="1" dirty="0">
                <a:solidFill>
                  <a:schemeClr val="tx2"/>
                </a:solidFill>
              </a:endParaRPr>
            </a:p>
          </p:txBody>
        </p:sp>
        <p:sp>
          <p:nvSpPr>
            <p:cNvPr id="26" name="Flowchart: Magnetic Disk 25"/>
            <p:cNvSpPr/>
            <p:nvPr/>
          </p:nvSpPr>
          <p:spPr>
            <a:xfrm>
              <a:off x="4925845" y="2599874"/>
              <a:ext cx="601363" cy="240807"/>
            </a:xfrm>
            <a:prstGeom prst="flowChartMagneticDisk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600" b="1" dirty="0" smtClean="0">
                  <a:solidFill>
                    <a:schemeClr val="tx2"/>
                  </a:solidFill>
                </a:rPr>
                <a:t>Coverage</a:t>
              </a:r>
              <a:endParaRPr lang="en-GB" sz="6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29" name="Flowchart: Magnetic Disk 28"/>
          <p:cNvSpPr/>
          <p:nvPr/>
        </p:nvSpPr>
        <p:spPr>
          <a:xfrm>
            <a:off x="1750647" y="2639728"/>
            <a:ext cx="446592" cy="196490"/>
          </a:xfrm>
          <a:prstGeom prst="flowChartMagneticDisk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500" b="1" dirty="0" smtClean="0">
                <a:solidFill>
                  <a:schemeClr val="tx2"/>
                </a:solidFill>
              </a:rPr>
              <a:t>MAPS</a:t>
            </a:r>
            <a:endParaRPr lang="en-GB" sz="500" b="1" dirty="0">
              <a:solidFill>
                <a:schemeClr val="tx2"/>
              </a:solidFill>
            </a:endParaRPr>
          </a:p>
        </p:txBody>
      </p:sp>
      <p:sp>
        <p:nvSpPr>
          <p:cNvPr id="30" name="Flowchart: Magnetic Disk 29"/>
          <p:cNvSpPr/>
          <p:nvPr/>
        </p:nvSpPr>
        <p:spPr>
          <a:xfrm>
            <a:off x="2394325" y="2638355"/>
            <a:ext cx="446592" cy="196490"/>
          </a:xfrm>
          <a:prstGeom prst="flowChartMagneticDisk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500" b="1" dirty="0" smtClean="0">
                <a:solidFill>
                  <a:schemeClr val="tx2"/>
                </a:solidFill>
              </a:rPr>
              <a:t>MAPS</a:t>
            </a:r>
            <a:endParaRPr lang="en-GB" sz="500" b="1" dirty="0">
              <a:solidFill>
                <a:schemeClr val="tx2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</a:rPr>
              <a:t>Federated Exploitation </a:t>
            </a:r>
            <a:r>
              <a:rPr lang="en-GB" dirty="0">
                <a:solidFill>
                  <a:schemeClr val="bg1"/>
                </a:solidFill>
              </a:rPr>
              <a:t>Infrastructure</a:t>
            </a:r>
            <a:endParaRPr lang="en-GB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ounded Rectangle 110"/>
          <p:cNvSpPr/>
          <p:nvPr/>
        </p:nvSpPr>
        <p:spPr>
          <a:xfrm>
            <a:off x="3774415" y="3280660"/>
            <a:ext cx="3996097" cy="1302433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>
            <a:stCxn id="5" idx="2"/>
            <a:endCxn id="4" idx="0"/>
          </p:cNvCxnSpPr>
          <p:nvPr/>
        </p:nvCxnSpPr>
        <p:spPr>
          <a:xfrm>
            <a:off x="5772464" y="891405"/>
            <a:ext cx="0" cy="4382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896645" y="2571751"/>
            <a:ext cx="1566174" cy="648072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dirty="0">
                <a:solidFill>
                  <a:srgbClr val="FF0000"/>
                </a:solidFill>
              </a:rPr>
              <a:t>EO Products Visualisation </a:t>
            </a:r>
          </a:p>
          <a:p>
            <a:pPr algn="ctr"/>
            <a:endParaRPr lang="en-GB" sz="700" dirty="0">
              <a:solidFill>
                <a:srgbClr val="FF0000"/>
              </a:solidFill>
            </a:endParaRPr>
          </a:p>
          <a:p>
            <a:pPr marL="65485" indent="-65485">
              <a:buFont typeface="Arial" panose="020B0604020202020204" pitchFamily="34" charset="0"/>
              <a:buChar char="•"/>
            </a:pPr>
            <a:r>
              <a:rPr lang="en-GB" sz="700" dirty="0">
                <a:solidFill>
                  <a:srgbClr val="FF0000"/>
                </a:solidFill>
              </a:rPr>
              <a:t>Browse Server (e.g., WMS, WMTS, APIs</a:t>
            </a:r>
            <a:r>
              <a:rPr lang="en-GB" sz="700" dirty="0" smtClean="0">
                <a:solidFill>
                  <a:srgbClr val="FF0000"/>
                </a:solidFill>
              </a:rPr>
              <a:t>, </a:t>
            </a:r>
            <a:r>
              <a:rPr lang="en-GB" sz="700" dirty="0">
                <a:solidFill>
                  <a:srgbClr val="FF0000"/>
                </a:solidFill>
              </a:rPr>
              <a:t>…)</a:t>
            </a:r>
          </a:p>
        </p:txBody>
      </p:sp>
      <p:cxnSp>
        <p:nvCxnSpPr>
          <p:cNvPr id="15" name="Straight Arrow Connector 14"/>
          <p:cNvCxnSpPr>
            <a:stCxn id="4" idx="1"/>
            <a:endCxn id="14" idx="0"/>
          </p:cNvCxnSpPr>
          <p:nvPr/>
        </p:nvCxnSpPr>
        <p:spPr>
          <a:xfrm flipH="1">
            <a:off x="3679731" y="1788663"/>
            <a:ext cx="1309646" cy="7830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976937" y="3446434"/>
            <a:ext cx="1566174" cy="69149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" b="1" dirty="0">
                <a:solidFill>
                  <a:srgbClr val="FF0000"/>
                </a:solidFill>
              </a:rPr>
              <a:t>Data Products Access</a:t>
            </a:r>
          </a:p>
          <a:p>
            <a:pPr marL="65485" indent="-65485">
              <a:buFont typeface="Arial" panose="020B0604020202020204" pitchFamily="34" charset="0"/>
              <a:buChar char="•"/>
            </a:pPr>
            <a:r>
              <a:rPr lang="en-GB" sz="500" b="1" dirty="0">
                <a:solidFill>
                  <a:srgbClr val="FF0000"/>
                </a:solidFill>
              </a:rPr>
              <a:t>FTP	HTTP</a:t>
            </a:r>
          </a:p>
          <a:p>
            <a:pPr marL="65485" indent="-65485">
              <a:buFont typeface="Arial" panose="020B0604020202020204" pitchFamily="34" charset="0"/>
              <a:buChar char="•"/>
            </a:pPr>
            <a:r>
              <a:rPr lang="en-GB" sz="500" b="1" dirty="0">
                <a:solidFill>
                  <a:srgbClr val="FF0000"/>
                </a:solidFill>
              </a:rPr>
              <a:t>Ordering	Subscription</a:t>
            </a:r>
          </a:p>
          <a:p>
            <a:pPr marL="65485" indent="-65485">
              <a:buFont typeface="Arial" panose="020B0604020202020204" pitchFamily="34" charset="0"/>
              <a:buChar char="•"/>
            </a:pPr>
            <a:r>
              <a:rPr lang="en-GB" sz="500" b="1" dirty="0">
                <a:solidFill>
                  <a:srgbClr val="FF0000"/>
                </a:solidFill>
              </a:rPr>
              <a:t>Fast Download protocol </a:t>
            </a:r>
          </a:p>
          <a:p>
            <a:pPr marL="65485" indent="-65485">
              <a:buFont typeface="Arial" panose="020B0604020202020204" pitchFamily="34" charset="0"/>
              <a:buChar char="•"/>
            </a:pPr>
            <a:r>
              <a:rPr lang="en-GB" sz="500" b="1" dirty="0">
                <a:solidFill>
                  <a:srgbClr val="FF0000"/>
                </a:solidFill>
              </a:rPr>
              <a:t>Etc… ….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685450" y="74250"/>
            <a:ext cx="1566174" cy="43204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</a:rPr>
              <a:t>Machine to Machine Interface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2721125" y="1113588"/>
            <a:ext cx="6588732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" idx="2"/>
            <a:endCxn id="31" idx="0"/>
          </p:cNvCxnSpPr>
          <p:nvPr/>
        </p:nvCxnSpPr>
        <p:spPr>
          <a:xfrm flipH="1">
            <a:off x="4760024" y="2247714"/>
            <a:ext cx="1012440" cy="1198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/>
          <p:cNvSpPr/>
          <p:nvPr/>
        </p:nvSpPr>
        <p:spPr>
          <a:xfrm>
            <a:off x="6090037" y="3446434"/>
            <a:ext cx="1566174" cy="69149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dirty="0">
                <a:solidFill>
                  <a:schemeClr val="tx1"/>
                </a:solidFill>
              </a:rPr>
              <a:t>Enhanced EO Products Access &amp; Exploitation</a:t>
            </a:r>
          </a:p>
          <a:p>
            <a:pPr algn="ctr"/>
            <a:endParaRPr lang="en-GB" sz="700" dirty="0">
              <a:solidFill>
                <a:schemeClr val="tx1"/>
              </a:solidFill>
            </a:endParaRPr>
          </a:p>
          <a:p>
            <a:pPr marL="65485" indent="-65485">
              <a:buFont typeface="Arial" panose="020B0604020202020204" pitchFamily="34" charset="0"/>
              <a:buChar char="•"/>
            </a:pPr>
            <a:r>
              <a:rPr lang="en-GB" sz="700" dirty="0">
                <a:solidFill>
                  <a:schemeClr val="tx1"/>
                </a:solidFill>
              </a:rPr>
              <a:t>Data Cube (e.g., WCS, WCPS, etc..)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488264" y="2565242"/>
            <a:ext cx="1566174" cy="648072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dirty="0">
                <a:solidFill>
                  <a:schemeClr val="tx1"/>
                </a:solidFill>
              </a:rPr>
              <a:t>Data Processing </a:t>
            </a:r>
          </a:p>
          <a:p>
            <a:pPr algn="ctr"/>
            <a:endParaRPr lang="en-GB" sz="700" dirty="0">
              <a:solidFill>
                <a:schemeClr val="tx1"/>
              </a:solidFill>
            </a:endParaRPr>
          </a:p>
          <a:p>
            <a:pPr marL="65485" indent="-65485">
              <a:buFont typeface="Arial" panose="020B0604020202020204" pitchFamily="34" charset="0"/>
              <a:buChar char="•"/>
            </a:pPr>
            <a:r>
              <a:rPr lang="en-GB" sz="700" dirty="0">
                <a:solidFill>
                  <a:schemeClr val="tx1"/>
                </a:solidFill>
              </a:rPr>
              <a:t>Processing Environment (e.g., WPS, WMTS, APIs, </a:t>
            </a:r>
            <a:r>
              <a:rPr lang="en-GB" sz="700" dirty="0" smtClean="0">
                <a:solidFill>
                  <a:schemeClr val="tx1"/>
                </a:solidFill>
              </a:rPr>
              <a:t>Jupiter, VMs…)</a:t>
            </a:r>
            <a:endParaRPr lang="en-GB" sz="700" dirty="0">
              <a:solidFill>
                <a:schemeClr val="tx1"/>
              </a:solidFill>
            </a:endParaRPr>
          </a:p>
        </p:txBody>
      </p:sp>
      <p:cxnSp>
        <p:nvCxnSpPr>
          <p:cNvPr id="73" name="Straight Arrow Connector 72"/>
          <p:cNvCxnSpPr>
            <a:stCxn id="4" idx="2"/>
            <a:endCxn id="69" idx="0"/>
          </p:cNvCxnSpPr>
          <p:nvPr/>
        </p:nvCxnSpPr>
        <p:spPr>
          <a:xfrm>
            <a:off x="5772465" y="2247714"/>
            <a:ext cx="1100660" cy="1198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4" idx="3"/>
            <a:endCxn id="71" idx="0"/>
          </p:cNvCxnSpPr>
          <p:nvPr/>
        </p:nvCxnSpPr>
        <p:spPr>
          <a:xfrm>
            <a:off x="6555551" y="1788664"/>
            <a:ext cx="1715800" cy="776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stCxn id="5" idx="2"/>
            <a:endCxn id="14" idx="0"/>
          </p:cNvCxnSpPr>
          <p:nvPr/>
        </p:nvCxnSpPr>
        <p:spPr>
          <a:xfrm rot="5400000">
            <a:off x="3885926" y="685211"/>
            <a:ext cx="1680346" cy="2092733"/>
          </a:xfrm>
          <a:prstGeom prst="curvedConnector3">
            <a:avLst>
              <a:gd name="adj1" fmla="val 22619"/>
            </a:avLst>
          </a:prstGeom>
          <a:ln w="63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urved Connector 94"/>
          <p:cNvCxnSpPr>
            <a:stCxn id="5" idx="2"/>
            <a:endCxn id="71" idx="0"/>
          </p:cNvCxnSpPr>
          <p:nvPr/>
        </p:nvCxnSpPr>
        <p:spPr>
          <a:xfrm rot="16200000" flipH="1">
            <a:off x="6184989" y="478880"/>
            <a:ext cx="1673837" cy="2498887"/>
          </a:xfrm>
          <a:prstGeom prst="curvedConnector3">
            <a:avLst>
              <a:gd name="adj1" fmla="val 25624"/>
            </a:avLst>
          </a:prstGeom>
          <a:ln w="63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4238458" y="3225005"/>
            <a:ext cx="31101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 smtClean="0"/>
              <a:t>Data Access, Exploitation and Storage </a:t>
            </a:r>
            <a:endParaRPr lang="en-GB" sz="1050" b="1" dirty="0"/>
          </a:p>
        </p:txBody>
      </p:sp>
      <p:cxnSp>
        <p:nvCxnSpPr>
          <p:cNvPr id="113" name="Curved Connector 112"/>
          <p:cNvCxnSpPr>
            <a:stCxn id="71" idx="2"/>
            <a:endCxn id="69" idx="3"/>
          </p:cNvCxnSpPr>
          <p:nvPr/>
        </p:nvCxnSpPr>
        <p:spPr>
          <a:xfrm rot="5400000">
            <a:off x="7674349" y="3195177"/>
            <a:ext cx="578865" cy="615140"/>
          </a:xfrm>
          <a:prstGeom prst="curvedConnector2">
            <a:avLst/>
          </a:prstGeom>
          <a:ln w="63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urved Connector 115"/>
          <p:cNvCxnSpPr>
            <a:stCxn id="71" idx="1"/>
            <a:endCxn id="14" idx="3"/>
          </p:cNvCxnSpPr>
          <p:nvPr/>
        </p:nvCxnSpPr>
        <p:spPr>
          <a:xfrm rot="10800000" flipV="1">
            <a:off x="4462820" y="2889278"/>
            <a:ext cx="3025445" cy="6509"/>
          </a:xfrm>
          <a:prstGeom prst="curvedConnector3">
            <a:avLst>
              <a:gd name="adj1" fmla="val 50000"/>
            </a:avLst>
          </a:prstGeom>
          <a:ln w="63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urved Connector 118"/>
          <p:cNvCxnSpPr>
            <a:stCxn id="71" idx="1"/>
            <a:endCxn id="31" idx="0"/>
          </p:cNvCxnSpPr>
          <p:nvPr/>
        </p:nvCxnSpPr>
        <p:spPr>
          <a:xfrm rot="10800000" flipV="1">
            <a:off x="4760025" y="2889278"/>
            <a:ext cx="2728240" cy="557156"/>
          </a:xfrm>
          <a:prstGeom prst="curvedConnector2">
            <a:avLst/>
          </a:prstGeom>
          <a:ln w="63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5" idx="2"/>
            <a:endCxn id="112" idx="0"/>
          </p:cNvCxnSpPr>
          <p:nvPr/>
        </p:nvCxnSpPr>
        <p:spPr>
          <a:xfrm rot="16200000" flipH="1">
            <a:off x="4616198" y="2047671"/>
            <a:ext cx="2333600" cy="21068"/>
          </a:xfrm>
          <a:prstGeom prst="curvedConnector3">
            <a:avLst>
              <a:gd name="adj1" fmla="val 50000"/>
            </a:avLst>
          </a:prstGeom>
          <a:ln w="63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4989377" y="459357"/>
            <a:ext cx="1566174" cy="43204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FF0000"/>
                </a:solidFill>
              </a:rPr>
              <a:t>GUI - Client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989377" y="1329612"/>
            <a:ext cx="1566174" cy="918102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dirty="0">
                <a:solidFill>
                  <a:srgbClr val="FF0000"/>
                </a:solidFill>
              </a:rPr>
              <a:t>Data &amp; Services Discovery</a:t>
            </a:r>
          </a:p>
          <a:p>
            <a:pPr algn="ctr"/>
            <a:endParaRPr lang="en-GB" sz="700" b="1" dirty="0">
              <a:solidFill>
                <a:srgbClr val="FF0000"/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700" b="1" dirty="0">
                <a:solidFill>
                  <a:srgbClr val="FF0000"/>
                </a:solidFill>
              </a:rPr>
              <a:t>Collection Catalogue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700" b="1" dirty="0">
                <a:solidFill>
                  <a:srgbClr val="FF0000"/>
                </a:solidFill>
              </a:rPr>
              <a:t>Product Catalogue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GB" sz="700" b="1" dirty="0">
                <a:solidFill>
                  <a:srgbClr val="FF0000"/>
                </a:solidFill>
              </a:rPr>
              <a:t>Service Catalogue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976937" y="4205270"/>
            <a:ext cx="3679274" cy="354114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dirty="0">
                <a:solidFill>
                  <a:schemeClr val="tx1"/>
                </a:solidFill>
              </a:rPr>
              <a:t>Long Term data preservation (e.g., RO)</a:t>
            </a:r>
            <a:endParaRPr lang="en-GB" sz="700" dirty="0">
              <a:solidFill>
                <a:schemeClr val="tx1"/>
              </a:solidFill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-852051" y="28469"/>
            <a:ext cx="7174846" cy="430887"/>
          </a:xfrm>
        </p:spPr>
        <p:txBody>
          <a:bodyPr/>
          <a:lstStyle/>
          <a:p>
            <a:r>
              <a:rPr lang="en-GB" dirty="0"/>
              <a:t>Federated Exploitation Infrastructure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68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earth_atmosphere_oceans_horiz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613"/>
            <a:ext cx="9144000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230188" y="2149475"/>
            <a:ext cx="8748712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6700" indent="-2667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100000"/>
              </a:spcBef>
              <a:buClr>
                <a:srgbClr val="FFFFFF"/>
              </a:buClr>
              <a:buFont typeface="Wingdings" panose="05000000000000000000" pitchFamily="2" charset="2"/>
              <a:buChar char="§"/>
            </a:pPr>
            <a:r>
              <a:rPr lang="en-GB" altLang="en-US" sz="1800">
                <a:solidFill>
                  <a:srgbClr val="FFFFFF"/>
                </a:solidFill>
              </a:rPr>
              <a:t>Copernicus - European space flagship programme, led by the EU</a:t>
            </a:r>
          </a:p>
          <a:p>
            <a:pPr>
              <a:lnSpc>
                <a:spcPct val="90000"/>
              </a:lnSpc>
              <a:spcBef>
                <a:spcPct val="100000"/>
              </a:spcBef>
              <a:buClr>
                <a:srgbClr val="FFFFFF"/>
              </a:buClr>
              <a:buFont typeface="Wingdings" panose="05000000000000000000" pitchFamily="2" charset="2"/>
              <a:buChar char="§"/>
            </a:pPr>
            <a:r>
              <a:rPr lang="en-GB" altLang="en-US" sz="1800">
                <a:solidFill>
                  <a:srgbClr val="FFFFFF"/>
                </a:solidFill>
              </a:rPr>
              <a:t>ESA is responsible for space component, Sentinel development, operation of some Sentinels, data buy from other partners, system evolution</a:t>
            </a:r>
          </a:p>
          <a:p>
            <a:pPr>
              <a:lnSpc>
                <a:spcPct val="90000"/>
              </a:lnSpc>
              <a:spcBef>
                <a:spcPct val="100000"/>
              </a:spcBef>
              <a:buClr>
                <a:srgbClr val="FFFFFF"/>
              </a:buClr>
              <a:buFont typeface="Wingdings" panose="05000000000000000000" pitchFamily="2" charset="2"/>
              <a:buChar char="§"/>
            </a:pPr>
            <a:r>
              <a:rPr lang="en-GB" altLang="en-US" sz="1800">
                <a:solidFill>
                  <a:srgbClr val="FFFFFF"/>
                </a:solidFill>
              </a:rPr>
              <a:t>Sentinels – designed to monitor various elements of the Earth System in a fully operational manner    </a:t>
            </a:r>
          </a:p>
          <a:p>
            <a:pPr>
              <a:lnSpc>
                <a:spcPct val="90000"/>
              </a:lnSpc>
              <a:spcBef>
                <a:spcPct val="100000"/>
              </a:spcBef>
              <a:buClr>
                <a:srgbClr val="FFFFFF"/>
              </a:buClr>
              <a:buFont typeface="Wingdings" panose="05000000000000000000" pitchFamily="2" charset="2"/>
              <a:buChar char="§"/>
            </a:pPr>
            <a:r>
              <a:rPr lang="en-GB" altLang="en-US" sz="1800">
                <a:solidFill>
                  <a:srgbClr val="FFFFFF"/>
                </a:solidFill>
              </a:rPr>
              <a:t>Free, full and open data policy</a:t>
            </a:r>
          </a:p>
          <a:p>
            <a:pPr>
              <a:lnSpc>
                <a:spcPct val="90000"/>
              </a:lnSpc>
              <a:spcBef>
                <a:spcPct val="100000"/>
              </a:spcBef>
              <a:buClr>
                <a:srgbClr val="FFFFFF"/>
              </a:buClr>
              <a:buFont typeface="Wingdings" panose="05000000000000000000" pitchFamily="2" charset="2"/>
              <a:buChar char="§"/>
            </a:pPr>
            <a:endParaRPr lang="en-GB" altLang="en-US" sz="1800">
              <a:solidFill>
                <a:srgbClr val="FFFFFF"/>
              </a:solidFill>
            </a:endParaRPr>
          </a:p>
        </p:txBody>
      </p:sp>
      <p:pic>
        <p:nvPicPr>
          <p:cNvPr id="7" name="Picture 69" descr="sentinel1spacecraf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975" y="1004888"/>
            <a:ext cx="1338263" cy="1003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1004888"/>
            <a:ext cx="13398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1004888"/>
            <a:ext cx="14351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98450" y="731838"/>
            <a:ext cx="1120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FFFFFF"/>
                </a:solidFill>
                <a:cs typeface="MS PGothic" charset="0"/>
              </a:rPr>
              <a:t>Sent-1A/B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1646238" y="731838"/>
            <a:ext cx="1120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FFFFFF"/>
                </a:solidFill>
                <a:cs typeface="MS PGothic" charset="0"/>
              </a:rPr>
              <a:t>Sent-2A/B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2986088" y="731838"/>
            <a:ext cx="1120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FFFFFF"/>
                </a:solidFill>
                <a:cs typeface="MS PGothic" charset="0"/>
              </a:rPr>
              <a:t>Sent-3A/B</a:t>
            </a:r>
          </a:p>
        </p:txBody>
      </p:sp>
      <p:pic>
        <p:nvPicPr>
          <p:cNvPr id="2868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016000"/>
            <a:ext cx="14351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5786438" y="731838"/>
            <a:ext cx="1096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FFFFFF"/>
                </a:solidFill>
                <a:cs typeface="MS PGothic" charset="0"/>
              </a:rPr>
              <a:t>Sent-5/5P</a:t>
            </a:r>
          </a:p>
        </p:txBody>
      </p:sp>
      <p:pic>
        <p:nvPicPr>
          <p:cNvPr id="2868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38" y="1017588"/>
            <a:ext cx="1498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7221538" y="731838"/>
            <a:ext cx="1120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FFFFFF"/>
                </a:solidFill>
                <a:cs typeface="MS PGothic" charset="0"/>
              </a:rPr>
              <a:t>Sent-6A/B</a:t>
            </a:r>
          </a:p>
        </p:txBody>
      </p:sp>
      <p:pic>
        <p:nvPicPr>
          <p:cNvPr id="28686" name="Picture 11" descr="SENTINEL4-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1004888"/>
            <a:ext cx="136525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4421188" y="731838"/>
            <a:ext cx="1119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FFFFFF"/>
                </a:solidFill>
                <a:cs typeface="MS PGothic" charset="0"/>
              </a:rPr>
              <a:t>Sent-4A/B</a:t>
            </a:r>
          </a:p>
        </p:txBody>
      </p:sp>
      <p:sp>
        <p:nvSpPr>
          <p:cNvPr id="19" name="Title 3"/>
          <p:cNvSpPr txBox="1">
            <a:spLocks/>
          </p:cNvSpPr>
          <p:nvPr/>
        </p:nvSpPr>
        <p:spPr bwMode="auto">
          <a:xfrm>
            <a:off x="534988" y="-103188"/>
            <a:ext cx="7170737" cy="881063"/>
          </a:xfrm>
          <a:prstGeom prst="rect">
            <a:avLst/>
          </a:prstGeom>
          <a:noFill/>
          <a:ln>
            <a:noFill/>
          </a:ln>
          <a:extLst/>
        </p:spPr>
        <p:txBody>
          <a:bodyPr lIns="91430" tIns="45715" rIns="91430" bIns="45715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b="1" kern="0">
                <a:solidFill>
                  <a:schemeClr val="bg1"/>
                </a:solidFill>
              </a:rPr>
              <a:t>Sentinels: A New Generation of Data Source</a:t>
            </a:r>
          </a:p>
        </p:txBody>
      </p:sp>
      <p:pic>
        <p:nvPicPr>
          <p:cNvPr id="28689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4229100"/>
            <a:ext cx="16541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olo 3"/>
          <p:cNvSpPr txBox="1">
            <a:spLocks/>
          </p:cNvSpPr>
          <p:nvPr/>
        </p:nvSpPr>
        <p:spPr bwMode="auto">
          <a:xfrm>
            <a:off x="1154113" y="142875"/>
            <a:ext cx="6846887" cy="593725"/>
          </a:xfrm>
          <a:prstGeom prst="rect">
            <a:avLst/>
          </a:prstGeom>
          <a:extLst/>
        </p:spPr>
        <p:txBody>
          <a:bodyPr lIns="68580" tIns="34290" rIns="68580" bIns="34290" anchor="ctr">
            <a:normAutofit/>
          </a:bodyPr>
          <a:lstStyle>
            <a:defPPr>
              <a:defRPr lang="en-US"/>
            </a:defPPr>
            <a:lvl1pPr lvl="0" algn="ctr">
              <a:lnSpc>
                <a:spcPct val="90000"/>
              </a:lnSpc>
              <a:spcBef>
                <a:spcPct val="0"/>
              </a:spcBef>
              <a:buNone/>
              <a:defRPr sz="3200" b="1" cap="all" baseline="0">
                <a:solidFill>
                  <a:schemeClr val="bg1"/>
                </a:solidFill>
                <a:effectLst/>
                <a:latin typeface="Tw Cen MT" panose="020B0602020104020603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en-GB" altLang="en-US" sz="2400" dirty="0" smtClean="0"/>
              <a:t>Earth observation data volume</a:t>
            </a:r>
            <a:endParaRPr lang="en-US" altLang="en-US" sz="2400" dirty="0"/>
          </a:p>
        </p:txBody>
      </p:sp>
      <p:sp>
        <p:nvSpPr>
          <p:cNvPr id="13" name="Segnaposto contenuto 2"/>
          <p:cNvSpPr>
            <a:spLocks noGrp="1"/>
          </p:cNvSpPr>
          <p:nvPr>
            <p:ph idx="1"/>
          </p:nvPr>
        </p:nvSpPr>
        <p:spPr>
          <a:xfrm>
            <a:off x="111125" y="969963"/>
            <a:ext cx="8347075" cy="402907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GB" sz="1650" cap="all" dirty="0">
                <a:solidFill>
                  <a:schemeClr val="tx1"/>
                </a:solidFill>
              </a:rPr>
              <a:t>Example: Copernicus sentinels constellation: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Tx/>
              <a:buChar char="-"/>
              <a:defRPr/>
            </a:pPr>
            <a:r>
              <a:rPr lang="en-GB" sz="1650" cap="all" dirty="0">
                <a:solidFill>
                  <a:schemeClr val="tx1"/>
                </a:solidFill>
              </a:rPr>
              <a:t>Sentinel 1 (SAR) (4 </a:t>
            </a:r>
            <a:r>
              <a:rPr lang="en-GB" sz="1650" cap="all" dirty="0" err="1">
                <a:solidFill>
                  <a:schemeClr val="tx1"/>
                </a:solidFill>
              </a:rPr>
              <a:t>sats</a:t>
            </a:r>
            <a:r>
              <a:rPr lang="en-GB" sz="1650" cap="all" dirty="0">
                <a:solidFill>
                  <a:schemeClr val="tx1"/>
                </a:solidFill>
              </a:rPr>
              <a:t>, 2 already flying)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Tx/>
              <a:buChar char="-"/>
              <a:defRPr/>
            </a:pPr>
            <a:r>
              <a:rPr lang="en-GB" sz="1650" cap="all" dirty="0">
                <a:solidFill>
                  <a:schemeClr val="tx1"/>
                </a:solidFill>
              </a:rPr>
              <a:t>Sentinel 2 (Land) (4 </a:t>
            </a:r>
            <a:r>
              <a:rPr lang="en-GB" sz="1650" cap="all" dirty="0" err="1">
                <a:solidFill>
                  <a:schemeClr val="tx1"/>
                </a:solidFill>
              </a:rPr>
              <a:t>sats</a:t>
            </a:r>
            <a:r>
              <a:rPr lang="en-GB" sz="1650" cap="all" dirty="0">
                <a:solidFill>
                  <a:schemeClr val="tx1"/>
                </a:solidFill>
              </a:rPr>
              <a:t>, 2 already flying)  </a:t>
            </a:r>
            <a:r>
              <a:rPr lang="en-GB" sz="1650" cap="all" dirty="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endParaRPr lang="en-GB" sz="1650" cap="all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Tx/>
              <a:buChar char="-"/>
              <a:defRPr/>
            </a:pPr>
            <a:r>
              <a:rPr lang="en-GB" sz="1650" cap="all" dirty="0">
                <a:solidFill>
                  <a:schemeClr val="tx1"/>
                </a:solidFill>
              </a:rPr>
              <a:t>Sentinel 3 (Ocean) (4 </a:t>
            </a:r>
            <a:r>
              <a:rPr lang="en-GB" sz="1650" cap="all" dirty="0" err="1">
                <a:solidFill>
                  <a:schemeClr val="tx1"/>
                </a:solidFill>
              </a:rPr>
              <a:t>sats</a:t>
            </a:r>
            <a:r>
              <a:rPr lang="en-GB" sz="1650" cap="all" dirty="0">
                <a:solidFill>
                  <a:schemeClr val="tx1"/>
                </a:solidFill>
              </a:rPr>
              <a:t>, 1 already flying)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Tx/>
              <a:buChar char="-"/>
              <a:defRPr/>
            </a:pPr>
            <a:r>
              <a:rPr lang="en-GB" sz="1650" cap="all" dirty="0">
                <a:solidFill>
                  <a:schemeClr val="tx1"/>
                </a:solidFill>
              </a:rPr>
              <a:t>Sentinel 5P (Atmosphere) (1 sat, already flying)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Tx/>
              <a:buChar char="-"/>
              <a:defRPr/>
            </a:pPr>
            <a:r>
              <a:rPr lang="en-GB" sz="1650" cap="all" dirty="0">
                <a:solidFill>
                  <a:schemeClr val="tx1"/>
                </a:solidFill>
              </a:rPr>
              <a:t>Sentinel 5 (Atmosphere) (4 </a:t>
            </a:r>
            <a:r>
              <a:rPr lang="en-GB" sz="1650" cap="all" dirty="0" err="1">
                <a:solidFill>
                  <a:schemeClr val="tx1"/>
                </a:solidFill>
              </a:rPr>
              <a:t>sats</a:t>
            </a:r>
            <a:r>
              <a:rPr lang="en-GB" sz="1650" cap="all" dirty="0">
                <a:solidFill>
                  <a:schemeClr val="tx1"/>
                </a:solidFill>
              </a:rPr>
              <a:t>, from 2021)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Tx/>
              <a:buChar char="-"/>
              <a:defRPr/>
            </a:pPr>
            <a:r>
              <a:rPr lang="en-GB" sz="1650" cap="all" dirty="0">
                <a:solidFill>
                  <a:schemeClr val="tx1"/>
                </a:solidFill>
              </a:rPr>
              <a:t>Sentinel 4 (Atmosphere)(4 </a:t>
            </a:r>
            <a:r>
              <a:rPr lang="en-GB" sz="1650" cap="all" dirty="0" err="1">
                <a:solidFill>
                  <a:schemeClr val="tx1"/>
                </a:solidFill>
              </a:rPr>
              <a:t>sats</a:t>
            </a:r>
            <a:r>
              <a:rPr lang="en-GB" sz="1650" cap="all" dirty="0">
                <a:solidFill>
                  <a:schemeClr val="tx1"/>
                </a:solidFill>
              </a:rPr>
              <a:t>, planned for 2021)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Tx/>
              <a:buChar char="-"/>
              <a:defRPr/>
            </a:pPr>
            <a:r>
              <a:rPr lang="en-GB" sz="1650" cap="all" dirty="0">
                <a:solidFill>
                  <a:schemeClr val="tx1"/>
                </a:solidFill>
              </a:rPr>
              <a:t>Sentinel 6 (OCEAN) (2 </a:t>
            </a:r>
            <a:r>
              <a:rPr lang="en-GB" sz="1650" cap="all" dirty="0" err="1">
                <a:solidFill>
                  <a:schemeClr val="tx1"/>
                </a:solidFill>
              </a:rPr>
              <a:t>sats</a:t>
            </a:r>
            <a:r>
              <a:rPr lang="en-GB" sz="1650" cap="all" dirty="0">
                <a:solidFill>
                  <a:schemeClr val="tx1"/>
                </a:solidFill>
              </a:rPr>
              <a:t>, from 2022 (TBC))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FontTx/>
              <a:buChar char="-"/>
              <a:defRPr/>
            </a:pPr>
            <a:endParaRPr lang="en-GB" sz="1650" cap="all" dirty="0">
              <a:solidFill>
                <a:schemeClr val="tx1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GB" sz="1650" b="1" cap="all" dirty="0">
                <a:solidFill>
                  <a:schemeClr val="tx1"/>
                </a:solidFill>
                <a:sym typeface="Wingdings" panose="05000000000000000000" pitchFamily="2" charset="2"/>
              </a:rPr>
              <a:t> Overall more than 1pb per day generated by </a:t>
            </a:r>
            <a:r>
              <a:rPr lang="en-GB" sz="1650" b="1" cap="all" dirty="0" err="1">
                <a:solidFill>
                  <a:schemeClr val="tx1"/>
                </a:solidFill>
                <a:sym typeface="Wingdings" panose="05000000000000000000" pitchFamily="2" charset="2"/>
              </a:rPr>
              <a:t>eo</a:t>
            </a:r>
            <a:r>
              <a:rPr lang="en-GB" sz="1650" b="1" cap="all" dirty="0">
                <a:solidFill>
                  <a:schemeClr val="tx1"/>
                </a:solidFill>
                <a:sym typeface="Wingdings" panose="05000000000000000000" pitchFamily="2" charset="2"/>
              </a:rPr>
              <a:t> satellites</a:t>
            </a:r>
            <a:endParaRPr lang="en-GB" sz="1650" b="1" cap="all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buFontTx/>
              <a:buChar char="-"/>
              <a:defRPr/>
            </a:pPr>
            <a:endParaRPr lang="en-GB" sz="1650" cap="all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1584325"/>
            <a:ext cx="4887913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5">
            <a:extLst>
              <a:ext uri="{FF2B5EF4-FFF2-40B4-BE49-F238E27FC236}">
                <a16:creationId xmlns:a16="http://schemas.microsoft.com/office/drawing/2014/main" id="{829F6F01-233E-4D05-AC6E-1B04E53A8AD1}"/>
              </a:ext>
            </a:extLst>
          </p:cNvPr>
          <p:cNvSpPr txBox="1"/>
          <p:nvPr/>
        </p:nvSpPr>
        <p:spPr>
          <a:xfrm>
            <a:off x="6180138" y="828675"/>
            <a:ext cx="2424112" cy="738188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050" dirty="0" err="1">
                <a:latin typeface="Arial" charset="0"/>
                <a:ea typeface="ＭＳ Ｐゴシック" charset="-128"/>
              </a:rPr>
              <a:t>Sentinel</a:t>
            </a:r>
            <a:r>
              <a:rPr lang="it-IT" sz="1050" dirty="0">
                <a:latin typeface="Arial" charset="0"/>
                <a:ea typeface="ＭＳ Ｐゴシック" charset="-128"/>
              </a:rPr>
              <a:t> 2A    Level 1C </a:t>
            </a:r>
            <a:r>
              <a:rPr lang="it-IT" sz="1050" dirty="0" err="1">
                <a:latin typeface="Arial" charset="0"/>
                <a:ea typeface="ＭＳ Ｐゴシック" charset="-128"/>
              </a:rPr>
              <a:t>daily</a:t>
            </a:r>
            <a:r>
              <a:rPr lang="it-IT" sz="1050" dirty="0">
                <a:latin typeface="Arial" charset="0"/>
                <a:ea typeface="ＭＳ Ｐゴシック" charset="-128"/>
              </a:rPr>
              <a:t> </a:t>
            </a:r>
            <a:r>
              <a:rPr lang="it-IT" sz="1050" dirty="0" err="1">
                <a:latin typeface="Arial" charset="0"/>
                <a:ea typeface="ＭＳ Ｐゴシック" charset="-128"/>
              </a:rPr>
              <a:t>figures</a:t>
            </a:r>
            <a:endParaRPr lang="it-IT" sz="1050" dirty="0">
              <a:latin typeface="Arial" charset="0"/>
              <a:ea typeface="ＭＳ Ｐゴシック" charset="-128"/>
            </a:endParaRPr>
          </a:p>
          <a:p>
            <a:pPr marL="214313" indent="-214313">
              <a:buFont typeface="Arial"/>
              <a:buChar char="•"/>
              <a:defRPr/>
            </a:pPr>
            <a:r>
              <a:rPr lang="it-IT" sz="1050" dirty="0" err="1">
                <a:latin typeface="Arial" charset="0"/>
                <a:ea typeface="ＭＳ Ｐゴシック" charset="-128"/>
              </a:rPr>
              <a:t>Products</a:t>
            </a:r>
            <a:r>
              <a:rPr lang="it-IT" sz="1050" dirty="0">
                <a:latin typeface="Arial" charset="0"/>
                <a:ea typeface="ＭＳ Ｐゴシック" charset="-128"/>
              </a:rPr>
              <a:t>: ~ 100.000 per </a:t>
            </a:r>
            <a:r>
              <a:rPr lang="it-IT" sz="1050" dirty="0" err="1">
                <a:latin typeface="Arial" charset="0"/>
                <a:ea typeface="ＭＳ Ｐゴシック" charset="-128"/>
              </a:rPr>
              <a:t>day</a:t>
            </a:r>
            <a:endParaRPr lang="it-IT" sz="1050" dirty="0">
              <a:latin typeface="Arial" charset="0"/>
              <a:ea typeface="ＭＳ Ｐゴシック" charset="-128"/>
            </a:endParaRPr>
          </a:p>
          <a:p>
            <a:pPr marL="214313" indent="-214313">
              <a:buFont typeface="Arial"/>
              <a:buChar char="•"/>
              <a:defRPr/>
            </a:pPr>
            <a:r>
              <a:rPr lang="it-IT" sz="1050" b="1" dirty="0">
                <a:latin typeface="Arial" charset="0"/>
                <a:ea typeface="ＭＳ Ｐゴシック" charset="-128"/>
              </a:rPr>
              <a:t>Volume: ~ 3 TB/</a:t>
            </a:r>
            <a:r>
              <a:rPr lang="it-IT" sz="1050" b="1" dirty="0" err="1">
                <a:latin typeface="Arial" charset="0"/>
                <a:ea typeface="ＭＳ Ｐゴシック" charset="-128"/>
              </a:rPr>
              <a:t>day</a:t>
            </a:r>
            <a:endParaRPr lang="it-IT" sz="1050" b="1" dirty="0">
              <a:latin typeface="Arial" charset="0"/>
              <a:ea typeface="ＭＳ Ｐゴシック" charset="-128"/>
            </a:endParaRPr>
          </a:p>
          <a:p>
            <a:pPr marL="214313" indent="-214313">
              <a:buFont typeface="Arial"/>
              <a:buChar char="•"/>
              <a:defRPr/>
            </a:pPr>
            <a:r>
              <a:rPr lang="it-IT" sz="1050" dirty="0" err="1">
                <a:latin typeface="Arial" charset="0"/>
                <a:ea typeface="ＭＳ Ｐゴシック" charset="-128"/>
              </a:rPr>
              <a:t>Coverage</a:t>
            </a:r>
            <a:r>
              <a:rPr lang="it-IT" sz="1050" dirty="0">
                <a:latin typeface="Arial" charset="0"/>
                <a:ea typeface="ＭＳ Ｐゴシック" charset="-128"/>
              </a:rPr>
              <a:t>: global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 txBox="1">
            <a:spLocks/>
          </p:cNvSpPr>
          <p:nvPr/>
        </p:nvSpPr>
        <p:spPr bwMode="auto">
          <a:xfrm>
            <a:off x="1871663" y="212725"/>
            <a:ext cx="53768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808038" indent="-350838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406525" indent="-492125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2005013" indent="-63341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603500" indent="-7747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3060700" indent="-7747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3517900" indent="-7747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975100" indent="-7747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4432300" indent="-7747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</a:rPr>
              <a:t>Enabling a more holistic approach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3200" b="1">
              <a:solidFill>
                <a:schemeClr val="bg1"/>
              </a:solidFill>
            </a:endParaRPr>
          </a:p>
        </p:txBody>
      </p:sp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174625" y="1123950"/>
            <a:ext cx="5303838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An ever-growing number of remote-sensing satellites provides the scientific community with an unprecedented wealth of long-term monitoring data.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Combined analysis of these data streams creates a huge potential to better understand the trajectories of land and marine ecosystems, atmospheric components, and the interactions of these spheres. </a:t>
            </a: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198438" y="3816350"/>
            <a:ext cx="87233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0098DB"/>
                </a:solidFill>
                <a:cs typeface="Arial" panose="020B0604020202020204" pitchFamily="34" charset="0"/>
              </a:rPr>
              <a:t>Can datacubes support the scientific community to adopt a more holistic approach in understanding land-marine-atmosphere interactions and the role of humans?</a:t>
            </a:r>
          </a:p>
        </p:txBody>
      </p:sp>
      <p:grpSp>
        <p:nvGrpSpPr>
          <p:cNvPr id="36869" name="Group 14"/>
          <p:cNvGrpSpPr>
            <a:grpSpLocks/>
          </p:cNvGrpSpPr>
          <p:nvPr/>
        </p:nvGrpSpPr>
        <p:grpSpPr bwMode="auto">
          <a:xfrm>
            <a:off x="5740400" y="1330325"/>
            <a:ext cx="3173413" cy="2216150"/>
            <a:chOff x="1860107" y="2204864"/>
            <a:chExt cx="4817691" cy="3413150"/>
          </a:xfrm>
        </p:grpSpPr>
        <p:pic>
          <p:nvPicPr>
            <p:cNvPr id="3687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323" y="2204864"/>
              <a:ext cx="1377234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247" y="2924944"/>
              <a:ext cx="2103990" cy="1942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2787" y="3501008"/>
              <a:ext cx="1295011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3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866" y="2276872"/>
              <a:ext cx="1454988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4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107" y="3429000"/>
              <a:ext cx="115626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5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005" y="4581128"/>
              <a:ext cx="1305289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6" name="Picture 1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0551" y="5013176"/>
              <a:ext cx="616672" cy="60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7" name="Picture 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7294" y="4581128"/>
              <a:ext cx="1233344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928813"/>
            <a:ext cx="14954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5438" y="981075"/>
            <a:ext cx="5773737" cy="440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600" dirty="0"/>
              <a:t>Standard products made available by space agencies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have a </a:t>
            </a:r>
            <a:r>
              <a:rPr lang="en-GB" sz="1600" i="1" dirty="0">
                <a:solidFill>
                  <a:srgbClr val="0098DB"/>
                </a:solidFill>
              </a:rPr>
              <a:t>space-</a:t>
            </a:r>
            <a:r>
              <a:rPr lang="en-GB" sz="1600" dirty="0"/>
              <a:t>specific format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require </a:t>
            </a:r>
            <a:r>
              <a:rPr lang="en-GB" sz="1600" i="1" dirty="0">
                <a:solidFill>
                  <a:srgbClr val="0098DB"/>
                </a:solidFill>
              </a:rPr>
              <a:t>space-</a:t>
            </a:r>
            <a:r>
              <a:rPr lang="en-GB" sz="1600" dirty="0"/>
              <a:t>specific tools to extract the data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and </a:t>
            </a:r>
            <a:r>
              <a:rPr lang="en-GB" sz="1600" i="1" dirty="0">
                <a:solidFill>
                  <a:srgbClr val="0098DB"/>
                </a:solidFill>
              </a:rPr>
              <a:t>space-</a:t>
            </a:r>
            <a:r>
              <a:rPr lang="en-GB" sz="1600" dirty="0"/>
              <a:t>specific knowledge to extract the information.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eaLnBrk="1" hangingPunct="1">
              <a:defRPr/>
            </a:pPr>
            <a:r>
              <a:rPr lang="en-GB" sz="1600" b="1" i="1" dirty="0">
                <a:solidFill>
                  <a:srgbClr val="0098DB"/>
                </a:solidFill>
              </a:rPr>
              <a:t>Can </a:t>
            </a:r>
            <a:r>
              <a:rPr lang="en-GB" sz="1600" b="1" i="1" dirty="0" err="1">
                <a:solidFill>
                  <a:srgbClr val="0098DB"/>
                </a:solidFill>
              </a:rPr>
              <a:t>Datacubes</a:t>
            </a:r>
            <a:r>
              <a:rPr lang="en-GB" sz="1600" b="1" i="1" dirty="0">
                <a:solidFill>
                  <a:srgbClr val="0098DB"/>
                </a:solidFill>
              </a:rPr>
              <a:t> provide an innovative data access mechanism to ease the life for users from outside the space community?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WCS access interface starts to be well known to GIS community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Possible integration with GIS tools already operated by enlarged user community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392488"/>
            <a:ext cx="20669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987425"/>
            <a:ext cx="1114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itle 1"/>
          <p:cNvSpPr txBox="1">
            <a:spLocks/>
          </p:cNvSpPr>
          <p:nvPr/>
        </p:nvSpPr>
        <p:spPr bwMode="auto">
          <a:xfrm>
            <a:off x="723900" y="179388"/>
            <a:ext cx="69881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808038" indent="-350838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406525" indent="-492125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2005013" indent="-63341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603500" indent="-7747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3060700" indent="-7747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3517900" indent="-7747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975100" indent="-7747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4432300" indent="-7747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Enlarging the User Base</a:t>
            </a:r>
            <a:endParaRPr lang="en-US" alt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9250" y="981075"/>
            <a:ext cx="5534025" cy="40318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600" dirty="0"/>
              <a:t>Science and applications need </a:t>
            </a:r>
            <a:r>
              <a:rPr lang="en-GB" sz="1600" dirty="0" smtClean="0"/>
              <a:t>interaction </a:t>
            </a:r>
            <a:r>
              <a:rPr lang="en-GB" sz="1600" u="sng" dirty="0"/>
              <a:t>across</a:t>
            </a:r>
            <a:r>
              <a:rPr lang="en-GB" sz="1600" dirty="0"/>
              <a:t> space missions and </a:t>
            </a:r>
            <a:r>
              <a:rPr lang="en-GB" sz="1600" u="sng" dirty="0"/>
              <a:t>merge data</a:t>
            </a:r>
            <a:r>
              <a:rPr lang="en-GB" sz="1600" dirty="0"/>
              <a:t> with non-space information.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eaLnBrk="1" hangingPunct="1">
              <a:defRPr/>
            </a:pPr>
            <a:r>
              <a:rPr lang="en-GB" sz="1600" b="1" i="1" dirty="0">
                <a:solidFill>
                  <a:srgbClr val="0098DB"/>
                </a:solidFill>
              </a:rPr>
              <a:t>Can </a:t>
            </a:r>
            <a:r>
              <a:rPr lang="en-GB" sz="1600" b="1" i="1" dirty="0" err="1">
                <a:solidFill>
                  <a:srgbClr val="0098DB"/>
                </a:solidFill>
              </a:rPr>
              <a:t>Datacubes</a:t>
            </a:r>
            <a:r>
              <a:rPr lang="en-GB" sz="1600" b="1" i="1" dirty="0">
                <a:solidFill>
                  <a:srgbClr val="0098DB"/>
                </a:solidFill>
              </a:rPr>
              <a:t> support the drilling through long time series of different satellite series more efficiently?</a:t>
            </a:r>
          </a:p>
          <a:p>
            <a:pPr eaLnBrk="1" hangingPunct="1">
              <a:defRPr/>
            </a:pPr>
            <a:endParaRPr lang="en-GB" sz="1600" b="1" i="1" dirty="0">
              <a:solidFill>
                <a:srgbClr val="0098DB"/>
              </a:solidFill>
            </a:endParaRPr>
          </a:p>
          <a:p>
            <a:pPr eaLnBrk="1" hangingPunct="1">
              <a:defRPr/>
            </a:pPr>
            <a:endParaRPr lang="en-GB" sz="1600" b="1" i="1" dirty="0">
              <a:solidFill>
                <a:srgbClr val="0098DB"/>
              </a:solidFill>
            </a:endParaRPr>
          </a:p>
          <a:p>
            <a:pPr eaLnBrk="1" hangingPunct="1">
              <a:defRPr/>
            </a:pPr>
            <a:r>
              <a:rPr lang="en-GB" sz="1600" b="1" i="1" dirty="0">
                <a:solidFill>
                  <a:srgbClr val="0098DB"/>
                </a:solidFill>
              </a:rPr>
              <a:t>Can </a:t>
            </a:r>
            <a:r>
              <a:rPr lang="en-GB" sz="1600" b="1" i="1" dirty="0" err="1">
                <a:solidFill>
                  <a:srgbClr val="0098DB"/>
                </a:solidFill>
              </a:rPr>
              <a:t>Datacubes</a:t>
            </a:r>
            <a:r>
              <a:rPr lang="en-GB" sz="1600" b="1" i="1" dirty="0">
                <a:solidFill>
                  <a:srgbClr val="0098DB"/>
                </a:solidFill>
              </a:rPr>
              <a:t> support the merging of different information sources (space, airborne, in-situ, GIS) more efficiently?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sz="16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sz="1600" dirty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928688"/>
            <a:ext cx="29908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itle 1"/>
          <p:cNvSpPr txBox="1">
            <a:spLocks/>
          </p:cNvSpPr>
          <p:nvPr/>
        </p:nvSpPr>
        <p:spPr bwMode="auto">
          <a:xfrm>
            <a:off x="2128838" y="163513"/>
            <a:ext cx="57991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808038" indent="-350838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406525" indent="-492125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2005013" indent="-63341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603500" indent="-7747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3060700" indent="-7747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3517900" indent="-7747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975100" indent="-7747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4432300" indent="-7747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Cross-domain/-mission access</a:t>
            </a:r>
            <a:endParaRPr lang="en-US" alt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ChangeArrowheads="1"/>
          </p:cNvSpPr>
          <p:nvPr/>
        </p:nvSpPr>
        <p:spPr bwMode="auto">
          <a:xfrm>
            <a:off x="127000" y="817563"/>
            <a:ext cx="871537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ESA has experimented </a:t>
            </a:r>
            <a:r>
              <a:rPr lang="en-GB" altLang="en-US" dirty="0" err="1">
                <a:solidFill>
                  <a:schemeClr val="tx1"/>
                </a:solidFill>
              </a:rPr>
              <a:t>datacubes</a:t>
            </a:r>
            <a:r>
              <a:rPr lang="en-GB" altLang="en-US" dirty="0">
                <a:solidFill>
                  <a:schemeClr val="tx1"/>
                </a:solidFill>
              </a:rPr>
              <a:t> with 2 different levels of data: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ja-JP" altLang="en-GB" i="1" dirty="0">
                <a:solidFill>
                  <a:schemeClr val="tx1"/>
                </a:solidFill>
              </a:rPr>
              <a:t>“</a:t>
            </a:r>
            <a:r>
              <a:rPr lang="en-GB" altLang="ja-JP" b="1" i="1" dirty="0">
                <a:solidFill>
                  <a:srgbClr val="C00000"/>
                </a:solidFill>
              </a:rPr>
              <a:t>signal measurements</a:t>
            </a:r>
            <a:r>
              <a:rPr lang="ja-JP" altLang="en-GB" dirty="0">
                <a:solidFill>
                  <a:schemeClr val="tx1"/>
                </a:solidFill>
              </a:rPr>
              <a:t>”</a:t>
            </a:r>
            <a:r>
              <a:rPr lang="en-GB" altLang="ja-JP" dirty="0">
                <a:solidFill>
                  <a:schemeClr val="tx1"/>
                </a:solidFill>
              </a:rPr>
              <a:t> (e.g. spectral radiance, backscatter):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ESA </a:t>
            </a:r>
            <a:r>
              <a:rPr lang="en-GB" altLang="en-US" dirty="0" smtClean="0">
                <a:solidFill>
                  <a:schemeClr val="tx1"/>
                </a:solidFill>
              </a:rPr>
              <a:t>TPM/HM </a:t>
            </a:r>
            <a:r>
              <a:rPr lang="en-GB" altLang="en-US" dirty="0">
                <a:solidFill>
                  <a:schemeClr val="tx1"/>
                </a:solidFill>
              </a:rPr>
              <a:t>Data Cube is populated with </a:t>
            </a:r>
            <a:r>
              <a:rPr lang="en-GB" altLang="en-US" dirty="0" smtClean="0">
                <a:solidFill>
                  <a:schemeClr val="tx1"/>
                </a:solidFill>
              </a:rPr>
              <a:t>Landsat - ERS-1/2 – ASAR - historical </a:t>
            </a:r>
            <a:r>
              <a:rPr lang="en-GB" altLang="en-US" dirty="0">
                <a:solidFill>
                  <a:schemeClr val="tx1"/>
                </a:solidFill>
              </a:rPr>
              <a:t>archive over </a:t>
            </a:r>
            <a:r>
              <a:rPr lang="en-GB" altLang="en-US" dirty="0" smtClean="0">
                <a:solidFill>
                  <a:schemeClr val="tx1"/>
                </a:solidFill>
              </a:rPr>
              <a:t>Europe (</a:t>
            </a:r>
            <a:r>
              <a:rPr lang="en-GB" altLang="en-US" dirty="0" smtClean="0">
                <a:solidFill>
                  <a:schemeClr val="tx1"/>
                </a:solidFill>
                <a:hlinkClick r:id="rId2"/>
              </a:rPr>
              <a:t>https://eodataservice.org/</a:t>
            </a:r>
            <a:r>
              <a:rPr lang="en-GB" altLang="en-US" dirty="0" smtClean="0">
                <a:solidFill>
                  <a:schemeClr val="tx1"/>
                </a:solidFill>
              </a:rPr>
              <a:t>): </a:t>
            </a:r>
            <a:r>
              <a:rPr lang="en-GB" altLang="en-US" dirty="0">
                <a:solidFill>
                  <a:schemeClr val="tx1"/>
                </a:solidFill>
              </a:rPr>
              <a:t/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GB" altLang="en-US" b="1" dirty="0">
                <a:solidFill>
                  <a:schemeClr val="tx1"/>
                </a:solidFill>
              </a:rPr>
              <a:t>remote sensing knowledge is required to extract information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GB" altLang="en-US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ja-JP" altLang="en-GB" i="1" dirty="0">
                <a:solidFill>
                  <a:schemeClr val="tx1"/>
                </a:solidFill>
              </a:rPr>
              <a:t>“</a:t>
            </a:r>
            <a:r>
              <a:rPr lang="en-GB" altLang="ja-JP" b="1" i="1" dirty="0">
                <a:solidFill>
                  <a:srgbClr val="00B050"/>
                </a:solidFill>
              </a:rPr>
              <a:t>parameters</a:t>
            </a:r>
            <a:r>
              <a:rPr lang="ja-JP" altLang="en-GB" i="1" dirty="0" smtClean="0">
                <a:solidFill>
                  <a:schemeClr val="tx1"/>
                </a:solidFill>
              </a:rPr>
              <a:t>” </a:t>
            </a:r>
            <a:r>
              <a:rPr lang="en-GB" altLang="en-US" dirty="0" smtClean="0">
                <a:solidFill>
                  <a:schemeClr val="tx1"/>
                </a:solidFill>
              </a:rPr>
              <a:t>(e.g. land surface temperature, soil moisture, biomass, …..)</a:t>
            </a:r>
            <a:endParaRPr lang="en-GB" altLang="ja-JP" i="1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The  Earth System Data Cube provides higher-level information layers readily consumable by a thematic community </a:t>
            </a:r>
            <a:r>
              <a:rPr lang="en-GB" altLang="en-US" dirty="0" smtClean="0">
                <a:solidFill>
                  <a:schemeClr val="tx1"/>
                </a:solidFill>
              </a:rPr>
              <a:t>(</a:t>
            </a:r>
            <a:r>
              <a:rPr lang="en-GB" altLang="en-US" dirty="0" smtClean="0">
                <a:solidFill>
                  <a:schemeClr val="tx1"/>
                </a:solidFill>
                <a:hlinkClick r:id="rId3"/>
              </a:rPr>
              <a:t>http</a:t>
            </a:r>
            <a:r>
              <a:rPr lang="en-GB" altLang="en-US" dirty="0" smtClean="0">
                <a:solidFill>
                  <a:schemeClr val="tx1"/>
                </a:solidFill>
                <a:hlinkClick r:id="rId3"/>
              </a:rPr>
              <a:t>://earthsystemdatacube.net/</a:t>
            </a:r>
            <a:r>
              <a:rPr lang="en-GB" altLang="en-US" dirty="0" smtClean="0">
                <a:solidFill>
                  <a:schemeClr val="tx1"/>
                </a:solidFill>
              </a:rPr>
              <a:t>)</a:t>
            </a:r>
            <a:endParaRPr lang="en-GB" altLang="en-US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 can be directly ingested into thematic information systems without specific remote sensing knowledge</a:t>
            </a:r>
            <a:r>
              <a:rPr lang="en-GB" altLang="en-US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174625" y="4013200"/>
            <a:ext cx="86201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b="1">
                <a:solidFill>
                  <a:srgbClr val="0098DB"/>
                </a:solidFill>
              </a:rPr>
              <a:t>Bridging between these 2 worlds is essential to get space data adopted into operational processes</a:t>
            </a:r>
            <a:endParaRPr lang="en-GB" altLang="en-US" b="1" i="1">
              <a:solidFill>
                <a:srgbClr val="0098DB"/>
              </a:solidFill>
            </a:endParaRPr>
          </a:p>
        </p:txBody>
      </p:sp>
      <p:sp>
        <p:nvSpPr>
          <p:cNvPr id="40964" name="Title 1"/>
          <p:cNvSpPr txBox="1">
            <a:spLocks/>
          </p:cNvSpPr>
          <p:nvPr/>
        </p:nvSpPr>
        <p:spPr bwMode="auto">
          <a:xfrm>
            <a:off x="989013" y="185738"/>
            <a:ext cx="77041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A Bridge from Space to Applications</a:t>
            </a:r>
            <a:endParaRPr lang="en-US" altLang="en-US" sz="3200" b="1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0025" y="3984625"/>
            <a:ext cx="8620125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b="1">
                <a:solidFill>
                  <a:srgbClr val="C00000"/>
                </a:solidFill>
              </a:rPr>
              <a:t>Today, parameter layers are generated periodically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b="1">
                <a:solidFill>
                  <a:srgbClr val="C00000"/>
                </a:solidFill>
              </a:rPr>
              <a:t>by one “agreed” algorithm</a:t>
            </a:r>
            <a:endParaRPr lang="en-GB" altLang="en-US" i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4625" y="1071563"/>
            <a:ext cx="6186488" cy="25860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600" b="1" dirty="0">
                <a:solidFill>
                  <a:srgbClr val="0098DB"/>
                </a:solidFill>
              </a:rPr>
              <a:t>A step change in the use of space data: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 interactive environment for the “recipe” coding &amp; tuning ?</a:t>
            </a:r>
          </a:p>
          <a:p>
            <a:pPr eaLnBrk="1" hangingPunct="1">
              <a:defRPr/>
            </a:pPr>
            <a:endParaRPr lang="en-GB" b="1" dirty="0">
              <a:solidFill>
                <a:srgbClr val="0098DB"/>
              </a:solidFill>
            </a:endParaRPr>
          </a:p>
          <a:p>
            <a:pPr eaLnBrk="1" hangingPunct="1">
              <a:defRPr/>
            </a:pPr>
            <a:r>
              <a:rPr lang="en-GB" sz="1600" b="1" dirty="0">
                <a:solidFill>
                  <a:srgbClr val="0098DB"/>
                </a:solidFill>
              </a:rPr>
              <a:t>Can we generate </a:t>
            </a:r>
            <a:r>
              <a:rPr lang="en-GB" sz="1600" b="1">
                <a:solidFill>
                  <a:srgbClr val="0098DB"/>
                </a:solidFill>
              </a:rPr>
              <a:t>information layers </a:t>
            </a:r>
            <a:r>
              <a:rPr lang="en-GB" sz="1600" b="1" dirty="0" err="1">
                <a:solidFill>
                  <a:srgbClr val="0098DB"/>
                </a:solidFill>
              </a:rPr>
              <a:t>datacubes</a:t>
            </a:r>
            <a:r>
              <a:rPr lang="en-GB" sz="1600" b="1" dirty="0">
                <a:solidFill>
                  <a:srgbClr val="0098DB"/>
                </a:solidFill>
              </a:rPr>
              <a:t> help to derive parameters more dynamically from “signal measurement data”?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we have many different “virtual” parameter layers based on the same measurement data, applying a “recipe” on-the-fly?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577" y="3478945"/>
            <a:ext cx="1952625" cy="85725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3000000" lon="21000000" rev="20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00" y="1093718"/>
            <a:ext cx="1931338" cy="96566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3000000" lon="21000000" rev="20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8" y="2114550"/>
            <a:ext cx="19685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itle 1"/>
          <p:cNvSpPr txBox="1">
            <a:spLocks/>
          </p:cNvSpPr>
          <p:nvPr/>
        </p:nvSpPr>
        <p:spPr bwMode="auto">
          <a:xfrm>
            <a:off x="659219" y="168275"/>
            <a:ext cx="698204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anose="020B0604030504040204" pitchFamily="34" charset="0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1pPr>
            <a:lvl2pPr marL="808038" indent="-350838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1406525" indent="-492125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3pPr>
            <a:lvl4pPr marL="2005013" indent="-633413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4pPr>
            <a:lvl5pPr marL="2603500" indent="-7747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5pPr>
            <a:lvl6pPr marL="3060700" indent="-7747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6pPr>
            <a:lvl7pPr marL="3517900" indent="-7747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7pPr>
            <a:lvl8pPr marL="3975100" indent="-7747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8pPr>
            <a:lvl9pPr marL="4432300" indent="-7747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 smtClean="0">
                <a:solidFill>
                  <a:schemeClr val="bg1"/>
                </a:solidFill>
              </a:rPr>
              <a:t>Dynamic Generation of Parameter Layers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8"/>
</p:tagLst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10.xml><?xml version="1.0" encoding="utf-8"?>
<a:theme xmlns:a="http://schemas.openxmlformats.org/drawingml/2006/main" name="8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1.xml><?xml version="1.0" encoding="utf-8"?>
<a:theme xmlns:a="http://schemas.openxmlformats.org/drawingml/2006/main" name="9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2.xml><?xml version="1.0" encoding="utf-8"?>
<a:theme xmlns:a="http://schemas.openxmlformats.org/drawingml/2006/main" name="10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3.xml><?xml version="1.0" encoding="utf-8"?>
<a:theme xmlns:a="http://schemas.openxmlformats.org/drawingml/2006/main" name="11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4.xml><?xml version="1.0" encoding="utf-8"?>
<a:theme xmlns:a="http://schemas.openxmlformats.org/drawingml/2006/main" name="12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5.xml><?xml version="1.0" encoding="utf-8"?>
<a:theme xmlns:a="http://schemas.openxmlformats.org/drawingml/2006/main" name="13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6.xml><?xml version="1.0" encoding="utf-8"?>
<a:theme xmlns:a="http://schemas.openxmlformats.org/drawingml/2006/main" name="14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7.xml><?xml version="1.0" encoding="utf-8"?>
<a:theme xmlns:a="http://schemas.openxmlformats.org/drawingml/2006/main" name="15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8.xml><?xml version="1.0" encoding="utf-8"?>
<a:theme xmlns:a="http://schemas.openxmlformats.org/drawingml/2006/main" name="16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4.xml><?xml version="1.0" encoding="utf-8"?>
<a:theme xmlns:a="http://schemas.openxmlformats.org/drawingml/2006/main" name="2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5.xml><?xml version="1.0" encoding="utf-8"?>
<a:theme xmlns:a="http://schemas.openxmlformats.org/drawingml/2006/main" name="3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6.xml><?xml version="1.0" encoding="utf-8"?>
<a:theme xmlns:a="http://schemas.openxmlformats.org/drawingml/2006/main" name="4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7.xml><?xml version="1.0" encoding="utf-8"?>
<a:theme xmlns:a="http://schemas.openxmlformats.org/drawingml/2006/main" name="5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8.xml><?xml version="1.0" encoding="utf-8"?>
<a:theme xmlns:a="http://schemas.openxmlformats.org/drawingml/2006/main" name="6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9.xml><?xml version="1.0" encoding="utf-8"?>
<a:theme xmlns:a="http://schemas.openxmlformats.org/drawingml/2006/main" name="7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3A675EEDBEAD734789C2602A0F48A45A" ma:contentTypeVersion="41" ma:contentTypeDescription="" ma:contentTypeScope="" ma:versionID="09a0dfafee4b7f33820749e6b52371ba">
  <xsd:schema xmlns:xsd="http://www.w3.org/2001/XMLSchema" xmlns:xs="http://www.w3.org/2001/XMLSchema" xmlns:p="http://schemas.microsoft.com/office/2006/metadata/properties" xmlns:ns2="ddc99d1b-0883-4f2c-a8e6-6d8ebaa0e5d6" targetNamespace="http://schemas.microsoft.com/office/2006/metadata/properties" ma:root="true" ma:fieldsID="80517bb114717fc6758b191735bba6cf" ns2:_="">
    <xsd:import namespace="ddc99d1b-0883-4f2c-a8e6-6d8ebaa0e5d6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2:Revision" minOccurs="0"/>
                <xsd:element ref="ns2:Status" minOccurs="0"/>
                <xsd:element ref="ns2:Distribution" minOccurs="0"/>
                <xsd:element ref="ns2:Organisational_x0020_entity" minOccurs="0"/>
                <xsd:element ref="ns2:Long_x0020_Title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>
      <xsd:simpleType>
        <xsd:restriction base="dms:Choice"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- Releasable to the Public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 ma:readOnly="false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Long_x0020_Title" ma:index="22" nillable="true" ma:displayName="Long Title" ma:internalName="Long_x0020_Title">
      <xsd:simpleType>
        <xsd:restriction base="dms:Text">
          <xsd:maxLength value="255"/>
        </xsd:restriction>
      </xsd:simpleType>
    </xsd:element>
    <xsd:element name="_dlc_DocId" ma:index="2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6" nillable="true" ma:displayName="In_iShare" ma:default="0" ma:hidden="true" ma:internalName="In_iShare" ma:readOnly="false">
      <xsd:simpleType>
        <xsd:restriction base="dms:Boolean"/>
      </xsd:simpleType>
    </xsd:element>
    <xsd:element name="AutoSync" ma:index="27" nillable="true" ma:displayName="AutoSync" ma:default="0" ma:internalName="AutoSync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vision xmlns="ddc99d1b-0883-4f2c-a8e6-6d8ebaa0e5d6">0</Revision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In_iShare xmlns="ddc99d1b-0883-4f2c-a8e6-6d8ebaa0e5d6">false</In_iShare>
    <Classification xmlns="ddc99d1b-0883-4f2c-a8e6-6d8ebaa0e5d6">ESA UNCLASSIFIED - For Official Use</Classification>
    <Issue_x0020_Date xmlns="ddc99d1b-0883-4f2c-a8e6-6d8ebaa0e5d6">1999-12-31T15:59:57+00:00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Long_x0020_Title xmlns="ddc99d1b-0883-4f2c-a8e6-6d8ebaa0e5d6" xsi:nil="true"/>
    <AutoSync xmlns="ddc99d1b-0883-4f2c-a8e6-6d8ebaa0e5d6">false</AutoSync>
    <Status xmlns="ddc99d1b-0883-4f2c-a8e6-6d8ebaa0e5d6" xsi:nil="true"/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3ACEAA-8F89-40F1-8694-9F3FB0B481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5A4848-AA8F-4937-81FA-D24EA9421B4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9970520-DEC1-4A96-A2D3-FD6BE0050A54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5ACF07C1-FD06-4211-82F8-8D6F9BB7381D}">
  <ds:schemaRefs>
    <ds:schemaRef ds:uri="http://schemas.microsoft.com/office/2006/documentManagement/types"/>
    <ds:schemaRef ds:uri="http://schemas.microsoft.com/office/2006/metadata/properties"/>
    <ds:schemaRef ds:uri="ddc99d1b-0883-4f2c-a8e6-6d8ebaa0e5d6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5.xml><?xml version="1.0" encoding="utf-8"?>
<ds:datastoreItem xmlns:ds="http://schemas.openxmlformats.org/officeDocument/2006/customXml" ds:itemID="{5A6A62C0-F4C0-428B-8EC8-A99FDE0D5E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1031</TotalTime>
  <Words>1325</Words>
  <Application>Microsoft Office PowerPoint</Application>
  <PresentationFormat>On-screen Show (16:9)</PresentationFormat>
  <Paragraphs>214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19</vt:i4>
      </vt:variant>
    </vt:vector>
  </HeadingPairs>
  <TitlesOfParts>
    <vt:vector size="45" baseType="lpstr">
      <vt:lpstr>MS PGothic</vt:lpstr>
      <vt:lpstr>MS PGothic</vt:lpstr>
      <vt:lpstr>Arial</vt:lpstr>
      <vt:lpstr>Calibri</vt:lpstr>
      <vt:lpstr>Courier New</vt:lpstr>
      <vt:lpstr>Tw Cen MT</vt:lpstr>
      <vt:lpstr>Verdana</vt:lpstr>
      <vt:lpstr>Wingdings</vt:lpstr>
      <vt:lpstr>ESA Presentation</vt:lpstr>
      <vt:lpstr>NEW ESA Presentation 16-9</vt:lpstr>
      <vt:lpstr>1_NEW ESA Presentation 16-9</vt:lpstr>
      <vt:lpstr>2_NEW ESA Presentation 16-9</vt:lpstr>
      <vt:lpstr>3_NEW ESA Presentation 16-9</vt:lpstr>
      <vt:lpstr>4_NEW ESA Presentation 16-9</vt:lpstr>
      <vt:lpstr>5_NEW ESA Presentation 16-9</vt:lpstr>
      <vt:lpstr>6_NEW ESA Presentation 16-9</vt:lpstr>
      <vt:lpstr>7_NEW ESA Presentation 16-9</vt:lpstr>
      <vt:lpstr>8_NEW ESA Presentation 16-9</vt:lpstr>
      <vt:lpstr>9_NEW ESA Presentation 16-9</vt:lpstr>
      <vt:lpstr>10_NEW ESA Presentation 16-9</vt:lpstr>
      <vt:lpstr>11_NEW ESA Presentation 16-9</vt:lpstr>
      <vt:lpstr>12_NEW ESA Presentation 16-9</vt:lpstr>
      <vt:lpstr>13_NEW ESA Presentation 16-9</vt:lpstr>
      <vt:lpstr>14_NEW ESA Presentation 16-9</vt:lpstr>
      <vt:lpstr>15_NEW ESA Presentation 16-9</vt:lpstr>
      <vt:lpstr>16_NEW ESA Presentation 16-9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Cubes: Past &amp; Upcoming Events</vt:lpstr>
      <vt:lpstr>ESA TPM Heritage Mission Datacube Pilot </vt:lpstr>
      <vt:lpstr>MEA GUI</vt:lpstr>
      <vt:lpstr>Effective Data Subsetting</vt:lpstr>
      <vt:lpstr>PowerPoint Presentation</vt:lpstr>
      <vt:lpstr>Federated Exploitation Infrastructure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ESA Perspectives on Datacube</dc:title>
  <dc:subject>ESA Perspectives on Datacube</dc:subject>
  <dc:creator>Guenther Landgraf</dc:creator>
  <cp:lastModifiedBy>Andrea Della Vecchia</cp:lastModifiedBy>
  <cp:revision>482</cp:revision>
  <cp:lastPrinted>2016-02-10T19:45:31Z</cp:lastPrinted>
  <dcterms:created xsi:type="dcterms:W3CDTF">2015-07-01T15:01:13Z</dcterms:created>
  <dcterms:modified xsi:type="dcterms:W3CDTF">2018-04-11T10:02:05Z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bmsSiteName">
    <vt:lpwstr/>
  </property>
  <property fmtid="{D5CDD505-2E9C-101B-9397-08002B2CF9AE}" pid="15" name="Originating Organisation">
    <vt:lpwstr/>
  </property>
  <property fmtid="{D5CDD505-2E9C-101B-9397-08002B2CF9AE}" pid="16" name="bmsSitename2">
    <vt:lpwstr/>
  </property>
  <property fmtid="{D5CDD505-2E9C-101B-9397-08002B2CF9AE}" pid="17" name="bmsAddress">
    <vt:lpwstr/>
  </property>
  <property fmtid="{D5CDD505-2E9C-101B-9397-08002B2CF9AE}" pid="18" name="bmsPlace">
    <vt:lpwstr/>
  </property>
  <property fmtid="{D5CDD505-2E9C-101B-9397-08002B2CF9AE}" pid="19" name="bmsPhoneFax">
    <vt:lpwstr/>
  </property>
  <property fmtid="{D5CDD505-2E9C-101B-9397-08002B2CF9AE}" pid="20" name="_dlc_DocId">
    <vt:lpwstr>PKKMWAM5UKCP-2003826141-3138</vt:lpwstr>
  </property>
  <property fmtid="{D5CDD505-2E9C-101B-9397-08002B2CF9AE}" pid="21" name="_dlc_DocIdItemGuid">
    <vt:lpwstr>75b1a3f6-e2e5-42a8-b491-9ea9c0408e89</vt:lpwstr>
  </property>
  <property fmtid="{D5CDD505-2E9C-101B-9397-08002B2CF9AE}" pid="22" name="_dlc_DocIdUrl">
    <vt:lpwstr>https://esateamsite.sso.esa.int/DEOP/_layouts/15/DocIdRedir.aspx?ID=PKKMWAM5UKCP-2003826141-3138, PKKMWAM5UKCP-2003826141-3138</vt:lpwstr>
  </property>
  <property fmtid="{D5CDD505-2E9C-101B-9397-08002B2CF9AE}" pid="23" name="Distribution">
    <vt:lpwstr/>
  </property>
  <property fmtid="{D5CDD505-2E9C-101B-9397-08002B2CF9AE}" pid="24" name="Organisational entity">
    <vt:lpwstr/>
  </property>
  <property fmtid="{D5CDD505-2E9C-101B-9397-08002B2CF9AE}" pid="25" name="Document Type">
    <vt:lpwstr>HO - Handout / Presentation</vt:lpwstr>
  </property>
  <property fmtid="{D5CDD505-2E9C-101B-9397-08002B2CF9AE}" pid="26" name="Classification">
    <vt:lpwstr>ESA UNCLASSIFIED - For Official Use</vt:lpwstr>
  </property>
  <property fmtid="{D5CDD505-2E9C-101B-9397-08002B2CF9AE}" pid="27" name="Reference">
    <vt:lpwstr/>
  </property>
  <property fmtid="{D5CDD505-2E9C-101B-9397-08002B2CF9AE}" pid="28" name="Classification Caveat">
    <vt:lpwstr/>
  </property>
  <property fmtid="{D5CDD505-2E9C-101B-9397-08002B2CF9AE}" pid="29" name="Long Title">
    <vt:lpwstr/>
  </property>
  <property fmtid="{D5CDD505-2E9C-101B-9397-08002B2CF9AE}" pid="30" name="Status">
    <vt:lpwstr/>
  </property>
  <property fmtid="{D5CDD505-2E9C-101B-9397-08002B2CF9AE}" pid="31" name="Issue">
    <vt:i4>0</vt:i4>
  </property>
  <property fmtid="{D5CDD505-2E9C-101B-9397-08002B2CF9AE}" pid="32" name="Issue Date">
    <vt:filetime>1999-12-31T16:59:57Z</vt:filetime>
  </property>
  <property fmtid="{D5CDD505-2E9C-101B-9397-08002B2CF9AE}" pid="33" name="Revision">
    <vt:i4>0</vt:i4>
  </property>
</Properties>
</file>