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4" r:id="rId7"/>
    <p:sldId id="262" r:id="rId8"/>
    <p:sldId id="268" r:id="rId9"/>
    <p:sldId id="277" r:id="rId10"/>
    <p:sldId id="271" r:id="rId11"/>
    <p:sldId id="269" r:id="rId12"/>
    <p:sldId id="270" r:id="rId13"/>
    <p:sldId id="274" r:id="rId14"/>
    <p:sldId id="275" r:id="rId15"/>
    <p:sldId id="276" r:id="rId16"/>
    <p:sldId id="273" r:id="rId17"/>
    <p:sldId id="278" r:id="rId18"/>
    <p:sldId id="279" r:id="rId19"/>
    <p:sldId id="280" r:id="rId20"/>
    <p:sldId id="272" r:id="rId21"/>
    <p:sldId id="260" r:id="rId2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1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51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866DE-FCD2-4615-8955-66EA3EE23A5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DCD09-FE4E-43E6-8DCB-77F63BDA5521}">
      <dgm:prSet phldrT="[Text]"/>
      <dgm:spPr/>
      <dgm:t>
        <a:bodyPr/>
        <a:lstStyle/>
        <a:p>
          <a:r>
            <a:rPr lang="en-US" dirty="0" smtClean="0"/>
            <a:t>Use Case</a:t>
          </a:r>
        </a:p>
      </dgm:t>
    </dgm:pt>
    <dgm:pt modelId="{A01C71B2-5823-449D-AD47-A4FDFE0B1374}" type="parTrans" cxnId="{41D481FE-3240-4D8B-A3D4-F71EFCAE7285}">
      <dgm:prSet/>
      <dgm:spPr/>
      <dgm:t>
        <a:bodyPr/>
        <a:lstStyle/>
        <a:p>
          <a:endParaRPr lang="en-US"/>
        </a:p>
      </dgm:t>
    </dgm:pt>
    <dgm:pt modelId="{851FD23E-6A07-4AC4-9B57-4EDAA41B281F}" type="sibTrans" cxnId="{41D481FE-3240-4D8B-A3D4-F71EFCAE7285}">
      <dgm:prSet/>
      <dgm:spPr/>
      <dgm:t>
        <a:bodyPr/>
        <a:lstStyle/>
        <a:p>
          <a:endParaRPr lang="en-US"/>
        </a:p>
      </dgm:t>
    </dgm:pt>
    <dgm:pt modelId="{B593F5A7-FB4E-4A55-B769-E537FBF2E0C9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5097BADD-7930-47D7-813A-7F1726425D70}" type="parTrans" cxnId="{6279EE45-DFD6-40D5-A411-A0C075A465DE}">
      <dgm:prSet/>
      <dgm:spPr/>
      <dgm:t>
        <a:bodyPr/>
        <a:lstStyle/>
        <a:p>
          <a:endParaRPr lang="en-US"/>
        </a:p>
      </dgm:t>
    </dgm:pt>
    <dgm:pt modelId="{2929BBE5-05CC-44B2-A0D1-57E82EB30CA1}" type="sibTrans" cxnId="{6279EE45-DFD6-40D5-A411-A0C075A465DE}">
      <dgm:prSet/>
      <dgm:spPr/>
      <dgm:t>
        <a:bodyPr/>
        <a:lstStyle/>
        <a:p>
          <a:endParaRPr lang="en-US"/>
        </a:p>
      </dgm:t>
    </dgm:pt>
    <dgm:pt modelId="{10039BF5-2B4A-48D4-8727-40954D43801F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D774D94B-F861-4AE5-B776-19A4D5BA89C5}" type="parTrans" cxnId="{B7401B4D-1E46-4DDC-B973-30F72F86D4CA}">
      <dgm:prSet/>
      <dgm:spPr/>
      <dgm:t>
        <a:bodyPr/>
        <a:lstStyle/>
        <a:p>
          <a:endParaRPr lang="en-US"/>
        </a:p>
      </dgm:t>
    </dgm:pt>
    <dgm:pt modelId="{8947A6FB-2662-4DC2-87D8-3194CA35B30D}" type="sibTrans" cxnId="{B7401B4D-1E46-4DDC-B973-30F72F86D4CA}">
      <dgm:prSet/>
      <dgm:spPr/>
      <dgm:t>
        <a:bodyPr/>
        <a:lstStyle/>
        <a:p>
          <a:endParaRPr lang="en-US"/>
        </a:p>
      </dgm:t>
    </dgm:pt>
    <dgm:pt modelId="{672E31DE-9F6D-4AB9-8FAD-6F5E6D1996A6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96723561-8F23-45D5-8393-7688AF2E9E23}" type="sibTrans" cxnId="{4F8A4556-DF2E-40CA-B49D-446D619790B5}">
      <dgm:prSet/>
      <dgm:spPr/>
      <dgm:t>
        <a:bodyPr/>
        <a:lstStyle/>
        <a:p>
          <a:endParaRPr lang="en-US"/>
        </a:p>
      </dgm:t>
    </dgm:pt>
    <dgm:pt modelId="{6CB28F22-1BED-478B-B672-DCE49864E010}" type="parTrans" cxnId="{4F8A4556-DF2E-40CA-B49D-446D619790B5}">
      <dgm:prSet/>
      <dgm:spPr/>
      <dgm:t>
        <a:bodyPr/>
        <a:lstStyle/>
        <a:p>
          <a:endParaRPr lang="en-US"/>
        </a:p>
      </dgm:t>
    </dgm:pt>
    <dgm:pt modelId="{EA11E5F7-F730-4C46-92AD-F31F80497381}">
      <dgm:prSet phldrT="[Text]"/>
      <dgm:spPr/>
      <dgm:t>
        <a:bodyPr/>
        <a:lstStyle/>
        <a:p>
          <a:r>
            <a:rPr lang="en-US" dirty="0" smtClean="0"/>
            <a:t>Define</a:t>
          </a:r>
        </a:p>
      </dgm:t>
    </dgm:pt>
    <dgm:pt modelId="{202B221A-F6D3-4F49-91BF-404E2C86C042}" type="parTrans" cxnId="{CDAFAC64-E92C-4425-95AB-FA747CEA5B69}">
      <dgm:prSet/>
      <dgm:spPr/>
      <dgm:t>
        <a:bodyPr/>
        <a:lstStyle/>
        <a:p>
          <a:endParaRPr lang="en-US"/>
        </a:p>
      </dgm:t>
    </dgm:pt>
    <dgm:pt modelId="{0399E86D-B406-49B2-B11A-60CAD84441D2}" type="sibTrans" cxnId="{CDAFAC64-E92C-4425-95AB-FA747CEA5B69}">
      <dgm:prSet/>
      <dgm:spPr/>
      <dgm:t>
        <a:bodyPr/>
        <a:lstStyle/>
        <a:p>
          <a:endParaRPr lang="en-US"/>
        </a:p>
      </dgm:t>
    </dgm:pt>
    <dgm:pt modelId="{CAEEFE35-0587-4048-A2EA-AAE513FF08A1}">
      <dgm:prSet phldrT="[Text]"/>
      <dgm:spPr/>
      <dgm:t>
        <a:bodyPr/>
        <a:lstStyle/>
        <a:p>
          <a:r>
            <a:rPr lang="en-US" smtClean="0"/>
            <a:t>Update</a:t>
          </a:r>
          <a:endParaRPr lang="en-US" dirty="0" smtClean="0"/>
        </a:p>
      </dgm:t>
    </dgm:pt>
    <dgm:pt modelId="{39ABC70C-9098-4645-BFD3-A9EA59C048FB}" type="parTrans" cxnId="{F2AB484D-08E9-4A8F-98DA-A583D2980730}">
      <dgm:prSet/>
      <dgm:spPr/>
      <dgm:t>
        <a:bodyPr/>
        <a:lstStyle/>
        <a:p>
          <a:endParaRPr lang="en-US"/>
        </a:p>
      </dgm:t>
    </dgm:pt>
    <dgm:pt modelId="{D21046E2-054C-4F26-B394-A9C75B115BD2}" type="sibTrans" cxnId="{F2AB484D-08E9-4A8F-98DA-A583D2980730}">
      <dgm:prSet/>
      <dgm:spPr/>
      <dgm:t>
        <a:bodyPr/>
        <a:lstStyle/>
        <a:p>
          <a:endParaRPr lang="en-US"/>
        </a:p>
      </dgm:t>
    </dgm:pt>
    <dgm:pt modelId="{E96169CE-E041-41F2-AC69-8DF81CDC48B7}">
      <dgm:prSet phldrT="[Text]"/>
      <dgm:spPr/>
      <dgm:t>
        <a:bodyPr/>
        <a:lstStyle/>
        <a:p>
          <a:r>
            <a:rPr lang="en-US" dirty="0" smtClean="0"/>
            <a:t>Market Assessment</a:t>
          </a:r>
          <a:endParaRPr lang="en-US" dirty="0"/>
        </a:p>
      </dgm:t>
    </dgm:pt>
    <dgm:pt modelId="{92719C39-13C6-403E-B8EB-55EB2E739EA3}" type="parTrans" cxnId="{68ED94E2-CA73-4ED6-94E3-8EED229441A0}">
      <dgm:prSet/>
      <dgm:spPr/>
      <dgm:t>
        <a:bodyPr/>
        <a:lstStyle/>
        <a:p>
          <a:endParaRPr lang="en-US"/>
        </a:p>
      </dgm:t>
    </dgm:pt>
    <dgm:pt modelId="{A9C821AD-CC62-4852-A3E5-4D73637D5E63}" type="sibTrans" cxnId="{68ED94E2-CA73-4ED6-94E3-8EED229441A0}">
      <dgm:prSet/>
      <dgm:spPr/>
      <dgm:t>
        <a:bodyPr/>
        <a:lstStyle/>
        <a:p>
          <a:endParaRPr lang="en-US"/>
        </a:p>
      </dgm:t>
    </dgm:pt>
    <dgm:pt modelId="{77C5C44D-492E-4001-89F0-71F46775E32A}">
      <dgm:prSet phldrT="[Text]"/>
      <dgm:spPr/>
      <dgm:t>
        <a:bodyPr/>
        <a:lstStyle/>
        <a:p>
          <a:r>
            <a:rPr lang="en-US" dirty="0" smtClean="0"/>
            <a:t>Standards / </a:t>
          </a:r>
          <a:r>
            <a:rPr lang="en-US" smtClean="0"/>
            <a:t>Best Practices</a:t>
          </a:r>
          <a:endParaRPr lang="en-US" dirty="0"/>
        </a:p>
      </dgm:t>
    </dgm:pt>
    <dgm:pt modelId="{74E2A920-8AFC-498E-9F9D-82B314134A27}" type="parTrans" cxnId="{E3333D89-D16B-466D-8886-C4ADB5A0BC76}">
      <dgm:prSet/>
      <dgm:spPr/>
      <dgm:t>
        <a:bodyPr/>
        <a:lstStyle/>
        <a:p>
          <a:endParaRPr lang="en-US"/>
        </a:p>
      </dgm:t>
    </dgm:pt>
    <dgm:pt modelId="{7445302B-E6C1-4D49-B097-36554C913082}" type="sibTrans" cxnId="{E3333D89-D16B-466D-8886-C4ADB5A0BC76}">
      <dgm:prSet/>
      <dgm:spPr/>
      <dgm:t>
        <a:bodyPr/>
        <a:lstStyle/>
        <a:p>
          <a:endParaRPr lang="en-US"/>
        </a:p>
      </dgm:t>
    </dgm:pt>
    <dgm:pt modelId="{C930C0BB-EE82-43ED-A2D5-FB6103F671B7}">
      <dgm:prSet phldrT="[Text]"/>
      <dgm:spPr/>
      <dgm:t>
        <a:bodyPr/>
        <a:lstStyle/>
        <a:p>
          <a:r>
            <a:rPr lang="en-US" dirty="0" smtClean="0"/>
            <a:t>FOSS</a:t>
          </a:r>
          <a:endParaRPr lang="en-US" dirty="0"/>
        </a:p>
      </dgm:t>
    </dgm:pt>
    <dgm:pt modelId="{7083680A-2A26-4848-B02E-5C56F5C1E8BE}" type="parTrans" cxnId="{E6314954-B435-4DCF-B73C-1ACA82B0FC4B}">
      <dgm:prSet/>
      <dgm:spPr/>
      <dgm:t>
        <a:bodyPr/>
        <a:lstStyle/>
        <a:p>
          <a:endParaRPr lang="en-US"/>
        </a:p>
      </dgm:t>
    </dgm:pt>
    <dgm:pt modelId="{C816C048-D13D-4B7E-A939-51D989E17737}" type="sibTrans" cxnId="{E6314954-B435-4DCF-B73C-1ACA82B0FC4B}">
      <dgm:prSet/>
      <dgm:spPr/>
      <dgm:t>
        <a:bodyPr/>
        <a:lstStyle/>
        <a:p>
          <a:endParaRPr lang="en-US"/>
        </a:p>
      </dgm:t>
    </dgm:pt>
    <dgm:pt modelId="{56D091D2-E9D7-4F19-8A7E-089AC3DB62FC}">
      <dgm:prSet phldrT="[Text]"/>
      <dgm:spPr/>
      <dgm:t>
        <a:bodyPr/>
        <a:lstStyle/>
        <a:p>
          <a:r>
            <a:rPr lang="en-US" dirty="0" smtClean="0"/>
            <a:t>Reusable</a:t>
          </a:r>
          <a:endParaRPr lang="en-US" dirty="0"/>
        </a:p>
      </dgm:t>
    </dgm:pt>
    <dgm:pt modelId="{57BD91AB-A04C-425D-A717-E9F9726C5F5F}" type="parTrans" cxnId="{B804C76A-0363-4C4C-8EF8-56E57548A99F}">
      <dgm:prSet/>
      <dgm:spPr/>
      <dgm:t>
        <a:bodyPr/>
        <a:lstStyle/>
        <a:p>
          <a:endParaRPr lang="en-US"/>
        </a:p>
      </dgm:t>
    </dgm:pt>
    <dgm:pt modelId="{5ADC4318-DF6A-4706-ACC6-6127395D3AC3}" type="sibTrans" cxnId="{B804C76A-0363-4C4C-8EF8-56E57548A99F}">
      <dgm:prSet/>
      <dgm:spPr/>
      <dgm:t>
        <a:bodyPr/>
        <a:lstStyle/>
        <a:p>
          <a:endParaRPr lang="en-US"/>
        </a:p>
      </dgm:t>
    </dgm:pt>
    <dgm:pt modelId="{5EC23171-E127-4568-ADF3-768F1A431910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9239A69E-C4F1-4DE5-9E09-345F80DD4E3E}" type="parTrans" cxnId="{CCCAD981-07D8-48AC-9DC4-2DE55195C7BC}">
      <dgm:prSet/>
      <dgm:spPr/>
      <dgm:t>
        <a:bodyPr/>
        <a:lstStyle/>
        <a:p>
          <a:endParaRPr lang="en-US"/>
        </a:p>
      </dgm:t>
    </dgm:pt>
    <dgm:pt modelId="{9FB2E6F6-62C4-41FD-8150-FD79548608D9}" type="sibTrans" cxnId="{CCCAD981-07D8-48AC-9DC4-2DE55195C7BC}">
      <dgm:prSet/>
      <dgm:spPr/>
      <dgm:t>
        <a:bodyPr/>
        <a:lstStyle/>
        <a:p>
          <a:endParaRPr lang="en-US"/>
        </a:p>
      </dgm:t>
    </dgm:pt>
    <dgm:pt modelId="{CF22D1EC-ABAE-42B0-B7E9-CAAC27CE7420}">
      <dgm:prSet phldrT="[Text]"/>
      <dgm:spPr/>
      <dgm:t>
        <a:bodyPr/>
        <a:lstStyle/>
        <a:p>
          <a:r>
            <a:rPr lang="en-US" dirty="0" smtClean="0"/>
            <a:t>User Experience</a:t>
          </a:r>
          <a:endParaRPr lang="en-US" dirty="0"/>
        </a:p>
      </dgm:t>
    </dgm:pt>
    <dgm:pt modelId="{A7FCB102-3576-4A6C-911E-1D3A62C883DA}" type="parTrans" cxnId="{563C2AE8-FCA1-496A-BC75-2136433A99A2}">
      <dgm:prSet/>
      <dgm:spPr/>
      <dgm:t>
        <a:bodyPr/>
        <a:lstStyle/>
        <a:p>
          <a:endParaRPr lang="en-US"/>
        </a:p>
      </dgm:t>
    </dgm:pt>
    <dgm:pt modelId="{EFE76971-755C-4B3A-8BA8-27083BBC95C3}" type="sibTrans" cxnId="{563C2AE8-FCA1-496A-BC75-2136433A99A2}">
      <dgm:prSet/>
      <dgm:spPr/>
      <dgm:t>
        <a:bodyPr/>
        <a:lstStyle/>
        <a:p>
          <a:endParaRPr lang="en-US"/>
        </a:p>
      </dgm:t>
    </dgm:pt>
    <dgm:pt modelId="{3053E404-B0A4-4379-AB4B-6CE18D5E52A0}">
      <dgm:prSet phldrT="[Text]"/>
      <dgm:spPr/>
      <dgm:t>
        <a:bodyPr/>
        <a:lstStyle/>
        <a:p>
          <a:r>
            <a:rPr lang="en-US" dirty="0" smtClean="0"/>
            <a:t>Against Use Case</a:t>
          </a:r>
          <a:endParaRPr lang="en-US" dirty="0"/>
        </a:p>
      </dgm:t>
    </dgm:pt>
    <dgm:pt modelId="{06C3012E-6986-4C61-B4E4-0A5FAF6CDC02}" type="parTrans" cxnId="{893CDBF4-DBB8-4A0E-BD09-AADDEF59FE98}">
      <dgm:prSet/>
      <dgm:spPr/>
      <dgm:t>
        <a:bodyPr/>
        <a:lstStyle/>
        <a:p>
          <a:endParaRPr lang="en-US"/>
        </a:p>
      </dgm:t>
    </dgm:pt>
    <dgm:pt modelId="{3E4E20BA-2C27-48BA-A09F-F4AF83FB73EA}" type="sibTrans" cxnId="{893CDBF4-DBB8-4A0E-BD09-AADDEF59FE98}">
      <dgm:prSet/>
      <dgm:spPr/>
      <dgm:t>
        <a:bodyPr/>
        <a:lstStyle/>
        <a:p>
          <a:endParaRPr lang="en-US"/>
        </a:p>
      </dgm:t>
    </dgm:pt>
    <dgm:pt modelId="{D7B2CE18-D845-4246-8A48-208DBE8B92F3}">
      <dgm:prSet phldrT="[Text]"/>
      <dgm:spPr/>
      <dgm:t>
        <a:bodyPr/>
        <a:lstStyle/>
        <a:p>
          <a:r>
            <a:rPr lang="en-US" dirty="0" smtClean="0"/>
            <a:t>User responses</a:t>
          </a:r>
          <a:endParaRPr lang="en-US" dirty="0"/>
        </a:p>
      </dgm:t>
    </dgm:pt>
    <dgm:pt modelId="{6722C49D-B90D-4588-B0FB-8A76A2BBFE27}" type="parTrans" cxnId="{063320B7-8E8F-4A6E-8777-ACDE68452B91}">
      <dgm:prSet/>
      <dgm:spPr/>
      <dgm:t>
        <a:bodyPr/>
        <a:lstStyle/>
        <a:p>
          <a:endParaRPr lang="en-US"/>
        </a:p>
      </dgm:t>
    </dgm:pt>
    <dgm:pt modelId="{ADCFB081-B8BF-4B29-838D-91FADDCBDF76}" type="sibTrans" cxnId="{063320B7-8E8F-4A6E-8777-ACDE68452B91}">
      <dgm:prSet/>
      <dgm:spPr/>
      <dgm:t>
        <a:bodyPr/>
        <a:lstStyle/>
        <a:p>
          <a:endParaRPr lang="en-US"/>
        </a:p>
      </dgm:t>
    </dgm:pt>
    <dgm:pt modelId="{053D2769-CC90-43DC-92DB-3269FDB95367}">
      <dgm:prSet phldrT="[Text]"/>
      <dgm:spPr/>
      <dgm:t>
        <a:bodyPr/>
        <a:lstStyle/>
        <a:p>
          <a:r>
            <a:rPr lang="en-US" dirty="0" smtClean="0"/>
            <a:t>Standards definition</a:t>
          </a:r>
          <a:endParaRPr lang="en-US" dirty="0"/>
        </a:p>
      </dgm:t>
    </dgm:pt>
    <dgm:pt modelId="{D8D32006-E782-4927-AF34-D6A8BFEDEE9D}" type="parTrans" cxnId="{C72043FE-CDAC-48D9-A2DE-570FDD918E13}">
      <dgm:prSet/>
      <dgm:spPr/>
      <dgm:t>
        <a:bodyPr/>
        <a:lstStyle/>
        <a:p>
          <a:endParaRPr lang="en-US"/>
        </a:p>
      </dgm:t>
    </dgm:pt>
    <dgm:pt modelId="{D83BA3BB-7482-4DC9-BDA6-C95BE415A757}" type="sibTrans" cxnId="{C72043FE-CDAC-48D9-A2DE-570FDD918E13}">
      <dgm:prSet/>
      <dgm:spPr/>
      <dgm:t>
        <a:bodyPr/>
        <a:lstStyle/>
        <a:p>
          <a:endParaRPr lang="en-US"/>
        </a:p>
      </dgm:t>
    </dgm:pt>
    <dgm:pt modelId="{7611B4C2-757B-485F-A166-0085A7EC6183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EE2065DF-0FA3-4CA3-9DFA-F69DBE4B1FDA}" type="sibTrans" cxnId="{DD65D4A8-CB40-4FF2-879D-E349B708DC8C}">
      <dgm:prSet/>
      <dgm:spPr/>
      <dgm:t>
        <a:bodyPr/>
        <a:lstStyle/>
        <a:p>
          <a:endParaRPr lang="en-US"/>
        </a:p>
      </dgm:t>
    </dgm:pt>
    <dgm:pt modelId="{1E219B71-8E2A-40F7-AEFA-7DD061927243}" type="parTrans" cxnId="{DD65D4A8-CB40-4FF2-879D-E349B708DC8C}">
      <dgm:prSet/>
      <dgm:spPr/>
      <dgm:t>
        <a:bodyPr/>
        <a:lstStyle/>
        <a:p>
          <a:endParaRPr lang="en-US"/>
        </a:p>
      </dgm:t>
    </dgm:pt>
    <dgm:pt modelId="{F3781813-F102-4CF2-A004-9C1C7D493AB3}">
      <dgm:prSet phldrT="[Text]"/>
      <dgm:spPr/>
      <dgm:t>
        <a:bodyPr/>
        <a:lstStyle/>
        <a:p>
          <a:r>
            <a:rPr lang="en-US" dirty="0" smtClean="0"/>
            <a:t>Testbed / Prototype</a:t>
          </a:r>
          <a:endParaRPr lang="en-US" dirty="0"/>
        </a:p>
      </dgm:t>
    </dgm:pt>
    <dgm:pt modelId="{4A5A75FB-87A2-4193-A94B-37BB3C436FD0}" type="parTrans" cxnId="{4815D4DD-5F14-4086-B010-D4A203A85CC9}">
      <dgm:prSet/>
      <dgm:spPr/>
      <dgm:t>
        <a:bodyPr/>
        <a:lstStyle/>
        <a:p>
          <a:endParaRPr lang="en-US"/>
        </a:p>
      </dgm:t>
    </dgm:pt>
    <dgm:pt modelId="{6CD34E74-28D1-4138-8AE0-3610FD6692FA}" type="sibTrans" cxnId="{4815D4DD-5F14-4086-B010-D4A203A85CC9}">
      <dgm:prSet/>
      <dgm:spPr/>
      <dgm:t>
        <a:bodyPr/>
        <a:lstStyle/>
        <a:p>
          <a:endParaRPr lang="en-US"/>
        </a:p>
      </dgm:t>
    </dgm:pt>
    <dgm:pt modelId="{52B49FA8-ACA0-4C1E-A65F-40EDE92F57DD}" type="pres">
      <dgm:prSet presAssocID="{82D866DE-FCD2-4615-8955-66EA3EE23A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5E262-38DB-48AE-9B01-E5C7DED2D7A0}" type="pres">
      <dgm:prSet presAssocID="{82D866DE-FCD2-4615-8955-66EA3EE23A5D}" presName="cycle" presStyleCnt="0"/>
      <dgm:spPr/>
    </dgm:pt>
    <dgm:pt modelId="{A8A55BB5-7464-423C-97A5-C66EFAB32E88}" type="pres">
      <dgm:prSet presAssocID="{223DCD09-FE4E-43E6-8DCB-77F63BDA552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CF7EC-6BC1-43B7-8692-A6906F800233}" type="pres">
      <dgm:prSet presAssocID="{851FD23E-6A07-4AC4-9B57-4EDAA41B281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3C89038-4E18-4DE8-ACB2-74B5AA58D642}" type="pres">
      <dgm:prSet presAssocID="{7611B4C2-757B-485F-A166-0085A7EC618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2B26-199A-40C7-AE56-FFE86E61EB6A}" type="pres">
      <dgm:prSet presAssocID="{B593F5A7-FB4E-4A55-B769-E537FBF2E0C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FAF46-9437-4741-BE5D-36670A60B905}" type="pres">
      <dgm:prSet presAssocID="{672E31DE-9F6D-4AB9-8FAD-6F5E6D1996A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33BB-4EE7-43B8-B49B-96A31E37ADDD}" type="pres">
      <dgm:prSet presAssocID="{10039BF5-2B4A-48D4-8727-40954D43801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C2AE8-FCA1-496A-BC75-2136433A99A2}" srcId="{672E31DE-9F6D-4AB9-8FAD-6F5E6D1996A6}" destId="{CF22D1EC-ABAE-42B0-B7E9-CAAC27CE7420}" srcOrd="1" destOrd="0" parTransId="{A7FCB102-3576-4A6C-911E-1D3A62C883DA}" sibTransId="{EFE76971-755C-4B3A-8BA8-27083BBC95C3}"/>
    <dgm:cxn modelId="{68ED94E2-CA73-4ED6-94E3-8EED229441A0}" srcId="{7611B4C2-757B-485F-A166-0085A7EC6183}" destId="{E96169CE-E041-41F2-AC69-8DF81CDC48B7}" srcOrd="0" destOrd="0" parTransId="{92719C39-13C6-403E-B8EB-55EB2E739EA3}" sibTransId="{A9C821AD-CC62-4852-A3E5-4D73637D5E63}"/>
    <dgm:cxn modelId="{51ED88EB-DF06-4B33-8609-ECBBA5801B56}" type="presOf" srcId="{851FD23E-6A07-4AC4-9B57-4EDAA41B281F}" destId="{FFDCF7EC-6BC1-43B7-8692-A6906F800233}" srcOrd="0" destOrd="0" presId="urn:microsoft.com/office/officeart/2005/8/layout/cycle3"/>
    <dgm:cxn modelId="{2A27A27B-C7E0-4717-8C64-C5A9DB00FCBB}" type="presOf" srcId="{D7B2CE18-D845-4246-8A48-208DBE8B92F3}" destId="{6F1E33BB-4EE7-43B8-B49B-96A31E37ADDD}" srcOrd="0" destOrd="2" presId="urn:microsoft.com/office/officeart/2005/8/layout/cycle3"/>
    <dgm:cxn modelId="{5D5B0A94-C80B-4FC0-8198-3AF3DE238956}" type="presOf" srcId="{B593F5A7-FB4E-4A55-B769-E537FBF2E0C9}" destId="{C2402B26-199A-40C7-AE56-FFE86E61EB6A}" srcOrd="0" destOrd="0" presId="urn:microsoft.com/office/officeart/2005/8/layout/cycle3"/>
    <dgm:cxn modelId="{7D77E683-598F-487D-9516-7ACF57AADD58}" type="presOf" srcId="{E96169CE-E041-41F2-AC69-8DF81CDC48B7}" destId="{B3C89038-4E18-4DE8-ACB2-74B5AA58D642}" srcOrd="0" destOrd="1" presId="urn:microsoft.com/office/officeart/2005/8/layout/cycle3"/>
    <dgm:cxn modelId="{79DBAA35-4727-46BE-A36F-ED78DD3A1379}" type="presOf" srcId="{10039BF5-2B4A-48D4-8727-40954D43801F}" destId="{6F1E33BB-4EE7-43B8-B49B-96A31E37ADDD}" srcOrd="0" destOrd="0" presId="urn:microsoft.com/office/officeart/2005/8/layout/cycle3"/>
    <dgm:cxn modelId="{6761F4A1-0DC8-4FFD-A72B-FCF0C2AB7F0F}" type="presOf" srcId="{F3781813-F102-4CF2-A004-9C1C7D493AB3}" destId="{B3C89038-4E18-4DE8-ACB2-74B5AA58D642}" srcOrd="0" destOrd="2" presId="urn:microsoft.com/office/officeart/2005/8/layout/cycle3"/>
    <dgm:cxn modelId="{E6314954-B435-4DCF-B73C-1ACA82B0FC4B}" srcId="{B593F5A7-FB4E-4A55-B769-E537FBF2E0C9}" destId="{C930C0BB-EE82-43ED-A2D5-FB6103F671B7}" srcOrd="0" destOrd="0" parTransId="{7083680A-2A26-4848-B02E-5C56F5C1E8BE}" sibTransId="{C816C048-D13D-4B7E-A939-51D989E17737}"/>
    <dgm:cxn modelId="{F2AB484D-08E9-4A8F-98DA-A583D2980730}" srcId="{223DCD09-FE4E-43E6-8DCB-77F63BDA5521}" destId="{CAEEFE35-0587-4048-A2EA-AAE513FF08A1}" srcOrd="1" destOrd="0" parTransId="{39ABC70C-9098-4645-BFD3-A9EA59C048FB}" sibTransId="{D21046E2-054C-4F26-B394-A9C75B115BD2}"/>
    <dgm:cxn modelId="{DD65D4A8-CB40-4FF2-879D-E349B708DC8C}" srcId="{82D866DE-FCD2-4615-8955-66EA3EE23A5D}" destId="{7611B4C2-757B-485F-A166-0085A7EC6183}" srcOrd="1" destOrd="0" parTransId="{1E219B71-8E2A-40F7-AEFA-7DD061927243}" sibTransId="{EE2065DF-0FA3-4CA3-9DFA-F69DBE4B1FDA}"/>
    <dgm:cxn modelId="{B804C76A-0363-4C4C-8EF8-56E57548A99F}" srcId="{B593F5A7-FB4E-4A55-B769-E537FBF2E0C9}" destId="{56D091D2-E9D7-4F19-8A7E-089AC3DB62FC}" srcOrd="1" destOrd="0" parTransId="{57BD91AB-A04C-425D-A717-E9F9726C5F5F}" sibTransId="{5ADC4318-DF6A-4706-ACC6-6127395D3AC3}"/>
    <dgm:cxn modelId="{2451E32E-B268-43F8-A573-582C6277833C}" type="presOf" srcId="{56D091D2-E9D7-4F19-8A7E-089AC3DB62FC}" destId="{C2402B26-199A-40C7-AE56-FFE86E61EB6A}" srcOrd="0" destOrd="2" presId="urn:microsoft.com/office/officeart/2005/8/layout/cycle3"/>
    <dgm:cxn modelId="{83968AE0-3F63-4952-8AE0-EA9E49CE2B64}" type="presOf" srcId="{C930C0BB-EE82-43ED-A2D5-FB6103F671B7}" destId="{C2402B26-199A-40C7-AE56-FFE86E61EB6A}" srcOrd="0" destOrd="1" presId="urn:microsoft.com/office/officeart/2005/8/layout/cycle3"/>
    <dgm:cxn modelId="{45436AD4-AE21-46F0-87B6-BA7F68F5E26B}" type="presOf" srcId="{3053E404-B0A4-4379-AB4B-6CE18D5E52A0}" destId="{6F1E33BB-4EE7-43B8-B49B-96A31E37ADDD}" srcOrd="0" destOrd="1" presId="urn:microsoft.com/office/officeart/2005/8/layout/cycle3"/>
    <dgm:cxn modelId="{063320B7-8E8F-4A6E-8777-ACDE68452B91}" srcId="{10039BF5-2B4A-48D4-8727-40954D43801F}" destId="{D7B2CE18-D845-4246-8A48-208DBE8B92F3}" srcOrd="1" destOrd="0" parTransId="{6722C49D-B90D-4588-B0FB-8A76A2BBFE27}" sibTransId="{ADCFB081-B8BF-4B29-838D-91FADDCBDF76}"/>
    <dgm:cxn modelId="{B7401B4D-1E46-4DDC-B973-30F72F86D4CA}" srcId="{82D866DE-FCD2-4615-8955-66EA3EE23A5D}" destId="{10039BF5-2B4A-48D4-8727-40954D43801F}" srcOrd="4" destOrd="0" parTransId="{D774D94B-F861-4AE5-B776-19A4D5BA89C5}" sibTransId="{8947A6FB-2662-4DC2-87D8-3194CA35B30D}"/>
    <dgm:cxn modelId="{FF4C9622-FD8C-493A-84BD-251B5DA81AEB}" type="presOf" srcId="{5EC23171-E127-4568-ADF3-768F1A431910}" destId="{E28FAF46-9437-4741-BE5D-36670A60B905}" srcOrd="0" destOrd="1" presId="urn:microsoft.com/office/officeart/2005/8/layout/cycle3"/>
    <dgm:cxn modelId="{CDAFAC64-E92C-4425-95AB-FA747CEA5B69}" srcId="{223DCD09-FE4E-43E6-8DCB-77F63BDA5521}" destId="{EA11E5F7-F730-4C46-92AD-F31F80497381}" srcOrd="0" destOrd="0" parTransId="{202B221A-F6D3-4F49-91BF-404E2C86C042}" sibTransId="{0399E86D-B406-49B2-B11A-60CAD84441D2}"/>
    <dgm:cxn modelId="{41D481FE-3240-4D8B-A3D4-F71EFCAE7285}" srcId="{82D866DE-FCD2-4615-8955-66EA3EE23A5D}" destId="{223DCD09-FE4E-43E6-8DCB-77F63BDA5521}" srcOrd="0" destOrd="0" parTransId="{A01C71B2-5823-449D-AD47-A4FDFE0B1374}" sibTransId="{851FD23E-6A07-4AC4-9B57-4EDAA41B281F}"/>
    <dgm:cxn modelId="{6279EE45-DFD6-40D5-A411-A0C075A465DE}" srcId="{82D866DE-FCD2-4615-8955-66EA3EE23A5D}" destId="{B593F5A7-FB4E-4A55-B769-E537FBF2E0C9}" srcOrd="2" destOrd="0" parTransId="{5097BADD-7930-47D7-813A-7F1726425D70}" sibTransId="{2929BBE5-05CC-44B2-A0D1-57E82EB30CA1}"/>
    <dgm:cxn modelId="{13A0180E-C4E1-43EC-B5CD-37193E15EFDB}" type="presOf" srcId="{CF22D1EC-ABAE-42B0-B7E9-CAAC27CE7420}" destId="{E28FAF46-9437-4741-BE5D-36670A60B905}" srcOrd="0" destOrd="2" presId="urn:microsoft.com/office/officeart/2005/8/layout/cycle3"/>
    <dgm:cxn modelId="{893CDBF4-DBB8-4A0E-BD09-AADDEF59FE98}" srcId="{10039BF5-2B4A-48D4-8727-40954D43801F}" destId="{3053E404-B0A4-4379-AB4B-6CE18D5E52A0}" srcOrd="0" destOrd="0" parTransId="{06C3012E-6986-4C61-B4E4-0A5FAF6CDC02}" sibTransId="{3E4E20BA-2C27-48BA-A09F-F4AF83FB73EA}"/>
    <dgm:cxn modelId="{88F3CEA9-F109-4D3C-B37D-92FAA18747BD}" type="presOf" srcId="{223DCD09-FE4E-43E6-8DCB-77F63BDA5521}" destId="{A8A55BB5-7464-423C-97A5-C66EFAB32E88}" srcOrd="0" destOrd="0" presId="urn:microsoft.com/office/officeart/2005/8/layout/cycle3"/>
    <dgm:cxn modelId="{C72043FE-CDAC-48D9-A2DE-570FDD918E13}" srcId="{10039BF5-2B4A-48D4-8727-40954D43801F}" destId="{053D2769-CC90-43DC-92DB-3269FDB95367}" srcOrd="2" destOrd="0" parTransId="{D8D32006-E782-4927-AF34-D6A8BFEDEE9D}" sibTransId="{D83BA3BB-7482-4DC9-BDA6-C95BE415A757}"/>
    <dgm:cxn modelId="{CCCAD981-07D8-48AC-9DC4-2DE55195C7BC}" srcId="{672E31DE-9F6D-4AB9-8FAD-6F5E6D1996A6}" destId="{5EC23171-E127-4568-ADF3-768F1A431910}" srcOrd="0" destOrd="0" parTransId="{9239A69E-C4F1-4DE5-9E09-345F80DD4E3E}" sibTransId="{9FB2E6F6-62C4-41FD-8150-FD79548608D9}"/>
    <dgm:cxn modelId="{96887D4F-729C-4024-8E0C-A0748B8698E7}" type="presOf" srcId="{7611B4C2-757B-485F-A166-0085A7EC6183}" destId="{B3C89038-4E18-4DE8-ACB2-74B5AA58D642}" srcOrd="0" destOrd="0" presId="urn:microsoft.com/office/officeart/2005/8/layout/cycle3"/>
    <dgm:cxn modelId="{C5D42A9E-66F5-4182-A5A2-DC7D130D18A6}" type="presOf" srcId="{CAEEFE35-0587-4048-A2EA-AAE513FF08A1}" destId="{A8A55BB5-7464-423C-97A5-C66EFAB32E88}" srcOrd="0" destOrd="2" presId="urn:microsoft.com/office/officeart/2005/8/layout/cycle3"/>
    <dgm:cxn modelId="{56AEB226-0D70-4C24-9D16-1D6C3D93E40B}" type="presOf" srcId="{77C5C44D-492E-4001-89F0-71F46775E32A}" destId="{B3C89038-4E18-4DE8-ACB2-74B5AA58D642}" srcOrd="0" destOrd="3" presId="urn:microsoft.com/office/officeart/2005/8/layout/cycle3"/>
    <dgm:cxn modelId="{4815D4DD-5F14-4086-B010-D4A203A85CC9}" srcId="{7611B4C2-757B-485F-A166-0085A7EC6183}" destId="{F3781813-F102-4CF2-A004-9C1C7D493AB3}" srcOrd="1" destOrd="0" parTransId="{4A5A75FB-87A2-4193-A94B-37BB3C436FD0}" sibTransId="{6CD34E74-28D1-4138-8AE0-3610FD6692FA}"/>
    <dgm:cxn modelId="{E3333D89-D16B-466D-8886-C4ADB5A0BC76}" srcId="{7611B4C2-757B-485F-A166-0085A7EC6183}" destId="{77C5C44D-492E-4001-89F0-71F46775E32A}" srcOrd="2" destOrd="0" parTransId="{74E2A920-8AFC-498E-9F9D-82B314134A27}" sibTransId="{7445302B-E6C1-4D49-B097-36554C913082}"/>
    <dgm:cxn modelId="{B9141BCA-2C4C-4841-A1F7-6FA7B1846D15}" type="presOf" srcId="{82D866DE-FCD2-4615-8955-66EA3EE23A5D}" destId="{52B49FA8-ACA0-4C1E-A65F-40EDE92F57DD}" srcOrd="0" destOrd="0" presId="urn:microsoft.com/office/officeart/2005/8/layout/cycle3"/>
    <dgm:cxn modelId="{4F8A4556-DF2E-40CA-B49D-446D619790B5}" srcId="{82D866DE-FCD2-4615-8955-66EA3EE23A5D}" destId="{672E31DE-9F6D-4AB9-8FAD-6F5E6D1996A6}" srcOrd="3" destOrd="0" parTransId="{6CB28F22-1BED-478B-B672-DCE49864E010}" sibTransId="{96723561-8F23-45D5-8393-7688AF2E9E23}"/>
    <dgm:cxn modelId="{3F42989A-1E47-4B74-85AE-1FC149DD256E}" type="presOf" srcId="{672E31DE-9F6D-4AB9-8FAD-6F5E6D1996A6}" destId="{E28FAF46-9437-4741-BE5D-36670A60B905}" srcOrd="0" destOrd="0" presId="urn:microsoft.com/office/officeart/2005/8/layout/cycle3"/>
    <dgm:cxn modelId="{2B4EA007-75FF-4A4A-B034-1C9308DC3A2D}" type="presOf" srcId="{053D2769-CC90-43DC-92DB-3269FDB95367}" destId="{6F1E33BB-4EE7-43B8-B49B-96A31E37ADDD}" srcOrd="0" destOrd="3" presId="urn:microsoft.com/office/officeart/2005/8/layout/cycle3"/>
    <dgm:cxn modelId="{94E408F4-81F0-43AE-8E51-EA68AB59F9F0}" type="presOf" srcId="{EA11E5F7-F730-4C46-92AD-F31F80497381}" destId="{A8A55BB5-7464-423C-97A5-C66EFAB32E88}" srcOrd="0" destOrd="1" presId="urn:microsoft.com/office/officeart/2005/8/layout/cycle3"/>
    <dgm:cxn modelId="{5DE3D046-8707-44DB-9C8F-0538A12C1B16}" type="presParOf" srcId="{52B49FA8-ACA0-4C1E-A65F-40EDE92F57DD}" destId="{E0C5E262-38DB-48AE-9B01-E5C7DED2D7A0}" srcOrd="0" destOrd="0" presId="urn:microsoft.com/office/officeart/2005/8/layout/cycle3"/>
    <dgm:cxn modelId="{234B034D-0C09-47F2-BE70-9C7432E9C05C}" type="presParOf" srcId="{E0C5E262-38DB-48AE-9B01-E5C7DED2D7A0}" destId="{A8A55BB5-7464-423C-97A5-C66EFAB32E88}" srcOrd="0" destOrd="0" presId="urn:microsoft.com/office/officeart/2005/8/layout/cycle3"/>
    <dgm:cxn modelId="{86B12F36-3B11-43FD-BD4D-9A2B93D393F8}" type="presParOf" srcId="{E0C5E262-38DB-48AE-9B01-E5C7DED2D7A0}" destId="{FFDCF7EC-6BC1-43B7-8692-A6906F800233}" srcOrd="1" destOrd="0" presId="urn:microsoft.com/office/officeart/2005/8/layout/cycle3"/>
    <dgm:cxn modelId="{79F05A87-C0D3-44D7-B85C-83A98327D71A}" type="presParOf" srcId="{E0C5E262-38DB-48AE-9B01-E5C7DED2D7A0}" destId="{B3C89038-4E18-4DE8-ACB2-74B5AA58D642}" srcOrd="2" destOrd="0" presId="urn:microsoft.com/office/officeart/2005/8/layout/cycle3"/>
    <dgm:cxn modelId="{F7CEDA1C-9442-42A1-BE91-F716D7089C02}" type="presParOf" srcId="{E0C5E262-38DB-48AE-9B01-E5C7DED2D7A0}" destId="{C2402B26-199A-40C7-AE56-FFE86E61EB6A}" srcOrd="3" destOrd="0" presId="urn:microsoft.com/office/officeart/2005/8/layout/cycle3"/>
    <dgm:cxn modelId="{78D3C814-3176-470A-BC2F-1A889B44D8C3}" type="presParOf" srcId="{E0C5E262-38DB-48AE-9B01-E5C7DED2D7A0}" destId="{E28FAF46-9437-4741-BE5D-36670A60B905}" srcOrd="4" destOrd="0" presId="urn:microsoft.com/office/officeart/2005/8/layout/cycle3"/>
    <dgm:cxn modelId="{D8D76BF0-3ACB-4A44-94E1-F770DF6FE0D0}" type="presParOf" srcId="{E0C5E262-38DB-48AE-9B01-E5C7DED2D7A0}" destId="{6F1E33BB-4EE7-43B8-B49B-96A31E37ADD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F7EC-6BC1-43B7-8692-A6906F800233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55BB5-7464-423C-97A5-C66EFAB32E88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Case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Define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Update</a:t>
          </a:r>
          <a:endParaRPr lang="en-US" sz="900" kern="1200" dirty="0" smtClean="0"/>
        </a:p>
      </dsp:txBody>
      <dsp:txXfrm>
        <a:off x="2160400" y="47068"/>
        <a:ext cx="1775198" cy="842046"/>
      </dsp:txXfrm>
    </dsp:sp>
    <dsp:sp modelId="{B3C89038-4E18-4DE8-ACB2-74B5AA58D642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Analysis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Market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Testbed / Prototype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Standards / </a:t>
          </a:r>
          <a:r>
            <a:rPr lang="en-US" sz="900" kern="1200" smtClean="0"/>
            <a:t>Best Practices</a:t>
          </a:r>
          <a:endParaRPr lang="en-US" sz="900" kern="1200" dirty="0"/>
        </a:p>
      </dsp:txBody>
      <dsp:txXfrm>
        <a:off x="3804791" y="1241788"/>
        <a:ext cx="1775198" cy="842046"/>
      </dsp:txXfrm>
    </dsp:sp>
    <dsp:sp modelId="{C2402B26-199A-40C7-AE56-FFE86E61EB6A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Implementation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FOSS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Reusable</a:t>
          </a:r>
          <a:endParaRPr lang="en-US" sz="900" kern="1200" dirty="0"/>
        </a:p>
      </dsp:txBody>
      <dsp:txXfrm>
        <a:off x="3176690" y="3174885"/>
        <a:ext cx="1775198" cy="842046"/>
      </dsp:txXfrm>
    </dsp:sp>
    <dsp:sp modelId="{E28FAF46-9437-4741-BE5D-36670A60B905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Operations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Validation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User Experience</a:t>
          </a:r>
          <a:endParaRPr lang="en-US" sz="900" kern="1200" dirty="0"/>
        </a:p>
      </dsp:txBody>
      <dsp:txXfrm>
        <a:off x="1144111" y="3174885"/>
        <a:ext cx="1775198" cy="842046"/>
      </dsp:txXfrm>
    </dsp:sp>
    <dsp:sp modelId="{6F1E33BB-4EE7-43B8-B49B-96A31E37ADDD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Assessment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Against Use Case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User responses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Standards definition</a:t>
          </a:r>
          <a:endParaRPr lang="en-US" sz="900" kern="1200" dirty="0"/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4/11/2018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… traditional approach, that cannot cope with huge data volumes as produced by Sentinels anymore: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Most problems with Sentinel data download are linked to insufficient internet bandwidth from the download hubs to the end-users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Users that do not have massive storage and processing capabilities are “cut out”</a:t>
            </a:r>
            <a:endParaRPr lang="en-GB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E022D6-72EC-4865-9BA4-F35F6D8320BF}" type="slidenum">
              <a:rPr lang="en-US" altLang="en-US" sz="1100"/>
              <a:pPr/>
              <a:t>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35007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Many user-uptake initiatives will make use of DIAS. (e.g. Copernicus info sessions, Copernicus start-up programme…)</a:t>
            </a:r>
          </a:p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5CCF20-704D-485D-9952-1F66D7A328F2}" type="slidenum">
              <a:rPr lang="en-GB" altLang="en-US" sz="1100">
                <a:latin typeface="Calibri" panose="020F0502020204030204" pitchFamily="34" charset="0"/>
              </a:rPr>
              <a:pPr/>
              <a:t>7</a:t>
            </a:fld>
            <a:endParaRPr lang="en-GB" altLang="en-US" sz="11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8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8E4C6A-C596-48E5-9800-FE120348F1F3}" type="slidenum">
              <a:rPr lang="en-US" altLang="en-US" sz="1100"/>
              <a:pPr/>
              <a:t>10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33919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452D9C-BFC7-42FA-935A-33A9E14DED16}" type="slidenum">
              <a:rPr lang="en-US" altLang="en-US" sz="1100"/>
              <a:pPr/>
              <a:t>11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03360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452D9C-BFC7-42FA-935A-33A9E14DED16}" type="slidenum">
              <a:rPr lang="en-US" altLang="en-US" sz="1100"/>
              <a:pPr/>
              <a:t>12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04714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Consultation process started with: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TEP Request for Interest: 2012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Enlarged GSCB workshop September 2015, open to industrial actors from all MS</a:t>
            </a:r>
          </a:p>
          <a:p>
            <a:pPr>
              <a:defRPr/>
            </a:pPr>
            <a:r>
              <a:rPr lang="en-GB" altLang="en-US" dirty="0" smtClean="0"/>
              <a:t>Implementation guideline process:</a:t>
            </a:r>
          </a:p>
          <a:p>
            <a:pPr>
              <a:buFontTx/>
              <a:buChar char="•"/>
              <a:defRPr/>
            </a:pPr>
            <a:r>
              <a:rPr lang="ja-JP" altLang="en-GB" dirty="0" smtClean="0"/>
              <a:t>“</a:t>
            </a:r>
            <a:r>
              <a:rPr lang="en-GB" altLang="ja-JP" dirty="0" smtClean="0"/>
              <a:t>Exploitation Platform study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executed in Q2/2016 to collect stakeholder input on shared approach on Exploitation Platform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architecture and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Network of EO resources</a:t>
            </a:r>
            <a:r>
              <a:rPr lang="ja-JP" altLang="en-GB" dirty="0" smtClean="0"/>
              <a:t>”</a:t>
            </a:r>
            <a:r>
              <a:rPr lang="en-GB" altLang="ja-JP" dirty="0" smtClean="0"/>
              <a:t>.</a:t>
            </a:r>
          </a:p>
          <a:p>
            <a:pPr>
              <a:buFontTx/>
              <a:buChar char="•"/>
              <a:defRPr/>
            </a:pPr>
            <a:r>
              <a:rPr lang="en-GB" altLang="en-US" b="1" dirty="0" smtClean="0"/>
              <a:t>Industry Day June 2016</a:t>
            </a:r>
            <a:r>
              <a:rPr lang="en-GB" altLang="en-US" dirty="0" smtClean="0"/>
              <a:t>: Draft approach and possible alternatives presented and RFI-based feedback mechanism introduced</a:t>
            </a:r>
          </a:p>
          <a:p>
            <a:pPr>
              <a:buFontTx/>
              <a:buChar char="•"/>
              <a:defRPr/>
            </a:pPr>
            <a:r>
              <a:rPr lang="en-GB" altLang="en-US" dirty="0" smtClean="0"/>
              <a:t>80 Entities responded to RFI. Attendance to consolidation workshop in ESRIN funded for 40 SMEs</a:t>
            </a:r>
          </a:p>
          <a:p>
            <a:pPr>
              <a:buFontTx/>
              <a:buChar char="•"/>
              <a:defRPr/>
            </a:pPr>
            <a:r>
              <a:rPr lang="en-GB" altLang="en-US" b="1" dirty="0" smtClean="0"/>
              <a:t>Consolidation Workshop October 2016</a:t>
            </a:r>
            <a:r>
              <a:rPr lang="en-GB" altLang="en-US" dirty="0" smtClean="0"/>
              <a:t>: attended by 153 external participants </a:t>
            </a:r>
          </a:p>
          <a:p>
            <a:pPr>
              <a:buFontTx/>
              <a:buChar char="•"/>
              <a:defRPr/>
            </a:pPr>
            <a:r>
              <a:rPr lang="en-GB" altLang="en-US" b="1" dirty="0" smtClean="0"/>
              <a:t>BDVA summit November 2016</a:t>
            </a:r>
            <a:r>
              <a:rPr lang="en-GB" altLang="en-US" dirty="0" smtClean="0"/>
              <a:t>: Consolidated guidelines presented recommending approach for Common Architecture, Network of EO Resources, TEPs</a:t>
            </a:r>
          </a:p>
          <a:p>
            <a:pPr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EFE10-F98E-4A19-9B43-3D95C0CE002D}" type="slidenum">
              <a:rPr lang="en-US" altLang="en-US" sz="1100">
                <a:cs typeface="Arial" panose="020B0604020202020204" pitchFamily="34" charset="0"/>
              </a:rPr>
              <a:pPr/>
              <a:t>17</a:t>
            </a:fld>
            <a:endParaRPr lang="en-US" alt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6755647" y="4580702"/>
            <a:ext cx="22451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Cristiano Lopes | 11/04/2018 | Slide  </a:t>
            </a:r>
            <a:fld id="{85B2ACE0-4459-4D12-8154-B8B5123D628C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Exploitation Platforms and Common Reference Architecture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195919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Cristiano Lopes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11/04/2018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Ecosystem: the past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Ecosystem: IT industry starts investing</a:t>
            </a:r>
          </a:p>
        </p:txBody>
      </p:sp>
      <p:sp>
        <p:nvSpPr>
          <p:cNvPr id="14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Ecosystem: Industrial actors react</a:t>
            </a:r>
          </a:p>
        </p:txBody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Ecosystem: European National Activities</a:t>
            </a:r>
          </a:p>
        </p:txBody>
      </p:sp>
      <p:sp>
        <p:nvSpPr>
          <p:cNvPr id="20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Ecosystem: past ESA Activities</a:t>
            </a:r>
          </a:p>
        </p:txBody>
      </p:sp>
      <p:sp>
        <p:nvSpPr>
          <p:cNvPr id="2" name="Rettangolo 1">
            <a:extLst/>
          </p:cNvPr>
          <p:cNvSpPr/>
          <p:nvPr/>
        </p:nvSpPr>
        <p:spPr>
          <a:xfrm>
            <a:off x="0" y="0"/>
            <a:ext cx="9144000" cy="173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3" name="Title 1">
            <a:extLst/>
          </p:cNvPr>
          <p:cNvSpPr txBox="1">
            <a:spLocks/>
          </p:cNvSpPr>
          <p:nvPr/>
        </p:nvSpPr>
        <p:spPr bwMode="auto">
          <a:xfrm>
            <a:off x="114300" y="15716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Network of EO Resources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7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7788275" y="155575"/>
            <a:ext cx="1209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Content Placeholder 2"/>
          <p:cNvSpPr txBox="1">
            <a:spLocks/>
          </p:cNvSpPr>
          <p:nvPr/>
        </p:nvSpPr>
        <p:spPr bwMode="auto">
          <a:xfrm>
            <a:off x="169863" y="2568575"/>
            <a:ext cx="8742362" cy="21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509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Verdana" panose="020B0604030504040204" pitchFamily="34" charset="0"/>
              <a:buNone/>
            </a:pPr>
            <a:r>
              <a:rPr lang="en-GB" altLang="en-US" sz="1400" dirty="0"/>
              <a:t>Creation of a portfolio of pre-qualified National and European Platform Service providers for subsequent use in scientific and value adding activities</a:t>
            </a:r>
            <a:r>
              <a:rPr lang="en-GB" altLang="en-US" sz="1400" dirty="0" smtClean="0"/>
              <a:t>.</a:t>
            </a:r>
          </a:p>
          <a:p>
            <a:pPr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Verdana" panose="020B0604030504040204" pitchFamily="34" charset="0"/>
              <a:buNone/>
            </a:pPr>
            <a:endParaRPr lang="en-GB" altLang="en-US" sz="1400" dirty="0">
              <a:sym typeface="Wingdings" panose="05000000000000000000" pitchFamily="2" charset="2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70C0"/>
              </a:buClr>
              <a:buSzPct val="120000"/>
              <a:buFont typeface="Verdana" panose="020B0604030504040204" pitchFamily="34" charset="0"/>
              <a:buNone/>
            </a:pPr>
            <a:r>
              <a:rPr lang="en-GB" altLang="en-US" sz="1400" dirty="0"/>
              <a:t>Within the two layers there are various European Stakeholders providing services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400" dirty="0"/>
              <a:t>National/Commercial Mission owners;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400" dirty="0"/>
              <a:t>Owners of Collaborative Ground Segments investing in exploitation platforms;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400" dirty="0"/>
              <a:t>Institutional service providers offering relevant services;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400" dirty="0"/>
              <a:t>Commercial actors offering relevant services.</a:t>
            </a:r>
            <a:endParaRPr lang="en-GB" altLang="en-US" sz="1400" b="1" dirty="0"/>
          </a:p>
          <a:p>
            <a:pPr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Verdana" panose="020B0604030504040204" pitchFamily="34" charset="0"/>
              <a:buNone/>
            </a:pPr>
            <a:endParaRPr lang="en-GB" altLang="en-US" sz="1400" dirty="0" smtClean="0">
              <a:sym typeface="Wingdings" panose="05000000000000000000" pitchFamily="2" charset="2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Verdana" panose="020B0604030504040204" pitchFamily="34" charset="0"/>
              <a:buNone/>
            </a:pPr>
            <a:endParaRPr lang="en-GB" altLang="en-US" sz="1400" dirty="0">
              <a:sym typeface="Wingdings" panose="05000000000000000000" pitchFamily="2" charset="2"/>
            </a:endParaRPr>
          </a:p>
          <a:p>
            <a:pPr lvl="2"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400" dirty="0">
              <a:sym typeface="Wingdings" panose="05000000000000000000" pitchFamily="2" charset="2"/>
            </a:endParaRPr>
          </a:p>
          <a:p>
            <a:pPr lvl="2">
              <a:lnSpc>
                <a:spcPct val="119000"/>
              </a:lnSpc>
              <a:spcBef>
                <a:spcPts val="400"/>
              </a:spcBef>
              <a:buClr>
                <a:srgbClr val="2865A2"/>
              </a:buClr>
              <a:buSzPct val="120000"/>
              <a:buFont typeface="+mj-lt" charset="0"/>
              <a:buNone/>
            </a:pPr>
            <a:endParaRPr lang="en-US" altLang="en-US" sz="1400" dirty="0">
              <a:sym typeface="Wingdings" panose="05000000000000000000" pitchFamily="2" charset="2"/>
            </a:endParaRPr>
          </a:p>
        </p:txBody>
      </p:sp>
      <p:grpSp>
        <p:nvGrpSpPr>
          <p:cNvPr id="22541" name="Group 25"/>
          <p:cNvGrpSpPr>
            <a:grpSpLocks/>
          </p:cNvGrpSpPr>
          <p:nvPr/>
        </p:nvGrpSpPr>
        <p:grpSpPr bwMode="auto">
          <a:xfrm>
            <a:off x="369888" y="514350"/>
            <a:ext cx="8431212" cy="2259013"/>
            <a:chOff x="354840" y="1902219"/>
            <a:chExt cx="8431159" cy="2259384"/>
          </a:xfrm>
        </p:grpSpPr>
        <p:pic>
          <p:nvPicPr>
            <p:cNvPr id="22543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61" b="23430"/>
            <a:stretch>
              <a:fillRect/>
            </a:stretch>
          </p:blipFill>
          <p:spPr bwMode="auto">
            <a:xfrm>
              <a:off x="354840" y="2124000"/>
              <a:ext cx="8154160" cy="17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Box 31"/>
            <p:cNvSpPr txBox="1">
              <a:spLocks noChangeArrowheads="1"/>
            </p:cNvSpPr>
            <p:nvPr/>
          </p:nvSpPr>
          <p:spPr bwMode="auto">
            <a:xfrm rot="5400000">
              <a:off x="7612067" y="2987671"/>
              <a:ext cx="20708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</a:rPr>
                <a:t>Network of Resources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840" y="1902219"/>
              <a:ext cx="452434" cy="993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58825" y="636588"/>
            <a:ext cx="7666038" cy="186372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51" y="938213"/>
            <a:ext cx="81534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4" b="91792"/>
          <a:stretch>
            <a:fillRect/>
          </a:stretch>
        </p:blipFill>
        <p:spPr bwMode="auto">
          <a:xfrm>
            <a:off x="-88263" y="882650"/>
            <a:ext cx="8159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7788275" y="155575"/>
            <a:ext cx="1209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/>
          </p:cNvPr>
          <p:cNvSpPr txBox="1">
            <a:spLocks/>
          </p:cNvSpPr>
          <p:nvPr/>
        </p:nvSpPr>
        <p:spPr bwMode="auto">
          <a:xfrm>
            <a:off x="164460" y="214747"/>
            <a:ext cx="7623815" cy="5222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 /  Common Interfaces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12743" y="3729964"/>
            <a:ext cx="0" cy="282871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074835" y="2840831"/>
            <a:ext cx="737" cy="1172004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47077" y="2512958"/>
            <a:ext cx="795989" cy="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57788" y="2505538"/>
            <a:ext cx="1147750" cy="277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62173" y="1177537"/>
            <a:ext cx="12421" cy="2838589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337523" y="1922735"/>
            <a:ext cx="2" cy="2119061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12743" y="2840831"/>
            <a:ext cx="0" cy="282871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3066" y="2505538"/>
            <a:ext cx="786482" cy="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22697" y="2508316"/>
            <a:ext cx="1235091" cy="277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9327" y="2509705"/>
            <a:ext cx="1147750" cy="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161171" y="1980155"/>
            <a:ext cx="0" cy="282871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970656" y="1951698"/>
            <a:ext cx="737" cy="1172004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266184" y="1177538"/>
            <a:ext cx="0" cy="2006416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089831" y="1177537"/>
            <a:ext cx="1" cy="1085489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olid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/>
          <p:nvPr/>
        </p:nvSpPr>
        <p:spPr>
          <a:xfrm>
            <a:off x="6852445" y="44309"/>
            <a:ext cx="22261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Generic Platform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Architecture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b="1" dirty="0" smtClean="0">
                <a:solidFill>
                  <a:srgbClr val="FF0000"/>
                </a:solidFill>
              </a:rPr>
              <a:t>ithin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Network of EO Resources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7826" y="2178057"/>
            <a:ext cx="2233579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Technical Domains:</a:t>
            </a:r>
          </a:p>
          <a:p>
            <a:pPr marL="285750" indent="-285750" algn="ctr"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Identity Management</a:t>
            </a:r>
          </a:p>
          <a:p>
            <a:pPr marL="285750" indent="-285750" algn="ctr"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Data Provision</a:t>
            </a:r>
          </a:p>
          <a:p>
            <a:pPr marL="285750" indent="-285750" algn="ctr"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Data Processing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7788275" y="155575"/>
            <a:ext cx="1209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/>
          </p:cNvPr>
          <p:cNvSpPr txBox="1">
            <a:spLocks/>
          </p:cNvSpPr>
          <p:nvPr/>
        </p:nvSpPr>
        <p:spPr bwMode="auto">
          <a:xfrm>
            <a:off x="249980" y="99671"/>
            <a:ext cx="7538295" cy="4999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- Process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31061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91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07" y="599611"/>
            <a:ext cx="4321593" cy="4299385"/>
          </a:xfrm>
          <a:prstGeom prst="rect">
            <a:avLst/>
          </a:prstGeom>
        </p:spPr>
      </p:pic>
      <p:sp>
        <p:nvSpPr>
          <p:cNvPr id="8" name="Title 1">
            <a:extLst/>
          </p:cNvPr>
          <p:cNvSpPr txBox="1">
            <a:spLocks/>
          </p:cNvSpPr>
          <p:nvPr/>
        </p:nvSpPr>
        <p:spPr bwMode="auto">
          <a:xfrm>
            <a:off x="249980" y="99671"/>
            <a:ext cx="7538295" cy="4999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– Exploitation Platform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9980" y="1856751"/>
            <a:ext cx="433906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Generic functional view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High-level grouping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Logical </a:t>
            </a:r>
            <a:r>
              <a:rPr lang="en-GB" altLang="en-US" sz="1500" dirty="0" smtClean="0"/>
              <a:t>Functions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endParaRPr lang="en-GB" altLang="en-US" sz="1500" dirty="0"/>
          </a:p>
          <a:p>
            <a:pPr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“Collaboration &amp; Support” not presented – low priority.</a:t>
            </a:r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0872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6" y="499959"/>
            <a:ext cx="5405952" cy="4490109"/>
          </a:xfrm>
          <a:prstGeom prst="rect">
            <a:avLst/>
          </a:prstGeom>
        </p:spPr>
      </p:pic>
      <p:sp>
        <p:nvSpPr>
          <p:cNvPr id="5" name="Title 1">
            <a:extLst/>
          </p:cNvPr>
          <p:cNvSpPr txBox="1">
            <a:spLocks/>
          </p:cNvSpPr>
          <p:nvPr/>
        </p:nvSpPr>
        <p:spPr bwMode="auto">
          <a:xfrm>
            <a:off x="249980" y="99671"/>
            <a:ext cx="7538295" cy="4999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– EP Discovery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74567" y="2089170"/>
            <a:ext cx="433906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Discovery Functions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User 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Other Platforms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endParaRPr lang="en-GB" altLang="en-US" sz="1500" dirty="0"/>
          </a:p>
          <a:p>
            <a:pPr lvl="2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Service = Processing Algorithms</a:t>
            </a:r>
          </a:p>
          <a:p>
            <a:pPr marL="1371600" lvl="3" indent="0">
              <a:spcAft>
                <a:spcPts val="600"/>
              </a:spcAft>
              <a:buClr>
                <a:srgbClr val="595959"/>
              </a:buClr>
              <a:buSzPct val="120000"/>
            </a:pPr>
            <a:r>
              <a:rPr lang="en-GB" altLang="en-US" sz="1500" dirty="0"/>
              <a:t>o</a:t>
            </a:r>
            <a:r>
              <a:rPr lang="en-GB" altLang="en-US" sz="1500" dirty="0" smtClean="0"/>
              <a:t>r tools.</a:t>
            </a:r>
          </a:p>
        </p:txBody>
      </p:sp>
    </p:spTree>
    <p:extLst>
      <p:ext uri="{BB962C8B-B14F-4D97-AF65-F5344CB8AC3E}">
        <p14:creationId xmlns:p14="http://schemas.microsoft.com/office/powerpoint/2010/main" val="38595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249980" y="99671"/>
            <a:ext cx="7538295" cy="4999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– EP Processing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29" y="599611"/>
            <a:ext cx="4594651" cy="419468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061" y="1820112"/>
            <a:ext cx="433906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Processing Functions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User 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Other Platforms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Focus on User provided/developed Processing Algorithms (or Workflows)</a:t>
            </a:r>
          </a:p>
        </p:txBody>
      </p:sp>
    </p:spTree>
    <p:extLst>
      <p:ext uri="{BB962C8B-B14F-4D97-AF65-F5344CB8AC3E}">
        <p14:creationId xmlns:p14="http://schemas.microsoft.com/office/powerpoint/2010/main" val="194462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599610"/>
            <a:ext cx="3799005" cy="4094309"/>
          </a:xfrm>
          <a:prstGeom prst="rect">
            <a:avLst/>
          </a:prstGeom>
        </p:spPr>
      </p:pic>
      <p:sp>
        <p:nvSpPr>
          <p:cNvPr id="4" name="Title 1">
            <a:extLst/>
          </p:cNvPr>
          <p:cNvSpPr txBox="1">
            <a:spLocks/>
          </p:cNvSpPr>
          <p:nvPr/>
        </p:nvSpPr>
        <p:spPr bwMode="auto">
          <a:xfrm>
            <a:off x="249980" y="99671"/>
            <a:ext cx="7538295" cy="4999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– EP Support Functions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21035" y="1635356"/>
            <a:ext cx="433906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Support Functions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User (administrator, operators) </a:t>
            </a:r>
            <a:endParaRPr lang="en-GB" altLang="en-US" sz="1500" dirty="0"/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Other </a:t>
            </a:r>
            <a:r>
              <a:rPr lang="en-GB" altLang="en-US" sz="1500" dirty="0" smtClean="0"/>
              <a:t>Platforms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Local, centralised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Relying on base infrastructure services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endParaRPr lang="en-GB" altLang="en-US" sz="1500" dirty="0"/>
          </a:p>
          <a:p>
            <a:pPr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Resources = data, tools, etc.</a:t>
            </a:r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14544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9"/>
          <p:cNvSpPr txBox="1">
            <a:spLocks noChangeArrowheads="1"/>
          </p:cNvSpPr>
          <p:nvPr/>
        </p:nvSpPr>
        <p:spPr bwMode="auto">
          <a:xfrm>
            <a:off x="107950" y="712788"/>
            <a:ext cx="90360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“Network </a:t>
            </a:r>
            <a:r>
              <a:rPr lang="en-GB" altLang="en-US" sz="1500" dirty="0"/>
              <a:t>of </a:t>
            </a:r>
            <a:r>
              <a:rPr lang="en-GB" altLang="en-US" sz="1500" dirty="0" smtClean="0"/>
              <a:t>EO Resources”, Tender open for Prime managing administration.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/>
              <a:t>TEPs (x7) pre-demonstration on-going; </a:t>
            </a:r>
            <a:r>
              <a:rPr lang="en-GB" altLang="en-US" sz="1500" dirty="0" smtClean="0"/>
              <a:t>most </a:t>
            </a:r>
            <a:r>
              <a:rPr lang="en-GB" altLang="en-US" sz="1500" dirty="0" err="1" smtClean="0"/>
              <a:t>havre</a:t>
            </a:r>
            <a:r>
              <a:rPr lang="en-GB" altLang="en-US" sz="1500" dirty="0" smtClean="0"/>
              <a:t> achieved AR; transition </a:t>
            </a:r>
            <a:r>
              <a:rPr lang="en-GB" altLang="en-US" sz="1500" dirty="0"/>
              <a:t>to operations on DIAS </a:t>
            </a:r>
            <a:r>
              <a:rPr lang="en-GB" altLang="en-US" sz="1500" dirty="0" smtClean="0"/>
              <a:t>planned.</a:t>
            </a:r>
            <a:endParaRPr lang="en-GB" altLang="en-US" sz="1500" dirty="0"/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“Common architecture”, Tender open for Prime managing administration and high-level architecture.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Preliminary activities performed via </a:t>
            </a:r>
            <a:r>
              <a:rPr lang="en-GB" altLang="en-US" sz="1500" dirty="0"/>
              <a:t>OGC processes  (Testbed-13, forest use case), plus number of smaller specific focus pathfinders (FIM, small scale platforms</a:t>
            </a:r>
            <a:r>
              <a:rPr lang="en-GB" altLang="en-US" sz="1500" dirty="0" smtClean="0"/>
              <a:t>)</a:t>
            </a:r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“</a:t>
            </a:r>
            <a:r>
              <a:rPr lang="en-US" altLang="en-US" sz="1500" dirty="0"/>
              <a:t>Evolving Shared Technical Platform </a:t>
            </a:r>
            <a:r>
              <a:rPr lang="en-US" altLang="en-US" sz="1500" dirty="0" smtClean="0"/>
              <a:t>Capabilities”, part of an “Open Call” Tender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Special case “Data </a:t>
            </a:r>
            <a:r>
              <a:rPr lang="en-GB" altLang="en-US" sz="1500" dirty="0"/>
              <a:t>Cube </a:t>
            </a:r>
            <a:r>
              <a:rPr lang="en-GB" altLang="en-US" sz="1500" dirty="0" smtClean="0"/>
              <a:t>Service”, </a:t>
            </a:r>
            <a:r>
              <a:rPr lang="en-GB" altLang="en-US" sz="1500" dirty="0"/>
              <a:t>Tender issue upcoming</a:t>
            </a:r>
            <a:r>
              <a:rPr lang="en-GB" altLang="en-US" sz="1500" dirty="0" smtClean="0"/>
              <a:t>;</a:t>
            </a:r>
          </a:p>
          <a:p>
            <a:pPr lvl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endParaRPr lang="en-GB" altLang="en-US" sz="1500" dirty="0" smtClean="0"/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For science missions, gradual introduction of virtual research environments for flexible interaction between users and data =&gt; PROBA-V, SMOS, Biomass Exploitation Platform</a:t>
            </a:r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Copernicus </a:t>
            </a:r>
            <a:r>
              <a:rPr lang="en-GB" altLang="en-US" sz="1500" dirty="0"/>
              <a:t>Research and User Support (RUS): “Expert service for Sentinel users” aiming to support the scaling up of R&amp;D activities to promote uptake of Sentinel data</a:t>
            </a:r>
            <a:r>
              <a:rPr lang="en-GB" altLang="en-US" sz="1500" dirty="0" smtClean="0"/>
              <a:t>.</a:t>
            </a:r>
            <a:endParaRPr lang="en-GB" altLang="en-US" sz="15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7950" y="44450"/>
            <a:ext cx="7467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smtClean="0">
                <a:solidFill>
                  <a:schemeClr val="accent1">
                    <a:lumMod val="75000"/>
                  </a:schemeClr>
                </a:solidFill>
              </a:rPr>
              <a:t>Implementation status</a:t>
            </a:r>
            <a:endParaRPr lang="en-US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urope_and_ESA_squar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548" cy="47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567" y="2633240"/>
            <a:ext cx="5095970" cy="196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Lopes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Ground Segment System Engineer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Earth Observation Programmes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05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Phone: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+39 06 941 80735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05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Email: </a:t>
            </a: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cristiano.lopes@esa.int</a:t>
            </a: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4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a title…</a:t>
            </a:r>
            <a:endParaRPr lang="en-GB" dirty="0"/>
          </a:p>
        </p:txBody>
      </p:sp>
      <p:sp>
        <p:nvSpPr>
          <p:cNvPr id="6" name="TextBox 9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360363" indent="-18415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83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Exploitation Platforms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500" dirty="0" smtClean="0"/>
              <a:t>an </a:t>
            </a:r>
            <a:r>
              <a:rPr lang="en-US" altLang="en-US" sz="1500" dirty="0"/>
              <a:t>EO exploitation platform is a collaborative, virtual work environment providing access to EO </a:t>
            </a:r>
            <a:r>
              <a:rPr lang="en-US" altLang="en-US" sz="1500" dirty="0" smtClean="0"/>
              <a:t>data, algorithms, tools </a:t>
            </a:r>
            <a:r>
              <a:rPr lang="en-US" altLang="en-US" sz="1500" dirty="0"/>
              <a:t>and </a:t>
            </a:r>
            <a:r>
              <a:rPr lang="en-US" altLang="en-US" sz="1500" dirty="0" smtClean="0"/>
              <a:t>ICT resources </a:t>
            </a:r>
            <a:r>
              <a:rPr lang="en-US" altLang="en-US" sz="1500" dirty="0"/>
              <a:t>required to </a:t>
            </a:r>
            <a:r>
              <a:rPr lang="en-US" altLang="en-US" sz="1500" dirty="0" smtClean="0"/>
              <a:t>their </a:t>
            </a:r>
            <a:r>
              <a:rPr lang="en-US" altLang="en-US" sz="1500" dirty="0" smtClean="0"/>
              <a:t>use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500" dirty="0"/>
              <a:t>Based on “Ground Segment Evolution Strategy”, </a:t>
            </a:r>
            <a:r>
              <a:rPr lang="en-US" altLang="en-US" sz="1500" dirty="0" smtClean="0"/>
              <a:t>ESA/PB-EO(2015)34</a:t>
            </a:r>
            <a:endParaRPr lang="en-GB" altLang="en-US" sz="1500" dirty="0" smtClean="0"/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Federation of EO Exploitation Platforms (as a whole) or of (individual) Platform Services (</a:t>
            </a:r>
            <a:r>
              <a:rPr lang="en-GB" altLang="en-US" sz="1500" dirty="0" err="1" smtClean="0"/>
              <a:t>inc.</a:t>
            </a:r>
            <a:r>
              <a:rPr lang="en-GB" altLang="en-US" sz="1500" dirty="0" smtClean="0"/>
              <a:t> ICT Infrastructure) is </a:t>
            </a:r>
            <a:r>
              <a:rPr lang="en-GB" altLang="en-US" sz="1500" dirty="0" smtClean="0"/>
              <a:t>referred as</a:t>
            </a:r>
            <a:r>
              <a:rPr lang="en-GB" altLang="en-US" sz="1500" dirty="0" smtClean="0"/>
              <a:t> </a:t>
            </a:r>
            <a:r>
              <a:rPr lang="en-GB" altLang="en-US" sz="1500" dirty="0" smtClean="0"/>
              <a:t>the “Network of EO Resources”, </a:t>
            </a:r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Common Architecture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Open, consensus based architecture for Exploitation Platform, Network of EO Resources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Open and standard Interfaces</a:t>
            </a:r>
          </a:p>
          <a:p>
            <a:pPr lvl="3">
              <a:spcAft>
                <a:spcPts val="600"/>
              </a:spcAft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500" dirty="0" smtClean="0"/>
              <a:t>Aims at becoming </a:t>
            </a:r>
            <a:r>
              <a:rPr lang="en-GB" altLang="en-US" sz="1500" dirty="0" smtClean="0"/>
              <a:t>a Reference </a:t>
            </a:r>
            <a:r>
              <a:rPr lang="en-GB" altLang="en-US" sz="1500" dirty="0" smtClean="0"/>
              <a:t>Architecture</a:t>
            </a:r>
          </a:p>
          <a:p>
            <a:pPr lvl="2" eaLnBrk="1" hangingPunct="1">
              <a:spcAft>
                <a:spcPts val="600"/>
              </a:spcAft>
              <a:buClr>
                <a:srgbClr val="595959"/>
              </a:buClr>
              <a:buSzPct val="120000"/>
            </a:pPr>
            <a:endParaRPr lang="en-GB" altLang="en-US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272600" y="1139430"/>
            <a:ext cx="6691276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Sustainable exploitation environments (data + tools + processing) </a:t>
            </a:r>
          </a:p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Industrial basis to handle future data volumes and diversity</a:t>
            </a:r>
          </a:p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Connectivity and interoperability of exploitation environments  </a:t>
            </a:r>
          </a:p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and standardisation</a:t>
            </a:r>
          </a:p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availability of high quality data</a:t>
            </a:r>
          </a:p>
          <a:p>
            <a:pPr marL="25598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GB" alt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information, tools, training and tutorials</a:t>
            </a:r>
          </a:p>
          <a:p>
            <a:pPr eaLnBrk="1" hangingPunct="1"/>
            <a:endParaRPr lang="en-GB" altLang="en-US" sz="1350" b="1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75000"/>
            </a:pPr>
            <a:r>
              <a:rPr lang="en-GB" altLang="en-US" sz="15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15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Integrated </a:t>
            </a:r>
            <a:r>
              <a:rPr lang="en-GB" alt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EO data exploitation approach !</a:t>
            </a:r>
            <a:endParaRPr lang="en-GB" altLang="en-US" sz="15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2599" y="72380"/>
            <a:ext cx="5699126" cy="4125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100" kern="0" dirty="0"/>
              <a:t>“Bringing the User to the Data”</a:t>
            </a:r>
          </a:p>
        </p:txBody>
      </p:sp>
    </p:spTree>
    <p:extLst>
      <p:ext uri="{BB962C8B-B14F-4D97-AF65-F5344CB8AC3E}">
        <p14:creationId xmlns:p14="http://schemas.microsoft.com/office/powerpoint/2010/main" val="42182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970875"/>
            <a:ext cx="8159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/>
          </p:cNvPr>
          <p:cNvSpPr txBox="1">
            <a:spLocks/>
          </p:cNvSpPr>
          <p:nvPr/>
        </p:nvSpPr>
        <p:spPr bwMode="auto">
          <a:xfrm>
            <a:off x="117475" y="11792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Value Chain: the past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76263" y="544919"/>
            <a:ext cx="72662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dirty="0"/>
              <a:t>… Mission Ground Segments make data available for download</a:t>
            </a:r>
          </a:p>
          <a:p>
            <a:pPr eaLnBrk="1" hangingPunct="1"/>
            <a:r>
              <a:rPr lang="en-GB" altLang="en-US" sz="1600" dirty="0"/>
              <a:t>… Users discover and download the data to their own infrastructures</a:t>
            </a:r>
          </a:p>
          <a:p>
            <a:pPr eaLnBrk="1" hangingPunct="1"/>
            <a:r>
              <a:rPr lang="en-GB" altLang="en-US" sz="1600" dirty="0"/>
              <a:t>… Users process the data on their own</a:t>
            </a:r>
            <a:r>
              <a:rPr lang="en-GB" altLang="en-US" sz="1600" dirty="0" smtClean="0"/>
              <a:t>…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493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50156" y="96918"/>
            <a:ext cx="5381625" cy="369332"/>
          </a:xfrm>
        </p:spPr>
        <p:txBody>
          <a:bodyPr/>
          <a:lstStyle/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4.0i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251347" y="2306241"/>
            <a:ext cx="6580584" cy="218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35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altLang="en-US" sz="1200" dirty="0"/>
              <a:t>ESA innovates – through more disruptive and risk-taking technologies;</a:t>
            </a:r>
          </a:p>
          <a:p>
            <a:pPr>
              <a:lnSpc>
                <a:spcPct val="120000"/>
              </a:lnSpc>
              <a:spcBef>
                <a:spcPts val="135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altLang="en-US" sz="1200" dirty="0"/>
              <a:t>ESA informs – through the reinforcement of the link with large public and user communities;</a:t>
            </a:r>
          </a:p>
          <a:p>
            <a:pPr>
              <a:lnSpc>
                <a:spcPct val="120000"/>
              </a:lnSpc>
              <a:spcBef>
                <a:spcPts val="135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altLang="en-US" sz="1200" dirty="0"/>
              <a:t>ESA inspires – through the launch of new initiatives and </a:t>
            </a:r>
            <a:r>
              <a:rPr lang="en-US" altLang="en-US" sz="1200" dirty="0" err="1"/>
              <a:t>programmes</a:t>
            </a:r>
            <a:r>
              <a:rPr lang="en-US" altLang="en-US" sz="1200" dirty="0"/>
              <a:t>, both current and future generations;</a:t>
            </a:r>
          </a:p>
          <a:p>
            <a:pPr>
              <a:lnSpc>
                <a:spcPct val="120000"/>
              </a:lnSpc>
              <a:spcBef>
                <a:spcPts val="135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altLang="en-US" sz="1200" dirty="0"/>
              <a:t>ESA interacts – through enhanced partnerships with Member States, European institutions, international players and industrial partners.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250156" y="822723"/>
            <a:ext cx="6635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Space 4.0 is adapted to an ESA-specific derivative, </a:t>
            </a:r>
            <a:r>
              <a:rPr lang="en-US" altLang="en-US" sz="1200" dirty="0" smtClean="0"/>
              <a:t>‘</a:t>
            </a:r>
            <a:r>
              <a:rPr lang="en-US" altLang="ja-JP" sz="1200" dirty="0" smtClean="0"/>
              <a:t>Space 4.0i</a:t>
            </a:r>
            <a:r>
              <a:rPr lang="en-US" altLang="en-US" sz="1200" dirty="0" smtClean="0"/>
              <a:t>’</a:t>
            </a:r>
            <a:r>
              <a:rPr lang="en-US" altLang="ja-JP" sz="1200" dirty="0" smtClean="0"/>
              <a:t>, </a:t>
            </a:r>
            <a:r>
              <a:rPr lang="en-US" altLang="ja-JP" sz="1200" dirty="0"/>
              <a:t>which describes the way ESA will play its role as a space agency for Europe.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Space </a:t>
            </a:r>
            <a:r>
              <a:rPr lang="en-US" altLang="en-US" sz="1200" dirty="0" smtClean="0"/>
              <a:t>4.0 </a:t>
            </a:r>
            <a:r>
              <a:rPr lang="en-US" altLang="en-US" sz="1200" dirty="0"/>
              <a:t>combines the described global situation of space developments with the ‘</a:t>
            </a:r>
            <a:r>
              <a:rPr lang="en-US" altLang="ja-JP" sz="1200" dirty="0" err="1"/>
              <a:t>i</a:t>
            </a:r>
            <a:r>
              <a:rPr lang="en-US" altLang="en-US" sz="1200" dirty="0"/>
              <a:t>’</a:t>
            </a:r>
            <a:r>
              <a:rPr lang="en-US" altLang="ja-JP" sz="1200" dirty="0"/>
              <a:t> standing for an ESA-specific interpretation of the tasks: </a:t>
            </a:r>
          </a:p>
        </p:txBody>
      </p:sp>
    </p:spTree>
    <p:extLst>
      <p:ext uri="{BB962C8B-B14F-4D97-AF65-F5344CB8AC3E}">
        <p14:creationId xmlns:p14="http://schemas.microsoft.com/office/powerpoint/2010/main" val="41009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/>
          </p:cNvPr>
          <p:cNvSpPr txBox="1">
            <a:spLocks/>
          </p:cNvSpPr>
          <p:nvPr/>
        </p:nvSpPr>
        <p:spPr bwMode="auto">
          <a:xfrm>
            <a:off x="117475" y="11792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Value Chain: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Space 4.0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9" y="931635"/>
            <a:ext cx="81534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4" b="91792"/>
          <a:stretch>
            <a:fillRect/>
          </a:stretch>
        </p:blipFill>
        <p:spPr bwMode="auto">
          <a:xfrm>
            <a:off x="438017" y="843182"/>
            <a:ext cx="8159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882900" y="107950"/>
            <a:ext cx="4598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Resource Tier Layer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Implementation =&gt; DIAS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14313" y="949325"/>
            <a:ext cx="82184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/>
              <a:t>Closes the European “gap” between Data Generation and Exploitation layer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/>
              <a:t>4 DIAS are being established through ESA / 1 through EUM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500"/>
              <a:t>Building on the principles and mechanisms identified in G/S evolution strategy</a:t>
            </a:r>
          </a:p>
        </p:txBody>
      </p:sp>
      <p:pic>
        <p:nvPicPr>
          <p:cNvPr id="34820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920875"/>
            <a:ext cx="3759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178"/>
          <p:cNvGrpSpPr>
            <a:grpSpLocks/>
          </p:cNvGrpSpPr>
          <p:nvPr/>
        </p:nvGrpSpPr>
        <p:grpSpPr bwMode="auto">
          <a:xfrm>
            <a:off x="5338763" y="4205288"/>
            <a:ext cx="641350" cy="436562"/>
            <a:chOff x="1746751" y="5942832"/>
            <a:chExt cx="960249" cy="555852"/>
          </a:xfrm>
        </p:grpSpPr>
        <p:sp>
          <p:nvSpPr>
            <p:cNvPr id="9" name="Rectangle 179"/>
            <p:cNvSpPr>
              <a:spLocks noChangeArrowheads="1"/>
            </p:cNvSpPr>
            <p:nvPr/>
          </p:nvSpPr>
          <p:spPr bwMode="auto">
            <a:xfrm>
              <a:off x="1815679" y="5989321"/>
              <a:ext cx="848538" cy="373938"/>
            </a:xfrm>
            <a:prstGeom prst="rect">
              <a:avLst/>
            </a:prstGeom>
            <a:solidFill>
              <a:srgbClr val="DBEEF4"/>
            </a:solidFill>
            <a:ln w="9525">
              <a:solidFill>
                <a:srgbClr val="0097D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4826" name="TextBox 180"/>
            <p:cNvSpPr txBox="1">
              <a:spLocks noChangeArrowheads="1"/>
            </p:cNvSpPr>
            <p:nvPr/>
          </p:nvSpPr>
          <p:spPr bwMode="auto">
            <a:xfrm>
              <a:off x="1746751" y="5942832"/>
              <a:ext cx="960249" cy="55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600">
                  <a:solidFill>
                    <a:srgbClr val="2BA5C5"/>
                  </a:solidFill>
                  <a:latin typeface="Arial Black" panose="020B0A04020102020204" pitchFamily="34" charset="0"/>
                </a:rPr>
                <a:t>Third-party</a:t>
              </a:r>
            </a:p>
            <a:p>
              <a:pPr algn="ctr" eaLnBrk="1" hangingPunct="1"/>
              <a:r>
                <a:rPr lang="en-US" altLang="en-US" sz="600">
                  <a:solidFill>
                    <a:srgbClr val="2BA5C5"/>
                  </a:solidFill>
                  <a:latin typeface="Arial Black" panose="020B0A04020102020204" pitchFamily="34" charset="0"/>
                </a:rPr>
                <a:t> Users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6063" y="2257425"/>
            <a:ext cx="6565900" cy="3071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500" u="sng" dirty="0">
                <a:latin typeface="Verdana" charset="0"/>
                <a:ea typeface="MS PGothic" charset="0"/>
                <a:cs typeface="MS PGothic" charset="0"/>
              </a:rPr>
              <a:t>European access to Copernicus </a:t>
            </a:r>
          </a:p>
          <a:p>
            <a:pPr eaLnBrk="1" hangingPunct="1">
              <a:defRPr/>
            </a:pPr>
            <a:r>
              <a:rPr lang="en-US" sz="1500" u="sng" dirty="0">
                <a:latin typeface="Verdana" charset="0"/>
                <a:ea typeface="MS PGothic" charset="0"/>
                <a:cs typeface="MS PGothic" charset="0"/>
              </a:rPr>
              <a:t>data and information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 </a:t>
            </a:r>
          </a:p>
          <a:p>
            <a:pPr eaLnBrk="1" hangingPunct="1">
              <a:defRPr/>
            </a:pP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 Progressive integration of DIAS with national: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400" i="1" dirty="0">
                <a:latin typeface="Verdana" charset="0"/>
                <a:ea typeface="MS PGothic" charset="0"/>
                <a:cs typeface="MS PGothic" charset="0"/>
              </a:rPr>
              <a:t>Collaborative Ground Segments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400" i="1" dirty="0">
                <a:latin typeface="Verdana" charset="0"/>
                <a:ea typeface="MS PGothic" charset="0"/>
                <a:cs typeface="MS PGothic" charset="0"/>
              </a:rPr>
              <a:t>Operational and research infrastructures</a:t>
            </a:r>
          </a:p>
          <a:p>
            <a:pPr marL="285750" lvl="1" indent="-285750" eaLnBrk="1" hangingPunct="1">
              <a:buFont typeface="Wingdings" charset="0"/>
              <a:buChar char="à"/>
              <a:defRPr/>
            </a:pP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Cross-</a:t>
            </a:r>
            <a:r>
              <a:rPr lang="en-US" sz="1500" dirty="0" err="1">
                <a:latin typeface="Verdana" charset="0"/>
                <a:ea typeface="MS PGothic" charset="0"/>
                <a:cs typeface="MS PGothic" charset="0"/>
              </a:rPr>
              <a:t>sectoral</a:t>
            </a: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 development of big-data applications</a:t>
            </a:r>
          </a:p>
          <a:p>
            <a:pPr eaLnBrk="1" hangingPunct="1">
              <a:defRPr/>
            </a:pPr>
            <a:r>
              <a:rPr lang="en-US" sz="1500" dirty="0">
                <a:latin typeface="Verdana" charset="0"/>
                <a:ea typeface="MS PGothic" charset="0"/>
                <a:cs typeface="MS PGothic" charset="0"/>
                <a:sym typeface="Wingdings"/>
              </a:rPr>
              <a:t> </a:t>
            </a: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national, industrial and in-situ data</a:t>
            </a:r>
          </a:p>
          <a:p>
            <a:pPr eaLnBrk="1" hangingPunct="1">
              <a:defRPr/>
            </a:pPr>
            <a:r>
              <a:rPr lang="en-US" sz="1500" dirty="0">
                <a:latin typeface="Verdana" charset="0"/>
                <a:ea typeface="MS PGothic" charset="0"/>
                <a:cs typeface="MS PGothic" charset="0"/>
                <a:sym typeface="Wingdings"/>
              </a:rPr>
              <a:t> t</a:t>
            </a:r>
            <a:r>
              <a:rPr lang="en-US" sz="1500" dirty="0">
                <a:latin typeface="Verdana" charset="0"/>
                <a:ea typeface="MS PGothic" charset="0"/>
                <a:cs typeface="MS PGothic" charset="0"/>
              </a:rPr>
              <a:t>ools (open) and standards for interoperability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500" dirty="0">
              <a:latin typeface="Calibri" charset="0"/>
              <a:ea typeface="MS PGothic" charset="0"/>
              <a:cs typeface="MS PGothic" charset="0"/>
            </a:endParaRPr>
          </a:p>
          <a:p>
            <a:pPr marL="266700" lvl="1" indent="-98425" eaLnBrk="1" hangingPunct="1">
              <a:buFont typeface="Arial" charset="0"/>
              <a:buChar char="•"/>
              <a:defRPr/>
            </a:pPr>
            <a:endParaRPr lang="en-US" sz="1500" b="1" dirty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34823" name="Picture 3" descr="\\net1.cec.eu.int\GROW\I\3\Common-I3\12 COMMUNICATION\Graphic material\Copernicus taglines\Europe's eye on Earth\website\Copernicus vecto def  Europe's eyes on Ear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6375"/>
            <a:ext cx="1241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C:\Users\hlaur\Desktop\LOGO CE_Vertical_EN_PANTONE_L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3188"/>
            <a:ext cx="7778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66875"/>
            <a:ext cx="91122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282575" y="623888"/>
            <a:ext cx="8718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600"/>
              </a:spcBef>
              <a:buFont typeface="Verdana" panose="020B0604030504040204" pitchFamily="34" charset="0"/>
              <a:buNone/>
            </a:pPr>
            <a:r>
              <a:rPr lang="en-GB" altLang="en-US" sz="160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1600">
                <a:latin typeface="Calibri" panose="020F0502020204030204" pitchFamily="34" charset="0"/>
              </a:rPr>
              <a:t>in virtual environments (“Cloud”):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altLang="en-US" sz="1600">
                <a:latin typeface="Calibri" panose="020F0502020204030204" pitchFamily="34" charset="0"/>
              </a:rPr>
              <a:t> seamless data chain through layers from data acquisition to exploitation also with non-EO data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altLang="en-US" sz="1600">
                <a:latin typeface="Calibri" panose="020F0502020204030204" pitchFamily="34" charset="0"/>
              </a:rPr>
              <a:t> ensuring interaction with users in all steps of this data chain.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300" y="201613"/>
            <a:ext cx="79359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None/>
            </a:pPr>
            <a:r>
              <a:rPr lang="en-GB" altLang="en-US" sz="1800" b="1" dirty="0">
                <a:solidFill>
                  <a:srgbClr val="0098DB"/>
                </a:solidFill>
                <a:latin typeface="Calibri" panose="020F0502020204030204" pitchFamily="34" charset="0"/>
              </a:rPr>
              <a:t>Ground segment, data management and data exploitation “infrastructure”: </a:t>
            </a:r>
          </a:p>
        </p:txBody>
      </p:sp>
    </p:spTree>
    <p:extLst>
      <p:ext uri="{BB962C8B-B14F-4D97-AF65-F5344CB8AC3E}">
        <p14:creationId xmlns:p14="http://schemas.microsoft.com/office/powerpoint/2010/main" val="3928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/>
          </p:cNvPr>
          <p:cNvSpPr txBox="1">
            <a:spLocks/>
          </p:cNvSpPr>
          <p:nvPr/>
        </p:nvSpPr>
        <p:spPr bwMode="auto">
          <a:xfrm>
            <a:off x="117475" y="150813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The EO Value Chain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: Interfaces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87563"/>
            <a:ext cx="492601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4121150" y="3921125"/>
            <a:ext cx="4865688" cy="820738"/>
            <a:chOff x="4121747" y="3920946"/>
            <a:chExt cx="4865712" cy="821355"/>
          </a:xfrm>
        </p:grpSpPr>
        <p:sp>
          <p:nvSpPr>
            <p:cNvPr id="4" name="Down Arrow 3"/>
            <p:cNvSpPr/>
            <p:nvPr/>
          </p:nvSpPr>
          <p:spPr>
            <a:xfrm flipV="1">
              <a:off x="4121747" y="3920946"/>
              <a:ext cx="371477" cy="549688"/>
            </a:xfrm>
            <a:prstGeom prst="downArrow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15423" y="4286345"/>
              <a:ext cx="1104905" cy="1589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1" name="TextBox 10"/>
            <p:cNvSpPr txBox="1">
              <a:spLocks noChangeArrowheads="1"/>
            </p:cNvSpPr>
            <p:nvPr/>
          </p:nvSpPr>
          <p:spPr bwMode="auto">
            <a:xfrm>
              <a:off x="5405932" y="4219081"/>
              <a:ext cx="3581527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007635"/>
                  </a:solidFill>
                </a:rPr>
                <a:t>G/S provides mission data products for storage and sharing on the cloud 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648075" y="2870200"/>
            <a:ext cx="5359400" cy="769938"/>
            <a:chOff x="3648672" y="2870759"/>
            <a:chExt cx="5358181" cy="769379"/>
          </a:xfrm>
        </p:grpSpPr>
        <p:sp>
          <p:nvSpPr>
            <p:cNvPr id="16" name="Down Arrow 15"/>
            <p:cNvSpPr/>
            <p:nvPr/>
          </p:nvSpPr>
          <p:spPr>
            <a:xfrm>
              <a:off x="3648672" y="3013530"/>
              <a:ext cx="371391" cy="626608"/>
            </a:xfrm>
            <a:prstGeom prst="downArrow">
              <a:avLst/>
            </a:prstGeom>
            <a:solidFill>
              <a:srgbClr val="FFC0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845477" y="3102366"/>
              <a:ext cx="1574442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5413570" y="2870759"/>
              <a:ext cx="3593283" cy="739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Platform Services are hosted on the Resource Tier cloud environment, gaining local access to data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4070350" y="1733550"/>
            <a:ext cx="4949825" cy="1274763"/>
            <a:chOff x="4070947" y="1732762"/>
            <a:chExt cx="4948695" cy="1275551"/>
          </a:xfrm>
        </p:grpSpPr>
        <p:sp>
          <p:nvSpPr>
            <p:cNvPr id="24" name="Down Arrow 23"/>
            <p:cNvSpPr/>
            <p:nvPr/>
          </p:nvSpPr>
          <p:spPr>
            <a:xfrm flipV="1">
              <a:off x="4070947" y="2282377"/>
              <a:ext cx="371390" cy="725936"/>
            </a:xfrm>
            <a:prstGeom prst="downArrow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25" name="Straight Arrow Connector 24"/>
            <p:cNvCxnSpPr>
              <a:endCxn id="26655" idx="1"/>
            </p:cNvCxnSpPr>
            <p:nvPr/>
          </p:nvCxnSpPr>
          <p:spPr>
            <a:xfrm flipV="1">
              <a:off x="4239184" y="1994862"/>
              <a:ext cx="1174482" cy="403474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5" name="TextBox 26"/>
            <p:cNvSpPr txBox="1">
              <a:spLocks noChangeArrowheads="1"/>
            </p:cNvSpPr>
            <p:nvPr/>
          </p:nvSpPr>
          <p:spPr bwMode="auto">
            <a:xfrm>
              <a:off x="5413248" y="1732762"/>
              <a:ext cx="3606394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chemeClr val="accent1"/>
                  </a:solidFill>
                </a:rPr>
                <a:t>Science or value adding activities retrieve generated information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600575" y="2293938"/>
            <a:ext cx="4411663" cy="1570037"/>
            <a:chOff x="4601261" y="2293341"/>
            <a:chExt cx="4411065" cy="1570634"/>
          </a:xfrm>
        </p:grpSpPr>
        <p:sp>
          <p:nvSpPr>
            <p:cNvPr id="30" name="Curved Left Arrow 29"/>
            <p:cNvSpPr/>
            <p:nvPr/>
          </p:nvSpPr>
          <p:spPr>
            <a:xfrm>
              <a:off x="4601261" y="2385451"/>
              <a:ext cx="665073" cy="1478524"/>
            </a:xfrm>
            <a:prstGeom prst="curvedLeftArrow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651" name="TextBox 30"/>
            <p:cNvSpPr txBox="1">
              <a:spLocks noChangeArrowheads="1"/>
            </p:cNvSpPr>
            <p:nvPr/>
          </p:nvSpPr>
          <p:spPr bwMode="auto">
            <a:xfrm>
              <a:off x="5420563" y="2293341"/>
              <a:ext cx="3591763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chemeClr val="accent1"/>
                  </a:solidFill>
                </a:rPr>
                <a:t>… and/or re-ingest user-generated products into the eco-system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839354" y="2491853"/>
              <a:ext cx="574597" cy="1747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102100" y="3217863"/>
            <a:ext cx="4887913" cy="947737"/>
            <a:chOff x="4102697" y="3217861"/>
            <a:chExt cx="4887684" cy="948329"/>
          </a:xfrm>
        </p:grpSpPr>
        <p:sp>
          <p:nvSpPr>
            <p:cNvPr id="12" name="Down Arrow 11"/>
            <p:cNvSpPr/>
            <p:nvPr/>
          </p:nvSpPr>
          <p:spPr>
            <a:xfrm flipV="1">
              <a:off x="4102697" y="3217861"/>
              <a:ext cx="371458" cy="717998"/>
            </a:xfrm>
            <a:prstGeom prst="downArrow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413911" y="3643577"/>
              <a:ext cx="3576470" cy="52261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400" dirty="0" smtClean="0">
                  <a:solidFill>
                    <a:schemeClr val="accent5">
                      <a:lumMod val="50000"/>
                    </a:schemeClr>
                  </a:solidFill>
                </a:rPr>
                <a:t>Resource Tier provides processing power &amp; hosted data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286838" y="3848492"/>
              <a:ext cx="112707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84213" y="654050"/>
            <a:ext cx="7250112" cy="3541713"/>
            <a:chOff x="684835" y="653923"/>
            <a:chExt cx="7250113" cy="3542183"/>
          </a:xfrm>
        </p:grpSpPr>
        <p:sp>
          <p:nvSpPr>
            <p:cNvPr id="37" name="Down Arrow 36"/>
            <p:cNvSpPr/>
            <p:nvPr/>
          </p:nvSpPr>
          <p:spPr>
            <a:xfrm flipV="1">
              <a:off x="867397" y="2562351"/>
              <a:ext cx="407988" cy="1633755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eaLnBrk="1" hangingPunct="1">
                <a:defRPr/>
              </a:pPr>
              <a:r>
                <a:rPr lang="en-GB" sz="1200" dirty="0"/>
                <a:t>data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4835" y="653923"/>
              <a:ext cx="7250113" cy="308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Verdana" charset="0"/>
                  <a:ea typeface="MS PGothic" charset="0"/>
                  <a:cs typeface="MS PGothic" charset="0"/>
                </a:rPr>
                <a:t>Users may still download the data to process them on their own infrastructure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1078535" y="958763"/>
              <a:ext cx="25400" cy="1594062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520825" y="1017588"/>
            <a:ext cx="6594475" cy="2606675"/>
            <a:chOff x="1521561" y="1018020"/>
            <a:chExt cx="6594018" cy="2606133"/>
          </a:xfrm>
        </p:grpSpPr>
        <p:sp>
          <p:nvSpPr>
            <p:cNvPr id="39" name="TextBox 38"/>
            <p:cNvSpPr txBox="1"/>
            <p:nvPr/>
          </p:nvSpPr>
          <p:spPr>
            <a:xfrm>
              <a:off x="1521561" y="1018020"/>
              <a:ext cx="6594018" cy="3079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Verdana" charset="0"/>
                  <a:ea typeface="MS PGothic" charset="0"/>
                  <a:cs typeface="MS PGothic" charset="0"/>
                </a:rPr>
                <a:t>Expert users can install their algorithms directly on the cloud</a:t>
              </a: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700094" y="2485467"/>
              <a:ext cx="408317" cy="1138686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en-GB" sz="1200" dirty="0"/>
                <a:t>algorithm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894598" y="1324343"/>
              <a:ext cx="14286" cy="1141176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347913" y="1368425"/>
            <a:ext cx="6678612" cy="1674813"/>
            <a:chOff x="2348179" y="1367829"/>
            <a:chExt cx="6678777" cy="1675985"/>
          </a:xfrm>
        </p:grpSpPr>
        <p:sp>
          <p:nvSpPr>
            <p:cNvPr id="41" name="TextBox 40"/>
            <p:cNvSpPr txBox="1"/>
            <p:nvPr/>
          </p:nvSpPr>
          <p:spPr>
            <a:xfrm>
              <a:off x="2348179" y="1367829"/>
              <a:ext cx="6678777" cy="3081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  <a:latin typeface="Verdana" charset="0"/>
                  <a:ea typeface="MS PGothic" charset="0"/>
                  <a:cs typeface="MS PGothic" charset="0"/>
                </a:rPr>
                <a:t>Users use data analytics environments to view data or plug-in algorithm</a:t>
              </a: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466235" y="2135165"/>
              <a:ext cx="408317" cy="908649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en-GB" sz="1200" dirty="0"/>
                <a:t>inspect</a:t>
              </a: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3079982" y="2120570"/>
              <a:ext cx="408317" cy="891396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en-GB" sz="1200" dirty="0" err="1"/>
                <a:t>algo</a:t>
              </a:r>
              <a:endParaRPr lang="en-GB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676799" y="1668077"/>
              <a:ext cx="0" cy="42257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281652" y="1666488"/>
              <a:ext cx="1587" cy="42257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1179</Words>
  <Application>Microsoft Office PowerPoint</Application>
  <PresentationFormat>On-screen Show (16:9)</PresentationFormat>
  <Paragraphs>171</Paragraphs>
  <Slides>18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Verdana</vt:lpstr>
      <vt:lpstr>Wingdings</vt:lpstr>
      <vt:lpstr>Esa presentation</vt:lpstr>
      <vt:lpstr>PowerPoint Presentation</vt:lpstr>
      <vt:lpstr>What’s in a title…</vt:lpstr>
      <vt:lpstr>PowerPoint Presentation</vt:lpstr>
      <vt:lpstr>PowerPoint Presentation</vt:lpstr>
      <vt:lpstr>Space 4.0i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Exploitation Platforms and Common Reference Architecture</dc:title>
  <dc:subject>Exploitation Platforms and Common Reference Architecture</dc:subject>
  <dc:creator>Cristiano Lopes</dc:creator>
  <cp:keywords/>
  <dc:description/>
  <cp:lastModifiedBy>Cristiano Lopes</cp:lastModifiedBy>
  <cp:revision>22</cp:revision>
  <cp:lastPrinted>2008-08-26T16:26:23Z</cp:lastPrinted>
  <dcterms:created xsi:type="dcterms:W3CDTF">2018-04-11T02:20:32Z</dcterms:created>
  <dcterms:modified xsi:type="dcterms:W3CDTF">2018-04-11T04:14:48Z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Cristiano Lopes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2018-04-10T22:00:00Z</vt:filetime>
  </property>
  <property fmtid="{D5CDD505-2E9C-101B-9397-08002B2CF9AE}" pid="30" name="Organisational_x0020_entity">
    <vt:lpwstr/>
  </property>
</Properties>
</file>