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1" r:id="rId2"/>
    <p:sldId id="339" r:id="rId3"/>
    <p:sldId id="290" r:id="rId4"/>
    <p:sldId id="344" r:id="rId5"/>
    <p:sldId id="345" r:id="rId6"/>
    <p:sldId id="336" r:id="rId7"/>
    <p:sldId id="306" r:id="rId8"/>
    <p:sldId id="304" r:id="rId9"/>
    <p:sldId id="305" r:id="rId10"/>
    <p:sldId id="308" r:id="rId11"/>
    <p:sldId id="312" r:id="rId12"/>
    <p:sldId id="334" r:id="rId13"/>
    <p:sldId id="347" r:id="rId14"/>
    <p:sldId id="337" r:id="rId15"/>
    <p:sldId id="349" r:id="rId16"/>
    <p:sldId id="351" r:id="rId17"/>
    <p:sldId id="352" r:id="rId18"/>
    <p:sldId id="353" r:id="rId19"/>
    <p:sldId id="342" r:id="rId20"/>
    <p:sldId id="343" r:id="rId21"/>
    <p:sldId id="341" r:id="rId22"/>
    <p:sldId id="350" r:id="rId23"/>
    <p:sldId id="319" r:id="rId24"/>
    <p:sldId id="322" r:id="rId25"/>
    <p:sldId id="320" r:id="rId26"/>
    <p:sldId id="321" r:id="rId27"/>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9"/>
    <p:restoredTop sz="95153" autoAdjust="0"/>
  </p:normalViewPr>
  <p:slideViewPr>
    <p:cSldViewPr>
      <p:cViewPr varScale="1">
        <p:scale>
          <a:sx n="69" d="100"/>
          <a:sy n="69" d="100"/>
        </p:scale>
        <p:origin x="172"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A6C329-D656-415F-846A-21EF6944CA2C}" type="doc">
      <dgm:prSet loTypeId="urn:microsoft.com/office/officeart/2005/8/layout/arrow2" loCatId="process" qsTypeId="urn:microsoft.com/office/officeart/2005/8/quickstyle/simple1" qsCatId="simple" csTypeId="urn:microsoft.com/office/officeart/2005/8/colors/accent1_2" csCatId="accent1" phldr="1"/>
      <dgm:spPr/>
    </dgm:pt>
    <dgm:pt modelId="{BA6FDB71-AC03-411E-A19D-AA7551BA742F}">
      <dgm:prSet/>
      <dgm:spPr/>
      <dgm:t>
        <a:bodyPr/>
        <a:lstStyle/>
        <a:p>
          <a:r>
            <a:rPr lang="en-US" dirty="0" smtClean="0"/>
            <a:t>Complexity</a:t>
          </a:r>
          <a:endParaRPr lang="en-US" dirty="0"/>
        </a:p>
      </dgm:t>
    </dgm:pt>
    <dgm:pt modelId="{DC4C2E6F-C16E-41A1-A01A-3596C7976FE6}" type="parTrans" cxnId="{73C0391F-4867-4CC3-98FF-2EA21055F88C}">
      <dgm:prSet/>
      <dgm:spPr/>
      <dgm:t>
        <a:bodyPr/>
        <a:lstStyle/>
        <a:p>
          <a:endParaRPr lang="en-US"/>
        </a:p>
      </dgm:t>
    </dgm:pt>
    <dgm:pt modelId="{9197C39A-9754-4F41-A0FB-8377301C3295}" type="sibTrans" cxnId="{73C0391F-4867-4CC3-98FF-2EA21055F88C}">
      <dgm:prSet/>
      <dgm:spPr/>
      <dgm:t>
        <a:bodyPr/>
        <a:lstStyle/>
        <a:p>
          <a:endParaRPr lang="en-US"/>
        </a:p>
      </dgm:t>
    </dgm:pt>
    <dgm:pt modelId="{47C2D8D1-D332-4A6E-A54F-4261701FC363}" type="pres">
      <dgm:prSet presAssocID="{D0A6C329-D656-415F-846A-21EF6944CA2C}" presName="arrowDiagram" presStyleCnt="0">
        <dgm:presLayoutVars>
          <dgm:chMax val="5"/>
          <dgm:dir/>
          <dgm:resizeHandles val="exact"/>
        </dgm:presLayoutVars>
      </dgm:prSet>
      <dgm:spPr/>
    </dgm:pt>
    <dgm:pt modelId="{E650FBC5-E863-44E1-A136-4605227ADAF7}" type="pres">
      <dgm:prSet presAssocID="{D0A6C329-D656-415F-846A-21EF6944CA2C}" presName="arrow" presStyleLbl="bgShp" presStyleIdx="0" presStyleCnt="1" custLinFactNeighborX="9718"/>
      <dgm:spPr/>
      <dgm:t>
        <a:bodyPr/>
        <a:lstStyle/>
        <a:p>
          <a:endParaRPr lang="en-US"/>
        </a:p>
      </dgm:t>
    </dgm:pt>
    <dgm:pt modelId="{13D0B90C-BCD4-4F8F-AE48-C096BEEF239A}" type="pres">
      <dgm:prSet presAssocID="{D0A6C329-D656-415F-846A-21EF6944CA2C}" presName="arrowDiagram1" presStyleCnt="0">
        <dgm:presLayoutVars>
          <dgm:bulletEnabled val="1"/>
        </dgm:presLayoutVars>
      </dgm:prSet>
      <dgm:spPr/>
    </dgm:pt>
    <dgm:pt modelId="{0AC64B43-0886-4F1F-9CBB-EB85D626DCB5}" type="pres">
      <dgm:prSet presAssocID="{BA6FDB71-AC03-411E-A19D-AA7551BA742F}" presName="bullet1" presStyleLbl="node1" presStyleIdx="0" presStyleCnt="1" custLinFactX="600000" custLinFactY="300000" custLinFactNeighborX="691266" custLinFactNeighborY="379679"/>
      <dgm:spPr/>
    </dgm:pt>
    <dgm:pt modelId="{53EA8923-0275-449C-9778-393FA004CAE2}" type="pres">
      <dgm:prSet presAssocID="{BA6FDB71-AC03-411E-A19D-AA7551BA742F}" presName="textBox1" presStyleLbl="revTx" presStyleIdx="0" presStyleCnt="1">
        <dgm:presLayoutVars>
          <dgm:bulletEnabled val="1"/>
        </dgm:presLayoutVars>
      </dgm:prSet>
      <dgm:spPr/>
      <dgm:t>
        <a:bodyPr/>
        <a:lstStyle/>
        <a:p>
          <a:endParaRPr lang="en-US"/>
        </a:p>
      </dgm:t>
    </dgm:pt>
  </dgm:ptLst>
  <dgm:cxnLst>
    <dgm:cxn modelId="{73C0391F-4867-4CC3-98FF-2EA21055F88C}" srcId="{D0A6C329-D656-415F-846A-21EF6944CA2C}" destId="{BA6FDB71-AC03-411E-A19D-AA7551BA742F}" srcOrd="0" destOrd="0" parTransId="{DC4C2E6F-C16E-41A1-A01A-3596C7976FE6}" sibTransId="{9197C39A-9754-4F41-A0FB-8377301C3295}"/>
    <dgm:cxn modelId="{9F44A4A7-22DE-4947-B13A-141A301D5A7B}" type="presOf" srcId="{BA6FDB71-AC03-411E-A19D-AA7551BA742F}" destId="{53EA8923-0275-449C-9778-393FA004CAE2}" srcOrd="0" destOrd="0" presId="urn:microsoft.com/office/officeart/2005/8/layout/arrow2"/>
    <dgm:cxn modelId="{2B4E98E4-FD48-47FD-9B43-DBC249624CB7}" type="presOf" srcId="{D0A6C329-D656-415F-846A-21EF6944CA2C}" destId="{47C2D8D1-D332-4A6E-A54F-4261701FC363}" srcOrd="0" destOrd="0" presId="urn:microsoft.com/office/officeart/2005/8/layout/arrow2"/>
    <dgm:cxn modelId="{747603CA-F8F0-40C1-BCB0-6AC90D6FE2E8}" type="presParOf" srcId="{47C2D8D1-D332-4A6E-A54F-4261701FC363}" destId="{E650FBC5-E863-44E1-A136-4605227ADAF7}" srcOrd="0" destOrd="0" presId="urn:microsoft.com/office/officeart/2005/8/layout/arrow2"/>
    <dgm:cxn modelId="{595D4CE6-E7ED-4D1F-BF3B-CF79A0890C07}" type="presParOf" srcId="{47C2D8D1-D332-4A6E-A54F-4261701FC363}" destId="{13D0B90C-BCD4-4F8F-AE48-C096BEEF239A}" srcOrd="1" destOrd="0" presId="urn:microsoft.com/office/officeart/2005/8/layout/arrow2"/>
    <dgm:cxn modelId="{523BE223-4113-400C-AB3C-EC8BBA4E9484}" type="presParOf" srcId="{13D0B90C-BCD4-4F8F-AE48-C096BEEF239A}" destId="{0AC64B43-0886-4F1F-9CBB-EB85D626DCB5}" srcOrd="0" destOrd="0" presId="urn:microsoft.com/office/officeart/2005/8/layout/arrow2"/>
    <dgm:cxn modelId="{E504D6B2-6E55-42BE-9C71-F9796A7D12A0}" type="presParOf" srcId="{13D0B90C-BCD4-4F8F-AE48-C096BEEF239A}" destId="{53EA8923-0275-449C-9778-393FA004CAE2}" srcOrd="1" destOrd="0" presId="urn:microsoft.com/office/officeart/2005/8/layout/arrow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0FBC5-E863-44E1-A136-4605227ADAF7}">
      <dsp:nvSpPr>
        <dsp:cNvPr id="0" name=""/>
        <dsp:cNvSpPr/>
      </dsp:nvSpPr>
      <dsp:spPr>
        <a:xfrm>
          <a:off x="998008" y="0"/>
          <a:ext cx="3206617" cy="2004136"/>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C64B43-0886-4F1F-9CBB-EB85D626DCB5}">
      <dsp:nvSpPr>
        <dsp:cNvPr id="0" name=""/>
        <dsp:cNvSpPr/>
      </dsp:nvSpPr>
      <dsp:spPr>
        <a:xfrm>
          <a:off x="4342106" y="1766846"/>
          <a:ext cx="237289" cy="2372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EA8923-0275-449C-9778-393FA004CAE2}">
      <dsp:nvSpPr>
        <dsp:cNvPr id="0" name=""/>
        <dsp:cNvSpPr/>
      </dsp:nvSpPr>
      <dsp:spPr>
        <a:xfrm>
          <a:off x="1969036" y="525083"/>
          <a:ext cx="1282647" cy="1479052"/>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5735" bIns="0" numCol="1" spcCol="1270" anchor="t" anchorCtr="0">
          <a:noAutofit/>
        </a:bodyPr>
        <a:lstStyle/>
        <a:p>
          <a:pPr lvl="0" algn="r" defTabSz="711200">
            <a:lnSpc>
              <a:spcPct val="90000"/>
            </a:lnSpc>
            <a:spcBef>
              <a:spcPct val="0"/>
            </a:spcBef>
            <a:spcAft>
              <a:spcPct val="35000"/>
            </a:spcAft>
          </a:pPr>
          <a:r>
            <a:rPr lang="en-US" sz="1600" kern="1200" dirty="0" smtClean="0"/>
            <a:t>Complexity</a:t>
          </a:r>
          <a:endParaRPr lang="en-US" sz="1600" kern="1200" dirty="0"/>
        </a:p>
      </dsp:txBody>
      <dsp:txXfrm>
        <a:off x="2031650" y="587697"/>
        <a:ext cx="1157419" cy="135382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012804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65528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64635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699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830759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623889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57197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01006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23570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6011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201328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9119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Proxima Nova Regular"/>
              </a:defRPr>
            </a:lvl1pPr>
          </a:lstStyle>
          <a:p>
            <a:pPr lvl="0"/>
            <a:r>
              <a:rPr lang="en-US" dirty="0" smtClean="0"/>
              <a:t>Title Goes Here</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2"/>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149301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52677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7636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tif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2.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notesSlide" Target="../notesSlides/notesSlide12.xml"/><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36.png"/><Relationship Id="rId15" Type="http://schemas.openxmlformats.org/officeDocument/2006/relationships/image" Target="../media/image53.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3.png"/><Relationship Id="rId9" Type="http://schemas.openxmlformats.org/officeDocument/2006/relationships/image" Target="../media/image47.png"/><Relationship Id="rId14" Type="http://schemas.openxmlformats.org/officeDocument/2006/relationships/image" Target="../media/image52.png"/></Relationships>
</file>

<file path=ppt/slides/_rels/slide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61.png"/><Relationship Id="rId7" Type="http://schemas.openxmlformats.org/officeDocument/2006/relationships/image" Target="../media/image43.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pn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4.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microsoft.com/office/2007/relationships/hdphoto" Target="../media/hdphoto1.wdp"/><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 Id="rId1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18" Type="http://schemas.openxmlformats.org/officeDocument/2006/relationships/diagramQuickStyle" Target="../diagrams/quickStyle1.xml"/><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diagramLayout" Target="../diagrams/layout1.xml"/><Relationship Id="rId2" Type="http://schemas.openxmlformats.org/officeDocument/2006/relationships/notesSlide" Target="../notesSlides/notesSlide6.xml"/><Relationship Id="rId16" Type="http://schemas.openxmlformats.org/officeDocument/2006/relationships/diagramData" Target="../diagrams/data1.xml"/><Relationship Id="rId20" Type="http://schemas.microsoft.com/office/2007/relationships/diagramDrawing" Target="../diagrams/drawing1.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jpeg"/><Relationship Id="rId10" Type="http://schemas.openxmlformats.org/officeDocument/2006/relationships/image" Target="../media/image23.png"/><Relationship Id="rId19" Type="http://schemas.openxmlformats.org/officeDocument/2006/relationships/diagramColors" Target="../diagrams/colors1.xml"/><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664469"/>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AU" sz="4200" b="1" dirty="0" smtClean="0">
                <a:solidFill>
                  <a:srgbClr val="FFFFFF"/>
                </a:solidFill>
                <a:latin typeface="Calibri" charset="0"/>
                <a:ea typeface="Calibri" charset="0"/>
                <a:cs typeface="Calibri" charset="0"/>
              </a:rPr>
              <a:t>FDA context</a:t>
            </a:r>
            <a:br>
              <a:rPr lang="en-AU" sz="4200" b="1" dirty="0" smtClean="0">
                <a:solidFill>
                  <a:srgbClr val="FFFFFF"/>
                </a:solidFill>
                <a:latin typeface="Calibri" charset="0"/>
                <a:ea typeface="Calibri" charset="0"/>
                <a:cs typeface="Calibri" charset="0"/>
              </a:rPr>
            </a:br>
            <a:r>
              <a:rPr lang="en-AU" sz="2400" b="1" dirty="0" smtClean="0">
                <a:solidFill>
                  <a:srgbClr val="FFFFFF"/>
                </a:solidFill>
                <a:latin typeface="Calibri" charset="0"/>
                <a:ea typeface="Calibri" charset="0"/>
                <a:cs typeface="Calibri" charset="0"/>
              </a:rPr>
              <a:t/>
            </a:r>
            <a:br>
              <a:rPr lang="en-AU" sz="2400" b="1" dirty="0" smtClean="0">
                <a:solidFill>
                  <a:srgbClr val="FFFFFF"/>
                </a:solidFill>
                <a:latin typeface="Calibri" charset="0"/>
                <a:ea typeface="Calibri" charset="0"/>
                <a:cs typeface="Calibri" charset="0"/>
              </a:rPr>
            </a:br>
            <a:r>
              <a:rPr lang="en-AU" sz="2400" b="1" dirty="0" smtClean="0">
                <a:solidFill>
                  <a:srgbClr val="FFFFFF"/>
                </a:solidFill>
                <a:latin typeface="Calibri" charset="0"/>
                <a:ea typeface="Calibri" charset="0"/>
                <a:cs typeface="Calibri" charset="0"/>
              </a:rPr>
              <a:t>Steven Hosford</a:t>
            </a:r>
            <a:br>
              <a:rPr lang="en-AU" sz="2400" b="1" dirty="0" smtClean="0">
                <a:solidFill>
                  <a:srgbClr val="FFFFFF"/>
                </a:solidFill>
                <a:latin typeface="Calibri" charset="0"/>
                <a:ea typeface="Calibri" charset="0"/>
                <a:cs typeface="Calibri" charset="0"/>
              </a:rPr>
            </a:br>
            <a:r>
              <a:rPr lang="en-AU" sz="2400" dirty="0" smtClean="0">
                <a:solidFill>
                  <a:schemeClr val="bg1"/>
                </a:solidFill>
                <a:latin typeface="Calibri" charset="0"/>
                <a:ea typeface="Calibri" charset="0"/>
                <a:cs typeface="Calibri" charset="0"/>
              </a:rPr>
              <a:t>On behalf of FDA Co-chairs</a:t>
            </a:r>
            <a:r>
              <a:rPr lang="en-AU" sz="2800" b="1" dirty="0" smtClean="0">
                <a:solidFill>
                  <a:srgbClr val="FFFFFF"/>
                </a:solidFill>
                <a:latin typeface="Calibri" charset="0"/>
                <a:ea typeface="Calibri" charset="0"/>
                <a:cs typeface="Calibri" charset="0"/>
              </a:rPr>
              <a:t/>
            </a:r>
            <a:br>
              <a:rPr lang="en-AU" sz="2800" b="1" dirty="0" smtClean="0">
                <a:solidFill>
                  <a:srgbClr val="FFFFFF"/>
                </a:solidFill>
                <a:latin typeface="Calibri" charset="0"/>
                <a:ea typeface="Calibri" charset="0"/>
                <a:cs typeface="Calibri" charset="0"/>
              </a:rPr>
            </a:br>
            <a:endParaRPr sz="4200" b="1" dirty="0">
              <a:solidFill>
                <a:schemeClr val="bg1"/>
              </a:solidFill>
              <a:latin typeface="Calibri" charset="0"/>
              <a:ea typeface="Calibri" charset="0"/>
              <a:cs typeface="Calibri" charset="0"/>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989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Calibri" charset="0"/>
                <a:ea typeface="Calibri" charset="0"/>
                <a:cs typeface="Calibri" charset="0"/>
              </a:rPr>
              <a:t>Committee on Earth Observation Satellites</a:t>
            </a:r>
            <a:endParaRPr lang="en-US" sz="1050" dirty="0">
              <a:solidFill>
                <a:schemeClr val="bg1">
                  <a:lumMod val="20000"/>
                  <a:lumOff val="80000"/>
                </a:schemeClr>
              </a:solidFill>
              <a:latin typeface="Calibri" charset="0"/>
              <a:ea typeface="Calibri" charset="0"/>
              <a:cs typeface="Calibri" charset="0"/>
            </a:endParaRPr>
          </a:p>
        </p:txBody>
      </p:sp>
    </p:spTree>
    <p:extLst>
      <p:ext uri="{BB962C8B-B14F-4D97-AF65-F5344CB8AC3E}">
        <p14:creationId xmlns:p14="http://schemas.microsoft.com/office/powerpoint/2010/main" val="136170787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GB" dirty="0" smtClean="0"/>
              <a:t>Definition: CEOS ARD for Land</a:t>
            </a:r>
            <a:endParaRPr lang="en-GB" dirty="0"/>
          </a:p>
        </p:txBody>
      </p:sp>
      <p:sp>
        <p:nvSpPr>
          <p:cNvPr id="4" name="Content Placeholder 2"/>
          <p:cNvSpPr>
            <a:spLocks noGrp="1"/>
          </p:cNvSpPr>
          <p:nvPr>
            <p:ph sz="quarter" idx="10"/>
          </p:nvPr>
        </p:nvSpPr>
        <p:spPr>
          <a:xfrm>
            <a:off x="381000" y="1600200"/>
            <a:ext cx="8229600" cy="4724400"/>
          </a:xfrm>
        </p:spPr>
        <p:txBody>
          <a:bodyPr/>
          <a:lstStyle/>
          <a:p>
            <a:r>
              <a:rPr lang="en-GB" dirty="0"/>
              <a:t>CEOS Analysis Ready Data for Land (CARD4L) definition:</a:t>
            </a:r>
          </a:p>
          <a:p>
            <a:endParaRPr lang="en-GB" dirty="0"/>
          </a:p>
          <a:p>
            <a:pPr marL="426027" lvl="1" indent="0">
              <a:buNone/>
            </a:pPr>
            <a:r>
              <a:rPr lang="en-GB" b="1" i="1" dirty="0"/>
              <a:t>CARD4L are satellite data that have been processed to a minimum set of requirements and organized into a form that allows immediate analysis with a minimum of additional user effort, and, interoperability both through time and with other datasets</a:t>
            </a:r>
          </a:p>
          <a:p>
            <a:endParaRPr lang="en-GB" dirty="0"/>
          </a:p>
          <a:p>
            <a:r>
              <a:rPr lang="en-GB" dirty="0"/>
              <a:t>CARD4L is a framework for establishing ‘minimum requirements’ for products that:</a:t>
            </a:r>
          </a:p>
          <a:p>
            <a:pPr lvl="1"/>
            <a:r>
              <a:rPr lang="en-GB" dirty="0"/>
              <a:t>Are ready for ‘immediate analysis’</a:t>
            </a:r>
          </a:p>
          <a:p>
            <a:pPr lvl="1"/>
            <a:r>
              <a:rPr lang="en-GB" dirty="0"/>
              <a:t>Require minimal additional user effort to prepare</a:t>
            </a:r>
          </a:p>
          <a:p>
            <a:pPr lvl="1"/>
            <a:r>
              <a:rPr lang="en-GB" dirty="0"/>
              <a:t>Interoperable with other CARD4L datasets</a:t>
            </a:r>
          </a:p>
          <a:p>
            <a:endParaRPr lang="en-GB" dirty="0"/>
          </a:p>
        </p:txBody>
      </p:sp>
    </p:spTree>
    <p:extLst>
      <p:ext uri="{BB962C8B-B14F-4D97-AF65-F5344CB8AC3E}">
        <p14:creationId xmlns:p14="http://schemas.microsoft.com/office/powerpoint/2010/main" val="46414286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752600" y="304800"/>
            <a:ext cx="6019800" cy="533400"/>
          </a:xfrm>
        </p:spPr>
        <p:txBody>
          <a:bodyPr/>
          <a:lstStyle/>
          <a:p>
            <a:r>
              <a:rPr lang="en-GB" dirty="0"/>
              <a:t>Medium Resolution Sensor Interoperability</a:t>
            </a:r>
          </a:p>
          <a:p>
            <a:endParaRPr lang="en-GB" dirty="0"/>
          </a:p>
        </p:txBody>
      </p:sp>
      <p:sp>
        <p:nvSpPr>
          <p:cNvPr id="4" name="Rectangle 3"/>
          <p:cNvSpPr/>
          <p:nvPr/>
        </p:nvSpPr>
        <p:spPr>
          <a:xfrm>
            <a:off x="3057653" y="1976735"/>
            <a:ext cx="492443" cy="461665"/>
          </a:xfrm>
          <a:prstGeom prst="rect">
            <a:avLst/>
          </a:prstGeom>
          <a:ln>
            <a:noFill/>
          </a:ln>
        </p:spPr>
        <p:txBody>
          <a:bodyPr wrap="none">
            <a:spAutoFit/>
          </a:bodyPr>
          <a:lstStyle/>
          <a:p>
            <a:r>
              <a:rPr lang="en-GB" sz="2400" b="1" dirty="0" smtClean="0">
                <a:solidFill>
                  <a:prstClr val="white"/>
                </a:solidFill>
                <a:latin typeface="Proxima Nova Regular"/>
                <a:cs typeface="Arial Bold"/>
                <a:sym typeface="Arial Bold"/>
              </a:rPr>
              <a:t>RI</a:t>
            </a:r>
            <a:endParaRPr lang="en-GB" b="1" dirty="0"/>
          </a:p>
        </p:txBody>
      </p:sp>
      <p:sp>
        <p:nvSpPr>
          <p:cNvPr id="5" name="Oval 4"/>
          <p:cNvSpPr/>
          <p:nvPr/>
        </p:nvSpPr>
        <p:spPr>
          <a:xfrm>
            <a:off x="484330" y="2209800"/>
            <a:ext cx="4495800" cy="4267200"/>
          </a:xfrm>
          <a:prstGeom prst="ellipse">
            <a:avLst/>
          </a:prstGeom>
          <a:noFill/>
          <a:ln>
            <a:solidFill>
              <a:schemeClr val="tx2"/>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2569"/>
              </a:solidFill>
              <a:effectLst/>
              <a:uFillTx/>
            </a:endParaRPr>
          </a:p>
        </p:txBody>
      </p:sp>
      <p:sp>
        <p:nvSpPr>
          <p:cNvPr id="6" name="TextBox 5"/>
          <p:cNvSpPr txBox="1"/>
          <p:nvPr/>
        </p:nvSpPr>
        <p:spPr>
          <a:xfrm>
            <a:off x="1627330" y="2438400"/>
            <a:ext cx="838200" cy="3810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GB" sz="1800" b="1" i="0" u="none" strike="noStrike" cap="none" spc="0" normalizeH="0" baseline="0" dirty="0" smtClean="0">
                <a:ln>
                  <a:noFill/>
                </a:ln>
                <a:solidFill>
                  <a:srgbClr val="002569"/>
                </a:solidFill>
                <a:effectLst/>
                <a:uFillTx/>
              </a:rPr>
              <a:t>ARD</a:t>
            </a:r>
            <a:endParaRPr kumimoji="0" lang="en-GB" sz="1800" b="1" i="0" u="none" strike="noStrike" cap="none" spc="0" normalizeH="0" baseline="0" dirty="0">
              <a:ln>
                <a:noFill/>
              </a:ln>
              <a:solidFill>
                <a:srgbClr val="002569"/>
              </a:solidFill>
              <a:effectLst/>
              <a:uFillTx/>
            </a:endParaRPr>
          </a:p>
        </p:txBody>
      </p:sp>
      <p:sp>
        <p:nvSpPr>
          <p:cNvPr id="7" name="Oval 6"/>
          <p:cNvSpPr/>
          <p:nvPr/>
        </p:nvSpPr>
        <p:spPr>
          <a:xfrm>
            <a:off x="1322530" y="3048000"/>
            <a:ext cx="2971800" cy="2819400"/>
          </a:xfrm>
          <a:prstGeom prst="ellipse">
            <a:avLst/>
          </a:prstGeom>
          <a:noFill/>
          <a:ln>
            <a:solidFill>
              <a:schemeClr val="tx2"/>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2569"/>
              </a:solidFill>
              <a:effectLst/>
              <a:uFillTx/>
            </a:endParaRPr>
          </a:p>
        </p:txBody>
      </p:sp>
      <p:sp>
        <p:nvSpPr>
          <p:cNvPr id="8" name="TextBox 7"/>
          <p:cNvSpPr txBox="1"/>
          <p:nvPr/>
        </p:nvSpPr>
        <p:spPr>
          <a:xfrm>
            <a:off x="2057400" y="3276600"/>
            <a:ext cx="11430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GB" sz="1800" b="1" i="0" u="none" strike="noStrike" cap="none" spc="0" normalizeH="0" baseline="0" dirty="0" smtClean="0">
                <a:ln>
                  <a:noFill/>
                </a:ln>
                <a:solidFill>
                  <a:srgbClr val="002569"/>
                </a:solidFill>
                <a:effectLst/>
                <a:uFillTx/>
              </a:rPr>
              <a:t>CARD4L</a:t>
            </a:r>
            <a:endParaRPr kumimoji="0" lang="en-GB" sz="1800" b="1" i="0" u="none" strike="noStrike" cap="none" spc="0" normalizeH="0" baseline="0" dirty="0">
              <a:ln>
                <a:noFill/>
              </a:ln>
              <a:solidFill>
                <a:srgbClr val="002569"/>
              </a:solidFill>
              <a:effectLst/>
              <a:uFillTx/>
            </a:endParaRPr>
          </a:p>
        </p:txBody>
      </p:sp>
      <p:sp>
        <p:nvSpPr>
          <p:cNvPr id="9" name="Oval 8"/>
          <p:cNvSpPr/>
          <p:nvPr/>
        </p:nvSpPr>
        <p:spPr>
          <a:xfrm>
            <a:off x="2084530" y="3810000"/>
            <a:ext cx="1752600" cy="1593174"/>
          </a:xfrm>
          <a:prstGeom prst="ellipse">
            <a:avLst/>
          </a:prstGeom>
          <a:noFill/>
          <a:ln>
            <a:solidFill>
              <a:schemeClr val="tx2"/>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1" i="0" u="none" strike="noStrike" cap="none" spc="0" normalizeH="0" baseline="0" dirty="0">
              <a:ln>
                <a:noFill/>
              </a:ln>
              <a:solidFill>
                <a:srgbClr val="002569"/>
              </a:solidFill>
              <a:effectLst/>
              <a:uFillTx/>
            </a:endParaRPr>
          </a:p>
        </p:txBody>
      </p:sp>
      <p:sp>
        <p:nvSpPr>
          <p:cNvPr id="10" name="TextBox 9"/>
          <p:cNvSpPr txBox="1"/>
          <p:nvPr/>
        </p:nvSpPr>
        <p:spPr>
          <a:xfrm>
            <a:off x="2236930" y="3886200"/>
            <a:ext cx="137160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rgbClr val="002569"/>
                </a:solidFill>
                <a:effectLst/>
                <a:uFillTx/>
              </a:rPr>
              <a:t>Product </a:t>
            </a:r>
          </a:p>
          <a:p>
            <a:pPr marL="0" marR="0" indent="0" algn="ctr" defTabSz="457200"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rgbClr val="002569"/>
                </a:solidFill>
                <a:effectLst/>
                <a:uFillTx/>
              </a:rPr>
              <a:t>Family</a:t>
            </a:r>
            <a:endParaRPr kumimoji="0" lang="en-GB" sz="1400" b="1" i="0" u="none" strike="noStrike" cap="none" spc="0" normalizeH="0" baseline="0" dirty="0">
              <a:ln>
                <a:noFill/>
              </a:ln>
              <a:solidFill>
                <a:srgbClr val="002569"/>
              </a:solidFill>
              <a:effectLst/>
              <a:uFillTx/>
            </a:endParaRPr>
          </a:p>
        </p:txBody>
      </p:sp>
      <p:sp>
        <p:nvSpPr>
          <p:cNvPr id="11" name="TextBox 10"/>
          <p:cNvSpPr txBox="1"/>
          <p:nvPr/>
        </p:nvSpPr>
        <p:spPr>
          <a:xfrm>
            <a:off x="2160730" y="1828800"/>
            <a:ext cx="11430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GB" sz="1800" b="1" i="0" strike="noStrike" cap="none" spc="0" normalizeH="0" baseline="0" dirty="0" smtClean="0">
                <a:ln>
                  <a:noFill/>
                </a:ln>
                <a:solidFill>
                  <a:srgbClr val="002569"/>
                </a:solidFill>
                <a:effectLst/>
                <a:uFillTx/>
              </a:rPr>
              <a:t>Products</a:t>
            </a:r>
            <a:endParaRPr kumimoji="0" lang="en-GB" sz="1800" b="1" i="0" strike="noStrike" cap="none" spc="0" normalizeH="0" baseline="0" dirty="0">
              <a:ln>
                <a:noFill/>
              </a:ln>
              <a:solidFill>
                <a:srgbClr val="002569"/>
              </a:solidFill>
              <a:effectLst/>
              <a:uFillTx/>
            </a:endParaRPr>
          </a:p>
        </p:txBody>
      </p:sp>
      <p:sp>
        <p:nvSpPr>
          <p:cNvPr id="12" name="Oval 11"/>
          <p:cNvSpPr/>
          <p:nvPr/>
        </p:nvSpPr>
        <p:spPr>
          <a:xfrm>
            <a:off x="2313130" y="4495800"/>
            <a:ext cx="1371600" cy="678774"/>
          </a:xfrm>
          <a:prstGeom prst="ellipse">
            <a:avLst/>
          </a:prstGeom>
          <a:noFill/>
          <a:ln>
            <a:solidFill>
              <a:schemeClr val="tx2"/>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1" i="0" u="none" strike="noStrike" cap="none" spc="0" normalizeH="0" baseline="0" dirty="0">
              <a:ln>
                <a:noFill/>
              </a:ln>
              <a:solidFill>
                <a:srgbClr val="002569"/>
              </a:solidFill>
              <a:effectLst/>
              <a:uFillTx/>
            </a:endParaRPr>
          </a:p>
        </p:txBody>
      </p:sp>
      <p:sp>
        <p:nvSpPr>
          <p:cNvPr id="13" name="TextBox 12"/>
          <p:cNvSpPr txBox="1"/>
          <p:nvPr/>
        </p:nvSpPr>
        <p:spPr>
          <a:xfrm>
            <a:off x="2362200" y="4572000"/>
            <a:ext cx="121920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rgbClr val="002569"/>
                </a:solidFill>
                <a:effectLst/>
                <a:uFillTx/>
              </a:rPr>
              <a:t>Harmonised</a:t>
            </a:r>
          </a:p>
          <a:p>
            <a:pPr marL="0" marR="0" indent="0" algn="ctr" defTabSz="457200"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rgbClr val="002569"/>
                </a:solidFill>
                <a:effectLst/>
                <a:uFillTx/>
              </a:rPr>
              <a:t>Product</a:t>
            </a:r>
            <a:endParaRPr kumimoji="0" lang="en-GB" sz="1400" b="1" i="0" u="none" strike="noStrike" cap="none" spc="0" normalizeH="0" baseline="0" dirty="0">
              <a:ln>
                <a:noFill/>
              </a:ln>
              <a:solidFill>
                <a:srgbClr val="002569"/>
              </a:solidFill>
              <a:effectLst/>
              <a:uFillTx/>
            </a:endParaRPr>
          </a:p>
        </p:txBody>
      </p:sp>
      <p:sp>
        <p:nvSpPr>
          <p:cNvPr id="14" name="Rounded Rectangle 13"/>
          <p:cNvSpPr/>
          <p:nvPr/>
        </p:nvSpPr>
        <p:spPr>
          <a:xfrm>
            <a:off x="331930" y="1828800"/>
            <a:ext cx="4953000" cy="4724400"/>
          </a:xfrm>
          <a:prstGeom prst="roundRect">
            <a:avLst/>
          </a:prstGeom>
          <a:noFill/>
          <a:ln w="25400" cap="flat">
            <a:solidFill>
              <a:schemeClr val="accent6">
                <a:lumMod val="75000"/>
              </a:schemeClr>
            </a:solidFill>
            <a:prstDash val="dash"/>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15" name="TextBox 14"/>
          <p:cNvSpPr txBox="1"/>
          <p:nvPr/>
        </p:nvSpPr>
        <p:spPr>
          <a:xfrm>
            <a:off x="2236930" y="1371600"/>
            <a:ext cx="11430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GB" sz="1800" b="1" i="0" strike="noStrike" cap="none" spc="0" normalizeH="0" baseline="0" dirty="0" smtClean="0">
                <a:ln>
                  <a:noFill/>
                </a:ln>
                <a:solidFill>
                  <a:schemeClr val="accent6">
                    <a:lumMod val="75000"/>
                  </a:schemeClr>
                </a:solidFill>
                <a:effectLst/>
                <a:uFillTx/>
              </a:rPr>
              <a:t>MRI</a:t>
            </a:r>
            <a:endParaRPr kumimoji="0" lang="en-GB" sz="1800" b="1" i="0" strike="noStrike" cap="none" spc="0" normalizeH="0" baseline="0" dirty="0">
              <a:ln>
                <a:noFill/>
              </a:ln>
              <a:solidFill>
                <a:schemeClr val="accent6">
                  <a:lumMod val="75000"/>
                </a:schemeClr>
              </a:solidFill>
              <a:effectLst/>
              <a:uFillTx/>
            </a:endParaRPr>
          </a:p>
        </p:txBody>
      </p:sp>
      <p:sp>
        <p:nvSpPr>
          <p:cNvPr id="18" name="Right Arrow 17"/>
          <p:cNvSpPr/>
          <p:nvPr/>
        </p:nvSpPr>
        <p:spPr>
          <a:xfrm flipH="1">
            <a:off x="3581400" y="1905000"/>
            <a:ext cx="2590800" cy="309265"/>
          </a:xfrm>
          <a:prstGeom prst="rightArrow">
            <a:avLst/>
          </a:prstGeom>
          <a:solidFill>
            <a:srgbClr val="FFC000"/>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19" name="TextBox 18"/>
          <p:cNvSpPr txBox="1"/>
          <p:nvPr/>
        </p:nvSpPr>
        <p:spPr>
          <a:xfrm>
            <a:off x="6466425" y="1886712"/>
            <a:ext cx="214417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S2 Level 1b product</a:t>
            </a:r>
            <a:endParaRPr kumimoji="0" lang="en-GB" sz="1800" b="0" i="0" u="none" strike="noStrike" cap="none" spc="0" normalizeH="0" baseline="0" dirty="0">
              <a:ln>
                <a:noFill/>
              </a:ln>
              <a:solidFill>
                <a:srgbClr val="002569"/>
              </a:solidFill>
              <a:effectLst/>
              <a:uFillTx/>
            </a:endParaRPr>
          </a:p>
        </p:txBody>
      </p:sp>
      <p:sp>
        <p:nvSpPr>
          <p:cNvPr id="20" name="Right Arrow 19"/>
          <p:cNvSpPr/>
          <p:nvPr/>
        </p:nvSpPr>
        <p:spPr>
          <a:xfrm flipH="1">
            <a:off x="3581400" y="2620758"/>
            <a:ext cx="2590800" cy="309265"/>
          </a:xfrm>
          <a:prstGeom prst="rightArrow">
            <a:avLst/>
          </a:prstGeom>
          <a:solidFill>
            <a:srgbClr val="FFC000"/>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21" name="TextBox 20"/>
          <p:cNvSpPr txBox="1"/>
          <p:nvPr/>
        </p:nvSpPr>
        <p:spPr>
          <a:xfrm>
            <a:off x="6466425" y="2602470"/>
            <a:ext cx="240065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S2 Level 2 SR product</a:t>
            </a:r>
            <a:endParaRPr kumimoji="0" lang="en-GB" sz="1800" b="0" i="0" u="none" strike="noStrike" cap="none" spc="0" normalizeH="0" baseline="0" dirty="0">
              <a:ln>
                <a:noFill/>
              </a:ln>
              <a:solidFill>
                <a:srgbClr val="002569"/>
              </a:solidFill>
              <a:effectLst/>
              <a:uFillTx/>
            </a:endParaRPr>
          </a:p>
        </p:txBody>
      </p:sp>
      <p:sp>
        <p:nvSpPr>
          <p:cNvPr id="22" name="Right Arrow 21"/>
          <p:cNvSpPr/>
          <p:nvPr/>
        </p:nvSpPr>
        <p:spPr>
          <a:xfrm flipH="1">
            <a:off x="3581400" y="3805535"/>
            <a:ext cx="2590800" cy="309265"/>
          </a:xfrm>
          <a:prstGeom prst="rightArrow">
            <a:avLst/>
          </a:prstGeom>
          <a:solidFill>
            <a:srgbClr val="FFC000"/>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23" name="TextBox 22"/>
          <p:cNvSpPr txBox="1"/>
          <p:nvPr/>
        </p:nvSpPr>
        <p:spPr>
          <a:xfrm>
            <a:off x="6466424" y="3288270"/>
            <a:ext cx="2554544"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S2 Level 2 SR product with general</a:t>
            </a:r>
            <a:r>
              <a:rPr kumimoji="0" lang="en-GB" sz="1800" b="0" i="0" u="none" strike="noStrike" cap="none" spc="0" normalizeH="0" dirty="0" smtClean="0">
                <a:ln>
                  <a:noFill/>
                </a:ln>
                <a:solidFill>
                  <a:srgbClr val="002569"/>
                </a:solidFill>
                <a:effectLst/>
                <a:uFillTx/>
              </a:rPr>
              <a:t> and pixel    level metadata aligned with CARD4L PFS</a:t>
            </a:r>
            <a:endParaRPr kumimoji="0" lang="en-GB" sz="1800" b="0" i="0" u="none" strike="noStrike" cap="none" spc="0" normalizeH="0" baseline="0" dirty="0">
              <a:ln>
                <a:noFill/>
              </a:ln>
              <a:solidFill>
                <a:srgbClr val="002569"/>
              </a:solidFill>
              <a:effectLst/>
              <a:uFillTx/>
            </a:endParaRPr>
          </a:p>
        </p:txBody>
      </p:sp>
      <p:sp>
        <p:nvSpPr>
          <p:cNvPr id="24" name="Right Arrow 23"/>
          <p:cNvSpPr/>
          <p:nvPr/>
        </p:nvSpPr>
        <p:spPr>
          <a:xfrm flipH="1">
            <a:off x="3581400" y="4733760"/>
            <a:ext cx="2590800" cy="309265"/>
          </a:xfrm>
          <a:prstGeom prst="rightArrow">
            <a:avLst/>
          </a:prstGeom>
          <a:solidFill>
            <a:srgbClr val="FFC000"/>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25" name="TextBox 24"/>
          <p:cNvSpPr txBox="1"/>
          <p:nvPr/>
        </p:nvSpPr>
        <p:spPr>
          <a:xfrm>
            <a:off x="6466424" y="4715472"/>
            <a:ext cx="2554544" cy="1477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S2 CARD4L SR product</a:t>
            </a:r>
            <a:r>
              <a:rPr kumimoji="0" lang="en-GB" sz="1800" b="0" i="0" u="none" strike="noStrike" cap="none" spc="0" normalizeH="0" dirty="0" smtClean="0">
                <a:ln>
                  <a:noFill/>
                </a:ln>
                <a:solidFill>
                  <a:srgbClr val="002569"/>
                </a:solidFill>
                <a:effectLst/>
                <a:uFillTx/>
              </a:rPr>
              <a:t> using harmonised geo/ atmospheric algorithms  and references (e.g.    HLS)</a:t>
            </a:r>
            <a:endParaRPr kumimoji="0" lang="en-GB"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17028335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752600" y="304800"/>
            <a:ext cx="6019800" cy="533400"/>
          </a:xfrm>
        </p:spPr>
        <p:txBody>
          <a:bodyPr/>
          <a:lstStyle/>
          <a:p>
            <a:r>
              <a:rPr lang="en-GB" dirty="0"/>
              <a:t>Medium Resolution Sensor Interoperability</a:t>
            </a:r>
          </a:p>
          <a:p>
            <a:endParaRPr lang="en-GB" dirty="0"/>
          </a:p>
        </p:txBody>
      </p:sp>
      <p:sp>
        <p:nvSpPr>
          <p:cNvPr id="4" name="Rectangle 3"/>
          <p:cNvSpPr/>
          <p:nvPr/>
        </p:nvSpPr>
        <p:spPr>
          <a:xfrm>
            <a:off x="3057653" y="1976735"/>
            <a:ext cx="492443" cy="461665"/>
          </a:xfrm>
          <a:prstGeom prst="rect">
            <a:avLst/>
          </a:prstGeom>
          <a:ln>
            <a:noFill/>
          </a:ln>
        </p:spPr>
        <p:txBody>
          <a:bodyPr wrap="none">
            <a:spAutoFit/>
          </a:bodyPr>
          <a:lstStyle/>
          <a:p>
            <a:r>
              <a:rPr lang="en-GB" sz="2400" b="1" dirty="0" smtClean="0">
                <a:solidFill>
                  <a:prstClr val="white"/>
                </a:solidFill>
                <a:latin typeface="Proxima Nova Regular"/>
                <a:cs typeface="Arial Bold"/>
                <a:sym typeface="Arial Bold"/>
              </a:rPr>
              <a:t>RI</a:t>
            </a:r>
            <a:endParaRPr lang="en-GB" b="1" dirty="0"/>
          </a:p>
        </p:txBody>
      </p:sp>
      <p:sp>
        <p:nvSpPr>
          <p:cNvPr id="5" name="Oval 4"/>
          <p:cNvSpPr/>
          <p:nvPr/>
        </p:nvSpPr>
        <p:spPr>
          <a:xfrm>
            <a:off x="484330" y="2209800"/>
            <a:ext cx="4495800" cy="4267200"/>
          </a:xfrm>
          <a:prstGeom prst="ellipse">
            <a:avLst/>
          </a:prstGeom>
          <a:noFill/>
          <a:ln>
            <a:solidFill>
              <a:schemeClr val="tx2"/>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2569"/>
              </a:solidFill>
              <a:effectLst/>
              <a:uFillTx/>
            </a:endParaRPr>
          </a:p>
        </p:txBody>
      </p:sp>
      <p:sp>
        <p:nvSpPr>
          <p:cNvPr id="6" name="TextBox 5"/>
          <p:cNvSpPr txBox="1"/>
          <p:nvPr/>
        </p:nvSpPr>
        <p:spPr>
          <a:xfrm>
            <a:off x="1627330" y="2438400"/>
            <a:ext cx="838200" cy="3810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GB" sz="1800" b="1" i="0" u="none" strike="noStrike" cap="none" spc="0" normalizeH="0" baseline="0" dirty="0" smtClean="0">
                <a:ln>
                  <a:noFill/>
                </a:ln>
                <a:solidFill>
                  <a:srgbClr val="002569"/>
                </a:solidFill>
                <a:effectLst/>
                <a:uFillTx/>
              </a:rPr>
              <a:t>ARD</a:t>
            </a:r>
            <a:endParaRPr kumimoji="0" lang="en-GB" sz="1800" b="1" i="0" u="none" strike="noStrike" cap="none" spc="0" normalizeH="0" baseline="0" dirty="0">
              <a:ln>
                <a:noFill/>
              </a:ln>
              <a:solidFill>
                <a:srgbClr val="002569"/>
              </a:solidFill>
              <a:effectLst/>
              <a:uFillTx/>
            </a:endParaRPr>
          </a:p>
        </p:txBody>
      </p:sp>
      <p:sp>
        <p:nvSpPr>
          <p:cNvPr id="7" name="Oval 6"/>
          <p:cNvSpPr/>
          <p:nvPr/>
        </p:nvSpPr>
        <p:spPr>
          <a:xfrm>
            <a:off x="1322530" y="3048000"/>
            <a:ext cx="2971800" cy="2819400"/>
          </a:xfrm>
          <a:prstGeom prst="ellipse">
            <a:avLst/>
          </a:prstGeom>
          <a:noFill/>
          <a:ln>
            <a:solidFill>
              <a:schemeClr val="tx2"/>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2569"/>
              </a:solidFill>
              <a:effectLst/>
              <a:uFillTx/>
            </a:endParaRPr>
          </a:p>
        </p:txBody>
      </p:sp>
      <p:sp>
        <p:nvSpPr>
          <p:cNvPr id="8" name="TextBox 7"/>
          <p:cNvSpPr txBox="1"/>
          <p:nvPr/>
        </p:nvSpPr>
        <p:spPr>
          <a:xfrm>
            <a:off x="2057400" y="3276600"/>
            <a:ext cx="11430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GB" sz="1800" b="1" i="0" u="none" strike="noStrike" cap="none" spc="0" normalizeH="0" baseline="0" dirty="0" smtClean="0">
                <a:ln>
                  <a:noFill/>
                </a:ln>
                <a:solidFill>
                  <a:srgbClr val="002569"/>
                </a:solidFill>
                <a:effectLst/>
                <a:uFillTx/>
              </a:rPr>
              <a:t>CARD4L</a:t>
            </a:r>
            <a:endParaRPr kumimoji="0" lang="en-GB" sz="1800" b="1" i="0" u="none" strike="noStrike" cap="none" spc="0" normalizeH="0" baseline="0" dirty="0">
              <a:ln>
                <a:noFill/>
              </a:ln>
              <a:solidFill>
                <a:srgbClr val="002569"/>
              </a:solidFill>
              <a:effectLst/>
              <a:uFillTx/>
            </a:endParaRPr>
          </a:p>
        </p:txBody>
      </p:sp>
      <p:sp>
        <p:nvSpPr>
          <p:cNvPr id="9" name="Oval 8"/>
          <p:cNvSpPr/>
          <p:nvPr/>
        </p:nvSpPr>
        <p:spPr>
          <a:xfrm>
            <a:off x="2084530" y="3810000"/>
            <a:ext cx="1752600" cy="1593174"/>
          </a:xfrm>
          <a:prstGeom prst="ellipse">
            <a:avLst/>
          </a:prstGeom>
          <a:noFill/>
          <a:ln>
            <a:solidFill>
              <a:schemeClr val="tx2"/>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1" i="0" u="none" strike="noStrike" cap="none" spc="0" normalizeH="0" baseline="0" dirty="0">
              <a:ln>
                <a:noFill/>
              </a:ln>
              <a:solidFill>
                <a:srgbClr val="002569"/>
              </a:solidFill>
              <a:effectLst/>
              <a:uFillTx/>
            </a:endParaRPr>
          </a:p>
        </p:txBody>
      </p:sp>
      <p:sp>
        <p:nvSpPr>
          <p:cNvPr id="10" name="TextBox 9"/>
          <p:cNvSpPr txBox="1"/>
          <p:nvPr/>
        </p:nvSpPr>
        <p:spPr>
          <a:xfrm>
            <a:off x="2236930" y="3886200"/>
            <a:ext cx="137160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rgbClr val="002569"/>
                </a:solidFill>
                <a:effectLst/>
                <a:uFillTx/>
              </a:rPr>
              <a:t>Product </a:t>
            </a:r>
          </a:p>
          <a:p>
            <a:pPr marL="0" marR="0" indent="0" algn="ctr" defTabSz="457200"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rgbClr val="002569"/>
                </a:solidFill>
                <a:effectLst/>
                <a:uFillTx/>
              </a:rPr>
              <a:t>Family</a:t>
            </a:r>
            <a:endParaRPr kumimoji="0" lang="en-GB" sz="1400" b="1" i="0" u="none" strike="noStrike" cap="none" spc="0" normalizeH="0" baseline="0" dirty="0">
              <a:ln>
                <a:noFill/>
              </a:ln>
              <a:solidFill>
                <a:srgbClr val="002569"/>
              </a:solidFill>
              <a:effectLst/>
              <a:uFillTx/>
            </a:endParaRPr>
          </a:p>
        </p:txBody>
      </p:sp>
      <p:sp>
        <p:nvSpPr>
          <p:cNvPr id="11" name="TextBox 10"/>
          <p:cNvSpPr txBox="1"/>
          <p:nvPr/>
        </p:nvSpPr>
        <p:spPr>
          <a:xfrm>
            <a:off x="2160730" y="1828800"/>
            <a:ext cx="11430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GB" sz="1800" b="1" i="0" strike="noStrike" cap="none" spc="0" normalizeH="0" baseline="0" dirty="0" smtClean="0">
                <a:ln>
                  <a:noFill/>
                </a:ln>
                <a:solidFill>
                  <a:srgbClr val="002569"/>
                </a:solidFill>
                <a:effectLst/>
                <a:uFillTx/>
              </a:rPr>
              <a:t>Products</a:t>
            </a:r>
            <a:endParaRPr kumimoji="0" lang="en-GB" sz="1800" b="1" i="0" strike="noStrike" cap="none" spc="0" normalizeH="0" baseline="0" dirty="0">
              <a:ln>
                <a:noFill/>
              </a:ln>
              <a:solidFill>
                <a:srgbClr val="002569"/>
              </a:solidFill>
              <a:effectLst/>
              <a:uFillTx/>
            </a:endParaRPr>
          </a:p>
        </p:txBody>
      </p:sp>
      <p:sp>
        <p:nvSpPr>
          <p:cNvPr id="12" name="Oval 11"/>
          <p:cNvSpPr/>
          <p:nvPr/>
        </p:nvSpPr>
        <p:spPr>
          <a:xfrm>
            <a:off x="2313130" y="4495800"/>
            <a:ext cx="1371600" cy="678774"/>
          </a:xfrm>
          <a:prstGeom prst="ellipse">
            <a:avLst/>
          </a:prstGeom>
          <a:noFill/>
          <a:ln>
            <a:solidFill>
              <a:schemeClr val="tx2"/>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1" i="0" u="none" strike="noStrike" cap="none" spc="0" normalizeH="0" baseline="0" dirty="0">
              <a:ln>
                <a:noFill/>
              </a:ln>
              <a:solidFill>
                <a:srgbClr val="002569"/>
              </a:solidFill>
              <a:effectLst/>
              <a:uFillTx/>
            </a:endParaRPr>
          </a:p>
        </p:txBody>
      </p:sp>
      <p:sp>
        <p:nvSpPr>
          <p:cNvPr id="13" name="TextBox 12"/>
          <p:cNvSpPr txBox="1"/>
          <p:nvPr/>
        </p:nvSpPr>
        <p:spPr>
          <a:xfrm>
            <a:off x="2362200" y="4572000"/>
            <a:ext cx="121920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rgbClr val="002569"/>
                </a:solidFill>
                <a:effectLst/>
                <a:uFillTx/>
              </a:rPr>
              <a:t>Harmonised</a:t>
            </a:r>
          </a:p>
          <a:p>
            <a:pPr marL="0" marR="0" indent="0" algn="ctr" defTabSz="457200"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rgbClr val="002569"/>
                </a:solidFill>
                <a:effectLst/>
                <a:uFillTx/>
              </a:rPr>
              <a:t>Product</a:t>
            </a:r>
            <a:endParaRPr kumimoji="0" lang="en-GB" sz="1400" b="1" i="0" u="none" strike="noStrike" cap="none" spc="0" normalizeH="0" baseline="0" dirty="0">
              <a:ln>
                <a:noFill/>
              </a:ln>
              <a:solidFill>
                <a:srgbClr val="002569"/>
              </a:solidFill>
              <a:effectLst/>
              <a:uFillTx/>
            </a:endParaRPr>
          </a:p>
        </p:txBody>
      </p:sp>
      <p:sp>
        <p:nvSpPr>
          <p:cNvPr id="14" name="Rounded Rectangle 13"/>
          <p:cNvSpPr/>
          <p:nvPr/>
        </p:nvSpPr>
        <p:spPr>
          <a:xfrm>
            <a:off x="331930" y="1828800"/>
            <a:ext cx="4953000" cy="4724400"/>
          </a:xfrm>
          <a:prstGeom prst="roundRect">
            <a:avLst/>
          </a:prstGeom>
          <a:noFill/>
          <a:ln w="25400" cap="flat">
            <a:solidFill>
              <a:schemeClr val="accent6">
                <a:lumMod val="75000"/>
              </a:schemeClr>
            </a:solidFill>
            <a:prstDash val="dash"/>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15" name="TextBox 14"/>
          <p:cNvSpPr txBox="1"/>
          <p:nvPr/>
        </p:nvSpPr>
        <p:spPr>
          <a:xfrm>
            <a:off x="2236930" y="1371600"/>
            <a:ext cx="11430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GB" sz="1800" b="1" i="0" strike="noStrike" cap="none" spc="0" normalizeH="0" baseline="0" dirty="0" smtClean="0">
                <a:ln>
                  <a:noFill/>
                </a:ln>
                <a:solidFill>
                  <a:schemeClr val="accent6">
                    <a:lumMod val="75000"/>
                  </a:schemeClr>
                </a:solidFill>
                <a:effectLst/>
                <a:uFillTx/>
              </a:rPr>
              <a:t>MRI</a:t>
            </a:r>
            <a:endParaRPr kumimoji="0" lang="en-GB" sz="1800" b="1" i="0" strike="noStrike" cap="none" spc="0" normalizeH="0" baseline="0" dirty="0">
              <a:ln>
                <a:noFill/>
              </a:ln>
              <a:solidFill>
                <a:schemeClr val="accent6">
                  <a:lumMod val="75000"/>
                </a:schemeClr>
              </a:solidFill>
              <a:effectLst/>
              <a:uFillTx/>
            </a:endParaRPr>
          </a:p>
        </p:txBody>
      </p:sp>
      <p:sp>
        <p:nvSpPr>
          <p:cNvPr id="2" name="Right Arrow 1"/>
          <p:cNvSpPr/>
          <p:nvPr/>
        </p:nvSpPr>
        <p:spPr>
          <a:xfrm rot="8178256">
            <a:off x="3086759" y="3315628"/>
            <a:ext cx="3356645" cy="369330"/>
          </a:xfrm>
          <a:prstGeom prst="rightArrow">
            <a:avLst/>
          </a:prstGeom>
          <a:solidFill>
            <a:srgbClr val="FFC000"/>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16" name="TextBox 15"/>
          <p:cNvSpPr txBox="1"/>
          <p:nvPr/>
        </p:nvSpPr>
        <p:spPr>
          <a:xfrm>
            <a:off x="5171940" y="2829582"/>
            <a:ext cx="244806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GB" sz="2800" b="1" i="0" u="none" strike="noStrike" cap="none" spc="0" normalizeH="0" baseline="0" dirty="0" smtClean="0">
                <a:ln>
                  <a:noFill/>
                </a:ln>
                <a:solidFill>
                  <a:srgbClr val="002569"/>
                </a:solidFill>
                <a:effectLst/>
                <a:uFillTx/>
              </a:rPr>
              <a:t>++</a:t>
            </a:r>
            <a:r>
              <a:rPr kumimoji="0" lang="en-GB" sz="1800" b="1" i="0" u="none" strike="noStrike" cap="none" spc="0" normalizeH="0" baseline="0" dirty="0" smtClean="0">
                <a:ln>
                  <a:noFill/>
                </a:ln>
                <a:solidFill>
                  <a:srgbClr val="002569"/>
                </a:solidFill>
                <a:effectLst/>
                <a:uFillTx/>
              </a:rPr>
              <a:t> </a:t>
            </a:r>
            <a:r>
              <a:rPr kumimoji="0" lang="en-GB" sz="1800" b="1" i="0" u="none" strike="noStrike" cap="none" spc="0" normalizeH="0" dirty="0" smtClean="0">
                <a:ln>
                  <a:noFill/>
                </a:ln>
                <a:solidFill>
                  <a:srgbClr val="002569"/>
                </a:solidFill>
                <a:effectLst/>
                <a:uFillTx/>
              </a:rPr>
              <a:t> </a:t>
            </a:r>
            <a:r>
              <a:rPr kumimoji="0" lang="en-GB" sz="1800" b="1" i="0" u="none" strike="noStrike" cap="none" spc="0" normalizeH="0" baseline="0" dirty="0" smtClean="0">
                <a:ln>
                  <a:noFill/>
                </a:ln>
                <a:solidFill>
                  <a:srgbClr val="002569"/>
                </a:solidFill>
                <a:effectLst/>
                <a:uFillTx/>
              </a:rPr>
              <a:t>constraints</a:t>
            </a:r>
            <a:endParaRPr kumimoji="0" lang="en-GB" sz="1800" b="1" i="0" u="none" strike="noStrike" cap="none" spc="0" normalizeH="0" baseline="0" dirty="0">
              <a:ln>
                <a:noFill/>
              </a:ln>
              <a:solidFill>
                <a:srgbClr val="002569"/>
              </a:solidFill>
              <a:effectLst/>
              <a:uFillTx/>
            </a:endParaRPr>
          </a:p>
        </p:txBody>
      </p:sp>
      <p:sp>
        <p:nvSpPr>
          <p:cNvPr id="17" name="TextBox 16"/>
          <p:cNvSpPr txBox="1"/>
          <p:nvPr/>
        </p:nvSpPr>
        <p:spPr>
          <a:xfrm>
            <a:off x="5541264" y="3253028"/>
            <a:ext cx="3505200"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3200" b="1" i="0" u="none" strike="noStrike" cap="none" spc="0" normalizeH="0" baseline="0" dirty="0" smtClean="0">
                <a:ln>
                  <a:noFill/>
                </a:ln>
                <a:solidFill>
                  <a:srgbClr val="002569"/>
                </a:solidFill>
                <a:effectLst/>
                <a:uFillTx/>
              </a:rPr>
              <a:t>-- </a:t>
            </a:r>
            <a:r>
              <a:rPr kumimoji="0" lang="en-GB" sz="1800" b="1" i="0" u="none" strike="noStrike" cap="none" spc="0" normalizeH="0" baseline="0" dirty="0" smtClean="0">
                <a:ln>
                  <a:noFill/>
                </a:ln>
                <a:solidFill>
                  <a:srgbClr val="002569"/>
                </a:solidFill>
                <a:effectLst/>
                <a:uFillTx/>
              </a:rPr>
              <a:t>	barriers to interoperability</a:t>
            </a:r>
          </a:p>
          <a:p>
            <a:pPr marL="0" marR="0" indent="0" algn="l" defTabSz="457200" rtl="0" fontAlgn="auto" latinLnBrk="1" hangingPunct="0">
              <a:lnSpc>
                <a:spcPct val="100000"/>
              </a:lnSpc>
              <a:spcBef>
                <a:spcPts val="0"/>
              </a:spcBef>
              <a:spcAft>
                <a:spcPts val="0"/>
              </a:spcAft>
              <a:buClrTx/>
              <a:buSzTx/>
              <a:buFontTx/>
              <a:buNone/>
              <a:tabLst/>
            </a:pPr>
            <a:r>
              <a:rPr lang="en-GB" b="1" dirty="0"/>
              <a:t>	</a:t>
            </a:r>
            <a:r>
              <a:rPr lang="en-GB" b="1" dirty="0" smtClean="0"/>
              <a:t>between products</a:t>
            </a:r>
            <a:endParaRPr kumimoji="0" lang="en-GB" sz="1800" b="1"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5047498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up)">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US" b="1" dirty="0"/>
              <a:t>FDA-7: </a:t>
            </a:r>
            <a:r>
              <a:rPr lang="en-US" b="1" dirty="0" smtClean="0"/>
              <a:t>	</a:t>
            </a:r>
            <a:r>
              <a:rPr lang="en-US" dirty="0" smtClean="0"/>
              <a:t>Product</a:t>
            </a:r>
            <a:r>
              <a:rPr lang="en-GB" dirty="0" smtClean="0"/>
              <a:t> </a:t>
            </a:r>
            <a:r>
              <a:rPr lang="en-US" dirty="0" smtClean="0"/>
              <a:t>Specifications </a:t>
            </a:r>
            <a:r>
              <a:rPr lang="en-US" dirty="0"/>
              <a:t>in accordance with </a:t>
            </a:r>
            <a:r>
              <a:rPr lang="en-US" dirty="0" smtClean="0"/>
              <a:t>	</a:t>
            </a:r>
            <a:r>
              <a:rPr lang="en-US" b="1" dirty="0" smtClean="0"/>
              <a:t>LSI-VC</a:t>
            </a:r>
          </a:p>
          <a:p>
            <a:pPr marL="0" indent="0">
              <a:buNone/>
            </a:pPr>
            <a:r>
              <a:rPr lang="en-US" dirty="0"/>
              <a:t>	</a:t>
            </a:r>
            <a:r>
              <a:rPr lang="en-US" dirty="0" smtClean="0"/>
              <a:t>the </a:t>
            </a:r>
            <a:r>
              <a:rPr lang="en-US" dirty="0"/>
              <a:t>CARD4L Framework</a:t>
            </a:r>
            <a:endParaRPr lang="en-US" b="1" dirty="0" smtClean="0"/>
          </a:p>
          <a:p>
            <a:pPr marL="0" indent="0">
              <a:buNone/>
            </a:pPr>
            <a:r>
              <a:rPr lang="en-US" b="1" dirty="0" smtClean="0"/>
              <a:t>VC-30</a:t>
            </a:r>
            <a:r>
              <a:rPr lang="en-US" b="1" dirty="0"/>
              <a:t>: </a:t>
            </a:r>
            <a:r>
              <a:rPr lang="en-US" b="1" dirty="0" smtClean="0"/>
              <a:t>	</a:t>
            </a:r>
            <a:r>
              <a:rPr lang="en-US" dirty="0" smtClean="0"/>
              <a:t>Interoperability </a:t>
            </a:r>
            <a:r>
              <a:rPr lang="en-US" dirty="0"/>
              <a:t>case study for Landsat and </a:t>
            </a:r>
            <a:r>
              <a:rPr lang="en-US" dirty="0" smtClean="0"/>
              <a:t>	</a:t>
            </a:r>
            <a:r>
              <a:rPr lang="en-US" b="1" dirty="0" smtClean="0"/>
              <a:t>LSI-VC</a:t>
            </a:r>
            <a:endParaRPr lang="en-US" dirty="0" smtClean="0"/>
          </a:p>
          <a:p>
            <a:pPr marL="0" indent="0">
              <a:buNone/>
            </a:pPr>
            <a:r>
              <a:rPr lang="en-US" dirty="0"/>
              <a:t>	</a:t>
            </a:r>
            <a:r>
              <a:rPr lang="en-US" dirty="0" smtClean="0"/>
              <a:t>Sentinel-2</a:t>
            </a:r>
            <a:endParaRPr lang="en-US" b="1" dirty="0" smtClean="0"/>
          </a:p>
          <a:p>
            <a:pPr marL="0" indent="0">
              <a:buNone/>
            </a:pPr>
            <a:r>
              <a:rPr lang="en-US" b="1" dirty="0" smtClean="0"/>
              <a:t>VC-31</a:t>
            </a:r>
            <a:r>
              <a:rPr lang="en-US" b="1" dirty="0"/>
              <a:t>: 	</a:t>
            </a:r>
            <a:r>
              <a:rPr lang="en-US" dirty="0"/>
              <a:t>Evaluate CARD4L among target user 		</a:t>
            </a:r>
            <a:r>
              <a:rPr lang="en-US" b="1" dirty="0"/>
              <a:t>LSI-VC</a:t>
            </a:r>
            <a:endParaRPr lang="en-US" dirty="0"/>
          </a:p>
          <a:p>
            <a:pPr marL="0" indent="0">
              <a:buNone/>
            </a:pPr>
            <a:r>
              <a:rPr lang="en-US" dirty="0"/>
              <a:t>	communities</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b="1" dirty="0" smtClean="0"/>
              <a:t>VC-32</a:t>
            </a:r>
            <a:r>
              <a:rPr lang="en-US" b="1" dirty="0"/>
              <a:t>:</a:t>
            </a:r>
            <a:r>
              <a:rPr lang="en-US" dirty="0"/>
              <a:t> </a:t>
            </a:r>
            <a:r>
              <a:rPr lang="en-US" dirty="0" smtClean="0"/>
              <a:t>	CARD4L </a:t>
            </a:r>
            <a:r>
              <a:rPr lang="en-US" dirty="0"/>
              <a:t>Product Assessment </a:t>
            </a:r>
            <a:r>
              <a:rPr lang="en-US" dirty="0" smtClean="0"/>
              <a:t>Framework	</a:t>
            </a:r>
            <a:r>
              <a:rPr lang="en-US" b="1" dirty="0" smtClean="0"/>
              <a:t>LSI-VC</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b="1" dirty="0"/>
              <a:t>VC-33:</a:t>
            </a:r>
            <a:r>
              <a:rPr lang="en-US" dirty="0"/>
              <a:t> </a:t>
            </a:r>
            <a:r>
              <a:rPr lang="en-US" dirty="0" smtClean="0"/>
              <a:t>	Maintain </a:t>
            </a:r>
            <a:r>
              <a:rPr lang="en-US" dirty="0"/>
              <a:t>the CARD4L Product Family </a:t>
            </a:r>
            <a:r>
              <a:rPr lang="en-US" dirty="0" smtClean="0"/>
              <a:t>		</a:t>
            </a:r>
            <a:r>
              <a:rPr lang="en-US" b="1" dirty="0" smtClean="0"/>
              <a:t>LSI-VC</a:t>
            </a:r>
          </a:p>
          <a:p>
            <a:pPr marL="0" indent="0">
              <a:buNone/>
            </a:pPr>
            <a:r>
              <a:rPr lang="en-US" dirty="0"/>
              <a:t>	</a:t>
            </a:r>
            <a:r>
              <a:rPr lang="en-US" dirty="0" smtClean="0"/>
              <a:t>Specifications </a:t>
            </a:r>
            <a:r>
              <a:rPr lang="en-US" dirty="0"/>
              <a:t>(PFS)</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b="1" dirty="0"/>
              <a:t>VC-34:</a:t>
            </a:r>
            <a:r>
              <a:rPr lang="en-US" dirty="0"/>
              <a:t> </a:t>
            </a:r>
            <a:r>
              <a:rPr lang="en-US" dirty="0" smtClean="0"/>
              <a:t>	CARD4L </a:t>
            </a:r>
            <a:r>
              <a:rPr lang="en-US" dirty="0"/>
              <a:t>Engagement </a:t>
            </a:r>
            <a:r>
              <a:rPr lang="en-US" dirty="0" smtClean="0"/>
              <a:t>Strategy			</a:t>
            </a:r>
            <a:r>
              <a:rPr lang="en-US" b="1" dirty="0" smtClean="0"/>
              <a:t>LSI-VC</a:t>
            </a:r>
          </a:p>
          <a:p>
            <a:pPr marL="0" indent="0">
              <a:buNone/>
            </a:pPr>
            <a:endParaRPr lang="en-GB" dirty="0"/>
          </a:p>
        </p:txBody>
      </p:sp>
      <p:sp>
        <p:nvSpPr>
          <p:cNvPr id="3" name="Content Placeholder 2"/>
          <p:cNvSpPr>
            <a:spLocks noGrp="1"/>
          </p:cNvSpPr>
          <p:nvPr>
            <p:ph sz="quarter" idx="11"/>
          </p:nvPr>
        </p:nvSpPr>
        <p:spPr>
          <a:xfrm>
            <a:off x="1905000" y="304800"/>
            <a:ext cx="5638800" cy="533400"/>
          </a:xfrm>
        </p:spPr>
        <p:txBody>
          <a:bodyPr/>
          <a:lstStyle/>
          <a:p>
            <a:r>
              <a:rPr lang="en-GB" dirty="0" smtClean="0"/>
              <a:t>ARD, CARD4L, Interoperable products</a:t>
            </a:r>
            <a:endParaRPr lang="en-GB" dirty="0"/>
          </a:p>
        </p:txBody>
      </p:sp>
    </p:spTree>
    <p:extLst>
      <p:ext uri="{BB962C8B-B14F-4D97-AF65-F5344CB8AC3E}">
        <p14:creationId xmlns:p14="http://schemas.microsoft.com/office/powerpoint/2010/main" val="328746451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664469"/>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a:defRPr sz="1800" b="0">
                <a:solidFill>
                  <a:srgbClr val="000000"/>
                </a:solidFill>
              </a:defRPr>
            </a:pPr>
            <a:r>
              <a:rPr lang="en-GB" sz="4000" dirty="0" smtClean="0">
                <a:solidFill>
                  <a:schemeClr val="bg1"/>
                </a:solidFill>
                <a:latin typeface="Arial" panose="020B0604020202020204" pitchFamily="34" charset="0"/>
                <a:ea typeface="Calibri" charset="0"/>
                <a:cs typeface="Arial" panose="020B0604020202020204" pitchFamily="34" charset="0"/>
              </a:rPr>
              <a:t>EO use environments</a:t>
            </a:r>
            <a:endParaRPr sz="4200" b="1" dirty="0">
              <a:solidFill>
                <a:schemeClr val="bg1"/>
              </a:solidFill>
              <a:latin typeface="Calibri" charset="0"/>
              <a:ea typeface="Calibri" charset="0"/>
              <a:cs typeface="Calibri" charset="0"/>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989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Calibri" charset="0"/>
                <a:ea typeface="Calibri" charset="0"/>
                <a:cs typeface="Calibri" charset="0"/>
              </a:rPr>
              <a:t>Committee on Earth Observation Satellites</a:t>
            </a:r>
            <a:endParaRPr lang="en-US" sz="1050" dirty="0">
              <a:solidFill>
                <a:schemeClr val="bg1">
                  <a:lumMod val="20000"/>
                  <a:lumOff val="80000"/>
                </a:schemeClr>
              </a:solidFill>
              <a:latin typeface="Calibri" charset="0"/>
              <a:ea typeface="Calibri" charset="0"/>
              <a:cs typeface="Calibri" charset="0"/>
            </a:endParaRPr>
          </a:p>
        </p:txBody>
      </p:sp>
    </p:spTree>
    <p:extLst>
      <p:ext uri="{BB962C8B-B14F-4D97-AF65-F5344CB8AC3E}">
        <p14:creationId xmlns:p14="http://schemas.microsoft.com/office/powerpoint/2010/main" val="344824537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US" b="1" dirty="0" smtClean="0"/>
              <a:t>FDA-8</a:t>
            </a:r>
            <a:r>
              <a:rPr lang="en-US" b="1" dirty="0"/>
              <a:t>: </a:t>
            </a:r>
            <a:r>
              <a:rPr lang="en-US" dirty="0"/>
              <a:t>Establish a common description of Future </a:t>
            </a:r>
            <a:r>
              <a:rPr lang="en-US" dirty="0" smtClean="0"/>
              <a:t>	</a:t>
            </a:r>
            <a:r>
              <a:rPr lang="en-US" b="1" dirty="0" smtClean="0"/>
              <a:t>FDA-AHT/</a:t>
            </a:r>
          </a:p>
          <a:p>
            <a:pPr marL="0" indent="0">
              <a:buNone/>
            </a:pPr>
            <a:r>
              <a:rPr lang="en-US" dirty="0"/>
              <a:t>	</a:t>
            </a:r>
            <a:r>
              <a:rPr lang="en-US" dirty="0" smtClean="0"/>
              <a:t>Data </a:t>
            </a:r>
            <a:r>
              <a:rPr lang="en-US" dirty="0"/>
              <a:t>Architecture functional blocks </a:t>
            </a:r>
            <a:r>
              <a:rPr lang="en-US" dirty="0" smtClean="0"/>
              <a:t>		</a:t>
            </a:r>
            <a:r>
              <a:rPr lang="en-US" b="1" dirty="0" smtClean="0"/>
              <a:t>WGISS</a:t>
            </a:r>
          </a:p>
          <a:p>
            <a:pPr marL="0" indent="0">
              <a:buNone/>
            </a:pPr>
            <a:r>
              <a:rPr lang="en-US" b="1" dirty="0" smtClean="0"/>
              <a:t>FDA-10</a:t>
            </a:r>
            <a:r>
              <a:rPr lang="en-US" b="1" dirty="0"/>
              <a:t>: </a:t>
            </a:r>
            <a:r>
              <a:rPr lang="en-US" dirty="0" err="1"/>
              <a:t>Finalise</a:t>
            </a:r>
            <a:r>
              <a:rPr lang="en-US" dirty="0"/>
              <a:t> inventory of Software and Tools </a:t>
            </a:r>
            <a:r>
              <a:rPr lang="en-US" dirty="0" smtClean="0"/>
              <a:t>	</a:t>
            </a:r>
            <a:r>
              <a:rPr lang="en-US" b="1" dirty="0" smtClean="0"/>
              <a:t>WGISS</a:t>
            </a:r>
          </a:p>
          <a:p>
            <a:pPr marL="0" indent="0">
              <a:buNone/>
            </a:pPr>
            <a:r>
              <a:rPr lang="en-US" b="1" dirty="0" smtClean="0"/>
              <a:t>FDA-11: </a:t>
            </a:r>
            <a:r>
              <a:rPr lang="en-US" dirty="0" err="1" smtClean="0"/>
              <a:t>Organise</a:t>
            </a:r>
            <a:r>
              <a:rPr lang="en-US" dirty="0" smtClean="0"/>
              <a:t> </a:t>
            </a:r>
            <a:r>
              <a:rPr lang="en-US" dirty="0"/>
              <a:t>several sessions/workshops to</a:t>
            </a:r>
            <a:r>
              <a:rPr lang="en-US" b="1" dirty="0"/>
              <a:t> </a:t>
            </a:r>
            <a:r>
              <a:rPr lang="en-US" b="1" dirty="0" smtClean="0"/>
              <a:t>	FDA-AHT/</a:t>
            </a:r>
          </a:p>
          <a:p>
            <a:pPr marL="0" indent="0">
              <a:buNone/>
            </a:pPr>
            <a:r>
              <a:rPr lang="en-US" b="1" dirty="0"/>
              <a:t>	</a:t>
            </a:r>
            <a:r>
              <a:rPr lang="en-US" b="1" dirty="0" smtClean="0"/>
              <a:t>  </a:t>
            </a:r>
            <a:r>
              <a:rPr lang="en-US" dirty="0" smtClean="0"/>
              <a:t>share </a:t>
            </a:r>
            <a:r>
              <a:rPr lang="en-US" dirty="0"/>
              <a:t>lessons </a:t>
            </a:r>
            <a:r>
              <a:rPr lang="en-US" dirty="0" smtClean="0"/>
              <a:t>learned				</a:t>
            </a:r>
            <a:r>
              <a:rPr lang="en-US" b="1" dirty="0" smtClean="0"/>
              <a:t>WGISS</a:t>
            </a:r>
            <a:endParaRPr lang="en-US" dirty="0" smtClean="0"/>
          </a:p>
          <a:p>
            <a:pPr marL="0" indent="0">
              <a:buNone/>
            </a:pPr>
            <a:r>
              <a:rPr lang="en-US" b="1" dirty="0"/>
              <a:t>FDA-12:</a:t>
            </a:r>
            <a:r>
              <a:rPr lang="en-US" dirty="0"/>
              <a:t> Inventory of space data product </a:t>
            </a:r>
            <a:r>
              <a:rPr lang="en-US" dirty="0" smtClean="0"/>
              <a:t>formats	</a:t>
            </a:r>
            <a:r>
              <a:rPr lang="en-US" b="1" dirty="0" smtClean="0"/>
              <a:t>WGCV</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3" name="Content Placeholder 2"/>
          <p:cNvSpPr>
            <a:spLocks noGrp="1"/>
          </p:cNvSpPr>
          <p:nvPr>
            <p:ph sz="quarter" idx="11"/>
          </p:nvPr>
        </p:nvSpPr>
        <p:spPr/>
        <p:txBody>
          <a:bodyPr/>
          <a:lstStyle/>
          <a:p>
            <a:r>
              <a:rPr lang="en-GB" dirty="0" smtClean="0"/>
              <a:t>EO “</a:t>
            </a:r>
            <a:r>
              <a:rPr lang="en-GB" dirty="0"/>
              <a:t>u</a:t>
            </a:r>
            <a:r>
              <a:rPr lang="en-GB" dirty="0" smtClean="0"/>
              <a:t>se environments”</a:t>
            </a:r>
            <a:endParaRPr lang="en-GB" dirty="0"/>
          </a:p>
        </p:txBody>
      </p:sp>
    </p:spTree>
    <p:extLst>
      <p:ext uri="{BB962C8B-B14F-4D97-AF65-F5344CB8AC3E}">
        <p14:creationId xmlns:p14="http://schemas.microsoft.com/office/powerpoint/2010/main" val="152739531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3" y="3338591"/>
            <a:ext cx="4512122" cy="1954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1" name="Group 30"/>
          <p:cNvGrpSpPr/>
          <p:nvPr/>
        </p:nvGrpSpPr>
        <p:grpSpPr>
          <a:xfrm>
            <a:off x="76200" y="1482804"/>
            <a:ext cx="9067800" cy="3071813"/>
            <a:chOff x="76200" y="1482804"/>
            <a:chExt cx="9067800" cy="3071813"/>
          </a:xfrm>
        </p:grpSpPr>
        <p:sp>
          <p:nvSpPr>
            <p:cNvPr id="23556" name="Rectangle 7"/>
            <p:cNvSpPr>
              <a:spLocks noChangeArrowheads="1"/>
            </p:cNvSpPr>
            <p:nvPr/>
          </p:nvSpPr>
          <p:spPr bwMode="auto">
            <a:xfrm>
              <a:off x="76200" y="1482804"/>
              <a:ext cx="90678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l" rtl="0"/>
              <a:r>
                <a:rPr lang="en-GB" altLang="en-US" sz="1800" b="1" kern="1200" dirty="0">
                  <a:solidFill>
                    <a:schemeClr val="accent1">
                      <a:lumMod val="75000"/>
                    </a:schemeClr>
                  </a:solidFill>
                </a:rPr>
                <a:t>ICT/Data Resources </a:t>
              </a:r>
              <a:r>
                <a:rPr lang="en-GB" altLang="en-US" sz="1800" b="1" kern="1200" dirty="0" smtClean="0">
                  <a:solidFill>
                    <a:schemeClr val="accent1">
                      <a:lumMod val="75000"/>
                    </a:schemeClr>
                  </a:solidFill>
                </a:rPr>
                <a:t>Layer</a:t>
              </a:r>
              <a:endParaRPr lang="en-GB" altLang="en-US" sz="1800" b="1" dirty="0" smtClean="0">
                <a:solidFill>
                  <a:schemeClr val="accent1">
                    <a:lumMod val="75000"/>
                  </a:schemeClr>
                </a:solidFill>
              </a:endParaRPr>
            </a:p>
            <a:p>
              <a:pPr algn="l" eaLnBrk="1" hangingPunct="1"/>
              <a:r>
                <a:rPr lang="en-GB" altLang="en-US" sz="1600" b="1" dirty="0" smtClean="0"/>
                <a:t>This </a:t>
              </a:r>
              <a:r>
                <a:rPr lang="en-GB" altLang="en-US" sz="1600" b="1" dirty="0"/>
                <a:t>layer includes the data hosting infrastructures, i.e. the resources to enable scientific, public or commercial value-adding on the data. </a:t>
              </a:r>
              <a:endParaRPr lang="en-GB" altLang="en-US" sz="1600" b="1" dirty="0" smtClean="0"/>
            </a:p>
            <a:p>
              <a:pPr algn="l" eaLnBrk="1" hangingPunct="1"/>
              <a:r>
                <a:rPr lang="en-GB" altLang="en-US" sz="1600" b="1" dirty="0" smtClean="0"/>
                <a:t>Advantages: </a:t>
              </a:r>
            </a:p>
            <a:p>
              <a:pPr marL="285750" indent="-285750" algn="l" eaLnBrk="1" hangingPunct="1">
                <a:buFont typeface="Arial" panose="020B0604020202020204" pitchFamily="34" charset="0"/>
                <a:buChar char="•"/>
              </a:pPr>
              <a:r>
                <a:rPr lang="en-GB" altLang="en-US" sz="1600" b="1" dirty="0" smtClean="0"/>
                <a:t>Large quantities of data hosted in one place – available for processing</a:t>
              </a:r>
            </a:p>
            <a:p>
              <a:pPr marL="285750" indent="-285750" algn="l" eaLnBrk="1" hangingPunct="1">
                <a:buFont typeface="Arial" panose="020B0604020202020204" pitchFamily="34" charset="0"/>
                <a:buChar char="•"/>
              </a:pPr>
              <a:r>
                <a:rPr lang="en-GB" altLang="en-US" sz="1600" b="1" dirty="0" smtClean="0"/>
                <a:t>Mutualise storage, avoiding strain on local storage and transfer bandwidth</a:t>
              </a:r>
              <a:endParaRPr lang="en-GB" altLang="en-US" sz="1600" dirty="0"/>
            </a:p>
          </p:txBody>
        </p:sp>
        <p:grpSp>
          <p:nvGrpSpPr>
            <p:cNvPr id="11" name="Group 10"/>
            <p:cNvGrpSpPr>
              <a:grpSpLocks/>
            </p:cNvGrpSpPr>
            <p:nvPr/>
          </p:nvGrpSpPr>
          <p:grpSpPr bwMode="auto">
            <a:xfrm>
              <a:off x="6251033" y="3387804"/>
              <a:ext cx="1228725" cy="572757"/>
              <a:chOff x="3010916" y="4734600"/>
              <a:chExt cx="1229023" cy="763193"/>
            </a:xfrm>
            <a:effectLst>
              <a:outerShdw blurRad="50800" dist="38100" dir="2700000" algn="tl" rotWithShape="0">
                <a:prstClr val="black">
                  <a:alpha val="40000"/>
                </a:prstClr>
              </a:outerShdw>
            </a:effectLst>
          </p:grpSpPr>
          <p:grpSp>
            <p:nvGrpSpPr>
              <p:cNvPr id="12" name="Group 16"/>
              <p:cNvGrpSpPr>
                <a:grpSpLocks/>
              </p:cNvGrpSpPr>
              <p:nvPr/>
            </p:nvGrpSpPr>
            <p:grpSpPr bwMode="auto">
              <a:xfrm>
                <a:off x="3010916" y="4734600"/>
                <a:ext cx="1149629" cy="717901"/>
                <a:chOff x="3010916" y="4734600"/>
                <a:chExt cx="1149629" cy="717901"/>
              </a:xfrm>
            </p:grpSpPr>
            <p:sp>
              <p:nvSpPr>
                <p:cNvPr id="14" name="Rounded Rectangle 13"/>
                <p:cNvSpPr/>
                <p:nvPr/>
              </p:nvSpPr>
              <p:spPr>
                <a:xfrm>
                  <a:off x="3010916" y="4734600"/>
                  <a:ext cx="1149629" cy="704128"/>
                </a:xfrm>
                <a:prstGeom prst="round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15" name="Picture 2" descr="http://www.ams.net.au/sites/default/files/images/icon-IT-suppor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7643" y="4740883"/>
                  <a:ext cx="351920" cy="408135"/>
                </a:xfrm>
                <a:prstGeom prst="rect">
                  <a:avLst/>
                </a:prstGeom>
                <a:noFill/>
                <a:ln>
                  <a:noFill/>
                </a:ln>
                <a:extLst/>
              </p:spPr>
            </p:pic>
            <p:pic>
              <p:nvPicPr>
                <p:cNvPr id="1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21311" y="4815637"/>
                  <a:ext cx="305716" cy="397129"/>
                </a:xfrm>
                <a:prstGeom prst="rect">
                  <a:avLst/>
                </a:prstGeom>
                <a:noFill/>
                <a:ln>
                  <a:noFill/>
                </a:ln>
                <a:effectLst/>
                <a:extLst/>
              </p:spPr>
            </p:pic>
            <p:sp>
              <p:nvSpPr>
                <p:cNvPr id="17" name="TextBox 12"/>
                <p:cNvSpPr txBox="1">
                  <a:spLocks noChangeArrowheads="1"/>
                </p:cNvSpPr>
                <p:nvPr/>
              </p:nvSpPr>
              <p:spPr bwMode="auto">
                <a:xfrm>
                  <a:off x="3021643" y="5144920"/>
                  <a:ext cx="505053" cy="307581"/>
                </a:xfrm>
                <a:prstGeom prst="rect">
                  <a:avLst/>
                </a:prstGeom>
                <a:noFill/>
                <a:ln>
                  <a:noFill/>
                </a:ln>
                <a:extLst/>
              </p:spPr>
              <p:txBody>
                <a:bodyPr>
                  <a:spAutoFit/>
                </a:bodyPr>
                <a:lstStyle>
                  <a:lvl1pPr eaLnBrk="0" hangingPunct="0">
                    <a:lnSpc>
                      <a:spcPct val="119000"/>
                    </a:lnSpc>
                    <a:spcBef>
                      <a:spcPct val="20000"/>
                    </a:spcBef>
                    <a:buClr>
                      <a:schemeClr val="accent1"/>
                    </a:buClr>
                    <a:buFont typeface="Verdana" pitchFamily="34" charset="0"/>
                    <a:buAutoNum type="arabicPeriod"/>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AutoNum type="alphaLcPeriod"/>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algn="ctr" eaLnBrk="1" hangingPunct="1">
                    <a:lnSpc>
                      <a:spcPct val="100000"/>
                    </a:lnSpc>
                    <a:spcBef>
                      <a:spcPct val="0"/>
                    </a:spcBef>
                    <a:buClrTx/>
                    <a:buFontTx/>
                    <a:buNone/>
                    <a:defRPr/>
                  </a:pPr>
                  <a:r>
                    <a:rPr lang="en-GB" altLang="en-US" sz="900" b="1" dirty="0">
                      <a:solidFill>
                        <a:schemeClr val="tx1"/>
                      </a:solidFill>
                      <a:latin typeface="Calibri" pitchFamily="34" charset="0"/>
                    </a:rPr>
                    <a:t>Data</a:t>
                  </a:r>
                </a:p>
              </p:txBody>
            </p:sp>
          </p:grpSp>
          <p:sp>
            <p:nvSpPr>
              <p:cNvPr id="13" name="TextBox 101"/>
              <p:cNvSpPr txBox="1">
                <a:spLocks noChangeArrowheads="1"/>
              </p:cNvSpPr>
              <p:nvPr/>
            </p:nvSpPr>
            <p:spPr bwMode="auto">
              <a:xfrm>
                <a:off x="3387267" y="5005662"/>
                <a:ext cx="852672" cy="492131"/>
              </a:xfrm>
              <a:prstGeom prst="rect">
                <a:avLst/>
              </a:prstGeom>
              <a:noFill/>
              <a:ln>
                <a:noFill/>
              </a:ln>
              <a:extLst/>
            </p:spPr>
            <p:txBody>
              <a:bodyPr>
                <a:spAutoFit/>
              </a:bodyPr>
              <a:lstStyle>
                <a:lvl1pPr eaLnBrk="0" hangingPunct="0">
                  <a:lnSpc>
                    <a:spcPct val="119000"/>
                  </a:lnSpc>
                  <a:spcBef>
                    <a:spcPct val="20000"/>
                  </a:spcBef>
                  <a:buClr>
                    <a:schemeClr val="accent1"/>
                  </a:buClr>
                  <a:buFont typeface="Verdana" pitchFamily="34" charset="0"/>
                  <a:buAutoNum type="arabicPeriod"/>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AutoNum type="alphaLcPeriod"/>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algn="ctr" eaLnBrk="1" hangingPunct="1">
                  <a:lnSpc>
                    <a:spcPct val="100000"/>
                  </a:lnSpc>
                  <a:spcBef>
                    <a:spcPct val="0"/>
                  </a:spcBef>
                  <a:buClrTx/>
                  <a:buFontTx/>
                  <a:buNone/>
                  <a:defRPr/>
                </a:pPr>
                <a:r>
                  <a:rPr lang="en-GB" altLang="en-US" sz="900" b="1" dirty="0">
                    <a:solidFill>
                      <a:schemeClr val="tx1"/>
                    </a:solidFill>
                    <a:latin typeface="Calibri" pitchFamily="34" charset="0"/>
                  </a:rPr>
                  <a:t>Processing power</a:t>
                </a:r>
              </a:p>
            </p:txBody>
          </p:sp>
        </p:grpSp>
        <p:sp>
          <p:nvSpPr>
            <p:cNvPr id="27" name="Rectangle 26"/>
            <p:cNvSpPr/>
            <p:nvPr/>
          </p:nvSpPr>
          <p:spPr>
            <a:xfrm>
              <a:off x="5024437" y="4154567"/>
              <a:ext cx="4043363" cy="400050"/>
            </a:xfrm>
            <a:prstGeom prst="rect">
              <a:avLst/>
            </a:prstGeom>
            <a:ln w="57150">
              <a:solidFill>
                <a:srgbClr val="0098DB">
                  <a:lumMod val="75000"/>
                </a:srgbClr>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ICT/Data Resources Layer</a:t>
              </a:r>
            </a:p>
          </p:txBody>
        </p:sp>
        <p:cxnSp>
          <p:nvCxnSpPr>
            <p:cNvPr id="28" name="Straight Arrow Connector 27"/>
            <p:cNvCxnSpPr>
              <a:stCxn id="27" idx="1"/>
            </p:cNvCxnSpPr>
            <p:nvPr/>
          </p:nvCxnSpPr>
          <p:spPr>
            <a:xfrm flipH="1">
              <a:off x="4419601" y="4354592"/>
              <a:ext cx="604836" cy="100012"/>
            </a:xfrm>
            <a:prstGeom prst="straightConnector1">
              <a:avLst/>
            </a:prstGeom>
            <a:noFill/>
            <a:ln w="38100" cap="flat" cmpd="sng" algn="ctr">
              <a:solidFill>
                <a:srgbClr val="0098DB">
                  <a:lumMod val="75000"/>
                </a:srgbClr>
              </a:solidFill>
              <a:prstDash val="solid"/>
              <a:tailEnd type="arrow"/>
            </a:ln>
            <a:effectLst/>
          </p:spPr>
        </p:cxnSp>
      </p:grpSp>
      <p:grpSp>
        <p:nvGrpSpPr>
          <p:cNvPr id="29" name="Group 28"/>
          <p:cNvGrpSpPr/>
          <p:nvPr/>
        </p:nvGrpSpPr>
        <p:grpSpPr>
          <a:xfrm>
            <a:off x="-46220" y="4683204"/>
            <a:ext cx="9114020" cy="1793796"/>
            <a:chOff x="-46220" y="4683204"/>
            <a:chExt cx="9114020" cy="1793796"/>
          </a:xfrm>
        </p:grpSpPr>
        <p:sp>
          <p:nvSpPr>
            <p:cNvPr id="21" name="Rectangle 117"/>
            <p:cNvSpPr>
              <a:spLocks noChangeArrowheads="1"/>
            </p:cNvSpPr>
            <p:nvPr/>
          </p:nvSpPr>
          <p:spPr bwMode="auto">
            <a:xfrm>
              <a:off x="5039610" y="4683204"/>
              <a:ext cx="3556000" cy="400050"/>
            </a:xfrm>
            <a:prstGeom prst="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r>
                <a:rPr lang="en-GB" altLang="en-US" sz="2000" b="1" dirty="0"/>
                <a:t>Data Generation Layer</a:t>
              </a:r>
            </a:p>
          </p:txBody>
        </p:sp>
        <p:cxnSp>
          <p:nvCxnSpPr>
            <p:cNvPr id="22" name="Straight Arrow Connector 21"/>
            <p:cNvCxnSpPr>
              <a:stCxn id="21" idx="1"/>
            </p:cNvCxnSpPr>
            <p:nvPr/>
          </p:nvCxnSpPr>
          <p:spPr>
            <a:xfrm flipH="1">
              <a:off x="4419601" y="4883229"/>
              <a:ext cx="620009" cy="10477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6220" y="5369004"/>
              <a:ext cx="911402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l" eaLnBrk="1" hangingPunct="1"/>
              <a:r>
                <a:rPr lang="en-GB" altLang="en-US" sz="1800" b="1" dirty="0" smtClean="0">
                  <a:solidFill>
                    <a:srgbClr val="00B050"/>
                  </a:solidFill>
                </a:rPr>
                <a:t>Data Generation Layer</a:t>
              </a:r>
            </a:p>
            <a:p>
              <a:pPr algn="l" eaLnBrk="1" hangingPunct="1"/>
              <a:r>
                <a:rPr lang="en-GB" altLang="en-US" sz="1600" b="1" dirty="0" smtClean="0"/>
                <a:t>This layer includes the “traditional” Mission Ground Segment that delivers quality assured and traceable Mission data products. It also </a:t>
              </a:r>
              <a:r>
                <a:rPr lang="en-GB" altLang="en-US" sz="1600" b="1" dirty="0"/>
                <a:t>includes </a:t>
              </a:r>
              <a:r>
                <a:rPr lang="en-GB" altLang="en-US" sz="1600" b="1" dirty="0" smtClean="0"/>
                <a:t>EO </a:t>
              </a:r>
              <a:r>
                <a:rPr lang="en-GB" altLang="en-US" sz="1600" b="1" dirty="0"/>
                <a:t>data management activities.</a:t>
              </a:r>
              <a:r>
                <a:rPr lang="en-GB" altLang="en-US" sz="1600" dirty="0"/>
                <a:t> </a:t>
              </a:r>
              <a:endParaRPr lang="en-GB" altLang="en-US" sz="1600" dirty="0" smtClean="0"/>
            </a:p>
          </p:txBody>
        </p:sp>
      </p:grpSp>
      <p:sp>
        <p:nvSpPr>
          <p:cNvPr id="37" name="Content Placeholder 2"/>
          <p:cNvSpPr txBox="1">
            <a:spLocks/>
          </p:cNvSpPr>
          <p:nvPr/>
        </p:nvSpPr>
        <p:spPr>
          <a:xfrm>
            <a:off x="2057400" y="304800"/>
            <a:ext cx="4953000" cy="533400"/>
          </a:xfrm>
          <a:prstGeom prst="rect">
            <a:avLst/>
          </a:prstGeom>
        </p:spPr>
        <p:txBody>
          <a:bodyPr/>
          <a:lstStyle>
            <a:lvl1pPr marL="0" indent="0">
              <a:spcBef>
                <a:spcPts val="500"/>
              </a:spcBef>
              <a:buSzPct val="100000"/>
              <a:buFont typeface="Arial"/>
              <a:buNone/>
              <a:defRPr sz="2000">
                <a:solidFill>
                  <a:schemeClr val="bg1"/>
                </a:solidFill>
                <a:latin typeface="Proxima Nova Regular"/>
                <a:ea typeface="Arial Bold"/>
                <a:cs typeface="Arial Bold"/>
                <a:sym typeface="Arial Bold"/>
              </a:defRPr>
            </a:lvl1pPr>
            <a:lvl2pPr marL="768927" indent="-311727">
              <a:spcBef>
                <a:spcPts val="500"/>
              </a:spcBef>
              <a:buSzPct val="100000"/>
              <a:buFont typeface="Arial"/>
              <a:buChar char="•"/>
              <a:defRPr sz="2400">
                <a:latin typeface="Arial Bold"/>
                <a:ea typeface="Arial Bold"/>
                <a:cs typeface="Arial Bold"/>
                <a:sym typeface="Arial Bold"/>
              </a:defRPr>
            </a:lvl2pPr>
            <a:lvl3pPr marL="1188719" indent="-274319">
              <a:spcBef>
                <a:spcPts val="500"/>
              </a:spcBef>
              <a:buSzPct val="100000"/>
              <a:buFont typeface="Arial"/>
              <a:buChar char="o"/>
              <a:defRPr sz="2400">
                <a:latin typeface="Arial Bold"/>
                <a:ea typeface="Arial Bold"/>
                <a:cs typeface="Arial Bold"/>
                <a:sym typeface="Arial Bold"/>
              </a:defRPr>
            </a:lvl3pPr>
            <a:lvl4pPr marL="1676400" indent="-304800">
              <a:spcBef>
                <a:spcPts val="500"/>
              </a:spcBef>
              <a:buSzPct val="100000"/>
              <a:buFont typeface="Arial"/>
              <a:buChar char="▪"/>
              <a:defRPr sz="2400">
                <a:latin typeface="Arial Bold"/>
                <a:ea typeface="Arial Bold"/>
                <a:cs typeface="Arial Bold"/>
                <a:sym typeface="Arial Bold"/>
              </a:defRPr>
            </a:lvl4pPr>
            <a:lvl5pPr marL="2171700" indent="-342900">
              <a:spcBef>
                <a:spcPts val="500"/>
              </a:spcBef>
              <a:buSzPct val="100000"/>
              <a:buFont typeface="Arial"/>
              <a:buChar char="•"/>
              <a:defRPr sz="2400">
                <a:latin typeface="Arial Bold"/>
                <a:ea typeface="Arial Bold"/>
                <a:cs typeface="Arial Bold"/>
                <a:sym typeface="Arial Bold"/>
              </a:defRPr>
            </a:lvl5pPr>
            <a:lvl6pPr>
              <a:spcBef>
                <a:spcPts val="500"/>
              </a:spcBef>
              <a:buFont typeface="Arial"/>
              <a:defRPr sz="2400">
                <a:latin typeface="Arial Bold"/>
                <a:ea typeface="Arial Bold"/>
                <a:cs typeface="Arial Bold"/>
                <a:sym typeface="Arial Bold"/>
              </a:defRPr>
            </a:lvl6pPr>
            <a:lvl7pPr>
              <a:spcBef>
                <a:spcPts val="500"/>
              </a:spcBef>
              <a:buFont typeface="Arial"/>
              <a:defRPr sz="2400">
                <a:latin typeface="Arial Bold"/>
                <a:ea typeface="Arial Bold"/>
                <a:cs typeface="Arial Bold"/>
                <a:sym typeface="Arial Bold"/>
              </a:defRPr>
            </a:lvl7pPr>
            <a:lvl8pPr>
              <a:spcBef>
                <a:spcPts val="500"/>
              </a:spcBef>
              <a:buFont typeface="Arial"/>
              <a:defRPr sz="2400">
                <a:latin typeface="Arial Bold"/>
                <a:ea typeface="Arial Bold"/>
                <a:cs typeface="Arial Bold"/>
                <a:sym typeface="Arial Bold"/>
              </a:defRPr>
            </a:lvl8pPr>
            <a:lvl9pPr>
              <a:spcBef>
                <a:spcPts val="500"/>
              </a:spcBef>
              <a:buFont typeface="Arial"/>
              <a:defRPr sz="2400">
                <a:latin typeface="Arial Bold"/>
                <a:ea typeface="Arial Bold"/>
                <a:cs typeface="Arial Bold"/>
                <a:sym typeface="Arial Bold"/>
              </a:defRPr>
            </a:lvl9pPr>
          </a:lstStyle>
          <a:p>
            <a:r>
              <a:rPr lang="en-US" dirty="0"/>
              <a:t>Future Data Architecture functional blocks</a:t>
            </a:r>
            <a:endParaRPr lang="en-GB" dirty="0"/>
          </a:p>
        </p:txBody>
      </p:sp>
    </p:spTree>
    <p:extLst>
      <p:ext uri="{BB962C8B-B14F-4D97-AF65-F5344CB8AC3E}">
        <p14:creationId xmlns:p14="http://schemas.microsoft.com/office/powerpoint/2010/main" val="307105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3" y="2804256"/>
            <a:ext cx="4512122" cy="1954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46220" y="3332815"/>
            <a:ext cx="9114020" cy="3056983"/>
            <a:chOff x="-46220" y="3505200"/>
            <a:chExt cx="9114020" cy="3056983"/>
          </a:xfrm>
        </p:grpSpPr>
        <p:sp>
          <p:nvSpPr>
            <p:cNvPr id="30" name="Rectangle 6"/>
            <p:cNvSpPr>
              <a:spLocks noChangeArrowheads="1"/>
            </p:cNvSpPr>
            <p:nvPr/>
          </p:nvSpPr>
          <p:spPr bwMode="auto">
            <a:xfrm>
              <a:off x="-46220" y="4961745"/>
              <a:ext cx="911402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l" eaLnBrk="1" hangingPunct="1"/>
              <a:r>
                <a:rPr lang="en-GB" altLang="en-US" sz="1800" b="1" dirty="0" smtClean="0">
                  <a:solidFill>
                    <a:srgbClr val="00B0F0"/>
                  </a:solidFill>
                </a:rPr>
                <a:t>Platform Services Layer</a:t>
              </a:r>
            </a:p>
            <a:p>
              <a:pPr algn="l"/>
              <a:r>
                <a:rPr lang="en-GB" altLang="en-US" sz="1600" b="1" dirty="0"/>
                <a:t>This layer includes higher-level data analytics </a:t>
              </a:r>
              <a:r>
                <a:rPr lang="en-GB" altLang="en-US" sz="1600" b="1" dirty="0" smtClean="0"/>
                <a:t>platform </a:t>
              </a:r>
              <a:r>
                <a:rPr lang="en-GB" altLang="en-US" sz="1600" b="1" dirty="0"/>
                <a:t>services such as Thematic Platforms,  Data Cube,  Open Earth </a:t>
              </a:r>
              <a:r>
                <a:rPr lang="en-GB" altLang="en-US" sz="1600" b="1" dirty="0" smtClean="0"/>
                <a:t>Engine.  These EO specific and domain specific data manipulation environments provide tools to prototype information extraction processing chains and can then deploy them operationally against the data holdings in the lower tiers</a:t>
              </a:r>
              <a:endParaRPr lang="en-GB" altLang="en-US" sz="1600" dirty="0"/>
            </a:p>
          </p:txBody>
        </p:sp>
        <p:sp>
          <p:nvSpPr>
            <p:cNvPr id="24" name="Rectangle 23"/>
            <p:cNvSpPr/>
            <p:nvPr/>
          </p:nvSpPr>
          <p:spPr>
            <a:xfrm>
              <a:off x="4960938" y="3505200"/>
              <a:ext cx="3556000" cy="400050"/>
            </a:xfrm>
            <a:prstGeom prst="rect">
              <a:avLst/>
            </a:prstGeom>
            <a:ln w="57150">
              <a:solidFill>
                <a:srgbClr val="0098DB">
                  <a:lumMod val="60000"/>
                  <a:lumOff val="40000"/>
                </a:srgbClr>
              </a:solid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Platform Services</a:t>
              </a:r>
            </a:p>
          </p:txBody>
        </p:sp>
        <p:cxnSp>
          <p:nvCxnSpPr>
            <p:cNvPr id="25" name="Straight Arrow Connector 24"/>
            <p:cNvCxnSpPr>
              <a:stCxn id="24" idx="1"/>
            </p:cNvCxnSpPr>
            <p:nvPr/>
          </p:nvCxnSpPr>
          <p:spPr>
            <a:xfrm flipH="1" flipV="1">
              <a:off x="4419600" y="3676650"/>
              <a:ext cx="541338" cy="28575"/>
            </a:xfrm>
            <a:prstGeom prst="straightConnector1">
              <a:avLst/>
            </a:prstGeom>
            <a:noFill/>
            <a:ln w="38100" cap="flat" cmpd="sng" algn="ctr">
              <a:solidFill>
                <a:srgbClr val="0098DB">
                  <a:lumMod val="60000"/>
                  <a:lumOff val="40000"/>
                </a:srgbClr>
              </a:solidFill>
              <a:prstDash val="solid"/>
              <a:tailEnd type="arrow"/>
            </a:ln>
            <a:effectLst/>
          </p:spPr>
        </p:cxnSp>
      </p:grpSp>
      <p:grpSp>
        <p:nvGrpSpPr>
          <p:cNvPr id="6" name="Group 5"/>
          <p:cNvGrpSpPr/>
          <p:nvPr/>
        </p:nvGrpSpPr>
        <p:grpSpPr>
          <a:xfrm>
            <a:off x="76200" y="1482804"/>
            <a:ext cx="9067800" cy="1686681"/>
            <a:chOff x="76200" y="1482804"/>
            <a:chExt cx="9067800" cy="1686681"/>
          </a:xfrm>
        </p:grpSpPr>
        <p:sp>
          <p:nvSpPr>
            <p:cNvPr id="23556" name="Rectangle 7"/>
            <p:cNvSpPr>
              <a:spLocks noChangeArrowheads="1"/>
            </p:cNvSpPr>
            <p:nvPr/>
          </p:nvSpPr>
          <p:spPr bwMode="auto">
            <a:xfrm>
              <a:off x="76200" y="1482804"/>
              <a:ext cx="9067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l" eaLnBrk="1" hangingPunct="1"/>
              <a:r>
                <a:rPr lang="en-GB" altLang="en-US" sz="1800" b="1" dirty="0" smtClean="0">
                  <a:solidFill>
                    <a:srgbClr val="00B0F0"/>
                  </a:solidFill>
                </a:rPr>
                <a:t>Exploitation </a:t>
              </a:r>
              <a:r>
                <a:rPr lang="en-GB" altLang="en-US" sz="1800" b="1" dirty="0">
                  <a:solidFill>
                    <a:srgbClr val="00B0F0"/>
                  </a:solidFill>
                </a:rPr>
                <a:t>Layer</a:t>
              </a:r>
            </a:p>
            <a:p>
              <a:pPr algn="l" eaLnBrk="1" hangingPunct="1"/>
              <a:r>
                <a:rPr lang="en-GB" altLang="en-US" sz="1600" b="1" dirty="0" smtClean="0"/>
                <a:t>This is the </a:t>
              </a:r>
              <a:r>
                <a:rPr lang="en-GB" altLang="en-US" sz="1600" b="1" i="1" dirty="0" smtClean="0"/>
                <a:t>knowledge</a:t>
              </a:r>
              <a:r>
                <a:rPr lang="en-GB" altLang="en-US" sz="1600" b="1" dirty="0" smtClean="0"/>
                <a:t> layer including the domain and application specific knowledge and experience that value-adders use to define the processing chains and algorithms required to extract actable information. </a:t>
              </a:r>
              <a:endParaRPr lang="en-GB" altLang="en-US" sz="1600" dirty="0"/>
            </a:p>
          </p:txBody>
        </p:sp>
        <p:sp>
          <p:nvSpPr>
            <p:cNvPr id="31" name="Rectangle 30"/>
            <p:cNvSpPr/>
            <p:nvPr/>
          </p:nvSpPr>
          <p:spPr>
            <a:xfrm>
              <a:off x="4978400" y="2769435"/>
              <a:ext cx="3556000" cy="400050"/>
            </a:xfrm>
            <a:prstGeom prst="rect">
              <a:avLst/>
            </a:prstGeom>
            <a:ln w="57150">
              <a:solidFill>
                <a:srgbClr val="0098DB">
                  <a:lumMod val="60000"/>
                  <a:lumOff val="40000"/>
                </a:srgbClr>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Exploitation Layer</a:t>
              </a:r>
            </a:p>
          </p:txBody>
        </p:sp>
        <p:cxnSp>
          <p:nvCxnSpPr>
            <p:cNvPr id="32" name="Straight Arrow Connector 31"/>
            <p:cNvCxnSpPr>
              <a:stCxn id="31" idx="1"/>
            </p:cNvCxnSpPr>
            <p:nvPr/>
          </p:nvCxnSpPr>
          <p:spPr>
            <a:xfrm flipH="1">
              <a:off x="4482920" y="2969460"/>
              <a:ext cx="495480" cy="47625"/>
            </a:xfrm>
            <a:prstGeom prst="straightConnector1">
              <a:avLst/>
            </a:prstGeom>
            <a:noFill/>
            <a:ln w="38100" cap="flat" cmpd="sng" algn="ctr">
              <a:solidFill>
                <a:srgbClr val="0098DB">
                  <a:lumMod val="60000"/>
                  <a:lumOff val="40000"/>
                </a:srgbClr>
              </a:solidFill>
              <a:prstDash val="solid"/>
              <a:tailEnd type="arrow"/>
            </a:ln>
            <a:effectLst/>
          </p:spPr>
        </p:cxnSp>
      </p:grpSp>
      <p:sp>
        <p:nvSpPr>
          <p:cNvPr id="33" name="Content Placeholder 2"/>
          <p:cNvSpPr txBox="1">
            <a:spLocks/>
          </p:cNvSpPr>
          <p:nvPr/>
        </p:nvSpPr>
        <p:spPr>
          <a:xfrm>
            <a:off x="2057400" y="304800"/>
            <a:ext cx="4953000" cy="533400"/>
          </a:xfrm>
          <a:prstGeom prst="rect">
            <a:avLst/>
          </a:prstGeom>
        </p:spPr>
        <p:txBody>
          <a:bodyPr/>
          <a:lstStyle>
            <a:lvl1pPr marL="0" indent="0">
              <a:spcBef>
                <a:spcPts val="500"/>
              </a:spcBef>
              <a:buSzPct val="100000"/>
              <a:buFont typeface="Arial"/>
              <a:buNone/>
              <a:defRPr sz="2000">
                <a:solidFill>
                  <a:schemeClr val="bg1"/>
                </a:solidFill>
                <a:latin typeface="Proxima Nova Regular"/>
                <a:ea typeface="Arial Bold"/>
                <a:cs typeface="Arial Bold"/>
                <a:sym typeface="Arial Bold"/>
              </a:defRPr>
            </a:lvl1pPr>
            <a:lvl2pPr marL="768927" indent="-311727">
              <a:spcBef>
                <a:spcPts val="500"/>
              </a:spcBef>
              <a:buSzPct val="100000"/>
              <a:buFont typeface="Arial"/>
              <a:buChar char="•"/>
              <a:defRPr sz="2400">
                <a:latin typeface="Arial Bold"/>
                <a:ea typeface="Arial Bold"/>
                <a:cs typeface="Arial Bold"/>
                <a:sym typeface="Arial Bold"/>
              </a:defRPr>
            </a:lvl2pPr>
            <a:lvl3pPr marL="1188719" indent="-274319">
              <a:spcBef>
                <a:spcPts val="500"/>
              </a:spcBef>
              <a:buSzPct val="100000"/>
              <a:buFont typeface="Arial"/>
              <a:buChar char="o"/>
              <a:defRPr sz="2400">
                <a:latin typeface="Arial Bold"/>
                <a:ea typeface="Arial Bold"/>
                <a:cs typeface="Arial Bold"/>
                <a:sym typeface="Arial Bold"/>
              </a:defRPr>
            </a:lvl3pPr>
            <a:lvl4pPr marL="1676400" indent="-304800">
              <a:spcBef>
                <a:spcPts val="500"/>
              </a:spcBef>
              <a:buSzPct val="100000"/>
              <a:buFont typeface="Arial"/>
              <a:buChar char="▪"/>
              <a:defRPr sz="2400">
                <a:latin typeface="Arial Bold"/>
                <a:ea typeface="Arial Bold"/>
                <a:cs typeface="Arial Bold"/>
                <a:sym typeface="Arial Bold"/>
              </a:defRPr>
            </a:lvl4pPr>
            <a:lvl5pPr marL="2171700" indent="-342900">
              <a:spcBef>
                <a:spcPts val="500"/>
              </a:spcBef>
              <a:buSzPct val="100000"/>
              <a:buFont typeface="Arial"/>
              <a:buChar char="•"/>
              <a:defRPr sz="2400">
                <a:latin typeface="Arial Bold"/>
                <a:ea typeface="Arial Bold"/>
                <a:cs typeface="Arial Bold"/>
                <a:sym typeface="Arial Bold"/>
              </a:defRPr>
            </a:lvl5pPr>
            <a:lvl6pPr>
              <a:spcBef>
                <a:spcPts val="500"/>
              </a:spcBef>
              <a:buFont typeface="Arial"/>
              <a:defRPr sz="2400">
                <a:latin typeface="Arial Bold"/>
                <a:ea typeface="Arial Bold"/>
                <a:cs typeface="Arial Bold"/>
                <a:sym typeface="Arial Bold"/>
              </a:defRPr>
            </a:lvl6pPr>
            <a:lvl7pPr>
              <a:spcBef>
                <a:spcPts val="500"/>
              </a:spcBef>
              <a:buFont typeface="Arial"/>
              <a:defRPr sz="2400">
                <a:latin typeface="Arial Bold"/>
                <a:ea typeface="Arial Bold"/>
                <a:cs typeface="Arial Bold"/>
                <a:sym typeface="Arial Bold"/>
              </a:defRPr>
            </a:lvl7pPr>
            <a:lvl8pPr>
              <a:spcBef>
                <a:spcPts val="500"/>
              </a:spcBef>
              <a:buFont typeface="Arial"/>
              <a:defRPr sz="2400">
                <a:latin typeface="Arial Bold"/>
                <a:ea typeface="Arial Bold"/>
                <a:cs typeface="Arial Bold"/>
                <a:sym typeface="Arial Bold"/>
              </a:defRPr>
            </a:lvl8pPr>
            <a:lvl9pPr>
              <a:spcBef>
                <a:spcPts val="500"/>
              </a:spcBef>
              <a:buFont typeface="Arial"/>
              <a:defRPr sz="2400">
                <a:latin typeface="Arial Bold"/>
                <a:ea typeface="Arial Bold"/>
                <a:cs typeface="Arial Bold"/>
                <a:sym typeface="Arial Bold"/>
              </a:defRPr>
            </a:lvl9pPr>
          </a:lstStyle>
          <a:p>
            <a:r>
              <a:rPr lang="en-US" dirty="0"/>
              <a:t>Future Data Architecture functional blocks</a:t>
            </a:r>
            <a:endParaRPr lang="en-GB" dirty="0"/>
          </a:p>
        </p:txBody>
      </p:sp>
    </p:spTree>
    <p:extLst>
      <p:ext uri="{BB962C8B-B14F-4D97-AF65-F5344CB8AC3E}">
        <p14:creationId xmlns:p14="http://schemas.microsoft.com/office/powerpoint/2010/main" val="85593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600200"/>
            <a:ext cx="81597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sz="quarter" idx="11"/>
          </p:nvPr>
        </p:nvSpPr>
        <p:spPr>
          <a:xfrm>
            <a:off x="2057400" y="304800"/>
            <a:ext cx="4953000" cy="533400"/>
          </a:xfrm>
        </p:spPr>
        <p:txBody>
          <a:bodyPr/>
          <a:lstStyle/>
          <a:p>
            <a:r>
              <a:rPr lang="en-US" sz="2000" dirty="0"/>
              <a:t>Future Data Architecture functional blocks</a:t>
            </a:r>
            <a:endParaRPr lang="en-GB" sz="2000" dirty="0"/>
          </a:p>
        </p:txBody>
      </p:sp>
      <p:grpSp>
        <p:nvGrpSpPr>
          <p:cNvPr id="3" name="Group 2"/>
          <p:cNvGrpSpPr/>
          <p:nvPr/>
        </p:nvGrpSpPr>
        <p:grpSpPr>
          <a:xfrm>
            <a:off x="2091267" y="4267200"/>
            <a:ext cx="3105798" cy="682811"/>
            <a:chOff x="2091267" y="4267200"/>
            <a:chExt cx="3105798" cy="682811"/>
          </a:xfrm>
        </p:grpSpPr>
        <p:pic>
          <p:nvPicPr>
            <p:cNvPr id="10" name="Picture 9"/>
            <p:cNvPicPr>
              <a:picLocks noChangeAspect="1"/>
            </p:cNvPicPr>
            <p:nvPr/>
          </p:nvPicPr>
          <p:blipFill>
            <a:blip r:embed="rId3"/>
            <a:stretch>
              <a:fillRect/>
            </a:stretch>
          </p:blipFill>
          <p:spPr>
            <a:xfrm>
              <a:off x="2091267" y="4267200"/>
              <a:ext cx="1371719" cy="682811"/>
            </a:xfrm>
            <a:prstGeom prst="rect">
              <a:avLst/>
            </a:prstGeom>
          </p:spPr>
        </p:pic>
        <p:pic>
          <p:nvPicPr>
            <p:cNvPr id="12" name="Picture 11"/>
            <p:cNvPicPr>
              <a:picLocks noChangeAspect="1"/>
            </p:cNvPicPr>
            <p:nvPr/>
          </p:nvPicPr>
          <p:blipFill>
            <a:blip r:embed="rId4"/>
            <a:stretch>
              <a:fillRect/>
            </a:stretch>
          </p:blipFill>
          <p:spPr>
            <a:xfrm>
              <a:off x="3447361" y="4267200"/>
              <a:ext cx="1749704" cy="682811"/>
            </a:xfrm>
            <a:prstGeom prst="rect">
              <a:avLst/>
            </a:prstGeom>
          </p:spPr>
        </p:pic>
      </p:grpSp>
      <p:grpSp>
        <p:nvGrpSpPr>
          <p:cNvPr id="2" name="Group 1"/>
          <p:cNvGrpSpPr/>
          <p:nvPr/>
        </p:nvGrpSpPr>
        <p:grpSpPr>
          <a:xfrm>
            <a:off x="3267075" y="3198283"/>
            <a:ext cx="4121574" cy="694164"/>
            <a:chOff x="3267075" y="3198283"/>
            <a:chExt cx="4121574" cy="694164"/>
          </a:xfrm>
        </p:grpSpPr>
        <p:pic>
          <p:nvPicPr>
            <p:cNvPr id="9" name="Picture 8"/>
            <p:cNvPicPr>
              <a:picLocks noChangeAspect="1"/>
            </p:cNvPicPr>
            <p:nvPr/>
          </p:nvPicPr>
          <p:blipFill>
            <a:blip r:embed="rId5"/>
            <a:stretch>
              <a:fillRect/>
            </a:stretch>
          </p:blipFill>
          <p:spPr>
            <a:xfrm>
              <a:off x="3962400" y="3209636"/>
              <a:ext cx="3426249" cy="682811"/>
            </a:xfrm>
            <a:prstGeom prst="rect">
              <a:avLst/>
            </a:prstGeom>
          </p:spPr>
        </p:pic>
        <p:pic>
          <p:nvPicPr>
            <p:cNvPr id="11" name="Picture 10"/>
            <p:cNvPicPr>
              <a:picLocks noChangeAspect="1"/>
            </p:cNvPicPr>
            <p:nvPr/>
          </p:nvPicPr>
          <p:blipFill>
            <a:blip r:embed="rId6"/>
            <a:stretch>
              <a:fillRect/>
            </a:stretch>
          </p:blipFill>
          <p:spPr>
            <a:xfrm>
              <a:off x="3267075" y="3198283"/>
              <a:ext cx="619125" cy="687917"/>
            </a:xfrm>
            <a:prstGeom prst="rect">
              <a:avLst/>
            </a:prstGeom>
          </p:spPr>
        </p:pic>
      </p:grpSp>
    </p:spTree>
    <p:extLst>
      <p:ext uri="{BB962C8B-B14F-4D97-AF65-F5344CB8AC3E}">
        <p14:creationId xmlns:p14="http://schemas.microsoft.com/office/powerpoint/2010/main" val="28568326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7400" y="228600"/>
            <a:ext cx="5486400" cy="615553"/>
          </a:xfrm>
          <a:prstGeom prst="rect">
            <a:avLst/>
          </a:prstGeom>
          <a:ln w="12700">
            <a:miter lim="400000"/>
          </a:ln>
        </p:spPr>
        <p:txBody>
          <a:bodyPr wrap="square" lIns="0" tIns="0" rIns="0" bIns="0">
            <a:spAutoFit/>
          </a:bodyPr>
          <a:lstStyle/>
          <a:p>
            <a:pPr algn="l"/>
            <a:r>
              <a:rPr lang="en-US" sz="4000" b="1" dirty="0">
                <a:latin typeface="Proxima Nova Regular"/>
                <a:ea typeface="Proxima Nova Regular"/>
                <a:cs typeface="Proxima Nova Regular"/>
              </a:rPr>
              <a:t>What are Data Cubes?</a:t>
            </a:r>
          </a:p>
        </p:txBody>
      </p:sp>
      <p:sp>
        <p:nvSpPr>
          <p:cNvPr id="5" name="Content Placeholder 2"/>
          <p:cNvSpPr txBox="1">
            <a:spLocks/>
          </p:cNvSpPr>
          <p:nvPr/>
        </p:nvSpPr>
        <p:spPr bwMode="auto">
          <a:xfrm>
            <a:off x="76200" y="1219200"/>
            <a:ext cx="4800600" cy="5105400"/>
          </a:xfrm>
          <a:prstGeom prst="rect">
            <a:avLst/>
          </a:prstGeom>
          <a:no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166688" indent="-166688" defTabSz="914400">
              <a:spcBef>
                <a:spcPct val="20000"/>
              </a:spcBef>
              <a:buFont typeface="Arial"/>
              <a:buChar char="•"/>
            </a:pPr>
            <a:r>
              <a:rPr lang="en-US" sz="1900" b="1" dirty="0">
                <a:solidFill>
                  <a:srgbClr val="002569"/>
                </a:solidFill>
                <a:latin typeface="Calibri" charset="0"/>
                <a:cs typeface="Calibri" charset="0"/>
              </a:rPr>
              <a:t>Data Cube </a:t>
            </a:r>
            <a:r>
              <a:rPr lang="en-US" sz="1900" dirty="0">
                <a:solidFill>
                  <a:srgbClr val="002569"/>
                </a:solidFill>
                <a:latin typeface="Calibri" charset="0"/>
                <a:cs typeface="Calibri" charset="0"/>
              </a:rPr>
              <a:t>= Time-series multi-dimensional (space, time, data type) stack of spatially aligned pixels ready for analysis</a:t>
            </a:r>
          </a:p>
          <a:p>
            <a:pPr marL="166688" indent="-166688" defTabSz="914400">
              <a:spcBef>
                <a:spcPct val="20000"/>
              </a:spcBef>
              <a:buFont typeface="Arial"/>
              <a:buChar char="•"/>
            </a:pPr>
            <a:r>
              <a:rPr lang="en-US" sz="1900" b="1" dirty="0">
                <a:solidFill>
                  <a:srgbClr val="002569"/>
                </a:solidFill>
                <a:latin typeface="Calibri" charset="0"/>
                <a:cs typeface="Calibri" charset="0"/>
              </a:rPr>
              <a:t>Proven concept </a:t>
            </a:r>
            <a:r>
              <a:rPr lang="en-US" sz="1900" dirty="0">
                <a:solidFill>
                  <a:srgbClr val="002569"/>
                </a:solidFill>
                <a:latin typeface="Calibri" charset="0"/>
                <a:cs typeface="Calibri" charset="0"/>
              </a:rPr>
              <a:t>by Geoscience Australia (GA) and the Australian Space Agency (CSIRO) and planned for the future USGS Landsat archive.</a:t>
            </a:r>
          </a:p>
          <a:p>
            <a:pPr marL="166688" indent="-166688" defTabSz="914400">
              <a:spcBef>
                <a:spcPct val="20000"/>
              </a:spcBef>
              <a:buFont typeface="Arial"/>
              <a:buChar char="•"/>
            </a:pPr>
            <a:r>
              <a:rPr lang="en-US" sz="1900" b="1" dirty="0" smtClean="0">
                <a:solidFill>
                  <a:srgbClr val="002569"/>
                </a:solidFill>
                <a:latin typeface="Calibri" charset="0"/>
                <a:cs typeface="Calibri" charset="0"/>
              </a:rPr>
              <a:t>Analysis </a:t>
            </a:r>
            <a:r>
              <a:rPr lang="en-US" sz="1900" b="1" dirty="0">
                <a:solidFill>
                  <a:srgbClr val="002569"/>
                </a:solidFill>
                <a:latin typeface="Calibri" charset="0"/>
                <a:cs typeface="Calibri" charset="0"/>
              </a:rPr>
              <a:t>Ready Data (ARD) .</a:t>
            </a:r>
            <a:r>
              <a:rPr lang="en-US" sz="1900" dirty="0">
                <a:solidFill>
                  <a:srgbClr val="002569"/>
                </a:solidFill>
                <a:latin typeface="Calibri" charset="0"/>
                <a:cs typeface="Calibri" charset="0"/>
              </a:rPr>
              <a:t>.. Dependent on processed products to reduce processing burden on users</a:t>
            </a:r>
          </a:p>
          <a:p>
            <a:pPr marL="166688" indent="-166688" defTabSz="914400">
              <a:spcBef>
                <a:spcPct val="20000"/>
              </a:spcBef>
              <a:buFont typeface="Arial"/>
              <a:buChar char="•"/>
            </a:pPr>
            <a:r>
              <a:rPr lang="en-US" sz="1900" b="1" dirty="0">
                <a:solidFill>
                  <a:srgbClr val="002569"/>
                </a:solidFill>
                <a:latin typeface="Calibri" charset="0"/>
                <a:cs typeface="Calibri" charset="0"/>
              </a:rPr>
              <a:t>Open source </a:t>
            </a:r>
            <a:r>
              <a:rPr lang="en-US" sz="1900" dirty="0">
                <a:solidFill>
                  <a:srgbClr val="002569"/>
                </a:solidFill>
                <a:latin typeface="Calibri" charset="0"/>
                <a:cs typeface="Calibri" charset="0"/>
              </a:rPr>
              <a:t>software approach allows free access, promotes expanded capabilities, and increases data usage. </a:t>
            </a:r>
          </a:p>
          <a:p>
            <a:pPr marL="166688" indent="-166688" defTabSz="914400">
              <a:spcBef>
                <a:spcPct val="20000"/>
              </a:spcBef>
              <a:buFont typeface="Arial"/>
              <a:buChar char="•"/>
            </a:pPr>
            <a:r>
              <a:rPr lang="en-US" sz="1900" b="1" dirty="0">
                <a:solidFill>
                  <a:srgbClr val="002569"/>
                </a:solidFill>
                <a:latin typeface="Calibri" charset="0"/>
                <a:cs typeface="Calibri" charset="0"/>
              </a:rPr>
              <a:t>Unique features: </a:t>
            </a:r>
            <a:r>
              <a:rPr lang="en-US" sz="1900" dirty="0">
                <a:solidFill>
                  <a:srgbClr val="002569"/>
                </a:solidFill>
                <a:latin typeface="Calibri" charset="0"/>
                <a:cs typeface="Calibri" charset="0"/>
              </a:rPr>
              <a:t>exploits time series, increases data interoperability, and supports many new</a:t>
            </a:r>
            <a:r>
              <a:rPr lang="en-US" sz="1900" b="1" dirty="0">
                <a:solidFill>
                  <a:srgbClr val="002569"/>
                </a:solidFill>
                <a:latin typeface="Calibri" charset="0"/>
                <a:cs typeface="Calibri" charset="0"/>
              </a:rPr>
              <a:t> </a:t>
            </a:r>
            <a:r>
              <a:rPr lang="en-US" sz="1900" dirty="0">
                <a:solidFill>
                  <a:srgbClr val="002569"/>
                </a:solidFill>
                <a:latin typeface="Calibri" charset="0"/>
                <a:cs typeface="Calibri" charset="0"/>
              </a:rPr>
              <a:t>applications.</a:t>
            </a:r>
          </a:p>
        </p:txBody>
      </p:sp>
      <p:pic>
        <p:nvPicPr>
          <p:cNvPr id="8" name="Picture 7"/>
          <p:cNvPicPr>
            <a:picLocks noChangeAspect="1"/>
          </p:cNvPicPr>
          <p:nvPr/>
        </p:nvPicPr>
        <p:blipFill>
          <a:blip r:embed="rId3"/>
          <a:stretch>
            <a:fillRect/>
          </a:stretch>
        </p:blipFill>
        <p:spPr>
          <a:xfrm>
            <a:off x="6934200" y="3886200"/>
            <a:ext cx="2133600" cy="2133600"/>
          </a:xfrm>
          <a:prstGeom prst="rect">
            <a:avLst/>
          </a:prstGeom>
        </p:spPr>
      </p:pic>
      <p:pic>
        <p:nvPicPr>
          <p:cNvPr id="3" name="Picture 2" descr="Cube_Layer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371600"/>
            <a:ext cx="2280693" cy="3204051"/>
          </a:xfrm>
          <a:prstGeom prst="rect">
            <a:avLst/>
          </a:prstGeom>
        </p:spPr>
      </p:pic>
      <p:cxnSp>
        <p:nvCxnSpPr>
          <p:cNvPr id="9" name="Straight Arrow Connector 8"/>
          <p:cNvCxnSpPr/>
          <p:nvPr/>
        </p:nvCxnSpPr>
        <p:spPr bwMode="auto">
          <a:xfrm>
            <a:off x="6172200" y="2514600"/>
            <a:ext cx="0" cy="2667000"/>
          </a:xfrm>
          <a:prstGeom prst="straightConnector1">
            <a:avLst/>
          </a:prstGeom>
          <a:ln w="76200">
            <a:solidFill>
              <a:srgbClr val="FF0000"/>
            </a:solidFill>
            <a:headEnd type="none" w="med" len="med"/>
            <a:tailEnd type="triangle" w="med" len="lg"/>
          </a:ln>
        </p:spPr>
        <p:style>
          <a:lnRef idx="3">
            <a:schemeClr val="accent6"/>
          </a:lnRef>
          <a:fillRef idx="0">
            <a:schemeClr val="accent6"/>
          </a:fillRef>
          <a:effectRef idx="2">
            <a:schemeClr val="accent6"/>
          </a:effectRef>
          <a:fontRef idx="minor">
            <a:schemeClr val="tx1"/>
          </a:fontRef>
        </p:style>
      </p:cxnSp>
      <p:sp>
        <p:nvSpPr>
          <p:cNvPr id="11" name="TextBox 10"/>
          <p:cNvSpPr txBox="1"/>
          <p:nvPr/>
        </p:nvSpPr>
        <p:spPr>
          <a:xfrm>
            <a:off x="5867400" y="5257800"/>
            <a:ext cx="64371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2569"/>
                </a:solidFill>
                <a:effectLst/>
                <a:uFillTx/>
              </a:rPr>
              <a:t>TIME</a:t>
            </a:r>
          </a:p>
        </p:txBody>
      </p:sp>
      <p:sp>
        <p:nvSpPr>
          <p:cNvPr id="10" name="Content Placeholder 2"/>
          <p:cNvSpPr txBox="1">
            <a:spLocks/>
          </p:cNvSpPr>
          <p:nvPr/>
        </p:nvSpPr>
        <p:spPr bwMode="auto">
          <a:xfrm>
            <a:off x="228600" y="6019800"/>
            <a:ext cx="8763000" cy="457200"/>
          </a:xfrm>
          <a:prstGeom prst="rect">
            <a:avLst/>
          </a:prstGeom>
          <a:no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0" indent="0" defTabSz="914400">
              <a:spcBef>
                <a:spcPct val="20000"/>
              </a:spcBef>
            </a:pPr>
            <a:r>
              <a:rPr lang="en-US" sz="2400" b="1" dirty="0">
                <a:solidFill>
                  <a:srgbClr val="FF0000"/>
                </a:solidFill>
                <a:latin typeface="Calibri" charset="0"/>
                <a:cs typeface="Calibri" charset="0"/>
              </a:rPr>
              <a:t>Data Cubes are one example of a Future Data Architecture</a:t>
            </a:r>
          </a:p>
        </p:txBody>
      </p:sp>
    </p:spTree>
    <p:extLst>
      <p:ext uri="{BB962C8B-B14F-4D97-AF65-F5344CB8AC3E}">
        <p14:creationId xmlns:p14="http://schemas.microsoft.com/office/powerpoint/2010/main" val="426919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dirty="0" smtClean="0"/>
          </a:p>
          <a:p>
            <a:r>
              <a:rPr lang="en-GB" dirty="0" smtClean="0"/>
              <a:t>Context </a:t>
            </a:r>
            <a:endParaRPr lang="en-GB" dirty="0" smtClean="0"/>
          </a:p>
          <a:p>
            <a:r>
              <a:rPr lang="en-GB" dirty="0" smtClean="0"/>
              <a:t>FDA status at plenary 2017 </a:t>
            </a:r>
            <a:endParaRPr lang="en-GB" dirty="0" smtClean="0"/>
          </a:p>
          <a:p>
            <a:r>
              <a:rPr lang="en-GB" dirty="0" smtClean="0"/>
              <a:t>Progress made and focus in 2018</a:t>
            </a:r>
          </a:p>
          <a:p>
            <a:pPr lvl="1"/>
            <a:r>
              <a:rPr lang="en-GB" dirty="0" smtClean="0"/>
              <a:t>Analysis </a:t>
            </a:r>
            <a:r>
              <a:rPr lang="en-GB" dirty="0" smtClean="0"/>
              <a:t>Ready Data and interoperable products</a:t>
            </a:r>
          </a:p>
          <a:p>
            <a:pPr lvl="1"/>
            <a:r>
              <a:rPr lang="en-GB" dirty="0" smtClean="0"/>
              <a:t>EO “use environments” (including </a:t>
            </a:r>
            <a:r>
              <a:rPr lang="en-GB" dirty="0" err="1" smtClean="0"/>
              <a:t>datacubes</a:t>
            </a:r>
            <a:r>
              <a:rPr lang="en-GB" dirty="0" smtClean="0"/>
              <a:t>)</a:t>
            </a:r>
          </a:p>
          <a:p>
            <a:pPr lvl="1"/>
            <a:r>
              <a:rPr lang="en-GB" dirty="0" smtClean="0"/>
              <a:t>Mapping and monitoring the EO ecosystem</a:t>
            </a:r>
          </a:p>
          <a:p>
            <a:endParaRPr lang="en-GB" dirty="0" smtClean="0"/>
          </a:p>
          <a:p>
            <a:endParaRPr lang="en-GB" dirty="0"/>
          </a:p>
        </p:txBody>
      </p:sp>
      <p:sp>
        <p:nvSpPr>
          <p:cNvPr id="3" name="Content Placeholder 2"/>
          <p:cNvSpPr>
            <a:spLocks noGrp="1"/>
          </p:cNvSpPr>
          <p:nvPr>
            <p:ph sz="quarter" idx="11"/>
          </p:nvPr>
        </p:nvSpPr>
        <p:spPr/>
        <p:txBody>
          <a:bodyPr/>
          <a:lstStyle/>
          <a:p>
            <a:r>
              <a:rPr lang="en-GB" sz="3200" dirty="0" smtClean="0"/>
              <a:t>Summary</a:t>
            </a:r>
            <a:endParaRPr lang="en-GB" sz="3200" dirty="0"/>
          </a:p>
        </p:txBody>
      </p:sp>
    </p:spTree>
    <p:extLst>
      <p:ext uri="{BB962C8B-B14F-4D97-AF65-F5344CB8AC3E}">
        <p14:creationId xmlns:p14="http://schemas.microsoft.com/office/powerpoint/2010/main" val="367835763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921" y="1265529"/>
            <a:ext cx="9017212" cy="4936542"/>
          </a:xfrm>
          <a:prstGeom prst="rect">
            <a:avLst/>
          </a:prstGeom>
        </p:spPr>
      </p:pic>
      <p:sp>
        <p:nvSpPr>
          <p:cNvPr id="2" name="Title 1"/>
          <p:cNvSpPr>
            <a:spLocks noGrp="1"/>
          </p:cNvSpPr>
          <p:nvPr>
            <p:ph type="title"/>
          </p:nvPr>
        </p:nvSpPr>
        <p:spPr>
          <a:xfrm>
            <a:off x="2166168" y="152400"/>
            <a:ext cx="5149032" cy="914400"/>
          </a:xfrm>
        </p:spPr>
        <p:txBody>
          <a:bodyPr/>
          <a:lstStyle/>
          <a:p>
            <a:pPr algn="l"/>
            <a:r>
              <a:rPr lang="en-US" sz="2400" dirty="0" smtClean="0"/>
              <a:t>The “Road to 20” Operational Data Cubes by 2020</a:t>
            </a:r>
            <a:endParaRPr lang="en-US" sz="2400" dirty="0"/>
          </a:p>
        </p:txBody>
      </p:sp>
      <p:grpSp>
        <p:nvGrpSpPr>
          <p:cNvPr id="9" name="Group 8"/>
          <p:cNvGrpSpPr/>
          <p:nvPr/>
        </p:nvGrpSpPr>
        <p:grpSpPr>
          <a:xfrm>
            <a:off x="3533637" y="4800600"/>
            <a:ext cx="3476763" cy="1150246"/>
            <a:chOff x="5286237" y="4993746"/>
            <a:chExt cx="3476763" cy="1150246"/>
          </a:xfrm>
        </p:grpSpPr>
        <p:sp>
          <p:nvSpPr>
            <p:cNvPr id="8" name="Cube 7"/>
            <p:cNvSpPr>
              <a:spLocks noChangeAspect="1"/>
            </p:cNvSpPr>
            <p:nvPr/>
          </p:nvSpPr>
          <p:spPr>
            <a:xfrm>
              <a:off x="5288216" y="5455351"/>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14" name="Cube 13"/>
            <p:cNvSpPr>
              <a:spLocks noChangeAspect="1"/>
            </p:cNvSpPr>
            <p:nvPr/>
          </p:nvSpPr>
          <p:spPr>
            <a:xfrm>
              <a:off x="5286237" y="5029199"/>
              <a:ext cx="281178" cy="290697"/>
            </a:xfrm>
            <a:prstGeom prst="cube">
              <a:avLst/>
            </a:prstGeom>
            <a:solidFill>
              <a:srgbClr val="00B05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18" name="TextBox 17"/>
            <p:cNvSpPr txBox="1"/>
            <p:nvPr/>
          </p:nvSpPr>
          <p:spPr>
            <a:xfrm>
              <a:off x="5700084" y="4993746"/>
              <a:ext cx="1042696" cy="3261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1400" dirty="0" smtClean="0">
                  <a:solidFill>
                    <a:srgbClr val="FFFF00"/>
                  </a:solidFill>
                </a:rPr>
                <a:t>Operational</a:t>
              </a:r>
              <a:endParaRPr lang="en-US" sz="1400" dirty="0">
                <a:solidFill>
                  <a:srgbClr val="FFFF00"/>
                </a:solidFill>
              </a:endParaRPr>
            </a:p>
          </p:txBody>
        </p:sp>
        <p:sp>
          <p:nvSpPr>
            <p:cNvPr id="19" name="TextBox 18"/>
            <p:cNvSpPr txBox="1"/>
            <p:nvPr/>
          </p:nvSpPr>
          <p:spPr>
            <a:xfrm>
              <a:off x="5715001" y="5404066"/>
              <a:ext cx="1726216" cy="3261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1400" dirty="0" smtClean="0">
                  <a:solidFill>
                    <a:srgbClr val="FFFF00"/>
                  </a:solidFill>
                </a:rPr>
                <a:t>Under Development</a:t>
              </a:r>
              <a:endParaRPr lang="en-US" sz="1400" dirty="0">
                <a:solidFill>
                  <a:srgbClr val="FFFF00"/>
                </a:solidFill>
              </a:endParaRPr>
            </a:p>
          </p:txBody>
        </p:sp>
        <p:sp>
          <p:nvSpPr>
            <p:cNvPr id="27" name="Cube 26"/>
            <p:cNvSpPr>
              <a:spLocks noChangeAspect="1"/>
            </p:cNvSpPr>
            <p:nvPr/>
          </p:nvSpPr>
          <p:spPr>
            <a:xfrm>
              <a:off x="5286237" y="5853295"/>
              <a:ext cx="281178" cy="290697"/>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28" name="TextBox 27"/>
            <p:cNvSpPr txBox="1"/>
            <p:nvPr/>
          </p:nvSpPr>
          <p:spPr>
            <a:xfrm>
              <a:off x="5638800" y="5819003"/>
              <a:ext cx="312420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lang="en-US" sz="1400" dirty="0" smtClean="0">
                  <a:solidFill>
                    <a:srgbClr val="FFFF00"/>
                  </a:solidFill>
                </a:rPr>
                <a:t>Under Review or</a:t>
              </a:r>
              <a:r>
                <a:rPr lang="en-US" sz="1400" dirty="0">
                  <a:solidFill>
                    <a:srgbClr val="FFFF00"/>
                  </a:solidFill>
                </a:rPr>
                <a:t> </a:t>
              </a:r>
              <a:r>
                <a:rPr lang="en-US" sz="1400" dirty="0" smtClean="0">
                  <a:solidFill>
                    <a:srgbClr val="FFFF00"/>
                  </a:solidFill>
                </a:rPr>
                <a:t>Expressed Interest</a:t>
              </a:r>
              <a:endParaRPr lang="en-US" sz="1400" dirty="0">
                <a:solidFill>
                  <a:srgbClr val="FFFF00"/>
                </a:solidFill>
              </a:endParaRPr>
            </a:p>
          </p:txBody>
        </p:sp>
      </p:grpSp>
      <p:sp>
        <p:nvSpPr>
          <p:cNvPr id="5" name="TextBox 4"/>
          <p:cNvSpPr txBox="1"/>
          <p:nvPr/>
        </p:nvSpPr>
        <p:spPr>
          <a:xfrm>
            <a:off x="304800" y="6324600"/>
            <a:ext cx="662617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2569"/>
                </a:solidFill>
                <a:effectLst/>
                <a:uFillTx/>
              </a:rPr>
              <a:t>3 operational, 4 under development, </a:t>
            </a:r>
            <a:r>
              <a:rPr lang="en-US" dirty="0" smtClean="0"/>
              <a:t>22</a:t>
            </a:r>
            <a:r>
              <a:rPr kumimoji="0" lang="en-US" sz="1800" b="0" i="0" u="none" strike="noStrike" cap="none" spc="0" normalizeH="0" baseline="0" dirty="0" smtClean="0">
                <a:ln>
                  <a:noFill/>
                </a:ln>
                <a:solidFill>
                  <a:srgbClr val="002569"/>
                </a:solidFill>
                <a:effectLst/>
                <a:uFillTx/>
              </a:rPr>
              <a:t> under review = </a:t>
            </a:r>
            <a:r>
              <a:rPr kumimoji="0" lang="en-US" sz="1800" b="1" i="0" u="none" strike="noStrike" cap="none" spc="0" normalizeH="0" baseline="0" dirty="0" smtClean="0">
                <a:ln>
                  <a:noFill/>
                </a:ln>
                <a:solidFill>
                  <a:srgbClr val="002569"/>
                </a:solidFill>
                <a:effectLst/>
                <a:uFillTx/>
              </a:rPr>
              <a:t>29 total </a:t>
            </a:r>
            <a:endParaRPr kumimoji="0" lang="en-US" sz="1800" b="1" i="0" u="none" strike="noStrike" cap="none" spc="0" normalizeH="0" baseline="0" dirty="0">
              <a:ln>
                <a:noFill/>
              </a:ln>
              <a:solidFill>
                <a:srgbClr val="002569"/>
              </a:solidFill>
              <a:effectLst/>
              <a:uFillTx/>
            </a:endParaRPr>
          </a:p>
        </p:txBody>
      </p:sp>
      <p:sp>
        <p:nvSpPr>
          <p:cNvPr id="53" name="Cube 52"/>
          <p:cNvSpPr>
            <a:spLocks noChangeAspect="1"/>
          </p:cNvSpPr>
          <p:nvPr/>
        </p:nvSpPr>
        <p:spPr>
          <a:xfrm>
            <a:off x="8229600" y="4750127"/>
            <a:ext cx="281178" cy="290697"/>
          </a:xfrm>
          <a:prstGeom prst="cube">
            <a:avLst/>
          </a:prstGeom>
          <a:solidFill>
            <a:srgbClr val="00B05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pic>
        <p:nvPicPr>
          <p:cNvPr id="7" name="Picture 6"/>
          <p:cNvPicPr>
            <a:picLocks noChangeAspect="1"/>
          </p:cNvPicPr>
          <p:nvPr/>
        </p:nvPicPr>
        <p:blipFill>
          <a:blip r:embed="rId3"/>
          <a:stretch>
            <a:fillRect/>
          </a:stretch>
        </p:blipFill>
        <p:spPr>
          <a:xfrm>
            <a:off x="4343400" y="2209800"/>
            <a:ext cx="304800" cy="317500"/>
          </a:xfrm>
          <a:prstGeom prst="rect">
            <a:avLst/>
          </a:prstGeom>
        </p:spPr>
      </p:pic>
      <p:sp>
        <p:nvSpPr>
          <p:cNvPr id="58" name="Cube 57"/>
          <p:cNvSpPr>
            <a:spLocks noChangeAspect="1"/>
          </p:cNvSpPr>
          <p:nvPr/>
        </p:nvSpPr>
        <p:spPr>
          <a:xfrm>
            <a:off x="1700022" y="3900303"/>
            <a:ext cx="281178" cy="290697"/>
          </a:xfrm>
          <a:prstGeom prst="cube">
            <a:avLst/>
          </a:prstGeom>
          <a:solidFill>
            <a:srgbClr val="00B05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59" name="Cube 58"/>
          <p:cNvSpPr>
            <a:spLocks noChangeAspect="1"/>
          </p:cNvSpPr>
          <p:nvPr/>
        </p:nvSpPr>
        <p:spPr>
          <a:xfrm>
            <a:off x="914400" y="2528703"/>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60" name="Cube 59"/>
          <p:cNvSpPr>
            <a:spLocks noChangeAspect="1"/>
          </p:cNvSpPr>
          <p:nvPr/>
        </p:nvSpPr>
        <p:spPr>
          <a:xfrm>
            <a:off x="7338822" y="3366903"/>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61" name="Cube 60"/>
          <p:cNvSpPr>
            <a:spLocks noChangeAspect="1"/>
          </p:cNvSpPr>
          <p:nvPr/>
        </p:nvSpPr>
        <p:spPr>
          <a:xfrm>
            <a:off x="5029200" y="21336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62" name="Cube 61"/>
          <p:cNvSpPr>
            <a:spLocks noChangeAspect="1"/>
          </p:cNvSpPr>
          <p:nvPr/>
        </p:nvSpPr>
        <p:spPr>
          <a:xfrm>
            <a:off x="838200" y="30480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63" name="Cube 62"/>
          <p:cNvSpPr>
            <a:spLocks noChangeAspect="1"/>
          </p:cNvSpPr>
          <p:nvPr/>
        </p:nvSpPr>
        <p:spPr>
          <a:xfrm>
            <a:off x="4014109" y="35509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65" name="Cube 64"/>
          <p:cNvSpPr>
            <a:spLocks noChangeAspect="1"/>
          </p:cNvSpPr>
          <p:nvPr/>
        </p:nvSpPr>
        <p:spPr>
          <a:xfrm>
            <a:off x="7162800" y="33528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66" name="Cube 65"/>
          <p:cNvSpPr>
            <a:spLocks noChangeAspect="1"/>
          </p:cNvSpPr>
          <p:nvPr/>
        </p:nvSpPr>
        <p:spPr>
          <a:xfrm>
            <a:off x="6528709" y="30480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67" name="Cube 66"/>
          <p:cNvSpPr>
            <a:spLocks noChangeAspect="1"/>
          </p:cNvSpPr>
          <p:nvPr/>
        </p:nvSpPr>
        <p:spPr>
          <a:xfrm>
            <a:off x="4724400" y="24384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68" name="Cube 67"/>
          <p:cNvSpPr>
            <a:spLocks noChangeAspect="1"/>
          </p:cNvSpPr>
          <p:nvPr/>
        </p:nvSpPr>
        <p:spPr>
          <a:xfrm>
            <a:off x="7467600" y="28651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69" name="Cube 68"/>
          <p:cNvSpPr>
            <a:spLocks noChangeAspect="1"/>
          </p:cNvSpPr>
          <p:nvPr/>
        </p:nvSpPr>
        <p:spPr>
          <a:xfrm>
            <a:off x="1804309" y="43434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70" name="Cube 69"/>
          <p:cNvSpPr>
            <a:spLocks noChangeAspect="1"/>
          </p:cNvSpPr>
          <p:nvPr/>
        </p:nvSpPr>
        <p:spPr>
          <a:xfrm>
            <a:off x="1194709" y="33528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72" name="Cube 71"/>
          <p:cNvSpPr>
            <a:spLocks noChangeAspect="1"/>
          </p:cNvSpPr>
          <p:nvPr/>
        </p:nvSpPr>
        <p:spPr>
          <a:xfrm>
            <a:off x="5157109" y="38862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73" name="Cube 72"/>
          <p:cNvSpPr>
            <a:spLocks noChangeAspect="1"/>
          </p:cNvSpPr>
          <p:nvPr/>
        </p:nvSpPr>
        <p:spPr>
          <a:xfrm>
            <a:off x="1371600" y="34290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74" name="Cube 73"/>
          <p:cNvSpPr>
            <a:spLocks noChangeAspect="1"/>
          </p:cNvSpPr>
          <p:nvPr/>
        </p:nvSpPr>
        <p:spPr>
          <a:xfrm>
            <a:off x="990600" y="20574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75" name="Cube 74"/>
          <p:cNvSpPr>
            <a:spLocks noChangeAspect="1"/>
          </p:cNvSpPr>
          <p:nvPr/>
        </p:nvSpPr>
        <p:spPr>
          <a:xfrm>
            <a:off x="1956709" y="49987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76" name="Cube 75"/>
          <p:cNvSpPr>
            <a:spLocks noChangeAspect="1"/>
          </p:cNvSpPr>
          <p:nvPr/>
        </p:nvSpPr>
        <p:spPr>
          <a:xfrm>
            <a:off x="5715000" y="30480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77" name="Cube 76"/>
          <p:cNvSpPr>
            <a:spLocks noChangeAspect="1"/>
          </p:cNvSpPr>
          <p:nvPr/>
        </p:nvSpPr>
        <p:spPr>
          <a:xfrm>
            <a:off x="5461909" y="24079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34" name="Cube 33"/>
          <p:cNvSpPr>
            <a:spLocks noChangeAspect="1"/>
          </p:cNvSpPr>
          <p:nvPr/>
        </p:nvSpPr>
        <p:spPr>
          <a:xfrm>
            <a:off x="4825509" y="3618351"/>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36" name="Cube 35"/>
          <p:cNvSpPr>
            <a:spLocks noChangeAspect="1"/>
          </p:cNvSpPr>
          <p:nvPr/>
        </p:nvSpPr>
        <p:spPr>
          <a:xfrm>
            <a:off x="7834139" y="3085531"/>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38" name="Cube 37"/>
          <p:cNvSpPr>
            <a:spLocks noChangeAspect="1"/>
          </p:cNvSpPr>
          <p:nvPr/>
        </p:nvSpPr>
        <p:spPr>
          <a:xfrm>
            <a:off x="8839200" y="4318597"/>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39" name="Cube 38"/>
          <p:cNvSpPr>
            <a:spLocks noChangeAspect="1"/>
          </p:cNvSpPr>
          <p:nvPr/>
        </p:nvSpPr>
        <p:spPr>
          <a:xfrm>
            <a:off x="8738509" y="45415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40" name="Cube 39"/>
          <p:cNvSpPr>
            <a:spLocks noChangeAspect="1"/>
          </p:cNvSpPr>
          <p:nvPr/>
        </p:nvSpPr>
        <p:spPr>
          <a:xfrm>
            <a:off x="8915400" y="45415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37" name="Cube 36"/>
          <p:cNvSpPr>
            <a:spLocks noChangeAspect="1"/>
          </p:cNvSpPr>
          <p:nvPr/>
        </p:nvSpPr>
        <p:spPr>
          <a:xfrm>
            <a:off x="2362200" y="50749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41" name="Cube 40"/>
          <p:cNvSpPr>
            <a:spLocks noChangeAspect="1"/>
          </p:cNvSpPr>
          <p:nvPr/>
        </p:nvSpPr>
        <p:spPr>
          <a:xfrm>
            <a:off x="4014109" y="19812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42" name="Cube 41"/>
          <p:cNvSpPr>
            <a:spLocks noChangeAspect="1"/>
          </p:cNvSpPr>
          <p:nvPr/>
        </p:nvSpPr>
        <p:spPr>
          <a:xfrm>
            <a:off x="6858000" y="30480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43" name="Cube 42"/>
          <p:cNvSpPr>
            <a:spLocks noChangeAspect="1"/>
          </p:cNvSpPr>
          <p:nvPr/>
        </p:nvSpPr>
        <p:spPr>
          <a:xfrm>
            <a:off x="8357509" y="25908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3" name="TextBox 2"/>
          <p:cNvSpPr txBox="1"/>
          <p:nvPr/>
        </p:nvSpPr>
        <p:spPr>
          <a:xfrm>
            <a:off x="3464867" y="1377618"/>
            <a:ext cx="5462778" cy="2831544"/>
          </a:xfrm>
          <a:prstGeom prst="rect">
            <a:avLst/>
          </a:prstGeom>
          <a:solidFill>
            <a:schemeClr val="bg1">
              <a:lumMod val="85000"/>
            </a:schemeClr>
          </a:solidFill>
          <a:ln w="254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82880" rIns="182880" bIns="182880" numCol="1" spcCol="38100" rtlCol="0" anchor="t">
            <a:spAutoFit/>
          </a:bodyPr>
          <a:lstStyle/>
          <a:p>
            <a:pPr algn="l" defTabSz="914400" rtl="0">
              <a:buSzPct val="120000"/>
            </a:pPr>
            <a:r>
              <a:rPr lang="en-US" sz="2000" b="1" kern="1200" dirty="0">
                <a:latin typeface="Calibri" charset="0"/>
                <a:ea typeface="ＭＳ Ｐゴシック" charset="0"/>
                <a:cs typeface="Calibri" charset="0"/>
              </a:rPr>
              <a:t>Colombia</a:t>
            </a:r>
            <a:r>
              <a:rPr lang="en-US" sz="2000" kern="1200" dirty="0">
                <a:latin typeface="Calibri" charset="0"/>
                <a:ea typeface="ＭＳ Ｐゴシック" charset="0"/>
                <a:cs typeface="Calibri" charset="0"/>
              </a:rPr>
              <a:t> has an </a:t>
            </a:r>
            <a:r>
              <a:rPr lang="en-US" sz="2000" u="sng" kern="1200" dirty="0">
                <a:latin typeface="Calibri" charset="0"/>
                <a:ea typeface="ＭＳ Ｐゴシック" charset="0"/>
                <a:cs typeface="Calibri" charset="0"/>
              </a:rPr>
              <a:t>operational</a:t>
            </a:r>
            <a:r>
              <a:rPr lang="en-US" sz="2000" kern="1200" dirty="0">
                <a:latin typeface="Calibri" charset="0"/>
                <a:ea typeface="ＭＳ Ｐゴシック" charset="0"/>
                <a:cs typeface="Calibri" charset="0"/>
              </a:rPr>
              <a:t> Data Cube since Dec 2016 with over 25,000 historic Landsat images. They continue to expand the user base, applications and datasets. The Colombia Data Cube won the National Environmental Award of Colombian Society of Engineers in May 2017 and has been approved by the Colombia Government into 2018.</a:t>
            </a:r>
          </a:p>
        </p:txBody>
      </p:sp>
      <p:cxnSp>
        <p:nvCxnSpPr>
          <p:cNvPr id="10" name="Straight Arrow Connector 9"/>
          <p:cNvCxnSpPr/>
          <p:nvPr/>
        </p:nvCxnSpPr>
        <p:spPr>
          <a:xfrm flipV="1">
            <a:off x="2085176" y="3416180"/>
            <a:ext cx="1370419" cy="532820"/>
          </a:xfrm>
          <a:prstGeom prst="straightConnector1">
            <a:avLst/>
          </a:prstGeom>
          <a:noFill/>
          <a:ln w="76200" cap="flat">
            <a:solidFill>
              <a:srgbClr val="FFFF00"/>
            </a:solidFill>
            <a:prstDash val="solid"/>
            <a:bevel/>
            <a:tailEnd type="triangle" w="med" len="med"/>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45" name="TextBox 44"/>
          <p:cNvSpPr txBox="1"/>
          <p:nvPr/>
        </p:nvSpPr>
        <p:spPr>
          <a:xfrm>
            <a:off x="201695" y="3541234"/>
            <a:ext cx="6656305" cy="2523768"/>
          </a:xfrm>
          <a:prstGeom prst="rect">
            <a:avLst/>
          </a:prstGeom>
          <a:solidFill>
            <a:schemeClr val="bg1">
              <a:lumMod val="85000"/>
            </a:schemeClr>
          </a:solidFill>
          <a:ln w="254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82880" rIns="182880" bIns="182880" numCol="1" spcCol="38100" rtlCol="0" anchor="t">
            <a:spAutoFit/>
          </a:bodyPr>
          <a:lstStyle/>
          <a:p>
            <a:pPr algn="l" defTabSz="914400" rtl="0">
              <a:buSzPct val="120000"/>
            </a:pPr>
            <a:r>
              <a:rPr lang="en-US" sz="2000" b="1" kern="1200" dirty="0">
                <a:latin typeface="Calibri" charset="0"/>
                <a:ea typeface="ＭＳ Ｐゴシック" charset="0"/>
                <a:cs typeface="Calibri" charset="0"/>
              </a:rPr>
              <a:t>Switzerland</a:t>
            </a:r>
            <a:r>
              <a:rPr lang="en-US" sz="2000" kern="1200" dirty="0">
                <a:latin typeface="Calibri" charset="0"/>
                <a:ea typeface="ＭＳ Ｐゴシック" charset="0"/>
                <a:cs typeface="Calibri" charset="0"/>
              </a:rPr>
              <a:t> has an </a:t>
            </a:r>
            <a:r>
              <a:rPr lang="en-US" sz="2000" u="sng" kern="1200" dirty="0">
                <a:latin typeface="Calibri" charset="0"/>
                <a:ea typeface="ＭＳ Ｐゴシック" charset="0"/>
                <a:cs typeface="Calibri" charset="0"/>
              </a:rPr>
              <a:t>operational</a:t>
            </a:r>
            <a:r>
              <a:rPr lang="en-US" sz="2000" kern="1200" dirty="0">
                <a:latin typeface="Calibri" charset="0"/>
                <a:ea typeface="ＭＳ Ｐゴシック" charset="0"/>
                <a:cs typeface="Calibri" charset="0"/>
              </a:rPr>
              <a:t> Data Cube since July 2017 with over 4,000 historic Landsat images. They have received Swiss government approval and developed a new website (</a:t>
            </a:r>
            <a:r>
              <a:rPr lang="en-US" sz="2000" b="1" kern="1200" dirty="0" err="1">
                <a:latin typeface="Calibri" charset="0"/>
                <a:ea typeface="ＭＳ Ｐゴシック" charset="0"/>
                <a:cs typeface="Calibri" charset="0"/>
              </a:rPr>
              <a:t>swissdatacube.org</a:t>
            </a:r>
            <a:r>
              <a:rPr lang="en-US" sz="2000" kern="1200" dirty="0">
                <a:latin typeface="Calibri" charset="0"/>
                <a:ea typeface="ＭＳ Ｐゴシック" charset="0"/>
                <a:cs typeface="Calibri" charset="0"/>
              </a:rPr>
              <a:t>). Their future plans include expanded datasets (Sentinel) and increased applications with both government and university involvement. They are also planning capacity building in Georgia and Moldova.</a:t>
            </a:r>
          </a:p>
        </p:txBody>
      </p:sp>
      <p:cxnSp>
        <p:nvCxnSpPr>
          <p:cNvPr id="46" name="Straight Arrow Connector 45"/>
          <p:cNvCxnSpPr/>
          <p:nvPr/>
        </p:nvCxnSpPr>
        <p:spPr>
          <a:xfrm flipH="1">
            <a:off x="3708817" y="2549162"/>
            <a:ext cx="671445" cy="948635"/>
          </a:xfrm>
          <a:prstGeom prst="straightConnector1">
            <a:avLst/>
          </a:prstGeom>
          <a:noFill/>
          <a:ln w="76200" cap="flat">
            <a:solidFill>
              <a:srgbClr val="FFFF00"/>
            </a:solidFill>
            <a:prstDash val="solid"/>
            <a:bevel/>
            <a:tailEnd type="triangle" w="med" len="med"/>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51" name="TextBox 50"/>
          <p:cNvSpPr txBox="1"/>
          <p:nvPr/>
        </p:nvSpPr>
        <p:spPr>
          <a:xfrm>
            <a:off x="1512235" y="3830155"/>
            <a:ext cx="4914196" cy="2215991"/>
          </a:xfrm>
          <a:prstGeom prst="rect">
            <a:avLst/>
          </a:prstGeom>
          <a:solidFill>
            <a:schemeClr val="bg1">
              <a:lumMod val="85000"/>
            </a:schemeClr>
          </a:solidFill>
          <a:ln w="254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82880" rIns="182880" bIns="182880" numCol="1" spcCol="38100" rtlCol="0" anchor="t">
            <a:spAutoFit/>
          </a:bodyPr>
          <a:lstStyle/>
          <a:p>
            <a:pPr algn="l" defTabSz="914400" rtl="0">
              <a:buSzPct val="120000"/>
            </a:pPr>
            <a:r>
              <a:rPr lang="en-US" sz="2000" b="1" kern="1200" dirty="0">
                <a:latin typeface="Calibri" charset="0"/>
                <a:ea typeface="ＭＳ Ｐゴシック" charset="0"/>
                <a:cs typeface="Calibri" charset="0"/>
              </a:rPr>
              <a:t>Vietnam</a:t>
            </a:r>
            <a:r>
              <a:rPr lang="en-US" sz="2000" kern="1200" dirty="0">
                <a:latin typeface="Calibri" charset="0"/>
                <a:ea typeface="ＭＳ Ｐゴシック" charset="0"/>
                <a:cs typeface="Calibri" charset="0"/>
              </a:rPr>
              <a:t> is slowly making progress by establishing pilot cubes in several regions using a new high performance computing system. Their focus is on forests, rice, and water applications. VNSC is hosting an internal Data Cube Workshop on Sept 17.</a:t>
            </a:r>
          </a:p>
        </p:txBody>
      </p:sp>
      <p:cxnSp>
        <p:nvCxnSpPr>
          <p:cNvPr id="52" name="Straight Arrow Connector 51"/>
          <p:cNvCxnSpPr/>
          <p:nvPr/>
        </p:nvCxnSpPr>
        <p:spPr>
          <a:xfrm flipH="1">
            <a:off x="6425674" y="3666540"/>
            <a:ext cx="878888" cy="834937"/>
          </a:xfrm>
          <a:prstGeom prst="straightConnector1">
            <a:avLst/>
          </a:prstGeom>
          <a:noFill/>
          <a:ln w="76200" cap="flat">
            <a:solidFill>
              <a:srgbClr val="FFFF00"/>
            </a:solidFill>
            <a:prstDash val="solid"/>
            <a:bevel/>
            <a:tailEnd type="triangle" w="med" len="med"/>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58832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7" presetID="2" presetClass="entr" presetSubtype="1"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ppt_x"/>
                                          </p:val>
                                        </p:tav>
                                        <p:tav tm="100000">
                                          <p:val>
                                            <p:strVal val="#ppt_x"/>
                                          </p:val>
                                        </p:tav>
                                      </p:tavLst>
                                    </p:anim>
                                    <p:anim calcmode="lin" valueType="num">
                                      <p:cBhvr additive="base">
                                        <p:cTn id="10" dur="1000" fill="hold"/>
                                        <p:tgtEl>
                                          <p:spTgt spid="3"/>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subTnLst>
                                    <p:set>
                                      <p:cBhvr override="childStyle">
                                        <p:cTn dur="1" fill="hold" display="0" masterRel="nextClick" afterEffect="1"/>
                                        <p:tgtEl>
                                          <p:spTgt spid="46"/>
                                        </p:tgtEl>
                                        <p:attrNameLst>
                                          <p:attrName>style.visibility</p:attrName>
                                        </p:attrNameLst>
                                      </p:cBhvr>
                                      <p:to>
                                        <p:strVal val="hidden"/>
                                      </p:to>
                                    </p:set>
                                  </p:subTnLst>
                                </p:cTn>
                              </p:par>
                              <p:par>
                                <p:cTn id="15" presetID="2" presetClass="entr" presetSubtype="4"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1000" fill="hold"/>
                                        <p:tgtEl>
                                          <p:spTgt spid="45"/>
                                        </p:tgtEl>
                                        <p:attrNameLst>
                                          <p:attrName>ppt_x</p:attrName>
                                        </p:attrNameLst>
                                      </p:cBhvr>
                                      <p:tavLst>
                                        <p:tav tm="0">
                                          <p:val>
                                            <p:strVal val="#ppt_x"/>
                                          </p:val>
                                        </p:tav>
                                        <p:tav tm="100000">
                                          <p:val>
                                            <p:strVal val="#ppt_x"/>
                                          </p:val>
                                        </p:tav>
                                      </p:tavLst>
                                    </p:anim>
                                    <p:anim calcmode="lin" valueType="num">
                                      <p:cBhvr additive="base">
                                        <p:cTn id="18" dur="1000" fill="hold"/>
                                        <p:tgtEl>
                                          <p:spTgt spid="4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2" presetClass="entr" presetSubtype="8"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1000" fill="hold"/>
                                        <p:tgtEl>
                                          <p:spTgt spid="51"/>
                                        </p:tgtEl>
                                        <p:attrNameLst>
                                          <p:attrName>ppt_x</p:attrName>
                                        </p:attrNameLst>
                                      </p:cBhvr>
                                      <p:tavLst>
                                        <p:tav tm="0">
                                          <p:val>
                                            <p:strVal val="0-#ppt_w/2"/>
                                          </p:val>
                                        </p:tav>
                                        <p:tav tm="100000">
                                          <p:val>
                                            <p:strVal val="#ppt_x"/>
                                          </p:val>
                                        </p:tav>
                                      </p:tavLst>
                                    </p:anim>
                                    <p:anim calcmode="lin" valueType="num">
                                      <p:cBhvr additive="base">
                                        <p:cTn id="26" dur="10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5" grpId="0" animBg="1"/>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664469"/>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a:defRPr sz="1800" b="0">
                <a:solidFill>
                  <a:srgbClr val="000000"/>
                </a:solidFill>
              </a:defRPr>
            </a:pPr>
            <a:r>
              <a:rPr lang="en-GB" sz="4000" dirty="0" smtClean="0">
                <a:solidFill>
                  <a:schemeClr val="bg1"/>
                </a:solidFill>
                <a:latin typeface="Arial" panose="020B0604020202020204" pitchFamily="34" charset="0"/>
                <a:ea typeface="Calibri" charset="0"/>
                <a:cs typeface="Arial" panose="020B0604020202020204" pitchFamily="34" charset="0"/>
              </a:rPr>
              <a:t>Monitoring and mapping the EO ecosystem</a:t>
            </a:r>
            <a:endParaRPr sz="4200" b="1" dirty="0">
              <a:solidFill>
                <a:schemeClr val="bg1"/>
              </a:solidFill>
              <a:latin typeface="Calibri" charset="0"/>
              <a:ea typeface="Calibri" charset="0"/>
              <a:cs typeface="Calibri" charset="0"/>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989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Calibri" charset="0"/>
                <a:ea typeface="Calibri" charset="0"/>
                <a:cs typeface="Calibri" charset="0"/>
              </a:rPr>
              <a:t>Committee on Earth Observation Satellites</a:t>
            </a:r>
            <a:endParaRPr lang="en-US" sz="1050" dirty="0">
              <a:solidFill>
                <a:schemeClr val="bg1">
                  <a:lumMod val="20000"/>
                  <a:lumOff val="80000"/>
                </a:schemeClr>
              </a:solidFill>
              <a:latin typeface="Calibri" charset="0"/>
              <a:ea typeface="Calibri" charset="0"/>
              <a:cs typeface="Calibri" charset="0"/>
            </a:endParaRPr>
          </a:p>
        </p:txBody>
      </p:sp>
    </p:spTree>
    <p:extLst>
      <p:ext uri="{BB962C8B-B14F-4D97-AF65-F5344CB8AC3E}">
        <p14:creationId xmlns:p14="http://schemas.microsoft.com/office/powerpoint/2010/main" val="220261398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US" b="1" dirty="0" smtClean="0"/>
              <a:t>FDA-9: </a:t>
            </a:r>
            <a:r>
              <a:rPr lang="en-US" dirty="0" smtClean="0"/>
              <a:t>Inventory </a:t>
            </a:r>
            <a:r>
              <a:rPr lang="en-US" dirty="0"/>
              <a:t>and </a:t>
            </a:r>
            <a:r>
              <a:rPr lang="en-US" dirty="0" err="1"/>
              <a:t>characterise</a:t>
            </a:r>
            <a:r>
              <a:rPr lang="en-US" dirty="0"/>
              <a:t> existing FDAs </a:t>
            </a:r>
            <a:r>
              <a:rPr lang="en-US" dirty="0" smtClean="0"/>
              <a:t>	</a:t>
            </a:r>
            <a:r>
              <a:rPr lang="en-US" b="1" dirty="0" smtClean="0"/>
              <a:t>WGISS </a:t>
            </a:r>
          </a:p>
          <a:p>
            <a:pPr marL="0" indent="0">
              <a:buNone/>
            </a:pPr>
            <a:r>
              <a:rPr lang="en-US" b="1" dirty="0" smtClean="0"/>
              <a:t>FDA-13</a:t>
            </a:r>
            <a:r>
              <a:rPr lang="en-US" b="1" dirty="0"/>
              <a:t>: </a:t>
            </a:r>
            <a:r>
              <a:rPr lang="en-US" dirty="0"/>
              <a:t>Develop a User Metrics Best Practice </a:t>
            </a:r>
            <a:r>
              <a:rPr lang="en-US" dirty="0" smtClean="0"/>
              <a:t>		</a:t>
            </a:r>
            <a:r>
              <a:rPr lang="en-US" b="1" dirty="0" smtClean="0"/>
              <a:t>WGISS</a:t>
            </a:r>
          </a:p>
          <a:p>
            <a:pPr marL="0" indent="0">
              <a:buNone/>
            </a:pPr>
            <a:endParaRPr lang="en-GB" dirty="0"/>
          </a:p>
        </p:txBody>
      </p:sp>
      <p:sp>
        <p:nvSpPr>
          <p:cNvPr id="3" name="Content Placeholder 2"/>
          <p:cNvSpPr>
            <a:spLocks noGrp="1"/>
          </p:cNvSpPr>
          <p:nvPr>
            <p:ph sz="quarter" idx="11"/>
          </p:nvPr>
        </p:nvSpPr>
        <p:spPr>
          <a:xfrm>
            <a:off x="1905000" y="304800"/>
            <a:ext cx="5638800" cy="533400"/>
          </a:xfrm>
        </p:spPr>
        <p:txBody>
          <a:bodyPr/>
          <a:lstStyle/>
          <a:p>
            <a:r>
              <a:rPr lang="en-GB" dirty="0" smtClean="0"/>
              <a:t>Monitoring and Mapping EO Ecosystem</a:t>
            </a:r>
            <a:endParaRPr lang="en-GB" dirty="0"/>
          </a:p>
        </p:txBody>
      </p:sp>
    </p:spTree>
    <p:extLst>
      <p:ext uri="{BB962C8B-B14F-4D97-AF65-F5344CB8AC3E}">
        <p14:creationId xmlns:p14="http://schemas.microsoft.com/office/powerpoint/2010/main" val="340853311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752600" y="152400"/>
            <a:ext cx="7772400" cy="990600"/>
          </a:xfrm>
          <a:prstGeom prst="rect">
            <a:avLst/>
          </a:prstGeom>
        </p:spPr>
        <p:txBody>
          <a:bodyPr/>
          <a:lstStyle>
            <a:lvl1pPr marL="0" indent="0">
              <a:spcBef>
                <a:spcPts val="500"/>
              </a:spcBef>
              <a:buSzPct val="100000"/>
              <a:buFont typeface="Arial"/>
              <a:buNone/>
              <a:defRPr sz="2400">
                <a:solidFill>
                  <a:schemeClr val="bg1"/>
                </a:solidFill>
                <a:latin typeface="Proxima Nova Regular"/>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GB" sz="3200" dirty="0" smtClean="0">
                <a:latin typeface="Calibri" charset="0"/>
                <a:ea typeface="Calibri" charset="0"/>
                <a:cs typeface="Calibri" charset="0"/>
              </a:rPr>
              <a:t>FDA Block B</a:t>
            </a:r>
          </a:p>
          <a:p>
            <a:pPr defTabSz="914400"/>
            <a:r>
              <a:rPr lang="en-US" sz="2000" b="1" dirty="0"/>
              <a:t>Earth Observation Resources analysis and User </a:t>
            </a:r>
            <a:r>
              <a:rPr lang="en-US" sz="2000" b="1" dirty="0" smtClean="0"/>
              <a:t>Metrics</a:t>
            </a:r>
            <a:endParaRPr lang="en-AU" sz="2000" dirty="0">
              <a:latin typeface="Calibri" charset="0"/>
              <a:ea typeface="Calibri" charset="0"/>
              <a:cs typeface="Calibri" charset="0"/>
            </a:endParaRPr>
          </a:p>
        </p:txBody>
      </p:sp>
      <p:sp>
        <p:nvSpPr>
          <p:cNvPr id="5" name="Content Placeholder 1"/>
          <p:cNvSpPr>
            <a:spLocks noGrp="1"/>
          </p:cNvSpPr>
          <p:nvPr>
            <p:ph sz="quarter" idx="10"/>
          </p:nvPr>
        </p:nvSpPr>
        <p:spPr>
          <a:xfrm>
            <a:off x="381000" y="1219200"/>
            <a:ext cx="8229600" cy="2971800"/>
          </a:xfrm>
        </p:spPr>
        <p:txBody>
          <a:bodyPr/>
          <a:lstStyle/>
          <a:p>
            <a:pPr marL="0" indent="0">
              <a:buNone/>
            </a:pPr>
            <a:r>
              <a:rPr lang="en-GB" b="1" dirty="0"/>
              <a:t>Earth Observation in transition</a:t>
            </a:r>
          </a:p>
          <a:p>
            <a:pPr marL="0" indent="0">
              <a:buNone/>
            </a:pPr>
            <a:endParaRPr lang="en-GB" i="1" dirty="0" smtClean="0"/>
          </a:p>
          <a:p>
            <a:pPr marL="0" indent="0">
              <a:buNone/>
            </a:pPr>
            <a:endParaRPr lang="en-GB" i="1" dirty="0"/>
          </a:p>
          <a:p>
            <a:pPr marL="0" indent="0">
              <a:buNone/>
            </a:pPr>
            <a:endParaRPr lang="en-GB" i="1" dirty="0" smtClean="0"/>
          </a:p>
          <a:p>
            <a:pPr marL="0" indent="0">
              <a:buNone/>
            </a:pPr>
            <a:endParaRPr lang="en-GB" i="1" dirty="0" smtClean="0"/>
          </a:p>
          <a:p>
            <a:pPr marL="0" indent="0">
              <a:buNone/>
            </a:pPr>
            <a:r>
              <a:rPr lang="en-GB" i="1" dirty="0" smtClean="0"/>
              <a:t>... the process of changing from one state or condition to another …</a:t>
            </a:r>
          </a:p>
          <a:p>
            <a:pPr marL="0" indent="0">
              <a:buNone/>
            </a:pPr>
            <a:r>
              <a:rPr lang="en-GB" i="1" dirty="0" smtClean="0"/>
              <a:t>++</a:t>
            </a:r>
            <a:r>
              <a:rPr lang="en-GB" dirty="0" smtClean="0"/>
              <a:t> new entrants</a:t>
            </a:r>
          </a:p>
          <a:p>
            <a:pPr marL="0" indent="0">
              <a:buNone/>
            </a:pPr>
            <a:r>
              <a:rPr lang="en-GB" dirty="0" smtClean="0"/>
              <a:t>++ private investment</a:t>
            </a:r>
          </a:p>
          <a:p>
            <a:pPr marL="0" indent="0">
              <a:buNone/>
            </a:pPr>
            <a:r>
              <a:rPr lang="en-GB" dirty="0" smtClean="0"/>
              <a:t>++ EO “use environments” </a:t>
            </a:r>
          </a:p>
          <a:p>
            <a:pPr marL="0" indent="0">
              <a:buNone/>
            </a:pPr>
            <a:r>
              <a:rPr lang="en-GB" dirty="0" smtClean="0"/>
              <a:t>Evolving role for space agencies (public funding)</a:t>
            </a:r>
            <a:endParaRPr lang="en-GB" dirty="0"/>
          </a:p>
        </p:txBody>
      </p:sp>
      <p:pic>
        <p:nvPicPr>
          <p:cNvPr id="3" name="Picture 2"/>
          <p:cNvPicPr>
            <a:picLocks noChangeAspect="1"/>
          </p:cNvPicPr>
          <p:nvPr/>
        </p:nvPicPr>
        <p:blipFill rotWithShape="1">
          <a:blip r:embed="rId3"/>
          <a:srcRect t="18355" b="62014"/>
          <a:stretch/>
        </p:blipFill>
        <p:spPr>
          <a:xfrm>
            <a:off x="382212" y="1643232"/>
            <a:ext cx="6932988" cy="1371600"/>
          </a:xfrm>
          <a:prstGeom prst="rect">
            <a:avLst/>
          </a:prstGeom>
          <a:ln w="57150">
            <a:solidFill>
              <a:schemeClr val="accent1"/>
            </a:solidFill>
          </a:ln>
        </p:spPr>
      </p:pic>
      <p:sp>
        <p:nvSpPr>
          <p:cNvPr id="8" name="Content Placeholder 1"/>
          <p:cNvSpPr>
            <a:spLocks noGrp="1"/>
          </p:cNvSpPr>
          <p:nvPr>
            <p:ph sz="quarter" idx="10"/>
          </p:nvPr>
        </p:nvSpPr>
        <p:spPr>
          <a:xfrm>
            <a:off x="381000" y="5257800"/>
            <a:ext cx="8229600" cy="1447800"/>
          </a:xfrm>
        </p:spPr>
        <p:txBody>
          <a:bodyPr/>
          <a:lstStyle/>
          <a:p>
            <a:pPr marL="0" indent="0">
              <a:buNone/>
            </a:pPr>
            <a:r>
              <a:rPr lang="en-GB" b="1" dirty="0" smtClean="0"/>
              <a:t>Where does public funding need to be invested?</a:t>
            </a:r>
          </a:p>
          <a:p>
            <a:pPr marL="0" indent="0">
              <a:buNone/>
            </a:pPr>
            <a:r>
              <a:rPr lang="en-GB" b="1" dirty="0" smtClean="0"/>
              <a:t>Which enabling activities to ensure EO becomes part of people’s everyday life?</a:t>
            </a:r>
          </a:p>
          <a:p>
            <a:pPr marL="0" indent="0">
              <a:buNone/>
            </a:pPr>
            <a:endParaRPr lang="en-GB" sz="300" dirty="0"/>
          </a:p>
          <a:p>
            <a:pPr marL="0" indent="0">
              <a:buNone/>
            </a:pPr>
            <a:r>
              <a:rPr lang="en-GB" i="1" dirty="0" smtClean="0"/>
              <a:t>These questions are faced by all CEOS members …</a:t>
            </a:r>
            <a:endParaRPr lang="en-GB" i="1" dirty="0"/>
          </a:p>
        </p:txBody>
      </p:sp>
    </p:spTree>
    <p:extLst>
      <p:ext uri="{BB962C8B-B14F-4D97-AF65-F5344CB8AC3E}">
        <p14:creationId xmlns:p14="http://schemas.microsoft.com/office/powerpoint/2010/main" val="370826514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752600" y="152400"/>
            <a:ext cx="7772400" cy="990600"/>
          </a:xfrm>
          <a:prstGeom prst="rect">
            <a:avLst/>
          </a:prstGeom>
        </p:spPr>
        <p:txBody>
          <a:bodyPr/>
          <a:lstStyle>
            <a:lvl1pPr marL="0" indent="0">
              <a:spcBef>
                <a:spcPts val="500"/>
              </a:spcBef>
              <a:buSzPct val="100000"/>
              <a:buFont typeface="Arial"/>
              <a:buNone/>
              <a:defRPr sz="2400">
                <a:solidFill>
                  <a:schemeClr val="bg1"/>
                </a:solidFill>
                <a:latin typeface="Proxima Nova Regular"/>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GB" sz="3200" dirty="0" smtClean="0">
                <a:latin typeface="Calibri" charset="0"/>
                <a:ea typeface="Calibri" charset="0"/>
                <a:cs typeface="Calibri" charset="0"/>
              </a:rPr>
              <a:t>FDA Block B</a:t>
            </a:r>
          </a:p>
          <a:p>
            <a:pPr defTabSz="914400"/>
            <a:r>
              <a:rPr lang="en-US" sz="2000" b="1" dirty="0"/>
              <a:t>Earth Observation Resources analysis and User </a:t>
            </a:r>
            <a:r>
              <a:rPr lang="en-US" sz="2000" b="1" dirty="0" smtClean="0"/>
              <a:t>Metrics</a:t>
            </a:r>
            <a:endParaRPr lang="en-AU" sz="2000" dirty="0">
              <a:latin typeface="Calibri" charset="0"/>
              <a:ea typeface="Calibri" charset="0"/>
              <a:cs typeface="Calibri" charset="0"/>
            </a:endParaRPr>
          </a:p>
        </p:txBody>
      </p:sp>
      <p:sp>
        <p:nvSpPr>
          <p:cNvPr id="5" name="Content Placeholder 1"/>
          <p:cNvSpPr>
            <a:spLocks noGrp="1"/>
          </p:cNvSpPr>
          <p:nvPr>
            <p:ph sz="quarter" idx="10"/>
          </p:nvPr>
        </p:nvSpPr>
        <p:spPr>
          <a:xfrm>
            <a:off x="457200" y="1219200"/>
            <a:ext cx="8153400" cy="3200400"/>
          </a:xfrm>
        </p:spPr>
        <p:txBody>
          <a:bodyPr/>
          <a:lstStyle/>
          <a:p>
            <a:pPr marL="0" indent="0">
              <a:buNone/>
            </a:pPr>
            <a:r>
              <a:rPr lang="en-GB" b="1" dirty="0"/>
              <a:t>Earth Observation in </a:t>
            </a:r>
            <a:r>
              <a:rPr lang="en-GB" b="1" dirty="0" smtClean="0"/>
              <a:t>transition</a:t>
            </a:r>
          </a:p>
          <a:p>
            <a:pPr marL="0" indent="0">
              <a:buNone/>
            </a:pPr>
            <a:endParaRPr lang="en-GB" b="1" dirty="0"/>
          </a:p>
        </p:txBody>
      </p:sp>
      <p:sp>
        <p:nvSpPr>
          <p:cNvPr id="8" name="Content Placeholder 1"/>
          <p:cNvSpPr>
            <a:spLocks noGrp="1"/>
          </p:cNvSpPr>
          <p:nvPr>
            <p:ph sz="quarter" idx="10"/>
          </p:nvPr>
        </p:nvSpPr>
        <p:spPr>
          <a:xfrm>
            <a:off x="381000" y="5481564"/>
            <a:ext cx="8229600" cy="1224035"/>
          </a:xfrm>
        </p:spPr>
        <p:txBody>
          <a:bodyPr/>
          <a:lstStyle/>
          <a:p>
            <a:pPr marL="0" indent="0">
              <a:buNone/>
            </a:pPr>
            <a:r>
              <a:rPr lang="en-GB" b="1" dirty="0" smtClean="0"/>
              <a:t>To position space agencies appropriately there is a need to characterise and monitor this explosion of activity</a:t>
            </a:r>
          </a:p>
        </p:txBody>
      </p:sp>
      <p:pic>
        <p:nvPicPr>
          <p:cNvPr id="2050" name="Picture 2" descr="Image result for cloud"/>
          <p:cNvPicPr>
            <a:picLocks noChangeAspect="1" noChangeArrowheads="1"/>
          </p:cNvPicPr>
          <p:nvPr/>
        </p:nvPicPr>
        <p:blipFill rotWithShape="1">
          <a:blip r:embed="rId3">
            <a:extLst>
              <a:ext uri="{28A0092B-C50C-407E-A947-70E740481C1C}">
                <a14:useLocalDpi xmlns:a14="http://schemas.microsoft.com/office/drawing/2010/main" val="0"/>
              </a:ext>
            </a:extLst>
          </a:blip>
          <a:srcRect t="8929" b="8929"/>
          <a:stretch/>
        </p:blipFill>
        <p:spPr bwMode="auto">
          <a:xfrm>
            <a:off x="228600" y="1651201"/>
            <a:ext cx="8915400" cy="3530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3728420" y="4186237"/>
            <a:ext cx="1152525" cy="619125"/>
          </a:xfrm>
          <a:prstGeom prst="rect">
            <a:avLst/>
          </a:prstGeom>
        </p:spPr>
      </p:pic>
      <p:pic>
        <p:nvPicPr>
          <p:cNvPr id="4" name="Picture 3"/>
          <p:cNvPicPr>
            <a:picLocks noChangeAspect="1"/>
          </p:cNvPicPr>
          <p:nvPr/>
        </p:nvPicPr>
        <p:blipFill>
          <a:blip r:embed="rId5"/>
          <a:stretch>
            <a:fillRect/>
          </a:stretch>
        </p:blipFill>
        <p:spPr>
          <a:xfrm>
            <a:off x="4867275" y="2724150"/>
            <a:ext cx="771525" cy="857250"/>
          </a:xfrm>
          <a:prstGeom prst="rect">
            <a:avLst/>
          </a:prstGeom>
        </p:spPr>
      </p:pic>
      <p:pic>
        <p:nvPicPr>
          <p:cNvPr id="7" name="Picture 6"/>
          <p:cNvPicPr>
            <a:picLocks noChangeAspect="1"/>
          </p:cNvPicPr>
          <p:nvPr/>
        </p:nvPicPr>
        <p:blipFill>
          <a:blip r:embed="rId6"/>
          <a:stretch>
            <a:fillRect/>
          </a:stretch>
        </p:blipFill>
        <p:spPr>
          <a:xfrm>
            <a:off x="5819245" y="3099358"/>
            <a:ext cx="1019175" cy="876300"/>
          </a:xfrm>
          <a:prstGeom prst="rect">
            <a:avLst/>
          </a:prstGeom>
        </p:spPr>
      </p:pic>
      <p:pic>
        <p:nvPicPr>
          <p:cNvPr id="9" name="Picture 8"/>
          <p:cNvPicPr>
            <a:picLocks noChangeAspect="1"/>
          </p:cNvPicPr>
          <p:nvPr/>
        </p:nvPicPr>
        <p:blipFill>
          <a:blip r:embed="rId7"/>
          <a:stretch>
            <a:fillRect/>
          </a:stretch>
        </p:blipFill>
        <p:spPr>
          <a:xfrm>
            <a:off x="1927621" y="2713166"/>
            <a:ext cx="1504950" cy="657225"/>
          </a:xfrm>
          <a:prstGeom prst="rect">
            <a:avLst/>
          </a:prstGeom>
        </p:spPr>
      </p:pic>
      <p:pic>
        <p:nvPicPr>
          <p:cNvPr id="10" name="Picture 9"/>
          <p:cNvPicPr>
            <a:picLocks noChangeAspect="1"/>
          </p:cNvPicPr>
          <p:nvPr/>
        </p:nvPicPr>
        <p:blipFill>
          <a:blip r:embed="rId8"/>
          <a:stretch>
            <a:fillRect/>
          </a:stretch>
        </p:blipFill>
        <p:spPr>
          <a:xfrm>
            <a:off x="1921668" y="4056306"/>
            <a:ext cx="762000" cy="552450"/>
          </a:xfrm>
          <a:prstGeom prst="rect">
            <a:avLst/>
          </a:prstGeom>
        </p:spPr>
      </p:pic>
      <p:pic>
        <p:nvPicPr>
          <p:cNvPr id="11" name="Picture 10"/>
          <p:cNvPicPr>
            <a:picLocks noChangeAspect="1"/>
          </p:cNvPicPr>
          <p:nvPr/>
        </p:nvPicPr>
        <p:blipFill>
          <a:blip r:embed="rId9"/>
          <a:stretch>
            <a:fillRect/>
          </a:stretch>
        </p:blipFill>
        <p:spPr>
          <a:xfrm>
            <a:off x="3609974" y="3262312"/>
            <a:ext cx="771525" cy="447675"/>
          </a:xfrm>
          <a:prstGeom prst="rect">
            <a:avLst/>
          </a:prstGeom>
        </p:spPr>
      </p:pic>
      <p:pic>
        <p:nvPicPr>
          <p:cNvPr id="12" name="Picture 11"/>
          <p:cNvPicPr>
            <a:picLocks noChangeAspect="1"/>
          </p:cNvPicPr>
          <p:nvPr/>
        </p:nvPicPr>
        <p:blipFill>
          <a:blip r:embed="rId10"/>
          <a:stretch>
            <a:fillRect/>
          </a:stretch>
        </p:blipFill>
        <p:spPr>
          <a:xfrm>
            <a:off x="2610803" y="4652962"/>
            <a:ext cx="904875" cy="304800"/>
          </a:xfrm>
          <a:prstGeom prst="rect">
            <a:avLst/>
          </a:prstGeom>
        </p:spPr>
      </p:pic>
      <p:pic>
        <p:nvPicPr>
          <p:cNvPr id="13" name="Picture 12"/>
          <p:cNvPicPr>
            <a:picLocks noChangeAspect="1"/>
          </p:cNvPicPr>
          <p:nvPr/>
        </p:nvPicPr>
        <p:blipFill>
          <a:blip r:embed="rId11"/>
          <a:stretch>
            <a:fillRect/>
          </a:stretch>
        </p:blipFill>
        <p:spPr>
          <a:xfrm>
            <a:off x="5414345" y="4180373"/>
            <a:ext cx="781050" cy="495300"/>
          </a:xfrm>
          <a:prstGeom prst="rect">
            <a:avLst/>
          </a:prstGeom>
        </p:spPr>
      </p:pic>
      <p:pic>
        <p:nvPicPr>
          <p:cNvPr id="14" name="Picture 13"/>
          <p:cNvPicPr>
            <a:picLocks noChangeAspect="1"/>
          </p:cNvPicPr>
          <p:nvPr/>
        </p:nvPicPr>
        <p:blipFill>
          <a:blip r:embed="rId12"/>
          <a:stretch>
            <a:fillRect/>
          </a:stretch>
        </p:blipFill>
        <p:spPr>
          <a:xfrm>
            <a:off x="4127546" y="3629025"/>
            <a:ext cx="971550" cy="485775"/>
          </a:xfrm>
          <a:prstGeom prst="rect">
            <a:avLst/>
          </a:prstGeom>
        </p:spPr>
      </p:pic>
      <p:pic>
        <p:nvPicPr>
          <p:cNvPr id="15" name="Picture 14"/>
          <p:cNvPicPr>
            <a:picLocks noChangeAspect="1"/>
          </p:cNvPicPr>
          <p:nvPr/>
        </p:nvPicPr>
        <p:blipFill>
          <a:blip r:embed="rId13"/>
          <a:stretch>
            <a:fillRect/>
          </a:stretch>
        </p:blipFill>
        <p:spPr>
          <a:xfrm>
            <a:off x="6663928" y="3909049"/>
            <a:ext cx="790575" cy="533400"/>
          </a:xfrm>
          <a:prstGeom prst="rect">
            <a:avLst/>
          </a:prstGeom>
        </p:spPr>
      </p:pic>
      <p:pic>
        <p:nvPicPr>
          <p:cNvPr id="16" name="Picture 15"/>
          <p:cNvPicPr>
            <a:picLocks noChangeAspect="1"/>
          </p:cNvPicPr>
          <p:nvPr/>
        </p:nvPicPr>
        <p:blipFill>
          <a:blip r:embed="rId14"/>
          <a:stretch>
            <a:fillRect/>
          </a:stretch>
        </p:blipFill>
        <p:spPr>
          <a:xfrm>
            <a:off x="2876970" y="3848012"/>
            <a:ext cx="838200" cy="495300"/>
          </a:xfrm>
          <a:prstGeom prst="rect">
            <a:avLst/>
          </a:prstGeom>
        </p:spPr>
      </p:pic>
      <p:pic>
        <p:nvPicPr>
          <p:cNvPr id="17" name="Picture 16"/>
          <p:cNvPicPr>
            <a:picLocks noChangeAspect="1"/>
          </p:cNvPicPr>
          <p:nvPr/>
        </p:nvPicPr>
        <p:blipFill>
          <a:blip r:embed="rId15"/>
          <a:stretch>
            <a:fillRect/>
          </a:stretch>
        </p:blipFill>
        <p:spPr>
          <a:xfrm>
            <a:off x="3693318" y="2567565"/>
            <a:ext cx="971550" cy="552450"/>
          </a:xfrm>
          <a:prstGeom prst="rect">
            <a:avLst/>
          </a:prstGeom>
        </p:spPr>
      </p:pic>
      <p:pic>
        <p:nvPicPr>
          <p:cNvPr id="18" name="Picture 17"/>
          <p:cNvPicPr>
            <a:picLocks noChangeAspect="1"/>
          </p:cNvPicPr>
          <p:nvPr/>
        </p:nvPicPr>
        <p:blipFill>
          <a:blip r:embed="rId16"/>
          <a:stretch>
            <a:fillRect/>
          </a:stretch>
        </p:blipFill>
        <p:spPr>
          <a:xfrm>
            <a:off x="2193412" y="2232795"/>
            <a:ext cx="762000" cy="419100"/>
          </a:xfrm>
          <a:prstGeom prst="rect">
            <a:avLst/>
          </a:prstGeom>
        </p:spPr>
      </p:pic>
      <p:pic>
        <p:nvPicPr>
          <p:cNvPr id="19" name="Picture 18"/>
          <p:cNvPicPr>
            <a:picLocks noChangeAspect="1"/>
          </p:cNvPicPr>
          <p:nvPr/>
        </p:nvPicPr>
        <p:blipFill>
          <a:blip r:embed="rId17"/>
          <a:stretch>
            <a:fillRect/>
          </a:stretch>
        </p:blipFill>
        <p:spPr>
          <a:xfrm>
            <a:off x="5913082" y="2656015"/>
            <a:ext cx="904875" cy="323850"/>
          </a:xfrm>
          <a:prstGeom prst="rect">
            <a:avLst/>
          </a:prstGeom>
        </p:spPr>
      </p:pic>
      <p:pic>
        <p:nvPicPr>
          <p:cNvPr id="20" name="Picture 19"/>
          <p:cNvPicPr>
            <a:picLocks noChangeAspect="1"/>
          </p:cNvPicPr>
          <p:nvPr/>
        </p:nvPicPr>
        <p:blipFill>
          <a:blip r:embed="rId18"/>
          <a:stretch>
            <a:fillRect/>
          </a:stretch>
        </p:blipFill>
        <p:spPr>
          <a:xfrm>
            <a:off x="1755262" y="3547975"/>
            <a:ext cx="1200150" cy="314325"/>
          </a:xfrm>
          <a:prstGeom prst="rect">
            <a:avLst/>
          </a:prstGeom>
        </p:spPr>
      </p:pic>
      <p:pic>
        <p:nvPicPr>
          <p:cNvPr id="21" name="Picture 20"/>
          <p:cNvPicPr>
            <a:picLocks noChangeAspect="1"/>
          </p:cNvPicPr>
          <p:nvPr/>
        </p:nvPicPr>
        <p:blipFill>
          <a:blip r:embed="rId19"/>
          <a:stretch>
            <a:fillRect/>
          </a:stretch>
        </p:blipFill>
        <p:spPr>
          <a:xfrm>
            <a:off x="3115628" y="2133485"/>
            <a:ext cx="800100" cy="390525"/>
          </a:xfrm>
          <a:prstGeom prst="rect">
            <a:avLst/>
          </a:prstGeom>
        </p:spPr>
      </p:pic>
      <p:pic>
        <p:nvPicPr>
          <p:cNvPr id="2054" name="Picture 6" descr="Image result for deimos imagi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598946" y="4454915"/>
            <a:ext cx="1139825" cy="56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522773"/>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US" b="1" dirty="0" smtClean="0"/>
              <a:t>Two FDA deliverables in CEOS WP 2018-2020</a:t>
            </a:r>
          </a:p>
          <a:p>
            <a:pPr marL="0" indent="0">
              <a:buNone/>
            </a:pPr>
            <a:r>
              <a:rPr lang="en-US" b="1" dirty="0" smtClean="0"/>
              <a:t>FDA-9</a:t>
            </a:r>
            <a:r>
              <a:rPr lang="en-US" b="1" dirty="0"/>
              <a:t>:</a:t>
            </a:r>
            <a:r>
              <a:rPr lang="en-US" dirty="0"/>
              <a:t> Inventory and </a:t>
            </a:r>
            <a:r>
              <a:rPr lang="en-US" dirty="0" err="1"/>
              <a:t>characterise</a:t>
            </a:r>
            <a:r>
              <a:rPr lang="en-US" dirty="0"/>
              <a:t> existing FDAs operated by both public and private entities </a:t>
            </a:r>
            <a:r>
              <a:rPr lang="en-US" dirty="0" smtClean="0"/>
              <a:t>…</a:t>
            </a:r>
          </a:p>
          <a:p>
            <a:pPr marL="0" indent="0">
              <a:buNone/>
            </a:pPr>
            <a:r>
              <a:rPr lang="en-US" b="1" dirty="0"/>
              <a:t>FDA-13: </a:t>
            </a:r>
            <a:r>
              <a:rPr lang="en-US" dirty="0"/>
              <a:t>Develop a User Metrics Best Practice</a:t>
            </a:r>
          </a:p>
          <a:p>
            <a:pPr marL="0" indent="0">
              <a:buNone/>
            </a:pPr>
            <a:endParaRPr lang="en-GB" sz="1600" dirty="0" smtClean="0"/>
          </a:p>
          <a:p>
            <a:pPr marL="0" indent="0">
              <a:buNone/>
            </a:pPr>
            <a:r>
              <a:rPr lang="en-GB" b="1" dirty="0" smtClean="0"/>
              <a:t>EO resource inventory describing</a:t>
            </a:r>
          </a:p>
          <a:p>
            <a:r>
              <a:rPr lang="en-GB" dirty="0" smtClean="0"/>
              <a:t>Position in 4-layer model </a:t>
            </a:r>
          </a:p>
          <a:p>
            <a:r>
              <a:rPr lang="en-GB" dirty="0" smtClean="0"/>
              <a:t>Platform metrics (storage, compute, services, data collections)</a:t>
            </a:r>
          </a:p>
          <a:p>
            <a:r>
              <a:rPr lang="en-GB" dirty="0" smtClean="0"/>
              <a:t>User metrics (</a:t>
            </a:r>
            <a:r>
              <a:rPr lang="en-GB" dirty="0" err="1" smtClean="0"/>
              <a:t>Nb</a:t>
            </a:r>
            <a:r>
              <a:rPr lang="en-GB" dirty="0" smtClean="0"/>
              <a:t> active users, Data consumed/newly generated)</a:t>
            </a:r>
          </a:p>
          <a:p>
            <a:r>
              <a:rPr lang="en-GB" dirty="0" smtClean="0"/>
              <a:t>Financing/Governance model</a:t>
            </a:r>
            <a:endParaRPr lang="en-GB" dirty="0"/>
          </a:p>
        </p:txBody>
      </p:sp>
      <p:sp>
        <p:nvSpPr>
          <p:cNvPr id="5" name="Content Placeholder 2"/>
          <p:cNvSpPr txBox="1">
            <a:spLocks/>
          </p:cNvSpPr>
          <p:nvPr/>
        </p:nvSpPr>
        <p:spPr>
          <a:xfrm>
            <a:off x="1752600" y="152400"/>
            <a:ext cx="7772400" cy="990600"/>
          </a:xfrm>
          <a:prstGeom prst="rect">
            <a:avLst/>
          </a:prstGeom>
        </p:spPr>
        <p:txBody>
          <a:bodyPr/>
          <a:lstStyle>
            <a:lvl1pPr marL="0" indent="0">
              <a:spcBef>
                <a:spcPts val="500"/>
              </a:spcBef>
              <a:buSzPct val="100000"/>
              <a:buFont typeface="Arial"/>
              <a:buNone/>
              <a:defRPr sz="2400">
                <a:solidFill>
                  <a:schemeClr val="bg1"/>
                </a:solidFill>
                <a:latin typeface="Proxima Nova Regular"/>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GB" sz="3200" dirty="0" smtClean="0">
                <a:latin typeface="Calibri" charset="0"/>
                <a:ea typeface="Calibri" charset="0"/>
                <a:cs typeface="Calibri" charset="0"/>
              </a:rPr>
              <a:t>FDA Block B</a:t>
            </a:r>
          </a:p>
          <a:p>
            <a:pPr defTabSz="914400"/>
            <a:r>
              <a:rPr lang="en-US" sz="2000" b="1" dirty="0" smtClean="0"/>
              <a:t>Earth </a:t>
            </a:r>
            <a:r>
              <a:rPr lang="en-US" sz="2000" b="1" dirty="0"/>
              <a:t>Observation Resources analysis and User </a:t>
            </a:r>
            <a:r>
              <a:rPr lang="en-US" sz="2000" b="1" dirty="0" smtClean="0"/>
              <a:t>Metrics</a:t>
            </a:r>
            <a:endParaRPr lang="en-AU" sz="2000" dirty="0">
              <a:latin typeface="Calibri" charset="0"/>
              <a:ea typeface="Calibri" charset="0"/>
              <a:cs typeface="Calibri" charset="0"/>
            </a:endParaRPr>
          </a:p>
        </p:txBody>
      </p:sp>
      <p:pic>
        <p:nvPicPr>
          <p:cNvPr id="10" name="Picture 9"/>
          <p:cNvPicPr>
            <a:picLocks noChangeAspect="1"/>
          </p:cNvPicPr>
          <p:nvPr/>
        </p:nvPicPr>
        <p:blipFill>
          <a:blip r:embed="rId2"/>
          <a:stretch>
            <a:fillRect/>
          </a:stretch>
        </p:blipFill>
        <p:spPr>
          <a:xfrm>
            <a:off x="5257800" y="4953000"/>
            <a:ext cx="2971800" cy="1769301"/>
          </a:xfrm>
          <a:prstGeom prst="rect">
            <a:avLst/>
          </a:prstGeom>
        </p:spPr>
      </p:pic>
    </p:spTree>
    <p:extLst>
      <p:ext uri="{BB962C8B-B14F-4D97-AF65-F5344CB8AC3E}">
        <p14:creationId xmlns:p14="http://schemas.microsoft.com/office/powerpoint/2010/main" val="3778461040"/>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1295400"/>
            <a:ext cx="8153400" cy="4724400"/>
          </a:xfrm>
        </p:spPr>
        <p:txBody>
          <a:bodyPr/>
          <a:lstStyle/>
          <a:p>
            <a:pPr marL="0" indent="0">
              <a:buNone/>
            </a:pPr>
            <a:r>
              <a:rPr lang="en-GB" dirty="0" smtClean="0"/>
              <a:t>An example of a type of analysis </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r>
              <a:rPr lang="en-GB" dirty="0" smtClean="0"/>
              <a:t>Need to update frequently figures obtained to monitor the evolution in time</a:t>
            </a:r>
            <a:endParaRPr lang="en-GB" dirty="0"/>
          </a:p>
          <a:p>
            <a:endParaRPr lang="en-GB" dirty="0"/>
          </a:p>
        </p:txBody>
      </p:sp>
      <p:cxnSp>
        <p:nvCxnSpPr>
          <p:cNvPr id="6" name="Straight Arrow Connector 5"/>
          <p:cNvCxnSpPr/>
          <p:nvPr/>
        </p:nvCxnSpPr>
        <p:spPr>
          <a:xfrm flipV="1">
            <a:off x="2057400" y="2133600"/>
            <a:ext cx="0" cy="3657600"/>
          </a:xfrm>
          <a:prstGeom prst="straightConnector1">
            <a:avLst/>
          </a:prstGeom>
          <a:noFill/>
          <a:ln w="25400" cap="flat">
            <a:solidFill>
              <a:srgbClr val="FF9A00"/>
            </a:solidFill>
            <a:prstDash val="solid"/>
            <a:bevel/>
            <a:tailEnd type="triangle" w="lg" len="lg"/>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 name="Straight Arrow Connector 7"/>
          <p:cNvCxnSpPr/>
          <p:nvPr/>
        </p:nvCxnSpPr>
        <p:spPr>
          <a:xfrm>
            <a:off x="2057400" y="5791200"/>
            <a:ext cx="5257800" cy="0"/>
          </a:xfrm>
          <a:prstGeom prst="straightConnector1">
            <a:avLst/>
          </a:prstGeom>
          <a:noFill/>
          <a:ln w="25400" cap="flat">
            <a:solidFill>
              <a:srgbClr val="FF9A00"/>
            </a:solidFill>
            <a:prstDash val="solid"/>
            <a:bevel/>
            <a:tailEnd type="triangle" w="lg" len="lg"/>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4098" name="Picture 2" descr="Image result for google cloud platform logo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348604"/>
            <a:ext cx="762000" cy="4707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987" y="2787244"/>
            <a:ext cx="454025" cy="4540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57400" y="5791200"/>
            <a:ext cx="288796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Compute available to users</a:t>
            </a:r>
            <a:endParaRPr kumimoji="0" lang="en-GB" sz="1800" b="0" i="0" u="none" strike="noStrike" cap="none" spc="0" normalizeH="0" baseline="0" dirty="0">
              <a:ln>
                <a:noFill/>
              </a:ln>
              <a:solidFill>
                <a:srgbClr val="002569"/>
              </a:solidFill>
              <a:effectLst/>
              <a:uFillTx/>
            </a:endParaRPr>
          </a:p>
        </p:txBody>
      </p:sp>
      <p:sp>
        <p:nvSpPr>
          <p:cNvPr id="13" name="TextBox 12"/>
          <p:cNvSpPr txBox="1"/>
          <p:nvPr/>
        </p:nvSpPr>
        <p:spPr>
          <a:xfrm>
            <a:off x="1248412" y="1981200"/>
            <a:ext cx="695060"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err="1" smtClean="0">
                <a:ln>
                  <a:noFill/>
                </a:ln>
                <a:solidFill>
                  <a:srgbClr val="002569"/>
                </a:solidFill>
                <a:effectLst/>
                <a:uFillTx/>
              </a:rPr>
              <a:t>Nb</a:t>
            </a:r>
            <a:r>
              <a:rPr kumimoji="0" lang="en-GB" sz="1800" b="0" i="0" u="none" strike="noStrike" cap="none" spc="0" normalizeH="0" baseline="0" dirty="0" smtClean="0">
                <a:ln>
                  <a:noFill/>
                </a:ln>
                <a:solidFill>
                  <a:srgbClr val="002569"/>
                </a:solidFill>
                <a:effectLst/>
                <a:uFillTx/>
              </a:rPr>
              <a:t> of</a:t>
            </a:r>
          </a:p>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active</a:t>
            </a:r>
          </a:p>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users</a:t>
            </a:r>
            <a:endParaRPr kumimoji="0" lang="en-GB" sz="1800" b="0" i="0" u="none" strike="noStrike" cap="none" spc="0" normalizeH="0" baseline="0" dirty="0">
              <a:ln>
                <a:noFill/>
              </a:ln>
              <a:solidFill>
                <a:srgbClr val="002569"/>
              </a:solidFill>
              <a:effectLst/>
              <a:uFillTx/>
            </a:endParaRPr>
          </a:p>
        </p:txBody>
      </p:sp>
      <p:pic>
        <p:nvPicPr>
          <p:cNvPr id="11" name="Picture 10"/>
          <p:cNvPicPr>
            <a:picLocks noChangeAspect="1"/>
          </p:cNvPicPr>
          <p:nvPr/>
        </p:nvPicPr>
        <p:blipFill>
          <a:blip r:embed="rId4"/>
          <a:stretch>
            <a:fillRect/>
          </a:stretch>
        </p:blipFill>
        <p:spPr>
          <a:xfrm>
            <a:off x="2209801" y="2394167"/>
            <a:ext cx="1100547" cy="233362"/>
          </a:xfrm>
          <a:prstGeom prst="rect">
            <a:avLst/>
          </a:prstGeom>
        </p:spPr>
      </p:pic>
      <p:pic>
        <p:nvPicPr>
          <p:cNvPr id="4102" name="Picture 6" descr="EOSDIS2006logo 1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7426" y="2662860"/>
            <a:ext cx="552648" cy="4218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a:stretch>
            <a:fillRect/>
          </a:stretch>
        </p:blipFill>
        <p:spPr>
          <a:xfrm>
            <a:off x="2798379" y="2720887"/>
            <a:ext cx="1023938" cy="197026"/>
          </a:xfrm>
          <a:prstGeom prst="rect">
            <a:avLst/>
          </a:prstGeom>
        </p:spPr>
      </p:pic>
      <p:pic>
        <p:nvPicPr>
          <p:cNvPr id="18" name="Picture 17"/>
          <p:cNvPicPr>
            <a:picLocks noChangeAspect="1"/>
          </p:cNvPicPr>
          <p:nvPr/>
        </p:nvPicPr>
        <p:blipFill>
          <a:blip r:embed="rId7"/>
          <a:stretch>
            <a:fillRect/>
          </a:stretch>
        </p:blipFill>
        <p:spPr>
          <a:xfrm>
            <a:off x="4142979" y="4648200"/>
            <a:ext cx="718113" cy="385763"/>
          </a:xfrm>
          <a:prstGeom prst="rect">
            <a:avLst/>
          </a:prstGeom>
        </p:spPr>
      </p:pic>
      <p:pic>
        <p:nvPicPr>
          <p:cNvPr id="19" name="Picture 18"/>
          <p:cNvPicPr>
            <a:picLocks noChangeAspect="1"/>
          </p:cNvPicPr>
          <p:nvPr/>
        </p:nvPicPr>
        <p:blipFill>
          <a:blip r:embed="rId8"/>
          <a:stretch>
            <a:fillRect/>
          </a:stretch>
        </p:blipFill>
        <p:spPr>
          <a:xfrm>
            <a:off x="4945368" y="4724400"/>
            <a:ext cx="457200" cy="508000"/>
          </a:xfrm>
          <a:prstGeom prst="rect">
            <a:avLst/>
          </a:prstGeom>
        </p:spPr>
      </p:pic>
      <p:grpSp>
        <p:nvGrpSpPr>
          <p:cNvPr id="31" name="Group 30"/>
          <p:cNvGrpSpPr/>
          <p:nvPr/>
        </p:nvGrpSpPr>
        <p:grpSpPr>
          <a:xfrm>
            <a:off x="5791200" y="2286000"/>
            <a:ext cx="2579621" cy="1107669"/>
            <a:chOff x="5791200" y="2286000"/>
            <a:chExt cx="2579621" cy="1107669"/>
          </a:xfrm>
        </p:grpSpPr>
        <p:sp>
          <p:nvSpPr>
            <p:cNvPr id="21" name="Oval 20"/>
            <p:cNvSpPr/>
            <p:nvPr/>
          </p:nvSpPr>
          <p:spPr>
            <a:xfrm>
              <a:off x="5791200" y="2286000"/>
              <a:ext cx="1371600" cy="1107669"/>
            </a:xfrm>
            <a:prstGeom prst="ellipse">
              <a:avLst/>
            </a:prstGeom>
            <a:solidFill>
              <a:srgbClr val="FFFFFF">
                <a:alpha val="20000"/>
              </a:srgb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15" name="TextBox 14"/>
            <p:cNvSpPr txBox="1"/>
            <p:nvPr/>
          </p:nvSpPr>
          <p:spPr>
            <a:xfrm>
              <a:off x="7162800" y="2438400"/>
              <a:ext cx="1208021"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GB" dirty="0" smtClean="0"/>
                <a:t>Cloud </a:t>
              </a:r>
            </a:p>
            <a:p>
              <a:pPr marL="0" marR="0" indent="0" algn="l" defTabSz="457200" rtl="0" fontAlgn="auto" latinLnBrk="1" hangingPunct="0">
                <a:lnSpc>
                  <a:spcPct val="100000"/>
                </a:lnSpc>
                <a:spcBef>
                  <a:spcPts val="0"/>
                </a:spcBef>
                <a:spcAft>
                  <a:spcPts val="0"/>
                </a:spcAft>
                <a:buClrTx/>
                <a:buSzTx/>
                <a:buFontTx/>
                <a:buNone/>
                <a:tabLst/>
              </a:pPr>
              <a:r>
                <a:rPr lang="en-GB" dirty="0" smtClean="0"/>
                <a:t>Computing</a:t>
              </a:r>
            </a:p>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capacity</a:t>
              </a:r>
              <a:endParaRPr kumimoji="0" lang="en-GB" sz="1800" b="0" i="0" u="none" strike="noStrike" cap="none" spc="0" normalizeH="0" baseline="0" dirty="0">
                <a:ln>
                  <a:noFill/>
                </a:ln>
                <a:solidFill>
                  <a:srgbClr val="002569"/>
                </a:solidFill>
                <a:effectLst/>
                <a:uFillTx/>
              </a:endParaRPr>
            </a:p>
          </p:txBody>
        </p:sp>
      </p:grpSp>
      <p:grpSp>
        <p:nvGrpSpPr>
          <p:cNvPr id="4096" name="Group 4095"/>
          <p:cNvGrpSpPr/>
          <p:nvPr/>
        </p:nvGrpSpPr>
        <p:grpSpPr>
          <a:xfrm>
            <a:off x="3886200" y="3845331"/>
            <a:ext cx="4830125" cy="1488669"/>
            <a:chOff x="3886200" y="3845331"/>
            <a:chExt cx="4830125" cy="1488669"/>
          </a:xfrm>
        </p:grpSpPr>
        <p:sp>
          <p:nvSpPr>
            <p:cNvPr id="23" name="Oval 22"/>
            <p:cNvSpPr/>
            <p:nvPr/>
          </p:nvSpPr>
          <p:spPr>
            <a:xfrm>
              <a:off x="3886200" y="3845331"/>
              <a:ext cx="3276600" cy="1488669"/>
            </a:xfrm>
            <a:prstGeom prst="ellipse">
              <a:avLst/>
            </a:prstGeom>
            <a:solidFill>
              <a:srgbClr val="FFFFFF">
                <a:alpha val="20000"/>
              </a:srgb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24" name="TextBox 23"/>
            <p:cNvSpPr txBox="1"/>
            <p:nvPr/>
          </p:nvSpPr>
          <p:spPr>
            <a:xfrm>
              <a:off x="7239000" y="4182072"/>
              <a:ext cx="1477325"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GB" dirty="0" smtClean="0"/>
                <a:t>EO specific</a:t>
              </a:r>
            </a:p>
            <a:p>
              <a:pPr marL="0" marR="0" indent="0" algn="l" defTabSz="457200" rtl="0" fontAlgn="auto" latinLnBrk="1" hangingPunct="0">
                <a:lnSpc>
                  <a:spcPct val="100000"/>
                </a:lnSpc>
                <a:spcBef>
                  <a:spcPts val="0"/>
                </a:spcBef>
                <a:spcAft>
                  <a:spcPts val="0"/>
                </a:spcAft>
                <a:buClrTx/>
                <a:buSzTx/>
                <a:buFontTx/>
                <a:buNone/>
                <a:tabLst/>
              </a:pPr>
              <a:r>
                <a:rPr lang="en-GB" dirty="0" smtClean="0"/>
                <a:t>EO use </a:t>
              </a:r>
            </a:p>
            <a:p>
              <a:pPr marL="0" marR="0" indent="0" algn="l" defTabSz="457200" rtl="0" fontAlgn="auto" latinLnBrk="1" hangingPunct="0">
                <a:lnSpc>
                  <a:spcPct val="100000"/>
                </a:lnSpc>
                <a:spcBef>
                  <a:spcPts val="0"/>
                </a:spcBef>
                <a:spcAft>
                  <a:spcPts val="0"/>
                </a:spcAft>
                <a:buClrTx/>
                <a:buSzTx/>
                <a:buFontTx/>
                <a:buNone/>
                <a:tabLst/>
              </a:pPr>
              <a:r>
                <a:rPr lang="en-GB" dirty="0" smtClean="0"/>
                <a:t>environments</a:t>
              </a:r>
              <a:endParaRPr kumimoji="0" lang="en-GB" sz="1800" b="0" i="0" u="none" strike="noStrike" cap="none" spc="0" normalizeH="0" baseline="0" dirty="0">
                <a:ln>
                  <a:noFill/>
                </a:ln>
                <a:solidFill>
                  <a:srgbClr val="002569"/>
                </a:solidFill>
                <a:effectLst/>
                <a:uFillTx/>
              </a:endParaRPr>
            </a:p>
          </p:txBody>
        </p:sp>
      </p:grpSp>
      <p:pic>
        <p:nvPicPr>
          <p:cNvPr id="26" name="Picture 25"/>
          <p:cNvPicPr>
            <a:picLocks noChangeAspect="1"/>
          </p:cNvPicPr>
          <p:nvPr/>
        </p:nvPicPr>
        <p:blipFill>
          <a:blip r:embed="rId8"/>
          <a:stretch>
            <a:fillRect/>
          </a:stretch>
        </p:blipFill>
        <p:spPr>
          <a:xfrm>
            <a:off x="6477000" y="4425645"/>
            <a:ext cx="457200" cy="508000"/>
          </a:xfrm>
          <a:prstGeom prst="rect">
            <a:avLst/>
          </a:prstGeom>
        </p:spPr>
      </p:pic>
      <p:pic>
        <p:nvPicPr>
          <p:cNvPr id="27" name="Picture 26"/>
          <p:cNvPicPr>
            <a:picLocks noChangeAspect="1"/>
          </p:cNvPicPr>
          <p:nvPr/>
        </p:nvPicPr>
        <p:blipFill>
          <a:blip r:embed="rId9"/>
          <a:stretch>
            <a:fillRect/>
          </a:stretch>
        </p:blipFill>
        <p:spPr>
          <a:xfrm>
            <a:off x="6161202" y="3962400"/>
            <a:ext cx="628230" cy="371227"/>
          </a:xfrm>
          <a:prstGeom prst="rect">
            <a:avLst/>
          </a:prstGeom>
        </p:spPr>
      </p:pic>
      <p:cxnSp>
        <p:nvCxnSpPr>
          <p:cNvPr id="17" name="Straight Arrow Connector 16"/>
          <p:cNvCxnSpPr>
            <a:stCxn id="27" idx="0"/>
          </p:cNvCxnSpPr>
          <p:nvPr/>
        </p:nvCxnSpPr>
        <p:spPr>
          <a:xfrm flipV="1">
            <a:off x="6475317" y="3505200"/>
            <a:ext cx="1683" cy="457200"/>
          </a:xfrm>
          <a:prstGeom prst="straightConnector1">
            <a:avLst/>
          </a:prstGeom>
          <a:noFill/>
          <a:ln w="25400"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8" name="Straight Arrow Connector 27"/>
          <p:cNvCxnSpPr/>
          <p:nvPr/>
        </p:nvCxnSpPr>
        <p:spPr>
          <a:xfrm flipV="1">
            <a:off x="4495800" y="4038600"/>
            <a:ext cx="2667000" cy="609601"/>
          </a:xfrm>
          <a:prstGeom prst="straightConnector1">
            <a:avLst/>
          </a:prstGeom>
          <a:noFill/>
          <a:ln w="25400"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nvGrpSpPr>
          <p:cNvPr id="4099" name="Group 4098"/>
          <p:cNvGrpSpPr/>
          <p:nvPr/>
        </p:nvGrpSpPr>
        <p:grpSpPr>
          <a:xfrm>
            <a:off x="2057400" y="2133600"/>
            <a:ext cx="1905000" cy="2057400"/>
            <a:chOff x="2057400" y="2133600"/>
            <a:chExt cx="1905000" cy="2057400"/>
          </a:xfrm>
        </p:grpSpPr>
        <p:sp>
          <p:nvSpPr>
            <p:cNvPr id="12" name="Oval 11"/>
            <p:cNvSpPr/>
            <p:nvPr/>
          </p:nvSpPr>
          <p:spPr>
            <a:xfrm>
              <a:off x="2057400" y="2133600"/>
              <a:ext cx="1905000" cy="1107669"/>
            </a:xfrm>
            <a:prstGeom prst="ellipse">
              <a:avLst/>
            </a:prstGeom>
            <a:solidFill>
              <a:srgbClr val="FFFFFF">
                <a:alpha val="20000"/>
              </a:srgb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4097" name="Rectangle 4096"/>
            <p:cNvSpPr/>
            <p:nvPr/>
          </p:nvSpPr>
          <p:spPr>
            <a:xfrm>
              <a:off x="2209800" y="3267670"/>
              <a:ext cx="1536317" cy="923330"/>
            </a:xfrm>
            <a:prstGeom prst="rect">
              <a:avLst/>
            </a:prstGeom>
          </p:spPr>
          <p:txBody>
            <a:bodyPr wrap="square">
              <a:spAutoFit/>
            </a:bodyPr>
            <a:lstStyle/>
            <a:p>
              <a:pPr algn="l" rtl="0" latinLnBrk="1" hangingPunct="0"/>
              <a:r>
                <a:rPr lang="en-GB" dirty="0" smtClean="0"/>
                <a:t>Traditional</a:t>
              </a:r>
            </a:p>
            <a:p>
              <a:pPr algn="l" rtl="0" latinLnBrk="1" hangingPunct="0"/>
              <a:r>
                <a:rPr lang="en-GB" dirty="0"/>
                <a:t>d</a:t>
              </a:r>
              <a:r>
                <a:rPr lang="en-GB" dirty="0" smtClean="0"/>
                <a:t>ata access</a:t>
              </a:r>
            </a:p>
            <a:p>
              <a:pPr algn="l" rtl="0" latinLnBrk="1" hangingPunct="0"/>
              <a:r>
                <a:rPr lang="en-GB" dirty="0" smtClean="0"/>
                <a:t>portals</a:t>
              </a:r>
              <a:endParaRPr lang="en-GB" dirty="0"/>
            </a:p>
          </p:txBody>
        </p:sp>
      </p:grpSp>
    </p:spTree>
    <p:extLst>
      <p:ext uri="{BB962C8B-B14F-4D97-AF65-F5344CB8AC3E}">
        <p14:creationId xmlns:p14="http://schemas.microsoft.com/office/powerpoint/2010/main" val="7723807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524000"/>
            <a:ext cx="8839200" cy="4953000"/>
          </a:xfrm>
        </p:spPr>
        <p:txBody>
          <a:bodyPr/>
          <a:lstStyle/>
          <a:p>
            <a:r>
              <a:rPr lang="en-AU" dirty="0"/>
              <a:t>Spurred by ambitious operational programmes, open data policies, and a growing digital sector, Earth Observation is in </a:t>
            </a:r>
            <a:r>
              <a:rPr lang="en-AU" b="1" dirty="0"/>
              <a:t>TRANSITION</a:t>
            </a:r>
          </a:p>
          <a:p>
            <a:r>
              <a:rPr lang="en-AU" dirty="0"/>
              <a:t>New paradigms of access to and use of EO data are being developed by </a:t>
            </a:r>
            <a:r>
              <a:rPr lang="en-AU" b="1" dirty="0"/>
              <a:t>new actors </a:t>
            </a:r>
            <a:r>
              <a:rPr lang="en-AU" dirty="0"/>
              <a:t>across the globe </a:t>
            </a:r>
          </a:p>
          <a:p>
            <a:r>
              <a:rPr lang="en-AU" dirty="0"/>
              <a:t>Positioning publicly funded space agencies to reinforce this new complementary activity and ensure EO becomes part of everyday life is a critical objective of many space agencies</a:t>
            </a:r>
          </a:p>
          <a:p>
            <a:r>
              <a:rPr lang="en-AU" dirty="0"/>
              <a:t>The FDA AHT addresses this theme to:</a:t>
            </a:r>
          </a:p>
          <a:p>
            <a:pPr lvl="1"/>
            <a:r>
              <a:rPr lang="en-AU" dirty="0"/>
              <a:t>raise awareness among space agencies of this phenomenon and the associated challenges</a:t>
            </a:r>
          </a:p>
          <a:p>
            <a:pPr lvl="1"/>
            <a:r>
              <a:rPr lang="en-AU" dirty="0"/>
              <a:t>gather and share lessons learned</a:t>
            </a:r>
          </a:p>
          <a:p>
            <a:pPr lvl="1"/>
            <a:r>
              <a:rPr lang="en-AU" dirty="0"/>
              <a:t>identify key areas where CEOS agencies need to act together, and identify CEOS entities best equipped to act</a:t>
            </a:r>
          </a:p>
          <a:p>
            <a:pPr marL="0" indent="0">
              <a:buNone/>
            </a:pPr>
            <a:endParaRPr lang="en-US" b="1" dirty="0" smtClean="0"/>
          </a:p>
          <a:p>
            <a:pPr marL="0" indent="0">
              <a:buNone/>
            </a:pPr>
            <a:endParaRPr lang="en-US" b="1" dirty="0" smtClean="0"/>
          </a:p>
        </p:txBody>
      </p:sp>
      <p:sp>
        <p:nvSpPr>
          <p:cNvPr id="3" name="Content Placeholder 2"/>
          <p:cNvSpPr>
            <a:spLocks noGrp="1"/>
          </p:cNvSpPr>
          <p:nvPr>
            <p:ph sz="quarter" idx="11"/>
          </p:nvPr>
        </p:nvSpPr>
        <p:spPr/>
        <p:txBody>
          <a:bodyPr/>
          <a:lstStyle/>
          <a:p>
            <a:r>
              <a:rPr lang="en-AU" sz="3200" dirty="0" smtClean="0">
                <a:latin typeface="Calibri" charset="0"/>
                <a:ea typeface="Calibri" charset="0"/>
                <a:cs typeface="Calibri" charset="0"/>
              </a:rPr>
              <a:t>Background</a:t>
            </a:r>
            <a:endParaRPr lang="en-AU" dirty="0">
              <a:latin typeface="Calibri" charset="0"/>
              <a:ea typeface="Calibri" charset="0"/>
              <a:cs typeface="Calibri" charset="0"/>
            </a:endParaRPr>
          </a:p>
        </p:txBody>
      </p:sp>
    </p:spTree>
    <p:extLst>
      <p:ext uri="{BB962C8B-B14F-4D97-AF65-F5344CB8AC3E}">
        <p14:creationId xmlns:p14="http://schemas.microsoft.com/office/powerpoint/2010/main" val="16653083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a:t>Future Data Architectures Ad-Hoc team created at plenary 2015 by CEOS Chair </a:t>
            </a:r>
            <a:r>
              <a:rPr lang="en-GB" dirty="0" smtClean="0"/>
              <a:t>CSIRO/GA</a:t>
            </a:r>
          </a:p>
          <a:p>
            <a:pPr lvl="1"/>
            <a:r>
              <a:rPr lang="en-GB" dirty="0" smtClean="0"/>
              <a:t>Lead co-chair Alex Held  (CSIRO)</a:t>
            </a:r>
            <a:endParaRPr lang="en-GB" dirty="0"/>
          </a:p>
          <a:p>
            <a:r>
              <a:rPr lang="en-GB" dirty="0"/>
              <a:t>FDA AHT renewed at plenary 2016 by incoming CEOS Chair </a:t>
            </a:r>
            <a:r>
              <a:rPr lang="en-GB" dirty="0" smtClean="0"/>
              <a:t>USGS</a:t>
            </a:r>
          </a:p>
          <a:p>
            <a:pPr lvl="1"/>
            <a:r>
              <a:rPr lang="en-GB" dirty="0" smtClean="0"/>
              <a:t>Lead co-chair Steve </a:t>
            </a:r>
            <a:r>
              <a:rPr lang="en-GB" dirty="0" err="1" smtClean="0"/>
              <a:t>Labahn</a:t>
            </a:r>
            <a:r>
              <a:rPr lang="en-GB" dirty="0" smtClean="0"/>
              <a:t> (USGS)</a:t>
            </a:r>
            <a:endParaRPr lang="en-GB" dirty="0"/>
          </a:p>
          <a:p>
            <a:r>
              <a:rPr lang="en-GB" dirty="0" smtClean="0"/>
              <a:t>FDA </a:t>
            </a:r>
            <a:r>
              <a:rPr lang="en-GB" dirty="0"/>
              <a:t>AHT again renewed at CEOS Plenary 2017 – in line with COM “Data” priority. </a:t>
            </a:r>
          </a:p>
          <a:p>
            <a:pPr lvl="1"/>
            <a:r>
              <a:rPr lang="en-GB" dirty="0" smtClean="0"/>
              <a:t>Lead co-chair Nick </a:t>
            </a:r>
            <a:r>
              <a:rPr lang="en-GB" dirty="0" err="1" smtClean="0"/>
              <a:t>Hanowski</a:t>
            </a:r>
            <a:r>
              <a:rPr lang="en-GB" dirty="0" smtClean="0"/>
              <a:t> (ESA)</a:t>
            </a:r>
            <a:endParaRPr lang="en-GB" dirty="0"/>
          </a:p>
        </p:txBody>
      </p:sp>
      <p:sp>
        <p:nvSpPr>
          <p:cNvPr id="3" name="Content Placeholder 2"/>
          <p:cNvSpPr>
            <a:spLocks noGrp="1"/>
          </p:cNvSpPr>
          <p:nvPr>
            <p:ph sz="quarter" idx="11"/>
          </p:nvPr>
        </p:nvSpPr>
        <p:spPr/>
        <p:txBody>
          <a:bodyPr/>
          <a:lstStyle/>
          <a:p>
            <a:r>
              <a:rPr lang="en-GB" dirty="0" smtClean="0"/>
              <a:t>Background</a:t>
            </a:r>
            <a:endParaRPr lang="en-GB" dirty="0"/>
          </a:p>
        </p:txBody>
      </p:sp>
    </p:spTree>
    <p:extLst>
      <p:ext uri="{BB962C8B-B14F-4D97-AF65-F5344CB8AC3E}">
        <p14:creationId xmlns:p14="http://schemas.microsoft.com/office/powerpoint/2010/main" val="408085654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GB" dirty="0" smtClean="0"/>
              <a:t>FDA Status at Plenary 2017</a:t>
            </a:r>
            <a:endParaRPr lang="en-GB" dirty="0"/>
          </a:p>
        </p:txBody>
      </p:sp>
      <p:sp>
        <p:nvSpPr>
          <p:cNvPr id="5" name="Content Placeholder 7"/>
          <p:cNvSpPr>
            <a:spLocks noGrp="1"/>
          </p:cNvSpPr>
          <p:nvPr>
            <p:ph sz="quarter" idx="10"/>
          </p:nvPr>
        </p:nvSpPr>
        <p:spPr>
          <a:xfrm>
            <a:off x="457200" y="1295400"/>
            <a:ext cx="8686800" cy="5029200"/>
          </a:xfrm>
        </p:spPr>
        <p:txBody>
          <a:bodyPr/>
          <a:lstStyle/>
          <a:p>
            <a:pPr defTabSz="914400"/>
            <a:r>
              <a:rPr lang="en-US" sz="1800" b="1" dirty="0"/>
              <a:t>CEOS Analysis Ready Data (ARD)</a:t>
            </a:r>
            <a:endParaRPr lang="en-US" sz="1600" b="1" dirty="0"/>
          </a:p>
          <a:p>
            <a:pPr lvl="1"/>
            <a:r>
              <a:rPr lang="en-US" sz="1400" dirty="0"/>
              <a:t>Develop and provision CARD4L-compliant optical and/or </a:t>
            </a:r>
            <a:r>
              <a:rPr lang="en-US" sz="1400" dirty="0" smtClean="0"/>
              <a:t>SAR </a:t>
            </a:r>
            <a:r>
              <a:rPr lang="en-US" sz="1400" dirty="0"/>
              <a:t>products</a:t>
            </a:r>
          </a:p>
          <a:p>
            <a:pPr lvl="1"/>
            <a:r>
              <a:rPr lang="en-US" sz="1400" dirty="0"/>
              <a:t>Examine ARD for ocean and atmosphere domains</a:t>
            </a:r>
          </a:p>
          <a:p>
            <a:pPr defTabSz="914400"/>
            <a:endParaRPr lang="en-US" sz="500" b="1" dirty="0"/>
          </a:p>
          <a:p>
            <a:pPr defTabSz="914400"/>
            <a:r>
              <a:rPr lang="en-US" sz="1800" b="1" dirty="0"/>
              <a:t>Interoperable Free and Open Tools</a:t>
            </a:r>
          </a:p>
          <a:p>
            <a:pPr lvl="1" defTabSz="914400"/>
            <a:r>
              <a:rPr lang="en-US" sz="1400" dirty="0"/>
              <a:t>Continue supporting the CEOS Data Cube (CDC) initiative</a:t>
            </a:r>
          </a:p>
          <a:p>
            <a:pPr lvl="1" defTabSz="914400"/>
            <a:r>
              <a:rPr lang="en-US" sz="1400" dirty="0"/>
              <a:t>Demonstrate new technologies through ongoing support of ‘pilot projects’ and consideration of alternate candidate architectures</a:t>
            </a:r>
          </a:p>
          <a:p>
            <a:endParaRPr lang="en-US" sz="500" b="1" dirty="0"/>
          </a:p>
          <a:p>
            <a:pPr defTabSz="914400"/>
            <a:r>
              <a:rPr lang="en-US" sz="1800" b="1" dirty="0"/>
              <a:t>Data, Processing, and Architecture Interface Standards</a:t>
            </a:r>
          </a:p>
          <a:p>
            <a:pPr lvl="1"/>
            <a:r>
              <a:rPr lang="en-US" sz="1400" dirty="0"/>
              <a:t>Develop standards for pixel-level data discovery, access, and common analytical processing requests (e.g., cloud free mosaics of ARD) exploiting EO satellite data among various CEOS exploitation platforms</a:t>
            </a:r>
          </a:p>
          <a:p>
            <a:endParaRPr lang="en-US" sz="500" b="1" dirty="0"/>
          </a:p>
          <a:p>
            <a:pPr defTabSz="914400"/>
            <a:r>
              <a:rPr lang="en-US" sz="1800" b="1" dirty="0"/>
              <a:t>Analytical Processing Capabilities</a:t>
            </a:r>
          </a:p>
          <a:p>
            <a:pPr lvl="1"/>
            <a:r>
              <a:rPr lang="en-US" sz="1400" dirty="0"/>
              <a:t>Prototype portable web-based analytical processing APIs/Web Services that work across CEOS exploitation platforms in full computing environments for time series and other analysis</a:t>
            </a:r>
          </a:p>
          <a:p>
            <a:endParaRPr lang="en-US" sz="500" b="1" dirty="0"/>
          </a:p>
          <a:p>
            <a:pPr defTabSz="914400"/>
            <a:r>
              <a:rPr lang="en-US" sz="1800" b="1" dirty="0"/>
              <a:t>User Metrics</a:t>
            </a:r>
          </a:p>
          <a:p>
            <a:pPr lvl="1" defTabSz="914400"/>
            <a:r>
              <a:rPr lang="en-US" sz="1400" dirty="0"/>
              <a:t>Develop a data use metrics framework through which agencies can contribute to how EO data is being used, rather than just downloaded data quantities</a:t>
            </a:r>
          </a:p>
        </p:txBody>
      </p:sp>
      <p:grpSp>
        <p:nvGrpSpPr>
          <p:cNvPr id="10" name="Group 9"/>
          <p:cNvGrpSpPr/>
          <p:nvPr/>
        </p:nvGrpSpPr>
        <p:grpSpPr>
          <a:xfrm>
            <a:off x="457200" y="1295400"/>
            <a:ext cx="8534400" cy="1066800"/>
            <a:chOff x="457200" y="1295400"/>
            <a:chExt cx="8534400" cy="1066800"/>
          </a:xfrm>
        </p:grpSpPr>
        <p:sp>
          <p:nvSpPr>
            <p:cNvPr id="6" name="Rounded Rectangle 5"/>
            <p:cNvSpPr/>
            <p:nvPr/>
          </p:nvSpPr>
          <p:spPr>
            <a:xfrm>
              <a:off x="457200" y="1295400"/>
              <a:ext cx="8534400" cy="1066800"/>
            </a:xfrm>
            <a:prstGeom prst="roundRect">
              <a:avLst/>
            </a:prstGeom>
            <a:no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9" name="Rectangle 8"/>
            <p:cNvSpPr/>
            <p:nvPr/>
          </p:nvSpPr>
          <p:spPr>
            <a:xfrm>
              <a:off x="762000" y="1666775"/>
              <a:ext cx="7620000" cy="646331"/>
            </a:xfrm>
            <a:prstGeom prst="rect">
              <a:avLst/>
            </a:prstGeom>
            <a:solidFill>
              <a:srgbClr val="FFFFFF"/>
            </a:solidFill>
          </p:spPr>
          <p:txBody>
            <a:bodyPr wrap="square">
              <a:spAutoFit/>
            </a:bodyPr>
            <a:lstStyle/>
            <a:p>
              <a:r>
                <a:rPr lang="en-GB" b="1" dirty="0">
                  <a:solidFill>
                    <a:schemeClr val="accent6"/>
                  </a:solidFill>
                </a:rPr>
                <a:t>Analysis Ready </a:t>
              </a:r>
              <a:r>
                <a:rPr lang="en-GB" b="1" dirty="0" smtClean="0">
                  <a:solidFill>
                    <a:schemeClr val="accent6"/>
                  </a:solidFill>
                </a:rPr>
                <a:t>Data, CARD4L and interoperable products</a:t>
              </a:r>
            </a:p>
            <a:p>
              <a:endParaRPr lang="en-GB" b="1" dirty="0">
                <a:solidFill>
                  <a:schemeClr val="accent6"/>
                </a:solidFill>
              </a:endParaRPr>
            </a:p>
          </p:txBody>
        </p:sp>
      </p:grpSp>
      <p:grpSp>
        <p:nvGrpSpPr>
          <p:cNvPr id="12" name="Group 11"/>
          <p:cNvGrpSpPr/>
          <p:nvPr/>
        </p:nvGrpSpPr>
        <p:grpSpPr>
          <a:xfrm>
            <a:off x="457200" y="2362200"/>
            <a:ext cx="8534400" cy="3312000"/>
            <a:chOff x="457200" y="2362200"/>
            <a:chExt cx="8534400" cy="3312000"/>
          </a:xfrm>
        </p:grpSpPr>
        <p:sp>
          <p:nvSpPr>
            <p:cNvPr id="7" name="Rounded Rectangle 6"/>
            <p:cNvSpPr/>
            <p:nvPr/>
          </p:nvSpPr>
          <p:spPr>
            <a:xfrm>
              <a:off x="457200" y="2362200"/>
              <a:ext cx="8534400" cy="3312000"/>
            </a:xfrm>
            <a:prstGeom prst="roundRect">
              <a:avLst>
                <a:gd name="adj" fmla="val 5791"/>
              </a:avLst>
            </a:prstGeom>
            <a:no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11" name="Rectangle 10"/>
            <p:cNvSpPr/>
            <p:nvPr/>
          </p:nvSpPr>
          <p:spPr>
            <a:xfrm>
              <a:off x="762000" y="2743200"/>
              <a:ext cx="7924800" cy="646331"/>
            </a:xfrm>
            <a:prstGeom prst="rect">
              <a:avLst/>
            </a:prstGeom>
            <a:solidFill>
              <a:srgbClr val="FFFFFF"/>
            </a:solidFill>
          </p:spPr>
          <p:txBody>
            <a:bodyPr wrap="square">
              <a:spAutoFit/>
            </a:bodyPr>
            <a:lstStyle/>
            <a:p>
              <a:r>
                <a:rPr lang="en-GB" b="1" dirty="0" smtClean="0">
                  <a:solidFill>
                    <a:schemeClr val="accent6"/>
                  </a:solidFill>
                </a:rPr>
                <a:t>EO “use environments”</a:t>
              </a:r>
            </a:p>
            <a:p>
              <a:endParaRPr lang="en-GB" b="1" dirty="0">
                <a:solidFill>
                  <a:schemeClr val="accent6"/>
                </a:solidFill>
              </a:endParaRPr>
            </a:p>
          </p:txBody>
        </p:sp>
      </p:grpSp>
      <p:grpSp>
        <p:nvGrpSpPr>
          <p:cNvPr id="14" name="Group 13"/>
          <p:cNvGrpSpPr/>
          <p:nvPr/>
        </p:nvGrpSpPr>
        <p:grpSpPr>
          <a:xfrm>
            <a:off x="457200" y="5675744"/>
            <a:ext cx="8534400" cy="1066800"/>
            <a:chOff x="457200" y="5675744"/>
            <a:chExt cx="8534400" cy="1066800"/>
          </a:xfrm>
        </p:grpSpPr>
        <p:sp>
          <p:nvSpPr>
            <p:cNvPr id="8" name="Rounded Rectangle 7"/>
            <p:cNvSpPr/>
            <p:nvPr/>
          </p:nvSpPr>
          <p:spPr>
            <a:xfrm>
              <a:off x="457200" y="5675744"/>
              <a:ext cx="8534400" cy="1066800"/>
            </a:xfrm>
            <a:prstGeom prst="roundRect">
              <a:avLst/>
            </a:prstGeom>
            <a:no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13" name="Rectangle 12"/>
            <p:cNvSpPr/>
            <p:nvPr/>
          </p:nvSpPr>
          <p:spPr>
            <a:xfrm>
              <a:off x="914400" y="6019800"/>
              <a:ext cx="8001000" cy="646331"/>
            </a:xfrm>
            <a:prstGeom prst="rect">
              <a:avLst/>
            </a:prstGeom>
            <a:solidFill>
              <a:srgbClr val="FFFFFF"/>
            </a:solidFill>
          </p:spPr>
          <p:txBody>
            <a:bodyPr wrap="square">
              <a:spAutoFit/>
            </a:bodyPr>
            <a:lstStyle/>
            <a:p>
              <a:r>
                <a:rPr lang="en-GB" b="1" dirty="0" smtClean="0">
                  <a:solidFill>
                    <a:schemeClr val="accent6"/>
                  </a:solidFill>
                </a:rPr>
                <a:t>Mapping and monitoring the EO ecosystem</a:t>
              </a:r>
            </a:p>
            <a:p>
              <a:endParaRPr lang="en-GB" b="1" dirty="0">
                <a:solidFill>
                  <a:schemeClr val="accent6"/>
                </a:solidFill>
              </a:endParaRPr>
            </a:p>
          </p:txBody>
        </p:sp>
      </p:grpSp>
    </p:spTree>
    <p:extLst>
      <p:ext uri="{BB962C8B-B14F-4D97-AF65-F5344CB8AC3E}">
        <p14:creationId xmlns:p14="http://schemas.microsoft.com/office/powerpoint/2010/main" val="5371375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664469"/>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a:defRPr sz="1800" b="0">
                <a:solidFill>
                  <a:srgbClr val="000000"/>
                </a:solidFill>
              </a:defRPr>
            </a:pPr>
            <a:r>
              <a:rPr lang="en-US" sz="4000" dirty="0" smtClean="0">
                <a:solidFill>
                  <a:schemeClr val="bg1"/>
                </a:solidFill>
                <a:latin typeface="Arial" panose="020B0604020202020204" pitchFamily="34" charset="0"/>
                <a:ea typeface="Calibri" charset="0"/>
                <a:cs typeface="Arial" panose="020B0604020202020204" pitchFamily="34" charset="0"/>
              </a:rPr>
              <a:t/>
            </a:r>
            <a:br>
              <a:rPr lang="en-US" sz="4000" dirty="0" smtClean="0">
                <a:solidFill>
                  <a:schemeClr val="bg1"/>
                </a:solidFill>
                <a:latin typeface="Arial" panose="020B0604020202020204" pitchFamily="34" charset="0"/>
                <a:ea typeface="Calibri" charset="0"/>
                <a:cs typeface="Arial" panose="020B0604020202020204" pitchFamily="34" charset="0"/>
              </a:rPr>
            </a:br>
            <a:r>
              <a:rPr lang="en-US" sz="3600" dirty="0" smtClean="0">
                <a:solidFill>
                  <a:schemeClr val="bg1"/>
                </a:solidFill>
                <a:latin typeface="Calibri" charset="0"/>
                <a:ea typeface="Calibri" charset="0"/>
                <a:cs typeface="Calibri" charset="0"/>
              </a:rPr>
              <a:t>Analysis </a:t>
            </a:r>
            <a:r>
              <a:rPr lang="en-US" sz="3600" dirty="0">
                <a:solidFill>
                  <a:schemeClr val="bg1"/>
                </a:solidFill>
                <a:latin typeface="Calibri" charset="0"/>
                <a:ea typeface="Calibri" charset="0"/>
                <a:cs typeface="Calibri" charset="0"/>
              </a:rPr>
              <a:t>Ready Data (ARD</a:t>
            </a:r>
            <a:r>
              <a:rPr lang="en-US" sz="3600" dirty="0" smtClean="0">
                <a:solidFill>
                  <a:schemeClr val="bg1"/>
                </a:solidFill>
                <a:latin typeface="Calibri" charset="0"/>
                <a:ea typeface="Calibri" charset="0"/>
                <a:cs typeface="Calibri" charset="0"/>
              </a:rPr>
              <a:t>), CARD4L </a:t>
            </a:r>
            <a:r>
              <a:rPr lang="en-US" sz="3600" dirty="0">
                <a:solidFill>
                  <a:schemeClr val="bg1"/>
                </a:solidFill>
                <a:latin typeface="Calibri" charset="0"/>
                <a:ea typeface="Calibri" charset="0"/>
                <a:cs typeface="Calibri" charset="0"/>
              </a:rPr>
              <a:t>and </a:t>
            </a:r>
            <a:r>
              <a:rPr lang="en-US" sz="3600" dirty="0" smtClean="0">
                <a:solidFill>
                  <a:schemeClr val="bg1"/>
                </a:solidFill>
                <a:latin typeface="Calibri" charset="0"/>
                <a:ea typeface="Calibri" charset="0"/>
                <a:cs typeface="Calibri" charset="0"/>
              </a:rPr>
              <a:t>Interoperable products </a:t>
            </a:r>
            <a:r>
              <a:rPr lang="en-US" sz="4000" dirty="0">
                <a:solidFill>
                  <a:schemeClr val="bg1"/>
                </a:solidFill>
                <a:latin typeface="Calibri" charset="0"/>
                <a:ea typeface="Calibri" charset="0"/>
                <a:cs typeface="Calibri" charset="0"/>
              </a:rPr>
              <a:t/>
            </a:r>
            <a:br>
              <a:rPr lang="en-US" sz="4000" dirty="0">
                <a:solidFill>
                  <a:schemeClr val="bg1"/>
                </a:solidFill>
                <a:latin typeface="Calibri" charset="0"/>
                <a:ea typeface="Calibri" charset="0"/>
                <a:cs typeface="Calibri" charset="0"/>
              </a:rPr>
            </a:br>
            <a:endParaRPr sz="4200" b="1" dirty="0">
              <a:solidFill>
                <a:schemeClr val="bg1"/>
              </a:solidFill>
              <a:latin typeface="Calibri" charset="0"/>
              <a:ea typeface="Calibri" charset="0"/>
              <a:cs typeface="Calibri" charset="0"/>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989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Calibri" charset="0"/>
                <a:ea typeface="Calibri" charset="0"/>
                <a:cs typeface="Calibri" charset="0"/>
              </a:rPr>
              <a:t>Committee on Earth Observation Satellites</a:t>
            </a:r>
            <a:endParaRPr lang="en-US" sz="1050" dirty="0">
              <a:solidFill>
                <a:schemeClr val="bg1">
                  <a:lumMod val="20000"/>
                  <a:lumOff val="80000"/>
                </a:schemeClr>
              </a:solidFill>
              <a:latin typeface="Calibri" charset="0"/>
              <a:ea typeface="Calibri" charset="0"/>
              <a:cs typeface="Calibri" charset="0"/>
            </a:endParaRPr>
          </a:p>
        </p:txBody>
      </p:sp>
    </p:spTree>
    <p:extLst>
      <p:ext uri="{BB962C8B-B14F-4D97-AF65-F5344CB8AC3E}">
        <p14:creationId xmlns:p14="http://schemas.microsoft.com/office/powerpoint/2010/main" val="130757021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95400"/>
            <a:ext cx="8153400" cy="4724400"/>
          </a:xfrm>
        </p:spPr>
        <p:txBody>
          <a:bodyPr/>
          <a:lstStyle/>
          <a:p>
            <a:pPr marL="0" indent="0">
              <a:buNone/>
            </a:pPr>
            <a:r>
              <a:rPr lang="en-GB" sz="2800" b="1" i="1" dirty="0" smtClean="0"/>
              <a:t>Why ARD? Why now?</a:t>
            </a:r>
          </a:p>
          <a:p>
            <a:pPr marL="0" indent="0">
              <a:buNone/>
            </a:pPr>
            <a:endParaRPr lang="en-GB" sz="1050" b="1" i="1" dirty="0" smtClean="0"/>
          </a:p>
          <a:p>
            <a:pPr marL="0" indent="0">
              <a:buNone/>
            </a:pPr>
            <a:r>
              <a:rPr lang="en-GB" b="1" i="1" dirty="0" smtClean="0"/>
              <a:t>Definition of </a:t>
            </a:r>
            <a:r>
              <a:rPr lang="en-GB" dirty="0"/>
              <a:t>Harmonisation</a:t>
            </a:r>
          </a:p>
          <a:p>
            <a:pPr marL="0" indent="0">
              <a:buNone/>
            </a:pPr>
            <a:r>
              <a:rPr lang="en-GB" dirty="0" smtClean="0"/>
              <a:t>The act of …</a:t>
            </a:r>
          </a:p>
          <a:p>
            <a:r>
              <a:rPr lang="en-GB" dirty="0"/>
              <a:t>making consistent or </a:t>
            </a:r>
            <a:r>
              <a:rPr lang="en-GB" dirty="0" smtClean="0"/>
              <a:t>compatible</a:t>
            </a:r>
          </a:p>
          <a:p>
            <a:r>
              <a:rPr lang="en-GB" dirty="0"/>
              <a:t>bringing into agreement</a:t>
            </a:r>
          </a:p>
          <a:p>
            <a:r>
              <a:rPr lang="en-GB" dirty="0" smtClean="0"/>
              <a:t>making systems or laws the </a:t>
            </a:r>
            <a:r>
              <a:rPr lang="en-GB" dirty="0"/>
              <a:t>same or similar in </a:t>
            </a:r>
            <a:r>
              <a:rPr lang="en-GB" dirty="0" smtClean="0"/>
              <a:t>different companies, </a:t>
            </a:r>
            <a:r>
              <a:rPr lang="en-GB" dirty="0"/>
              <a:t>countries, etc. so that they </a:t>
            </a:r>
            <a:r>
              <a:rPr lang="en-GB" dirty="0" smtClean="0"/>
              <a:t>can work together </a:t>
            </a:r>
            <a:r>
              <a:rPr lang="en-GB" dirty="0"/>
              <a:t>more </a:t>
            </a:r>
            <a:r>
              <a:rPr lang="en-GB" dirty="0" smtClean="0"/>
              <a:t>easily</a:t>
            </a:r>
          </a:p>
          <a:p>
            <a:pPr marL="0" indent="0">
              <a:buNone/>
            </a:pPr>
            <a:endParaRPr lang="en-GB" sz="1050" dirty="0" smtClean="0"/>
          </a:p>
          <a:p>
            <a:pPr marL="0" indent="0">
              <a:buNone/>
            </a:pPr>
            <a:r>
              <a:rPr lang="en-GB" b="1" dirty="0" smtClean="0"/>
              <a:t>What? 		</a:t>
            </a:r>
            <a:r>
              <a:rPr lang="en-GB" dirty="0" smtClean="0"/>
              <a:t>CEOS works on harmonisation at many levels, but in 		this case we concentrate on </a:t>
            </a:r>
            <a:r>
              <a:rPr lang="en-GB" sz="2400" b="1" dirty="0" smtClean="0"/>
              <a:t>product 				harmonisation/interoperability</a:t>
            </a:r>
            <a:endParaRPr lang="en-GB" b="1" dirty="0" smtClean="0"/>
          </a:p>
          <a:p>
            <a:pPr marL="0" indent="0">
              <a:buNone/>
            </a:pPr>
            <a:r>
              <a:rPr lang="en-GB" b="1" dirty="0" smtClean="0"/>
              <a:t>Why? 		</a:t>
            </a:r>
            <a:r>
              <a:rPr lang="en-GB" dirty="0" smtClean="0"/>
              <a:t>The primary objective is </a:t>
            </a:r>
            <a:r>
              <a:rPr lang="en-GB" sz="2400" b="1" dirty="0" smtClean="0"/>
              <a:t>simplification</a:t>
            </a:r>
            <a:endParaRPr lang="en-GB" b="1" dirty="0" smtClean="0"/>
          </a:p>
          <a:p>
            <a:pPr marL="0" indent="0">
              <a:buNone/>
            </a:pPr>
            <a:r>
              <a:rPr lang="en-GB" b="1" dirty="0" smtClean="0"/>
              <a:t>Why now?</a:t>
            </a:r>
            <a:r>
              <a:rPr lang="en-GB" dirty="0" smtClean="0"/>
              <a:t>  	To limit a potential increasing disconnect between </a:t>
            </a:r>
          </a:p>
          <a:p>
            <a:pPr marL="0" indent="0">
              <a:buNone/>
            </a:pPr>
            <a:r>
              <a:rPr lang="en-GB" dirty="0" smtClean="0"/>
              <a:t>		users and EO data.   </a:t>
            </a:r>
            <a:endParaRPr lang="en-GB" b="1" dirty="0" smtClean="0"/>
          </a:p>
        </p:txBody>
      </p:sp>
      <p:sp>
        <p:nvSpPr>
          <p:cNvPr id="6" name="Content Placeholder 2"/>
          <p:cNvSpPr txBox="1">
            <a:spLocks/>
          </p:cNvSpPr>
          <p:nvPr/>
        </p:nvSpPr>
        <p:spPr>
          <a:xfrm>
            <a:off x="1752600" y="457200"/>
            <a:ext cx="7772400" cy="609600"/>
          </a:xfrm>
          <a:prstGeom prst="rect">
            <a:avLst/>
          </a:prstGeom>
        </p:spPr>
        <p:txBody>
          <a:bodyPr/>
          <a:lstStyle>
            <a:lvl1pPr marL="0" indent="0">
              <a:spcBef>
                <a:spcPts val="500"/>
              </a:spcBef>
              <a:buSzPct val="100000"/>
              <a:buFont typeface="Arial"/>
              <a:buNone/>
              <a:defRPr sz="2400">
                <a:solidFill>
                  <a:schemeClr val="bg1"/>
                </a:solidFill>
                <a:latin typeface="Proxima Nova Regular"/>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sz="2000" b="1" dirty="0" smtClean="0"/>
              <a:t>Analysis </a:t>
            </a:r>
            <a:r>
              <a:rPr lang="en-US" sz="2000" b="1" dirty="0" smtClean="0"/>
              <a:t>Ready Data (ARD) and Interoperable products</a:t>
            </a:r>
            <a:endParaRPr lang="en-AU" sz="2000" dirty="0">
              <a:latin typeface="Calibri" charset="0"/>
              <a:ea typeface="Calibri" charset="0"/>
              <a:cs typeface="Calibri" charset="0"/>
            </a:endParaRPr>
          </a:p>
        </p:txBody>
      </p:sp>
    </p:spTree>
    <p:extLst>
      <p:ext uri="{BB962C8B-B14F-4D97-AF65-F5344CB8AC3E}">
        <p14:creationId xmlns:p14="http://schemas.microsoft.com/office/powerpoint/2010/main" val="9459837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GB" dirty="0" smtClean="0"/>
              <a:t>Land imaging … in 2006?</a:t>
            </a:r>
            <a:endParaRPr lang="en-GB" dirty="0"/>
          </a:p>
        </p:txBody>
      </p:sp>
      <p:grpSp>
        <p:nvGrpSpPr>
          <p:cNvPr id="15" name="Group 14"/>
          <p:cNvGrpSpPr/>
          <p:nvPr/>
        </p:nvGrpSpPr>
        <p:grpSpPr>
          <a:xfrm>
            <a:off x="564057" y="1476870"/>
            <a:ext cx="7817943" cy="2202725"/>
            <a:chOff x="564057" y="1476870"/>
            <a:chExt cx="7817943" cy="2202725"/>
          </a:xfrm>
        </p:grpSpPr>
        <p:pic>
          <p:nvPicPr>
            <p:cNvPr id="1026" name="Picture 2" descr="Image result for scienti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057" y="1476870"/>
              <a:ext cx="1444625" cy="9630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34000"/>
                      </a14:imgEffect>
                    </a14:imgLayer>
                  </a14:imgProps>
                </a:ext>
                <a:ext uri="{28A0092B-C50C-407E-A947-70E740481C1C}">
                  <a14:useLocalDpi xmlns:a14="http://schemas.microsoft.com/office/drawing/2010/main" val="0"/>
                </a:ext>
              </a:extLst>
            </a:blip>
            <a:srcRect/>
            <a:stretch>
              <a:fillRect/>
            </a:stretch>
          </p:blipFill>
          <p:spPr bwMode="auto">
            <a:xfrm>
              <a:off x="2286000" y="1476870"/>
              <a:ext cx="1901825" cy="12678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cienti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4575" y="2443128"/>
              <a:ext cx="1825625" cy="12144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echnologis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9200" y="1486863"/>
              <a:ext cx="1487488" cy="10530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technologis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1602812"/>
              <a:ext cx="1524000" cy="1016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lated ima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7972" r="8928"/>
            <a:stretch/>
          </p:blipFill>
          <p:spPr bwMode="auto">
            <a:xfrm>
              <a:off x="5746997" y="2620496"/>
              <a:ext cx="1567800" cy="10590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457200" y="1371600"/>
            <a:ext cx="8305800" cy="2590800"/>
            <a:chOff x="457200" y="1371600"/>
            <a:chExt cx="8305800" cy="2590800"/>
          </a:xfrm>
        </p:grpSpPr>
        <p:sp>
          <p:nvSpPr>
            <p:cNvPr id="5" name="Rounded Rectangle 4"/>
            <p:cNvSpPr/>
            <p:nvPr/>
          </p:nvSpPr>
          <p:spPr>
            <a:xfrm>
              <a:off x="457200" y="1371600"/>
              <a:ext cx="8305800" cy="2590800"/>
            </a:xfrm>
            <a:prstGeom prst="roundRect">
              <a:avLst/>
            </a:prstGeom>
            <a:solidFill>
              <a:schemeClr val="tx2">
                <a:lumMod val="60000"/>
                <a:lumOff val="40000"/>
                <a:alpha val="45000"/>
              </a:schemeClr>
            </a:solidFill>
            <a:ln w="25400" cap="flat">
              <a:solidFill>
                <a:schemeClr val="tx2"/>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2569"/>
                </a:solidFill>
                <a:effectLst/>
                <a:uFillTx/>
              </a:endParaRPr>
            </a:p>
          </p:txBody>
        </p:sp>
        <p:sp>
          <p:nvSpPr>
            <p:cNvPr id="6" name="TextBox 5"/>
            <p:cNvSpPr txBox="1"/>
            <p:nvPr/>
          </p:nvSpPr>
          <p:spPr>
            <a:xfrm>
              <a:off x="533400" y="3440670"/>
              <a:ext cx="192616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Exploitation Layer</a:t>
              </a:r>
              <a:endParaRPr kumimoji="0" lang="en-GB" sz="1800" b="0" i="0" u="none" strike="noStrike" cap="none" spc="0" normalizeH="0" baseline="0" dirty="0">
                <a:ln>
                  <a:noFill/>
                </a:ln>
                <a:solidFill>
                  <a:srgbClr val="002569"/>
                </a:solidFill>
                <a:effectLst/>
                <a:uFillTx/>
              </a:endParaRPr>
            </a:p>
          </p:txBody>
        </p:sp>
      </p:grpSp>
      <p:grpSp>
        <p:nvGrpSpPr>
          <p:cNvPr id="10" name="Group 9"/>
          <p:cNvGrpSpPr/>
          <p:nvPr/>
        </p:nvGrpSpPr>
        <p:grpSpPr>
          <a:xfrm>
            <a:off x="457200" y="4906496"/>
            <a:ext cx="8305800" cy="1951504"/>
            <a:chOff x="457200" y="4906496"/>
            <a:chExt cx="8305800" cy="1951504"/>
          </a:xfrm>
        </p:grpSpPr>
        <p:sp>
          <p:nvSpPr>
            <p:cNvPr id="26" name="Rounded Rectangle 25"/>
            <p:cNvSpPr/>
            <p:nvPr/>
          </p:nvSpPr>
          <p:spPr>
            <a:xfrm>
              <a:off x="457200" y="4906496"/>
              <a:ext cx="8305800" cy="1951504"/>
            </a:xfrm>
            <a:prstGeom prst="roundRect">
              <a:avLst/>
            </a:prstGeom>
            <a:gradFill>
              <a:gsLst>
                <a:gs pos="33000">
                  <a:srgbClr val="00B050">
                    <a:lumMod val="82000"/>
                    <a:lumOff val="18000"/>
                    <a:alpha val="40000"/>
                  </a:srgbClr>
                </a:gs>
                <a:gs pos="1000">
                  <a:srgbClr val="00B050"/>
                </a:gs>
                <a:gs pos="100000">
                  <a:srgbClr val="00B050"/>
                </a:gs>
                <a:gs pos="67000">
                  <a:srgbClr val="00B050">
                    <a:lumMod val="82000"/>
                    <a:lumOff val="18000"/>
                    <a:alpha val="40000"/>
                  </a:srgbClr>
                </a:gs>
              </a:gsLst>
              <a:lin ang="5400000" scaled="1"/>
            </a:gradFill>
            <a:ln w="25400" cap="flat">
              <a:solidFill>
                <a:srgbClr val="00B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2569"/>
                </a:solidFill>
                <a:effectLst/>
                <a:uFillTx/>
              </a:endParaRPr>
            </a:p>
          </p:txBody>
        </p:sp>
        <p:sp>
          <p:nvSpPr>
            <p:cNvPr id="27" name="TextBox 26"/>
            <p:cNvSpPr txBox="1"/>
            <p:nvPr/>
          </p:nvSpPr>
          <p:spPr>
            <a:xfrm>
              <a:off x="533400" y="5029200"/>
              <a:ext cx="2487194"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b="0" i="0" u="none" strike="noStrike" cap="none" spc="0" normalizeH="0" baseline="0" dirty="0" smtClean="0">
                  <a:ln>
                    <a:noFill/>
                  </a:ln>
                  <a:solidFill>
                    <a:srgbClr val="002569"/>
                  </a:solidFill>
                  <a:effectLst/>
                  <a:uFillTx/>
                </a:rPr>
                <a:t>Data Generation Layer</a:t>
              </a:r>
            </a:p>
            <a:p>
              <a:pPr marL="0" marR="0" indent="0" algn="l" defTabSz="457200" rtl="0" fontAlgn="auto" latinLnBrk="1" hangingPunct="0">
                <a:lnSpc>
                  <a:spcPct val="100000"/>
                </a:lnSpc>
                <a:spcBef>
                  <a:spcPts val="0"/>
                </a:spcBef>
                <a:spcAft>
                  <a:spcPts val="0"/>
                </a:spcAft>
                <a:buClrTx/>
                <a:buSzTx/>
                <a:buFontTx/>
                <a:buNone/>
                <a:tabLst/>
              </a:pPr>
              <a:r>
                <a:rPr lang="en-GB" sz="1200" dirty="0" smtClean="0"/>
                <a:t>Ground Segment Infrastructure</a:t>
              </a:r>
              <a:endParaRPr kumimoji="0" lang="en-GB" sz="1200" b="0" i="0" u="none" strike="noStrike" cap="none" spc="0" normalizeH="0" baseline="0" dirty="0">
                <a:ln>
                  <a:noFill/>
                </a:ln>
                <a:solidFill>
                  <a:srgbClr val="002569"/>
                </a:solidFill>
                <a:effectLst/>
                <a:uFillTx/>
              </a:endParaRPr>
            </a:p>
          </p:txBody>
        </p:sp>
      </p:grpSp>
      <p:grpSp>
        <p:nvGrpSpPr>
          <p:cNvPr id="11" name="Group 10"/>
          <p:cNvGrpSpPr/>
          <p:nvPr/>
        </p:nvGrpSpPr>
        <p:grpSpPr>
          <a:xfrm>
            <a:off x="1677732" y="4038600"/>
            <a:ext cx="1979868" cy="740834"/>
            <a:chOff x="1677732" y="4038600"/>
            <a:chExt cx="1979868" cy="740834"/>
          </a:xfrm>
        </p:grpSpPr>
        <p:sp>
          <p:nvSpPr>
            <p:cNvPr id="8" name="Right Arrow 7"/>
            <p:cNvSpPr/>
            <p:nvPr/>
          </p:nvSpPr>
          <p:spPr>
            <a:xfrm rot="5400000" flipV="1">
              <a:off x="2459566" y="4218517"/>
              <a:ext cx="740834" cy="381000"/>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29" name="Right Arrow 28"/>
            <p:cNvSpPr/>
            <p:nvPr/>
          </p:nvSpPr>
          <p:spPr>
            <a:xfrm rot="5400000" flipV="1">
              <a:off x="3096683" y="4218517"/>
              <a:ext cx="740834" cy="381000"/>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9" name="TextBox 8"/>
            <p:cNvSpPr txBox="1"/>
            <p:nvPr/>
          </p:nvSpPr>
          <p:spPr>
            <a:xfrm>
              <a:off x="1677732" y="4038600"/>
              <a:ext cx="913068"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Science</a:t>
              </a:r>
            </a:p>
            <a:p>
              <a:pPr marL="0" marR="0" indent="0" algn="l" defTabSz="457200" rtl="0" fontAlgn="auto" latinLnBrk="1" hangingPunct="0">
                <a:lnSpc>
                  <a:spcPct val="100000"/>
                </a:lnSpc>
                <a:spcBef>
                  <a:spcPts val="0"/>
                </a:spcBef>
                <a:spcAft>
                  <a:spcPts val="0"/>
                </a:spcAft>
                <a:buClrTx/>
                <a:buSzTx/>
                <a:buFontTx/>
                <a:buNone/>
                <a:tabLst/>
              </a:pPr>
              <a:r>
                <a:rPr lang="en-GB" dirty="0" smtClean="0"/>
                <a:t>projects</a:t>
              </a:r>
              <a:endParaRPr kumimoji="0" lang="en-GB" sz="1800" b="0" i="0" u="none" strike="noStrike" cap="none" spc="0" normalizeH="0" baseline="0" dirty="0">
                <a:ln>
                  <a:noFill/>
                </a:ln>
                <a:solidFill>
                  <a:srgbClr val="002569"/>
                </a:solidFill>
                <a:effectLst/>
                <a:uFillTx/>
              </a:endParaRPr>
            </a:p>
          </p:txBody>
        </p:sp>
      </p:grpSp>
      <p:grpSp>
        <p:nvGrpSpPr>
          <p:cNvPr id="12" name="Group 11"/>
          <p:cNvGrpSpPr/>
          <p:nvPr/>
        </p:nvGrpSpPr>
        <p:grpSpPr>
          <a:xfrm>
            <a:off x="4754356" y="4038600"/>
            <a:ext cx="1570244" cy="740835"/>
            <a:chOff x="4754356" y="4038600"/>
            <a:chExt cx="1570244" cy="740835"/>
          </a:xfrm>
        </p:grpSpPr>
        <p:sp>
          <p:nvSpPr>
            <p:cNvPr id="30" name="Right Arrow 29"/>
            <p:cNvSpPr/>
            <p:nvPr/>
          </p:nvSpPr>
          <p:spPr>
            <a:xfrm rot="16200000">
              <a:off x="5230283" y="4218517"/>
              <a:ext cx="740834" cy="381000"/>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31" name="Right Arrow 30"/>
            <p:cNvSpPr/>
            <p:nvPr/>
          </p:nvSpPr>
          <p:spPr>
            <a:xfrm rot="16200000">
              <a:off x="5763683" y="4218518"/>
              <a:ext cx="740834" cy="381000"/>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33" name="TextBox 32"/>
            <p:cNvSpPr txBox="1"/>
            <p:nvPr/>
          </p:nvSpPr>
          <p:spPr>
            <a:xfrm>
              <a:off x="4754356" y="4278870"/>
              <a:ext cx="57964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Data</a:t>
              </a:r>
              <a:endParaRPr kumimoji="0" lang="en-GB" sz="1800" b="0" i="0" u="none" strike="noStrike" cap="none" spc="0" normalizeH="0" baseline="0" dirty="0">
                <a:ln>
                  <a:noFill/>
                </a:ln>
                <a:solidFill>
                  <a:srgbClr val="002569"/>
                </a:solidFill>
                <a:effectLst/>
                <a:uFillTx/>
              </a:endParaRPr>
            </a:p>
          </p:txBody>
        </p:sp>
      </p:grpSp>
      <p:grpSp>
        <p:nvGrpSpPr>
          <p:cNvPr id="13" name="Group 12"/>
          <p:cNvGrpSpPr/>
          <p:nvPr/>
        </p:nvGrpSpPr>
        <p:grpSpPr>
          <a:xfrm>
            <a:off x="966369" y="5029200"/>
            <a:ext cx="7339431" cy="1854072"/>
            <a:chOff x="966369" y="5029200"/>
            <a:chExt cx="7339431" cy="1854072"/>
          </a:xfrm>
        </p:grpSpPr>
        <p:pic>
          <p:nvPicPr>
            <p:cNvPr id="1052" name="Picture 28" descr="Image result for modis senso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6369" y="5767252"/>
              <a:ext cx="1368425" cy="1026319"/>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981200" y="5943600"/>
              <a:ext cx="746356"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bg1"/>
                  </a:solidFill>
                  <a:effectLst/>
                  <a:uFillTx/>
                </a:rPr>
                <a:t>Terra,</a:t>
              </a:r>
            </a:p>
            <a:p>
              <a:pPr marL="0" marR="0" indent="0" algn="l" defTabSz="457200" rtl="0" fontAlgn="auto" latinLnBrk="1" hangingPunct="0">
                <a:lnSpc>
                  <a:spcPct val="100000"/>
                </a:lnSpc>
                <a:spcBef>
                  <a:spcPts val="0"/>
                </a:spcBef>
                <a:spcAft>
                  <a:spcPts val="0"/>
                </a:spcAft>
                <a:buClrTx/>
                <a:buSzTx/>
                <a:buFontTx/>
                <a:buNone/>
                <a:tabLst/>
              </a:pPr>
              <a:r>
                <a:rPr lang="en-GB" dirty="0" err="1" smtClean="0">
                  <a:solidFill>
                    <a:schemeClr val="bg1"/>
                  </a:solidFill>
                </a:rPr>
                <a:t>Acqua</a:t>
              </a:r>
              <a:endParaRPr kumimoji="0" lang="en-GB" sz="1800" b="0" i="0" u="none" strike="noStrike" cap="none" spc="0" normalizeH="0" baseline="0" dirty="0">
                <a:ln>
                  <a:noFill/>
                </a:ln>
                <a:solidFill>
                  <a:schemeClr val="bg1"/>
                </a:solidFill>
                <a:effectLst/>
                <a:uFillTx/>
              </a:endParaRPr>
            </a:p>
          </p:txBody>
        </p:sp>
        <p:pic>
          <p:nvPicPr>
            <p:cNvPr id="1040" name="Picture 16"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31387" y="5181600"/>
              <a:ext cx="1978025" cy="7337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07587" y="5562600"/>
              <a:ext cx="84894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err="1" smtClean="0">
                  <a:ln>
                    <a:noFill/>
                  </a:ln>
                  <a:solidFill>
                    <a:schemeClr val="bg1"/>
                  </a:solidFill>
                  <a:effectLst/>
                  <a:uFillTx/>
                </a:rPr>
                <a:t>Envisat</a:t>
              </a:r>
              <a:endParaRPr kumimoji="0" lang="en-GB" sz="1800" b="0" i="0" u="none" strike="noStrike" cap="none" spc="0" normalizeH="0" baseline="0" dirty="0">
                <a:ln>
                  <a:noFill/>
                </a:ln>
                <a:solidFill>
                  <a:schemeClr val="bg1"/>
                </a:solidFill>
                <a:effectLst/>
                <a:uFillTx/>
              </a:endParaRPr>
            </a:p>
          </p:txBody>
        </p:sp>
        <p:pic>
          <p:nvPicPr>
            <p:cNvPr id="1042" name="Picture 18" descr="Image result for alo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04180" y="5246725"/>
              <a:ext cx="1501620" cy="100108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340039" y="5802870"/>
              <a:ext cx="70788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bg1"/>
                  </a:solidFill>
                  <a:effectLst/>
                  <a:uFillTx/>
                </a:rPr>
                <a:t>ALOS</a:t>
              </a:r>
              <a:endParaRPr kumimoji="0" lang="en-GB" sz="1800" b="0" i="0" u="none" strike="noStrike" cap="none" spc="0" normalizeH="0" baseline="0" dirty="0">
                <a:ln>
                  <a:noFill/>
                </a:ln>
                <a:solidFill>
                  <a:schemeClr val="bg1"/>
                </a:solidFill>
                <a:effectLst/>
                <a:uFillTx/>
              </a:endParaRPr>
            </a:p>
          </p:txBody>
        </p:sp>
        <p:pic>
          <p:nvPicPr>
            <p:cNvPr id="1044" name="Picture 20" descr="Image result for spot satellit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20594" y="5029200"/>
              <a:ext cx="1216025" cy="9936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083587" y="5626588"/>
              <a:ext cx="72070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bg1"/>
                  </a:solidFill>
                  <a:effectLst/>
                  <a:uFillTx/>
                </a:rPr>
                <a:t>SPOT</a:t>
              </a:r>
              <a:endParaRPr kumimoji="0" lang="en-GB" sz="1800" b="0" i="0" u="none" strike="noStrike" cap="none" spc="0" normalizeH="0" baseline="0" dirty="0">
                <a:ln>
                  <a:noFill/>
                </a:ln>
                <a:solidFill>
                  <a:schemeClr val="bg1"/>
                </a:solidFill>
                <a:effectLst/>
                <a:uFillTx/>
              </a:endParaRPr>
            </a:p>
          </p:txBody>
        </p:sp>
        <p:pic>
          <p:nvPicPr>
            <p:cNvPr id="1046" name="Picture 22" descr="Related imag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65733" y="5901516"/>
              <a:ext cx="1779307" cy="9817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788902" y="6477000"/>
              <a:ext cx="102848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err="1" smtClean="0">
                  <a:ln>
                    <a:noFill/>
                  </a:ln>
                  <a:solidFill>
                    <a:schemeClr val="bg1"/>
                  </a:solidFill>
                  <a:effectLst/>
                  <a:uFillTx/>
                </a:rPr>
                <a:t>Radarsat</a:t>
              </a:r>
              <a:endParaRPr kumimoji="0" lang="en-GB" sz="1800" b="0" i="0" u="none" strike="noStrike" cap="none" spc="0" normalizeH="0" baseline="0" dirty="0">
                <a:ln>
                  <a:noFill/>
                </a:ln>
                <a:solidFill>
                  <a:schemeClr val="bg1"/>
                </a:solidFill>
                <a:effectLst/>
                <a:uFillTx/>
              </a:endParaRPr>
            </a:p>
          </p:txBody>
        </p:sp>
        <p:pic>
          <p:nvPicPr>
            <p:cNvPr id="1050" name="Picture 26" descr="Related imag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05762" y="6067767"/>
              <a:ext cx="2130425" cy="79023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618319" y="6477000"/>
              <a:ext cx="91306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bg1"/>
                  </a:solidFill>
                  <a:effectLst/>
                  <a:uFillTx/>
                </a:rPr>
                <a:t>Landsat</a:t>
              </a:r>
              <a:endParaRPr kumimoji="0" lang="en-GB" sz="1800" b="0" i="0" u="none" strike="noStrike" cap="none" spc="0" normalizeH="0" baseline="0" dirty="0">
                <a:ln>
                  <a:noFill/>
                </a:ln>
                <a:solidFill>
                  <a:schemeClr val="bg1"/>
                </a:solidFill>
                <a:effectLst/>
                <a:uFillTx/>
              </a:endParaRPr>
            </a:p>
          </p:txBody>
        </p:sp>
        <p:sp>
          <p:nvSpPr>
            <p:cNvPr id="36" name="TextBox 35"/>
            <p:cNvSpPr txBox="1"/>
            <p:nvPr/>
          </p:nvSpPr>
          <p:spPr>
            <a:xfrm>
              <a:off x="7391400" y="6336270"/>
              <a:ext cx="55399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bg1"/>
                  </a:solidFill>
                  <a:effectLst/>
                  <a:uFillTx/>
                </a:rPr>
                <a:t>……</a:t>
              </a:r>
              <a:endParaRPr kumimoji="0" lang="en-GB" sz="1800" b="0" i="0" u="none" strike="noStrike" cap="none" spc="0" normalizeH="0" baseline="0" dirty="0">
                <a:ln>
                  <a:noFill/>
                </a:ln>
                <a:solidFill>
                  <a:schemeClr val="bg1"/>
                </a:solidFill>
                <a:effectLst/>
                <a:uFillTx/>
              </a:endParaRPr>
            </a:p>
          </p:txBody>
        </p:sp>
      </p:grpSp>
    </p:spTree>
    <p:extLst>
      <p:ext uri="{BB962C8B-B14F-4D97-AF65-F5344CB8AC3E}">
        <p14:creationId xmlns:p14="http://schemas.microsoft.com/office/powerpoint/2010/main" val="1764362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GB" dirty="0" smtClean="0"/>
              <a:t>The evolving EO Ecosystem</a:t>
            </a:r>
            <a:endParaRPr lang="en-GB" dirty="0"/>
          </a:p>
        </p:txBody>
      </p:sp>
      <p:grpSp>
        <p:nvGrpSpPr>
          <p:cNvPr id="17" name="Group 16"/>
          <p:cNvGrpSpPr/>
          <p:nvPr/>
        </p:nvGrpSpPr>
        <p:grpSpPr>
          <a:xfrm>
            <a:off x="163736" y="1905000"/>
            <a:ext cx="8681464" cy="4508400"/>
            <a:chOff x="163736" y="1905000"/>
            <a:chExt cx="8681464" cy="4508400"/>
          </a:xfrm>
        </p:grpSpPr>
        <p:pic>
          <p:nvPicPr>
            <p:cNvPr id="4" name="Immagine 7"/>
            <p:cNvPicPr>
              <a:picLocks noChangeAspect="1"/>
            </p:cNvPicPr>
            <p:nvPr/>
          </p:nvPicPr>
          <p:blipFill rotWithShape="1">
            <a:blip r:embed="rId3">
              <a:extLst>
                <a:ext uri="{28A0092B-C50C-407E-A947-70E740481C1C}">
                  <a14:useLocalDpi xmlns:a14="http://schemas.microsoft.com/office/drawing/2010/main" val="0"/>
                </a:ext>
              </a:extLst>
            </a:blip>
            <a:srcRect l="2511" t="7788" b="-6965"/>
            <a:stretch/>
          </p:blipFill>
          <p:spPr bwMode="auto">
            <a:xfrm>
              <a:off x="163736" y="1905000"/>
              <a:ext cx="8681464" cy="45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5257800"/>
              <a:ext cx="609600" cy="50444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0161" y="5255400"/>
              <a:ext cx="612000" cy="6120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7568" y="5181600"/>
              <a:ext cx="685800" cy="426225"/>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3200" y="5143037"/>
              <a:ext cx="465138" cy="419563"/>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84666" y="5284131"/>
              <a:ext cx="621134" cy="576000"/>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81200" y="5257800"/>
              <a:ext cx="455676" cy="456328"/>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8000" y="5638800"/>
              <a:ext cx="386719" cy="386719"/>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16798" y="5181600"/>
              <a:ext cx="576263" cy="360164"/>
            </a:xfrm>
            <a:prstGeom prst="rect">
              <a:avLst/>
            </a:prstGeom>
          </p:spPr>
        </p:pic>
        <p:pic>
          <p:nvPicPr>
            <p:cNvPr id="13" name="Picture 12"/>
            <p:cNvPicPr>
              <a:picLocks noChangeAspect="1"/>
            </p:cNvPicPr>
            <p:nvPr/>
          </p:nvPicPr>
          <p:blipFill>
            <a:blip r:embed="rId12"/>
            <a:stretch>
              <a:fillRect/>
            </a:stretch>
          </p:blipFill>
          <p:spPr>
            <a:xfrm>
              <a:off x="2514600" y="5715000"/>
              <a:ext cx="370071" cy="309562"/>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30369" y="5791200"/>
              <a:ext cx="599373" cy="221019"/>
            </a:xfrm>
            <a:prstGeom prst="rect">
              <a:avLst/>
            </a:prstGeom>
          </p:spPr>
        </p:pic>
      </p:grpSp>
      <p:grpSp>
        <p:nvGrpSpPr>
          <p:cNvPr id="19" name="Group 18"/>
          <p:cNvGrpSpPr/>
          <p:nvPr/>
        </p:nvGrpSpPr>
        <p:grpSpPr>
          <a:xfrm>
            <a:off x="3491438" y="1710478"/>
            <a:ext cx="5347762" cy="3357799"/>
            <a:chOff x="3491438" y="1710478"/>
            <a:chExt cx="5347762" cy="3357799"/>
          </a:xfrm>
        </p:grpSpPr>
        <p:pic>
          <p:nvPicPr>
            <p:cNvPr id="2050" name="Picture 2" descr="Image result for general public image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59016" y="1710478"/>
              <a:ext cx="1880184" cy="14894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15" cstate="print">
              <a:extLst>
                <a:ext uri="{28A0092B-C50C-407E-A947-70E740481C1C}">
                  <a14:useLocalDpi xmlns:a14="http://schemas.microsoft.com/office/drawing/2010/main" val="0"/>
                </a:ext>
              </a:extLst>
            </a:blip>
            <a:srcRect t="36658" b="10715"/>
            <a:stretch/>
          </p:blipFill>
          <p:spPr>
            <a:xfrm>
              <a:off x="3491438" y="1934649"/>
              <a:ext cx="3366562" cy="1113351"/>
            </a:xfrm>
            <a:prstGeom prst="rect">
              <a:avLst/>
            </a:prstGeom>
          </p:spPr>
        </p:pic>
        <p:sp>
          <p:nvSpPr>
            <p:cNvPr id="18" name="TextBox 17"/>
            <p:cNvSpPr txBox="1"/>
            <p:nvPr/>
          </p:nvSpPr>
          <p:spPr>
            <a:xfrm>
              <a:off x="3657600" y="4545059"/>
              <a:ext cx="4550283"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2800" b="0" i="0" u="none" strike="noStrike" cap="none" spc="0" normalizeH="0" baseline="0" dirty="0" smtClean="0">
                  <a:ln>
                    <a:noFill/>
                  </a:ln>
                  <a:solidFill>
                    <a:srgbClr val="002569"/>
                  </a:solidFill>
                  <a:effectLst/>
                  <a:uFillTx/>
                </a:rPr>
                <a:t>++ missions and ++++ data </a:t>
              </a:r>
              <a:endParaRPr kumimoji="0" lang="en-GB" sz="2800" b="0" i="0" u="none" strike="noStrike" cap="none" spc="0" normalizeH="0" baseline="0" dirty="0">
                <a:ln>
                  <a:noFill/>
                </a:ln>
                <a:solidFill>
                  <a:srgbClr val="002569"/>
                </a:solidFill>
                <a:effectLst/>
                <a:uFillTx/>
              </a:endParaRPr>
            </a:p>
          </p:txBody>
        </p:sp>
        <p:sp>
          <p:nvSpPr>
            <p:cNvPr id="20" name="TextBox 19"/>
            <p:cNvSpPr txBox="1"/>
            <p:nvPr/>
          </p:nvSpPr>
          <p:spPr>
            <a:xfrm>
              <a:off x="3733800" y="3200400"/>
              <a:ext cx="4777909"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2800" b="0" i="0" u="none" strike="noStrike" cap="none" spc="0" normalizeH="0" baseline="0" dirty="0" smtClean="0">
                  <a:ln>
                    <a:noFill/>
                  </a:ln>
                  <a:solidFill>
                    <a:srgbClr val="002569"/>
                  </a:solidFill>
                  <a:effectLst/>
                  <a:uFillTx/>
                </a:rPr>
                <a:t>++ less “sophisticated users” </a:t>
              </a:r>
              <a:endParaRPr kumimoji="0" lang="en-GB" sz="2800" b="0" i="0" u="none" strike="noStrike" cap="none" spc="0" normalizeH="0" baseline="0" dirty="0">
                <a:ln>
                  <a:noFill/>
                </a:ln>
                <a:solidFill>
                  <a:srgbClr val="002569"/>
                </a:solidFill>
                <a:effectLst/>
                <a:uFillTx/>
              </a:endParaRPr>
            </a:p>
          </p:txBody>
        </p:sp>
      </p:grpSp>
      <p:grpSp>
        <p:nvGrpSpPr>
          <p:cNvPr id="29" name="Group 28"/>
          <p:cNvGrpSpPr/>
          <p:nvPr/>
        </p:nvGrpSpPr>
        <p:grpSpPr>
          <a:xfrm>
            <a:off x="1371600" y="2362200"/>
            <a:ext cx="6400800" cy="2971800"/>
            <a:chOff x="2057400" y="1828800"/>
            <a:chExt cx="6400800" cy="2971800"/>
          </a:xfrm>
        </p:grpSpPr>
        <p:sp>
          <p:nvSpPr>
            <p:cNvPr id="30" name="Rounded Rectangle 29"/>
            <p:cNvSpPr/>
            <p:nvPr/>
          </p:nvSpPr>
          <p:spPr>
            <a:xfrm>
              <a:off x="2057400" y="1828800"/>
              <a:ext cx="6248400" cy="2971800"/>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grpSp>
          <p:nvGrpSpPr>
            <p:cNvPr id="31" name="Group 30"/>
            <p:cNvGrpSpPr/>
            <p:nvPr/>
          </p:nvGrpSpPr>
          <p:grpSpPr>
            <a:xfrm>
              <a:off x="2438400" y="1981200"/>
              <a:ext cx="6019800" cy="2819400"/>
              <a:chOff x="2284454" y="2971800"/>
              <a:chExt cx="4668484" cy="1828800"/>
            </a:xfrm>
          </p:grpSpPr>
          <p:cxnSp>
            <p:nvCxnSpPr>
              <p:cNvPr id="32" name="Straight Arrow Connector 31"/>
              <p:cNvCxnSpPr/>
              <p:nvPr/>
            </p:nvCxnSpPr>
            <p:spPr>
              <a:xfrm flipV="1">
                <a:off x="4120451" y="3166648"/>
                <a:ext cx="0" cy="1295400"/>
              </a:xfrm>
              <a:prstGeom prst="straightConnector1">
                <a:avLst/>
              </a:prstGeom>
              <a:noFill/>
              <a:ln w="25400" cap="flat">
                <a:solidFill>
                  <a:srgbClr val="FF9A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3" name="Straight Arrow Connector 32"/>
              <p:cNvCxnSpPr/>
              <p:nvPr/>
            </p:nvCxnSpPr>
            <p:spPr>
              <a:xfrm>
                <a:off x="4120451" y="4462048"/>
                <a:ext cx="2286000" cy="0"/>
              </a:xfrm>
              <a:prstGeom prst="straightConnector1">
                <a:avLst/>
              </a:prstGeom>
              <a:noFill/>
              <a:ln w="25400" cap="flat">
                <a:solidFill>
                  <a:srgbClr val="FF9A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34" name="TextBox 33"/>
              <p:cNvSpPr txBox="1"/>
              <p:nvPr/>
            </p:nvSpPr>
            <p:spPr>
              <a:xfrm>
                <a:off x="2284454" y="4306330"/>
                <a:ext cx="1772843" cy="2196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600" b="0" i="0" u="none" strike="noStrike" cap="none" spc="0" normalizeH="0" baseline="0" dirty="0" smtClean="0">
                    <a:ln>
                      <a:noFill/>
                    </a:ln>
                    <a:solidFill>
                      <a:srgbClr val="002569"/>
                    </a:solidFill>
                    <a:effectLst/>
                    <a:uFillTx/>
                  </a:rPr>
                  <a:t>Few sophisticated</a:t>
                </a:r>
                <a:r>
                  <a:rPr kumimoji="0" lang="en-GB" sz="1600" b="0" i="0" u="none" strike="noStrike" cap="none" spc="0" normalizeH="0" dirty="0" smtClean="0">
                    <a:ln>
                      <a:noFill/>
                    </a:ln>
                    <a:solidFill>
                      <a:srgbClr val="002569"/>
                    </a:solidFill>
                    <a:effectLst/>
                    <a:uFillTx/>
                  </a:rPr>
                  <a:t> users</a:t>
                </a:r>
                <a:endParaRPr kumimoji="0" lang="en-GB" sz="1600" b="0" i="0" u="none" strike="noStrike" cap="none" spc="0" normalizeH="0" baseline="0" dirty="0">
                  <a:ln>
                    <a:noFill/>
                  </a:ln>
                  <a:solidFill>
                    <a:srgbClr val="002569"/>
                  </a:solidFill>
                  <a:effectLst/>
                  <a:uFillTx/>
                </a:endParaRPr>
              </a:p>
            </p:txBody>
          </p:sp>
          <p:sp>
            <p:nvSpPr>
              <p:cNvPr id="35" name="TextBox 34"/>
              <p:cNvSpPr txBox="1"/>
              <p:nvPr/>
            </p:nvSpPr>
            <p:spPr>
              <a:xfrm>
                <a:off x="3096087" y="2971800"/>
                <a:ext cx="1138493" cy="3793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600" b="0" i="0" u="none" strike="noStrike" cap="none" spc="0" normalizeH="0" baseline="0" dirty="0" smtClean="0">
                    <a:ln>
                      <a:noFill/>
                    </a:ln>
                    <a:solidFill>
                      <a:srgbClr val="002569"/>
                    </a:solidFill>
                    <a:effectLst/>
                    <a:uFillTx/>
                  </a:rPr>
                  <a:t>Many “general </a:t>
                </a:r>
              </a:p>
              <a:p>
                <a:pPr marL="0" marR="0" indent="0" algn="l" defTabSz="457200" rtl="0" fontAlgn="auto" latinLnBrk="1" hangingPunct="0">
                  <a:lnSpc>
                    <a:spcPct val="100000"/>
                  </a:lnSpc>
                  <a:spcBef>
                    <a:spcPts val="0"/>
                  </a:spcBef>
                  <a:spcAft>
                    <a:spcPts val="0"/>
                  </a:spcAft>
                  <a:buClrTx/>
                  <a:buSzTx/>
                  <a:buFontTx/>
                  <a:buNone/>
                  <a:tabLst/>
                </a:pPr>
                <a:r>
                  <a:rPr kumimoji="0" lang="en-GB" sz="1600" b="0" i="0" u="none" strike="noStrike" cap="none" spc="0" normalizeH="0" baseline="0" dirty="0" smtClean="0">
                    <a:ln>
                      <a:noFill/>
                    </a:ln>
                    <a:solidFill>
                      <a:srgbClr val="002569"/>
                    </a:solidFill>
                    <a:effectLst/>
                    <a:uFillTx/>
                  </a:rPr>
                  <a:t>public”</a:t>
                </a:r>
                <a:r>
                  <a:rPr kumimoji="0" lang="en-GB" sz="1600" b="0" i="0" u="none" strike="noStrike" cap="none" spc="0" normalizeH="0" dirty="0" smtClean="0">
                    <a:ln>
                      <a:noFill/>
                    </a:ln>
                    <a:solidFill>
                      <a:srgbClr val="002569"/>
                    </a:solidFill>
                    <a:effectLst/>
                    <a:uFillTx/>
                  </a:rPr>
                  <a:t> users</a:t>
                </a:r>
                <a:endParaRPr kumimoji="0" lang="en-GB" sz="1600" b="0" i="0" u="none" strike="noStrike" cap="none" spc="0" normalizeH="0" baseline="0" dirty="0">
                  <a:ln>
                    <a:noFill/>
                  </a:ln>
                  <a:solidFill>
                    <a:srgbClr val="002569"/>
                  </a:solidFill>
                  <a:effectLst/>
                  <a:uFillTx/>
                </a:endParaRPr>
              </a:p>
            </p:txBody>
          </p:sp>
          <p:sp>
            <p:nvSpPr>
              <p:cNvPr id="36" name="TextBox 35"/>
              <p:cNvSpPr txBox="1"/>
              <p:nvPr/>
            </p:nvSpPr>
            <p:spPr>
              <a:xfrm>
                <a:off x="4044251" y="4462048"/>
                <a:ext cx="2585001"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600" b="0" i="0" u="none" strike="noStrike" cap="none" spc="0" normalizeH="0" baseline="0" dirty="0" smtClean="0">
                    <a:ln>
                      <a:noFill/>
                    </a:ln>
                    <a:solidFill>
                      <a:srgbClr val="002569"/>
                    </a:solidFill>
                    <a:effectLst/>
                    <a:uFillTx/>
                  </a:rPr>
                  <a:t>“Small”</a:t>
                </a:r>
                <a:r>
                  <a:rPr kumimoji="0" lang="en-GB" sz="1600" b="0" i="0" u="none" strike="noStrike" cap="none" spc="0" normalizeH="0" dirty="0" smtClean="0">
                    <a:ln>
                      <a:noFill/>
                    </a:ln>
                    <a:solidFill>
                      <a:srgbClr val="002569"/>
                    </a:solidFill>
                    <a:effectLst/>
                    <a:uFillTx/>
                  </a:rPr>
                  <a:t> data           Big data</a:t>
                </a:r>
                <a:endParaRPr kumimoji="0" lang="en-GB" sz="1600" b="0" i="0" u="none" strike="noStrike" cap="none" spc="0" normalizeH="0" baseline="0" dirty="0">
                  <a:ln>
                    <a:noFill/>
                  </a:ln>
                  <a:solidFill>
                    <a:srgbClr val="002569"/>
                  </a:solidFill>
                  <a:effectLst/>
                  <a:uFillTx/>
                </a:endParaRPr>
              </a:p>
            </p:txBody>
          </p:sp>
          <p:graphicFrame>
            <p:nvGraphicFramePr>
              <p:cNvPr id="37" name="Diagram 36"/>
              <p:cNvGraphicFramePr/>
              <p:nvPr>
                <p:extLst/>
              </p:nvPr>
            </p:nvGraphicFramePr>
            <p:xfrm>
              <a:off x="3401518" y="3139190"/>
              <a:ext cx="3551420" cy="129998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pSp>
      </p:grpSp>
    </p:spTree>
    <p:extLst>
      <p:ext uri="{BB962C8B-B14F-4D97-AF65-F5344CB8AC3E}">
        <p14:creationId xmlns:p14="http://schemas.microsoft.com/office/powerpoint/2010/main" val="14268281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13543</TotalTime>
  <Words>1442</Words>
  <Application>Microsoft Office PowerPoint</Application>
  <PresentationFormat>On-screen Show (4:3)</PresentationFormat>
  <Paragraphs>238</Paragraphs>
  <Slides>26</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MS PGothic</vt:lpstr>
      <vt:lpstr>MS PGothic</vt:lpstr>
      <vt:lpstr>Arial</vt:lpstr>
      <vt:lpstr>Arial Bold</vt:lpstr>
      <vt:lpstr>Avenir Roman</vt:lpstr>
      <vt:lpstr>Calibri</vt:lpstr>
      <vt:lpstr>Courier New</vt:lpstr>
      <vt:lpstr>Droid Serif</vt:lpstr>
      <vt:lpstr>Proxima Nova Regular</vt:lpstr>
      <vt:lpstr>Times New Roman</vt:lpstr>
      <vt:lpstr>Verdana</vt:lpstr>
      <vt:lpstr>Wingdings</vt:lpstr>
      <vt:lpstr>Default</vt:lpstr>
      <vt:lpstr>FDA context  Steven Hosford On behalf of FDA Co-chairs </vt:lpstr>
      <vt:lpstr>PowerPoint Presentation</vt:lpstr>
      <vt:lpstr>PowerPoint Presentation</vt:lpstr>
      <vt:lpstr>PowerPoint Presentation</vt:lpstr>
      <vt:lpstr>PowerPoint Presentation</vt:lpstr>
      <vt:lpstr> Analysis Ready Data (ARD), CARD4L and Interoperable products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EO use environments</vt:lpstr>
      <vt:lpstr>PowerPoint Presentation</vt:lpstr>
      <vt:lpstr>PowerPoint Presentation</vt:lpstr>
      <vt:lpstr>PowerPoint Presentation</vt:lpstr>
      <vt:lpstr>PowerPoint Presentation</vt:lpstr>
      <vt:lpstr>What are Data Cubes?</vt:lpstr>
      <vt:lpstr>The “Road to 20” Operational Data Cubes by 2020</vt:lpstr>
      <vt:lpstr>Monitoring and mapping the EO ecosystem</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Steven Hosford</cp:lastModifiedBy>
  <cp:revision>139</cp:revision>
  <dcterms:modified xsi:type="dcterms:W3CDTF">2018-04-11T10:11:39Z</dcterms:modified>
</cp:coreProperties>
</file>