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56" r:id="rId2"/>
    <p:sldId id="346" r:id="rId3"/>
    <p:sldId id="355" r:id="rId4"/>
    <p:sldId id="356" r:id="rId5"/>
    <p:sldId id="358" r:id="rId6"/>
    <p:sldId id="360" r:id="rId7"/>
    <p:sldId id="362" r:id="rId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olanda Maggio" initials="I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45"/>
    <p:restoredTop sz="50000" autoAdjust="0"/>
  </p:normalViewPr>
  <p:slideViewPr>
    <p:cSldViewPr>
      <p:cViewPr>
        <p:scale>
          <a:sx n="76" d="100"/>
          <a:sy n="76" d="100"/>
        </p:scale>
        <p:origin x="-570"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CF1066-B05D-46B8-9FE7-08839E553B64}" type="datetimeFigureOut">
              <a:rPr lang="en-US" smtClean="0"/>
              <a:t>4/10/2018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ECD799-DC87-450B-84D2-5881342348C0}" type="slidenum">
              <a:rPr lang="en-US" smtClean="0"/>
              <a:t>‹#›</a:t>
            </a:fld>
            <a:endParaRPr lang="en-US"/>
          </a:p>
        </p:txBody>
      </p:sp>
    </p:spTree>
    <p:extLst>
      <p:ext uri="{BB962C8B-B14F-4D97-AF65-F5344CB8AC3E}">
        <p14:creationId xmlns:p14="http://schemas.microsoft.com/office/powerpoint/2010/main" val="3570760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7000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348" y="332992"/>
            <a:ext cx="6105525" cy="427038"/>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15950" y="1673225"/>
            <a:ext cx="7653338" cy="4318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ftr" sz="quarter" idx="10"/>
          </p:nvPr>
        </p:nvSpPr>
        <p:spPr>
          <a:xfrm>
            <a:off x="298238" y="6438986"/>
            <a:ext cx="6526212" cy="231775"/>
          </a:xfrm>
          <a:prstGeom prst="rect">
            <a:avLst/>
          </a:prstGeom>
          <a:ln/>
        </p:spPr>
        <p:txBody>
          <a:bodyPr/>
          <a:lstStyle>
            <a:lvl1pPr>
              <a:defRPr/>
            </a:lvl1pPr>
          </a:lstStyle>
          <a:p>
            <a:pPr>
              <a:defRPr/>
            </a:pPr>
            <a:r>
              <a:rPr lang="en-GB"/>
              <a:t>ESA UNCLASSIFIED – For Official Use</a:t>
            </a:r>
          </a:p>
        </p:txBody>
      </p:sp>
    </p:spTree>
    <p:extLst>
      <p:ext uri="{BB962C8B-B14F-4D97-AF65-F5344CB8AC3E}">
        <p14:creationId xmlns:p14="http://schemas.microsoft.com/office/powerpoint/2010/main" val="923039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152400" y="2286000"/>
            <a:ext cx="8991600" cy="19050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lvl1pPr algn="l">
              <a:defRPr sz="4200" b="1">
                <a:latin typeface="Droid Serif"/>
                <a:ea typeface="Droid Serif"/>
                <a:cs typeface="Droid Serif"/>
                <a:sym typeface="Droid Serif"/>
              </a:defRPr>
            </a:lvl1pPr>
          </a:lstStyle>
          <a:p>
            <a:r>
              <a:rPr lang="en-GB" sz="3600" dirty="0"/>
              <a:t>Summary on Joint Interaction and Additional Opportunities</a:t>
            </a:r>
            <a:r>
              <a:rPr lang="en-US" sz="3600" dirty="0"/>
              <a:t> – </a:t>
            </a:r>
            <a:r>
              <a:rPr lang="en-GB" sz="3600" dirty="0"/>
              <a:t>Joint Recommendations to CEOS and GEO </a:t>
            </a:r>
            <a:endParaRPr sz="3600" dirty="0">
              <a:solidFill>
                <a:srgbClr val="FFFFFF"/>
              </a:solidFill>
              <a:latin typeface="+mj-lt"/>
            </a:endParaRPr>
          </a:p>
        </p:txBody>
      </p:sp>
      <p:sp>
        <p:nvSpPr>
          <p:cNvPr id="11" name="Shape 11"/>
          <p:cNvSpPr/>
          <p:nvPr/>
        </p:nvSpPr>
        <p:spPr>
          <a:xfrm>
            <a:off x="457200" y="3886200"/>
            <a:ext cx="5486400"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endParaRPr lang="en-US" sz="2000" dirty="0">
              <a:solidFill>
                <a:srgbClr val="FFFFFF"/>
              </a:solidFill>
              <a:ea typeface="Arial Bold"/>
              <a:cs typeface="Arial Bold"/>
              <a:sym typeface="Arial Bold"/>
            </a:endParaRPr>
          </a:p>
          <a:p>
            <a:pPr lvl="0" defTabSz="914400">
              <a:lnSpc>
                <a:spcPct val="150000"/>
              </a:lnSpc>
              <a:defRPr>
                <a:solidFill>
                  <a:srgbClr val="000000"/>
                </a:solidFill>
              </a:defRPr>
            </a:pPr>
            <a:r>
              <a:rPr lang="en-US" sz="2000" dirty="0" err="1">
                <a:solidFill>
                  <a:srgbClr val="FFFFFF"/>
                </a:solidFill>
                <a:ea typeface="Arial Bold"/>
                <a:cs typeface="Arial Bold"/>
                <a:sym typeface="Arial Bold"/>
              </a:rPr>
              <a:t>Mirko</a:t>
            </a:r>
            <a:r>
              <a:rPr lang="en-US" sz="2000" dirty="0">
                <a:solidFill>
                  <a:srgbClr val="FFFFFF"/>
                </a:solidFill>
                <a:ea typeface="Arial Bold"/>
                <a:cs typeface="Arial Bold"/>
                <a:sym typeface="Arial Bold"/>
              </a:rPr>
              <a:t> Albani (WGISS), Kurtis </a:t>
            </a:r>
            <a:r>
              <a:rPr lang="en-US" sz="2000" dirty="0" err="1">
                <a:solidFill>
                  <a:srgbClr val="FFFFFF"/>
                </a:solidFill>
                <a:ea typeface="Arial Bold"/>
                <a:cs typeface="Arial Bold"/>
                <a:sym typeface="Arial Bold"/>
              </a:rPr>
              <a:t>Thome</a:t>
            </a:r>
            <a:r>
              <a:rPr lang="en-US" sz="2000" dirty="0">
                <a:solidFill>
                  <a:srgbClr val="FFFFFF"/>
                </a:solidFill>
                <a:ea typeface="Arial Bold"/>
                <a:cs typeface="Arial Bold"/>
                <a:sym typeface="Arial Bold"/>
              </a:rPr>
              <a:t> (WGCV)</a:t>
            </a:r>
          </a:p>
          <a:p>
            <a:pPr lvl="0" defTabSz="914400">
              <a:lnSpc>
                <a:spcPct val="150000"/>
              </a:lnSpc>
              <a:defRPr>
                <a:solidFill>
                  <a:srgbClr val="000000"/>
                </a:solidFill>
              </a:defRPr>
            </a:pPr>
            <a:endParaRPr lang="en-US" sz="2000" dirty="0">
              <a:solidFill>
                <a:srgbClr val="FFFFFF"/>
              </a:solidFill>
              <a:ea typeface="Arial Bold"/>
              <a:cs typeface="Arial Bold"/>
              <a:sym typeface="Arial Bold"/>
            </a:endParaRPr>
          </a:p>
          <a:p>
            <a:pPr lvl="0" defTabSz="914400">
              <a:lnSpc>
                <a:spcPct val="110000"/>
              </a:lnSpc>
              <a:defRPr>
                <a:solidFill>
                  <a:srgbClr val="000000"/>
                </a:solidFill>
              </a:defRPr>
            </a:pPr>
            <a:r>
              <a:rPr lang="en-US" sz="2000" dirty="0">
                <a:solidFill>
                  <a:srgbClr val="FFFFFF"/>
                </a:solidFill>
                <a:ea typeface="Arial Bold"/>
                <a:cs typeface="Arial Bold"/>
                <a:sym typeface="Arial Bold"/>
              </a:rPr>
              <a:t>WGISS#45 / WGCV#43</a:t>
            </a:r>
          </a:p>
          <a:p>
            <a:pPr lvl="0" defTabSz="914400">
              <a:lnSpc>
                <a:spcPct val="110000"/>
              </a:lnSpc>
              <a:defRPr>
                <a:solidFill>
                  <a:srgbClr val="000000"/>
                </a:solidFill>
              </a:defRPr>
            </a:pPr>
            <a:r>
              <a:rPr lang="en-US" sz="2000" dirty="0">
                <a:solidFill>
                  <a:srgbClr val="FFFFFF"/>
                </a:solidFill>
                <a:ea typeface="Arial Bold"/>
                <a:cs typeface="Arial Bold"/>
                <a:sym typeface="Arial Bold"/>
              </a:rPr>
              <a:t>INPE, São José dos Campos (SP), Brazil</a:t>
            </a:r>
          </a:p>
          <a:p>
            <a:pPr lvl="0" defTabSz="914400">
              <a:lnSpc>
                <a:spcPct val="110000"/>
              </a:lnSpc>
              <a:defRPr>
                <a:solidFill>
                  <a:srgbClr val="000000"/>
                </a:solidFill>
              </a:defRPr>
            </a:pPr>
            <a:r>
              <a:rPr lang="en-US" sz="2000" dirty="0">
                <a:solidFill>
                  <a:srgbClr val="FFFFFF"/>
                </a:solidFill>
                <a:ea typeface="Arial Bold"/>
                <a:cs typeface="Arial Bold"/>
                <a:sym typeface="Arial Bold"/>
              </a:rPr>
              <a:t>09 April 2018</a:t>
            </a: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33" y="235028"/>
            <a:ext cx="6105525" cy="584776"/>
          </a:xfrm>
        </p:spPr>
        <p:txBody>
          <a:bodyPr/>
          <a:lstStyle/>
          <a:p>
            <a:r>
              <a:rPr lang="en-US" sz="3200" dirty="0"/>
              <a:t>Joint Session - Summary</a:t>
            </a:r>
          </a:p>
        </p:txBody>
      </p:sp>
      <p:sp>
        <p:nvSpPr>
          <p:cNvPr id="3" name="Content Placeholder 2"/>
          <p:cNvSpPr>
            <a:spLocks noGrp="1"/>
          </p:cNvSpPr>
          <p:nvPr>
            <p:ph idx="1"/>
          </p:nvPr>
        </p:nvSpPr>
        <p:spPr>
          <a:xfrm>
            <a:off x="152400" y="1219200"/>
            <a:ext cx="8692117" cy="5459826"/>
          </a:xfrm>
        </p:spPr>
        <p:txBody>
          <a:bodyPr/>
          <a:lstStyle/>
          <a:p>
            <a:pPr marL="0" indent="0">
              <a:spcBef>
                <a:spcPts val="1100"/>
              </a:spcBef>
              <a:buNone/>
            </a:pPr>
            <a:r>
              <a:rPr lang="en-US" dirty="0"/>
              <a:t>Discussions covered common areas and topics in the ongoing/planned WGs activities which could benefit from cooperation between the two groups:</a:t>
            </a:r>
          </a:p>
          <a:p>
            <a:pPr>
              <a:spcBef>
                <a:spcPts val="1100"/>
              </a:spcBef>
              <a:buFont typeface="Arial"/>
              <a:buChar char="•"/>
            </a:pPr>
            <a:r>
              <a:rPr lang="en-US" sz="2000" dirty="0"/>
              <a:t>Ways to describe and share</a:t>
            </a:r>
            <a:r>
              <a:rPr lang="en-GB" sz="2000" dirty="0"/>
              <a:t> available facilities, expertise, resources, technical information and documentation</a:t>
            </a:r>
            <a:endParaRPr lang="en-US" sz="2000" dirty="0"/>
          </a:p>
          <a:p>
            <a:pPr>
              <a:spcBef>
                <a:spcPts val="1100"/>
              </a:spcBef>
              <a:buFont typeface="Arial"/>
              <a:buChar char="•"/>
            </a:pPr>
            <a:r>
              <a:rPr lang="en-US" sz="2000" dirty="0"/>
              <a:t>Topics of common interest with natural synergies</a:t>
            </a:r>
          </a:p>
          <a:p>
            <a:pPr>
              <a:spcBef>
                <a:spcPts val="1100"/>
              </a:spcBef>
              <a:buFont typeface="Arial"/>
              <a:buChar char="•"/>
            </a:pPr>
            <a:r>
              <a:rPr lang="en-US" sz="2000" dirty="0"/>
              <a:t>Defined tasks to define a way forward</a:t>
            </a:r>
          </a:p>
          <a:p>
            <a:pPr>
              <a:spcBef>
                <a:spcPts val="1100"/>
              </a:spcBef>
              <a:buFont typeface="Arial"/>
              <a:buChar char="•"/>
            </a:pPr>
            <a:r>
              <a:rPr lang="en-US" sz="2000" dirty="0"/>
              <a:t>Agreed to monitor progress through periodic joint calls</a:t>
            </a:r>
          </a:p>
          <a:p>
            <a:pPr marL="0" indent="0">
              <a:spcBef>
                <a:spcPts val="1100"/>
              </a:spcBef>
              <a:buNone/>
            </a:pPr>
            <a:endParaRPr lang="en-US" sz="2000" dirty="0"/>
          </a:p>
          <a:p>
            <a:pPr marL="0" indent="0">
              <a:spcBef>
                <a:spcPts val="1100"/>
              </a:spcBef>
              <a:buNone/>
            </a:pPr>
            <a:endParaRPr lang="en-US" sz="2000" dirty="0"/>
          </a:p>
        </p:txBody>
      </p:sp>
    </p:spTree>
    <p:extLst>
      <p:ext uri="{BB962C8B-B14F-4D97-AF65-F5344CB8AC3E}">
        <p14:creationId xmlns:p14="http://schemas.microsoft.com/office/powerpoint/2010/main" val="396416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76200"/>
            <a:ext cx="5101105" cy="769441"/>
          </a:xfrm>
        </p:spPr>
        <p:txBody>
          <a:bodyPr/>
          <a:lstStyle/>
          <a:p>
            <a:pPr algn="l"/>
            <a:r>
              <a:rPr lang="en-US" sz="2800" dirty="0"/>
              <a:t>Joint Session – </a:t>
            </a:r>
            <a:br>
              <a:rPr lang="en-US" sz="2800" dirty="0"/>
            </a:br>
            <a:r>
              <a:rPr lang="en-US" sz="2800" dirty="0"/>
              <a:t>	Topics discussed</a:t>
            </a:r>
          </a:p>
        </p:txBody>
      </p:sp>
      <p:sp>
        <p:nvSpPr>
          <p:cNvPr id="3" name="Content Placeholder 2"/>
          <p:cNvSpPr>
            <a:spLocks noGrp="1"/>
          </p:cNvSpPr>
          <p:nvPr>
            <p:ph idx="1"/>
          </p:nvPr>
        </p:nvSpPr>
        <p:spPr>
          <a:xfrm>
            <a:off x="381000" y="1981200"/>
            <a:ext cx="8534400" cy="4318000"/>
          </a:xfrm>
        </p:spPr>
        <p:txBody>
          <a:bodyPr/>
          <a:lstStyle/>
          <a:p>
            <a:pPr marL="457200" indent="-457200">
              <a:buFont typeface="+mj-lt"/>
              <a:buAutoNum type="arabicPeriod"/>
            </a:pPr>
            <a:r>
              <a:rPr lang="en-CA" sz="2000" b="1" dirty="0"/>
              <a:t>Data Formats and Interoperability in the framework of FDA	</a:t>
            </a:r>
          </a:p>
          <a:p>
            <a:pPr marL="457200" lvl="1" indent="0">
              <a:buNone/>
            </a:pPr>
            <a:r>
              <a:rPr lang="en-CA" sz="2000" i="1" dirty="0"/>
              <a:t>Robert Woodcock (WGISS), Medhavy Thankappan (WGCV)</a:t>
            </a:r>
            <a:endParaRPr lang="en-US" sz="2000" i="1" dirty="0"/>
          </a:p>
          <a:p>
            <a:pPr marL="457200" indent="-457200">
              <a:buFont typeface="+mj-lt"/>
              <a:buAutoNum type="arabicPeriod"/>
            </a:pPr>
            <a:endParaRPr lang="en-GB" sz="2000" dirty="0"/>
          </a:p>
          <a:p>
            <a:pPr marL="457200" indent="-457200">
              <a:buFont typeface="+mj-lt"/>
              <a:buAutoNum type="arabicPeriod"/>
            </a:pPr>
            <a:r>
              <a:rPr lang="en-GB" sz="2000" b="1" dirty="0"/>
              <a:t>Quality Indicators in Discovery Metadata	</a:t>
            </a:r>
          </a:p>
          <a:p>
            <a:pPr marL="457200" lvl="1" indent="0">
              <a:buNone/>
            </a:pPr>
            <a:r>
              <a:rPr lang="en-GB" sz="2000" i="1" dirty="0"/>
              <a:t>Michael Morahan (WGISS), Nigel Fox (</a:t>
            </a:r>
            <a:r>
              <a:rPr lang="en-CA" sz="2000" i="1" dirty="0"/>
              <a:t>WGCV)</a:t>
            </a:r>
          </a:p>
          <a:p>
            <a:pPr marL="914400" lvl="1" indent="-457200">
              <a:buFont typeface="+mj-lt"/>
              <a:buAutoNum type="arabicPeriod"/>
            </a:pPr>
            <a:endParaRPr lang="en-US" sz="2000" dirty="0"/>
          </a:p>
          <a:p>
            <a:pPr marL="457200" indent="-457200">
              <a:buFont typeface="+mj-lt"/>
              <a:buAutoNum type="arabicPeriod"/>
            </a:pPr>
            <a:r>
              <a:rPr lang="en-GB" sz="2000" b="1" dirty="0"/>
              <a:t>CEOS Data Cubes and CEOS Test Sites Data Access in support of WGCV Activities</a:t>
            </a:r>
          </a:p>
          <a:p>
            <a:pPr marL="457200" lvl="1" indent="0">
              <a:buNone/>
            </a:pPr>
            <a:r>
              <a:rPr lang="en-CA" sz="2000" i="1" dirty="0"/>
              <a:t>Robert Woodcock (WGISS), Greg Stensaas (WGCV)</a:t>
            </a:r>
            <a:endParaRPr lang="en-US" sz="2000" i="1" dirty="0"/>
          </a:p>
          <a:p>
            <a:pPr marL="457200" indent="-457200">
              <a:buFont typeface="+mj-lt"/>
              <a:buAutoNum type="arabicPeriod"/>
            </a:pPr>
            <a:endParaRPr lang="en-GB" sz="2000" dirty="0"/>
          </a:p>
          <a:p>
            <a:pPr marL="457200" indent="-457200">
              <a:buFont typeface="+mj-lt"/>
              <a:buAutoNum type="arabicPeriod"/>
            </a:pPr>
            <a:r>
              <a:rPr lang="en-GB" sz="2000" b="1" dirty="0"/>
              <a:t>Standardization and Best Practices (e.g. ISO 19159-3)</a:t>
            </a:r>
          </a:p>
          <a:p>
            <a:pPr marL="457200" lvl="1" indent="0">
              <a:buNone/>
            </a:pPr>
            <a:r>
              <a:rPr lang="en-GB" sz="2000" i="1" dirty="0"/>
              <a:t>Richard Moreno (WGISS), Cindy </a:t>
            </a:r>
            <a:r>
              <a:rPr lang="en-GB" sz="2000" i="1" dirty="0" err="1"/>
              <a:t>Ong</a:t>
            </a:r>
            <a:r>
              <a:rPr lang="en-GB" sz="2000" i="1" dirty="0"/>
              <a:t> (</a:t>
            </a:r>
            <a:r>
              <a:rPr lang="en-CA" sz="2000" i="1" dirty="0"/>
              <a:t>WGCV)</a:t>
            </a:r>
            <a:endParaRPr lang="en-US" sz="2000" i="1" dirty="0"/>
          </a:p>
          <a:p>
            <a:pPr marL="457200" indent="-457200">
              <a:lnSpc>
                <a:spcPct val="200000"/>
              </a:lnSpc>
              <a:buFont typeface="+mj-lt"/>
              <a:buAutoNum type="arabicPeriod"/>
            </a:pPr>
            <a:endParaRPr lang="en-US" sz="2000" dirty="0"/>
          </a:p>
        </p:txBody>
      </p:sp>
      <p:sp>
        <p:nvSpPr>
          <p:cNvPr id="4" name="Content Placeholder 2">
            <a:extLst>
              <a:ext uri="{FF2B5EF4-FFF2-40B4-BE49-F238E27FC236}">
                <a16:creationId xmlns:a16="http://schemas.microsoft.com/office/drawing/2014/main" xmlns="" id="{39417E36-603B-6C48-A80A-3AF31A89E683}"/>
              </a:ext>
            </a:extLst>
          </p:cNvPr>
          <p:cNvSpPr txBox="1">
            <a:spLocks/>
          </p:cNvSpPr>
          <p:nvPr/>
        </p:nvSpPr>
        <p:spPr>
          <a:xfrm>
            <a:off x="152400" y="1219200"/>
            <a:ext cx="8692117" cy="12446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Bef>
                <a:spcPts val="1100"/>
              </a:spcBef>
              <a:buFont typeface="Arial"/>
              <a:buNone/>
            </a:pPr>
            <a:r>
              <a:rPr lang="en-US" dirty="0"/>
              <a:t>Four broad topics summarized and discussed leading to a set of concrete tasks</a:t>
            </a:r>
            <a:endParaRPr lang="en-US" sz="2000" dirty="0"/>
          </a:p>
        </p:txBody>
      </p:sp>
    </p:spTree>
    <p:extLst>
      <p:ext uri="{BB962C8B-B14F-4D97-AF65-F5344CB8AC3E}">
        <p14:creationId xmlns:p14="http://schemas.microsoft.com/office/powerpoint/2010/main" val="290294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4751858" cy="830997"/>
          </a:xfrm>
        </p:spPr>
        <p:txBody>
          <a:bodyPr/>
          <a:lstStyle/>
          <a:p>
            <a:r>
              <a:rPr lang="en-US" sz="2400" dirty="0"/>
              <a:t>Data Formats and Interoperability in the frame of FDA</a:t>
            </a:r>
            <a:endParaRPr lang="en-US" dirty="0"/>
          </a:p>
        </p:txBody>
      </p:sp>
      <p:sp>
        <p:nvSpPr>
          <p:cNvPr id="3" name="Content Placeholder 2"/>
          <p:cNvSpPr>
            <a:spLocks noGrp="1"/>
          </p:cNvSpPr>
          <p:nvPr>
            <p:ph idx="1"/>
          </p:nvPr>
        </p:nvSpPr>
        <p:spPr>
          <a:xfrm>
            <a:off x="340949" y="1273380"/>
            <a:ext cx="8528050" cy="5584620"/>
          </a:xfrm>
        </p:spPr>
        <p:txBody>
          <a:bodyPr>
            <a:normAutofit lnSpcReduction="10000"/>
          </a:bodyPr>
          <a:lstStyle/>
          <a:p>
            <a:pPr marL="0" lvl="1" indent="0">
              <a:lnSpc>
                <a:spcPct val="120000"/>
              </a:lnSpc>
              <a:buNone/>
            </a:pPr>
            <a:r>
              <a:rPr lang="en-GB" sz="2000" b="1" dirty="0"/>
              <a:t>Objective</a:t>
            </a:r>
            <a:r>
              <a:rPr lang="en-GB" sz="2000" dirty="0"/>
              <a:t>: </a:t>
            </a:r>
            <a:r>
              <a:rPr lang="en-GB" sz="2000" i="1" dirty="0"/>
              <a:t>Ensure users a seamless access and usability of data from multiple sensors including tools to use data from multiple sensors</a:t>
            </a:r>
          </a:p>
          <a:p>
            <a:r>
              <a:rPr lang="en-US" sz="2000" dirty="0"/>
              <a:t>Example case for surface reflectance showing the range of possible challenges in creating a consistent time series across multiple processing schemes</a:t>
            </a:r>
          </a:p>
          <a:p>
            <a:r>
              <a:rPr lang="en-CA" sz="2000" dirty="0"/>
              <a:t>Data format is not the biggest issue to solve related to </a:t>
            </a:r>
            <a:r>
              <a:rPr lang="en-CA" sz="2000" dirty="0" err="1"/>
              <a:t>interoperatbility</a:t>
            </a:r>
            <a:endParaRPr lang="en-US" sz="2000" dirty="0"/>
          </a:p>
          <a:p>
            <a:r>
              <a:rPr lang="en-CA" sz="2000" dirty="0"/>
              <a:t>Format conversion is pretty well understood and WGISS already provides that service</a:t>
            </a:r>
            <a:endParaRPr lang="en-US" sz="2000" dirty="0"/>
          </a:p>
          <a:p>
            <a:r>
              <a:rPr lang="en-CA" sz="2000" dirty="0"/>
              <a:t>Recognize that the definition of ARD is necessarily broad and we should not let this prevent progress on understanding how to communicate uncertainties and data quality</a:t>
            </a:r>
            <a:endParaRPr lang="en-GB" sz="2000" i="1" dirty="0"/>
          </a:p>
          <a:p>
            <a:pPr marL="0" lvl="1" indent="0">
              <a:lnSpc>
                <a:spcPct val="120000"/>
              </a:lnSpc>
              <a:buNone/>
            </a:pPr>
            <a:r>
              <a:rPr lang="en-GB" sz="2000" b="1" dirty="0"/>
              <a:t>Task</a:t>
            </a:r>
            <a:r>
              <a:rPr lang="en-GB" sz="2000" dirty="0"/>
              <a:t>:</a:t>
            </a:r>
          </a:p>
          <a:p>
            <a:pPr marL="457200" indent="-457200">
              <a:buFont typeface="+mj-lt"/>
              <a:buAutoNum type="arabicPeriod"/>
            </a:pPr>
            <a:r>
              <a:rPr lang="en-CA" sz="2000" b="1" dirty="0"/>
              <a:t>ARD uncertainty:</a:t>
            </a:r>
            <a:r>
              <a:rPr lang="en-CA" sz="2000" dirty="0"/>
              <a:t> </a:t>
            </a:r>
            <a:r>
              <a:rPr lang="en-CA" sz="2000" i="1" dirty="0"/>
              <a:t>Work to define a set of quality/uncertainty parameters to include within ARD and determine an initial method to incorporate these along with their provenance into the data stream, including education of the data community on how to provide provenance information</a:t>
            </a:r>
          </a:p>
        </p:txBody>
      </p:sp>
    </p:spTree>
    <p:extLst>
      <p:ext uri="{BB962C8B-B14F-4D97-AF65-F5344CB8AC3E}">
        <p14:creationId xmlns:p14="http://schemas.microsoft.com/office/powerpoint/2010/main" val="357878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5114925" cy="830997"/>
          </a:xfrm>
        </p:spPr>
        <p:txBody>
          <a:bodyPr/>
          <a:lstStyle/>
          <a:p>
            <a:pPr algn="ctr"/>
            <a:r>
              <a:rPr lang="en-GB" sz="2800" dirty="0"/>
              <a:t>Quality Indicators in Discovery </a:t>
            </a:r>
            <a:r>
              <a:rPr lang="en-US" sz="2800" dirty="0"/>
              <a:t>Metadata</a:t>
            </a:r>
            <a:endParaRPr lang="en-US" sz="3600" dirty="0"/>
          </a:p>
        </p:txBody>
      </p:sp>
      <p:sp>
        <p:nvSpPr>
          <p:cNvPr id="3" name="Content Placeholder 2"/>
          <p:cNvSpPr>
            <a:spLocks noGrp="1"/>
          </p:cNvSpPr>
          <p:nvPr>
            <p:ph idx="1"/>
          </p:nvPr>
        </p:nvSpPr>
        <p:spPr>
          <a:xfrm>
            <a:off x="287722" y="1207206"/>
            <a:ext cx="8685150" cy="5726994"/>
          </a:xfrm>
        </p:spPr>
        <p:txBody>
          <a:bodyPr>
            <a:normAutofit lnSpcReduction="10000"/>
          </a:bodyPr>
          <a:lstStyle/>
          <a:p>
            <a:pPr marL="0" indent="0">
              <a:buNone/>
            </a:pPr>
            <a:r>
              <a:rPr lang="en-US" sz="2000" b="1" dirty="0"/>
              <a:t>Objective</a:t>
            </a:r>
            <a:r>
              <a:rPr lang="en-US" sz="2000" dirty="0"/>
              <a:t>: </a:t>
            </a:r>
            <a:r>
              <a:rPr lang="en-US" sz="2000" i="1" dirty="0"/>
              <a:t>Ensure quality and uncertainty information availability  (discovery and access) for users</a:t>
            </a:r>
          </a:p>
          <a:p>
            <a:r>
              <a:rPr lang="en-CA" sz="2000" dirty="0"/>
              <a:t>Measurement equation must be embedded in a way</a:t>
            </a:r>
            <a:endParaRPr lang="en-US" sz="2000" dirty="0"/>
          </a:p>
          <a:p>
            <a:r>
              <a:rPr lang="en-CA" sz="2000" dirty="0"/>
              <a:t>Per pixel uncertainty too large to handle</a:t>
            </a:r>
            <a:endParaRPr lang="en-US" sz="2000" dirty="0"/>
          </a:p>
          <a:p>
            <a:r>
              <a:rPr lang="en-CA" sz="2000" dirty="0"/>
              <a:t>There exist a set of key quality metrics that are useful and indicators </a:t>
            </a:r>
            <a:endParaRPr lang="en-US" sz="2000" dirty="0"/>
          </a:p>
          <a:p>
            <a:r>
              <a:rPr lang="en-CA" sz="2000" dirty="0"/>
              <a:t>QI should be tagged at all stages with a link to the earlier stages and is locked into the future</a:t>
            </a:r>
            <a:endParaRPr lang="en-US" sz="2000" dirty="0"/>
          </a:p>
          <a:p>
            <a:r>
              <a:rPr lang="en-CA" sz="2000" dirty="0"/>
              <a:t>Discussion on where to go forward – QI is well defined but concrete cases will always have different levels and flags  </a:t>
            </a:r>
            <a:endParaRPr lang="en-US" sz="2000" dirty="0"/>
          </a:p>
          <a:p>
            <a:r>
              <a:rPr lang="en-CA" sz="2000" dirty="0"/>
              <a:t>Describing QI is not easy and more difficult to do it for the user readability</a:t>
            </a:r>
            <a:endParaRPr lang="en-US" sz="2000" dirty="0"/>
          </a:p>
          <a:p>
            <a:r>
              <a:rPr lang="en-CA" sz="2000" dirty="0"/>
              <a:t>Keep in mind that quality is defined by end user – fitness for purpose is defined by end user</a:t>
            </a:r>
            <a:endParaRPr lang="en-GB" sz="2000" b="1" dirty="0"/>
          </a:p>
          <a:p>
            <a:pPr marL="0" lvl="1" indent="0">
              <a:lnSpc>
                <a:spcPct val="120000"/>
              </a:lnSpc>
              <a:buNone/>
            </a:pPr>
            <a:r>
              <a:rPr lang="en-GB" sz="2000" b="1" dirty="0"/>
              <a:t>Tasks</a:t>
            </a:r>
            <a:r>
              <a:rPr lang="en-GB" sz="2000" dirty="0"/>
              <a:t>:</a:t>
            </a:r>
          </a:p>
          <a:p>
            <a:pPr marL="457200" indent="-457200">
              <a:buFont typeface="+mj-lt"/>
              <a:buAutoNum type="arabicPeriod"/>
            </a:pPr>
            <a:r>
              <a:rPr lang="en-CA" sz="2000" b="1" dirty="0"/>
              <a:t>QI Test case: </a:t>
            </a:r>
            <a:r>
              <a:rPr lang="en-CA" sz="2000" i="1" dirty="0"/>
              <a:t> Evaluate whether SST would provided a suitable test case for QI development that can act as an expressive case for QI access and implement this or an alternate case as determined through this </a:t>
            </a:r>
            <a:r>
              <a:rPr lang="en-CA" sz="2000" i="1" dirty="0" err="1"/>
              <a:t>acitivity</a:t>
            </a:r>
            <a:endParaRPr lang="en-CA" sz="2000" i="1" dirty="0"/>
          </a:p>
        </p:txBody>
      </p:sp>
    </p:spTree>
    <p:extLst>
      <p:ext uri="{BB962C8B-B14F-4D97-AF65-F5344CB8AC3E}">
        <p14:creationId xmlns:p14="http://schemas.microsoft.com/office/powerpoint/2010/main" val="176072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324600" cy="898707"/>
          </a:xfrm>
        </p:spPr>
        <p:txBody>
          <a:bodyPr/>
          <a:lstStyle/>
          <a:p>
            <a:pPr algn="ctr">
              <a:lnSpc>
                <a:spcPct val="110000"/>
              </a:lnSpc>
            </a:pPr>
            <a:r>
              <a:rPr lang="en-US" sz="2400" dirty="0"/>
              <a:t>CEOS Data Cubes and CEOS Test Sites Data Access in support to WGCV Activities</a:t>
            </a:r>
          </a:p>
        </p:txBody>
      </p:sp>
      <p:sp>
        <p:nvSpPr>
          <p:cNvPr id="3" name="Content Placeholder 2"/>
          <p:cNvSpPr>
            <a:spLocks noGrp="1"/>
          </p:cNvSpPr>
          <p:nvPr>
            <p:ph idx="1"/>
          </p:nvPr>
        </p:nvSpPr>
        <p:spPr>
          <a:xfrm>
            <a:off x="228600" y="1216618"/>
            <a:ext cx="8804800" cy="5263853"/>
          </a:xfrm>
        </p:spPr>
        <p:txBody>
          <a:bodyPr>
            <a:normAutofit fontScale="92500" lnSpcReduction="20000"/>
          </a:bodyPr>
          <a:lstStyle/>
          <a:p>
            <a:pPr marL="0" lvl="1" indent="0">
              <a:lnSpc>
                <a:spcPct val="120000"/>
              </a:lnSpc>
              <a:buNone/>
            </a:pPr>
            <a:r>
              <a:rPr lang="en-US" b="1" dirty="0"/>
              <a:t>Objective</a:t>
            </a:r>
            <a:r>
              <a:rPr lang="en-US" dirty="0"/>
              <a:t>: </a:t>
            </a:r>
            <a:r>
              <a:rPr lang="en-US" i="1" dirty="0"/>
              <a:t>Data Cubes (or similar stacking of data over time for specific locations) test cases</a:t>
            </a:r>
          </a:p>
          <a:p>
            <a:r>
              <a:rPr lang="en-CA" dirty="0"/>
              <a:t>Exist a range of data sets already available through the </a:t>
            </a:r>
            <a:r>
              <a:rPr lang="en-CA" dirty="0" err="1"/>
              <a:t>cal</a:t>
            </a:r>
            <a:r>
              <a:rPr lang="en-CA" dirty="0"/>
              <a:t>/</a:t>
            </a:r>
            <a:r>
              <a:rPr lang="en-CA" dirty="0" err="1"/>
              <a:t>val</a:t>
            </a:r>
            <a:r>
              <a:rPr lang="en-CA" dirty="0"/>
              <a:t> portal such as </a:t>
            </a:r>
            <a:r>
              <a:rPr lang="en-CA" dirty="0" err="1"/>
              <a:t>Landnet</a:t>
            </a:r>
            <a:r>
              <a:rPr lang="en-CA" dirty="0"/>
              <a:t>; plus QA4EO activities; and LPCS </a:t>
            </a:r>
            <a:endParaRPr lang="en-US" sz="1600" dirty="0"/>
          </a:p>
          <a:p>
            <a:r>
              <a:rPr lang="en-CA" dirty="0"/>
              <a:t>Need a way to get those data more available to users</a:t>
            </a:r>
            <a:endParaRPr lang="en-US" sz="1600" dirty="0"/>
          </a:p>
          <a:p>
            <a:r>
              <a:rPr lang="en-CA" dirty="0"/>
              <a:t>Recommendation – Focus on IVOS and LPV and key GEO applications including obtaining data over key test sites (WGCV) and pushing this process to CEOS SIT/LSI VC/WGCV/WGISS </a:t>
            </a:r>
            <a:endParaRPr lang="en-US" sz="1600" dirty="0"/>
          </a:p>
          <a:p>
            <a:r>
              <a:rPr lang="en-CA" dirty="0"/>
              <a:t>Also need to simplify the problem from a WGISS hat and concentrate on analyzable and get an on-demand analytics environment to do what users want  </a:t>
            </a:r>
            <a:endParaRPr lang="en-US" dirty="0"/>
          </a:p>
          <a:p>
            <a:pPr marL="0" lvl="1" indent="0">
              <a:lnSpc>
                <a:spcPct val="120000"/>
              </a:lnSpc>
              <a:buNone/>
            </a:pPr>
            <a:r>
              <a:rPr lang="en-GB" b="1" dirty="0"/>
              <a:t>Task</a:t>
            </a:r>
            <a:r>
              <a:rPr lang="en-GB" dirty="0"/>
              <a:t>:</a:t>
            </a:r>
          </a:p>
          <a:p>
            <a:pPr marL="457200" indent="-457200">
              <a:buFont typeface="+mj-lt"/>
              <a:buAutoNum type="arabicPeriod"/>
            </a:pPr>
            <a:r>
              <a:rPr lang="en-CA" sz="2000" b="1" dirty="0"/>
              <a:t>LPV supersite data access test case: </a:t>
            </a:r>
            <a:r>
              <a:rPr lang="en-CA" sz="2000" i="1" dirty="0"/>
              <a:t>LPV supersites are a good test case related to validation with a broad user community.  Objective is to provide an improved user access to the LPV supersite data sets coupled with analytics tools to provide improved results for the users</a:t>
            </a:r>
          </a:p>
        </p:txBody>
      </p:sp>
    </p:spTree>
    <p:extLst>
      <p:ext uri="{BB962C8B-B14F-4D97-AF65-F5344CB8AC3E}">
        <p14:creationId xmlns:p14="http://schemas.microsoft.com/office/powerpoint/2010/main" val="2261929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5715000" cy="492443"/>
          </a:xfrm>
        </p:spPr>
        <p:txBody>
          <a:bodyPr/>
          <a:lstStyle/>
          <a:p>
            <a:pPr algn="ctr">
              <a:lnSpc>
                <a:spcPct val="110000"/>
              </a:lnSpc>
            </a:pPr>
            <a:r>
              <a:rPr lang="en-GB" sz="2800" dirty="0"/>
              <a:t>Standardization and Best Practices</a:t>
            </a:r>
            <a:endParaRPr lang="en-US" sz="2800" dirty="0"/>
          </a:p>
        </p:txBody>
      </p:sp>
      <p:sp>
        <p:nvSpPr>
          <p:cNvPr id="3" name="Content Placeholder 2"/>
          <p:cNvSpPr>
            <a:spLocks noGrp="1"/>
          </p:cNvSpPr>
          <p:nvPr>
            <p:ph idx="1"/>
          </p:nvPr>
        </p:nvSpPr>
        <p:spPr>
          <a:xfrm>
            <a:off x="304800" y="1143000"/>
            <a:ext cx="8725460" cy="5715000"/>
          </a:xfrm>
        </p:spPr>
        <p:txBody>
          <a:bodyPr/>
          <a:lstStyle/>
          <a:p>
            <a:pPr marL="0" indent="0">
              <a:lnSpc>
                <a:spcPct val="120000"/>
              </a:lnSpc>
              <a:buNone/>
            </a:pPr>
            <a:r>
              <a:rPr lang="en-US" b="1" dirty="0"/>
              <a:t>Objective</a:t>
            </a:r>
            <a:r>
              <a:rPr lang="en-US" dirty="0"/>
              <a:t>: </a:t>
            </a:r>
            <a:r>
              <a:rPr lang="en-US" i="1" dirty="0"/>
              <a:t>Contribution on CEOS Best Practice/White Paper</a:t>
            </a:r>
          </a:p>
          <a:p>
            <a:pPr marL="342900" lvl="1" indent="-342900">
              <a:lnSpc>
                <a:spcPct val="120000"/>
              </a:lnSpc>
              <a:buFont typeface="Wingdings" pitchFamily="2" charset="2"/>
              <a:buChar char="§"/>
            </a:pPr>
            <a:r>
              <a:rPr lang="en-GB" dirty="0"/>
              <a:t>Discussion from 2016 is still valid today</a:t>
            </a:r>
          </a:p>
          <a:p>
            <a:pPr marL="342900" lvl="1" indent="-342900">
              <a:lnSpc>
                <a:spcPct val="120000"/>
              </a:lnSpc>
              <a:buFont typeface="Wingdings" pitchFamily="2" charset="2"/>
              <a:buChar char="§"/>
            </a:pPr>
            <a:r>
              <a:rPr lang="en-GB" dirty="0"/>
              <a:t>Work on actions from 2016 still remains</a:t>
            </a:r>
          </a:p>
          <a:p>
            <a:pPr marL="0" lvl="1" indent="0">
              <a:lnSpc>
                <a:spcPct val="120000"/>
              </a:lnSpc>
              <a:buNone/>
            </a:pPr>
            <a:r>
              <a:rPr lang="en-GB" b="1" dirty="0"/>
              <a:t>Tasks</a:t>
            </a:r>
            <a:r>
              <a:rPr lang="en-GB" dirty="0"/>
              <a:t>:</a:t>
            </a:r>
          </a:p>
          <a:p>
            <a:pPr marL="457200" indent="-457200">
              <a:buFont typeface="+mj-lt"/>
              <a:buAutoNum type="arabicPeriod"/>
            </a:pPr>
            <a:r>
              <a:rPr lang="en-CA" sz="2000" b="1" dirty="0"/>
              <a:t>Revisit and update WGISS-41/WGCV-40 actions:</a:t>
            </a:r>
            <a:r>
              <a:rPr lang="en-GB" sz="2000" b="1" dirty="0"/>
              <a:t>  </a:t>
            </a:r>
            <a:r>
              <a:rPr lang="en-GB" sz="2000" dirty="0"/>
              <a:t>Define a point of contact within WGCV to work with WGISS to reinvigorate the actions of WGISS-41 in terms of more recent CEOS activities and move towards closure of these items to provide a good practice white paper for inclusion on the </a:t>
            </a:r>
            <a:r>
              <a:rPr lang="en-GB" sz="2000"/>
              <a:t>CEOS website</a:t>
            </a:r>
            <a:endParaRPr lang="en-US" sz="1800" dirty="0"/>
          </a:p>
        </p:txBody>
      </p:sp>
    </p:spTree>
    <p:extLst>
      <p:ext uri="{BB962C8B-B14F-4D97-AF65-F5344CB8AC3E}">
        <p14:creationId xmlns:p14="http://schemas.microsoft.com/office/powerpoint/2010/main" val="4250609048"/>
      </p:ext>
    </p:extLst>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20694</TotalTime>
  <Words>461</Words>
  <Application>Microsoft Office PowerPoint</Application>
  <PresentationFormat>On-screen Show (4:3)</PresentationFormat>
  <Paragraphs>60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vt:lpstr>
      <vt:lpstr>Summary on Joint Interaction and Additional Opportunities – Joint Recommendations to CEOS and GEO </vt:lpstr>
      <vt:lpstr>Joint Session - Summary</vt:lpstr>
      <vt:lpstr>Joint Session –   Topics discussed</vt:lpstr>
      <vt:lpstr>Data Formats and Interoperability in the frame of FDA</vt:lpstr>
      <vt:lpstr>Quality Indicators in Discovery Metadata</vt:lpstr>
      <vt:lpstr>CEOS Data Cubes and CEOS Test Sites Data Access in support to WGCV Activities</vt:lpstr>
      <vt:lpstr>Standardization and Best Practices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Anne Kennerley</cp:lastModifiedBy>
  <cp:revision>244</cp:revision>
  <cp:lastPrinted>2017-10-13T13:54:38Z</cp:lastPrinted>
  <dcterms:modified xsi:type="dcterms:W3CDTF">2018-04-10T19:30:04Z</dcterms:modified>
</cp:coreProperties>
</file>