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5" r:id="rId2"/>
  </p:sldMasterIdLst>
  <p:notesMasterIdLst>
    <p:notesMasterId r:id="rId14"/>
  </p:notesMasterIdLst>
  <p:handoutMasterIdLst>
    <p:handoutMasterId r:id="rId15"/>
  </p:handoutMasterIdLst>
  <p:sldIdLst>
    <p:sldId id="256" r:id="rId3"/>
    <p:sldId id="362" r:id="rId4"/>
    <p:sldId id="369" r:id="rId5"/>
    <p:sldId id="371" r:id="rId6"/>
    <p:sldId id="365" r:id="rId7"/>
    <p:sldId id="370" r:id="rId8"/>
    <p:sldId id="363" r:id="rId9"/>
    <p:sldId id="366" r:id="rId10"/>
    <p:sldId id="367" r:id="rId11"/>
    <p:sldId id="368" r:id="rId12"/>
    <p:sldId id="364" r:id="rId13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olanda Maggio" initials="I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/>
    <p:restoredTop sz="98301" autoAdjust="0"/>
  </p:normalViewPr>
  <p:slideViewPr>
    <p:cSldViewPr>
      <p:cViewPr varScale="1">
        <p:scale>
          <a:sx n="98" d="100"/>
          <a:sy n="98" d="100"/>
        </p:scale>
        <p:origin x="103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F1066-B05D-46B8-9FE7-08839E553B64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CD799-DC87-450B-84D2-5881342348C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60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0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47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306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0192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5184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06735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27174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348" y="332992"/>
            <a:ext cx="6105525" cy="427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673225"/>
            <a:ext cx="7653338" cy="431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298238" y="6438986"/>
            <a:ext cx="6526212" cy="2317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ESA UNCLASSIFIED – For Official Use</a:t>
            </a:r>
          </a:p>
        </p:txBody>
      </p:sp>
    </p:spTree>
    <p:extLst>
      <p:ext uri="{BB962C8B-B14F-4D97-AF65-F5344CB8AC3E}">
        <p14:creationId xmlns:p14="http://schemas.microsoft.com/office/powerpoint/2010/main" val="92303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225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9831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504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955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8759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0085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994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algn="r"/>
              <a:t>‹N°›</a:t>
            </a:fld>
            <a:endParaRPr lang="en" sz="1000" dirty="0">
              <a:solidFill>
                <a:schemeClr val="dk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916482" cy="828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98" y="-438410"/>
            <a:ext cx="1151403" cy="198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247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83688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000" b="1" dirty="0" smtClean="0">
                <a:solidFill>
                  <a:srgbClr val="FFFFFF"/>
                </a:solidFill>
                <a:latin typeface="+mj-lt"/>
              </a:rPr>
              <a:t>WGISS-WGCV Joint Session</a:t>
            </a:r>
            <a:r>
              <a:rPr lang="en-US" sz="4000" dirty="0">
                <a:latin typeface="+mj-lt"/>
              </a:rPr>
              <a:t/>
            </a:r>
            <a:br>
              <a:rPr lang="en-US" sz="4000" dirty="0">
                <a:latin typeface="+mj-lt"/>
              </a:rPr>
            </a:br>
            <a:r>
              <a:rPr lang="en-US" sz="4000" dirty="0">
                <a:solidFill>
                  <a:schemeClr val="bg1"/>
                </a:solidFill>
                <a:latin typeface="+mj-lt"/>
              </a:rPr>
              <a:t>Standardization and Best Practices</a:t>
            </a:r>
            <a:endParaRPr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57200" y="3810000"/>
            <a:ext cx="5486400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Cindy Ong (CSIRO), Richard </a:t>
            </a:r>
            <a:r>
              <a:rPr lang="en-US" sz="200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Moreno </a:t>
            </a:r>
            <a:r>
              <a:rPr lang="en-US" sz="200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(WGISS)</a:t>
            </a:r>
            <a:endParaRPr lang="en-US" sz="2000" dirty="0" smtClean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10000"/>
              </a:lnSpc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WGISS#</a:t>
            </a:r>
            <a:r>
              <a:rPr lang="en-US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45 / WGCV#43</a:t>
            </a:r>
            <a:endParaRPr lang="en-US" sz="2000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10000"/>
              </a:lnSpc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INPE, São José dos Campos (SP), Brazil</a:t>
            </a:r>
          </a:p>
          <a:p>
            <a:pPr lvl="0" defTabSz="914400">
              <a:lnSpc>
                <a:spcPct val="110000"/>
              </a:lnSpc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09 </a:t>
            </a:r>
            <a:r>
              <a:rPr lang="en-US" sz="2000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April </a:t>
            </a:r>
            <a:r>
              <a:rPr lang="en-US" sz="2000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2018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" dirty="0" smtClean="0"/>
              <a:t>Major Parameters being added</a:t>
            </a:r>
            <a:endParaRPr lang="en" dirty="0"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0" y="2009725"/>
            <a:ext cx="91440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1200" dirty="0">
                <a:solidFill>
                  <a:srgbClr val="FF0000"/>
                </a:solidFill>
              </a:rPr>
              <a:t>datatype:</a:t>
            </a:r>
            <a:r>
              <a:rPr lang="en" sz="1200" dirty="0"/>
              <a:t> (for each channel) int/float/complex, #bytes, byte-order</a:t>
            </a:r>
          </a:p>
          <a:p>
            <a:pPr>
              <a:buNone/>
            </a:pPr>
            <a:r>
              <a:rPr lang="en" sz="1200" dirty="0">
                <a:solidFill>
                  <a:srgbClr val="FF0000"/>
                </a:solidFill>
              </a:rPr>
              <a:t>doppler rate</a:t>
            </a:r>
            <a:r>
              <a:rPr lang="en" sz="1200" dirty="0"/>
              <a:t> for each pixel</a:t>
            </a:r>
          </a:p>
          <a:p>
            <a:pPr>
              <a:buNone/>
            </a:pPr>
            <a:r>
              <a:rPr lang="en" sz="1200" dirty="0">
                <a:solidFill>
                  <a:srgbClr val="FF0000"/>
                </a:solidFill>
              </a:rPr>
              <a:t>Calibration params:</a:t>
            </a:r>
            <a:r>
              <a:rPr lang="en" sz="1200" dirty="0"/>
              <a:t> equation, parameters, applied?, name and units of result</a:t>
            </a:r>
          </a:p>
          <a:p>
            <a:pPr>
              <a:spcAft>
                <a:spcPts val="0"/>
              </a:spcAft>
              <a:buNone/>
            </a:pPr>
            <a:r>
              <a:rPr lang="en" sz="1200" dirty="0">
                <a:solidFill>
                  <a:srgbClr val="FF0000"/>
                </a:solidFill>
              </a:rPr>
              <a:t>Processing params: </a:t>
            </a:r>
            <a:r>
              <a:rPr lang="en" sz="1200" dirty="0"/>
              <a:t>numRangeLooks, numAzimuthLooks, antennaElevationPattern- CorrectionApplied (t/f), rangeSpreadingLossCorrection (true or false or reference-range-in-meters), pulseDependentGainCorrectionApplied (t/f), dividedBySinTheta (t, f, or theta_reference), platform_radius_at_scene_center_meters, platform_altitude_meters, terrain_height_meters, product_type</a:t>
            </a:r>
          </a:p>
          <a:p>
            <a:pPr>
              <a:spcAft>
                <a:spcPts val="0"/>
              </a:spcAft>
              <a:buNone/>
            </a:pPr>
            <a:endParaRPr lang="en" sz="1200" dirty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  <a:buNone/>
            </a:pPr>
            <a:r>
              <a:rPr lang="en-AU" sz="1200" dirty="0" err="1">
                <a:solidFill>
                  <a:srgbClr val="FF0000"/>
                </a:solidFill>
              </a:rPr>
              <a:t>Datatake</a:t>
            </a:r>
            <a:r>
              <a:rPr lang="en-AU" sz="1200" dirty="0">
                <a:solidFill>
                  <a:srgbClr val="FF0000"/>
                </a:solidFill>
              </a:rPr>
              <a:t> </a:t>
            </a:r>
            <a:r>
              <a:rPr lang="en-AU" sz="1200" dirty="0" err="1">
                <a:solidFill>
                  <a:srgbClr val="FF0000"/>
                </a:solidFill>
              </a:rPr>
              <a:t>params</a:t>
            </a:r>
            <a:r>
              <a:rPr lang="en-AU" sz="1200" dirty="0">
                <a:solidFill>
                  <a:srgbClr val="FF0000"/>
                </a:solidFill>
              </a:rPr>
              <a:t>:</a:t>
            </a:r>
            <a:r>
              <a:rPr lang="en-AU" sz="1200" dirty="0"/>
              <a:t> </a:t>
            </a:r>
            <a:r>
              <a:rPr lang="en-AU" sz="1200" dirty="0" err="1"/>
              <a:t>pulseRepetitionFrequency_perpixel_hz</a:t>
            </a:r>
            <a:r>
              <a:rPr lang="en-AU" sz="1200" dirty="0"/>
              <a:t>, </a:t>
            </a:r>
            <a:r>
              <a:rPr lang="en-AU" sz="1200" dirty="0" err="1"/>
              <a:t>pulse_length_sec</a:t>
            </a:r>
            <a:r>
              <a:rPr lang="en-AU" sz="1200" dirty="0"/>
              <a:t>, </a:t>
            </a:r>
            <a:r>
              <a:rPr lang="en-AU" sz="1200" dirty="0" err="1"/>
              <a:t>slant_range_resolution_m</a:t>
            </a:r>
            <a:r>
              <a:rPr lang="en-AU" sz="1200" dirty="0"/>
              <a:t>, </a:t>
            </a:r>
            <a:r>
              <a:rPr lang="en-AU" sz="1200" dirty="0" err="1"/>
              <a:t>azimuth_range_resolution_m</a:t>
            </a:r>
            <a:r>
              <a:rPr lang="en-AU" sz="1200" dirty="0"/>
              <a:t>, </a:t>
            </a:r>
            <a:r>
              <a:rPr lang="en-AU" sz="1200" dirty="0" err="1"/>
              <a:t>antenna_elevation_pattern</a:t>
            </a:r>
            <a:r>
              <a:rPr lang="en-AU" sz="1200" dirty="0"/>
              <a:t>, </a:t>
            </a:r>
            <a:r>
              <a:rPr lang="en-AU" sz="1200" dirty="0" err="1"/>
              <a:t>look_angle_near_range_degrees</a:t>
            </a:r>
            <a:r>
              <a:rPr lang="en-AU" sz="1200" dirty="0"/>
              <a:t>, </a:t>
            </a:r>
            <a:r>
              <a:rPr lang="en-AU" sz="1200" dirty="0" err="1"/>
              <a:t>look_angle_far_range_degrees</a:t>
            </a:r>
            <a:endParaRPr lang="en-AU" sz="1200" dirty="0"/>
          </a:p>
          <a:p>
            <a:pPr>
              <a:spcAft>
                <a:spcPts val="0"/>
              </a:spcAft>
              <a:buNone/>
            </a:pPr>
            <a:endParaRPr lang="en-AU" sz="1200" dirty="0"/>
          </a:p>
          <a:p>
            <a:pPr>
              <a:spcAft>
                <a:spcPts val="0"/>
              </a:spcAft>
              <a:buNone/>
            </a:pPr>
            <a:r>
              <a:rPr lang="en-AU" sz="1200" dirty="0"/>
              <a:t>As-provided </a:t>
            </a:r>
            <a:r>
              <a:rPr lang="en-AU" sz="1200" dirty="0">
                <a:solidFill>
                  <a:srgbClr val="FF0000"/>
                </a:solidFill>
              </a:rPr>
              <a:t>Image Data </a:t>
            </a:r>
            <a:r>
              <a:rPr lang="en-AU" sz="1200" dirty="0" err="1">
                <a:solidFill>
                  <a:srgbClr val="FF0000"/>
                </a:solidFill>
              </a:rPr>
              <a:t>params</a:t>
            </a:r>
            <a:r>
              <a:rPr lang="en-AU" sz="1200" dirty="0">
                <a:solidFill>
                  <a:srgbClr val="FF0000"/>
                </a:solidFill>
              </a:rPr>
              <a:t>:</a:t>
            </a:r>
          </a:p>
          <a:p>
            <a:pPr>
              <a:spcAft>
                <a:spcPts val="0"/>
              </a:spcAft>
              <a:buClr>
                <a:schemeClr val="dk1"/>
              </a:buClr>
              <a:buSzPct val="61111"/>
              <a:buNone/>
            </a:pPr>
            <a:r>
              <a:rPr lang="en-AU" sz="1200" dirty="0" err="1"/>
              <a:t>azimuth_spacing_m</a:t>
            </a:r>
            <a:r>
              <a:rPr lang="en-AU" sz="1200" dirty="0"/>
              <a:t>, </a:t>
            </a:r>
            <a:r>
              <a:rPr lang="en-AU" sz="1200" dirty="0" err="1"/>
              <a:t>azimuth_direction</a:t>
            </a:r>
            <a:r>
              <a:rPr lang="en-AU" sz="1200" dirty="0"/>
              <a:t> (+x, +y, -x, -y, N/A)</a:t>
            </a:r>
          </a:p>
          <a:p>
            <a:pPr>
              <a:spcAft>
                <a:spcPts val="0"/>
              </a:spcAft>
              <a:buClr>
                <a:schemeClr val="dk1"/>
              </a:buClr>
              <a:buSzPct val="61111"/>
              <a:buNone/>
            </a:pPr>
            <a:r>
              <a:rPr lang="en-AU" sz="1200" dirty="0" err="1"/>
              <a:t>range_spacing_m</a:t>
            </a:r>
            <a:r>
              <a:rPr lang="en-AU" sz="1200" dirty="0"/>
              <a:t>, </a:t>
            </a:r>
            <a:r>
              <a:rPr lang="en-AU" sz="1200" dirty="0" err="1"/>
              <a:t>range_direction</a:t>
            </a:r>
            <a:r>
              <a:rPr lang="en-AU" sz="1200" dirty="0"/>
              <a:t> (+x, +y, -x, -y, N/A)</a:t>
            </a:r>
          </a:p>
          <a:p>
            <a:pPr>
              <a:buNone/>
            </a:pPr>
            <a:endParaRPr lang="en" sz="1200" dirty="0"/>
          </a:p>
          <a:p>
            <a:pPr>
              <a:buNone/>
            </a:pPr>
            <a:endParaRPr lang="en" sz="1200" dirty="0"/>
          </a:p>
          <a:p>
            <a:pPr>
              <a:buNone/>
            </a:pPr>
            <a:endParaRPr sz="1200" dirty="0"/>
          </a:p>
          <a:p>
            <a:pPr>
              <a:buNone/>
            </a:pPr>
            <a:endParaRPr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 defTabSz="914400" rtl="0"/>
            <a:fld id="{00000000-1234-1234-1234-123412341234}" type="slidenum">
              <a:rPr lang="en" sz="140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 defTabSz="914400" rtl="0"/>
              <a:t>10</a:t>
            </a:fld>
            <a:endParaRPr lang="en" sz="140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25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bovethelaw.com/wp-content/uploads/2015/04/thank-you-thanks-word-clou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832" y="1719024"/>
            <a:ext cx="6910860" cy="37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37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715000" cy="492443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GB" sz="2800" dirty="0"/>
              <a:t>Standardization and Best Practices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25460" cy="57150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/>
              <a:t>Objective</a:t>
            </a:r>
            <a:r>
              <a:rPr lang="en-US" sz="2000" dirty="0" smtClean="0"/>
              <a:t>: Contribution on CEOS Best Practice/White Paper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Support and collaboration </a:t>
            </a:r>
            <a:r>
              <a:rPr lang="en-US" sz="2000" dirty="0"/>
              <a:t>on ISO 19159-3 “Geographic information -- Calibration and validation of remote sensing imagery sensors and data – Part 3: SAR and </a:t>
            </a:r>
            <a:r>
              <a:rPr lang="en-US" sz="2000" dirty="0" err="1"/>
              <a:t>InSAR</a:t>
            </a:r>
            <a:r>
              <a:rPr lang="en-US" sz="2000" dirty="0" smtClean="0"/>
              <a:t>.” (</a:t>
            </a:r>
            <a:r>
              <a:rPr lang="en-US" sz="2000" i="1" dirty="0" smtClean="0"/>
              <a:t>WGISS-43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GB" sz="20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716281" y="3764281"/>
            <a:ext cx="7208519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/>
            <a:r>
              <a:rPr lang="en-GB" i="1" dirty="0" smtClean="0">
                <a:solidFill>
                  <a:schemeClr val="tx1"/>
                </a:solidFill>
              </a:rPr>
              <a:t>ISO </a:t>
            </a:r>
            <a:r>
              <a:rPr lang="en-GB" i="1" dirty="0">
                <a:solidFill>
                  <a:schemeClr val="tx1"/>
                </a:solidFill>
              </a:rPr>
              <a:t>19159-3: Geographic information -- Calibration and validation of remote sensing imagery sensors -- Part: 3: SAR/</a:t>
            </a:r>
            <a:r>
              <a:rPr lang="en-GB" i="1" dirty="0" err="1">
                <a:solidFill>
                  <a:schemeClr val="tx1"/>
                </a:solidFill>
              </a:rPr>
              <a:t>InSAR</a:t>
            </a:r>
            <a:r>
              <a:rPr lang="en-GB" i="1" dirty="0">
                <a:solidFill>
                  <a:schemeClr val="tx1"/>
                </a:solidFill>
              </a:rPr>
              <a:t> passed DIS vote in April 2017. It will automatically become ISO Technical Specification in this year.</a:t>
            </a:r>
            <a:endParaRPr lang="fr-FR" i="1" dirty="0">
              <a:solidFill>
                <a:schemeClr val="tx1"/>
              </a:solidFill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800" b="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060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715000" cy="492443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GB" sz="2800" dirty="0"/>
              <a:t>Standardization and Best Practices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25460" cy="57150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/>
              <a:t>Objective</a:t>
            </a:r>
            <a:r>
              <a:rPr lang="en-US" sz="2000" dirty="0" smtClean="0"/>
              <a:t>: Contribution on CEOS Best Practice/White Paper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ea typeface="+mn-ea"/>
                <a:cs typeface="+mn-cs"/>
              </a:rPr>
              <a:t>Develop </a:t>
            </a:r>
            <a:r>
              <a:rPr lang="en-GB" sz="2000" dirty="0">
                <a:ea typeface="+mn-ea"/>
                <a:cs typeface="+mn-cs"/>
              </a:rPr>
              <a:t>a White Paper on Recommendations for improving Data Quality in Metadata  </a:t>
            </a:r>
            <a:r>
              <a:rPr lang="en-US" sz="2000" dirty="0"/>
              <a:t>(WGISS-41)</a:t>
            </a:r>
            <a:endParaRPr lang="en-GB" sz="2000" dirty="0"/>
          </a:p>
          <a:p>
            <a:pPr>
              <a:lnSpc>
                <a:spcPct val="120000"/>
              </a:lnSpc>
            </a:pPr>
            <a:endParaRPr lang="en-US" sz="2000" dirty="0" smtClean="0"/>
          </a:p>
          <a:p>
            <a:pPr>
              <a:lnSpc>
                <a:spcPct val="120000"/>
              </a:lnSpc>
            </a:pPr>
            <a:endParaRPr lang="en-US" sz="2000" dirty="0"/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GB" sz="20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762000" y="2895600"/>
            <a:ext cx="7364046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/>
            <a:r>
              <a:rPr lang="en-US" i="1" dirty="0">
                <a:solidFill>
                  <a:schemeClr val="tx1"/>
                </a:solidFill>
              </a:rPr>
              <a:t>Support Metadata Requirements for Quality (Quality fields): Review and comment on GEOSS Data Quality Requirements (DDQ -Documentation on Data Quality). Include validation metrics (possibly calibration metrics and sensor performance indicator) Make the reference to validation guidelines into the metadata information. Develop a White Paper on Recommendations for improving Data Quality in Metadata. </a:t>
            </a:r>
            <a:endParaRPr lang="fr-FR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4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715000" cy="492443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GB" sz="2800" dirty="0"/>
              <a:t>Standardization and Best Practices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25460" cy="57150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/>
              <a:t>Objective</a:t>
            </a:r>
            <a:r>
              <a:rPr lang="en-US" sz="2000" dirty="0" smtClean="0"/>
              <a:t>: Contribution on CEOS Best Practice/White Paper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Support evolution of Data Management principles (Quality principles) </a:t>
            </a:r>
            <a:r>
              <a:rPr lang="en-US" sz="2000" dirty="0"/>
              <a:t>(</a:t>
            </a:r>
            <a:r>
              <a:rPr lang="en-US" sz="2000" i="1" dirty="0"/>
              <a:t>WGISS-41</a:t>
            </a:r>
            <a:r>
              <a:rPr lang="en-US" sz="2000" dirty="0"/>
              <a:t>)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GB" sz="20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09800"/>
            <a:ext cx="6096000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7844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715000" cy="492443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GB" sz="2800" dirty="0"/>
              <a:t>Standardization and Best Practices</a:t>
            </a:r>
            <a:endParaRPr lang="en-US" sz="2800" dirty="0"/>
          </a:p>
        </p:txBody>
      </p:sp>
      <p:pic>
        <p:nvPicPr>
          <p:cNvPr id="5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14600"/>
            <a:ext cx="8837140" cy="3733800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6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0"/>
            <a:ext cx="1905000" cy="2379188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228600" y="1433156"/>
            <a:ext cx="6934200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WGISS Data Management and </a:t>
            </a:r>
            <a:r>
              <a:rPr kumimoji="0" lang="fr-FR" sz="20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Stewardship</a:t>
            </a:r>
            <a:r>
              <a:rPr kumimoji="0" lang="fr-FR" sz="20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fr-FR" sz="20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Maturity</a:t>
            </a:r>
            <a:r>
              <a:rPr kumimoji="0" lang="fr-FR" sz="2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Matrix</a:t>
            </a:r>
            <a:endParaRPr kumimoji="0" lang="fr-FR" sz="20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11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5715000" cy="492443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GB" sz="2800" dirty="0"/>
              <a:t>Standardization and Best Practices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25460" cy="5715000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b="1" dirty="0" smtClean="0"/>
              <a:t>Objective</a:t>
            </a:r>
            <a:r>
              <a:rPr lang="en-US" sz="2000" dirty="0" smtClean="0"/>
              <a:t>: Contribution on CEOS Best Practice/White Paper</a:t>
            </a:r>
          </a:p>
          <a:p>
            <a:pPr>
              <a:lnSpc>
                <a:spcPct val="120000"/>
              </a:lnSpc>
            </a:pPr>
            <a:r>
              <a:rPr lang="en-GB" sz="2000" dirty="0" smtClean="0"/>
              <a:t>Support </a:t>
            </a:r>
            <a:r>
              <a:rPr lang="en-GB" sz="2000" dirty="0"/>
              <a:t>WGISS to provide guidelines for the metadata for ARD to ensure the information needed to describe a measurement is </a:t>
            </a:r>
            <a:r>
              <a:rPr lang="en-GB" sz="2000" dirty="0" smtClean="0"/>
              <a:t>available. </a:t>
            </a:r>
            <a:r>
              <a:rPr lang="en-US" sz="2000" dirty="0"/>
              <a:t>(WGISS-41)</a:t>
            </a:r>
          </a:p>
          <a:p>
            <a:pPr>
              <a:lnSpc>
                <a:spcPct val="120000"/>
              </a:lnSpc>
            </a:pPr>
            <a:r>
              <a:rPr lang="en-GB" sz="2000" dirty="0" smtClean="0">
                <a:ea typeface="+mn-ea"/>
                <a:cs typeface="+mn-cs"/>
              </a:rPr>
              <a:t>Develop </a:t>
            </a:r>
            <a:r>
              <a:rPr lang="en-GB" sz="2000" dirty="0">
                <a:ea typeface="+mn-ea"/>
                <a:cs typeface="+mn-cs"/>
              </a:rPr>
              <a:t>Best Practices on Data Reprocessing – including current and future practices (i.e. on-demand ARD Processing) </a:t>
            </a:r>
            <a:r>
              <a:rPr lang="en-US" sz="2000" dirty="0"/>
              <a:t>(</a:t>
            </a:r>
            <a:r>
              <a:rPr lang="en-US" sz="2000" i="1" dirty="0"/>
              <a:t>WGISS-41</a:t>
            </a:r>
            <a:r>
              <a:rPr lang="en-US" sz="2000" dirty="0" smtClean="0"/>
              <a:t>)</a:t>
            </a:r>
          </a:p>
          <a:p>
            <a:pPr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GB" sz="20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1295400" y="4495800"/>
            <a:ext cx="522731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0" i="1" u="none" strike="noStrike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See</a:t>
            </a:r>
            <a:r>
              <a:rPr kumimoji="0" lang="fr-FR" sz="1800" b="0" i="1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 </a:t>
            </a:r>
            <a:r>
              <a:rPr kumimoji="0" lang="fr-FR" sz="1800" b="0" i="1" u="none" strike="noStrike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presentation</a:t>
            </a:r>
            <a:r>
              <a:rPr kumimoji="0" lang="fr-FR" sz="1800" b="0" i="1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  « Data format</a:t>
            </a:r>
            <a:r>
              <a:rPr kumimoji="0" lang="fr-FR" sz="1800" b="0" i="1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 and </a:t>
            </a:r>
            <a:r>
              <a:rPr kumimoji="0" lang="fr-FR" sz="1800" b="0" i="1" u="none" strike="noStrike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interoperability</a:t>
            </a:r>
            <a:r>
              <a:rPr kumimoji="0" lang="fr-FR" sz="1800" b="0" i="1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 in the frame of FDA </a:t>
            </a:r>
            <a:endParaRPr kumimoji="0" lang="fr-FR" sz="1800" b="0" i="1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45977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278967" cy="898707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GB" sz="2400" dirty="0"/>
              <a:t>Standardization and Best </a:t>
            </a:r>
            <a:r>
              <a:rPr lang="en-GB" sz="2400" dirty="0" smtClean="0"/>
              <a:t>Practices </a:t>
            </a:r>
            <a:r>
              <a:rPr lang="en-US" sz="2400" dirty="0"/>
              <a:t>-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02" y="1129283"/>
            <a:ext cx="8725460" cy="43180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US" sz="1800" dirty="0"/>
              <a:t>Support evolution </a:t>
            </a:r>
            <a:r>
              <a:rPr lang="en-US" sz="1800" dirty="0" smtClean="0"/>
              <a:t>of CEOS Best Practices and relevant standards: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1800" dirty="0" smtClean="0"/>
              <a:t>Review of Data Management and Stewardship Maturity Matrix for the Quality area. The result will be provided as input </a:t>
            </a:r>
            <a:r>
              <a:rPr lang="en-US" sz="1800" dirty="0"/>
              <a:t>for GEOSS-DMP Implementation Guidelines </a:t>
            </a:r>
            <a:r>
              <a:rPr lang="en-US" sz="1800" dirty="0" smtClean="0"/>
              <a:t>improvement (</a:t>
            </a:r>
            <a:r>
              <a:rPr lang="en-US" sz="1800" dirty="0"/>
              <a:t>Quality principles: DMP-6</a:t>
            </a:r>
            <a:r>
              <a:rPr lang="en-US" sz="1800" dirty="0" smtClean="0"/>
              <a:t>).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US" sz="1800" dirty="0"/>
              <a:t>Support and collaboration on ISO 19159-3 “Geographic information -- Calibration and validation of remote sensing imagery sensors and data – Part 3: SAR and </a:t>
            </a:r>
            <a:r>
              <a:rPr lang="en-US" sz="1800" dirty="0" err="1" smtClean="0"/>
              <a:t>InSAR</a:t>
            </a:r>
            <a:r>
              <a:rPr lang="en-US" sz="1800" dirty="0" smtClean="0"/>
              <a:t>”.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1800" dirty="0" smtClean="0"/>
          </a:p>
          <a:p>
            <a:pPr>
              <a:lnSpc>
                <a:spcPct val="120000"/>
              </a:lnSpc>
              <a:buFont typeface="Wingdings" charset="2"/>
              <a:buChar char="Ø"/>
            </a:pPr>
            <a:r>
              <a:rPr lang="en-GB" sz="1800" dirty="0" smtClean="0"/>
              <a:t>Support </a:t>
            </a:r>
            <a:r>
              <a:rPr lang="en-GB" sz="1800" dirty="0"/>
              <a:t>WGISS to provide guidelines </a:t>
            </a:r>
            <a:r>
              <a:rPr lang="en-GB" sz="1800" dirty="0" smtClean="0"/>
              <a:t>for: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GB" sz="1800" dirty="0" smtClean="0"/>
              <a:t>ARD </a:t>
            </a:r>
            <a:r>
              <a:rPr lang="en-GB" sz="1800" dirty="0"/>
              <a:t>metadata </a:t>
            </a:r>
            <a:r>
              <a:rPr lang="en-GB" sz="1800" dirty="0" smtClean="0"/>
              <a:t>definition for identified areas of interest and/or key sensors.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GB" sz="1800" dirty="0" smtClean="0"/>
              <a:t>Data </a:t>
            </a:r>
            <a:r>
              <a:rPr lang="en-GB" sz="1800" dirty="0"/>
              <a:t>Reprocessing </a:t>
            </a:r>
            <a:r>
              <a:rPr lang="en-GB" sz="1800" dirty="0" smtClean="0"/>
              <a:t>Best </a:t>
            </a:r>
            <a:r>
              <a:rPr lang="en-GB" sz="1800" dirty="0"/>
              <a:t>Practices </a:t>
            </a:r>
            <a:r>
              <a:rPr lang="en-GB" sz="1800" dirty="0" smtClean="0"/>
              <a:t>development – </a:t>
            </a:r>
            <a:r>
              <a:rPr lang="en-GB" sz="1800" dirty="0"/>
              <a:t>including current and future practices (i.e. on-demand ARD Processing</a:t>
            </a:r>
            <a:r>
              <a:rPr lang="en-GB" sz="1800" dirty="0" smtClean="0"/>
              <a:t>). </a:t>
            </a:r>
          </a:p>
          <a:p>
            <a:pPr lvl="1">
              <a:lnSpc>
                <a:spcPct val="120000"/>
              </a:lnSpc>
              <a:buFont typeface="Wingdings" charset="2"/>
              <a:buChar char="ü"/>
            </a:pPr>
            <a:r>
              <a:rPr lang="en-GB" sz="1800" dirty="0" smtClean="0"/>
              <a:t>Data </a:t>
            </a:r>
            <a:r>
              <a:rPr lang="en-GB" sz="1800" dirty="0"/>
              <a:t>Quality in Metadata </a:t>
            </a:r>
            <a:r>
              <a:rPr lang="en-GB" sz="1800" dirty="0" smtClean="0"/>
              <a:t>white paper and recommendations definition.</a:t>
            </a:r>
            <a:endParaRPr lang="en-US" sz="1800" dirty="0"/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  <a:p>
            <a:pPr>
              <a:lnSpc>
                <a:spcPct val="120000"/>
              </a:lnSpc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12429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8323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en" sz="1200" dirty="0">
                <a:solidFill>
                  <a:srgbClr val="0000FF"/>
                </a:solidFill>
              </a:rPr>
              <a:t>platform_name, sensor_name, sensor_type, image_id, processing_facility, product_type</a:t>
            </a:r>
          </a:p>
          <a:p>
            <a:pPr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en" sz="1200" dirty="0">
                <a:solidFill>
                  <a:srgbClr val="0000FF"/>
                </a:solidFill>
              </a:rPr>
              <a:t>acquisition_datetime, processing_datetime, processing_software_version,                                            </a:t>
            </a:r>
            <a:r>
              <a:rPr lang="en" dirty="0" smtClean="0">
                <a:solidFill>
                  <a:srgbClr val="0000FF"/>
                </a:solidFill>
              </a:rPr>
              <a:t>                 in </a:t>
            </a:r>
            <a:r>
              <a:rPr lang="en" dirty="0">
                <a:solidFill>
                  <a:srgbClr val="0000FF"/>
                </a:solidFill>
              </a:rPr>
              <a:t>ISO</a:t>
            </a:r>
          </a:p>
          <a:p>
            <a:pPr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en-US" sz="1200" dirty="0">
                <a:solidFill>
                  <a:srgbClr val="0000FF"/>
                </a:solidFill>
              </a:rPr>
              <a:t>O</a:t>
            </a:r>
            <a:r>
              <a:rPr lang="en" sz="1200" dirty="0">
                <a:solidFill>
                  <a:srgbClr val="0000FF"/>
                </a:solidFill>
              </a:rPr>
              <a:t>rbit, image georeferencing , band_names                                                          </a:t>
            </a:r>
            <a:r>
              <a:rPr lang="en" sz="1200" dirty="0">
                <a:solidFill>
                  <a:schemeClr val="tx1"/>
                </a:solidFill>
              </a:rPr>
              <a:t>PLATFORM/SENSOR</a:t>
            </a:r>
          </a:p>
          <a:p>
            <a:pPr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en" sz="1200" dirty="0"/>
              <a:t>calibration_state, calib ration_eqn, calibration_constant, calibration_constant_applied, calibration_noise;     CALIBRATION</a:t>
            </a:r>
          </a:p>
          <a:p>
            <a:pPr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en" sz="1200" dirty="0">
                <a:solidFill>
                  <a:srgbClr val="0000FF"/>
                </a:solidFill>
              </a:rPr>
              <a:t>polarizations, center_freq, pulse_repitition_frequency_hz,</a:t>
            </a:r>
            <a:r>
              <a:rPr lang="en" sz="1200" dirty="0"/>
              <a:t> pulse_repitition_frequency_perpixel_hz;</a:t>
            </a:r>
          </a:p>
          <a:p>
            <a:pPr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en" sz="1200" dirty="0"/>
              <a:t>pulse_bandwidth_hz, pulse_length_sec, </a:t>
            </a:r>
            <a:r>
              <a:rPr lang="en" sz="1200" dirty="0">
                <a:solidFill>
                  <a:srgbClr val="0000FF"/>
                </a:solidFill>
              </a:rPr>
              <a:t>adc_sampling_rate_hz;</a:t>
            </a:r>
          </a:p>
          <a:p>
            <a:pPr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en" sz="1200" dirty="0">
                <a:solidFill>
                  <a:srgbClr val="0000FF"/>
                </a:solidFill>
              </a:rPr>
              <a:t>antenna_pointing,</a:t>
            </a:r>
            <a:r>
              <a:rPr lang="en" sz="1200" dirty="0"/>
              <a:t> slant_range_resolution_m, azimuth_resolution_m; </a:t>
            </a:r>
            <a:r>
              <a:rPr lang="en" sz="1200" dirty="0">
                <a:solidFill>
                  <a:srgbClr val="0000FF"/>
                </a:solidFill>
              </a:rPr>
              <a:t>antenna pattern(s) </a:t>
            </a:r>
          </a:p>
          <a:p>
            <a:pPr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en" sz="1200" dirty="0"/>
              <a:t>look_angle_near_range_deg, look_angle_far_range_deg, near_slant_range_m,</a:t>
            </a:r>
            <a:r>
              <a:rPr lang="en" sz="1200" dirty="0">
                <a:solidFill>
                  <a:srgbClr val="0000FF"/>
                </a:solidFill>
              </a:rPr>
              <a:t>  </a:t>
            </a:r>
          </a:p>
          <a:p>
            <a:pPr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en" sz="1200" dirty="0">
                <a:solidFill>
                  <a:srgbClr val="0000FF"/>
                </a:solidFill>
              </a:rPr>
              <a:t>time_early_azimuth_sec, time_late_azimuth_sec;                                                                </a:t>
            </a:r>
            <a:r>
              <a:rPr lang="en" sz="1200" dirty="0">
                <a:solidFill>
                  <a:schemeClr val="tx1"/>
                </a:solidFill>
              </a:rPr>
              <a:t>DATATAKE</a:t>
            </a:r>
          </a:p>
          <a:p>
            <a:pPr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en" sz="1200" dirty="0"/>
              <a:t>elevation_pattern_correction, range_spreading_loss_correction, range_spreading_ref_range_m;            PROCESSING</a:t>
            </a:r>
          </a:p>
          <a:p>
            <a:pPr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en" sz="1200" dirty="0"/>
              <a:t>pulse_dependent_gain_correction, divided_by_sine_theta_in, reference_inc_angle_deg; </a:t>
            </a:r>
          </a:p>
          <a:p>
            <a:pPr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en" sz="1200" dirty="0"/>
              <a:t>number_of_range_looks, </a:t>
            </a:r>
            <a:r>
              <a:rPr lang="en" sz="1200" dirty="0">
                <a:solidFill>
                  <a:srgbClr val="0000FF"/>
                </a:solidFill>
              </a:rPr>
              <a:t>range_look_bandwidth_hz,</a:t>
            </a:r>
            <a:r>
              <a:rPr lang="en" sz="1200" dirty="0"/>
              <a:t> number_of_azimuth_looks, </a:t>
            </a:r>
            <a:r>
              <a:rPr lang="en" sz="1200" dirty="0">
                <a:solidFill>
                  <a:srgbClr val="0000FF"/>
                </a:solidFill>
              </a:rPr>
              <a:t>azimuth_look_bandwidth_hz;</a:t>
            </a:r>
          </a:p>
          <a:p>
            <a:pPr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en" sz="1200" dirty="0">
                <a:solidFill>
                  <a:srgbClr val="0000FF"/>
                </a:solidFill>
              </a:rPr>
              <a:t>range_window_type, range_window_parameters, azimuth_window_type, azimuth_window_parameters;</a:t>
            </a:r>
          </a:p>
          <a:p>
            <a:pPr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en" sz="1200" dirty="0"/>
              <a:t>platform_radius_scene_center_m;</a:t>
            </a:r>
          </a:p>
          <a:p>
            <a:pPr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en" sz="1200" dirty="0"/>
              <a:t>platform_altitude_m, terrain_height_m, </a:t>
            </a:r>
            <a:r>
              <a:rPr lang="en" sz="1200" dirty="0">
                <a:solidFill>
                  <a:srgbClr val="0000FF"/>
                </a:solidFill>
              </a:rPr>
              <a:t>doppler_centroid(),</a:t>
            </a:r>
            <a:r>
              <a:rPr lang="en" sz="1200" dirty="0"/>
              <a:t> doppler_rate(), doppler_processing_state;</a:t>
            </a:r>
          </a:p>
          <a:p>
            <a:pPr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en" sz="1200" dirty="0"/>
              <a:t>azimuth_spacing_m, range_spacing_m, range_direction, azimuth_direction, </a:t>
            </a:r>
            <a:r>
              <a:rPr lang="en" sz="1200" dirty="0">
                <a:solidFill>
                  <a:srgbClr val="0000FF"/>
                </a:solidFill>
              </a:rPr>
              <a:t>geometry</a:t>
            </a:r>
          </a:p>
          <a:p>
            <a:pPr>
              <a:spcAft>
                <a:spcPts val="0"/>
              </a:spcAft>
              <a:buClr>
                <a:schemeClr val="dk1"/>
              </a:buClr>
              <a:buSzPct val="91666"/>
              <a:buNone/>
            </a:pPr>
            <a:r>
              <a:rPr lang="en" sz="1200" dirty="0">
                <a:solidFill>
                  <a:srgbClr val="0000FF"/>
                </a:solidFill>
              </a:rPr>
              <a:t>number_of_pixels (# in range), number_of_lines (# in azimuth)</a:t>
            </a:r>
          </a:p>
          <a:p>
            <a:pPr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5" name="Rectangle 4"/>
          <p:cNvSpPr/>
          <p:nvPr/>
        </p:nvSpPr>
        <p:spPr>
          <a:xfrm>
            <a:off x="350729" y="2848889"/>
            <a:ext cx="8254653" cy="175364"/>
          </a:xfrm>
          <a:prstGeom prst="rect">
            <a:avLst/>
          </a:prstGeom>
          <a:solidFill>
            <a:srgbClr val="00B0F0">
              <a:alpha val="1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US" sz="140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0728" y="3024253"/>
            <a:ext cx="6939420" cy="1089762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US" sz="140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728" y="2084802"/>
            <a:ext cx="6939420" cy="764087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US" sz="1400" dirty="0">
              <a:solidFill>
                <a:srgbClr val="FF0000"/>
              </a:solidFill>
              <a:latin typeface="Arial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729" y="4114016"/>
            <a:ext cx="8166971" cy="1703541"/>
          </a:xfrm>
          <a:prstGeom prst="rect">
            <a:avLst/>
          </a:prstGeom>
          <a:solidFill>
            <a:srgbClr val="92D05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US" sz="140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" dirty="0"/>
              <a:t>Preliminary List of </a:t>
            </a:r>
            <a:r>
              <a:rPr lang="en" dirty="0" smtClean="0"/>
              <a:t>needed </a:t>
            </a:r>
            <a:r>
              <a:rPr lang="en" dirty="0"/>
              <a:t>p</a:t>
            </a:r>
            <a:r>
              <a:rPr lang="en" dirty="0" smtClean="0"/>
              <a:t>arameters/categories</a:t>
            </a:r>
            <a:endParaRPr lang="e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 defTabSz="914400" rtl="0"/>
            <a:fld id="{00000000-1234-1234-1234-123412341234}" type="slidenum">
              <a:rPr lang="en" sz="140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 defTabSz="914400" rtl="0"/>
              <a:t>8</a:t>
            </a:fld>
            <a:endParaRPr lang="en" sz="140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206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" dirty="0" smtClean="0"/>
              <a:t>Major Gaps Remaining</a:t>
            </a:r>
            <a:endParaRPr lang="en" dirty="0"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spcAft>
                <a:spcPts val="0"/>
              </a:spcAft>
              <a:buNone/>
            </a:pPr>
            <a:r>
              <a:rPr lang="en-US" dirty="0" smtClean="0">
                <a:solidFill>
                  <a:schemeClr val="dk1"/>
                </a:solidFill>
              </a:rPr>
              <a:t>Need to devise </a:t>
            </a:r>
            <a:r>
              <a:rPr lang="en-US" dirty="0" smtClean="0">
                <a:solidFill>
                  <a:srgbClr val="FF0000"/>
                </a:solidFill>
              </a:rPr>
              <a:t>a list of standard processing algorithms</a:t>
            </a:r>
          </a:p>
          <a:p>
            <a:pPr>
              <a:spcAft>
                <a:spcPts val="0"/>
              </a:spcAft>
              <a:buNone/>
            </a:pPr>
            <a:r>
              <a:rPr lang="en-US" dirty="0" smtClean="0">
                <a:solidFill>
                  <a:schemeClr val="dk1"/>
                </a:solidFill>
              </a:rPr>
              <a:t>Then include a list of </a:t>
            </a:r>
            <a:r>
              <a:rPr lang="en-US" dirty="0" smtClean="0">
                <a:solidFill>
                  <a:srgbClr val="0070C0"/>
                </a:solidFill>
              </a:rPr>
              <a:t>standard processing parameters </a:t>
            </a:r>
            <a:r>
              <a:rPr lang="en-US" dirty="0" smtClean="0">
                <a:solidFill>
                  <a:schemeClr val="dk1"/>
                </a:solidFill>
              </a:rPr>
              <a:t>for each.</a:t>
            </a:r>
          </a:p>
          <a:p>
            <a:pPr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pPr>
              <a:spcAft>
                <a:spcPts val="0"/>
              </a:spcAft>
              <a:buNone/>
            </a:pPr>
            <a:r>
              <a:rPr lang="en-US" dirty="0" smtClean="0">
                <a:solidFill>
                  <a:schemeClr val="dk1"/>
                </a:solidFill>
              </a:rPr>
              <a:t>For example:</a:t>
            </a:r>
          </a:p>
          <a:p>
            <a:pPr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     convert raw data to slant range uncalibrated image: </a:t>
            </a:r>
          </a:p>
          <a:p>
            <a:pPr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     calibrate slant range image: single channel, </a:t>
            </a:r>
            <a:r>
              <a:rPr lang="en-US" dirty="0" err="1" smtClean="0">
                <a:solidFill>
                  <a:schemeClr val="dk1"/>
                </a:solidFill>
              </a:rPr>
              <a:t>polarimetric</a:t>
            </a:r>
            <a:r>
              <a:rPr lang="en-US" dirty="0" smtClean="0">
                <a:solidFill>
                  <a:schemeClr val="dk1"/>
                </a:solidFill>
              </a:rPr>
              <a:t>, …</a:t>
            </a:r>
          </a:p>
          <a:p>
            <a:pPr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     </a:t>
            </a:r>
            <a:r>
              <a:rPr lang="en-US" dirty="0" err="1" smtClean="0">
                <a:solidFill>
                  <a:schemeClr val="dk1"/>
                </a:solidFill>
              </a:rPr>
              <a:t>orthorectification</a:t>
            </a:r>
            <a:endParaRPr lang="en-US" dirty="0" smtClean="0">
              <a:solidFill>
                <a:schemeClr val="dk1"/>
              </a:solidFill>
            </a:endParaRPr>
          </a:p>
          <a:p>
            <a:pPr>
              <a:spcAft>
                <a:spcPts val="0"/>
              </a:spcAft>
              <a:buNone/>
            </a:pPr>
            <a:endParaRPr lang="en-US" dirty="0" smtClean="0">
              <a:solidFill>
                <a:schemeClr val="dk1"/>
              </a:solidFill>
            </a:endParaRPr>
          </a:p>
          <a:p>
            <a:pPr>
              <a:spcAft>
                <a:spcPts val="0"/>
              </a:spcAft>
              <a:buNone/>
            </a:pPr>
            <a:r>
              <a:rPr lang="en-US" dirty="0" smtClean="0">
                <a:solidFill>
                  <a:srgbClr val="0070C0"/>
                </a:solidFill>
              </a:rPr>
              <a:t>Include whether </a:t>
            </a:r>
            <a:r>
              <a:rPr lang="en-US" dirty="0" err="1" smtClean="0">
                <a:solidFill>
                  <a:srgbClr val="0070C0"/>
                </a:solidFill>
              </a:rPr>
              <a:t>algo</a:t>
            </a:r>
            <a:r>
              <a:rPr lang="en-US" dirty="0" smtClean="0">
                <a:solidFill>
                  <a:srgbClr val="0070C0"/>
                </a:solidFill>
              </a:rPr>
              <a:t> has been applied or not</a:t>
            </a:r>
            <a:r>
              <a:rPr lang="en-US" dirty="0">
                <a:solidFill>
                  <a:schemeClr val="dk1"/>
                </a:solidFill>
              </a:rPr>
              <a:t>:</a:t>
            </a:r>
            <a:endParaRPr lang="en-US" dirty="0" smtClean="0">
              <a:solidFill>
                <a:schemeClr val="dk1"/>
              </a:solidFill>
            </a:endParaRPr>
          </a:p>
          <a:p>
            <a:pPr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     if applied: answers question: what data do I have?</a:t>
            </a:r>
          </a:p>
          <a:p>
            <a:pPr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</a:rPr>
              <a:t> </a:t>
            </a:r>
            <a:r>
              <a:rPr lang="en-US" dirty="0" smtClean="0">
                <a:solidFill>
                  <a:schemeClr val="dk1"/>
                </a:solidFill>
              </a:rPr>
              <a:t>     if not applied: answers question: what </a:t>
            </a:r>
            <a:r>
              <a:rPr lang="en-US" dirty="0" err="1" smtClean="0">
                <a:solidFill>
                  <a:schemeClr val="dk1"/>
                </a:solidFill>
              </a:rPr>
              <a:t>algo</a:t>
            </a:r>
            <a:r>
              <a:rPr lang="en-US" dirty="0" smtClean="0">
                <a:solidFill>
                  <a:schemeClr val="dk1"/>
                </a:solidFill>
              </a:rPr>
              <a:t>(s) do I need to apply and how?</a:t>
            </a:r>
            <a:endParaRPr dirty="0">
              <a:solidFill>
                <a:schemeClr val="dk1"/>
              </a:solidFill>
            </a:endParaRPr>
          </a:p>
          <a:p>
            <a:pPr>
              <a:buNone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 defTabSz="914400" rtl="0"/>
            <a:fld id="{00000000-1234-1234-1234-123412341234}" type="slidenum">
              <a:rPr lang="en" sz="140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 defTabSz="914400" rtl="0"/>
              <a:t>9</a:t>
            </a:fld>
            <a:endParaRPr lang="en" sz="140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359250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20593</TotalTime>
  <Words>786</Words>
  <Application>Microsoft Office PowerPoint</Application>
  <PresentationFormat>Affichage à l'écran (4:3)</PresentationFormat>
  <Paragraphs>82</Paragraphs>
  <Slides>11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Arial</vt:lpstr>
      <vt:lpstr>Arial Bold</vt:lpstr>
      <vt:lpstr>Avenir Roman</vt:lpstr>
      <vt:lpstr>Calibri</vt:lpstr>
      <vt:lpstr>Droid Serif</vt:lpstr>
      <vt:lpstr>Helvetica</vt:lpstr>
      <vt:lpstr>Wingdings</vt:lpstr>
      <vt:lpstr>Default</vt:lpstr>
      <vt:lpstr>Simple Light</vt:lpstr>
      <vt:lpstr>WGISS-WGCV Joint Session Standardization and Best Practices</vt:lpstr>
      <vt:lpstr>Standardization and Best Practices</vt:lpstr>
      <vt:lpstr>Standardization and Best Practices</vt:lpstr>
      <vt:lpstr>Standardization and Best Practices</vt:lpstr>
      <vt:lpstr>Standardization and Best Practices</vt:lpstr>
      <vt:lpstr>Standardization and Best Practices</vt:lpstr>
      <vt:lpstr>Standardization and Best Practices - Discussion</vt:lpstr>
      <vt:lpstr>Preliminary List of needed parameters/categories</vt:lpstr>
      <vt:lpstr>Major Gaps Remaining</vt:lpstr>
      <vt:lpstr>Major Parameters being added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morenor</cp:lastModifiedBy>
  <cp:revision>242</cp:revision>
  <cp:lastPrinted>2017-10-13T13:54:38Z</cp:lastPrinted>
  <dcterms:modified xsi:type="dcterms:W3CDTF">2018-04-10T17:22:59Z</dcterms:modified>
</cp:coreProperties>
</file>