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7" r:id="rId3"/>
    <p:sldId id="280" r:id="rId4"/>
    <p:sldId id="290" r:id="rId5"/>
    <p:sldId id="281" r:id="rId6"/>
    <p:sldId id="284" r:id="rId7"/>
    <p:sldId id="291" r:id="rId8"/>
    <p:sldId id="292" r:id="rId9"/>
    <p:sldId id="283" r:id="rId10"/>
    <p:sldId id="267" r:id="rId11"/>
    <p:sldId id="269" r:id="rId12"/>
    <p:sldId id="272" r:id="rId13"/>
    <p:sldId id="275" r:id="rId14"/>
    <p:sldId id="276" r:id="rId15"/>
    <p:sldId id="278" r:id="rId16"/>
    <p:sldId id="268" r:id="rId17"/>
    <p:sldId id="271" r:id="rId18"/>
    <p:sldId id="285" r:id="rId19"/>
    <p:sldId id="288" r:id="rId20"/>
    <p:sldId id="289" r:id="rId21"/>
    <p:sldId id="274" r:id="rId22"/>
  </p:sldIdLst>
  <p:sldSz cx="9144000" cy="6858000" type="screen4x3"/>
  <p:notesSz cx="7010400" cy="9236075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00" autoAdjust="0"/>
    <p:restoredTop sz="95232" autoAdjust="0"/>
  </p:normalViewPr>
  <p:slideViewPr>
    <p:cSldViewPr>
      <p:cViewPr varScale="1">
        <p:scale>
          <a:sx n="39" d="100"/>
          <a:sy n="39" d="100"/>
        </p:scale>
        <p:origin x="97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</p:spPr>
        <p:txBody>
          <a:bodyPr lIns="92830" tIns="46415" rIns="92830" bIns="46415"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34720" y="4387136"/>
            <a:ext cx="5140960" cy="4156234"/>
          </a:xfrm>
          <a:prstGeom prst="rect">
            <a:avLst/>
          </a:prstGeom>
        </p:spPr>
        <p:txBody>
          <a:bodyPr lIns="92830" tIns="46415" rIns="92830" bIns="46415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9941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60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77800"/>
            <a:ext cx="5867400" cy="66357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2" y="1065125"/>
            <a:ext cx="8762618" cy="50435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163805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nyurl.com/datacubeui" TargetMode="External"/><Relationship Id="rId2" Type="http://schemas.openxmlformats.org/officeDocument/2006/relationships/hyperlink" Target="https://www.opendatacub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664469"/>
            <a:ext cx="62352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28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CEOS Data Cubes and CEOS Test Sites Data Access in support of WGCV Activities</a:t>
            </a:r>
            <a:endParaRPr sz="2800" b="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4468811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Greg 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Stensaas, Robert Woodcock</a:t>
            </a:r>
            <a:endParaRPr lang="en-AU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Joint 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WGCV/WGISS Meeting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April 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2018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INPE,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</a:rPr>
              <a:t>São 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</a:rPr>
              <a:t>José dos Campos, SP, Brazil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989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Committee on Earth Observation Satellites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53" y="88536"/>
            <a:ext cx="8982536" cy="497681"/>
          </a:xfrm>
        </p:spPr>
        <p:txBody>
          <a:bodyPr/>
          <a:lstStyle/>
          <a:p>
            <a:pPr algn="ctr"/>
            <a:r>
              <a:rPr lang="en-US" dirty="0"/>
              <a:t>USGS 2017 CEOS Chair </a:t>
            </a:r>
            <a:br>
              <a:rPr lang="en-US" dirty="0"/>
            </a:br>
            <a:r>
              <a:rPr lang="en-US" dirty="0"/>
              <a:t>Focus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7086600" cy="5792875"/>
          </a:xfrm>
        </p:spPr>
        <p:txBody>
          <a:bodyPr>
            <a:normAutofit/>
          </a:bodyPr>
          <a:lstStyle/>
          <a:p>
            <a:r>
              <a:rPr lang="en-US" sz="1600" dirty="0" smtClean="0"/>
              <a:t>CEOS Chair Focus Areas define at 2017 Plenary</a:t>
            </a:r>
          </a:p>
          <a:p>
            <a:endParaRPr lang="en-US" sz="1600" dirty="0" smtClean="0"/>
          </a:p>
          <a:p>
            <a:r>
              <a:rPr lang="en-US" sz="1600" dirty="0" smtClean="0"/>
              <a:t>Future </a:t>
            </a:r>
            <a:r>
              <a:rPr lang="en-US" sz="1600" dirty="0"/>
              <a:t>Data Access &amp; Analysis Architectures (FDA)</a:t>
            </a:r>
          </a:p>
          <a:p>
            <a:pPr lvl="1"/>
            <a:r>
              <a:rPr lang="en-US" sz="1600" dirty="0"/>
              <a:t>CEOS Analysis Ready Data (ARD)</a:t>
            </a:r>
          </a:p>
          <a:p>
            <a:pPr lvl="1"/>
            <a:r>
              <a:rPr lang="en-US" sz="1600" dirty="0"/>
              <a:t>Interoperable Free and Open Tools</a:t>
            </a:r>
          </a:p>
          <a:p>
            <a:pPr lvl="1"/>
            <a:r>
              <a:rPr lang="en-US" sz="1600" dirty="0"/>
              <a:t>Data, Processing, and Architecture Interface Standards</a:t>
            </a:r>
          </a:p>
          <a:p>
            <a:pPr lvl="1"/>
            <a:r>
              <a:rPr lang="en-US" sz="1600" dirty="0"/>
              <a:t>Analytical Processing Capabilities</a:t>
            </a:r>
          </a:p>
          <a:p>
            <a:pPr lvl="1"/>
            <a:r>
              <a:rPr lang="en-US" sz="1600" dirty="0"/>
              <a:t>User Metrics</a:t>
            </a:r>
          </a:p>
          <a:p>
            <a:endParaRPr lang="en-US" sz="1600" dirty="0"/>
          </a:p>
          <a:p>
            <a:r>
              <a:rPr lang="en-US" sz="1600" dirty="0"/>
              <a:t>Land Surface Imaging Virtual Constellation (LSI-VC)</a:t>
            </a:r>
          </a:p>
          <a:p>
            <a:pPr lvl="1"/>
            <a:r>
              <a:rPr lang="en-US" sz="1600" dirty="0"/>
              <a:t>CEOS Analysis Ready Data (CARD4L) Definition, Specifications, and Implementation</a:t>
            </a:r>
          </a:p>
          <a:p>
            <a:endParaRPr lang="en-US" sz="1600" dirty="0"/>
          </a:p>
          <a:p>
            <a:r>
              <a:rPr lang="en-US" sz="1600" dirty="0"/>
              <a:t>Moderate Resolution Sensor Interoperability (MRI)</a:t>
            </a:r>
          </a:p>
          <a:p>
            <a:pPr lvl="1"/>
            <a:r>
              <a:rPr lang="en-US" sz="1600" dirty="0"/>
              <a:t>MRI Framework</a:t>
            </a:r>
          </a:p>
          <a:p>
            <a:pPr lvl="1"/>
            <a:r>
              <a:rPr lang="en-US" sz="1600" dirty="0"/>
              <a:t>Landsat/Sentinel-2 Interoperability Case Study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4E1B861-8E53-45AD-8C40-123B5FD86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91698"/>
            <a:ext cx="1946429" cy="20245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8A951D6-F95B-45ED-BF8C-79E1380F8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722" y="2743200"/>
            <a:ext cx="1828800" cy="19148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660" y="652245"/>
            <a:ext cx="3265299" cy="19839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317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 txBox="1">
            <a:spLocks/>
          </p:cNvSpPr>
          <p:nvPr/>
        </p:nvSpPr>
        <p:spPr>
          <a:xfrm>
            <a:off x="4709163" y="1177195"/>
            <a:ext cx="2086437" cy="1006182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lvl="1" indent="0">
              <a:spcBef>
                <a:spcPts val="900"/>
              </a:spcBef>
              <a:spcAft>
                <a:spcPts val="150"/>
              </a:spcAft>
              <a:buNone/>
            </a:pPr>
            <a:r>
              <a:rPr lang="en-AU" sz="1200" dirty="0">
                <a:solidFill>
                  <a:schemeClr val="tx1"/>
                </a:solidFill>
              </a:rPr>
              <a:t>Step change in EO satellite capability leading to new applications</a:t>
            </a:r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2514600" y="1177196"/>
            <a:ext cx="1920659" cy="996822"/>
          </a:xfrm>
          <a:prstGeom prst="rect">
            <a:avLst/>
          </a:prstGeom>
          <a:solidFill>
            <a:srgbClr val="92D050"/>
          </a:solidFill>
        </p:spPr>
        <p:txBody>
          <a:bodyPr>
            <a:no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lvl="1" indent="0">
              <a:spcBef>
                <a:spcPts val="900"/>
              </a:spcBef>
              <a:spcAft>
                <a:spcPts val="150"/>
              </a:spcAft>
              <a:buNone/>
            </a:pPr>
            <a:r>
              <a:rPr lang="en-AU" sz="1200" dirty="0">
                <a:solidFill>
                  <a:schemeClr val="tx1"/>
                </a:solidFill>
              </a:rPr>
              <a:t>Substantial growth expectation in the EO based digital economy across Industry and Government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2350459" y="2207882"/>
            <a:ext cx="2136622" cy="16129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AU" sz="1000" dirty="0"/>
              <a:t>Freely available data and Cloud computing combine to create new industries</a:t>
            </a:r>
          </a:p>
          <a:p>
            <a:r>
              <a:rPr lang="en-AU" sz="1000" dirty="0"/>
              <a:t>New applications from new capabilities in EO</a:t>
            </a:r>
          </a:p>
          <a:p>
            <a:r>
              <a:rPr lang="en-AU" sz="1000" dirty="0"/>
              <a:t>Increased awareness leads to more (non-EO expert) users</a:t>
            </a:r>
          </a:p>
          <a:p>
            <a:r>
              <a:rPr lang="en-AU" sz="1000" dirty="0"/>
              <a:t>Users expect near real-time, locally relevant EO derived information</a:t>
            </a:r>
          </a:p>
        </p:txBody>
      </p:sp>
      <p:sp>
        <p:nvSpPr>
          <p:cNvPr id="10" name="Text Placeholder 8"/>
          <p:cNvSpPr txBox="1">
            <a:spLocks/>
          </p:cNvSpPr>
          <p:nvPr/>
        </p:nvSpPr>
        <p:spPr>
          <a:xfrm>
            <a:off x="13800" y="1177196"/>
            <a:ext cx="1969898" cy="3301760"/>
          </a:xfrm>
          <a:prstGeom prst="rect">
            <a:avLst/>
          </a:prstGeom>
          <a:solidFill>
            <a:srgbClr val="FFFF00"/>
          </a:solidFill>
        </p:spPr>
        <p:txBody>
          <a:bodyPr lIns="68580" rIns="68580" anchor="ctr">
            <a:noAutofit/>
          </a:bodyPr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000" b="0" cap="all" baseline="0">
                <a:solidFill>
                  <a:schemeClr val="tx2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457200" indent="0">
              <a:spcBef>
                <a:spcPts val="500"/>
              </a:spcBef>
              <a:buSzPct val="100000"/>
              <a:buFont typeface="Arial"/>
              <a:buNone/>
              <a:defRPr sz="2000" b="1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914400" indent="0">
              <a:spcBef>
                <a:spcPts val="500"/>
              </a:spcBef>
              <a:buSzPct val="100000"/>
              <a:buFont typeface="Arial"/>
              <a:buNone/>
              <a:defRPr sz="1800" b="1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371600" indent="0">
              <a:spcBef>
                <a:spcPts val="500"/>
              </a:spcBef>
              <a:buSzPct val="100000"/>
              <a:buFont typeface="Arial"/>
              <a:buNone/>
              <a:defRPr sz="1600" b="1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1828800" indent="0">
              <a:spcBef>
                <a:spcPts val="500"/>
              </a:spcBef>
              <a:buSzPct val="100000"/>
              <a:buFont typeface="Arial"/>
              <a:buNone/>
              <a:defRPr sz="1600" b="1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marL="2286000" indent="0">
              <a:spcBef>
                <a:spcPts val="500"/>
              </a:spcBef>
              <a:buFont typeface="Arial"/>
              <a:buNone/>
              <a:defRPr sz="1600" b="1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marL="2743200" indent="0">
              <a:spcBef>
                <a:spcPts val="500"/>
              </a:spcBef>
              <a:buFont typeface="Arial"/>
              <a:buNone/>
              <a:defRPr sz="1600" b="1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marL="3200400" indent="0">
              <a:spcBef>
                <a:spcPts val="500"/>
              </a:spcBef>
              <a:buFont typeface="Arial"/>
              <a:buNone/>
              <a:defRPr sz="1600" b="1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marL="3657600" indent="0">
              <a:spcBef>
                <a:spcPts val="500"/>
              </a:spcBef>
              <a:buFont typeface="Arial"/>
              <a:buNone/>
              <a:defRPr sz="1600" b="1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lvl="1">
              <a:spcBef>
                <a:spcPts val="900"/>
              </a:spcBef>
              <a:spcAft>
                <a:spcPts val="150"/>
              </a:spcAft>
            </a:pPr>
            <a:r>
              <a:rPr lang="en-AU" sz="1200" dirty="0">
                <a:solidFill>
                  <a:schemeClr val="tx1"/>
                </a:solidFill>
              </a:rPr>
              <a:t>FDA Driving Themes:</a:t>
            </a:r>
          </a:p>
          <a:p>
            <a:pPr marL="214313" lvl="1" indent="-214313">
              <a:spcBef>
                <a:spcPts val="90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050" b="0" dirty="0">
                <a:solidFill>
                  <a:schemeClr val="tx1"/>
                </a:solidFill>
              </a:rPr>
              <a:t>Satellite data volumes and variety are increasing</a:t>
            </a:r>
          </a:p>
          <a:p>
            <a:pPr marL="214313" lvl="1" indent="-214313">
              <a:spcBef>
                <a:spcPts val="90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050" b="0" dirty="0">
                <a:solidFill>
                  <a:schemeClr val="tx1"/>
                </a:solidFill>
              </a:rPr>
              <a:t>Satellite data demand and expectations of EO value are increasing</a:t>
            </a:r>
          </a:p>
          <a:p>
            <a:pPr marL="214313" lvl="1" indent="-214313">
              <a:spcBef>
                <a:spcPts val="90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050" b="0" dirty="0">
                <a:solidFill>
                  <a:schemeClr val="tx1"/>
                </a:solidFill>
              </a:rPr>
              <a:t>Users want data systems and analysis tools that allow easy access and use of satellite data</a:t>
            </a:r>
          </a:p>
          <a:p>
            <a:pPr marL="214313" lvl="1" indent="-214313">
              <a:spcBef>
                <a:spcPts val="90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050" b="0" dirty="0">
                <a:solidFill>
                  <a:schemeClr val="tx1"/>
                </a:solidFill>
              </a:rPr>
              <a:t>Many users desire ARD to minimize data preparation time and knowledge requirements</a:t>
            </a:r>
          </a:p>
          <a:p>
            <a:pPr marL="214313" lvl="1" indent="-214313">
              <a:spcBef>
                <a:spcPts val="90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8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435259" y="2202586"/>
            <a:ext cx="2495866" cy="18973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000" dirty="0"/>
              <a:t>Higher spatial resolution</a:t>
            </a:r>
          </a:p>
          <a:p>
            <a:r>
              <a:rPr lang="en-US" sz="1000" dirty="0"/>
              <a:t>Greater diagnostic capability through increased spectral resolution (hyperspectral) and new modalities (active and passive radar)</a:t>
            </a:r>
          </a:p>
          <a:p>
            <a:r>
              <a:rPr lang="en-US" sz="1000" dirty="0"/>
              <a:t>New capabilities in monitoring through increased acquisition rate and through new payloads (e.g. altimetry, atmosphere) </a:t>
            </a:r>
          </a:p>
          <a:p>
            <a:pPr lvl="1"/>
            <a:endParaRPr lang="en-US" sz="900" dirty="0"/>
          </a:p>
        </p:txBody>
      </p:sp>
      <p:sp>
        <p:nvSpPr>
          <p:cNvPr id="19" name="Right Arrow 18"/>
          <p:cNvSpPr/>
          <p:nvPr/>
        </p:nvSpPr>
        <p:spPr>
          <a:xfrm>
            <a:off x="2155149" y="1264530"/>
            <a:ext cx="247131" cy="550243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l" defTabSz="342900" rtl="0" latinLnBrk="1" hangingPunct="0"/>
            <a:endParaRPr lang="en-US" sz="1350" dirty="0"/>
          </a:p>
        </p:txBody>
      </p:sp>
      <p:sp>
        <p:nvSpPr>
          <p:cNvPr id="20" name="Right Arrow 19"/>
          <p:cNvSpPr/>
          <p:nvPr/>
        </p:nvSpPr>
        <p:spPr>
          <a:xfrm>
            <a:off x="2152576" y="1750151"/>
            <a:ext cx="247131" cy="550243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l" defTabSz="342900" rtl="0" latinLnBrk="1" hangingPunct="0"/>
            <a:endParaRPr lang="en-US" sz="1350" dirty="0"/>
          </a:p>
        </p:txBody>
      </p:sp>
      <p:sp>
        <p:nvSpPr>
          <p:cNvPr id="21" name="Right Arrow 20"/>
          <p:cNvSpPr/>
          <p:nvPr/>
        </p:nvSpPr>
        <p:spPr>
          <a:xfrm>
            <a:off x="2158686" y="2183377"/>
            <a:ext cx="247131" cy="550243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l" defTabSz="342900" rtl="0" latinLnBrk="1" hangingPunct="0"/>
            <a:endParaRPr lang="en-US" sz="1350" dirty="0"/>
          </a:p>
        </p:txBody>
      </p:sp>
      <p:sp>
        <p:nvSpPr>
          <p:cNvPr id="22" name="Right Arrow 21"/>
          <p:cNvSpPr/>
          <p:nvPr/>
        </p:nvSpPr>
        <p:spPr>
          <a:xfrm>
            <a:off x="2158686" y="3098232"/>
            <a:ext cx="247131" cy="550243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l" defTabSz="342900" rtl="0" latinLnBrk="1" hangingPunct="0"/>
            <a:endParaRPr lang="en-US" sz="1350" dirty="0"/>
          </a:p>
        </p:txBody>
      </p:sp>
      <p:sp>
        <p:nvSpPr>
          <p:cNvPr id="23" name="Right Arrow 22"/>
          <p:cNvSpPr/>
          <p:nvPr/>
        </p:nvSpPr>
        <p:spPr>
          <a:xfrm>
            <a:off x="2155149" y="3458896"/>
            <a:ext cx="247131" cy="550243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l" defTabSz="342900" rtl="0" latinLnBrk="1" hangingPunct="0"/>
            <a:endParaRPr lang="en-US" sz="1350" dirty="0"/>
          </a:p>
        </p:txBody>
      </p:sp>
      <p:sp>
        <p:nvSpPr>
          <p:cNvPr id="24" name="Right Arrow 23"/>
          <p:cNvSpPr/>
          <p:nvPr/>
        </p:nvSpPr>
        <p:spPr>
          <a:xfrm>
            <a:off x="2152576" y="3858342"/>
            <a:ext cx="247131" cy="550243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l" defTabSz="342900" rtl="0" latinLnBrk="1" hangingPunct="0"/>
            <a:endParaRPr lang="en-US" sz="1350" dirty="0"/>
          </a:p>
        </p:txBody>
      </p:sp>
      <p:sp>
        <p:nvSpPr>
          <p:cNvPr id="25" name="Right Arrow 24"/>
          <p:cNvSpPr/>
          <p:nvPr/>
        </p:nvSpPr>
        <p:spPr>
          <a:xfrm>
            <a:off x="2149452" y="2648830"/>
            <a:ext cx="247131" cy="550243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l" defTabSz="342900" rtl="0" latinLnBrk="1" hangingPunct="0"/>
            <a:endParaRPr lang="en-US" sz="1350" dirty="0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8982536" cy="497681"/>
          </a:xfrm>
        </p:spPr>
        <p:txBody>
          <a:bodyPr/>
          <a:lstStyle/>
          <a:p>
            <a:pPr algn="l"/>
            <a:r>
              <a:rPr lang="en-US" dirty="0"/>
              <a:t>Future Data Access &amp; </a:t>
            </a:r>
            <a:br>
              <a:rPr lang="en-US" dirty="0"/>
            </a:br>
            <a:r>
              <a:rPr lang="en-US" dirty="0"/>
              <a:t>Analysis Architectures (FDA)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0" y="3907681"/>
            <a:ext cx="4572000" cy="29546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en-US" sz="1350" b="1" dirty="0" smtClean="0"/>
              <a:t>Data</a:t>
            </a:r>
            <a:r>
              <a:rPr lang="en-US" sz="1350" b="1" dirty="0"/>
              <a:t>, Processing, and Architecture Interface Standards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Develop standards for pixel-level data discovery, access, and common analytical processing requests (e.g., cloud free mosaics of ARD) exploiting EO satellite data among various CEOS exploitation platforms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600" dirty="0"/>
          </a:p>
          <a:p>
            <a:r>
              <a:rPr lang="en-US" sz="1350" b="1" dirty="0"/>
              <a:t>Analytical Processing Capabilities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Prototype portable web-based analytical processing APIs/Web Services that work across CEOS exploitation platforms in full computing environments for time series and other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600" dirty="0"/>
          </a:p>
          <a:p>
            <a:r>
              <a:rPr lang="en-US" sz="1350" b="1" dirty="0"/>
              <a:t>User Metrics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Develop a data use metrics framework through which agencies can contribute to how EO data is being used, rather than just downloaded data quantities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314731"/>
            <a:ext cx="4572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i="1" u="sng" dirty="0"/>
              <a:t>FDA Themes and Outcomes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654951"/>
            <a:ext cx="4572000" cy="21698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en-US" sz="1350" b="1" dirty="0"/>
              <a:t>CEOS Analysis Ready Data (ARD)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Implement and provision CEOS Analysis Ready Data for Land (CARD4L)-compliant products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Examine ARD for marine and atmosphere domains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600" dirty="0"/>
          </a:p>
          <a:p>
            <a:r>
              <a:rPr lang="en-US" sz="1350" b="1" dirty="0"/>
              <a:t>Interoperable Free and Open Tools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Continue supporting the CEOS Data Cube (CDC) initiative utilizing the Open Data Cube (ODC)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Demonstrate new technologies through ongoing support of ‘pilot projects’ and consideration of alternate candidate architectures</a:t>
            </a:r>
          </a:p>
          <a:p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534008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620336" cy="497681"/>
          </a:xfrm>
        </p:spPr>
        <p:txBody>
          <a:bodyPr/>
          <a:lstStyle/>
          <a:p>
            <a:r>
              <a:rPr lang="en-AU" dirty="0"/>
              <a:t>CARD4L </a:t>
            </a:r>
            <a:r>
              <a:rPr lang="en-AU" dirty="0" smtClean="0"/>
              <a:t>Definition/Framework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2" y="1177600"/>
            <a:ext cx="8991218" cy="1344908"/>
          </a:xfrm>
        </p:spPr>
        <p:txBody>
          <a:bodyPr anchor="ctr"/>
          <a:lstStyle/>
          <a:p>
            <a:pPr marL="0" indent="0" algn="l">
              <a:buNone/>
            </a:pPr>
            <a:r>
              <a:rPr lang="en-AU" sz="1800" dirty="0"/>
              <a:t>CEOS Analysis Ready Data for Land (CARD4L), are satellite data that have been processed to a minimum set of requirements and organized into a form that allows </a:t>
            </a:r>
            <a:r>
              <a:rPr lang="en-AU" sz="1800" u="sng" dirty="0"/>
              <a:t>immediate analysis with a minimum of additional user effort</a:t>
            </a:r>
            <a:r>
              <a:rPr lang="en-AU" sz="1800" dirty="0"/>
              <a:t>, and </a:t>
            </a:r>
            <a:r>
              <a:rPr lang="en-AU" sz="1800" u="sng" dirty="0"/>
              <a:t>interoperability</a:t>
            </a:r>
            <a:r>
              <a:rPr lang="en-AU" sz="1800" dirty="0"/>
              <a:t> both through time and with other datasets</a:t>
            </a:r>
            <a:endParaRPr lang="en-US" sz="1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828800" y="2522508"/>
            <a:ext cx="5464194" cy="4150566"/>
            <a:chOff x="1828800" y="2438400"/>
            <a:chExt cx="5464194" cy="415056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9942" y="2438400"/>
              <a:ext cx="2833052" cy="4150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/>
            <p:cNvCxnSpPr>
              <a:stCxn id="6" idx="3"/>
            </p:cNvCxnSpPr>
            <p:nvPr/>
          </p:nvCxnSpPr>
          <p:spPr>
            <a:xfrm flipV="1">
              <a:off x="3855155" y="2731260"/>
              <a:ext cx="1665236" cy="109877"/>
            </a:xfrm>
            <a:prstGeom prst="straightConnector1">
              <a:avLst/>
            </a:prstGeom>
            <a:noFill/>
            <a:ln w="25400" cap="flat">
              <a:solidFill>
                <a:srgbClr val="FF9A00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" name="TextBox 5"/>
            <p:cNvSpPr txBox="1"/>
            <p:nvPr/>
          </p:nvSpPr>
          <p:spPr>
            <a:xfrm>
              <a:off x="1849480" y="2668013"/>
              <a:ext cx="2005675" cy="3462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defTabSz="342900" latinLnBrk="1" hangingPunct="0"/>
              <a:r>
                <a:rPr lang="en-AU" dirty="0"/>
                <a:t>CARD4L Definition</a:t>
              </a:r>
            </a:p>
          </p:txBody>
        </p:sp>
        <p:cxnSp>
          <p:nvCxnSpPr>
            <p:cNvPr id="7" name="Straight Arrow Connector 6"/>
            <p:cNvCxnSpPr>
              <a:stCxn id="8" idx="3"/>
            </p:cNvCxnSpPr>
            <p:nvPr/>
          </p:nvCxnSpPr>
          <p:spPr>
            <a:xfrm>
              <a:off x="4087751" y="3480280"/>
              <a:ext cx="696040" cy="378259"/>
            </a:xfrm>
            <a:prstGeom prst="straightConnector1">
              <a:avLst/>
            </a:prstGeom>
            <a:noFill/>
            <a:ln w="25400" cap="flat">
              <a:solidFill>
                <a:srgbClr val="FF9A00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" name="TextBox 7"/>
            <p:cNvSpPr txBox="1"/>
            <p:nvPr/>
          </p:nvSpPr>
          <p:spPr>
            <a:xfrm>
              <a:off x="1838419" y="3168657"/>
              <a:ext cx="2249332" cy="6232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defTabSz="342900" latinLnBrk="1" hangingPunct="0"/>
              <a:r>
                <a:rPr lang="en-AU" dirty="0"/>
                <a:t>Product </a:t>
              </a:r>
              <a:r>
                <a:rPr lang="en-AU" u="sng" dirty="0"/>
                <a:t>families</a:t>
              </a:r>
              <a:r>
                <a:rPr lang="en-AU" dirty="0"/>
                <a:t> with </a:t>
              </a:r>
              <a:br>
                <a:rPr lang="en-AU" dirty="0"/>
              </a:br>
              <a:r>
                <a:rPr lang="en-AU" dirty="0"/>
                <a:t>specifications </a:t>
              </a:r>
            </a:p>
          </p:txBody>
        </p:sp>
        <p:cxnSp>
          <p:nvCxnSpPr>
            <p:cNvPr id="9" name="Straight Arrow Connector 8"/>
            <p:cNvCxnSpPr>
              <a:stCxn id="10" idx="3"/>
            </p:cNvCxnSpPr>
            <p:nvPr/>
          </p:nvCxnSpPr>
          <p:spPr>
            <a:xfrm>
              <a:off x="4265524" y="4418874"/>
              <a:ext cx="257918" cy="557722"/>
            </a:xfrm>
            <a:prstGeom prst="straightConnector1">
              <a:avLst/>
            </a:prstGeom>
            <a:noFill/>
            <a:ln w="25400" cap="flat">
              <a:solidFill>
                <a:srgbClr val="FF9A00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" name="TextBox 9"/>
            <p:cNvSpPr txBox="1"/>
            <p:nvPr/>
          </p:nvSpPr>
          <p:spPr>
            <a:xfrm>
              <a:off x="1849480" y="3968752"/>
              <a:ext cx="2416044" cy="9002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defTabSz="342900" latinLnBrk="1" hangingPunct="0"/>
              <a:r>
                <a:rPr lang="en-AU" dirty="0"/>
                <a:t>Providers self-assess </a:t>
              </a:r>
              <a:br>
                <a:rPr lang="en-AU" dirty="0"/>
              </a:br>
              <a:r>
                <a:rPr lang="en-AU" dirty="0"/>
                <a:t>how well their products</a:t>
              </a:r>
              <a:br>
                <a:rPr lang="en-AU" dirty="0"/>
              </a:br>
              <a:r>
                <a:rPr lang="en-AU" dirty="0"/>
                <a:t>meet the specifications</a:t>
              </a:r>
            </a:p>
          </p:txBody>
        </p:sp>
        <p:cxnSp>
          <p:nvCxnSpPr>
            <p:cNvPr id="11" name="Straight Arrow Connector 10"/>
            <p:cNvCxnSpPr>
              <a:stCxn id="12" idx="3"/>
            </p:cNvCxnSpPr>
            <p:nvPr/>
          </p:nvCxnSpPr>
          <p:spPr>
            <a:xfrm>
              <a:off x="3125949" y="5170578"/>
              <a:ext cx="1657842" cy="598135"/>
            </a:xfrm>
            <a:prstGeom prst="straightConnector1">
              <a:avLst/>
            </a:prstGeom>
            <a:noFill/>
            <a:ln w="25400" cap="flat">
              <a:solidFill>
                <a:srgbClr val="FF9A00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2" name="TextBox 11"/>
            <p:cNvSpPr txBox="1"/>
            <p:nvPr/>
          </p:nvSpPr>
          <p:spPr>
            <a:xfrm>
              <a:off x="1838419" y="4997454"/>
              <a:ext cx="1287530" cy="3462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defTabSz="342900" latinLnBrk="1" hangingPunct="0"/>
              <a:r>
                <a:rPr lang="en-AU" dirty="0"/>
                <a:t>Peer review</a:t>
              </a:r>
            </a:p>
          </p:txBody>
        </p:sp>
        <p:cxnSp>
          <p:nvCxnSpPr>
            <p:cNvPr id="13" name="Straight Arrow Connector 12"/>
            <p:cNvCxnSpPr>
              <a:stCxn id="14" idx="3"/>
            </p:cNvCxnSpPr>
            <p:nvPr/>
          </p:nvCxnSpPr>
          <p:spPr>
            <a:xfrm>
              <a:off x="3757531" y="5803338"/>
              <a:ext cx="1215340" cy="553266"/>
            </a:xfrm>
            <a:prstGeom prst="straightConnector1">
              <a:avLst/>
            </a:prstGeom>
            <a:noFill/>
            <a:ln w="25400" cap="flat">
              <a:solidFill>
                <a:srgbClr val="FF9A00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" name="TextBox 13"/>
            <p:cNvSpPr txBox="1"/>
            <p:nvPr/>
          </p:nvSpPr>
          <p:spPr>
            <a:xfrm>
              <a:off x="1828800" y="5630214"/>
              <a:ext cx="1928731" cy="3462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defTabSz="342900" latinLnBrk="1" hangingPunct="0"/>
              <a:r>
                <a:rPr lang="en-AU" dirty="0"/>
                <a:t>CARD4L stamp!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3005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CARD4L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97" y="1197750"/>
            <a:ext cx="4346066" cy="3782683"/>
          </a:xfrm>
        </p:spPr>
        <p:txBody>
          <a:bodyPr/>
          <a:lstStyle/>
          <a:p>
            <a:r>
              <a:rPr lang="en-AU" sz="1800" u="sng" dirty="0"/>
              <a:t>LSI-VC now moving into an implementation phase </a:t>
            </a:r>
            <a:r>
              <a:rPr lang="en-AU" sz="1800" dirty="0"/>
              <a:t>with several objectives:</a:t>
            </a:r>
          </a:p>
          <a:p>
            <a:pPr lvl="1"/>
            <a:r>
              <a:rPr lang="en-AU" sz="1800" dirty="0"/>
              <a:t>Develop the process for datasets to be assessed as CARD4L-compliant</a:t>
            </a:r>
          </a:p>
          <a:p>
            <a:pPr lvl="1"/>
            <a:r>
              <a:rPr lang="en-AU" sz="1800" dirty="0"/>
              <a:t>Identify data products that are on-track to become CARD4L-compliant</a:t>
            </a:r>
          </a:p>
          <a:p>
            <a:pPr lvl="1"/>
            <a:r>
              <a:rPr lang="en-AU" sz="1800" dirty="0"/>
              <a:t>Monitor and communicate progress of individual products toward CARD4L</a:t>
            </a:r>
          </a:p>
          <a:p>
            <a:pPr lvl="1"/>
            <a:r>
              <a:rPr lang="en-AU" sz="1800" dirty="0"/>
              <a:t>‘Road-test’ the Product Family Specifications (PFSs)</a:t>
            </a:r>
          </a:p>
          <a:p>
            <a:pPr lvl="2"/>
            <a:r>
              <a:rPr lang="en-AU" sz="1800" dirty="0"/>
              <a:t>PFSs to be evaluated, and if necessary updated, on an annual cycle based on the implementation experience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6366C53-0FCC-4621-BCF4-8868EC490E8D}"/>
              </a:ext>
            </a:extLst>
          </p:cNvPr>
          <p:cNvGrpSpPr/>
          <p:nvPr/>
        </p:nvGrpSpPr>
        <p:grpSpPr>
          <a:xfrm>
            <a:off x="4542624" y="1879093"/>
            <a:ext cx="4505706" cy="3120390"/>
            <a:chOff x="5428528" y="2951544"/>
            <a:chExt cx="3589266" cy="2483941"/>
          </a:xfrm>
        </p:grpSpPr>
        <p:pic>
          <p:nvPicPr>
            <p:cNvPr id="5" name="Picture 2">
              <a:extLst>
                <a:ext uri="{FF2B5EF4-FFF2-40B4-BE49-F238E27FC236}">
                  <a16:creationId xmlns="" xmlns:a16="http://schemas.microsoft.com/office/drawing/2014/main" id="{53521043-5FBD-44DD-99AB-D3F386E28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528" y="2951544"/>
              <a:ext cx="3589266" cy="21186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Shape 43">
              <a:extLst>
                <a:ext uri="{FF2B5EF4-FFF2-40B4-BE49-F238E27FC236}">
                  <a16:creationId xmlns="" xmlns:a16="http://schemas.microsoft.com/office/drawing/2014/main" id="{89D91BAA-F6C2-4026-A42A-092A50DC65FA}"/>
                </a:ext>
              </a:extLst>
            </p:cNvPr>
            <p:cNvSpPr txBox="1">
              <a:spLocks/>
            </p:cNvSpPr>
            <p:nvPr/>
          </p:nvSpPr>
          <p:spPr>
            <a:xfrm>
              <a:off x="5451740" y="5171482"/>
              <a:ext cx="3507683" cy="2640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4289" rIns="34289">
              <a:normAutofit/>
            </a:bodyPr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2569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lvl1pPr>
              <a:lvl2pPr marL="768926" marR="0" indent="-311726" algn="l" defTabSz="914400" rtl="0" latinLnBrk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Pct val="100000"/>
                <a:buFont typeface="Arial"/>
                <a:buChar char="o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2569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lvl2pPr>
              <a:lvl3pPr marL="1188719" marR="0" indent="-274319" algn="l" defTabSz="914400" rtl="0" latinLnBrk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Pct val="100000"/>
                <a:buFont typeface="Arial"/>
                <a:buChar char="▪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2569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lvl3pPr>
              <a:lvl4pPr marL="1676400" marR="0" indent="-304800" algn="l" defTabSz="914400" rtl="0" latinLnBrk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Pct val="100000"/>
                <a:buFont typeface="Arial"/>
                <a:buChar char="▪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2569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lvl4pPr>
              <a:lvl5pPr marL="2171700" marR="0" indent="-342900" algn="l" defTabSz="914400" rtl="0" latinLnBrk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2569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lvl5pPr>
              <a:lvl6pPr marL="0" marR="0" indent="0" algn="l" defTabSz="914400" rtl="0" latinLnBrk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2569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lvl6pPr>
              <a:lvl7pPr marL="0" marR="0" indent="0" algn="l" defTabSz="914400" rtl="0" latinLnBrk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2569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lvl7pPr>
              <a:lvl8pPr marL="0" marR="0" indent="0" algn="l" defTabSz="914400" rtl="0" latinLnBrk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2569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lvl8pPr>
              <a:lvl9pPr marL="0" marR="0" indent="0" algn="l" defTabSz="914400" rtl="0" latinLnBrk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2569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lvl9pPr>
            </a:lstStyle>
            <a:p>
              <a:pPr marL="0" indent="0">
                <a:buNone/>
              </a:pPr>
              <a:r>
                <a:rPr lang="en-AU" sz="1050" i="1" dirty="0"/>
                <a:t>Implementation processes are under discussion</a:t>
              </a:r>
              <a:endParaRPr lang="en-AU" sz="1725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16911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65" y="228600"/>
            <a:ext cx="8758168" cy="663575"/>
          </a:xfrm>
        </p:spPr>
        <p:txBody>
          <a:bodyPr/>
          <a:lstStyle/>
          <a:p>
            <a:pPr algn="ctr"/>
            <a:r>
              <a:rPr lang="en-US" dirty="0"/>
              <a:t>MRI Framework</a:t>
            </a:r>
            <a:br>
              <a:rPr lang="en-US" dirty="0"/>
            </a:br>
            <a:r>
              <a:rPr lang="en-US" sz="1800" dirty="0"/>
              <a:t>An Application-Specific, Conceptual Evaluation Tool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F37525CC-6C83-4B65-8507-6A33271D0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4267119" cy="3782683"/>
          </a:xfrm>
        </p:spPr>
        <p:txBody>
          <a:bodyPr/>
          <a:lstStyle/>
          <a:p>
            <a:r>
              <a:rPr lang="en-US" sz="1350" dirty="0"/>
              <a:t>Framework organized into four components:</a:t>
            </a:r>
          </a:p>
          <a:p>
            <a:pPr lvl="1"/>
            <a:r>
              <a:rPr lang="en-US" sz="1200" dirty="0"/>
              <a:t>General Metadata</a:t>
            </a:r>
          </a:p>
          <a:p>
            <a:pPr lvl="1"/>
            <a:r>
              <a:rPr lang="en-US" sz="1200" dirty="0"/>
              <a:t>Per-pixel Metadata</a:t>
            </a:r>
          </a:p>
          <a:p>
            <a:pPr lvl="1"/>
            <a:r>
              <a:rPr lang="en-US" sz="1200" dirty="0"/>
              <a:t>Data Measurements</a:t>
            </a:r>
          </a:p>
          <a:p>
            <a:pPr lvl="1"/>
            <a:r>
              <a:rPr lang="en-US" sz="1200" dirty="0"/>
              <a:t>Geolocation</a:t>
            </a:r>
          </a:p>
          <a:p>
            <a:r>
              <a:rPr lang="en-US" sz="1350" dirty="0"/>
              <a:t>Within each components are a set of interoperability items for which application-specific Threshold and Target requirements (with uncertainties) are identified</a:t>
            </a:r>
          </a:p>
          <a:p>
            <a:pPr lvl="1"/>
            <a:r>
              <a:rPr lang="en-US" sz="1200" dirty="0"/>
              <a:t>Threshold = agreed-upon, acceptable minimum value or characteristic</a:t>
            </a:r>
          </a:p>
          <a:p>
            <a:pPr lvl="1"/>
            <a:r>
              <a:rPr lang="en-US" sz="1200" dirty="0"/>
              <a:t>Target = the goal (ideal characteristic or measure) for which producers and users are striving</a:t>
            </a:r>
          </a:p>
          <a:p>
            <a:r>
              <a:rPr lang="en-US" sz="1350" dirty="0"/>
              <a:t>Verifications are conducted on each item (actual measurements compared to pre-determined Thresholds/Targets), results documented</a:t>
            </a:r>
          </a:p>
          <a:p>
            <a:r>
              <a:rPr lang="en-US" sz="1350" dirty="0"/>
              <a:t>Next Steps are proposed to increase product interoperability where gaps exist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840F42C-EA58-4C34-89EE-2FBDBEBD90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08"/>
          <a:stretch/>
        </p:blipFill>
        <p:spPr>
          <a:xfrm>
            <a:off x="4476442" y="1200150"/>
            <a:ext cx="4555691" cy="368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40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0"/>
            <a:ext cx="8310032" cy="663575"/>
          </a:xfrm>
        </p:spPr>
        <p:txBody>
          <a:bodyPr/>
          <a:lstStyle/>
          <a:p>
            <a:pPr algn="ctr"/>
            <a:r>
              <a:rPr lang="en-US" dirty="0"/>
              <a:t>Harmonized Landsat/Sentinel-2 </a:t>
            </a:r>
            <a:br>
              <a:rPr lang="en-US" dirty="0"/>
            </a:br>
            <a:r>
              <a:rPr lang="en-US" dirty="0"/>
              <a:t>(HLS) </a:t>
            </a:r>
            <a:r>
              <a:rPr lang="en-US" dirty="0" smtClean="0"/>
              <a:t>Project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9022" y="3403302"/>
            <a:ext cx="2551332" cy="1927715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5" name="Group 64"/>
          <p:cNvGrpSpPr/>
          <p:nvPr/>
        </p:nvGrpSpPr>
        <p:grpSpPr>
          <a:xfrm>
            <a:off x="3633722" y="1402464"/>
            <a:ext cx="2534077" cy="1658665"/>
            <a:chOff x="7446820" y="3328032"/>
            <a:chExt cx="4788275" cy="318397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6820" y="3328032"/>
              <a:ext cx="4788275" cy="3183977"/>
            </a:xfrm>
            <a:prstGeom prst="rect">
              <a:avLst/>
            </a:prstGeom>
            <a:ln w="19050">
              <a:solidFill>
                <a:schemeClr val="tx2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7564973" y="3351380"/>
              <a:ext cx="4348097" cy="2946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895402" y="3667263"/>
              <a:ext cx="3865378" cy="2225666"/>
              <a:chOff x="1373187" y="4066823"/>
              <a:chExt cx="6740525" cy="251736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373187" y="4066823"/>
                <a:ext cx="6740525" cy="1181100"/>
                <a:chOff x="1143000" y="4229100"/>
                <a:chExt cx="6740525" cy="1181100"/>
              </a:xfrm>
            </p:grpSpPr>
            <p:grpSp>
              <p:nvGrpSpPr>
                <p:cNvPr id="45" name="Group 44"/>
                <p:cNvGrpSpPr/>
                <p:nvPr/>
              </p:nvGrpSpPr>
              <p:grpSpPr>
                <a:xfrm>
                  <a:off x="1530350" y="4229100"/>
                  <a:ext cx="5778500" cy="1181100"/>
                  <a:chOff x="1790700" y="2705100"/>
                  <a:chExt cx="5778500" cy="1181100"/>
                </a:xfrm>
              </p:grpSpPr>
              <p:pic>
                <p:nvPicPr>
                  <p:cNvPr id="48" name="Picture 47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790700" y="2705100"/>
                    <a:ext cx="1104900" cy="11811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isometricOffAxis2Right"/>
                    <a:lightRig rig="threePt" dir="t"/>
                  </a:scene3d>
                </p:spPr>
              </p:pic>
              <p:pic>
                <p:nvPicPr>
                  <p:cNvPr id="49" name="Picture 48"/>
                  <p:cNvPicPr>
                    <a:picLocks noChangeAspect="1"/>
                  </p:cNvPicPr>
                  <p:nvPr/>
                </p:nvPicPr>
                <p:blipFill>
                  <a:blip r:embed="rId4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</a:blip>
                  <a:stretch>
                    <a:fillRect/>
                  </a:stretch>
                </p:blipFill>
                <p:spPr>
                  <a:xfrm>
                    <a:off x="2082800" y="2705100"/>
                    <a:ext cx="1104900" cy="11811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isometricOffAxis2Right"/>
                    <a:lightRig rig="threePt" dir="t"/>
                  </a:scene3d>
                </p:spPr>
              </p:pic>
              <p:pic>
                <p:nvPicPr>
                  <p:cNvPr id="50" name="Picture 49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374900" y="2705100"/>
                    <a:ext cx="1104900" cy="11811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isometricOffAxis2Right"/>
                    <a:lightRig rig="threePt" dir="t"/>
                  </a:scene3d>
                </p:spPr>
              </p:pic>
              <p:pic>
                <p:nvPicPr>
                  <p:cNvPr id="51" name="Picture 50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667000" y="2705100"/>
                    <a:ext cx="1104900" cy="11811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isometricOffAxis2Right"/>
                    <a:lightRig rig="threePt" dir="t"/>
                  </a:scene3d>
                </p:spPr>
              </p:pic>
              <p:pic>
                <p:nvPicPr>
                  <p:cNvPr id="52" name="Picture 51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959100" y="2705100"/>
                    <a:ext cx="1104900" cy="11811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isometricOffAxis2Right"/>
                    <a:lightRig rig="threePt" dir="t"/>
                  </a:scene3d>
                </p:spPr>
              </p:pic>
              <p:pic>
                <p:nvPicPr>
                  <p:cNvPr id="53" name="Picture 52"/>
                  <p:cNvPicPr>
                    <a:picLocks noChangeAspect="1"/>
                  </p:cNvPicPr>
                  <p:nvPr/>
                </p:nvPicPr>
                <p:blipFill>
                  <a:blip r:embed="rId4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</a:blip>
                  <a:stretch>
                    <a:fillRect/>
                  </a:stretch>
                </p:blipFill>
                <p:spPr>
                  <a:xfrm>
                    <a:off x="3251200" y="2705100"/>
                    <a:ext cx="1104900" cy="11811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isometricOffAxis2Right"/>
                    <a:lightRig rig="threePt" dir="t"/>
                  </a:scene3d>
                </p:spPr>
              </p:pic>
              <p:pic>
                <p:nvPicPr>
                  <p:cNvPr id="54" name="Picture 53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543300" y="2705100"/>
                    <a:ext cx="1104900" cy="11811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isometricOffAxis2Right"/>
                    <a:lightRig rig="threePt" dir="t"/>
                  </a:scene3d>
                </p:spPr>
              </p:pic>
              <p:pic>
                <p:nvPicPr>
                  <p:cNvPr id="55" name="Picture 54"/>
                  <p:cNvPicPr>
                    <a:picLocks noChangeAspect="1"/>
                  </p:cNvPicPr>
                  <p:nvPr/>
                </p:nvPicPr>
                <p:blipFill>
                  <a:blip r:embed="rId4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</a:blip>
                  <a:stretch>
                    <a:fillRect/>
                  </a:stretch>
                </p:blipFill>
                <p:spPr>
                  <a:xfrm>
                    <a:off x="3835400" y="2705100"/>
                    <a:ext cx="1104900" cy="11811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isometricOffAxis2Right"/>
                    <a:lightRig rig="threePt" dir="t"/>
                  </a:scene3d>
                </p:spPr>
              </p:pic>
              <p:pic>
                <p:nvPicPr>
                  <p:cNvPr id="56" name="Picture 55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4127500" y="2705100"/>
                    <a:ext cx="1104900" cy="11811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isometricOffAxis2Right"/>
                    <a:lightRig rig="threePt" dir="t"/>
                  </a:scene3d>
                </p:spPr>
              </p:pic>
              <p:pic>
                <p:nvPicPr>
                  <p:cNvPr id="57" name="Picture 56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4419600" y="2705100"/>
                    <a:ext cx="1104900" cy="11811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isometricOffAxis2Right"/>
                    <a:lightRig rig="threePt" dir="t"/>
                  </a:scene3d>
                </p:spPr>
              </p:pic>
              <p:pic>
                <p:nvPicPr>
                  <p:cNvPr id="58" name="Picture 57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4711700" y="2705100"/>
                    <a:ext cx="1104900" cy="11811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isometricOffAxis2Right"/>
                    <a:lightRig rig="threePt" dir="t"/>
                  </a:scene3d>
                </p:spPr>
              </p:pic>
              <p:pic>
                <p:nvPicPr>
                  <p:cNvPr id="59" name="Picture 58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5003800" y="2705100"/>
                    <a:ext cx="1104900" cy="11811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isometricOffAxis2Right"/>
                    <a:lightRig rig="threePt" dir="t"/>
                  </a:scene3d>
                </p:spPr>
              </p:pic>
              <p:pic>
                <p:nvPicPr>
                  <p:cNvPr id="60" name="Picture 59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5295900" y="2705100"/>
                    <a:ext cx="1104900" cy="11811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isometricOffAxis2Right"/>
                    <a:lightRig rig="threePt" dir="t"/>
                  </a:scene3d>
                </p:spPr>
              </p:pic>
              <p:pic>
                <p:nvPicPr>
                  <p:cNvPr id="61" name="Picture 60"/>
                  <p:cNvPicPr>
                    <a:picLocks noChangeAspect="1"/>
                  </p:cNvPicPr>
                  <p:nvPr/>
                </p:nvPicPr>
                <p:blipFill>
                  <a:blip r:embed="rId4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</a:blip>
                  <a:stretch>
                    <a:fillRect/>
                  </a:stretch>
                </p:blipFill>
                <p:spPr>
                  <a:xfrm>
                    <a:off x="5588000" y="2705100"/>
                    <a:ext cx="1104900" cy="11811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isometricOffAxis2Right"/>
                    <a:lightRig rig="threePt" dir="t"/>
                  </a:scene3d>
                </p:spPr>
              </p:pic>
              <p:pic>
                <p:nvPicPr>
                  <p:cNvPr id="62" name="Picture 61"/>
                  <p:cNvPicPr>
                    <a:picLocks noChangeAspect="1"/>
                  </p:cNvPicPr>
                  <p:nvPr/>
                </p:nvPicPr>
                <p:blipFill>
                  <a:blip r:embed="rId4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</a:blip>
                  <a:stretch>
                    <a:fillRect/>
                  </a:stretch>
                </p:blipFill>
                <p:spPr>
                  <a:xfrm>
                    <a:off x="5880100" y="2705100"/>
                    <a:ext cx="1104900" cy="11811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isometricOffAxis2Right"/>
                    <a:lightRig rig="threePt" dir="t"/>
                  </a:scene3d>
                </p:spPr>
              </p:pic>
              <p:pic>
                <p:nvPicPr>
                  <p:cNvPr id="63" name="Picture 62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172200" y="2705100"/>
                    <a:ext cx="1104900" cy="11811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isometricOffAxis2Right"/>
                    <a:lightRig rig="threePt" dir="t"/>
                  </a:scene3d>
                </p:spPr>
              </p:pic>
              <p:pic>
                <p:nvPicPr>
                  <p:cNvPr id="64" name="Picture 63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464300" y="2705100"/>
                    <a:ext cx="1104900" cy="11811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isometricOffAxis2Right"/>
                    <a:lightRig rig="threePt" dir="t"/>
                  </a:scene3d>
                </p:spPr>
              </p:pic>
            </p:grpSp>
            <p:cxnSp>
              <p:nvCxnSpPr>
                <p:cNvPr id="46" name="Straight Arrow Connector 45"/>
                <p:cNvCxnSpPr/>
                <p:nvPr/>
              </p:nvCxnSpPr>
              <p:spPr>
                <a:xfrm flipV="1">
                  <a:off x="6734175" y="4851400"/>
                  <a:ext cx="1149350" cy="254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/>
                <p:nvPr/>
              </p:nvCxnSpPr>
              <p:spPr>
                <a:xfrm flipV="1">
                  <a:off x="1143000" y="4889500"/>
                  <a:ext cx="679450" cy="12700"/>
                </a:xfrm>
                <a:prstGeom prst="straightConnector1">
                  <a:avLst/>
                </a:prstGeom>
                <a:ln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1663700" y="5616224"/>
                <a:ext cx="0" cy="955675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6910342" y="6403625"/>
                <a:ext cx="0" cy="168274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578656" y="6415911"/>
                <a:ext cx="0" cy="168274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659437" y="6162324"/>
                <a:ext cx="0" cy="409575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785924" y="5908737"/>
                <a:ext cx="0" cy="663162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075237" y="5915410"/>
                <a:ext cx="0" cy="663162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408316" y="5913202"/>
                <a:ext cx="0" cy="663162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505430" y="5820589"/>
                <a:ext cx="0" cy="75131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868667" y="5732441"/>
                <a:ext cx="0" cy="83945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367132" y="5996182"/>
                <a:ext cx="0" cy="575717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095669" y="6196191"/>
                <a:ext cx="0" cy="37570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782932" y="6236180"/>
                <a:ext cx="0" cy="348005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2110466" y="6389268"/>
                <a:ext cx="0" cy="183319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494039" y="6389268"/>
                <a:ext cx="0" cy="183319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614737" y="5821542"/>
                <a:ext cx="0" cy="750357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198937" y="5828623"/>
                <a:ext cx="0" cy="750357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993031" y="6285091"/>
                <a:ext cx="0" cy="286808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243637" y="6398149"/>
                <a:ext cx="0" cy="155988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663700" y="6571899"/>
                <a:ext cx="5746750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/>
              <p:cNvSpPr/>
              <p:nvPr/>
            </p:nvSpPr>
            <p:spPr>
              <a:xfrm>
                <a:off x="2065337" y="6335892"/>
                <a:ext cx="88900" cy="889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446337" y="6316842"/>
                <a:ext cx="88900" cy="889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738437" y="6196191"/>
                <a:ext cx="88900" cy="889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51174" y="6162324"/>
                <a:ext cx="88900" cy="889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322637" y="5923141"/>
                <a:ext cx="88900" cy="889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570287" y="5736874"/>
                <a:ext cx="88900" cy="88900"/>
              </a:xfrm>
              <a:prstGeom prst="rect">
                <a:avLst/>
              </a:prstGeom>
              <a:solidFill>
                <a:srgbClr val="77933C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815291" y="5692424"/>
                <a:ext cx="88900" cy="889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154487" y="5747457"/>
                <a:ext cx="88900" cy="88900"/>
              </a:xfrm>
              <a:prstGeom prst="rect">
                <a:avLst/>
              </a:prstGeom>
              <a:solidFill>
                <a:srgbClr val="77933C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462991" y="5747457"/>
                <a:ext cx="88900" cy="889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741861" y="5855407"/>
                <a:ext cx="88900" cy="889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030787" y="5878691"/>
                <a:ext cx="88900" cy="889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367337" y="5853291"/>
                <a:ext cx="88900" cy="889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612341" y="6094591"/>
                <a:ext cx="88900" cy="889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5951537" y="6246991"/>
                <a:ext cx="88900" cy="88900"/>
              </a:xfrm>
              <a:prstGeom prst="rect">
                <a:avLst/>
              </a:prstGeom>
              <a:solidFill>
                <a:srgbClr val="77933C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199187" y="6314725"/>
                <a:ext cx="88900" cy="88900"/>
              </a:xfrm>
              <a:prstGeom prst="rect">
                <a:avLst/>
              </a:prstGeom>
              <a:solidFill>
                <a:srgbClr val="77933C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6535737" y="6352824"/>
                <a:ext cx="88900" cy="889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865937" y="6316842"/>
                <a:ext cx="88900" cy="889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77" name="Rectangle 76"/>
          <p:cNvSpPr/>
          <p:nvPr/>
        </p:nvSpPr>
        <p:spPr>
          <a:xfrm>
            <a:off x="66979" y="1183548"/>
            <a:ext cx="352350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Landsat/Sentinel-2 Interoperability </a:t>
            </a:r>
            <a:r>
              <a:rPr lang="en-US" sz="1600" b="1" dirty="0" smtClean="0"/>
              <a:t>Case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Served as an example of the use of the MRI Framework for attaining multi-sensor interoperability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NASA Harmonized Landsat/Sentinel-2 (HLS) Project objective is to generate a radiometrically and geometrically (seamless and interchangeable) surface reflectance dataset from L8 and Sentinel-2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Each observation manipulated to look like it came from a single sensing system with consistent statistical properties, and the origin of each observation is transparent to end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HLS performs a series of consistent radiometric and geometric corrections to minimize sensor differences, including a common atmospheric correction, solar/view angle corrections, spectral bandpass adjustments, and gridding to a common UTM projection and tiling system</a:t>
            </a:r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6172441" y="1173930"/>
            <a:ext cx="2936722" cy="5379270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US" sz="1700" dirty="0" smtClean="0"/>
              <a:t>		Project: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700" dirty="0" smtClean="0"/>
              <a:t>Merging </a:t>
            </a:r>
            <a:r>
              <a:rPr lang="en-US" sz="1700" dirty="0"/>
              <a:t>Landsat 8 and Sentinel-2 data streams can provide 2-3 day global coverage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700" dirty="0"/>
              <a:t>Goal is “seamless” near-daily 30m surface reflectance record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700" dirty="0"/>
              <a:t>Resampled to 30m Sentinel-2 </a:t>
            </a:r>
            <a:r>
              <a:rPr lang="en-US" sz="1700" dirty="0" smtClean="0"/>
              <a:t>reference and gridded to common projection (tiles)</a:t>
            </a:r>
            <a:endParaRPr lang="en-US" sz="1700" dirty="0"/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700" dirty="0" smtClean="0"/>
              <a:t>atmospheric </a:t>
            </a:r>
            <a:r>
              <a:rPr lang="en-US" sz="1700" dirty="0"/>
              <a:t>corrections,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700" dirty="0" smtClean="0"/>
              <a:t>Spectral </a:t>
            </a:r>
            <a:r>
              <a:rPr lang="en-US" sz="1700" dirty="0"/>
              <a:t>band </a:t>
            </a:r>
            <a:r>
              <a:rPr lang="en-US" sz="1700" dirty="0" smtClean="0"/>
              <a:t>pass, Solar angle, and BRDF </a:t>
            </a:r>
            <a:r>
              <a:rPr lang="en-US" sz="1700" dirty="0"/>
              <a:t>adjustments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700" dirty="0"/>
              <a:t>Machine readable metadata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700" dirty="0"/>
              <a:t>Cloud </a:t>
            </a:r>
            <a:r>
              <a:rPr lang="en-US" sz="1700" dirty="0" smtClean="0"/>
              <a:t>masks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047374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DDC06D-F853-41FC-9158-1ECAFAFB3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64004"/>
            <a:ext cx="7319432" cy="663575"/>
          </a:xfrm>
        </p:spPr>
        <p:txBody>
          <a:bodyPr/>
          <a:lstStyle/>
          <a:p>
            <a:pPr algn="ctr"/>
            <a:r>
              <a:rPr lang="en-US" dirty="0"/>
              <a:t>FDA, CARD4L, and MRI Synergy</a:t>
            </a:r>
          </a:p>
        </p:txBody>
      </p:sp>
      <p:sp>
        <p:nvSpPr>
          <p:cNvPr id="36" name="Text Placeholder 1"/>
          <p:cNvSpPr txBox="1">
            <a:spLocks noGrp="1"/>
          </p:cNvSpPr>
          <p:nvPr>
            <p:ph idx="1"/>
          </p:nvPr>
        </p:nvSpPr>
        <p:spPr>
          <a:xfrm>
            <a:off x="988592" y="1292315"/>
            <a:ext cx="7291177" cy="541436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rPr b="1" dirty="0"/>
              <a:t>Full exploitation of EO data requires critical user feedback informing current implementations and future directions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C49FE6F-3ACC-4D45-A0A9-8B31F875C2FC}"/>
              </a:ext>
            </a:extLst>
          </p:cNvPr>
          <p:cNvGrpSpPr/>
          <p:nvPr/>
        </p:nvGrpSpPr>
        <p:grpSpPr>
          <a:xfrm>
            <a:off x="2057400" y="2590800"/>
            <a:ext cx="5464368" cy="3649730"/>
            <a:chOff x="2588263" y="1947632"/>
            <a:chExt cx="7285824" cy="4866306"/>
          </a:xfrm>
        </p:grpSpPr>
        <p:grpSp>
          <p:nvGrpSpPr>
            <p:cNvPr id="46" name="Group 9"/>
            <p:cNvGrpSpPr/>
            <p:nvPr/>
          </p:nvGrpSpPr>
          <p:grpSpPr>
            <a:xfrm>
              <a:off x="2588263" y="2387043"/>
              <a:ext cx="6748134" cy="4426895"/>
              <a:chOff x="-267341" y="0"/>
              <a:chExt cx="6748132" cy="4426893"/>
            </a:xfrm>
          </p:grpSpPr>
          <p:grpSp>
            <p:nvGrpSpPr>
              <p:cNvPr id="39" name="Oval 4"/>
              <p:cNvGrpSpPr/>
              <p:nvPr/>
            </p:nvGrpSpPr>
            <p:grpSpPr>
              <a:xfrm>
                <a:off x="-267341" y="198785"/>
                <a:ext cx="3730783" cy="2553469"/>
                <a:chOff x="-267341" y="0"/>
                <a:chExt cx="3730782" cy="2553468"/>
              </a:xfrm>
            </p:grpSpPr>
            <p:sp>
              <p:nvSpPr>
                <p:cNvPr id="37" name="Oval"/>
                <p:cNvSpPr/>
                <p:nvPr/>
              </p:nvSpPr>
              <p:spPr>
                <a:xfrm>
                  <a:off x="-267341" y="0"/>
                  <a:ext cx="3730782" cy="2553468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>
                  <a:solidFill>
                    <a:schemeClr val="accent1"/>
                  </a:solidFill>
                  <a:prstDash val="solid"/>
                  <a:round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>
                    <a:defRPr sz="1600" u="sng"/>
                  </a:pPr>
                  <a:endParaRPr sz="1200" dirty="0"/>
                </a:p>
              </p:txBody>
            </p:sp>
            <p:sp>
              <p:nvSpPr>
                <p:cNvPr id="38" name="Future Data Architectures…"/>
                <p:cNvSpPr txBox="1"/>
                <p:nvPr/>
              </p:nvSpPr>
              <p:spPr>
                <a:xfrm>
                  <a:off x="243575" y="280905"/>
                  <a:ext cx="2556883" cy="20620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34289" tIns="34289" rIns="34289" bIns="34289" numCol="1" anchor="ctr">
                  <a:spAutoFit/>
                </a:bodyPr>
                <a:lstStyle/>
                <a:p>
                  <a:pPr>
                    <a:defRPr sz="1600">
                      <a:latin typeface="Avenir Heavy"/>
                      <a:ea typeface="Avenir Heavy"/>
                      <a:cs typeface="Avenir Heavy"/>
                      <a:sym typeface="Avenir Heavy"/>
                    </a:defRPr>
                  </a:pPr>
                  <a:r>
                    <a:rPr sz="1200" b="1" dirty="0">
                      <a:latin typeface="+mj-lt"/>
                    </a:rPr>
                    <a:t>Future Data Architectures</a:t>
                  </a:r>
                </a:p>
                <a:p>
                  <a:pPr marL="214313" indent="-214313">
                    <a:buSzPct val="100000"/>
                    <a:buChar char="-"/>
                    <a:defRPr sz="1600"/>
                  </a:pPr>
                  <a:r>
                    <a:rPr sz="1200" dirty="0"/>
                    <a:t>CARD4L-compliant data </a:t>
                  </a:r>
                  <a:r>
                    <a:rPr sz="1200" u="sng" dirty="0"/>
                    <a:t>feed </a:t>
                  </a:r>
                  <a:r>
                    <a:rPr sz="1200" dirty="0"/>
                    <a:t>FDAs</a:t>
                  </a:r>
                </a:p>
                <a:p>
                  <a:pPr marL="214313" indent="-214313">
                    <a:buSzPct val="100000"/>
                    <a:buChar char="-"/>
                    <a:defRPr sz="1600"/>
                  </a:pPr>
                  <a:r>
                    <a:rPr sz="1200" dirty="0"/>
                    <a:t>MRI identifies</a:t>
                  </a:r>
                  <a:r>
                    <a:rPr sz="1200" u="sng" dirty="0"/>
                    <a:t> good practices </a:t>
                  </a:r>
                  <a:r>
                    <a:rPr sz="1200" dirty="0"/>
                    <a:t>for</a:t>
                  </a:r>
                  <a:r>
                    <a:rPr sz="1200" u="sng" dirty="0"/>
                    <a:t> </a:t>
                  </a:r>
                  <a:r>
                    <a:rPr sz="1200" dirty="0"/>
                    <a:t>implementation of</a:t>
                  </a:r>
                  <a:r>
                    <a:rPr sz="1200" u="sng" dirty="0"/>
                    <a:t> multi-sensor </a:t>
                  </a:r>
                  <a:r>
                    <a:rPr sz="1200" dirty="0"/>
                    <a:t>data sets</a:t>
                  </a:r>
                </a:p>
              </p:txBody>
            </p:sp>
          </p:grpSp>
          <p:grpSp>
            <p:nvGrpSpPr>
              <p:cNvPr id="42" name="Oval 5"/>
              <p:cNvGrpSpPr/>
              <p:nvPr/>
            </p:nvGrpSpPr>
            <p:grpSpPr>
              <a:xfrm>
                <a:off x="2854932" y="0"/>
                <a:ext cx="3625859" cy="2899703"/>
                <a:chOff x="-1" y="0"/>
                <a:chExt cx="3625858" cy="2899702"/>
              </a:xfrm>
            </p:grpSpPr>
            <p:sp>
              <p:nvSpPr>
                <p:cNvPr id="40" name="Oval"/>
                <p:cNvSpPr/>
                <p:nvPr/>
              </p:nvSpPr>
              <p:spPr>
                <a:xfrm>
                  <a:off x="-1" y="0"/>
                  <a:ext cx="3625858" cy="2899702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>
                  <a:solidFill>
                    <a:schemeClr val="accent1"/>
                  </a:solidFill>
                  <a:prstDash val="solid"/>
                  <a:round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marL="88106" indent="-88106">
                    <a:defRPr sz="1600"/>
                  </a:pPr>
                  <a:endParaRPr sz="1200" dirty="0"/>
                </a:p>
              </p:txBody>
            </p:sp>
            <p:sp>
              <p:nvSpPr>
                <p:cNvPr id="41" name="Moderate Resolution Interoperability…"/>
                <p:cNvSpPr txBox="1"/>
                <p:nvPr/>
              </p:nvSpPr>
              <p:spPr>
                <a:xfrm>
                  <a:off x="603544" y="463163"/>
                  <a:ext cx="2898238" cy="20620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34289" tIns="34289" rIns="34289" bIns="34289" numCol="1" anchor="ctr">
                  <a:spAutoFit/>
                </a:bodyPr>
                <a:lstStyle/>
                <a:p>
                  <a:pPr>
                    <a:defRPr sz="1600">
                      <a:latin typeface="Avenir Heavy"/>
                      <a:ea typeface="Avenir Heavy"/>
                      <a:cs typeface="Avenir Heavy"/>
                      <a:sym typeface="Avenir Heavy"/>
                    </a:defRPr>
                  </a:pPr>
                  <a:r>
                    <a:rPr sz="1200" b="1" dirty="0">
                      <a:latin typeface="+mj-lt"/>
                    </a:rPr>
                    <a:t>Moderate Resolution Interoperability</a:t>
                  </a:r>
                </a:p>
                <a:p>
                  <a:pPr marL="88106" indent="-88106">
                    <a:defRPr sz="1600"/>
                  </a:pPr>
                  <a:r>
                    <a:rPr sz="1200" dirty="0"/>
                    <a:t>-	Addresses how to </a:t>
                  </a:r>
                  <a:r>
                    <a:rPr sz="1200" u="sng" dirty="0"/>
                    <a:t>combine data / scientific methods</a:t>
                  </a:r>
                  <a:r>
                    <a:rPr sz="1200" dirty="0"/>
                    <a:t> to maximize interoperability</a:t>
                  </a:r>
                </a:p>
                <a:p>
                  <a:pPr marL="88106" lvl="2" indent="-88106">
                    <a:buSzPct val="100000"/>
                    <a:buChar char="-"/>
                    <a:defRPr sz="1600"/>
                  </a:pPr>
                  <a:r>
                    <a:rPr sz="1200" dirty="0"/>
                    <a:t>CARD4L is the first step</a:t>
                  </a:r>
                </a:p>
                <a:p>
                  <a:pPr marL="88106" lvl="2" indent="-88106">
                    <a:defRPr sz="1600"/>
                  </a:pPr>
                  <a:r>
                    <a:rPr sz="1200" dirty="0"/>
                    <a:t>-	MRI provides feedback to CARD4L </a:t>
                  </a:r>
                </a:p>
              </p:txBody>
            </p:sp>
          </p:grpSp>
          <p:grpSp>
            <p:nvGrpSpPr>
              <p:cNvPr id="45" name="Oval 6"/>
              <p:cNvGrpSpPr/>
              <p:nvPr/>
            </p:nvGrpSpPr>
            <p:grpSpPr>
              <a:xfrm>
                <a:off x="821793" y="2552886"/>
                <a:ext cx="4164759" cy="1874007"/>
                <a:chOff x="0" y="0"/>
                <a:chExt cx="4164758" cy="1874006"/>
              </a:xfrm>
            </p:grpSpPr>
            <p:sp>
              <p:nvSpPr>
                <p:cNvPr id="43" name="Oval"/>
                <p:cNvSpPr/>
                <p:nvPr/>
              </p:nvSpPr>
              <p:spPr>
                <a:xfrm>
                  <a:off x="0" y="-1"/>
                  <a:ext cx="4164759" cy="1874008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>
                  <a:solidFill>
                    <a:schemeClr val="accent1"/>
                  </a:solidFill>
                  <a:prstDash val="solid"/>
                  <a:round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>
                    <a:defRPr sz="1600"/>
                  </a:pPr>
                  <a:endParaRPr sz="1200" dirty="0"/>
                </a:p>
              </p:txBody>
            </p:sp>
            <p:sp>
              <p:nvSpPr>
                <p:cNvPr id="44" name="CEOS Analysis Ready Data for Land…"/>
                <p:cNvSpPr txBox="1"/>
                <p:nvPr/>
              </p:nvSpPr>
              <p:spPr>
                <a:xfrm>
                  <a:off x="349699" y="268416"/>
                  <a:ext cx="3759634" cy="133717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>
                    <a:defRPr sz="1600">
                      <a:latin typeface="Avenir Heavy"/>
                      <a:ea typeface="Avenir Heavy"/>
                      <a:cs typeface="Avenir Heavy"/>
                      <a:sym typeface="Avenir Heavy"/>
                    </a:defRPr>
                  </a:pPr>
                  <a:r>
                    <a:rPr sz="1200" b="1" dirty="0">
                      <a:latin typeface="+mj-lt"/>
                    </a:rPr>
                    <a:t>CEOS Analysis Ready Data for Land</a:t>
                  </a:r>
                </a:p>
                <a:p>
                  <a:pPr marL="214313" indent="-214313">
                    <a:buSzPct val="100000"/>
                    <a:buChar char="-"/>
                    <a:defRPr sz="1600" u="sng"/>
                  </a:pPr>
                  <a:r>
                    <a:rPr sz="1200" dirty="0"/>
                    <a:t>Product family specifications facilitate uptake of EO data by the user community</a:t>
                  </a:r>
                </a:p>
              </p:txBody>
            </p:sp>
          </p:grpSp>
        </p:grpSp>
        <p:sp>
          <p:nvSpPr>
            <p:cNvPr id="48" name="Straight Arrow Connector 17"/>
            <p:cNvSpPr/>
            <p:nvPr/>
          </p:nvSpPr>
          <p:spPr>
            <a:xfrm rot="5400000" flipH="1" flipV="1">
              <a:off x="5410669" y="1055319"/>
              <a:ext cx="641256" cy="2660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800" y="0"/>
                    <a:pt x="21600" y="5400"/>
                    <a:pt x="21600" y="10800"/>
                  </a:cubicBezTo>
                  <a:cubicBezTo>
                    <a:pt x="21600" y="16200"/>
                    <a:pt x="17750" y="21600"/>
                    <a:pt x="13900" y="21600"/>
                  </a:cubicBezTo>
                </a:path>
              </a:pathLst>
            </a:custGeom>
            <a:ln w="31750">
              <a:solidFill>
                <a:srgbClr val="002060"/>
              </a:solidFill>
              <a:headEnd type="stealth"/>
            </a:ln>
          </p:spPr>
          <p:txBody>
            <a:bodyPr lIns="34289" tIns="34289" rIns="34289" bIns="34289" anchor="ctr"/>
            <a:lstStyle/>
            <a:p>
              <a:endParaRPr dirty="0"/>
            </a:p>
          </p:txBody>
        </p:sp>
        <p:sp>
          <p:nvSpPr>
            <p:cNvPr id="49" name="Straight Arrow Connector 17"/>
            <p:cNvSpPr/>
            <p:nvPr/>
          </p:nvSpPr>
          <p:spPr>
            <a:xfrm rot="3600000">
              <a:off x="8198639" y="4260457"/>
              <a:ext cx="748512" cy="2066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800" y="0"/>
                    <a:pt x="21600" y="5400"/>
                    <a:pt x="21600" y="10800"/>
                  </a:cubicBezTo>
                  <a:cubicBezTo>
                    <a:pt x="21600" y="16200"/>
                    <a:pt x="17750" y="21600"/>
                    <a:pt x="13900" y="21600"/>
                  </a:cubicBezTo>
                </a:path>
              </a:pathLst>
            </a:custGeom>
            <a:ln w="31750">
              <a:solidFill>
                <a:srgbClr val="002060"/>
              </a:solidFill>
              <a:headEnd type="stealth"/>
            </a:ln>
          </p:spPr>
          <p:txBody>
            <a:bodyPr lIns="34289" tIns="34289" rIns="34289" bIns="34289" anchor="ctr"/>
            <a:lstStyle/>
            <a:p>
              <a:endParaRPr dirty="0"/>
            </a:p>
          </p:txBody>
        </p:sp>
        <p:sp>
          <p:nvSpPr>
            <p:cNvPr id="50" name="Straight Arrow Connector 17"/>
            <p:cNvSpPr/>
            <p:nvPr/>
          </p:nvSpPr>
          <p:spPr>
            <a:xfrm rot="16200000">
              <a:off x="5568122" y="623876"/>
              <a:ext cx="665431" cy="3312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800" y="0"/>
                    <a:pt x="21600" y="5400"/>
                    <a:pt x="21600" y="10800"/>
                  </a:cubicBezTo>
                  <a:cubicBezTo>
                    <a:pt x="21600" y="16200"/>
                    <a:pt x="17750" y="21600"/>
                    <a:pt x="13900" y="21600"/>
                  </a:cubicBezTo>
                </a:path>
              </a:pathLst>
            </a:custGeom>
            <a:ln w="31750">
              <a:solidFill>
                <a:srgbClr val="00B050"/>
              </a:solidFill>
              <a:prstDash val="sysDash"/>
              <a:tailEnd type="stealth"/>
            </a:ln>
          </p:spPr>
          <p:txBody>
            <a:bodyPr lIns="34289" tIns="34289" rIns="34289" bIns="34289" anchor="ctr"/>
            <a:lstStyle/>
            <a:p>
              <a:endParaRPr dirty="0"/>
            </a:p>
          </p:txBody>
        </p:sp>
        <p:sp>
          <p:nvSpPr>
            <p:cNvPr id="51" name="Straight Arrow Connector 17"/>
            <p:cNvSpPr/>
            <p:nvPr/>
          </p:nvSpPr>
          <p:spPr>
            <a:xfrm rot="3600000">
              <a:off x="8306368" y="4108753"/>
              <a:ext cx="824090" cy="231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800" y="0"/>
                    <a:pt x="21600" y="5400"/>
                    <a:pt x="21600" y="10800"/>
                  </a:cubicBezTo>
                  <a:cubicBezTo>
                    <a:pt x="21600" y="16200"/>
                    <a:pt x="17750" y="21600"/>
                    <a:pt x="13900" y="21600"/>
                  </a:cubicBezTo>
                </a:path>
              </a:pathLst>
            </a:custGeom>
            <a:ln w="31750">
              <a:solidFill>
                <a:srgbClr val="00B050"/>
              </a:solidFill>
              <a:prstDash val="sysDash"/>
              <a:tailEnd type="stealth"/>
            </a:ln>
          </p:spPr>
          <p:txBody>
            <a:bodyPr lIns="34289" tIns="34289" rIns="34289" bIns="34289" anchor="ctr"/>
            <a:lstStyle/>
            <a:p>
              <a:endParaRPr dirty="0"/>
            </a:p>
          </p:txBody>
        </p:sp>
        <p:sp>
          <p:nvSpPr>
            <p:cNvPr id="52" name="Straight Arrow Connector 17"/>
            <p:cNvSpPr/>
            <p:nvPr/>
          </p:nvSpPr>
          <p:spPr>
            <a:xfrm rot="16200000" flipH="1">
              <a:off x="2421370" y="4796945"/>
              <a:ext cx="1614584" cy="822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ln w="31750">
              <a:solidFill>
                <a:srgbClr val="00B050"/>
              </a:solidFill>
              <a:prstDash val="sysDash"/>
              <a:tailEnd type="stealth"/>
            </a:ln>
          </p:spPr>
          <p:txBody>
            <a:bodyPr lIns="34289" tIns="34289" rIns="34289" bIns="34289" anchor="ctr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653528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-270784" y="326789"/>
            <a:ext cx="8982536" cy="497681"/>
          </a:xfrm>
        </p:spPr>
        <p:txBody>
          <a:bodyPr/>
          <a:lstStyle/>
          <a:p>
            <a:pPr algn="ctr"/>
            <a:r>
              <a:rPr lang="en-US" dirty="0"/>
              <a:t>Open Data Cube (ODC)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3" y="1656093"/>
            <a:ext cx="6594500" cy="3982707"/>
          </a:xfrm>
        </p:spPr>
        <p:txBody>
          <a:bodyPr/>
          <a:lstStyle/>
          <a:p>
            <a:r>
              <a:rPr lang="en-US" sz="1500" dirty="0"/>
              <a:t>Based on an open source operational system: Australian Geoscience Data Cube (AGDC)</a:t>
            </a:r>
          </a:p>
          <a:p>
            <a:r>
              <a:rPr lang="en-US" sz="1500" dirty="0"/>
              <a:t>Open Data Cube (ODC) is a comprehensive solution that builds the capacity of global users to apply CEOS satellite data</a:t>
            </a:r>
          </a:p>
          <a:p>
            <a:r>
              <a:rPr lang="en-US" sz="1500" dirty="0"/>
              <a:t>Based on Analysis Ready Data (ARD) products that contribute to the increased uptake and impact of growing data volumes</a:t>
            </a:r>
          </a:p>
          <a:p>
            <a:r>
              <a:rPr lang="en-US" sz="1500" dirty="0"/>
              <a:t>Coordination between GA, CSIRO, NASA, USGS to manage an open source software repository: </a:t>
            </a:r>
            <a:r>
              <a:rPr lang="en-US" sz="1500" dirty="0">
                <a:hlinkClick r:id="rId2"/>
              </a:rPr>
              <a:t>https://www.opendatacube.org/</a:t>
            </a:r>
            <a:endParaRPr lang="en-US" sz="1500" dirty="0"/>
          </a:p>
          <a:p>
            <a:r>
              <a:rPr lang="en-US" sz="1500" dirty="0"/>
              <a:t>Scalable solution targeting 20 countries by 2022 with the support of key global stakeholders (e.g., GEO, World Bank)</a:t>
            </a:r>
          </a:p>
          <a:p>
            <a:r>
              <a:rPr lang="en-US" sz="1500" dirty="0"/>
              <a:t>Current prototype testing in Colombia, Switzerland, and Vietnam with more planned</a:t>
            </a:r>
          </a:p>
          <a:p>
            <a:r>
              <a:rPr lang="en-US" sz="1500" dirty="0"/>
              <a:t>Free/Open demo available on Amazon AWS with 14 sample data cubes and 7 applications: </a:t>
            </a:r>
            <a:r>
              <a:rPr lang="en-US" sz="1500" dirty="0">
                <a:hlinkClick r:id="rId3"/>
              </a:rPr>
              <a:t>http://</a:t>
            </a:r>
            <a:r>
              <a:rPr lang="en-US" sz="1500" dirty="0" smtClean="0">
                <a:hlinkClick r:id="rId3"/>
              </a:rPr>
              <a:t>www.tinyurl.com/datacubeui</a:t>
            </a:r>
            <a:endParaRPr lang="en-US" sz="1500" dirty="0" smtClean="0"/>
          </a:p>
          <a:p>
            <a:endParaRPr lang="en-US" sz="1500" dirty="0"/>
          </a:p>
          <a:p>
            <a:r>
              <a:rPr lang="en-US" sz="1500" dirty="0" smtClean="0"/>
              <a:t>Robert Woodcock discuss </a:t>
            </a:r>
            <a:r>
              <a:rPr lang="en-US" sz="1500" dirty="0" err="1" smtClean="0"/>
              <a:t>GeoCube</a:t>
            </a:r>
            <a:r>
              <a:rPr lang="en-US" sz="1500" dirty="0" smtClean="0"/>
              <a:t>/</a:t>
            </a:r>
            <a:r>
              <a:rPr lang="en-US" sz="1500" dirty="0" err="1" smtClean="0"/>
              <a:t>DataCube</a:t>
            </a:r>
            <a:endParaRPr lang="en-US" sz="1500" dirty="0"/>
          </a:p>
          <a:p>
            <a:endParaRPr lang="en-US" sz="1500" dirty="0"/>
          </a:p>
        </p:txBody>
      </p:sp>
      <p:pic>
        <p:nvPicPr>
          <p:cNvPr id="6" name="Shape 194"/>
          <p:cNvPicPr preferRelativeResize="0"/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461" y="1633834"/>
            <a:ext cx="1608562" cy="1608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95"/>
          <p:cNvPicPr preferRelativeResize="0"/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676" y="4101826"/>
            <a:ext cx="1968131" cy="1238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96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871" y="3153110"/>
            <a:ext cx="1869740" cy="898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759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77800"/>
            <a:ext cx="5410200" cy="663575"/>
          </a:xfrm>
        </p:spPr>
        <p:txBody>
          <a:bodyPr/>
          <a:lstStyle/>
          <a:p>
            <a:r>
              <a:rPr lang="en-US" dirty="0" smtClean="0"/>
              <a:t>Recommended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014" y="1295400"/>
            <a:ext cx="8762618" cy="5043577"/>
          </a:xfrm>
        </p:spPr>
        <p:txBody>
          <a:bodyPr/>
          <a:lstStyle/>
          <a:p>
            <a:r>
              <a:rPr lang="en-US" dirty="0" smtClean="0"/>
              <a:t>Focusing on WGCV Land subgroups (IVOS and LPV) and related key GEO applications</a:t>
            </a:r>
          </a:p>
          <a:p>
            <a:pPr lvl="1"/>
            <a:r>
              <a:rPr lang="en-US" dirty="0" smtClean="0"/>
              <a:t>Potential for SAR subgroup scenario later</a:t>
            </a:r>
          </a:p>
          <a:p>
            <a:r>
              <a:rPr lang="en-US" dirty="0" smtClean="0"/>
              <a:t>Obtain data over key test site areas (WGCV)</a:t>
            </a:r>
          </a:p>
          <a:p>
            <a:pPr lvl="1"/>
            <a:r>
              <a:rPr lang="en-US" dirty="0" smtClean="0"/>
              <a:t>Push process via CEOS SIT/ LSI VC/ WGCV/WGISS</a:t>
            </a:r>
          </a:p>
          <a:p>
            <a:pPr lvl="1"/>
            <a:r>
              <a:rPr lang="en-US" dirty="0" smtClean="0"/>
              <a:t>Define and list primary sites and secondary sites</a:t>
            </a:r>
          </a:p>
          <a:p>
            <a:pPr lvl="2"/>
            <a:r>
              <a:rPr lang="en-US" dirty="0" smtClean="0"/>
              <a:t>Super sites</a:t>
            </a:r>
          </a:p>
          <a:p>
            <a:pPr lvl="2"/>
            <a:r>
              <a:rPr lang="en-US" dirty="0" smtClean="0"/>
              <a:t>Pseudo Invariant sites </a:t>
            </a:r>
          </a:p>
          <a:p>
            <a:pPr lvl="2"/>
            <a:r>
              <a:rPr lang="en-US" dirty="0" smtClean="0"/>
              <a:t>Landnet/RadCalNet sites</a:t>
            </a:r>
          </a:p>
          <a:p>
            <a:pPr lvl="2"/>
            <a:r>
              <a:rPr lang="en-US" dirty="0" smtClean="0"/>
              <a:t>LPV defined key sites</a:t>
            </a:r>
          </a:p>
          <a:p>
            <a:r>
              <a:rPr lang="en-US" dirty="0" smtClean="0"/>
              <a:t>Make data easy accessible (WGISS)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667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77800"/>
            <a:ext cx="5715000" cy="663575"/>
          </a:xfrm>
        </p:spPr>
        <p:txBody>
          <a:bodyPr/>
          <a:lstStyle/>
          <a:p>
            <a:r>
              <a:rPr lang="en-US" dirty="0" smtClean="0"/>
              <a:t>Recommended Plan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2618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Make data easy accessible (WGISS)</a:t>
            </a:r>
          </a:p>
          <a:p>
            <a:r>
              <a:rPr lang="en-US" dirty="0" smtClean="0"/>
              <a:t>Utilize Moderate Resolution Interoperability as test platform in the data cube (WGISS/LSI VC – development)</a:t>
            </a:r>
          </a:p>
          <a:p>
            <a:r>
              <a:rPr lang="en-US" dirty="0" smtClean="0"/>
              <a:t>Test example use case(s) with WGCV as user</a:t>
            </a:r>
          </a:p>
          <a:p>
            <a:pPr lvl="1"/>
            <a:r>
              <a:rPr lang="en-US" dirty="0" smtClean="0"/>
              <a:t>Define key process events</a:t>
            </a:r>
          </a:p>
          <a:p>
            <a:r>
              <a:rPr lang="en-US" dirty="0" smtClean="0"/>
              <a:t>Test example use case(s) with key application users</a:t>
            </a:r>
          </a:p>
          <a:p>
            <a:pPr lvl="1"/>
            <a:r>
              <a:rPr lang="en-US" dirty="0" smtClean="0"/>
              <a:t>Define key application user test scenario (GLAM/</a:t>
            </a:r>
          </a:p>
          <a:p>
            <a:r>
              <a:rPr lang="en-US" dirty="0"/>
              <a:t>Compare data via visualization and trending/monitoring tools (GEOCube and WGISS - development) (User - WGCV IVOS/LPV</a:t>
            </a:r>
            <a:r>
              <a:rPr lang="en-US" dirty="0" smtClean="0"/>
              <a:t>)</a:t>
            </a:r>
          </a:p>
          <a:p>
            <a:r>
              <a:rPr lang="en-US" dirty="0" smtClean="0"/>
              <a:t>Data Cube definition and plan (WGISS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DC </a:t>
            </a:r>
            <a:r>
              <a:rPr lang="en-US" dirty="0" err="1"/>
              <a:t>TEst</a:t>
            </a:r>
            <a:r>
              <a:rPr lang="en-US" dirty="0"/>
              <a:t> site analytics environments with ready to run </a:t>
            </a:r>
            <a:r>
              <a:rPr lang="en-US" dirty="0" err="1"/>
              <a:t>Jupyter</a:t>
            </a:r>
            <a:r>
              <a:rPr lang="en-US" dirty="0"/>
              <a:t> notebooks available on, say, AWS so people can spin them up on demand</a:t>
            </a:r>
            <a:r>
              <a:rPr lang="en-US" dirty="0" smtClean="0"/>
              <a:t>. (WGISS)</a:t>
            </a:r>
            <a:endParaRPr lang="en-US" dirty="0" smtClean="0"/>
          </a:p>
          <a:p>
            <a:r>
              <a:rPr lang="en-US" dirty="0" smtClean="0"/>
              <a:t>Detailed documentation related to interoperability WGISS/WGCV/others?</a:t>
            </a:r>
          </a:p>
          <a:p>
            <a:pPr marL="0" indent="0">
              <a:buNone/>
            </a:pPr>
            <a:r>
              <a:rPr lang="en-US" sz="1900" dirty="0" smtClean="0"/>
              <a:t>&gt;Interoperability &gt;Harmonization  &gt;Homogenization  &gt;QA4EO/ Uncertainty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375505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WGCV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014" y="1295400"/>
            <a:ext cx="8762618" cy="5043577"/>
          </a:xfrm>
        </p:spPr>
        <p:txBody>
          <a:bodyPr/>
          <a:lstStyle/>
          <a:p>
            <a:r>
              <a:rPr lang="en-US" dirty="0" smtClean="0"/>
              <a:t>WGCV received approval from SIT and Plenary for all CEOS satellite owning members to collect over recommended cal/val test sites on a regular basis</a:t>
            </a:r>
          </a:p>
          <a:p>
            <a:pPr lvl="1"/>
            <a:r>
              <a:rPr lang="en-US" dirty="0" smtClean="0"/>
              <a:t>Open data for CEOS cal/val and comparison efforts</a:t>
            </a:r>
          </a:p>
          <a:p>
            <a:pPr lvl="1"/>
            <a:r>
              <a:rPr lang="en-US" dirty="0" smtClean="0"/>
              <a:t>Commercial industry/ agency partnerships without open data policy would provided based on Government partner</a:t>
            </a:r>
          </a:p>
          <a:p>
            <a:pPr lvl="1"/>
            <a:r>
              <a:rPr lang="en-US" dirty="0" smtClean="0"/>
              <a:t>Benefit to Government and commercial industry</a:t>
            </a:r>
          </a:p>
          <a:p>
            <a:r>
              <a:rPr lang="en-US" dirty="0" smtClean="0"/>
              <a:t>Each WGCV subgroup provided recommended sites and processes</a:t>
            </a:r>
          </a:p>
          <a:p>
            <a:r>
              <a:rPr lang="en-US" dirty="0" smtClean="0"/>
              <a:t>QA4EO was approved across CEOS/GEOSS/GSICS</a:t>
            </a:r>
          </a:p>
        </p:txBody>
      </p:sp>
    </p:spTree>
    <p:extLst>
      <p:ext uri="{BB962C8B-B14F-4D97-AF65-F5344CB8AC3E}">
        <p14:creationId xmlns:p14="http://schemas.microsoft.com/office/powerpoint/2010/main" val="1242929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943600" cy="663575"/>
          </a:xfrm>
        </p:spPr>
        <p:txBody>
          <a:bodyPr/>
          <a:lstStyle/>
          <a:p>
            <a:r>
              <a:rPr lang="en-US" dirty="0" smtClean="0"/>
              <a:t>Thoughts, Questions, Backup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2618" cy="5043577"/>
          </a:xfrm>
        </p:spPr>
        <p:txBody>
          <a:bodyPr/>
          <a:lstStyle/>
          <a:p>
            <a:r>
              <a:rPr lang="en-US" dirty="0"/>
              <a:t>“CEOS Data Cubes and CEOS Test Sites Data Access in support to WGCV Activities </a:t>
            </a:r>
            <a:r>
              <a:rPr lang="en-US" dirty="0" smtClean="0"/>
              <a:t>“</a:t>
            </a:r>
          </a:p>
          <a:p>
            <a:pPr lvl="1"/>
            <a:r>
              <a:rPr lang="en-US" dirty="0"/>
              <a:t>WGCV/WGISS Goal</a:t>
            </a:r>
          </a:p>
          <a:p>
            <a:pPr lvl="2"/>
            <a:r>
              <a:rPr lang="en-US" dirty="0"/>
              <a:t>specific test case(s) of WGCV-type data </a:t>
            </a:r>
          </a:p>
          <a:p>
            <a:pPr lvl="2"/>
            <a:r>
              <a:rPr lang="en-US" dirty="0" smtClean="0"/>
              <a:t>Using Cal/</a:t>
            </a:r>
            <a:r>
              <a:rPr lang="en-US" dirty="0" err="1" smtClean="0"/>
              <a:t>val</a:t>
            </a:r>
            <a:r>
              <a:rPr lang="en-US" dirty="0" smtClean="0"/>
              <a:t> </a:t>
            </a:r>
            <a:r>
              <a:rPr lang="en-US" dirty="0"/>
              <a:t>Test sites</a:t>
            </a:r>
          </a:p>
          <a:p>
            <a:pPr lvl="2"/>
            <a:r>
              <a:rPr lang="en-US" dirty="0"/>
              <a:t>Use as example(s) to show how future data cube efforts could be standardized. </a:t>
            </a:r>
          </a:p>
          <a:p>
            <a:pPr lvl="3"/>
            <a:r>
              <a:rPr lang="en-US" dirty="0"/>
              <a:t>Involve standardization of Landnet, MRI, and ARD interactions</a:t>
            </a:r>
          </a:p>
          <a:p>
            <a:pPr lvl="2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76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64" y="381000"/>
            <a:ext cx="8982536" cy="497681"/>
          </a:xfrm>
        </p:spPr>
        <p:txBody>
          <a:bodyPr/>
          <a:lstStyle/>
          <a:p>
            <a:pPr algn="ctr"/>
            <a:r>
              <a:rPr lang="en-AU" dirty="0"/>
              <a:t>CARD4L Specifications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064972" cy="5022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50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8305800" cy="67142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10414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http://calvalportal.ceos.org/web/guest/home</a:t>
            </a:r>
          </a:p>
        </p:txBody>
      </p:sp>
    </p:spTree>
    <p:extLst>
      <p:ext uri="{BB962C8B-B14F-4D97-AF65-F5344CB8AC3E}">
        <p14:creationId xmlns:p14="http://schemas.microsoft.com/office/powerpoint/2010/main" val="1775792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CEOS LANDNET Sites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43" y="1371600"/>
            <a:ext cx="902425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87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USGS Test Site Catalog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4400"/>
            <a:ext cx="9148935" cy="3275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640" y="3657600"/>
            <a:ext cx="4543425" cy="2505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43584" r="20896"/>
          <a:stretch/>
        </p:blipFill>
        <p:spPr>
          <a:xfrm>
            <a:off x="3990975" y="3429000"/>
            <a:ext cx="5210175" cy="241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12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77800"/>
            <a:ext cx="5867400" cy="663575"/>
          </a:xfrm>
        </p:spPr>
        <p:txBody>
          <a:bodyPr/>
          <a:lstStyle/>
          <a:p>
            <a:r>
              <a:rPr lang="en-US" dirty="0" smtClean="0"/>
              <a:t>RadCalNet</a:t>
            </a:r>
            <a:endParaRPr lang="en-US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5113"/>
            <a:ext cx="5751945" cy="3581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133" y="661616"/>
            <a:ext cx="4809067" cy="27051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42245" y="3186957"/>
            <a:ext cx="200311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More Sites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coming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88" y="3556287"/>
            <a:ext cx="5780932" cy="325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01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298" y="-81499"/>
            <a:ext cx="6280242" cy="698580"/>
          </a:xfrm>
        </p:spPr>
        <p:txBody>
          <a:bodyPr/>
          <a:lstStyle/>
          <a:p>
            <a:r>
              <a:rPr lang="en-US" dirty="0" smtClean="0"/>
              <a:t>LPCS joint effort – </a:t>
            </a:r>
            <a:r>
              <a:rPr lang="en-US" sz="1600" dirty="0" smtClean="0"/>
              <a:t>NOAA, USGS, NASA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500" b="1" i="1" dirty="0" smtClean="0">
                <a:latin typeface="Univers 57 Condensed" pitchFamily="34" charset="0"/>
                <a:cs typeface="Times New Roman" panose="02020603050405020304" pitchFamily="18" charset="0"/>
              </a:rPr>
              <a:t>https</a:t>
            </a:r>
            <a:r>
              <a:rPr lang="en-US" sz="1500" b="1" i="1" dirty="0">
                <a:latin typeface="Univers 57 Condensed" pitchFamily="34" charset="0"/>
                <a:cs typeface="Times New Roman" panose="02020603050405020304" pitchFamily="18" charset="0"/>
              </a:rPr>
              <a:t>://landsat.cr.usgs.gov/lpcs</a:t>
            </a:r>
            <a:endParaRPr lang="en-US" sz="1500" dirty="0"/>
          </a:p>
        </p:txBody>
      </p:sp>
      <p:sp>
        <p:nvSpPr>
          <p:cNvPr id="6" name="Rectangle 5"/>
          <p:cNvSpPr/>
          <p:nvPr/>
        </p:nvSpPr>
        <p:spPr>
          <a:xfrm>
            <a:off x="3124200" y="1243124"/>
            <a:ext cx="58432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The Land Product Characterization System (LPCS) is a  web-based system designed to facilitate characterization and validation of 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higher-level scientific data products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including land products from ASTER, VIIRS, MODIS, Landsat, and in the future, Sentinel-2 and-3, GOES-16 ABI, and comparable in situ products.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The LPCS includes: 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data inventory, 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access, processing options, and 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analysis functions, 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that will permit selection of data to be easily identified, retrieved, co-registered, and compared statistically through a single interface.  Data inventory and selection includes numerous pre-defined cal/val locations as well as options for user-defined selection of locations.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4" y="1577259"/>
            <a:ext cx="2931403" cy="44428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8"/>
          <a:stretch/>
        </p:blipFill>
        <p:spPr bwMode="auto">
          <a:xfrm>
            <a:off x="4198699" y="3920780"/>
            <a:ext cx="2752527" cy="233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767929" y="4431239"/>
            <a:ext cx="2642271" cy="2393470"/>
            <a:chOff x="7292542" y="2136923"/>
            <a:chExt cx="1595283" cy="1357422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64"/>
            <a:stretch/>
          </p:blipFill>
          <p:spPr bwMode="auto">
            <a:xfrm>
              <a:off x="7292542" y="2136923"/>
              <a:ext cx="1595283" cy="1357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0552" y="2432817"/>
              <a:ext cx="765954" cy="858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3" y="1066800"/>
            <a:ext cx="2931403" cy="51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4"/>
          <a:stretch/>
        </p:blipFill>
        <p:spPr bwMode="auto">
          <a:xfrm>
            <a:off x="6274879" y="4289146"/>
            <a:ext cx="2869121" cy="243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838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177800"/>
            <a:ext cx="2362199" cy="663575"/>
          </a:xfrm>
        </p:spPr>
        <p:txBody>
          <a:bodyPr/>
          <a:lstStyle/>
          <a:p>
            <a:r>
              <a:rPr lang="en-US" sz="2400" dirty="0" smtClean="0"/>
              <a:t>Cal/Val sites in LPSC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215605" cy="4953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699" y="2971800"/>
            <a:ext cx="6092301" cy="379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18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http://qa4eo.org/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31" y="1143000"/>
            <a:ext cx="5162664" cy="563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736" r="4071"/>
          <a:stretch/>
        </p:blipFill>
        <p:spPr>
          <a:xfrm>
            <a:off x="3810000" y="841375"/>
            <a:ext cx="5305425" cy="38969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62600" y="4857925"/>
            <a:ext cx="3581400" cy="21236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JACIE - </a:t>
            </a:r>
            <a:r>
              <a:rPr lang="en-US" sz="1200" dirty="0" smtClean="0">
                <a:solidFill>
                  <a:schemeClr val="tx1"/>
                </a:solidFill>
              </a:rPr>
              <a:t>“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Establishing 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>Methodology and Best Practices for Quality Assurance of Remote Sensing Data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”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JACIE Civil Commercial Imagery Evaluation Workshop and ECCOE Workshop (Focused on cross calibration) Sept 21-24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600" dirty="0" smtClean="0"/>
              <a:t>GSICS</a:t>
            </a:r>
            <a:r>
              <a:rPr lang="en-US" sz="1200" dirty="0" smtClean="0"/>
              <a:t> </a:t>
            </a:r>
            <a:r>
              <a:rPr lang="en-US" sz="1200" dirty="0">
                <a:solidFill>
                  <a:schemeClr val="tx1"/>
                </a:solidFill>
              </a:rPr>
              <a:t>-  </a:t>
            </a:r>
            <a:r>
              <a:rPr lang="en-US" sz="1200" dirty="0" smtClean="0">
                <a:solidFill>
                  <a:schemeClr val="tx1"/>
                </a:solidFill>
              </a:rPr>
              <a:t>Working L1 Uncertainty</a:t>
            </a: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600" dirty="0"/>
              <a:t>Many ongoing processes</a:t>
            </a:r>
          </a:p>
          <a:p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13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16197</TotalTime>
  <Words>1502</Words>
  <Application>Microsoft Office PowerPoint</Application>
  <PresentationFormat>On-screen Show (4:3)</PresentationFormat>
  <Paragraphs>174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Arial Bold</vt:lpstr>
      <vt:lpstr>Arial Narrow</vt:lpstr>
      <vt:lpstr>Avenir Heavy</vt:lpstr>
      <vt:lpstr>Avenir Roman</vt:lpstr>
      <vt:lpstr>Calibri</vt:lpstr>
      <vt:lpstr>Droid Serif</vt:lpstr>
      <vt:lpstr>Helvetica</vt:lpstr>
      <vt:lpstr>Times New Roman</vt:lpstr>
      <vt:lpstr>Univers 57 Condensed</vt:lpstr>
      <vt:lpstr>Wingdings</vt:lpstr>
      <vt:lpstr>Default</vt:lpstr>
      <vt:lpstr>CEOS Data Cubes and CEOS Test Sites Data Access in support of WGCV Activities</vt:lpstr>
      <vt:lpstr>History of WGCV process</vt:lpstr>
      <vt:lpstr>PowerPoint Presentation</vt:lpstr>
      <vt:lpstr>CEOS LANDNET Sites</vt:lpstr>
      <vt:lpstr>USGS Test Site Catalog</vt:lpstr>
      <vt:lpstr>RadCalNet</vt:lpstr>
      <vt:lpstr>LPCS joint effort – NOAA, USGS, NASA https://landsat.cr.usgs.gov/lpcs</vt:lpstr>
      <vt:lpstr>Cal/Val sites in LPSC</vt:lpstr>
      <vt:lpstr>http://qa4eo.org/</vt:lpstr>
      <vt:lpstr>USGS 2017 CEOS Chair  Focus Areas</vt:lpstr>
      <vt:lpstr>Future Data Access &amp;  Analysis Architectures (FDA)</vt:lpstr>
      <vt:lpstr>CARD4L Definition/Framework</vt:lpstr>
      <vt:lpstr>CARD4L Implementation</vt:lpstr>
      <vt:lpstr>MRI Framework An Application-Specific, Conceptual Evaluation Tool</vt:lpstr>
      <vt:lpstr>Harmonized Landsat/Sentinel-2  (HLS) Project</vt:lpstr>
      <vt:lpstr>FDA, CARD4L, and MRI Synergy</vt:lpstr>
      <vt:lpstr>Open Data Cube (ODC)</vt:lpstr>
      <vt:lpstr>Recommended Plan</vt:lpstr>
      <vt:lpstr>Recommended Plan (cont.)</vt:lpstr>
      <vt:lpstr>Thoughts, Questions, Backup </vt:lpstr>
      <vt:lpstr>CARD4L Specifications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Stensaas, Gregory L.</cp:lastModifiedBy>
  <cp:revision>111</cp:revision>
  <cp:lastPrinted>2018-04-06T20:55:14Z</cp:lastPrinted>
  <dcterms:modified xsi:type="dcterms:W3CDTF">2018-04-10T14:51:35Z</dcterms:modified>
</cp:coreProperties>
</file>