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  <p:sldMasterId id="2147483657" r:id="rId2"/>
    <p:sldMasterId id="2147483659" r:id="rId3"/>
    <p:sldMasterId id="2147483686" r:id="rId4"/>
  </p:sldMasterIdLst>
  <p:notesMasterIdLst>
    <p:notesMasterId r:id="rId21"/>
  </p:notesMasterIdLst>
  <p:sldIdLst>
    <p:sldId id="256" r:id="rId5"/>
    <p:sldId id="257" r:id="rId6"/>
    <p:sldId id="270" r:id="rId7"/>
    <p:sldId id="258" r:id="rId8"/>
    <p:sldId id="275" r:id="rId9"/>
    <p:sldId id="259" r:id="rId10"/>
    <p:sldId id="260" r:id="rId11"/>
    <p:sldId id="264" r:id="rId12"/>
    <p:sldId id="261" r:id="rId13"/>
    <p:sldId id="266" r:id="rId14"/>
    <p:sldId id="271" r:id="rId15"/>
    <p:sldId id="272" r:id="rId16"/>
    <p:sldId id="273" r:id="rId17"/>
    <p:sldId id="274" r:id="rId18"/>
    <p:sldId id="268" r:id="rId19"/>
    <p:sldId id="263" r:id="rId20"/>
  </p:sldIdLst>
  <p:sldSz cx="9144000" cy="5143500" type="screen16x9"/>
  <p:notesSz cx="6797675" cy="99266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4D4F"/>
    <a:srgbClr val="4D4D4D"/>
    <a:srgbClr val="267485"/>
    <a:srgbClr val="EFFF9C"/>
    <a:srgbClr val="A33F1F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1545" autoAdjust="0"/>
  </p:normalViewPr>
  <p:slideViewPr>
    <p:cSldViewPr>
      <p:cViewPr varScale="1">
        <p:scale>
          <a:sx n="86" d="100"/>
          <a:sy n="86" d="100"/>
        </p:scale>
        <p:origin x="-816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31800" y="744538"/>
            <a:ext cx="5289550" cy="2976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01638" y="4025900"/>
            <a:ext cx="599440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7884230-34D9-4471-9399-5E5375172E0F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8390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Tools will be developed to enable execution of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9374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0719" y="376833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843980"/>
            <a:ext cx="3599631" cy="43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258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 here</a:t>
            </a:r>
            <a:endParaRPr lang="en-AU" dirty="0" smtClean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08104" y="2859782"/>
            <a:ext cx="3312046" cy="102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ct val="5000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r>
              <a:rPr lang="en-AU" dirty="0" smtClean="0"/>
              <a:t>Phone:</a:t>
            </a:r>
            <a:r>
              <a:rPr lang="en-AU" b="0" dirty="0" smtClean="0"/>
              <a:t> +61 2 6249 9111</a:t>
            </a:r>
          </a:p>
          <a:p>
            <a:r>
              <a:rPr lang="en-AU" dirty="0" smtClean="0"/>
              <a:t>Web:</a:t>
            </a:r>
            <a:r>
              <a:rPr lang="en-AU" b="0" dirty="0" smtClean="0"/>
              <a:t> www.ga.gov.au</a:t>
            </a:r>
          </a:p>
          <a:p>
            <a:r>
              <a:rPr lang="en-AU" dirty="0" smtClean="0"/>
              <a:t>Email:</a:t>
            </a:r>
            <a:r>
              <a:rPr lang="en-AU" b="0" dirty="0" smtClean="0"/>
              <a:t> feedback@ga.gov.au</a:t>
            </a:r>
          </a:p>
          <a:p>
            <a:r>
              <a:rPr lang="en-AU" dirty="0" smtClean="0"/>
              <a:t>Address:</a:t>
            </a:r>
            <a:r>
              <a:rPr lang="en-AU" b="0" dirty="0" smtClean="0"/>
              <a:t> </a:t>
            </a:r>
            <a:r>
              <a:rPr lang="en-AU" b="0" dirty="0" err="1" smtClean="0"/>
              <a:t>Cnr</a:t>
            </a:r>
            <a:r>
              <a:rPr lang="en-AU" b="0" dirty="0" smtClean="0"/>
              <a:t> Jerrabomberra Avenue and Hindmarsh Drive, Symonston ACT 2609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24525" y="2211388"/>
            <a:ext cx="3095625" cy="5048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96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577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 here</a:t>
            </a:r>
            <a:endParaRPr lang="en-AU" dirty="0" smtClean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08104" y="2859782"/>
            <a:ext cx="3312046" cy="102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ct val="5000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r>
              <a:rPr lang="en-AU" dirty="0" smtClean="0">
                <a:solidFill>
                  <a:schemeClr val="tx2"/>
                </a:solidFill>
              </a:rPr>
              <a:t>Further Information</a:t>
            </a:r>
          </a:p>
          <a:p>
            <a:r>
              <a:rPr lang="en-AU" dirty="0" smtClean="0"/>
              <a:t>Web:</a:t>
            </a:r>
            <a:r>
              <a:rPr lang="en-AU" b="0" dirty="0" smtClean="0"/>
              <a:t> www.ga.gov.au/dea</a:t>
            </a:r>
          </a:p>
          <a:p>
            <a:r>
              <a:rPr lang="en-AU" dirty="0" smtClean="0"/>
              <a:t>Email:</a:t>
            </a:r>
            <a:r>
              <a:rPr lang="en-AU" b="0" dirty="0" smtClean="0"/>
              <a:t> Earth.Observation@ga.gov.au</a:t>
            </a:r>
          </a:p>
          <a:p>
            <a:r>
              <a:rPr lang="en-AU" dirty="0" smtClean="0"/>
              <a:t>Address:</a:t>
            </a:r>
            <a:r>
              <a:rPr lang="en-AU" b="0" dirty="0" smtClean="0"/>
              <a:t> </a:t>
            </a:r>
            <a:r>
              <a:rPr lang="en-AU" b="0" dirty="0" err="1" smtClean="0"/>
              <a:t>Cnr</a:t>
            </a:r>
            <a:r>
              <a:rPr lang="en-AU" b="0" dirty="0" smtClean="0"/>
              <a:t> Jerrabomberra Avenue and Hindmarsh Drive, Symonston ACT 2609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24525" y="2211388"/>
            <a:ext cx="3095625" cy="5048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287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AU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59338" y="2211388"/>
            <a:ext cx="3960812" cy="3693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940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Mai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311944"/>
            <a:ext cx="8229600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1560" y="717822"/>
            <a:ext cx="8229600" cy="39421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7062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0065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7234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6344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6416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 here</a:t>
            </a:r>
            <a:endParaRPr lang="en-AU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9pPr>
    </p:titleStyle>
    <p:bodyStyle>
      <a:lvl1pPr algn="r" rtl="0" eaLnBrk="1" fontAlgn="base" hangingPunct="1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r" rtl="0" eaLnBrk="1" fontAlgn="base" hangingPunct="1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5113" algn="r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44613" indent="-268288" algn="r" rtl="0" eaLnBrk="1" fontAlgn="base" hangingPunct="1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8288" algn="r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11944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17822"/>
            <a:ext cx="8229600" cy="394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4" y="4844654"/>
            <a:ext cx="4751387" cy="3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8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  <p:sldLayoutId id="2147483684" r:id="rId3"/>
    <p:sldLayoutId id="2147483682" r:id="rId4"/>
    <p:sldLayoutId id="2147483683" r:id="rId5"/>
    <p:sldLayoutId id="2147483690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0719" y="376833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1" r:id="rId2"/>
    <p:sldLayoutId id="2147483685" r:id="rId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64088" y="2859782"/>
            <a:ext cx="3168030" cy="102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ct val="5000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r>
              <a:rPr lang="en-AU" dirty="0" smtClean="0">
                <a:solidFill>
                  <a:schemeClr val="tx2"/>
                </a:solidFill>
              </a:rPr>
              <a:t>Further Information</a:t>
            </a:r>
          </a:p>
          <a:p>
            <a:r>
              <a:rPr lang="en-AU" dirty="0" smtClean="0"/>
              <a:t>Web:</a:t>
            </a:r>
            <a:r>
              <a:rPr lang="en-AU" b="0" dirty="0" smtClean="0"/>
              <a:t> www.ga.gov.au/dea</a:t>
            </a:r>
          </a:p>
          <a:p>
            <a:r>
              <a:rPr lang="en-AU" dirty="0" smtClean="0"/>
              <a:t>Email:</a:t>
            </a:r>
            <a:r>
              <a:rPr lang="en-AU" b="0" dirty="0" smtClean="0"/>
              <a:t> Earth.Observation@ga.gov.au</a:t>
            </a:r>
          </a:p>
          <a:p>
            <a:r>
              <a:rPr lang="en-AU" dirty="0" smtClean="0"/>
              <a:t>Address:</a:t>
            </a:r>
            <a:r>
              <a:rPr lang="en-AU" b="0" dirty="0" smtClean="0"/>
              <a:t> </a:t>
            </a:r>
            <a:r>
              <a:rPr lang="en-AU" b="0" dirty="0" err="1" smtClean="0"/>
              <a:t>Cnr</a:t>
            </a:r>
            <a:r>
              <a:rPr lang="en-AU" b="0" dirty="0" smtClean="0"/>
              <a:t> Jerrabomberra Avenue and Hindmarsh Drive, Symonston ACT 2609</a:t>
            </a:r>
          </a:p>
        </p:txBody>
      </p:sp>
    </p:spTree>
    <p:extLst>
      <p:ext uri="{BB962C8B-B14F-4D97-AF65-F5344CB8AC3E}">
        <p14:creationId xmlns:p14="http://schemas.microsoft.com/office/powerpoint/2010/main" val="372255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package" Target="../embeddings/Microsoft_Word_Document1.docx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1347614"/>
            <a:ext cx="4127947" cy="830997"/>
          </a:xfrm>
        </p:spPr>
        <p:txBody>
          <a:bodyPr/>
          <a:lstStyle/>
          <a:p>
            <a:r>
              <a:rPr lang="en-AU" dirty="0" smtClean="0"/>
              <a:t>Ensuring ARD Interoperability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Medhavy Thankappan</a:t>
            </a:r>
          </a:p>
        </p:txBody>
      </p:sp>
    </p:spTree>
    <p:extLst>
      <p:ext uri="{BB962C8B-B14F-4D97-AF65-F5344CB8AC3E}">
        <p14:creationId xmlns:p14="http://schemas.microsoft.com/office/powerpoint/2010/main" val="67661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dirty="0"/>
              <a:t> </a:t>
            </a:r>
            <a:r>
              <a:rPr lang="en-AU" dirty="0" smtClean="0"/>
              <a:t>Temporal </a:t>
            </a:r>
            <a:r>
              <a:rPr lang="en-AU" dirty="0"/>
              <a:t>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1131590"/>
            <a:ext cx="6192688" cy="35283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GA </a:t>
            </a:r>
            <a:r>
              <a:rPr lang="en-AU" dirty="0" smtClean="0"/>
              <a:t>NBAR/NBAR T and </a:t>
            </a:r>
            <a:r>
              <a:rPr lang="en-AU" dirty="0"/>
              <a:t>LEDAPS/</a:t>
            </a:r>
            <a:r>
              <a:rPr lang="en-AU" dirty="0" err="1"/>
              <a:t>LaSRC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Report including statistical summaries:</a:t>
            </a:r>
          </a:p>
          <a:p>
            <a:pPr lvl="1"/>
            <a:r>
              <a:rPr lang="en-AU" sz="1600" dirty="0"/>
              <a:t>Invariant targets within scene</a:t>
            </a:r>
          </a:p>
          <a:p>
            <a:pPr lvl="1"/>
            <a:r>
              <a:rPr lang="en-AU" sz="1600" dirty="0"/>
              <a:t>Points coincident with field spectra</a:t>
            </a:r>
          </a:p>
          <a:p>
            <a:pPr lvl="1"/>
            <a:r>
              <a:rPr lang="en-AU" sz="1600" dirty="0"/>
              <a:t>Polygonal statistics over homogenous targets</a:t>
            </a:r>
          </a:p>
          <a:p>
            <a:pPr lvl="1"/>
            <a:r>
              <a:rPr lang="en-AU" sz="1600" dirty="0"/>
              <a:t>Tools </a:t>
            </a:r>
            <a:r>
              <a:rPr lang="en-AU" sz="1600" dirty="0" smtClean="0"/>
              <a:t>for </a:t>
            </a:r>
            <a:r>
              <a:rPr lang="en-AU" sz="1600" dirty="0"/>
              <a:t>expanded </a:t>
            </a:r>
            <a:r>
              <a:rPr lang="en-AU" sz="1600" dirty="0" err="1"/>
              <a:t>intercomparison</a:t>
            </a:r>
            <a:r>
              <a:rPr lang="en-AU" sz="1600" dirty="0"/>
              <a:t> studies </a:t>
            </a:r>
            <a:r>
              <a:rPr lang="en-AU" sz="1600" dirty="0" err="1"/>
              <a:t>eg</a:t>
            </a:r>
            <a:r>
              <a:rPr lang="en-AU" sz="1600" dirty="0"/>
              <a:t>. GA NBAR vs sen2cor</a:t>
            </a:r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30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GA WorkSpace\CEOS WGCV 43\Agriculture\coastal_aero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93" y="1095715"/>
            <a:ext cx="5502816" cy="30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33761"/>
            <a:ext cx="8029314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sz="2400" b="1" dirty="0">
                <a:solidFill>
                  <a:schemeClr val="tx2"/>
                </a:solidFill>
                <a:latin typeface="+mj-lt"/>
                <a:cs typeface="+mj-cs"/>
              </a:rPr>
              <a:t>C</a:t>
            </a:r>
            <a:r>
              <a:rPr lang="en-AU" sz="2400" b="1" dirty="0" smtClean="0">
                <a:solidFill>
                  <a:schemeClr val="tx2"/>
                </a:solidFill>
                <a:latin typeface="+mj-lt"/>
                <a:cs typeface="+mj-cs"/>
              </a:rPr>
              <a:t>omparison tool - agricultural </a:t>
            </a:r>
            <a:r>
              <a:rPr lang="en-AU" sz="2400" b="1" dirty="0">
                <a:solidFill>
                  <a:schemeClr val="tx2"/>
                </a:solidFill>
                <a:latin typeface="+mj-lt"/>
                <a:cs typeface="+mj-cs"/>
              </a:rPr>
              <a:t>site</a:t>
            </a:r>
          </a:p>
        </p:txBody>
      </p:sp>
      <p:pic>
        <p:nvPicPr>
          <p:cNvPr id="3075" name="Picture 3" descr="C:\GA WorkSpace\CEOS WGCV 43\Agriculture\92_84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590"/>
            <a:ext cx="3210595" cy="27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GA WorkSpace\CEOS WGCV 43\Agriculture\r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344" y="1131590"/>
            <a:ext cx="5113807" cy="276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GA WorkSpace\CEOS WGCV 43\Agriculture\ni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4025"/>
            <a:ext cx="5645609" cy="303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74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GA WorkSpace\CEOS WGCV 43\North_east-facing-hillside\coastal_aero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87574"/>
            <a:ext cx="5763048" cy="31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33761"/>
            <a:ext cx="8317346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sz="2400" b="1" dirty="0" smtClean="0">
                <a:solidFill>
                  <a:schemeClr val="tx2"/>
                </a:solidFill>
                <a:latin typeface="+mj-lt"/>
                <a:cs typeface="+mj-cs"/>
              </a:rPr>
              <a:t> </a:t>
            </a:r>
            <a:r>
              <a:rPr lang="en-AU" sz="2400" b="1" dirty="0">
                <a:solidFill>
                  <a:schemeClr val="tx2"/>
                </a:solidFill>
                <a:latin typeface="+mj-lt"/>
                <a:cs typeface="+mj-cs"/>
              </a:rPr>
              <a:t>C</a:t>
            </a:r>
            <a:r>
              <a:rPr lang="en-AU" sz="2400" b="1" dirty="0" smtClean="0">
                <a:solidFill>
                  <a:schemeClr val="tx2"/>
                </a:solidFill>
                <a:latin typeface="+mj-lt"/>
                <a:cs typeface="+mj-cs"/>
              </a:rPr>
              <a:t>omparison tool - NE </a:t>
            </a:r>
            <a:r>
              <a:rPr lang="en-AU" sz="2400" b="1" dirty="0">
                <a:solidFill>
                  <a:schemeClr val="tx2"/>
                </a:solidFill>
                <a:latin typeface="+mj-lt"/>
                <a:cs typeface="+mj-cs"/>
              </a:rPr>
              <a:t>facing hill slope</a:t>
            </a:r>
          </a:p>
        </p:txBody>
      </p:sp>
      <p:pic>
        <p:nvPicPr>
          <p:cNvPr id="5122" name="Picture 2" descr="C:\GA WorkSpace\CEOS WGCV 43\North_east-facing-hillside\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08530"/>
            <a:ext cx="5576367" cy="303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GA WorkSpace\CEOS WGCV 43\North_east-facing-hillside\92_86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187"/>
            <a:ext cx="3193675" cy="257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GA WorkSpace\CEOS WGCV 43\North_east-facing-hillside\ni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36646"/>
            <a:ext cx="5708459" cy="314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9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GA WorkSpace\CEOS WGCV 43\Grass_land\coastal_aero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87574"/>
            <a:ext cx="5528125" cy="30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33761"/>
            <a:ext cx="8101322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sz="2400" b="1" dirty="0" smtClean="0">
                <a:solidFill>
                  <a:schemeClr val="tx2"/>
                </a:solidFill>
                <a:latin typeface="+mj-lt"/>
                <a:cs typeface="+mj-cs"/>
              </a:rPr>
              <a:t>Comparison tool - grassland </a:t>
            </a:r>
            <a:r>
              <a:rPr lang="en-AU" sz="2400" b="1" dirty="0">
                <a:solidFill>
                  <a:schemeClr val="tx2"/>
                </a:solidFill>
                <a:latin typeface="+mj-lt"/>
                <a:cs typeface="+mj-cs"/>
              </a:rPr>
              <a:t>site</a:t>
            </a:r>
          </a:p>
        </p:txBody>
      </p:sp>
      <p:pic>
        <p:nvPicPr>
          <p:cNvPr id="4098" name="Picture 2" descr="C:\GA WorkSpace\CEOS WGCV 43\Grass_land\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99086"/>
            <a:ext cx="5471252" cy="296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GA WorkSpace\CEOS WGCV 43\Grass_land\95_74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6" y="987574"/>
            <a:ext cx="317052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GA WorkSpace\CEOS WGCV 43\Grass_land\ni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40284"/>
            <a:ext cx="5511063" cy="309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5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09250"/>
            <a:ext cx="7174846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sz="2400" b="1" dirty="0">
                <a:solidFill>
                  <a:schemeClr val="tx2"/>
                </a:solidFill>
                <a:latin typeface="+mj-lt"/>
                <a:cs typeface="+mj-cs"/>
              </a:rPr>
              <a:t>Field validation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6"/>
          <a:stretch/>
        </p:blipFill>
        <p:spPr>
          <a:xfrm>
            <a:off x="35496" y="483518"/>
            <a:ext cx="5126761" cy="4182873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346059"/>
              </p:ext>
            </p:extLst>
          </p:nvPr>
        </p:nvGraphicFramePr>
        <p:xfrm>
          <a:off x="5148064" y="555526"/>
          <a:ext cx="3240360" cy="5185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4" imgW="4785744" imgH="7635158" progId="Word.Document.12">
                  <p:embed/>
                </p:oleObj>
              </mc:Choice>
              <mc:Fallback>
                <p:oleObj name="Document" r:id="rId4" imgW="4785744" imgH="763515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555526"/>
                        <a:ext cx="3240360" cy="5185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64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dirty="0"/>
              <a:t>Key elements of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Validation </a:t>
            </a:r>
            <a:r>
              <a:rPr lang="en-AU" sz="1600" dirty="0"/>
              <a:t>protocols (QA4EO, CEOS-LPV </a:t>
            </a:r>
            <a:r>
              <a:rPr lang="en-AU" sz="1600" dirty="0" err="1"/>
              <a:t>etc</a:t>
            </a:r>
            <a:r>
              <a:rPr lang="en-AU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Field sites for product validation at national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Effective sampling design for validation across product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Nationally coordinated campaigns for field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Supported by </a:t>
            </a:r>
            <a:r>
              <a:rPr lang="en-AU" sz="1600" dirty="0" smtClean="0"/>
              <a:t>UAVs </a:t>
            </a:r>
            <a:r>
              <a:rPr lang="en-AU" sz="1600" dirty="0"/>
              <a:t>and automated field 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Field data collection management at national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Automated systems to cross validate EO and field based </a:t>
            </a:r>
            <a:r>
              <a:rPr lang="en-AU" sz="1600" dirty="0" smtClean="0"/>
              <a:t>data</a:t>
            </a:r>
            <a:endParaRPr lang="en-AU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40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33" y="1347614"/>
            <a:ext cx="3983930" cy="830997"/>
          </a:xfrm>
        </p:spPr>
        <p:txBody>
          <a:bodyPr/>
          <a:lstStyle/>
          <a:p>
            <a:r>
              <a:rPr lang="en-AU" dirty="0" smtClean="0"/>
              <a:t>Ensuring ARD </a:t>
            </a:r>
            <a:r>
              <a:rPr lang="en-AU" dirty="0" err="1" smtClean="0"/>
              <a:t>Interopability</a:t>
            </a:r>
            <a:endParaRPr lang="en-AU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08104" y="2859782"/>
            <a:ext cx="3312046" cy="12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ct val="5000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r>
              <a:rPr lang="en-AU" dirty="0" smtClean="0">
                <a:solidFill>
                  <a:schemeClr val="tx2"/>
                </a:solidFill>
              </a:rPr>
              <a:t>Further Information</a:t>
            </a:r>
          </a:p>
          <a:p>
            <a:r>
              <a:rPr lang="en-AU" dirty="0" smtClean="0"/>
              <a:t>Web:</a:t>
            </a:r>
            <a:r>
              <a:rPr lang="en-AU" b="0" dirty="0" smtClean="0"/>
              <a:t> www.ga.gov.au/dea</a:t>
            </a:r>
          </a:p>
          <a:p>
            <a:r>
              <a:rPr lang="en-AU" dirty="0" smtClean="0"/>
              <a:t>Email:</a:t>
            </a:r>
            <a:r>
              <a:rPr lang="en-AU" b="0" dirty="0" smtClean="0"/>
              <a:t> Simon.Oliver@ga.gov.au</a:t>
            </a:r>
            <a:endParaRPr lang="en-AU" b="0" dirty="0"/>
          </a:p>
          <a:p>
            <a:r>
              <a:rPr lang="en-AU" b="0" dirty="0" smtClean="0"/>
              <a:t>Earth.Observation@ga.gov.au</a:t>
            </a:r>
          </a:p>
          <a:p>
            <a:r>
              <a:rPr lang="en-AU" dirty="0" smtClean="0"/>
              <a:t>Address:</a:t>
            </a:r>
            <a:r>
              <a:rPr lang="en-AU" b="0" dirty="0" smtClean="0"/>
              <a:t> </a:t>
            </a:r>
            <a:r>
              <a:rPr lang="en-AU" b="0" dirty="0" err="1" smtClean="0"/>
              <a:t>Cnr</a:t>
            </a:r>
            <a:r>
              <a:rPr lang="en-AU" b="0" dirty="0" smtClean="0"/>
              <a:t> Jerrabomberra Avenue and Hindmarsh Drive, Symonston ACT 2609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864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dirty="0"/>
              <a:t>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Outcomes</a:t>
            </a:r>
            <a:r>
              <a:rPr lang="en-AU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AU" b="1" dirty="0"/>
              <a:t>ARD correction parameter sensitivity:</a:t>
            </a:r>
            <a:r>
              <a:rPr lang="en-AU" dirty="0"/>
              <a:t> Determine the key set of </a:t>
            </a:r>
            <a:r>
              <a:rPr lang="en-AU" dirty="0" smtClean="0"/>
              <a:t>common parameters between correction approaches </a:t>
            </a:r>
            <a:r>
              <a:rPr lang="en-AU" dirty="0"/>
              <a:t>to minimise artefacts in reflectance and downstream processes</a:t>
            </a:r>
          </a:p>
          <a:p>
            <a:pPr marL="342900" indent="-342900">
              <a:buFont typeface="+mj-lt"/>
              <a:buAutoNum type="arabicPeriod"/>
            </a:pPr>
            <a:r>
              <a:rPr lang="en-AU" b="1" dirty="0"/>
              <a:t>Temporal stability:</a:t>
            </a:r>
            <a:r>
              <a:rPr lang="en-AU" dirty="0"/>
              <a:t> comparison of measurements from corrections through time (GA NBAR method vs LEDAPS/</a:t>
            </a:r>
            <a:r>
              <a:rPr lang="en-AU" dirty="0" err="1"/>
              <a:t>LaSRC</a:t>
            </a:r>
            <a:r>
              <a:rPr lang="en-AU" dirty="0"/>
              <a:t> )</a:t>
            </a:r>
          </a:p>
          <a:p>
            <a:pPr marL="342900" indent="-342900">
              <a:buFont typeface="+mj-lt"/>
              <a:buAutoNum type="arabicPeriod"/>
            </a:pPr>
            <a:r>
              <a:rPr lang="en-AU" b="1" dirty="0" smtClean="0"/>
              <a:t>Field validation:</a:t>
            </a:r>
            <a:r>
              <a:rPr lang="en-AU" dirty="0" smtClean="0"/>
              <a:t> </a:t>
            </a:r>
            <a:r>
              <a:rPr lang="en-AU" dirty="0"/>
              <a:t>comparison with in situ measurements (historical and current)</a:t>
            </a:r>
          </a:p>
        </p:txBody>
      </p:sp>
    </p:spTree>
    <p:extLst>
      <p:ext uri="{BB962C8B-B14F-4D97-AF65-F5344CB8AC3E}">
        <p14:creationId xmlns:p14="http://schemas.microsoft.com/office/powerpoint/2010/main" val="360499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dirty="0"/>
              <a:t>Project timeframe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Q3-Q4 </a:t>
            </a:r>
            <a:r>
              <a:rPr lang="en-AU" dirty="0" smtClean="0"/>
              <a:t>2018</a:t>
            </a:r>
            <a:endParaRPr lang="en-AU" dirty="0"/>
          </a:p>
          <a:p>
            <a:r>
              <a:rPr lang="en-AU" dirty="0"/>
              <a:t>Outputs: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Summary report + peer reviewed 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Intercomparison</a:t>
            </a:r>
            <a:r>
              <a:rPr lang="en-AU" dirty="0"/>
              <a:t> </a:t>
            </a:r>
            <a:r>
              <a:rPr lang="en-AU" dirty="0" smtClean="0"/>
              <a:t>tools for characterising multisource ARD</a:t>
            </a:r>
            <a:endParaRPr lang="en-AU" dirty="0"/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82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dirty="0" smtClean="0"/>
              <a:t>Approach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1131590"/>
            <a:ext cx="6192688" cy="35283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Use </a:t>
            </a:r>
            <a:r>
              <a:rPr lang="en-AU" dirty="0"/>
              <a:t>NBAR / NBART </a:t>
            </a:r>
            <a:r>
              <a:rPr lang="en-AU" dirty="0" smtClean="0"/>
              <a:t>/ with </a:t>
            </a:r>
            <a:r>
              <a:rPr lang="en-AU" dirty="0" err="1"/>
              <a:t>WoFS</a:t>
            </a:r>
            <a:r>
              <a:rPr lang="en-AU" dirty="0"/>
              <a:t> as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Quantify impact on reflectance</a:t>
            </a:r>
          </a:p>
          <a:p>
            <a:pPr lvl="1"/>
            <a:r>
              <a:rPr lang="en-AU" sz="1600" dirty="0"/>
              <a:t>Relative to control:</a:t>
            </a:r>
          </a:p>
          <a:p>
            <a:pPr lvl="2"/>
            <a:r>
              <a:rPr lang="en-AU" sz="1400" dirty="0"/>
              <a:t>per scene differencing</a:t>
            </a:r>
          </a:p>
          <a:p>
            <a:pPr lvl="2"/>
            <a:r>
              <a:rPr lang="en-AU" sz="1400" dirty="0"/>
              <a:t>target feature comparison (invariant within scene stack)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Quantify impact on downstream product</a:t>
            </a:r>
          </a:p>
          <a:p>
            <a:pPr lvl="1"/>
            <a:r>
              <a:rPr lang="en-AU" sz="1600" dirty="0"/>
              <a:t>Water (</a:t>
            </a:r>
            <a:r>
              <a:rPr lang="en-AU" sz="1600" dirty="0" err="1"/>
              <a:t>WoFS</a:t>
            </a:r>
            <a:r>
              <a:rPr lang="en-AU" sz="1600" dirty="0"/>
              <a:t>) classification results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873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</p:txBody>
      </p:sp>
      <p:pic>
        <p:nvPicPr>
          <p:cNvPr id="2051" name="Picture 3" descr="C:\Users\u00544\AppData\Local\Microsoft\Windows\Temporary Internet Files\Content.Outlook\93C23EX8\PP-1325 Pecora20 ppt images_ARD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7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dirty="0" smtClean="0"/>
              <a:t>ARD </a:t>
            </a:r>
            <a:r>
              <a:rPr lang="en-AU" dirty="0"/>
              <a:t>correction </a:t>
            </a:r>
            <a:r>
              <a:rPr lang="en-AU" dirty="0" smtClean="0"/>
              <a:t>parameters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1131590"/>
            <a:ext cx="6192688" cy="35283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Compare cross matrix of parameters, specifically </a:t>
            </a:r>
            <a:r>
              <a:rPr lang="en-AU" dirty="0" smtClean="0"/>
              <a:t>look:</a:t>
            </a:r>
            <a:endParaRPr lang="en-AU" dirty="0"/>
          </a:p>
          <a:p>
            <a:pPr lvl="1"/>
            <a:r>
              <a:rPr lang="en-AU" sz="1600" dirty="0"/>
              <a:t>MODIS BRDF</a:t>
            </a:r>
          </a:p>
          <a:p>
            <a:pPr lvl="1"/>
            <a:r>
              <a:rPr lang="en-AU" sz="1600" dirty="0"/>
              <a:t>Average BRDF</a:t>
            </a:r>
          </a:p>
          <a:p>
            <a:pPr lvl="1"/>
            <a:r>
              <a:rPr lang="en-AU" sz="1600" dirty="0"/>
              <a:t>Aerosol - actual, [ fixed values ] </a:t>
            </a:r>
          </a:p>
          <a:p>
            <a:pPr lvl="1"/>
            <a:r>
              <a:rPr lang="en-AU" sz="1600" dirty="0"/>
              <a:t>Water vapour - actual [ fixed values ]</a:t>
            </a:r>
          </a:p>
          <a:p>
            <a:pPr lvl="1"/>
            <a:r>
              <a:rPr lang="en-AU" sz="1600" dirty="0"/>
              <a:t>Nadir solar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Landsat Surface Reflectance processor as a surrogate for multiple sensors</a:t>
            </a:r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8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dirty="0"/>
              <a:t>Test </a:t>
            </a:r>
            <a:r>
              <a:rPr lang="en-AU" dirty="0" smtClean="0"/>
              <a:t>sites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987574"/>
            <a:ext cx="6192688" cy="3672408"/>
          </a:xfrm>
        </p:spPr>
        <p:txBody>
          <a:bodyPr/>
          <a:lstStyle/>
          <a:p>
            <a:r>
              <a:rPr lang="en-AU" b="1" dirty="0"/>
              <a:t>Low vegetation cover areas (low BRDF):</a:t>
            </a:r>
            <a:r>
              <a:rPr lang="en-AU" dirty="0"/>
              <a:t> Lake Lefroy path/row 109/082 and adjacent paths 108/082 and 110/082</a:t>
            </a:r>
          </a:p>
          <a:p>
            <a:r>
              <a:rPr lang="en-AU" b="1" dirty="0"/>
              <a:t>Medium vegetation cover:</a:t>
            </a:r>
            <a:r>
              <a:rPr lang="en-AU" dirty="0"/>
              <a:t>  Wagga Wagga area, path/row 92/84 and adjacent path (91/84 and 93/84). The region has agricultural areas (MDB). Adjacent areas could be used to validate BRDF correction.</a:t>
            </a:r>
          </a:p>
          <a:p>
            <a:r>
              <a:rPr lang="en-AU" b="1" dirty="0"/>
              <a:t>High BRDF areas:</a:t>
            </a:r>
            <a:r>
              <a:rPr lang="en-AU" dirty="0"/>
              <a:t> East coast forested </a:t>
            </a:r>
            <a:r>
              <a:rPr lang="en-AU" dirty="0" err="1"/>
              <a:t>area.Path</a:t>
            </a:r>
            <a:r>
              <a:rPr lang="en-AU" dirty="0"/>
              <a:t>/row 092/086) with adjacent path (091/086) and (093/086).</a:t>
            </a:r>
          </a:p>
          <a:p>
            <a:r>
              <a:rPr lang="en-AU" b="1" dirty="0"/>
              <a:t>Supplemental area:</a:t>
            </a:r>
            <a:r>
              <a:rPr lang="en-AU" dirty="0"/>
              <a:t> North Queensland path/row 095/074 and its adjacent paths 094/074 and 096/074.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23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Test sites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</p:txBody>
      </p:sp>
      <p:pic>
        <p:nvPicPr>
          <p:cNvPr id="3074" name="Picture 2" descr="C:\Users\u00544\AppData\Local\Microsoft\Windows\Temporary Internet Files\Content.Outlook\93C23EX8\PP-1325 Pecora20 ppt images_Test Sites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1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Sensitivity analysis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b="1" dirty="0" smtClean="0"/>
          </a:p>
          <a:p>
            <a:r>
              <a:rPr lang="en-AU" b="1" dirty="0" smtClean="0"/>
              <a:t>Solar </a:t>
            </a:r>
            <a:r>
              <a:rPr lang="en-AU" b="1" dirty="0"/>
              <a:t>angle:</a:t>
            </a:r>
            <a:r>
              <a:rPr lang="en-AU" dirty="0"/>
              <a:t> BRDF normalized to 25, 45 (control) and 70 degree. </a:t>
            </a:r>
          </a:p>
          <a:p>
            <a:r>
              <a:rPr lang="en-AU" b="1" dirty="0"/>
              <a:t>Aerosol change:</a:t>
            </a:r>
            <a:r>
              <a:rPr lang="en-AU" dirty="0"/>
              <a:t> aerosol optical depth 0.05, 0.15, 0.25. 0.05 (control is best observed) </a:t>
            </a:r>
          </a:p>
          <a:p>
            <a:r>
              <a:rPr lang="en-AU" b="1" dirty="0"/>
              <a:t>Water vapour:</a:t>
            </a:r>
            <a:r>
              <a:rPr lang="en-AU" dirty="0"/>
              <a:t> 0.5, 2, 3.5 (control is NCEP global modelled/observed)</a:t>
            </a:r>
          </a:p>
          <a:p>
            <a:r>
              <a:rPr lang="en-AU" b="1" dirty="0"/>
              <a:t>BRDF:</a:t>
            </a:r>
            <a:r>
              <a:rPr lang="en-AU" dirty="0"/>
              <a:t> temporal average (control is MCD43 modelled/observed)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44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-814_DEA PP Template_FA2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Conclusion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Conclusion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nternal Slides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nd Slides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End Slides (option 2)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PP-814_DEA PP Template_FA2</Template>
  <TotalTime>268</TotalTime>
  <Words>404</Words>
  <Application>Microsoft Office PowerPoint</Application>
  <PresentationFormat>On-screen Show (16:9)</PresentationFormat>
  <Paragraphs>70</Paragraphs>
  <Slides>16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PP-814_DEA PP Template_FA2</vt:lpstr>
      <vt:lpstr>Internal Slides</vt:lpstr>
      <vt:lpstr>End Slides</vt:lpstr>
      <vt:lpstr>End Slides (option 2)</vt:lpstr>
      <vt:lpstr>Document</vt:lpstr>
      <vt:lpstr>Ensuring ARD Interoperability</vt:lpstr>
      <vt:lpstr>Project overview</vt:lpstr>
      <vt:lpstr>Project timeframe</vt:lpstr>
      <vt:lpstr>Approach</vt:lpstr>
      <vt:lpstr>PowerPoint Presentation</vt:lpstr>
      <vt:lpstr>ARD correction parameters</vt:lpstr>
      <vt:lpstr>Test sites</vt:lpstr>
      <vt:lpstr>Test sites</vt:lpstr>
      <vt:lpstr>Sensitivity analysis</vt:lpstr>
      <vt:lpstr> Temporal stability</vt:lpstr>
      <vt:lpstr>Comparison tool - agricultural site</vt:lpstr>
      <vt:lpstr> Comparison tool - NE facing hill slope</vt:lpstr>
      <vt:lpstr>Comparison tool - grassland site</vt:lpstr>
      <vt:lpstr>Field validation</vt:lpstr>
      <vt:lpstr>Key elements of validation</vt:lpstr>
      <vt:lpstr>Ensuring ARD Interopability</vt:lpstr>
    </vt:vector>
  </TitlesOfParts>
  <Company>Geoscience Australia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Ensuring ARD Interoperability</dc:title>
  <dc:creator>Alicia Thomson</dc:creator>
  <cp:lastModifiedBy>Geoscience Australia</cp:lastModifiedBy>
  <cp:revision>18</cp:revision>
  <dcterms:created xsi:type="dcterms:W3CDTF">2017-10-30T02:57:46Z</dcterms:created>
  <dcterms:modified xsi:type="dcterms:W3CDTF">2018-04-10T15:10:15Z</dcterms:modified>
</cp:coreProperties>
</file>