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</p:sldMasterIdLst>
  <p:notesMasterIdLst>
    <p:notesMasterId r:id="rId15"/>
  </p:notesMasterIdLst>
  <p:sldIdLst>
    <p:sldId id="256" r:id="rId3"/>
    <p:sldId id="344" r:id="rId4"/>
    <p:sldId id="375" r:id="rId5"/>
    <p:sldId id="376" r:id="rId6"/>
    <p:sldId id="378" r:id="rId7"/>
    <p:sldId id="380" r:id="rId8"/>
    <p:sldId id="381" r:id="rId9"/>
    <p:sldId id="386" r:id="rId10"/>
    <p:sldId id="388" r:id="rId11"/>
    <p:sldId id="384" r:id="rId12"/>
    <p:sldId id="385" r:id="rId13"/>
    <p:sldId id="391" r:id="rId14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26" autoAdjust="0"/>
    <p:restoredTop sz="89686" autoAdjust="0"/>
  </p:normalViewPr>
  <p:slideViewPr>
    <p:cSldViewPr>
      <p:cViewPr varScale="1">
        <p:scale>
          <a:sx n="77" d="100"/>
          <a:sy n="77" d="100"/>
        </p:scale>
        <p:origin x="24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2" d="100"/>
          <a:sy n="102" d="100"/>
        </p:scale>
        <p:origin x="-320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7"/>
          <p:cNvSpPr txBox="1"/>
          <p:nvPr userDrawn="1"/>
        </p:nvSpPr>
        <p:spPr>
          <a:xfrm>
            <a:off x="609600" y="6172200"/>
            <a:ext cx="5257800" cy="304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800" b="1" dirty="0">
                <a:solidFill>
                  <a:srgbClr val="92D050"/>
                </a:solidFill>
                <a:effectLst/>
                <a:latin typeface="Frutiger 45 Light"/>
                <a:ea typeface="Times New Roman"/>
                <a:cs typeface="Arial"/>
              </a:rPr>
              <a:t>Working Group on Calibration and Validation</a:t>
            </a:r>
            <a:endParaRPr lang="en-US" sz="1800" dirty="0">
              <a:effectLst/>
              <a:latin typeface="Times New Roman"/>
              <a:ea typeface="Times New Roman"/>
              <a:cs typeface="Times"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"/>
          <p:cNvSpPr/>
          <p:nvPr userDrawn="1"/>
        </p:nvSpPr>
        <p:spPr>
          <a:xfrm>
            <a:off x="2009677" y="76200"/>
            <a:ext cx="3095723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2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RADCALNET in WGCV 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2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Way forward</a:t>
            </a:r>
            <a:br>
              <a:rPr lang="en-US" sz="22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</a:br>
            <a:r>
              <a:rPr lang="en-US" sz="22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WGCV Plenary # 40</a:t>
            </a:r>
          </a:p>
        </p:txBody>
      </p:sp>
    </p:spTree>
    <p:extLst>
      <p:ext uri="{BB962C8B-B14F-4D97-AF65-F5344CB8AC3E}">
        <p14:creationId xmlns:p14="http://schemas.microsoft.com/office/powerpoint/2010/main" val="109395542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8305800" cy="762000"/>
          </a:xfrm>
          <a:prstGeom prst="rect">
            <a:avLst/>
          </a:prstGeom>
        </p:spPr>
        <p:txBody>
          <a:bodyPr/>
          <a:lstStyle>
            <a:lvl1pPr algn="just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1"/>
          </p:nvPr>
        </p:nvSpPr>
        <p:spPr>
          <a:xfrm>
            <a:off x="0" y="1905000"/>
            <a:ext cx="8839200" cy="4572000"/>
          </a:xfrm>
          <a:prstGeom prst="rect">
            <a:avLst/>
          </a:prstGeom>
        </p:spPr>
        <p:txBody>
          <a:bodyPr/>
          <a:lstStyle>
            <a:lvl1pPr>
              <a:buSzPct val="90000"/>
              <a:defRPr sz="2000" baseline="0">
                <a:solidFill>
                  <a:schemeClr val="tx1"/>
                </a:solidFill>
                <a:latin typeface="Century Gothic" pitchFamily="34" charset="0"/>
              </a:defRPr>
            </a:lvl1pPr>
            <a:lvl2pPr marL="768927" indent="-311727">
              <a:buClr>
                <a:srgbClr val="005426"/>
              </a:buClr>
              <a:buSzPct val="80000"/>
              <a:buFont typeface="Wingdings" panose="05000000000000000000" pitchFamily="2" charset="2"/>
              <a:buChar char="§"/>
              <a:defRPr sz="2000" baseline="0">
                <a:solidFill>
                  <a:schemeClr val="tx1"/>
                </a:solidFill>
                <a:latin typeface="Century Gothic" pitchFamily="34" charset="0"/>
              </a:defRPr>
            </a:lvl2pPr>
            <a:lvl3pPr>
              <a:buSzPct val="60000"/>
              <a:defRPr sz="2000" baseline="0">
                <a:solidFill>
                  <a:schemeClr val="tx1"/>
                </a:solidFill>
                <a:latin typeface="Century Gothic" pitchFamily="34" charset="0"/>
              </a:defRPr>
            </a:lvl3pPr>
            <a:lvl4pPr>
              <a:defRPr sz="2400">
                <a:solidFill>
                  <a:srgbClr val="C00000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hape 3"/>
          <p:cNvSpPr/>
          <p:nvPr userDrawn="1"/>
        </p:nvSpPr>
        <p:spPr>
          <a:xfrm>
            <a:off x="1981200" y="76200"/>
            <a:ext cx="472440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endParaRPr sz="22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34483844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91607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  <p:extLst>
      <p:ext uri="{BB962C8B-B14F-4D97-AF65-F5344CB8AC3E}">
        <p14:creationId xmlns:p14="http://schemas.microsoft.com/office/powerpoint/2010/main" val="1751140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8305800" cy="762000"/>
          </a:xfrm>
          <a:prstGeom prst="rect">
            <a:avLst/>
          </a:prstGeom>
        </p:spPr>
        <p:txBody>
          <a:bodyPr/>
          <a:lstStyle>
            <a:lvl1pPr algn="just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1"/>
          </p:nvPr>
        </p:nvSpPr>
        <p:spPr>
          <a:xfrm>
            <a:off x="0" y="1905000"/>
            <a:ext cx="8839200" cy="4572000"/>
          </a:xfrm>
          <a:prstGeom prst="rect">
            <a:avLst/>
          </a:prstGeom>
        </p:spPr>
        <p:txBody>
          <a:bodyPr/>
          <a:lstStyle>
            <a:lvl1pPr>
              <a:buSzPct val="90000"/>
              <a:defRPr sz="2000" baseline="0">
                <a:solidFill>
                  <a:schemeClr val="tx1"/>
                </a:solidFill>
                <a:latin typeface="Century Gothic" pitchFamily="34" charset="0"/>
              </a:defRPr>
            </a:lvl1pPr>
            <a:lvl2pPr marL="768927" indent="-311727">
              <a:buClr>
                <a:srgbClr val="005426"/>
              </a:buClr>
              <a:buSzPct val="80000"/>
              <a:buFont typeface="Wingdings" panose="05000000000000000000" pitchFamily="2" charset="2"/>
              <a:buChar char="§"/>
              <a:defRPr sz="2000" baseline="0">
                <a:solidFill>
                  <a:schemeClr val="tx1"/>
                </a:solidFill>
                <a:latin typeface="Century Gothic" pitchFamily="34" charset="0"/>
              </a:defRPr>
            </a:lvl2pPr>
            <a:lvl3pPr>
              <a:buSzPct val="60000"/>
              <a:defRPr sz="2000" baseline="0">
                <a:solidFill>
                  <a:schemeClr val="tx1"/>
                </a:solidFill>
                <a:latin typeface="Century Gothic" pitchFamily="34" charset="0"/>
              </a:defRPr>
            </a:lvl3pPr>
            <a:lvl4pPr>
              <a:defRPr sz="2400">
                <a:solidFill>
                  <a:srgbClr val="C00000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hape 3"/>
          <p:cNvSpPr/>
          <p:nvPr userDrawn="1"/>
        </p:nvSpPr>
        <p:spPr>
          <a:xfrm>
            <a:off x="1981200" y="76200"/>
            <a:ext cx="3581400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2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Action Item Status / CEOS 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2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Work Plan Status 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2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WGCV-42</a:t>
            </a:r>
          </a:p>
        </p:txBody>
      </p:sp>
    </p:spTree>
    <p:extLst>
      <p:ext uri="{BB962C8B-B14F-4D97-AF65-F5344CB8AC3E}">
        <p14:creationId xmlns:p14="http://schemas.microsoft.com/office/powerpoint/2010/main" val="358817583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7"/>
          <p:cNvSpPr txBox="1"/>
          <p:nvPr userDrawn="1"/>
        </p:nvSpPr>
        <p:spPr>
          <a:xfrm>
            <a:off x="3733800" y="6477000"/>
            <a:ext cx="4572000" cy="304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600" b="1" dirty="0">
                <a:solidFill>
                  <a:srgbClr val="92D050"/>
                </a:solidFill>
                <a:effectLst/>
                <a:latin typeface="Frutiger 45 Light"/>
                <a:ea typeface="Times New Roman"/>
                <a:cs typeface="Arial"/>
              </a:rPr>
              <a:t>Working Group on Calibration and Validation</a:t>
            </a:r>
            <a:endParaRPr lang="en-US" sz="1600" dirty="0">
              <a:effectLst/>
              <a:latin typeface="Times New Roman"/>
              <a:ea typeface="Times New Roman"/>
              <a:cs typeface="Times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8153400" y="6504801"/>
            <a:ext cx="9722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D9245422-3BB8-6D4A-8024-718D9EB8D280}" type="slidenum">
              <a:rPr lang="en-US" sz="1200" smtClean="0"/>
              <a:pPr algn="r"/>
              <a:t>‹#›</a:t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552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578357" y="1752600"/>
            <a:ext cx="8413243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r>
              <a:rPr lang="en-US" dirty="0"/>
              <a:t>WGCV Overview</a:t>
            </a:r>
            <a:endParaRPr lang="en-US" b="0" dirty="0"/>
          </a:p>
        </p:txBody>
      </p:sp>
      <p:sp>
        <p:nvSpPr>
          <p:cNvPr id="11" name="Shape 11"/>
          <p:cNvSpPr/>
          <p:nvPr/>
        </p:nvSpPr>
        <p:spPr>
          <a:xfrm>
            <a:off x="685800" y="32004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K. </a:t>
            </a:r>
            <a:r>
              <a:rPr lang="en-US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Thome</a:t>
            </a:r>
            <a:endParaRPr lang="en-US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endParaRPr lang="en-US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1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WGISS#45 / WGCV#43</a:t>
            </a:r>
          </a:p>
          <a:p>
            <a:pPr lvl="0" defTabSz="914400">
              <a:lnSpc>
                <a:spcPct val="11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INPE, São José dos Campos (SP), Brazil</a:t>
            </a:r>
          </a:p>
          <a:p>
            <a:pPr lvl="0" defTabSz="914400">
              <a:lnSpc>
                <a:spcPct val="11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09 April 2018</a:t>
            </a: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304800"/>
            <a:ext cx="2507906" cy="9931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uk-UA" sz="1100" b="0" i="1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elvetica"/>
                <a:sym typeface="Calibri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uk-UA" sz="1100" b="0" i="1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Helvetica"/>
              <a:sym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153400" cy="4953000"/>
          </a:xfrm>
        </p:spPr>
        <p:txBody>
          <a:bodyPr/>
          <a:lstStyle/>
          <a:p>
            <a:r>
              <a:rPr lang="en-US" dirty="0"/>
              <a:t>Develop an initial recommendation of a community reference in collaboration with GSICS</a:t>
            </a:r>
          </a:p>
          <a:p>
            <a:pPr lvl="1"/>
            <a:r>
              <a:rPr lang="en-US" dirty="0"/>
              <a:t>Introduced at WGCV-42 as a means to provide input to the MRI team</a:t>
            </a:r>
          </a:p>
          <a:p>
            <a:pPr lvl="1"/>
            <a:r>
              <a:rPr lang="en-US" dirty="0"/>
              <a:t>Develop an initial recommendation of a community reference in collaboration with GSICS</a:t>
            </a:r>
          </a:p>
          <a:p>
            <a:r>
              <a:rPr lang="en-US" dirty="0"/>
              <a:t>Makes use of ongoing and newly instituted activities</a:t>
            </a:r>
          </a:p>
          <a:p>
            <a:pPr lvl="1"/>
            <a:r>
              <a:rPr lang="en-US" dirty="0" err="1"/>
              <a:t>RadCalNet</a:t>
            </a:r>
            <a:endParaRPr lang="en-US" dirty="0"/>
          </a:p>
          <a:p>
            <a:pPr lvl="1"/>
            <a:r>
              <a:rPr lang="en-US" dirty="0"/>
              <a:t>Solar irradiance spectrum</a:t>
            </a:r>
          </a:p>
          <a:p>
            <a:pPr lvl="1"/>
            <a:r>
              <a:rPr lang="en-US" dirty="0"/>
              <a:t>SI-traceability and good practices</a:t>
            </a:r>
          </a:p>
          <a:p>
            <a:pPr lvl="1"/>
            <a:r>
              <a:rPr lang="en-US" dirty="0"/>
              <a:t>Fiducial reference measurements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Level 1 </a:t>
            </a:r>
            <a:r>
              <a:rPr lang="en-US" dirty="0" err="1"/>
              <a:t>Interoperatibility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02316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uk-UA" sz="1100" b="0" i="1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elvetica"/>
                <a:sym typeface="Calibri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uk-UA" sz="1100" b="0" i="1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Helvetica"/>
              <a:sym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6200" y="1295400"/>
            <a:ext cx="4752450" cy="4724400"/>
          </a:xfrm>
        </p:spPr>
        <p:txBody>
          <a:bodyPr/>
          <a:lstStyle/>
          <a:p>
            <a:r>
              <a:rPr lang="fr-BE" dirty="0" err="1"/>
              <a:t>Examples</a:t>
            </a:r>
            <a:r>
              <a:rPr lang="fr-BE" dirty="0"/>
              <a:t> </a:t>
            </a:r>
            <a:r>
              <a:rPr lang="fr-BE" dirty="0" err="1"/>
              <a:t>here</a:t>
            </a:r>
            <a:r>
              <a:rPr lang="fr-BE" dirty="0"/>
              <a:t> </a:t>
            </a:r>
            <a:r>
              <a:rPr lang="fr-BE" dirty="0" err="1"/>
              <a:t>from</a:t>
            </a:r>
            <a:r>
              <a:rPr lang="fr-BE" dirty="0"/>
              <a:t> the </a:t>
            </a:r>
            <a:r>
              <a:rPr lang="fr-BE" dirty="0" err="1"/>
              <a:t>Atmospheric</a:t>
            </a:r>
            <a:r>
              <a:rPr lang="fr-BE" dirty="0"/>
              <a:t> Composition </a:t>
            </a:r>
            <a:r>
              <a:rPr lang="fr-BE" dirty="0" err="1"/>
              <a:t>Subgroup</a:t>
            </a:r>
            <a:endParaRPr lang="fr-BE" dirty="0"/>
          </a:p>
          <a:p>
            <a:r>
              <a:rPr lang="fr-BE" dirty="0"/>
              <a:t>FRM4GHG </a:t>
            </a:r>
            <a:r>
              <a:rPr lang="fr-BE" dirty="0" err="1"/>
              <a:t>Campaign</a:t>
            </a:r>
            <a:endParaRPr lang="fr-BE" dirty="0"/>
          </a:p>
          <a:p>
            <a:pPr lvl="1"/>
            <a:r>
              <a:rPr lang="fr-BE" dirty="0"/>
              <a:t>CO2, CH4, CO + </a:t>
            </a:r>
            <a:r>
              <a:rPr lang="fr-BE" dirty="0" err="1"/>
              <a:t>other</a:t>
            </a:r>
            <a:r>
              <a:rPr lang="fr-BE" dirty="0"/>
              <a:t> </a:t>
            </a:r>
            <a:r>
              <a:rPr lang="fr-BE" dirty="0" err="1"/>
              <a:t>GHGs</a:t>
            </a:r>
            <a:endParaRPr lang="fr-BE" dirty="0"/>
          </a:p>
          <a:p>
            <a:pPr lvl="1"/>
            <a:r>
              <a:rPr lang="fr-BE" dirty="0"/>
              <a:t>S-5p, GOSAT, OCO-2</a:t>
            </a:r>
          </a:p>
          <a:p>
            <a:pPr lvl="1"/>
            <a:r>
              <a:rPr lang="fr-BE" dirty="0"/>
              <a:t>Test of new low-cost instruments</a:t>
            </a:r>
          </a:p>
          <a:p>
            <a:pPr lvl="1"/>
            <a:r>
              <a:rPr lang="fr-BE" dirty="0"/>
              <a:t>ESA, national </a:t>
            </a:r>
            <a:r>
              <a:rPr lang="fr-BE" dirty="0" err="1"/>
              <a:t>agencies</a:t>
            </a:r>
            <a:endParaRPr lang="fr-BE" dirty="0"/>
          </a:p>
          <a:p>
            <a:r>
              <a:rPr lang="fr-BE" dirty="0"/>
              <a:t>CINDI-II </a:t>
            </a:r>
            <a:r>
              <a:rPr lang="fr-BE" dirty="0" err="1"/>
              <a:t>Campaign</a:t>
            </a:r>
            <a:endParaRPr lang="fr-BE" dirty="0"/>
          </a:p>
          <a:p>
            <a:pPr lvl="1"/>
            <a:r>
              <a:rPr lang="fr-BE" dirty="0"/>
              <a:t>OMI, GOME-2A/B</a:t>
            </a:r>
          </a:p>
          <a:p>
            <a:pPr lvl="1"/>
            <a:r>
              <a:rPr lang="fr-BE" dirty="0"/>
              <a:t>Validation of NO</a:t>
            </a:r>
            <a:r>
              <a:rPr lang="fr-BE" sz="1200" dirty="0"/>
              <a:t>2</a:t>
            </a:r>
            <a:r>
              <a:rPr lang="fr-BE" dirty="0"/>
              <a:t>, HCHO, SO</a:t>
            </a:r>
            <a:r>
              <a:rPr lang="fr-BE" sz="1200" dirty="0"/>
              <a:t>2</a:t>
            </a:r>
            <a:r>
              <a:rPr lang="fr-BE" dirty="0"/>
              <a:t>…</a:t>
            </a:r>
          </a:p>
          <a:p>
            <a:pPr lvl="1"/>
            <a:r>
              <a:rPr lang="fr-BE" dirty="0"/>
              <a:t>NSO, ESA FRM4DOAS, EU QA4ECV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Fiducial Reference Measurements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3" b="36341"/>
          <a:stretch/>
        </p:blipFill>
        <p:spPr>
          <a:xfrm>
            <a:off x="4828650" y="1295400"/>
            <a:ext cx="3581536" cy="1609725"/>
          </a:xfrm>
          <a:prstGeom prst="rect">
            <a:avLst/>
          </a:prstGeom>
        </p:spPr>
      </p:pic>
      <p:pic>
        <p:nvPicPr>
          <p:cNvPr id="6" name="Picture 16" descr="http://frm4ghg.aeronomie.be/ProjectDir/documents/Pictures/5instrument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10" t="1178" r="819" b="17244"/>
          <a:stretch/>
        </p:blipFill>
        <p:spPr bwMode="auto">
          <a:xfrm>
            <a:off x="7440383" y="1275388"/>
            <a:ext cx="1627417" cy="482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OAS instrum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705" y="3600830"/>
            <a:ext cx="1910371" cy="287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284089"/>
            <a:ext cx="2823159" cy="157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15096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uk-UA" sz="1100" b="0" i="1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elvetica"/>
                <a:sym typeface="Calibri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uk-UA" sz="1100" b="0" i="1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Helvetica"/>
              <a:sym typeface="Calibri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228600" y="1295399"/>
            <a:ext cx="8534400" cy="5521285"/>
          </a:xfrm>
        </p:spPr>
        <p:txBody>
          <a:bodyPr/>
          <a:lstStyle/>
          <a:p>
            <a:pPr>
              <a:spcBef>
                <a:spcPts val="1100"/>
              </a:spcBef>
            </a:pPr>
            <a:r>
              <a:rPr lang="en-US" dirty="0"/>
              <a:t>WGCV has seen an increase in cross-cutting activities amongst its subgroups</a:t>
            </a:r>
          </a:p>
          <a:p>
            <a:pPr>
              <a:spcBef>
                <a:spcPts val="1100"/>
              </a:spcBef>
            </a:pPr>
            <a:r>
              <a:rPr lang="en-US" dirty="0"/>
              <a:t>Similarly, CEOS is seeing an increase in cross-cutting activities amongst its Working Groups and Virtual Constellations</a:t>
            </a:r>
          </a:p>
          <a:p>
            <a:pPr>
              <a:spcBef>
                <a:spcPts val="1100"/>
              </a:spcBef>
            </a:pPr>
            <a:r>
              <a:rPr lang="en-US" dirty="0"/>
              <a:t>Limited resources points to the benefits of cooperative efforts amongst the various WGs and VCs</a:t>
            </a:r>
          </a:p>
          <a:p>
            <a:pPr>
              <a:spcBef>
                <a:spcPts val="1100"/>
              </a:spcBef>
            </a:pPr>
            <a:r>
              <a:rPr lang="en-US" dirty="0"/>
              <a:t>Joint meeting such as this allows for discussion of common areas and topics in the ongoing/planned WGs activities that would benefit from cooperation between the two groups:</a:t>
            </a:r>
          </a:p>
          <a:p>
            <a:pPr lvl="1">
              <a:spcBef>
                <a:spcPts val="1100"/>
              </a:spcBef>
            </a:pPr>
            <a:r>
              <a:rPr lang="en-US" dirty="0"/>
              <a:t>Describe and share</a:t>
            </a:r>
            <a:r>
              <a:rPr lang="en-GB" dirty="0"/>
              <a:t> available facilities, expertise, resources, technical information and documentation</a:t>
            </a:r>
            <a:endParaRPr lang="en-US" dirty="0"/>
          </a:p>
          <a:p>
            <a:pPr lvl="1">
              <a:spcBef>
                <a:spcPts val="1100"/>
              </a:spcBef>
            </a:pPr>
            <a:r>
              <a:rPr lang="en-US" dirty="0"/>
              <a:t>Discuss topics of common interest and identify synergies focused on common tasks</a:t>
            </a:r>
          </a:p>
          <a:p>
            <a:pPr>
              <a:spcBef>
                <a:spcPts val="1100"/>
              </a:spcBef>
            </a:pPr>
            <a:r>
              <a:rPr lang="en-US" dirty="0"/>
              <a:t>Next set of talks will hopefully lead to clear paths forward to produce measurable benefits to CEOS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52747503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1143000"/>
            <a:ext cx="8991600" cy="762000"/>
          </a:xfrm>
        </p:spPr>
        <p:txBody>
          <a:bodyPr/>
          <a:lstStyle/>
          <a:p>
            <a:r>
              <a:rPr lang="en-US" b="1" dirty="0"/>
              <a:t>WGCV includes members from CEOS agencies as well as the Chairs of six subgroups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>
          <a:xfrm>
            <a:off x="0" y="1877625"/>
            <a:ext cx="4267200" cy="386100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Subgroups allow inclusion of a wider range of researchers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Atmospheric Composition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Land Product Validation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Infrared and Visible Optical Sensors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Microwave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SAR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Terrain Mapping</a:t>
            </a:r>
          </a:p>
          <a:p>
            <a:pPr>
              <a:lnSpc>
                <a:spcPct val="90000"/>
              </a:lnSpc>
            </a:pPr>
            <a:r>
              <a:rPr lang="en-US" dirty="0"/>
              <a:t>Task groups address cross-cutting topics covered by multiple sub-groups</a:t>
            </a:r>
          </a:p>
        </p:txBody>
      </p:sp>
      <p:sp>
        <p:nvSpPr>
          <p:cNvPr id="4" name="Shape 3"/>
          <p:cNvSpPr/>
          <p:nvPr/>
        </p:nvSpPr>
        <p:spPr>
          <a:xfrm>
            <a:off x="1981200" y="76200"/>
            <a:ext cx="5562600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3200" b="1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WGCV membership</a:t>
            </a:r>
            <a:endParaRPr sz="3200" b="1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8BA0DE-6B0F-6542-955A-EF1C86E690F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5544" y="3810000"/>
            <a:ext cx="4191000" cy="27132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7248B5-6F13-4A4C-8590-0080B4E8559A}"/>
              </a:ext>
            </a:extLst>
          </p:cNvPr>
          <p:cNvSpPr txBox="1"/>
          <p:nvPr/>
        </p:nvSpPr>
        <p:spPr>
          <a:xfrm>
            <a:off x="1752600" y="5738627"/>
            <a:ext cx="3581400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4572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</a:rPr>
              <a:t>WGCV-42 meeting hosted by </a:t>
            </a:r>
          </a:p>
          <a:p>
            <a:pPr marL="0" marR="0" lvl="0" indent="0" algn="l" defTabSz="4572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</a:rPr>
              <a:t>USGS in Sioux Falls, United </a:t>
            </a:r>
          </a:p>
          <a:p>
            <a:pPr marL="0" marR="0" lvl="0" indent="0" algn="l" defTabSz="4572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</a:rPr>
              <a:t>States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F2E6636-5E5F-7444-A3D9-2CAFE6B67FE2}"/>
              </a:ext>
            </a:extLst>
          </p:cNvPr>
          <p:cNvSpPr txBox="1">
            <a:spLocks/>
          </p:cNvSpPr>
          <p:nvPr/>
        </p:nvSpPr>
        <p:spPr>
          <a:xfrm>
            <a:off x="4191000" y="1877625"/>
            <a:ext cx="4876800" cy="2008575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90000"/>
              <a:buFont typeface="Arial"/>
              <a:buChar char="•"/>
              <a:defRPr sz="2000" baseline="0">
                <a:solidFill>
                  <a:schemeClr val="tx1"/>
                </a:solidFill>
                <a:latin typeface="Century Gothic" pitchFamily="34" charset="0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Clr>
                <a:srgbClr val="005426"/>
              </a:buClr>
              <a:buSzPct val="80000"/>
              <a:buFont typeface="Wingdings" panose="05000000000000000000" pitchFamily="2" charset="2"/>
              <a:buChar char="§"/>
              <a:defRPr sz="2000" baseline="0">
                <a:solidFill>
                  <a:schemeClr val="tx1"/>
                </a:solidFill>
                <a:latin typeface="Century Gothic" pitchFamily="34" charset="0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60000"/>
              <a:buFont typeface="Arial"/>
              <a:buChar char="o"/>
              <a:defRPr sz="2000" baseline="0">
                <a:solidFill>
                  <a:schemeClr val="tx1"/>
                </a:solidFill>
                <a:latin typeface="Century Gothic" pitchFamily="34" charset="0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C00000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chemeClr val="tx1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lnSpc>
                <a:spcPct val="90000"/>
              </a:lnSpc>
            </a:pPr>
            <a:r>
              <a:rPr lang="en-US" dirty="0"/>
              <a:t>General topics include</a:t>
            </a:r>
          </a:p>
          <a:p>
            <a:pPr lvl="1" defTabSz="914400">
              <a:lnSpc>
                <a:spcPct val="90000"/>
              </a:lnSpc>
            </a:pPr>
            <a:r>
              <a:rPr lang="en-US" dirty="0"/>
              <a:t>Validation metrics</a:t>
            </a:r>
          </a:p>
          <a:p>
            <a:pPr lvl="1" defTabSz="914400">
              <a:lnSpc>
                <a:spcPct val="90000"/>
              </a:lnSpc>
            </a:pPr>
            <a:r>
              <a:rPr lang="en-US" dirty="0"/>
              <a:t>Protocols</a:t>
            </a:r>
          </a:p>
          <a:p>
            <a:pPr lvl="1" defTabSz="914400">
              <a:lnSpc>
                <a:spcPct val="90000"/>
              </a:lnSpc>
            </a:pPr>
            <a:r>
              <a:rPr lang="en-US" dirty="0"/>
              <a:t>Traceability</a:t>
            </a:r>
          </a:p>
          <a:p>
            <a:pPr lvl="1" defTabSz="914400">
              <a:lnSpc>
                <a:spcPct val="90000"/>
              </a:lnSpc>
            </a:pPr>
            <a:r>
              <a:rPr lang="en-US" dirty="0"/>
              <a:t>Prelaunch and post-launch characterization</a:t>
            </a:r>
          </a:p>
        </p:txBody>
      </p:sp>
    </p:spTree>
    <p:extLst>
      <p:ext uri="{BB962C8B-B14F-4D97-AF65-F5344CB8AC3E}">
        <p14:creationId xmlns:p14="http://schemas.microsoft.com/office/powerpoint/2010/main" val="85369893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uk-UA" sz="1100" b="0" i="1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elvetica"/>
                <a:sym typeface="Calibri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uk-UA" sz="1100" b="0" i="1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Helvetica"/>
              <a:sym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153400" cy="4724400"/>
          </a:xfrm>
        </p:spPr>
        <p:txBody>
          <a:bodyPr/>
          <a:lstStyle/>
          <a:p>
            <a:r>
              <a:rPr lang="en-US" dirty="0"/>
              <a:t>Documenting validation framework and protocols </a:t>
            </a:r>
          </a:p>
          <a:p>
            <a:r>
              <a:rPr lang="en-US" dirty="0"/>
              <a:t>One example - Land Surface Temperature &amp; Emissivity Focus Area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LPV Validation Reports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0800"/>
            <a:ext cx="921581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20408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uk-UA" sz="1100" b="0" i="1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elvetica"/>
                <a:sym typeface="Calibri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uk-UA" sz="1100" b="0" i="1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Helvetica"/>
              <a:sym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2514600" cy="4724400"/>
          </a:xfrm>
        </p:spPr>
        <p:txBody>
          <a:bodyPr/>
          <a:lstStyle/>
          <a:p>
            <a:r>
              <a:rPr lang="en-US" dirty="0"/>
              <a:t>CEOS WGCV LPV has established a framework with the aim of independent validation and consistent uncertainty reporting across products as main output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LPV Validation Framework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311965"/>
            <a:ext cx="6172200" cy="554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5494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uk-UA" sz="1100" b="0" i="1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elvetica"/>
                <a:sym typeface="Calibri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uk-UA" sz="1100" b="0" i="1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Helvetica"/>
              <a:sym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811510" y="1600200"/>
            <a:ext cx="4741690" cy="4724400"/>
          </a:xfrm>
        </p:spPr>
        <p:txBody>
          <a:bodyPr/>
          <a:lstStyle/>
          <a:p>
            <a:r>
              <a:rPr lang="en-US" dirty="0"/>
              <a:t>Atmospheric Correction </a:t>
            </a:r>
            <a:r>
              <a:rPr lang="en-US" dirty="0" err="1"/>
              <a:t>Intercomparison</a:t>
            </a:r>
            <a:r>
              <a:rPr lang="en-US" dirty="0"/>
              <a:t> Experiment - ACIX</a:t>
            </a:r>
            <a:endParaRPr lang="en-US" b="1" dirty="0"/>
          </a:p>
          <a:p>
            <a:r>
              <a:rPr lang="en-US" dirty="0"/>
              <a:t>Better understanding of the different uncertainty contributors and help in improving the AC processors</a:t>
            </a:r>
          </a:p>
          <a:p>
            <a:r>
              <a:rPr lang="en-US" u="sng" dirty="0"/>
              <a:t>Definition of the inter-comparison protocol </a:t>
            </a:r>
            <a:r>
              <a:rPr lang="en-US" dirty="0"/>
              <a:t>- discussed at first workshop</a:t>
            </a:r>
          </a:p>
          <a:p>
            <a:r>
              <a:rPr lang="en-US" u="sng" dirty="0"/>
              <a:t>Application of the AC processors </a:t>
            </a:r>
            <a:r>
              <a:rPr lang="en-US" dirty="0"/>
              <a:t>- Participants applied their AC schemes for test sites keeping processing parameters constant</a:t>
            </a:r>
          </a:p>
          <a:p>
            <a:r>
              <a:rPr lang="en-US" u="sng" dirty="0"/>
              <a:t>Analysis of the results </a:t>
            </a:r>
            <a:r>
              <a:rPr lang="en-US" dirty="0"/>
              <a:t>- ACIX coordinators processed the results submitted by all participants in early 2017 leading to a peer-reviewed publication earlier this year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410200" cy="533400"/>
          </a:xfrm>
        </p:spPr>
        <p:txBody>
          <a:bodyPr/>
          <a:lstStyle/>
          <a:p>
            <a:r>
              <a:rPr lang="en-US" dirty="0"/>
              <a:t>Atmospheric Correction task group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077" y="1213800"/>
            <a:ext cx="2627807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077" y="3962400"/>
            <a:ext cx="2627807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endPos="28000" dist="5000" dir="5400000" sy="-100000" algn="bl" rotWithShape="0"/>
          </a:effec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76200" y="1600200"/>
          <a:ext cx="1735310" cy="4133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3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r"/>
                      <a:r>
                        <a:rPr lang="en-GB" sz="11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Sensors</a:t>
                      </a:r>
                      <a:endParaRPr lang="en-GB" sz="1050" b="1" kern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GB" sz="11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Processors</a:t>
                      </a:r>
                    </a:p>
                  </a:txBody>
                  <a:tcPr marL="36000" marR="36000" marT="0" marB="72000"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400" b="1" kern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0" marB="7200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fontAlgn="ctr">
                        <a:lnSpc>
                          <a:spcPts val="172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fontAlgn="ctr">
                        <a:lnSpc>
                          <a:spcPts val="172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ACOLITE [Belgium]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ATCOR [Germany]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046">
                <a:tc>
                  <a:txBody>
                    <a:bodyPr/>
                    <a:lstStyle/>
                    <a:p>
                      <a:pPr marL="0" lvl="0" indent="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b="1" kern="1200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Brockmann</a:t>
                      </a:r>
                      <a:r>
                        <a:rPr lang="en-GB" sz="1100" b="1" kern="1200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 [</a:t>
                      </a: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Germany]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FORCE </a:t>
                      </a:r>
                      <a:r>
                        <a:rPr lang="en-GB" sz="1100" b="1" kern="1200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Germany]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fontAlgn="ctr">
                        <a:lnSpc>
                          <a:spcPts val="17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fontAlgn="ctr">
                        <a:lnSpc>
                          <a:spcPts val="17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GA-PABT [Australia]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b="1" kern="1200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LaSRC</a:t>
                      </a: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 [USA]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b="1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LAC  [France]</a:t>
                      </a:r>
                      <a:endParaRPr lang="en-GB" sz="1100" strike="noStrike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MACCS [France]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OPERA [Belgium]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SCAPE-M [Germany]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b="1" kern="1200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SeaDAS</a:t>
                      </a: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 [USA]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Sen2Cor [</a:t>
                      </a:r>
                      <a:r>
                        <a:rPr lang="en-GB" sz="1100" b="1" kern="1200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France&amp;Germany</a:t>
                      </a: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]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33143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uk-UA" sz="1100" b="0" i="1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elvetica"/>
                <a:sym typeface="Calibri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uk-UA" sz="1100" b="0" i="1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Helvetica"/>
              <a:sym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04800" y="1219200"/>
            <a:ext cx="8686800" cy="1524000"/>
          </a:xfrm>
        </p:spPr>
        <p:txBody>
          <a:bodyPr/>
          <a:lstStyle/>
          <a:p>
            <a:r>
              <a:rPr lang="en-US" dirty="0"/>
              <a:t>Network of instrumented sites dedicated to the Radiometric Calibration of EO optical sensors developed in IVOS Subgroup</a:t>
            </a:r>
          </a:p>
          <a:p>
            <a:r>
              <a:rPr lang="en-US" dirty="0"/>
              <a:t>Automated processing including quality control</a:t>
            </a:r>
          </a:p>
          <a:p>
            <a:r>
              <a:rPr lang="en-US" dirty="0"/>
              <a:t>Traceability vs. SI standard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err="1"/>
              <a:t>RadCalNet</a:t>
            </a:r>
            <a:r>
              <a:rPr lang="en-US" dirty="0"/>
              <a:t> - Radiometric Calibration Network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667000"/>
            <a:ext cx="9067800" cy="4110634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9" t="64322" r="6405" b="9606"/>
          <a:stretch/>
        </p:blipFill>
        <p:spPr bwMode="auto">
          <a:xfrm>
            <a:off x="5666874" y="2290011"/>
            <a:ext cx="32004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30354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52400" y="1219200"/>
            <a:ext cx="4061697" cy="4724400"/>
          </a:xfrm>
        </p:spPr>
        <p:txBody>
          <a:bodyPr/>
          <a:lstStyle/>
          <a:p>
            <a:r>
              <a:rPr lang="en-US" dirty="0"/>
              <a:t>Approval of firs four sites and opening of website to the public is being discussed at WGCV-43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err="1"/>
              <a:t>RadCalNet</a:t>
            </a:r>
            <a:r>
              <a:rPr lang="en-US" dirty="0"/>
              <a:t> - Radiometric Calibration Network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214097" y="1303618"/>
            <a:ext cx="4913255" cy="5554382"/>
            <a:chOff x="2353365" y="1154869"/>
            <a:chExt cx="4913255" cy="555438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3365" y="1154869"/>
              <a:ext cx="4913255" cy="5554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5648132" y="1676400"/>
              <a:ext cx="13003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2569"/>
                  </a:solidFill>
                  <a:effectLst/>
                  <a:uLnTx/>
                  <a:uFillTx/>
                </a:rPr>
                <a:t>The portal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84484" y="4800600"/>
            <a:ext cx="2939716" cy="1828800"/>
            <a:chOff x="938440" y="1214895"/>
            <a:chExt cx="3200400" cy="199136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8440" y="1214895"/>
              <a:ext cx="3200400" cy="199136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319440" y="2825255"/>
              <a:ext cx="24032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2569"/>
                  </a:solidFill>
                  <a:effectLst/>
                  <a:uLnTx/>
                  <a:uFillTx/>
                </a:rPr>
                <a:t>32 Registered Users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72850" y="2895600"/>
            <a:ext cx="2865750" cy="1813950"/>
            <a:chOff x="5881688" y="3283731"/>
            <a:chExt cx="3200400" cy="200216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81688" y="3283731"/>
              <a:ext cx="3200400" cy="2002166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6705600" y="4799130"/>
              <a:ext cx="17107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2569"/>
                  </a:solidFill>
                  <a:effectLst/>
                  <a:uLnTx/>
                  <a:uFillTx/>
                </a:rPr>
                <a:t>16 Beta Users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179303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uk-UA" sz="1100" b="0" i="1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elvetica"/>
                <a:sym typeface="Calibri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uk-UA" sz="1100" b="0" i="1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Helvetica"/>
              <a:sym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19200"/>
            <a:ext cx="8153400" cy="4724400"/>
          </a:xfrm>
        </p:spPr>
        <p:txBody>
          <a:bodyPr/>
          <a:lstStyle/>
          <a:p>
            <a:r>
              <a:rPr lang="en-US" dirty="0"/>
              <a:t>Work within all subgroups (AC, IVOS, LPV, Microwave, and SAR) developing good practice approaches to ensure laboratory and field measurements are interoperable</a:t>
            </a:r>
          </a:p>
          <a:p>
            <a:r>
              <a:rPr lang="en-US" dirty="0"/>
              <a:t>Lead towards Level 1 and higher product agreement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Importance of SI-traceability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632485"/>
            <a:ext cx="6837058" cy="437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7074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uk-UA" sz="1100" b="0" i="1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elvetica"/>
                <a:sym typeface="Calibri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uk-UA" sz="1100" b="0" i="1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Helvetica"/>
              <a:sym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447800"/>
            <a:ext cx="8153400" cy="4724400"/>
          </a:xfrm>
        </p:spPr>
        <p:txBody>
          <a:bodyPr/>
          <a:lstStyle/>
          <a:p>
            <a:r>
              <a:rPr lang="en-US" dirty="0"/>
              <a:t>Description of proposed GSICS/WGCV IVOS solar irradiance spectrum is being evaluated by WGCV membership for approval</a:t>
            </a:r>
          </a:p>
          <a:p>
            <a:pPr lvl="1"/>
            <a:r>
              <a:rPr lang="en-US" dirty="0"/>
              <a:t>Solar spectrum choice can lead to differences in comparisons between sensors</a:t>
            </a:r>
          </a:p>
          <a:p>
            <a:pPr lvl="1"/>
            <a:r>
              <a:rPr lang="en-US" dirty="0"/>
              <a:t>WGCV accepted solar irradiance spectrum will be distributed on the CEOS Cal/Val Portal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Solar Irradiance Spectrum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718" y="2895600"/>
            <a:ext cx="5761282" cy="39624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429000"/>
            <a:ext cx="3429000" cy="2667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Helvetica"/>
                <a:cs typeface="Arial" panose="020B0604020202020204" pitchFamily="34" charset="0"/>
                <a:sym typeface="Arial Bold"/>
              </a:rPr>
              <a:t>CV-16 -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Helvetica"/>
                <a:cs typeface="Arial" panose="020B0604020202020204" pitchFamily="34" charset="0"/>
                <a:sym typeface="Arial Bold"/>
              </a:rPr>
              <a:t> Report on outcomes from GSICS/CEOS reference Solar Spectrum evaluation</a:t>
            </a:r>
          </a:p>
        </p:txBody>
      </p:sp>
    </p:spTree>
    <p:extLst>
      <p:ext uri="{BB962C8B-B14F-4D97-AF65-F5344CB8AC3E}">
        <p14:creationId xmlns:p14="http://schemas.microsoft.com/office/powerpoint/2010/main" val="96304241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8791</TotalTime>
  <Words>681</Words>
  <Application>Microsoft Macintosh PowerPoint</Application>
  <PresentationFormat>On-screen Show (4:3)</PresentationFormat>
  <Paragraphs>115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Arial Bold</vt:lpstr>
      <vt:lpstr>Droid Serif</vt:lpstr>
      <vt:lpstr>Frutiger 45 Light</vt:lpstr>
      <vt:lpstr>Proxima Nova Regular</vt:lpstr>
      <vt:lpstr>Arial</vt:lpstr>
      <vt:lpstr>Avenir Roman</vt:lpstr>
      <vt:lpstr>Calibri</vt:lpstr>
      <vt:lpstr>Century Gothic</vt:lpstr>
      <vt:lpstr>Courier New</vt:lpstr>
      <vt:lpstr>Helvetica</vt:lpstr>
      <vt:lpstr>Times</vt:lpstr>
      <vt:lpstr>Times New Roman</vt:lpstr>
      <vt:lpstr>Wingdings</vt:lpstr>
      <vt:lpstr>Default</vt:lpstr>
      <vt:lpstr>1_Default</vt:lpstr>
      <vt:lpstr>WGCV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Microsoft Office User</cp:lastModifiedBy>
  <cp:revision>177</cp:revision>
  <dcterms:modified xsi:type="dcterms:W3CDTF">2018-04-10T01:24:37Z</dcterms:modified>
</cp:coreProperties>
</file>