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7"/>
  </p:notesMasterIdLst>
  <p:sldIdLst>
    <p:sldId id="256" r:id="rId3"/>
    <p:sldId id="260" r:id="rId4"/>
    <p:sldId id="273" r:id="rId5"/>
    <p:sldId id="276" r:id="rId6"/>
    <p:sldId id="261" r:id="rId7"/>
    <p:sldId id="272" r:id="rId8"/>
    <p:sldId id="294" r:id="rId9"/>
    <p:sldId id="291" r:id="rId10"/>
    <p:sldId id="292" r:id="rId11"/>
    <p:sldId id="297" r:id="rId12"/>
    <p:sldId id="296" r:id="rId13"/>
    <p:sldId id="295" r:id="rId14"/>
    <p:sldId id="293" r:id="rId15"/>
    <p:sldId id="298" r:id="rId1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99"/>
    <p:restoredTop sz="95153" autoAdjust="0"/>
  </p:normalViewPr>
  <p:slideViewPr>
    <p:cSldViewPr>
      <p:cViewPr varScale="1">
        <p:scale>
          <a:sx n="69" d="100"/>
          <a:sy n="69" d="100"/>
        </p:scale>
        <p:origin x="125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994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484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6726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2404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51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40923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448949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320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664469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CEOS </a:t>
            </a:r>
            <a:r>
              <a:rPr lang="en-AU" sz="42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Work Plan </a:t>
            </a:r>
            <a:r>
              <a:rPr lang="en-AU" sz="42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AU" sz="42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endParaRPr sz="42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688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Steven Hosford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WGCV-43/WGISS-45</a:t>
            </a:r>
            <a:endParaRPr lang="en-AU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10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April 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2018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989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191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CEOS 2018-2020 Work Plan was submitted to principals on 30</a:t>
            </a:r>
            <a:r>
              <a:rPr lang="en-GB" b="1" baseline="30000" dirty="0" smtClean="0"/>
              <a:t>th</a:t>
            </a:r>
            <a:r>
              <a:rPr lang="en-GB" b="1" dirty="0" smtClean="0"/>
              <a:t> March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Collecting first inputs</a:t>
            </a:r>
          </a:p>
          <a:p>
            <a:r>
              <a:rPr lang="en-GB" dirty="0" smtClean="0"/>
              <a:t>First set of </a:t>
            </a:r>
            <a:r>
              <a:rPr lang="en-GB" b="1" dirty="0" smtClean="0"/>
              <a:t>nominative</a:t>
            </a:r>
            <a:r>
              <a:rPr lang="en-GB" dirty="0" smtClean="0"/>
              <a:t> emails to solicit contributions sent between </a:t>
            </a:r>
            <a:r>
              <a:rPr lang="en-GB" b="1" dirty="0" smtClean="0"/>
              <a:t>27/10</a:t>
            </a:r>
            <a:r>
              <a:rPr lang="en-GB" dirty="0" smtClean="0"/>
              <a:t> and </a:t>
            </a:r>
            <a:r>
              <a:rPr lang="en-GB" b="1" dirty="0" smtClean="0"/>
              <a:t>10/11</a:t>
            </a:r>
          </a:p>
          <a:p>
            <a:r>
              <a:rPr lang="en-GB" dirty="0" smtClean="0"/>
              <a:t>Last “first input” received from CEOS entity </a:t>
            </a:r>
            <a:r>
              <a:rPr lang="en-GB" b="1" dirty="0" smtClean="0"/>
              <a:t>26/02</a:t>
            </a:r>
          </a:p>
          <a:p>
            <a:pPr marL="0" indent="0">
              <a:buNone/>
            </a:pPr>
            <a:r>
              <a:rPr lang="en-GB" b="1" dirty="0" smtClean="0"/>
              <a:t>	</a:t>
            </a:r>
            <a:r>
              <a:rPr lang="en-GB" sz="2400" b="1" dirty="0" smtClean="0">
                <a:solidFill>
                  <a:srgbClr val="FF0000"/>
                </a:solidFill>
              </a:rPr>
              <a:t>4 months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/>
              <a:t>Iterations</a:t>
            </a:r>
          </a:p>
          <a:p>
            <a:r>
              <a:rPr lang="en-GB" dirty="0" smtClean="0"/>
              <a:t>First replies and iterations – </a:t>
            </a:r>
            <a:r>
              <a:rPr lang="en-GB" b="1" dirty="0" smtClean="0"/>
              <a:t>12/02</a:t>
            </a:r>
          </a:p>
          <a:p>
            <a:r>
              <a:rPr lang="en-GB" dirty="0" smtClean="0"/>
              <a:t>Final iterations following WG (</a:t>
            </a:r>
            <a:r>
              <a:rPr lang="en-GB" dirty="0" err="1" smtClean="0"/>
              <a:t>WGCapD</a:t>
            </a:r>
            <a:r>
              <a:rPr lang="en-GB" dirty="0" smtClean="0"/>
              <a:t>, </a:t>
            </a:r>
            <a:r>
              <a:rPr lang="en-GB" dirty="0" err="1" smtClean="0"/>
              <a:t>WGDisasters</a:t>
            </a:r>
            <a:r>
              <a:rPr lang="en-GB" dirty="0" smtClean="0"/>
              <a:t>) meetings in March </a:t>
            </a:r>
          </a:p>
          <a:p>
            <a:r>
              <a:rPr lang="en-GB" b="1" dirty="0" smtClean="0"/>
              <a:t>WP submitted for endorsement 30</a:t>
            </a:r>
            <a:r>
              <a:rPr lang="en-GB" b="1" baseline="30000" dirty="0" smtClean="0"/>
              <a:t>th</a:t>
            </a:r>
            <a:r>
              <a:rPr lang="en-GB" b="1" dirty="0" smtClean="0"/>
              <a:t> March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	3.5 </a:t>
            </a:r>
            <a:r>
              <a:rPr lang="en-GB" sz="2400" b="1" dirty="0">
                <a:solidFill>
                  <a:srgbClr val="FF0000"/>
                </a:solidFill>
              </a:rPr>
              <a:t>months</a:t>
            </a:r>
            <a:endParaRPr lang="en-GB" b="1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381000"/>
            <a:ext cx="6477000" cy="533400"/>
          </a:xfrm>
        </p:spPr>
        <p:txBody>
          <a:bodyPr/>
          <a:lstStyle/>
          <a:p>
            <a:r>
              <a:rPr lang="en-GB" sz="2300" dirty="0" smtClean="0"/>
              <a:t>Feedback on developing the 2018-2020 WP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2613353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819400"/>
            <a:ext cx="5962650" cy="36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 smtClean="0"/>
              <a:t>“… developing the CEOS Work Plan can sometimes feel a bit like herding cats …”</a:t>
            </a:r>
            <a:endParaRPr lang="en-GB" b="1" i="1" dirty="0"/>
          </a:p>
        </p:txBody>
      </p:sp>
      <p:pic>
        <p:nvPicPr>
          <p:cNvPr id="2050" name="Picture 2" descr="Image result for like herding c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79" y="2819400"/>
            <a:ext cx="5715539" cy="35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381000"/>
            <a:ext cx="6477000" cy="533400"/>
          </a:xfrm>
        </p:spPr>
        <p:txBody>
          <a:bodyPr/>
          <a:lstStyle/>
          <a:p>
            <a:r>
              <a:rPr lang="en-GB" sz="2300" dirty="0" smtClean="0"/>
              <a:t>Feedback on developing the 2018-2020 WP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3138383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From CEO perspective …</a:t>
            </a:r>
          </a:p>
          <a:p>
            <a:r>
              <a:rPr lang="en-GB" dirty="0" smtClean="0"/>
              <a:t>Sadly lacking a carrot …. or a stick …</a:t>
            </a:r>
          </a:p>
          <a:p>
            <a:r>
              <a:rPr lang="en-GB" dirty="0" smtClean="0"/>
              <a:t>Process should either </a:t>
            </a:r>
          </a:p>
          <a:p>
            <a:pPr lvl="1"/>
            <a:r>
              <a:rPr lang="en-GB" dirty="0" smtClean="0"/>
              <a:t>be complete before WG meeting season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e built around WG meeting season</a:t>
            </a:r>
          </a:p>
          <a:p>
            <a:pPr marL="457200" lvl="1" indent="0">
              <a:buNone/>
            </a:pPr>
            <a:r>
              <a:rPr lang="en-GB" dirty="0" smtClean="0"/>
              <a:t>Managing an iteration prior to </a:t>
            </a:r>
            <a:r>
              <a:rPr lang="en-GB" b="1" dirty="0" smtClean="0">
                <a:solidFill>
                  <a:srgbClr val="FF0000"/>
                </a:solidFill>
              </a:rPr>
              <a:t>and</a:t>
            </a:r>
            <a:r>
              <a:rPr lang="en-GB" dirty="0" smtClean="0"/>
              <a:t> reviewing during WG meetings introduces unnecessary overheads</a:t>
            </a:r>
          </a:p>
          <a:p>
            <a:pPr marL="31173" indent="0">
              <a:buNone/>
            </a:pPr>
            <a:endParaRPr lang="en-GB" dirty="0" smtClean="0"/>
          </a:p>
          <a:p>
            <a:pPr marL="31173" indent="0">
              <a:buNone/>
            </a:pPr>
            <a:r>
              <a:rPr lang="en-GB" b="1" dirty="0" smtClean="0"/>
              <a:t>From WG Chair perspective ? </a:t>
            </a:r>
          </a:p>
          <a:p>
            <a:pPr marL="374073"/>
            <a:r>
              <a:rPr lang="en-GB" dirty="0" smtClean="0"/>
              <a:t>Comments?</a:t>
            </a:r>
          </a:p>
          <a:p>
            <a:pPr marL="374073"/>
            <a:r>
              <a:rPr lang="en-GB" dirty="0" smtClean="0"/>
              <a:t>Suggestions?</a:t>
            </a:r>
            <a:endParaRPr lang="en-GB" dirty="0"/>
          </a:p>
          <a:p>
            <a:pPr marL="31173" indent="0">
              <a:buNone/>
            </a:pP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381000"/>
            <a:ext cx="6477000" cy="533400"/>
          </a:xfrm>
        </p:spPr>
        <p:txBody>
          <a:bodyPr/>
          <a:lstStyle/>
          <a:p>
            <a:r>
              <a:rPr lang="en-GB" sz="2300" dirty="0" smtClean="0"/>
              <a:t>Feedback on developing the 2018-2020 WP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3759610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219200"/>
            <a:ext cx="7696200" cy="47244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Some ideas to improve the process …</a:t>
            </a:r>
          </a:p>
          <a:p>
            <a:pPr marL="0" indent="0">
              <a:buNone/>
            </a:pPr>
            <a:endParaRPr lang="en-GB" sz="200" dirty="0" smtClean="0"/>
          </a:p>
          <a:p>
            <a:pPr marL="0" indent="0">
              <a:buNone/>
            </a:pPr>
            <a:r>
              <a:rPr lang="en-GB" b="1" dirty="0" smtClean="0"/>
              <a:t>Better align </a:t>
            </a:r>
            <a:r>
              <a:rPr lang="en-GB" b="1" dirty="0"/>
              <a:t>CEOS Work Plan </a:t>
            </a:r>
            <a:r>
              <a:rPr lang="en-GB" b="1" dirty="0" smtClean="0"/>
              <a:t>with </a:t>
            </a:r>
            <a:r>
              <a:rPr lang="en-GB" b="1" dirty="0"/>
              <a:t>CEOS entities’ management process</a:t>
            </a:r>
          </a:p>
          <a:p>
            <a:r>
              <a:rPr lang="en-GB" dirty="0" smtClean="0"/>
              <a:t>CEOS WP defines the principal deliverables of each CEOS entity</a:t>
            </a:r>
          </a:p>
          <a:p>
            <a:pPr lvl="1"/>
            <a:r>
              <a:rPr lang="en-GB" sz="1800" dirty="0" smtClean="0"/>
              <a:t>These are the deliverables that respond to CEOS entity objectives or specific actions/tasks assigned by Plenary</a:t>
            </a:r>
          </a:p>
          <a:p>
            <a:pPr lvl="1"/>
            <a:r>
              <a:rPr lang="en-GB" sz="1800" dirty="0" smtClean="0"/>
              <a:t>These are the deliverables that CEOS entities are “measured by” </a:t>
            </a:r>
            <a:endParaRPr lang="en-GB" sz="1800" dirty="0" smtClean="0"/>
          </a:p>
          <a:p>
            <a:r>
              <a:rPr lang="en-GB" dirty="0" smtClean="0"/>
              <a:t>CEOS entities have the option of extending this level of detail by developing a specific work plan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10200" cy="533400"/>
          </a:xfrm>
        </p:spPr>
        <p:txBody>
          <a:bodyPr/>
          <a:lstStyle/>
          <a:p>
            <a:r>
              <a:rPr lang="en-GB" dirty="0" smtClean="0"/>
              <a:t>CEOS WP process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7696200" y="2602470"/>
            <a:ext cx="1371600" cy="1905000"/>
          </a:xfrm>
          <a:prstGeom prst="triangle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0011" y="4202670"/>
            <a:ext cx="129778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WGISS WP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848600" y="4050270"/>
            <a:ext cx="1066800" cy="0"/>
          </a:xfrm>
          <a:prstGeom prst="lin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Down Arrow 7"/>
          <p:cNvSpPr/>
          <p:nvPr/>
        </p:nvSpPr>
        <p:spPr>
          <a:xfrm flipV="1">
            <a:off x="8257308" y="3429000"/>
            <a:ext cx="228600" cy="457200"/>
          </a:xfrm>
          <a:prstGeom prst="downArrow">
            <a:avLst/>
          </a:prstGeom>
          <a:solidFill>
            <a:srgbClr val="FFC000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5427" y="2907270"/>
            <a:ext cx="11823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CEOS WP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153400" y="3276600"/>
            <a:ext cx="457200" cy="0"/>
          </a:xfrm>
          <a:prstGeom prst="lin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Content Placeholder 1"/>
          <p:cNvSpPr txBox="1">
            <a:spLocks/>
          </p:cNvSpPr>
          <p:nvPr/>
        </p:nvSpPr>
        <p:spPr>
          <a:xfrm>
            <a:off x="457200" y="5040871"/>
            <a:ext cx="8153400" cy="1359929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374073" defTabSz="914400"/>
            <a:endParaRPr lang="en-GB" dirty="0"/>
          </a:p>
          <a:p>
            <a:pPr marL="0" indent="0">
              <a:buNone/>
            </a:pPr>
            <a:r>
              <a:rPr lang="en-GB" dirty="0"/>
              <a:t>Current discussion on making CEOS a more objective driven organisation … more to come at SIT in 2 weeks.</a:t>
            </a:r>
          </a:p>
          <a:p>
            <a:pPr marL="374073" defTabSz="91440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9533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51054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Some ideas to improve the process … practically </a:t>
            </a:r>
            <a:r>
              <a:rPr lang="en-GB" b="1" dirty="0"/>
              <a:t>speaking …</a:t>
            </a:r>
          </a:p>
          <a:p>
            <a:pPr marL="374073" defTabSz="914400"/>
            <a:endParaRPr lang="en-GB" dirty="0" smtClean="0"/>
          </a:p>
          <a:p>
            <a:pPr marL="31173" indent="0" defTabSz="914400">
              <a:buNone/>
            </a:pPr>
            <a:r>
              <a:rPr lang="en-GB" b="1" dirty="0" smtClean="0"/>
              <a:t>CEOS entity meeting scheduling and WP discussions: </a:t>
            </a:r>
          </a:p>
          <a:p>
            <a:pPr marL="374073" defTabSz="914400"/>
            <a:r>
              <a:rPr lang="en-GB" dirty="0" smtClean="0"/>
              <a:t>Organise </a:t>
            </a:r>
            <a:r>
              <a:rPr lang="en-GB" dirty="0"/>
              <a:t>a dedicated Work Plan session (1-2hrs) during </a:t>
            </a:r>
            <a:r>
              <a:rPr lang="en-GB" b="1" dirty="0"/>
              <a:t>every</a:t>
            </a:r>
            <a:r>
              <a:rPr lang="en-GB" dirty="0"/>
              <a:t> CEOS entity face-to-face meeting</a:t>
            </a:r>
          </a:p>
          <a:p>
            <a:pPr marL="374073" defTabSz="914400"/>
            <a:r>
              <a:rPr lang="en-GB" dirty="0"/>
              <a:t>Schedule CEOS entity meetings to facilitate reporting into SIT and Plenary   </a:t>
            </a:r>
          </a:p>
          <a:p>
            <a:pPr marL="31173" indent="0">
              <a:buNone/>
            </a:pPr>
            <a:endParaRPr lang="en-GB" dirty="0" smtClean="0"/>
          </a:p>
          <a:p>
            <a:pPr marL="31173" indent="0">
              <a:buNone/>
            </a:pPr>
            <a:r>
              <a:rPr lang="en-GB" b="1" dirty="0" smtClean="0"/>
              <a:t>Improving contact with CEOS entity leads:</a:t>
            </a:r>
          </a:p>
          <a:p>
            <a:pPr marL="374073"/>
            <a:r>
              <a:rPr lang="en-GB" dirty="0" smtClean="0"/>
              <a:t>More frequent/regular nominative email reminders from CEO? (this year approx. 1 per month)</a:t>
            </a:r>
          </a:p>
          <a:p>
            <a:pPr marL="374073"/>
            <a:r>
              <a:rPr lang="en-GB" dirty="0" smtClean="0"/>
              <a:t>Scheduled 15/30mins telephone calls (between 30</a:t>
            </a:r>
            <a:r>
              <a:rPr lang="en-GB" baseline="30000" dirty="0" smtClean="0"/>
              <a:t>th</a:t>
            </a:r>
            <a:r>
              <a:rPr lang="en-GB" dirty="0" smtClean="0"/>
              <a:t> November -15</a:t>
            </a:r>
            <a:r>
              <a:rPr lang="en-GB" baseline="30000" dirty="0" smtClean="0"/>
              <a:t>th</a:t>
            </a:r>
            <a:r>
              <a:rPr lang="en-GB" dirty="0" smtClean="0"/>
              <a:t> Dec) to provide leads with a “hard deadline”</a:t>
            </a:r>
          </a:p>
          <a:p>
            <a:pPr marL="374073"/>
            <a:r>
              <a:rPr lang="en-GB" dirty="0" smtClean="0"/>
              <a:t>Regular reporting into SEC on feedback status</a:t>
            </a:r>
          </a:p>
          <a:p>
            <a:pPr marL="374073"/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10200" cy="533400"/>
          </a:xfrm>
        </p:spPr>
        <p:txBody>
          <a:bodyPr/>
          <a:lstStyle/>
          <a:p>
            <a:r>
              <a:rPr lang="en-GB" dirty="0" smtClean="0"/>
              <a:t>CEOS WP 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094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3962400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CEOS Work plan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Purpose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Update cycle (theory …. </a:t>
            </a:r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nd practice)</a:t>
            </a:r>
            <a:endParaRPr lang="en-AU" sz="28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CEOS 2018-2020 </a:t>
            </a:r>
            <a:r>
              <a:rPr lang="en-AU" sz="2800" dirty="0" err="1" smtClean="0">
                <a:latin typeface="Calibri" charset="0"/>
                <a:ea typeface="Calibri" charset="0"/>
                <a:cs typeface="Calibri" charset="0"/>
              </a:rPr>
              <a:t>Workplan</a:t>
            </a:r>
            <a:endParaRPr lang="en-AU" sz="28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Feedback and suggestions on process</a:t>
            </a:r>
          </a:p>
          <a:p>
            <a:endParaRPr lang="en-AU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Summary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4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CEOS Work Plan purpose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153400" cy="4724400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3</a:t>
            </a:r>
            <a:r>
              <a:rPr lang="en-GB" dirty="0" smtClean="0"/>
              <a:t> year CEOS Work Plan is one of CEOS’s 4 Governing documents  </a:t>
            </a:r>
          </a:p>
          <a:p>
            <a:r>
              <a:rPr lang="en-GB" dirty="0" smtClean="0"/>
              <a:t>It records the near-term actions of all the CEOS entities in their work to achieve </a:t>
            </a:r>
            <a:r>
              <a:rPr lang="en-GB" dirty="0"/>
              <a:t>the goals outlined in the CEOS Strategic Guidance </a:t>
            </a:r>
            <a:r>
              <a:rPr lang="en-GB" dirty="0" smtClean="0"/>
              <a:t>document</a:t>
            </a:r>
          </a:p>
          <a:p>
            <a:r>
              <a:rPr lang="en-GB" dirty="0" smtClean="0"/>
              <a:t>The actions captured in the WP shall </a:t>
            </a:r>
            <a:r>
              <a:rPr lang="en-GB" dirty="0"/>
              <a:t>be consistent with these goals and in consideration of the capacity and resources of CEOS </a:t>
            </a:r>
            <a:r>
              <a:rPr lang="en-GB" dirty="0" smtClean="0"/>
              <a:t>Agencies</a:t>
            </a:r>
          </a:p>
          <a:p>
            <a:r>
              <a:rPr lang="en-GB" dirty="0" smtClean="0"/>
              <a:t>The actions shall be defined in agreement between the CEOS entities (</a:t>
            </a:r>
            <a:r>
              <a:rPr lang="en-GB" dirty="0" err="1" smtClean="0"/>
              <a:t>actionees</a:t>
            </a:r>
            <a:r>
              <a:rPr lang="en-GB" dirty="0" smtClean="0"/>
              <a:t>) and CEOS leadership (principals)</a:t>
            </a:r>
          </a:p>
          <a:p>
            <a:r>
              <a:rPr lang="en-GB" dirty="0" smtClean="0"/>
              <a:t>Actions considered for termination if they are </a:t>
            </a:r>
          </a:p>
          <a:p>
            <a:pPr lvl="1"/>
            <a:r>
              <a:rPr lang="en-GB" dirty="0" smtClean="0"/>
              <a:t>No longer aligned with strategic goals</a:t>
            </a:r>
          </a:p>
          <a:p>
            <a:pPr lvl="1"/>
            <a:r>
              <a:rPr lang="en-GB" dirty="0" smtClean="0"/>
              <a:t>No longer benefit stakeholders</a:t>
            </a:r>
          </a:p>
          <a:p>
            <a:pPr lvl="1"/>
            <a:r>
              <a:rPr lang="en-GB" dirty="0" smtClean="0"/>
              <a:t>No longer feasible or affordable</a:t>
            </a:r>
          </a:p>
          <a:p>
            <a:r>
              <a:rPr lang="en-GB" dirty="0" smtClean="0"/>
              <a:t>Actions are considered for termination at the appropriate CEOS meeting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05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281536"/>
            <a:ext cx="3962400" cy="92332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en-AU" dirty="0"/>
              <a:t>Focus on objectives and deliverables associated with timescales and </a:t>
            </a:r>
            <a:r>
              <a:rPr lang="en-AU" dirty="0" smtClean="0"/>
              <a:t>         assigned </a:t>
            </a:r>
            <a:r>
              <a:rPr lang="en-AU" dirty="0"/>
              <a:t>responsibilities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120" y="3505200"/>
            <a:ext cx="3992880" cy="92332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en-AU" dirty="0"/>
              <a:t>Provide sound and shared basis for </a:t>
            </a:r>
            <a:r>
              <a:rPr lang="en-AU" dirty="0" smtClean="0"/>
              <a:t> measuring </a:t>
            </a:r>
            <a:r>
              <a:rPr lang="en-AU" dirty="0"/>
              <a:t>our progress in a  </a:t>
            </a:r>
            <a:r>
              <a:rPr lang="en-AU" dirty="0" smtClean="0"/>
              <a:t>              multiannual </a:t>
            </a:r>
            <a:r>
              <a:rPr lang="en-AU" dirty="0"/>
              <a:t>perspective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4719936"/>
            <a:ext cx="3962400" cy="92332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en-AU" dirty="0"/>
              <a:t>Shall be consistent with and </a:t>
            </a:r>
            <a:r>
              <a:rPr lang="en-AU" dirty="0" smtClean="0"/>
              <a:t>mutually </a:t>
            </a:r>
            <a:r>
              <a:rPr lang="en-AU" dirty="0"/>
              <a:t>supporting of other CEOS guiding </a:t>
            </a:r>
            <a:r>
              <a:rPr lang="en-AU" dirty="0" smtClean="0"/>
              <a:t>      documents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4724400" y="2281536"/>
            <a:ext cx="3810000" cy="336172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l" rtl="0" latinLnBrk="1" hangingPunct="0"/>
            <a:r>
              <a:rPr lang="en-AU" dirty="0" smtClean="0"/>
              <a:t>Updated </a:t>
            </a:r>
            <a:r>
              <a:rPr lang="en-AU" dirty="0"/>
              <a:t>annually by the CEO under the guidance of the CEOS </a:t>
            </a:r>
            <a:r>
              <a:rPr lang="en-AU" dirty="0" smtClean="0"/>
              <a:t>Chair</a:t>
            </a:r>
          </a:p>
          <a:p>
            <a:pPr algn="l" rtl="0" latinLnBrk="1" hangingPunct="0"/>
            <a:endParaRPr lang="en-AU" dirty="0"/>
          </a:p>
          <a:p>
            <a:pPr algn="l" rtl="0" latinLnBrk="1" hangingPunct="0"/>
            <a:r>
              <a:rPr lang="en-AU" dirty="0" smtClean="0"/>
              <a:t>In </a:t>
            </a:r>
            <a:r>
              <a:rPr lang="en-AU" dirty="0"/>
              <a:t>consultation </a:t>
            </a:r>
            <a:r>
              <a:rPr lang="en-AU" dirty="0" smtClean="0"/>
              <a:t>with:</a:t>
            </a:r>
          </a:p>
          <a:p>
            <a:pPr marL="285750" indent="-285750" algn="l" rtl="0" latinLnBrk="1" hangingPunct="0">
              <a:buFontTx/>
              <a:buChar char="-"/>
            </a:pPr>
            <a:r>
              <a:rPr lang="en-AU" dirty="0" smtClean="0"/>
              <a:t>the </a:t>
            </a:r>
            <a:r>
              <a:rPr lang="en-AU" dirty="0"/>
              <a:t>CEOS </a:t>
            </a:r>
            <a:r>
              <a:rPr lang="en-AU" dirty="0" smtClean="0"/>
              <a:t>SIT  Chair</a:t>
            </a:r>
            <a:endParaRPr lang="en-AU" dirty="0"/>
          </a:p>
          <a:p>
            <a:pPr marL="285750" indent="-285750" algn="l" rtl="0" latinLnBrk="1" hangingPunct="0">
              <a:buFontTx/>
              <a:buChar char="-"/>
            </a:pPr>
            <a:r>
              <a:rPr lang="en-AU" dirty="0" smtClean="0"/>
              <a:t>CEOS Secretariat</a:t>
            </a:r>
          </a:p>
          <a:p>
            <a:pPr marL="285750" indent="-285750" algn="l" rtl="0" latinLnBrk="1" hangingPunct="0">
              <a:buFontTx/>
              <a:buChar char="-"/>
            </a:pPr>
            <a:r>
              <a:rPr lang="en-AU" dirty="0" smtClean="0"/>
              <a:t>CEOS Working Groups</a:t>
            </a:r>
          </a:p>
          <a:p>
            <a:pPr marL="285750" indent="-285750" algn="l" rtl="0" latinLnBrk="1" hangingPunct="0">
              <a:buFontTx/>
              <a:buChar char="-"/>
            </a:pPr>
            <a:r>
              <a:rPr lang="en-AU" dirty="0" smtClean="0"/>
              <a:t>Virtual  Constellations</a:t>
            </a:r>
          </a:p>
          <a:p>
            <a:pPr marL="285750" indent="-285750" algn="l" rtl="0" latinLnBrk="1" hangingPunct="0">
              <a:buFontTx/>
              <a:buChar char="-"/>
            </a:pPr>
            <a:r>
              <a:rPr lang="en-AU" dirty="0" smtClean="0"/>
              <a:t>Ad </a:t>
            </a:r>
            <a:r>
              <a:rPr lang="en-AU" dirty="0"/>
              <a:t>Hoc </a:t>
            </a:r>
            <a:r>
              <a:rPr lang="en-AU" dirty="0" smtClean="0"/>
              <a:t>Teams</a:t>
            </a:r>
          </a:p>
          <a:p>
            <a:pPr marL="285750" indent="-285750" algn="l" rtl="0" latinLnBrk="1" hangingPunct="0">
              <a:buFontTx/>
              <a:buChar char="-"/>
            </a:pPr>
            <a:r>
              <a:rPr lang="en-AU" dirty="0" smtClean="0"/>
              <a:t>CEOS </a:t>
            </a:r>
            <a:r>
              <a:rPr lang="en-AU" dirty="0"/>
              <a:t>membership at </a:t>
            </a:r>
            <a:r>
              <a:rPr lang="en-AU" dirty="0" smtClean="0"/>
              <a:t>large </a:t>
            </a:r>
          </a:p>
          <a:p>
            <a:pPr marL="285750" indent="-285750" algn="l" rtl="0" latinLnBrk="1" hangingPunct="0">
              <a:buFontTx/>
              <a:buChar char="-"/>
            </a:pPr>
            <a:r>
              <a:rPr lang="en-AU" dirty="0" smtClean="0"/>
              <a:t>CEOS’s </a:t>
            </a:r>
            <a:r>
              <a:rPr lang="en-AU" dirty="0"/>
              <a:t>external stakeholders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CEOS Work Plan purpose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80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6267225" cy="47244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CEOS Work Plan is one of CEOS’s governing documents</a:t>
            </a:r>
          </a:p>
          <a:p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Based on a 3 year period</a:t>
            </a:r>
          </a:p>
          <a:p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Update annually</a:t>
            </a:r>
          </a:p>
          <a:p>
            <a:endParaRPr lang="en-GB" sz="2800" dirty="0">
              <a:latin typeface="Calibri" charset="0"/>
              <a:ea typeface="Calibri" charset="0"/>
              <a:cs typeface="Calibri" charset="0"/>
            </a:endParaRPr>
          </a:p>
          <a:p>
            <a:endParaRPr lang="en-GB" sz="2800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GB" sz="2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st request for updates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Deadline for updates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GB" baseline="30000" dirty="0" smtClean="0">
                <a:latin typeface="Calibri" charset="0"/>
                <a:ea typeface="Calibri" charset="0"/>
                <a:cs typeface="Calibri" charset="0"/>
              </a:rPr>
              <a:t>st</a:t>
            </a:r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 draft of work plan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Finalised work plan </a:t>
            </a:r>
          </a:p>
          <a:p>
            <a:endParaRPr lang="en-AU" sz="28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CEOS Work Plan timeline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567800" y="1600200"/>
            <a:ext cx="4500000" cy="4500000"/>
            <a:chOff x="2115406" y="1424400"/>
            <a:chExt cx="5059362" cy="4938881"/>
          </a:xfrm>
        </p:grpSpPr>
        <p:sp>
          <p:nvSpPr>
            <p:cNvPr id="14" name="Content Placeholder 1"/>
            <p:cNvSpPr txBox="1">
              <a:spLocks/>
            </p:cNvSpPr>
            <p:nvPr/>
          </p:nvSpPr>
          <p:spPr>
            <a:xfrm rot="20815872">
              <a:off x="4706694" y="5795434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smtClean="0">
                  <a:latin typeface="Calibri" charset="0"/>
                  <a:ea typeface="Calibri" charset="0"/>
                  <a:cs typeface="Calibri" charset="0"/>
                </a:rPr>
                <a:t>January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15406" y="1424400"/>
              <a:ext cx="5004000" cy="4938839"/>
              <a:chOff x="2115406" y="1424400"/>
              <a:chExt cx="5004000" cy="4938839"/>
            </a:xfrm>
          </p:grpSpPr>
          <p:sp>
            <p:nvSpPr>
              <p:cNvPr id="16" name="Arc 15"/>
              <p:cNvSpPr/>
              <p:nvPr/>
            </p:nvSpPr>
            <p:spPr>
              <a:xfrm>
                <a:off x="2213484" y="1460916"/>
                <a:ext cx="4896000" cy="4896000"/>
              </a:xfrm>
              <a:prstGeom prst="arc">
                <a:avLst>
                  <a:gd name="adj1" fmla="val 16200000"/>
                  <a:gd name="adj2" fmla="val 16183746"/>
                </a:avLst>
              </a:prstGeom>
              <a:ln w="114300">
                <a:solidFill>
                  <a:schemeClr val="accent3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115406" y="1424400"/>
                <a:ext cx="5004000" cy="4938839"/>
                <a:chOff x="2115406" y="1424400"/>
                <a:chExt cx="5004000" cy="4938839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115406" y="3886200"/>
                  <a:ext cx="500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2200200" y="3872400"/>
                  <a:ext cx="4896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1800000">
                  <a:off x="2230353" y="3864000"/>
                  <a:ext cx="4788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3600000">
                  <a:off x="2209690" y="3854746"/>
                  <a:ext cx="482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7200000">
                  <a:off x="2182690" y="3933239"/>
                  <a:ext cx="4860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9000000">
                  <a:off x="2219723" y="3873000"/>
                  <a:ext cx="482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24" name="Content Placeholder 1"/>
            <p:cNvSpPr txBox="1">
              <a:spLocks/>
            </p:cNvSpPr>
            <p:nvPr/>
          </p:nvSpPr>
          <p:spPr>
            <a:xfrm rot="18852440">
              <a:off x="5615534" y="5135255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February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" name="Content Placeholder 1"/>
            <p:cNvSpPr txBox="1">
              <a:spLocks/>
            </p:cNvSpPr>
            <p:nvPr/>
          </p:nvSpPr>
          <p:spPr>
            <a:xfrm rot="17414780">
              <a:off x="6222268" y="3908779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March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6" name="Content Placeholder 1"/>
            <p:cNvSpPr txBox="1">
              <a:spLocks/>
            </p:cNvSpPr>
            <p:nvPr/>
          </p:nvSpPr>
          <p:spPr>
            <a:xfrm rot="15539337">
              <a:off x="6068067" y="2667214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April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7" name="Content Placeholder 1"/>
            <p:cNvSpPr txBox="1">
              <a:spLocks/>
            </p:cNvSpPr>
            <p:nvPr/>
          </p:nvSpPr>
          <p:spPr>
            <a:xfrm rot="2533477">
              <a:off x="5830244" y="2059825"/>
              <a:ext cx="666714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May</a:t>
              </a: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" name="Content Placeholder 1"/>
            <p:cNvSpPr txBox="1">
              <a:spLocks/>
            </p:cNvSpPr>
            <p:nvPr/>
          </p:nvSpPr>
          <p:spPr>
            <a:xfrm rot="963985">
              <a:off x="4858145" y="1542292"/>
              <a:ext cx="758141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June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 rot="20423997">
              <a:off x="3761591" y="1483307"/>
              <a:ext cx="758141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July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" name="Content Placeholder 1"/>
            <p:cNvSpPr txBox="1">
              <a:spLocks/>
            </p:cNvSpPr>
            <p:nvPr/>
          </p:nvSpPr>
          <p:spPr>
            <a:xfrm rot="18919172">
              <a:off x="2677200" y="2082863"/>
              <a:ext cx="952528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August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>
            <a:xfrm rot="17409751">
              <a:off x="1896856" y="3058951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September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2" name="Content Placeholder 1"/>
            <p:cNvSpPr txBox="1">
              <a:spLocks/>
            </p:cNvSpPr>
            <p:nvPr/>
          </p:nvSpPr>
          <p:spPr>
            <a:xfrm rot="3985976">
              <a:off x="1821722" y="4343021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October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>
            <a:xfrm rot="2399681">
              <a:off x="2412686" y="5268617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November</a:t>
              </a:r>
            </a:p>
          </p:txBody>
        </p:sp>
        <p:sp>
          <p:nvSpPr>
            <p:cNvPr id="34" name="Content Placeholder 1"/>
            <p:cNvSpPr txBox="1">
              <a:spLocks/>
            </p:cNvSpPr>
            <p:nvPr/>
          </p:nvSpPr>
          <p:spPr>
            <a:xfrm rot="800160">
              <a:off x="3454175" y="5829881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December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cxnSp>
        <p:nvCxnSpPr>
          <p:cNvPr id="37" name="Curved Connector 36"/>
          <p:cNvCxnSpPr>
            <a:endCxn id="33" idx="2"/>
          </p:cNvCxnSpPr>
          <p:nvPr/>
        </p:nvCxnSpPr>
        <p:spPr>
          <a:xfrm>
            <a:off x="3352800" y="5159379"/>
            <a:ext cx="1921846" cy="372596"/>
          </a:xfrm>
          <a:prstGeom prst="curvedConnector4">
            <a:avLst>
              <a:gd name="adj1" fmla="val 45509"/>
              <a:gd name="adj2" fmla="val 161353"/>
            </a:avLst>
          </a:pr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urved Connector 37"/>
          <p:cNvCxnSpPr>
            <a:endCxn id="34" idx="2"/>
          </p:cNvCxnSpPr>
          <p:nvPr/>
        </p:nvCxnSpPr>
        <p:spPr>
          <a:xfrm>
            <a:off x="3124200" y="5571004"/>
            <a:ext cx="3176918" cy="522643"/>
          </a:xfrm>
          <a:prstGeom prst="curvedConnector4">
            <a:avLst>
              <a:gd name="adj1" fmla="val 38630"/>
              <a:gd name="adj2" fmla="val 143739"/>
            </a:avLst>
          </a:pr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Curved Connector 39"/>
          <p:cNvCxnSpPr>
            <a:endCxn id="14" idx="2"/>
          </p:cNvCxnSpPr>
          <p:nvPr/>
        </p:nvCxnSpPr>
        <p:spPr>
          <a:xfrm>
            <a:off x="3124200" y="5931872"/>
            <a:ext cx="4413321" cy="130648"/>
          </a:xfrm>
          <a:prstGeom prst="curvedConnector4">
            <a:avLst>
              <a:gd name="adj1" fmla="val 25144"/>
              <a:gd name="adj2" fmla="val 498711"/>
            </a:avLst>
          </a:pr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Freeform 63"/>
          <p:cNvSpPr/>
          <p:nvPr/>
        </p:nvSpPr>
        <p:spPr>
          <a:xfrm>
            <a:off x="2968788" y="5471111"/>
            <a:ext cx="5853711" cy="1326701"/>
          </a:xfrm>
          <a:custGeom>
            <a:avLst/>
            <a:gdLst>
              <a:gd name="connsiteX0" fmla="*/ 0 w 5853711"/>
              <a:gd name="connsiteY0" fmla="*/ 816964 h 1326701"/>
              <a:gd name="connsiteX1" fmla="*/ 3237876 w 5853711"/>
              <a:gd name="connsiteY1" fmla="*/ 1326630 h 1326701"/>
              <a:gd name="connsiteX2" fmla="*/ 5658787 w 5853711"/>
              <a:gd name="connsiteY2" fmla="*/ 786984 h 1326701"/>
              <a:gd name="connsiteX3" fmla="*/ 5531371 w 5853711"/>
              <a:gd name="connsiteY3" fmla="*/ 0 h 132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3711" h="1326701">
                <a:moveTo>
                  <a:pt x="0" y="816964"/>
                </a:moveTo>
                <a:cubicBezTo>
                  <a:pt x="1147372" y="1074295"/>
                  <a:pt x="2294745" y="1331627"/>
                  <a:pt x="3237876" y="1326630"/>
                </a:cubicBezTo>
                <a:cubicBezTo>
                  <a:pt x="4181007" y="1321633"/>
                  <a:pt x="5276538" y="1008089"/>
                  <a:pt x="5658787" y="786984"/>
                </a:cubicBezTo>
                <a:cubicBezTo>
                  <a:pt x="6041036" y="565879"/>
                  <a:pt x="5786203" y="282939"/>
                  <a:pt x="5531371" y="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693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6267225" cy="47244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CEOS Work Plan is one of CEOS’s governing documents</a:t>
            </a:r>
          </a:p>
          <a:p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Based on a 3 year period</a:t>
            </a:r>
          </a:p>
          <a:p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Update annually</a:t>
            </a:r>
          </a:p>
          <a:p>
            <a:endParaRPr lang="en-GB" sz="2800" dirty="0">
              <a:latin typeface="Calibri" charset="0"/>
              <a:ea typeface="Calibri" charset="0"/>
              <a:cs typeface="Calibri" charset="0"/>
            </a:endParaRPr>
          </a:p>
          <a:p>
            <a:endParaRPr lang="en-GB" sz="2800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GB" sz="2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st request for updates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Deadline for updates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GB" baseline="30000" dirty="0" smtClean="0">
                <a:latin typeface="Calibri" charset="0"/>
                <a:ea typeface="Calibri" charset="0"/>
                <a:cs typeface="Calibri" charset="0"/>
              </a:rPr>
              <a:t>st</a:t>
            </a:r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 draft of work plan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Finalised work plan </a:t>
            </a:r>
          </a:p>
          <a:p>
            <a:endParaRPr lang="en-AU" sz="28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CEOS Work Plan timeline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567800" y="1600200"/>
            <a:ext cx="4500000" cy="4500000"/>
            <a:chOff x="2115406" y="1424400"/>
            <a:chExt cx="5059362" cy="4938881"/>
          </a:xfrm>
        </p:grpSpPr>
        <p:sp>
          <p:nvSpPr>
            <p:cNvPr id="14" name="Content Placeholder 1"/>
            <p:cNvSpPr txBox="1">
              <a:spLocks/>
            </p:cNvSpPr>
            <p:nvPr/>
          </p:nvSpPr>
          <p:spPr>
            <a:xfrm rot="20815872">
              <a:off x="4706694" y="5795434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smtClean="0">
                  <a:latin typeface="Calibri" charset="0"/>
                  <a:ea typeface="Calibri" charset="0"/>
                  <a:cs typeface="Calibri" charset="0"/>
                </a:rPr>
                <a:t>January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15406" y="1424400"/>
              <a:ext cx="5004000" cy="4938839"/>
              <a:chOff x="2115406" y="1424400"/>
              <a:chExt cx="5004000" cy="4938839"/>
            </a:xfrm>
          </p:grpSpPr>
          <p:sp>
            <p:nvSpPr>
              <p:cNvPr id="16" name="Arc 15"/>
              <p:cNvSpPr/>
              <p:nvPr/>
            </p:nvSpPr>
            <p:spPr>
              <a:xfrm>
                <a:off x="2213484" y="1460916"/>
                <a:ext cx="4896000" cy="4896000"/>
              </a:xfrm>
              <a:prstGeom prst="arc">
                <a:avLst>
                  <a:gd name="adj1" fmla="val 16200000"/>
                  <a:gd name="adj2" fmla="val 16183746"/>
                </a:avLst>
              </a:prstGeom>
              <a:ln w="114300">
                <a:solidFill>
                  <a:schemeClr val="accent3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115406" y="1424400"/>
                <a:ext cx="5004000" cy="4938839"/>
                <a:chOff x="2115406" y="1424400"/>
                <a:chExt cx="5004000" cy="4938839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115406" y="3886200"/>
                  <a:ext cx="500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2200200" y="3872400"/>
                  <a:ext cx="4896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1800000">
                  <a:off x="2230353" y="3864000"/>
                  <a:ext cx="4788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3600000">
                  <a:off x="2209690" y="3854746"/>
                  <a:ext cx="482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7200000">
                  <a:off x="2182690" y="3933239"/>
                  <a:ext cx="4860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9000000">
                  <a:off x="2219723" y="3873000"/>
                  <a:ext cx="482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24" name="Content Placeholder 1"/>
            <p:cNvSpPr txBox="1">
              <a:spLocks/>
            </p:cNvSpPr>
            <p:nvPr/>
          </p:nvSpPr>
          <p:spPr>
            <a:xfrm rot="18852440">
              <a:off x="5615534" y="5135255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February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" name="Content Placeholder 1"/>
            <p:cNvSpPr txBox="1">
              <a:spLocks/>
            </p:cNvSpPr>
            <p:nvPr/>
          </p:nvSpPr>
          <p:spPr>
            <a:xfrm rot="17414780">
              <a:off x="6222268" y="3908779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March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6" name="Content Placeholder 1"/>
            <p:cNvSpPr txBox="1">
              <a:spLocks/>
            </p:cNvSpPr>
            <p:nvPr/>
          </p:nvSpPr>
          <p:spPr>
            <a:xfrm rot="15539337">
              <a:off x="6068067" y="2667214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April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7" name="Content Placeholder 1"/>
            <p:cNvSpPr txBox="1">
              <a:spLocks/>
            </p:cNvSpPr>
            <p:nvPr/>
          </p:nvSpPr>
          <p:spPr>
            <a:xfrm rot="2533477">
              <a:off x="5830244" y="2059825"/>
              <a:ext cx="666714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May</a:t>
              </a: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" name="Content Placeholder 1"/>
            <p:cNvSpPr txBox="1">
              <a:spLocks/>
            </p:cNvSpPr>
            <p:nvPr/>
          </p:nvSpPr>
          <p:spPr>
            <a:xfrm rot="963985">
              <a:off x="4858145" y="1542292"/>
              <a:ext cx="758141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June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 rot="20423997">
              <a:off x="3761591" y="1483307"/>
              <a:ext cx="758141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July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" name="Content Placeholder 1"/>
            <p:cNvSpPr txBox="1">
              <a:spLocks/>
            </p:cNvSpPr>
            <p:nvPr/>
          </p:nvSpPr>
          <p:spPr>
            <a:xfrm rot="18919172">
              <a:off x="2677200" y="2082863"/>
              <a:ext cx="952528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August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>
            <a:xfrm rot="17409751">
              <a:off x="1896856" y="3058951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September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2" name="Content Placeholder 1"/>
            <p:cNvSpPr txBox="1">
              <a:spLocks/>
            </p:cNvSpPr>
            <p:nvPr/>
          </p:nvSpPr>
          <p:spPr>
            <a:xfrm rot="3985976">
              <a:off x="1821722" y="4343021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October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>
            <a:xfrm rot="2399681">
              <a:off x="2412686" y="5268617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November</a:t>
              </a:r>
            </a:p>
          </p:txBody>
        </p:sp>
        <p:sp>
          <p:nvSpPr>
            <p:cNvPr id="34" name="Content Placeholder 1"/>
            <p:cNvSpPr txBox="1">
              <a:spLocks/>
            </p:cNvSpPr>
            <p:nvPr/>
          </p:nvSpPr>
          <p:spPr>
            <a:xfrm rot="800160">
              <a:off x="3454175" y="5829881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December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264" y="3339167"/>
            <a:ext cx="779062" cy="101046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7" name="Curved Connector 36"/>
          <p:cNvCxnSpPr>
            <a:endCxn id="33" idx="2"/>
          </p:cNvCxnSpPr>
          <p:nvPr/>
        </p:nvCxnSpPr>
        <p:spPr>
          <a:xfrm>
            <a:off x="3352800" y="5159379"/>
            <a:ext cx="1921846" cy="372596"/>
          </a:xfrm>
          <a:prstGeom prst="curvedConnector4">
            <a:avLst>
              <a:gd name="adj1" fmla="val 45509"/>
              <a:gd name="adj2" fmla="val 161353"/>
            </a:avLst>
          </a:pr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Freeform 7"/>
          <p:cNvSpPr/>
          <p:nvPr/>
        </p:nvSpPr>
        <p:spPr>
          <a:xfrm>
            <a:off x="3110459" y="5561351"/>
            <a:ext cx="3013023" cy="558707"/>
          </a:xfrm>
          <a:custGeom>
            <a:avLst/>
            <a:gdLst>
              <a:gd name="connsiteX0" fmla="*/ 0 w 3013023"/>
              <a:gd name="connsiteY0" fmla="*/ 0 h 558707"/>
              <a:gd name="connsiteX1" fmla="*/ 1581462 w 3013023"/>
              <a:gd name="connsiteY1" fmla="*/ 509665 h 558707"/>
              <a:gd name="connsiteX2" fmla="*/ 3013023 w 3013023"/>
              <a:gd name="connsiteY2" fmla="*/ 509665 h 55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3023" h="558707">
                <a:moveTo>
                  <a:pt x="0" y="0"/>
                </a:moveTo>
                <a:cubicBezTo>
                  <a:pt x="539646" y="212360"/>
                  <a:pt x="1079292" y="424721"/>
                  <a:pt x="1581462" y="509665"/>
                </a:cubicBezTo>
                <a:cubicBezTo>
                  <a:pt x="2083633" y="594609"/>
                  <a:pt x="2548328" y="552137"/>
                  <a:pt x="3013023" y="509665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110459" y="5096656"/>
            <a:ext cx="5891309" cy="1349912"/>
          </a:xfrm>
          <a:custGeom>
            <a:avLst/>
            <a:gdLst>
              <a:gd name="connsiteX0" fmla="*/ 0 w 5891309"/>
              <a:gd name="connsiteY0" fmla="*/ 824459 h 1349912"/>
              <a:gd name="connsiteX1" fmla="*/ 1603948 w 5891309"/>
              <a:gd name="connsiteY1" fmla="*/ 1311639 h 1349912"/>
              <a:gd name="connsiteX2" fmla="*/ 4339652 w 5891309"/>
              <a:gd name="connsiteY2" fmla="*/ 1206708 h 1349912"/>
              <a:gd name="connsiteX3" fmla="*/ 5786203 w 5891309"/>
              <a:gd name="connsiteY3" fmla="*/ 322288 h 1349912"/>
              <a:gd name="connsiteX4" fmla="*/ 5666282 w 5891309"/>
              <a:gd name="connsiteY4" fmla="*/ 0 h 134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1309" h="1349912">
                <a:moveTo>
                  <a:pt x="0" y="824459"/>
                </a:moveTo>
                <a:cubicBezTo>
                  <a:pt x="440336" y="1036195"/>
                  <a:pt x="880673" y="1247931"/>
                  <a:pt x="1603948" y="1311639"/>
                </a:cubicBezTo>
                <a:cubicBezTo>
                  <a:pt x="2327223" y="1375347"/>
                  <a:pt x="3642610" y="1371600"/>
                  <a:pt x="4339652" y="1206708"/>
                </a:cubicBezTo>
                <a:cubicBezTo>
                  <a:pt x="5036694" y="1041816"/>
                  <a:pt x="5565098" y="523406"/>
                  <a:pt x="5786203" y="322288"/>
                </a:cubicBezTo>
                <a:cubicBezTo>
                  <a:pt x="6007308" y="121170"/>
                  <a:pt x="5836795" y="60585"/>
                  <a:pt x="5666282" y="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893102" y="4287187"/>
            <a:ext cx="6218401" cy="2522469"/>
          </a:xfrm>
          <a:custGeom>
            <a:avLst/>
            <a:gdLst>
              <a:gd name="connsiteX0" fmla="*/ 0 w 6218401"/>
              <a:gd name="connsiteY0" fmla="*/ 2023672 h 2522469"/>
              <a:gd name="connsiteX1" fmla="*/ 3342806 w 6218401"/>
              <a:gd name="connsiteY1" fmla="*/ 2518347 h 2522469"/>
              <a:gd name="connsiteX2" fmla="*/ 5426439 w 6218401"/>
              <a:gd name="connsiteY2" fmla="*/ 2188564 h 2522469"/>
              <a:gd name="connsiteX3" fmla="*/ 6160957 w 6218401"/>
              <a:gd name="connsiteY3" fmla="*/ 1034321 h 2522469"/>
              <a:gd name="connsiteX4" fmla="*/ 6115987 w 6218401"/>
              <a:gd name="connsiteY4" fmla="*/ 0 h 252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8401" h="2522469">
                <a:moveTo>
                  <a:pt x="0" y="2023672"/>
                </a:moveTo>
                <a:cubicBezTo>
                  <a:pt x="1219200" y="2257268"/>
                  <a:pt x="2438400" y="2490865"/>
                  <a:pt x="3342806" y="2518347"/>
                </a:cubicBezTo>
                <a:cubicBezTo>
                  <a:pt x="4247212" y="2545829"/>
                  <a:pt x="4956747" y="2435902"/>
                  <a:pt x="5426439" y="2188564"/>
                </a:cubicBezTo>
                <a:cubicBezTo>
                  <a:pt x="5896131" y="1941226"/>
                  <a:pt x="6046032" y="1399082"/>
                  <a:pt x="6160957" y="1034321"/>
                </a:cubicBezTo>
                <a:cubicBezTo>
                  <a:pt x="6275882" y="669560"/>
                  <a:pt x="6195934" y="334780"/>
                  <a:pt x="6115987" y="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38200" y="2731534"/>
            <a:ext cx="7553592" cy="2145266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000" dirty="0" smtClean="0"/>
              <a:t>CEOS Work plan is generally   agreed by “virtual endorsement” during the first quarter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972720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7696200" cy="4191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CEOS 2018-2020 Work Plan was submitted to principals on 30</a:t>
            </a:r>
            <a:r>
              <a:rPr lang="en-GB" b="1" baseline="30000" dirty="0" smtClean="0"/>
              <a:t>th</a:t>
            </a:r>
            <a:r>
              <a:rPr lang="en-GB" b="1" dirty="0" smtClean="0"/>
              <a:t> March </a:t>
            </a:r>
          </a:p>
          <a:p>
            <a:pPr marL="0" indent="0">
              <a:buNone/>
            </a:pPr>
            <a:endParaRPr lang="en-GB" sz="400" b="1" dirty="0" smtClean="0"/>
          </a:p>
          <a:p>
            <a:pPr marL="0" indent="0">
              <a:buNone/>
            </a:pPr>
            <a:r>
              <a:rPr lang="en-GB" b="1" dirty="0" smtClean="0"/>
              <a:t>Virtual endorsement scheduled for </a:t>
            </a:r>
            <a:r>
              <a:rPr lang="en-GB" sz="2800" b="1" dirty="0" smtClean="0">
                <a:solidFill>
                  <a:srgbClr val="FF0000"/>
                </a:solidFill>
              </a:rPr>
              <a:t>13</a:t>
            </a:r>
            <a:r>
              <a:rPr lang="en-GB" sz="2800" b="1" baseline="30000" dirty="0" smtClean="0">
                <a:solidFill>
                  <a:srgbClr val="FF0000"/>
                </a:solidFill>
              </a:rPr>
              <a:t>th</a:t>
            </a:r>
            <a:r>
              <a:rPr lang="en-GB" sz="2800" b="1" dirty="0" smtClean="0">
                <a:solidFill>
                  <a:srgbClr val="FF0000"/>
                </a:solidFill>
              </a:rPr>
              <a:t> April 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Agency response can be </a:t>
            </a:r>
          </a:p>
          <a:p>
            <a:pPr marL="883227" lvl="1" indent="-457200">
              <a:buFont typeface="+mj-lt"/>
              <a:buAutoNum type="arabicPeriod"/>
            </a:pPr>
            <a:r>
              <a:rPr lang="en-US" dirty="0" smtClean="0"/>
              <a:t>concurrence </a:t>
            </a:r>
            <a:r>
              <a:rPr lang="en-US" dirty="0"/>
              <a:t>without comments; </a:t>
            </a:r>
            <a:endParaRPr lang="en-US" dirty="0" smtClean="0"/>
          </a:p>
          <a:p>
            <a:pPr marL="883227" lvl="1" indent="-457200">
              <a:buFont typeface="+mj-lt"/>
              <a:buAutoNum type="arabicPeriod"/>
            </a:pPr>
            <a:r>
              <a:rPr lang="en-US" dirty="0" smtClean="0"/>
              <a:t>concurrence </a:t>
            </a:r>
            <a:r>
              <a:rPr lang="en-US" dirty="0"/>
              <a:t>with comments; </a:t>
            </a:r>
            <a:endParaRPr lang="en-US" dirty="0" smtClean="0"/>
          </a:p>
          <a:p>
            <a:pPr marL="883227" lvl="1" indent="-457200">
              <a:buFont typeface="+mj-lt"/>
              <a:buAutoNum type="arabicPeriod"/>
            </a:pPr>
            <a:r>
              <a:rPr lang="en-US" dirty="0" smtClean="0"/>
              <a:t>non-concurrence</a:t>
            </a:r>
            <a:endParaRPr lang="en-GB" b="1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381000"/>
            <a:ext cx="6477000" cy="533400"/>
          </a:xfrm>
        </p:spPr>
        <p:txBody>
          <a:bodyPr/>
          <a:lstStyle/>
          <a:p>
            <a:r>
              <a:rPr lang="en-GB" sz="2300" dirty="0" smtClean="0"/>
              <a:t>Status of CEOS 2018-2020 WP</a:t>
            </a:r>
            <a:endParaRPr lang="en-GB" sz="23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18" y="2958353"/>
            <a:ext cx="2954482" cy="38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4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"/>
          <p:cNvSpPr/>
          <p:nvPr/>
        </p:nvSpPr>
        <p:spPr>
          <a:xfrm>
            <a:off x="2057400" y="330200"/>
            <a:ext cx="59436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A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CEOS Work Plan 2018-2020</a:t>
            </a:r>
          </a:p>
        </p:txBody>
      </p:sp>
      <p:sp>
        <p:nvSpPr>
          <p:cNvPr id="4" name="Shape 15"/>
          <p:cNvSpPr/>
          <p:nvPr/>
        </p:nvSpPr>
        <p:spPr>
          <a:xfrm>
            <a:off x="228600" y="1219200"/>
            <a:ext cx="4800600" cy="5581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Thematic</a:t>
            </a:r>
          </a:p>
          <a:p>
            <a:pPr marL="514350" marR="0" lvl="1" indent="-5143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 charset="0"/>
              <a:buChar char="•"/>
              <a:tabLst/>
              <a:defRPr>
                <a:solidFill>
                  <a:srgbClr val="000000"/>
                </a:solidFill>
              </a:defRPr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Climate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space agency response to GCOS IP 2016.</a:t>
            </a:r>
          </a:p>
          <a:p>
            <a:pPr marL="514350" marR="0" lvl="1" indent="-5143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 charset="0"/>
              <a:buChar char="•"/>
              <a:tabLst/>
              <a:defRPr>
                <a:solidFill>
                  <a:srgbClr val="000000"/>
                </a:solidFill>
              </a:defRPr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Carbon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progressing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Carbon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Strategy, focus </a:t>
            </a:r>
            <a:r>
              <a:rPr lang="en-AU" dirty="0" smtClean="0">
                <a:latin typeface="Arial"/>
                <a:ea typeface="Arial"/>
                <a:cs typeface="Arial"/>
                <a:sym typeface="Arial"/>
              </a:rPr>
              <a:t>on GHGs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;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support to GFOI.</a:t>
            </a:r>
          </a:p>
          <a:p>
            <a:pPr marL="514350" marR="0" lvl="1" indent="-5143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 charset="0"/>
              <a:buChar char="•"/>
              <a:tabLst/>
              <a:defRPr>
                <a:solidFill>
                  <a:srgbClr val="000000"/>
                </a:solidFill>
              </a:defRPr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Agriculture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support the evolution of GEOGLAM as it scales up.</a:t>
            </a:r>
          </a:p>
          <a:p>
            <a:pPr marL="514350" marR="0" lvl="1" indent="-5143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 charset="0"/>
              <a:buChar char="•"/>
              <a:tabLst/>
              <a:defRPr>
                <a:solidFill>
                  <a:srgbClr val="000000"/>
                </a:solidFill>
              </a:defRPr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Disasters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demonstrators launched </a:t>
            </a:r>
            <a:r>
              <a:rPr lang="en-AU" dirty="0" smtClean="0">
                <a:latin typeface="Arial"/>
                <a:ea typeface="Arial"/>
                <a:cs typeface="Arial"/>
                <a:sym typeface="Arial"/>
              </a:rPr>
              <a:t>on pilot themes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;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scale up GEO-DARMA.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1" indent="-5143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 charset="0"/>
              <a:buChar char="•"/>
              <a:tabLst/>
              <a:defRPr>
                <a:solidFill>
                  <a:srgbClr val="000000"/>
                </a:solidFill>
              </a:defRPr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SDGs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dedicated ad-hoc team, working closely with GEO through PB.</a:t>
            </a:r>
          </a:p>
          <a:p>
            <a:pPr marL="514350" marR="0" lvl="1" indent="-5143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 charset="0"/>
              <a:buChar char="•"/>
              <a:tabLst/>
              <a:defRPr>
                <a:solidFill>
                  <a:srgbClr val="000000"/>
                </a:solidFill>
              </a:defRPr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Freshwater from space workshop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1" indent="-5143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 charset="0"/>
              <a:buChar char="•"/>
              <a:tabLst/>
              <a:defRPr>
                <a:solidFill>
                  <a:srgbClr val="000000"/>
                </a:solidFill>
              </a:defRPr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Oceans and coasts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support </a:t>
            </a:r>
            <a:r>
              <a:rPr kumimoji="0" lang="en-A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BluePlanet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and implement Coverage.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1" indent="-5143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 charset="0"/>
              <a:buChar char="•"/>
              <a:tabLst/>
              <a:defRPr>
                <a:solidFill>
                  <a:srgbClr val="000000"/>
                </a:solidFill>
              </a:defRPr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Polar and biodiversity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CEOS ‘experts’ act as coordination points.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50363"/>
            <a:ext cx="3640282" cy="471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77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5"/>
          <p:cNvSpPr/>
          <p:nvPr/>
        </p:nvSpPr>
        <p:spPr>
          <a:xfrm>
            <a:off x="4191000" y="1371600"/>
            <a:ext cx="4800600" cy="477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Cross-cutting</a:t>
            </a:r>
          </a:p>
          <a:p>
            <a:pPr marL="514350" marR="0" lvl="1" indent="-5143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charset="0"/>
              <a:buChar char="•"/>
              <a:tabLst/>
              <a:defRPr>
                <a:solidFill>
                  <a:srgbClr val="000000"/>
                </a:solidFill>
              </a:defRPr>
            </a:pPr>
            <a:r>
              <a:rPr kumimoji="0" lang="en-A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Data access</a:t>
            </a: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discoverability, preservation, and engagement in GEOSS Common Infrastructure evolution.</a:t>
            </a:r>
          </a:p>
          <a:p>
            <a:pPr marL="514350" marR="0" lvl="1" indent="-5143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charset="0"/>
              <a:buChar char="•"/>
              <a:tabLst/>
              <a:defRPr>
                <a:solidFill>
                  <a:srgbClr val="000000"/>
                </a:solidFill>
              </a:defRPr>
            </a:pPr>
            <a:r>
              <a:rPr kumimoji="0" lang="en-A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Data quality</a:t>
            </a: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ongoing strong area of activity, e.g. through ‘ACIX’ and ‘RADCALNET</a:t>
            </a: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’. </a:t>
            </a:r>
            <a:endParaRPr kumimoji="0" lang="en-AU" sz="20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1" indent="-5143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charset="0"/>
              <a:buChar char="•"/>
              <a:tabLst/>
              <a:defRPr>
                <a:solidFill>
                  <a:srgbClr val="000000"/>
                </a:solidFill>
              </a:defRPr>
            </a:pPr>
            <a:r>
              <a:rPr kumimoji="0" lang="en-A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VCs</a:t>
            </a: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re-emergence of LSI-VC, work on requirements consolidation and ‘CARD4L’.</a:t>
            </a:r>
          </a:p>
          <a:p>
            <a:pPr marL="514350" marR="0" lvl="1" indent="-5143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charset="0"/>
              <a:buChar char="•"/>
              <a:tabLst/>
              <a:defRPr>
                <a:solidFill>
                  <a:srgbClr val="000000"/>
                </a:solidFill>
              </a:defRPr>
            </a:pPr>
            <a:r>
              <a:rPr kumimoji="0" lang="en-A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Outreach </a:t>
            </a: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attendance at major events, newsletter, website.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3415146" cy="4419600"/>
          </a:xfrm>
          <a:prstGeom prst="rect">
            <a:avLst/>
          </a:prstGeom>
        </p:spPr>
      </p:pic>
      <p:sp>
        <p:nvSpPr>
          <p:cNvPr id="5" name="Shape 11"/>
          <p:cNvSpPr/>
          <p:nvPr/>
        </p:nvSpPr>
        <p:spPr>
          <a:xfrm>
            <a:off x="2057400" y="330200"/>
            <a:ext cx="59436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A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CEOS Work Plan 2018-2020</a:t>
            </a:r>
          </a:p>
        </p:txBody>
      </p:sp>
    </p:spTree>
    <p:extLst>
      <p:ext uri="{BB962C8B-B14F-4D97-AF65-F5344CB8AC3E}">
        <p14:creationId xmlns:p14="http://schemas.microsoft.com/office/powerpoint/2010/main" val="1751878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12641</TotalTime>
  <Words>853</Words>
  <Application>Microsoft Office PowerPoint</Application>
  <PresentationFormat>On-screen Show (4:3)</PresentationFormat>
  <Paragraphs>155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Bold</vt:lpstr>
      <vt:lpstr>Avenir Roman</vt:lpstr>
      <vt:lpstr>Calibri</vt:lpstr>
      <vt:lpstr>Courier New</vt:lpstr>
      <vt:lpstr>Droid Serif</vt:lpstr>
      <vt:lpstr>Proxima Nova Regular</vt:lpstr>
      <vt:lpstr>Wingdings</vt:lpstr>
      <vt:lpstr>Default</vt:lpstr>
      <vt:lpstr>1_Default</vt:lpstr>
      <vt:lpstr>CEOS Work Plan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Steven Hosford</cp:lastModifiedBy>
  <cp:revision>91</cp:revision>
  <dcterms:modified xsi:type="dcterms:W3CDTF">2018-04-10T10:11:10Z</dcterms:modified>
</cp:coreProperties>
</file>