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60" r:id="rId4"/>
    <p:sldId id="261" r:id="rId5"/>
    <p:sldId id="268" r:id="rId6"/>
    <p:sldId id="267" r:id="rId7"/>
    <p:sldId id="269" r:id="rId8"/>
    <p:sldId id="264" r:id="rId9"/>
    <p:sldId id="262" r:id="rId10"/>
    <p:sldId id="263" r:id="rId11"/>
    <p:sldId id="270" r:id="rId12"/>
    <p:sldId id="266" r:id="rId13"/>
    <p:sldId id="272" r:id="rId14"/>
    <p:sldId id="265" r:id="rId15"/>
    <p:sldId id="275" r:id="rId16"/>
    <p:sldId id="271" r:id="rId17"/>
    <p:sldId id="274" r:id="rId18"/>
    <p:sldId id="278" r:id="rId19"/>
    <p:sldId id="276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5" autoAdjust="0"/>
    <p:restoredTop sz="95153" autoAdjust="0"/>
  </p:normalViewPr>
  <p:slideViewPr>
    <p:cSldViewPr>
      <p:cViewPr varScale="1">
        <p:scale>
          <a:sx n="69" d="100"/>
          <a:sy n="69" d="100"/>
        </p:scale>
        <p:origin x="5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18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42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18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57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62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500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4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4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87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24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08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41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3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15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sit-3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hyperlink" Target="http://ceos.org/meetings/fda-big-data-workshop-2018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Status/Overview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17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WGCV-43/WGISS-45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  <a:r>
              <a:rPr lang="en-AU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362200"/>
            <a:ext cx="8153400" cy="4419600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is GEO’s “space arm”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coordinating the provision of space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data to the Global Earth Observation System of Systems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seeks to benefit from GEO’s “convening power”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Strong institutional relationship on all levels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Annual bilateral meeting arranged with GEO Secretariat to align work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Climate work feeds into the UN Framework Convention on Climate Change through the Subsidiary Body for Scientific and Technical Advice (SBSTA)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SBSTA is one of two SBs which supports the work of the COP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http://www.earthobservations.org/images/logos/geo_logo_al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57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rthobservations.org/images/logos/geoss_logo_w_words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252704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fc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3716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nfcc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1402"/>
            <a:ext cx="2286000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fc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3" y="4261402"/>
            <a:ext cx="965235" cy="10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fcc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02" y="4502572"/>
            <a:ext cx="19202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12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International Strategy for</a:t>
            </a: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Disaster Reduction – Sendai framework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contribution through activities from the WG on Disasters, since 2011 in order to promote &amp; enhance the use of EO data in all phases of Disaster Risk Management, with focus on Disaster Risk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Reduction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Use of EO satellite data is recognized as key for DRR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Sendai </a:t>
            </a:r>
            <a:r>
              <a:rPr lang="en-GB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Framework for Disaster Risk Reduction 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2015-2030</a:t>
            </a:r>
            <a:r>
              <a:rPr lang="en-GB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endParaRPr lang="en-AU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Several activities with strong involvement of user communities and major non-space stakeholders e.g. World Bank GFDRR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AU" sz="9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Sustainable Development Goals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EO can support several of the 17 SDG goals (2, 6, 11, 14 and 15) and associated targets and indicators.</a:t>
            </a:r>
          </a:p>
          <a:p>
            <a:pPr lvl="1"/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On indicators, cooperation with UN agencies </a:t>
            </a:r>
          </a:p>
          <a:p>
            <a:pPr marL="494608" lvl="1" indent="0">
              <a:buNone/>
            </a:pPr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   and National Statistical Agencies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Dedicated CEOS Ad Hoc Team on SDG</a:t>
            </a:r>
            <a:endParaRPr lang="en-AU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Image result for sendai framewor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3" y="1168101"/>
            <a:ext cx="2693233" cy="9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d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1" y="5388379"/>
            <a:ext cx="2803529" cy="13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9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‘A’: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Laying the foundation for an international CO2 and GHG emission monitoring system through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Completion of the AC-VC whitepaper on defining an optimum constellation for GHG emission monitoring with the CEOS Carbon Strategy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Place the space segment in the broader context of a sustained system for GHG emission monitoring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Advance the relationship with CGMS to ensure a </a:t>
            </a:r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ssustained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observation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Priority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areas in 2018</a:t>
            </a:r>
          </a:p>
        </p:txBody>
      </p:sp>
      <p:pic>
        <p:nvPicPr>
          <p:cNvPr id="1028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25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‘B’: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Continue and progress work within CEOS on Data access and use including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a common understanding of Future Data access and analysis Architectures (FDAs), identifying current examples and the needs for interoperability between them  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User metrics that enable a deeper understanding of trends in data usage and thus guide the development of FDAs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progress definition and production of Analysis Ready Data including identifying and developing ARD specifications for priority data streams 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Priority areas in 2018</a:t>
            </a:r>
          </a:p>
        </p:txBody>
      </p:sp>
      <p:pic>
        <p:nvPicPr>
          <p:cNvPr id="4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93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5 Working Groups of which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3 WGs focused on space agency “Core Business”</a:t>
            </a:r>
          </a:p>
          <a:p>
            <a:pPr lvl="2"/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CalVal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: Data quality and suitability for use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WGISS: Data stewardship, publication and access</a:t>
            </a:r>
          </a:p>
          <a:p>
            <a:pPr lvl="2"/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: Promoting use through training and education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2 thematic WGs 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Climate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Disasters</a:t>
            </a:r>
          </a:p>
          <a:p>
            <a:pPr marL="31173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374073"/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WGCV and WGISS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within CEOS</a:t>
            </a:r>
          </a:p>
        </p:txBody>
      </p:sp>
    </p:spTree>
    <p:extLst>
      <p:ext uri="{BB962C8B-B14F-4D97-AF65-F5344CB8AC3E}">
        <p14:creationId xmlns:p14="http://schemas.microsoft.com/office/powerpoint/2010/main" val="775022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524000"/>
            <a:ext cx="8305800" cy="3352800"/>
          </a:xfrm>
          <a:prstGeom prst="roundRect">
            <a:avLst>
              <a:gd name="adj" fmla="val 9596"/>
            </a:avLst>
          </a:prstGeom>
          <a:solidFill>
            <a:srgbClr val="FFFFFF">
              <a:alpha val="14000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8674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WGCV and WGISS within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320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CEOS primary objectives:</a:t>
            </a:r>
          </a:p>
          <a:p>
            <a:r>
              <a:rPr lang="en-GB" dirty="0" smtClean="0"/>
              <a:t>Optimise benefits of EO through cooperation between CEOS Agencies in mission planning and the development of compatible mission outputs</a:t>
            </a:r>
          </a:p>
          <a:p>
            <a:r>
              <a:rPr lang="en-GB" dirty="0" smtClean="0"/>
              <a:t>Provide a focal </a:t>
            </a:r>
            <a:r>
              <a:rPr lang="en-GB" dirty="0"/>
              <a:t>point for international coordination of space-based Earth </a:t>
            </a:r>
            <a:r>
              <a:rPr lang="en-GB" dirty="0" smtClean="0"/>
              <a:t>observation</a:t>
            </a:r>
          </a:p>
          <a:p>
            <a:r>
              <a:rPr lang="en-GB" b="1" dirty="0" smtClean="0"/>
              <a:t>Serve as a forum for exchange for technical and policy information to encourage complementarity and </a:t>
            </a:r>
            <a:r>
              <a:rPr lang="en-GB" b="1" dirty="0"/>
              <a:t>compatibility among </a:t>
            </a:r>
            <a:r>
              <a:rPr lang="en-GB" b="1" dirty="0" smtClean="0"/>
              <a:t>space-based Earth Observation systems </a:t>
            </a:r>
            <a:endParaRPr lang="en-GB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5181600"/>
            <a:ext cx="8153400" cy="144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dirty="0" smtClean="0"/>
              <a:t>As a minimum, CEOS must ensure that EO data acquired must be</a:t>
            </a:r>
          </a:p>
          <a:p>
            <a:pPr defTabSz="914400"/>
            <a:r>
              <a:rPr lang="en-GB" dirty="0" smtClean="0"/>
              <a:t>Correctly calibrated and validated </a:t>
            </a:r>
          </a:p>
          <a:p>
            <a:pPr defTabSz="914400"/>
            <a:r>
              <a:rPr lang="en-GB" dirty="0" smtClean="0"/>
              <a:t>Readily Accessible (discoverable and downloadable)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4543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31173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New SIT Chair since CEOS plenary 2017: NOAA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Each SIT Chair brings a different point of view and focus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NOAA has solicited feedback from all WGs and VCs in February through questionnaire and conference calls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Much food for thought generated, the SIT Chair team will digest and reformulate for SIT</a:t>
            </a: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31173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SIT-33 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Venue: 	Boulder, CO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Date: 	24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– 25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Side meetings Mon, 23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FDA Big Data workshop organised on Thurs, 26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800100" lvl="1"/>
            <a:endParaRPr lang="en-AU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Organisation of SIT-33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84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31173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SIT33 structure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DAY1 - Opportunity at SIT for all CEOS entities to </a:t>
            </a:r>
          </a:p>
          <a:p>
            <a:pPr marL="1219892"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share information on status of CEOS objectives/deliverables</a:t>
            </a:r>
          </a:p>
          <a:p>
            <a:pPr marL="1219892" lvl="2"/>
            <a:r>
              <a:rPr lang="en-AU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uild a common understanding of implementation across CEOS</a:t>
            </a:r>
          </a:p>
          <a:p>
            <a:pPr marL="488373" lvl="1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Session 4: Working Groups</a:t>
            </a:r>
          </a:p>
          <a:p>
            <a:pPr marL="800100" lvl="1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DAY2 – Broad strategic discussions, cross-cutting links across CEOS activities and toward other partners</a:t>
            </a:r>
          </a:p>
          <a:p>
            <a:pPr marL="1219892"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Ad-hoc teams, partnerships  </a:t>
            </a:r>
          </a:p>
          <a:p>
            <a:pPr marL="31173" lvl="0" indent="0">
              <a:buNone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99754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http://ceos.org/meetings/sit-33</a:t>
            </a: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99754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  <a:hlinkClick r:id="rId4"/>
              </a:rPr>
              <a:t>http://ceos.org/meetings/fda-big-data-workshop-2018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/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Organisation of SIT-33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311511"/>
            <a:ext cx="6493700" cy="65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844911"/>
            <a:ext cx="6493700" cy="6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40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415618"/>
            <a:ext cx="864000" cy="9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58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 smtClean="0"/>
              <a:t>CEOS’s expectations of </a:t>
            </a:r>
            <a:r>
              <a:rPr lang="en-US" sz="2000" dirty="0" err="1" smtClean="0"/>
              <a:t>WGCalVal</a:t>
            </a:r>
            <a:r>
              <a:rPr lang="en-US" sz="2000" dirty="0" smtClean="0"/>
              <a:t> / </a:t>
            </a:r>
          </a:p>
          <a:p>
            <a:r>
              <a:rPr lang="en-US" sz="2000" dirty="0" smtClean="0"/>
              <a:t>LPV subgroup</a:t>
            </a:r>
            <a:endParaRPr lang="en-GB" sz="20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419600" y="1948458"/>
            <a:ext cx="45720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… </a:t>
            </a:r>
            <a:r>
              <a:rPr lang="en-GB" altLang="en-US" dirty="0" smtClean="0"/>
              <a:t>as this famous CEOS Principal once said 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endParaRPr lang="en-GB" altLang="en-US" sz="1800" dirty="0" smtClean="0"/>
          </a:p>
          <a:p>
            <a:pPr eaLnBrk="1" hangingPunct="1"/>
            <a:endParaRPr lang="en-GB" altLang="en-US" sz="1800" dirty="0"/>
          </a:p>
          <a:p>
            <a:r>
              <a:rPr lang="en-GB" altLang="en-US" sz="2800" i="1" dirty="0"/>
              <a:t>“ … ask not what CEOS can do for you, but what you can do for CEOS </a:t>
            </a:r>
            <a:r>
              <a:rPr lang="en-GB" altLang="en-US" sz="2800" i="1" dirty="0" smtClean="0"/>
              <a:t>…. </a:t>
            </a:r>
          </a:p>
        </p:txBody>
      </p:sp>
      <p:pic>
        <p:nvPicPr>
          <p:cNvPr id="3074" name="Picture 2" descr="https://www.jfklibrary.org/~/media/assets/audiovisual/still%20photographs/us%20army%20signal%20corps/px65-108-cc18209.jpg?w=7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0" t="1099" r="36491" b="1099"/>
          <a:stretch/>
        </p:blipFill>
        <p:spPr bwMode="auto">
          <a:xfrm>
            <a:off x="228600" y="1825730"/>
            <a:ext cx="3886200" cy="34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36" y="1981200"/>
            <a:ext cx="651600" cy="88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13400"/>
          <a:stretch/>
        </p:blipFill>
        <p:spPr>
          <a:xfrm>
            <a:off x="2097466" y="1977600"/>
            <a:ext cx="720000" cy="89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466" y="1977600"/>
            <a:ext cx="652364" cy="89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981200"/>
            <a:ext cx="665831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986273"/>
            <a:ext cx="704674" cy="89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168" y="1968927"/>
            <a:ext cx="742959" cy="89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8366" y="1966714"/>
            <a:ext cx="696540" cy="8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979" y="1936355"/>
            <a:ext cx="691087" cy="89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5842" y="1934142"/>
            <a:ext cx="695157" cy="89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4316" y="1991346"/>
            <a:ext cx="585442" cy="89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4548" y="1941428"/>
            <a:ext cx="630212" cy="89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5125" y="1908123"/>
            <a:ext cx="744475" cy="89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5750" y="1960409"/>
            <a:ext cx="648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41843" y="1931609"/>
            <a:ext cx="583200" cy="892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9678" y="1962289"/>
            <a:ext cx="620528" cy="892800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81000" y="5043607"/>
            <a:ext cx="86106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sz="1800" dirty="0"/>
          </a:p>
          <a:p>
            <a:r>
              <a:rPr lang="en-GB" altLang="en-US" sz="2800" i="1" dirty="0" smtClean="0"/>
              <a:t> </a:t>
            </a:r>
            <a:r>
              <a:rPr lang="en-GB" altLang="en-US" sz="2800" i="1" dirty="0"/>
              <a:t>… </a:t>
            </a:r>
            <a:r>
              <a:rPr lang="en-GB" altLang="en-US" sz="2800" i="1" dirty="0" smtClean="0"/>
              <a:t>in making the planet’s EO programmes greater than the sum of their individual parts </a:t>
            </a:r>
            <a:r>
              <a:rPr lang="en-GB" altLang="en-US" sz="2800" i="1" dirty="0"/>
              <a:t>….” </a:t>
            </a:r>
            <a:endParaRPr lang="en-GB" altLang="en-US" sz="2800" i="1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37750" y="1945786"/>
            <a:ext cx="864000" cy="9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3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218" r="1321" b="6056"/>
          <a:stretch/>
        </p:blipFill>
        <p:spPr bwMode="auto">
          <a:xfrm>
            <a:off x="2929507" y="1447800"/>
            <a:ext cx="2988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7615" y="5638800"/>
            <a:ext cx="4411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Philippe Brunet, CEOS Chair 2018</a:t>
            </a:r>
          </a:p>
          <a:p>
            <a:pPr algn="ctr"/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European Commission</a:t>
            </a: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b="1" i="1" dirty="0" smtClean="0">
                <a:latin typeface="Calibri" charset="0"/>
                <a:ea typeface="Calibri" charset="0"/>
                <a:cs typeface="Calibri" charset="0"/>
              </a:rPr>
              <a:t>Bonjour from Philippe!</a:t>
            </a:r>
            <a:endParaRPr lang="en-AU" b="1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188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Relationships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Focus areas in 2018</a:t>
            </a:r>
          </a:p>
          <a:p>
            <a:r>
              <a:rPr lang="en-AU" sz="2800" dirty="0" err="1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 within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SIT-33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1" i="1" dirty="0" smtClean="0">
                <a:latin typeface="Calibri" charset="0"/>
                <a:ea typeface="Calibri" charset="0"/>
                <a:cs typeface="Calibri" charset="0"/>
              </a:rPr>
              <a:t>Viewing Earth, serving society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The Committee on Earth Observation Satellites (CEOS) </a:t>
            </a: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ensures international coordination of civil space-based Earth observation </a:t>
            </a: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program</a:t>
            </a:r>
            <a:r>
              <a:rPr lang="en-AU" sz="2800" dirty="0" err="1" smtClean="0">
                <a:latin typeface="Calibri" charset="0"/>
                <a:ea typeface="Calibri" charset="0"/>
                <a:cs typeface="Calibri" charset="0"/>
              </a:rPr>
              <a:t>mes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60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members and associate members </a:t>
            </a:r>
          </a:p>
          <a:p>
            <a:r>
              <a:rPr lang="en-AU" sz="4000" b="1" dirty="0" smtClean="0">
                <a:latin typeface="Calibri" charset="0"/>
                <a:ea typeface="Calibri" charset="0"/>
                <a:cs typeface="Calibri" charset="0"/>
              </a:rPr>
              <a:t>151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currently operating </a:t>
            </a:r>
          </a:p>
          <a:p>
            <a:r>
              <a:rPr lang="en-AU" sz="5400" b="1" dirty="0" smtClean="0">
                <a:latin typeface="Calibri" charset="0"/>
                <a:ea typeface="Calibri" charset="0"/>
                <a:cs typeface="Calibri" charset="0"/>
              </a:rPr>
              <a:t>177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Three primary objectives:</a:t>
            </a:r>
          </a:p>
          <a:p>
            <a:r>
              <a:rPr lang="en-GB" dirty="0" smtClean="0"/>
              <a:t>Optimise benefits of EO through cooperation between CEOS Agencies in mission planning and the development of compatible mission outputs</a:t>
            </a:r>
          </a:p>
          <a:p>
            <a:r>
              <a:rPr lang="en-GB" dirty="0" smtClean="0"/>
              <a:t>Provide a focal </a:t>
            </a:r>
            <a:r>
              <a:rPr lang="en-GB" dirty="0"/>
              <a:t>point for international coordination of space-based Earth </a:t>
            </a:r>
            <a:r>
              <a:rPr lang="en-GB" dirty="0" smtClean="0"/>
              <a:t>observation</a:t>
            </a:r>
          </a:p>
          <a:p>
            <a:r>
              <a:rPr lang="en-GB" dirty="0" smtClean="0"/>
              <a:t>Serve as a forum for exchange for technical and policy information to encourage complementarity and </a:t>
            </a:r>
            <a:r>
              <a:rPr lang="en-GB" dirty="0"/>
              <a:t>compatibility among </a:t>
            </a:r>
            <a:r>
              <a:rPr lang="en-GB" dirty="0" smtClean="0"/>
              <a:t>space-based Earth Observation systems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56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i="1" dirty="0" smtClean="0">
                <a:latin typeface="Calibri" charset="0"/>
                <a:ea typeface="Calibri" charset="0"/>
                <a:cs typeface="Calibri" charset="0"/>
              </a:rPr>
              <a:t>Governing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764000"/>
            <a:ext cx="3360355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00" y="1908000"/>
            <a:ext cx="3369666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000" y="2052000"/>
            <a:ext cx="3378974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0" y="2196000"/>
            <a:ext cx="3380400" cy="43746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59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26" y="1219200"/>
            <a:ext cx="4084674" cy="82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94" y="2209800"/>
            <a:ext cx="1211685" cy="10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94" y="2209800"/>
            <a:ext cx="1196444" cy="99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494" y="2209800"/>
            <a:ext cx="1219306" cy="101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902" y="2209800"/>
            <a:ext cx="1188823" cy="44961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Leadership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Support roles</a:t>
            </a:r>
          </a:p>
          <a:p>
            <a:pPr marL="0" indent="0">
              <a:buNone/>
            </a:pPr>
            <a:endParaRPr lang="en-AU" sz="5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Working Groups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Virtual Constellations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Ad-hoc Teams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330" y="3360117"/>
            <a:ext cx="1668925" cy="3497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930" y="3352800"/>
            <a:ext cx="1966130" cy="3528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655" y="3352496"/>
            <a:ext cx="1676545" cy="35055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0200" y="3604260"/>
            <a:ext cx="1447800" cy="3139740"/>
            <a:chOff x="5410200" y="3604260"/>
            <a:chExt cx="1447800" cy="3139740"/>
          </a:xfrm>
        </p:grpSpPr>
        <p:sp>
          <p:nvSpPr>
            <p:cNvPr id="14" name="Rounded Rectangle 13"/>
            <p:cNvSpPr/>
            <p:nvPr/>
          </p:nvSpPr>
          <p:spPr>
            <a:xfrm>
              <a:off x="5410200" y="3604260"/>
              <a:ext cx="1447800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10200" y="6096000"/>
              <a:ext cx="1447800" cy="648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5042" y="3657600"/>
            <a:ext cx="1814177" cy="2579070"/>
            <a:chOff x="3375042" y="3657600"/>
            <a:chExt cx="1814177" cy="2579070"/>
          </a:xfrm>
        </p:grpSpPr>
        <p:sp>
          <p:nvSpPr>
            <p:cNvPr id="18" name="Rounded Rectangle 17"/>
            <p:cNvSpPr/>
            <p:nvPr/>
          </p:nvSpPr>
          <p:spPr>
            <a:xfrm>
              <a:off x="3375042" y="4941270"/>
              <a:ext cx="793098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30922" y="4792983"/>
              <a:ext cx="858297" cy="576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23303" y="3657600"/>
              <a:ext cx="858297" cy="504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36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66800"/>
            <a:ext cx="6248400" cy="57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5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14400" y="1314553"/>
            <a:ext cx="8073182" cy="5197725"/>
            <a:chOff x="914400" y="1314553"/>
            <a:chExt cx="8073182" cy="5197725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7391400" y="27432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SIT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6200000"/>
                <a:gd name="adj2" fmla="val 18404172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6200000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070818" y="4519124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Plenary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897690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914400" y="2209800"/>
              <a:ext cx="182880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SIT Technical Workshop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8200" y="1172916"/>
            <a:ext cx="7720136" cy="5511159"/>
            <a:chOff x="838200" y="1172916"/>
            <a:chExt cx="7720136" cy="5511159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7467600" y="3581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  <p:sp>
          <p:nvSpPr>
            <p:cNvPr id="44" name="Arc 43"/>
            <p:cNvSpPr>
              <a:spLocks noChangeAspect="1"/>
            </p:cNvSpPr>
            <p:nvPr/>
          </p:nvSpPr>
          <p:spPr>
            <a:xfrm rot="17344918">
              <a:off x="1920285" y="1212075"/>
              <a:ext cx="5472000" cy="5472000"/>
            </a:xfrm>
            <a:prstGeom prst="arc">
              <a:avLst>
                <a:gd name="adj1" fmla="val 15087020"/>
                <a:gd name="adj2" fmla="val 1699033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838200" y="3200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94446" y="6019800"/>
            <a:ext cx="1825554" cy="967276"/>
            <a:chOff x="5794446" y="6019800"/>
            <a:chExt cx="1825554" cy="96727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6023818" y="60198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26447" y="4953000"/>
            <a:ext cx="1936553" cy="967276"/>
            <a:chOff x="6826447" y="4953000"/>
            <a:chExt cx="1936553" cy="967276"/>
          </a:xfrm>
        </p:grpSpPr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7166818" y="49530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 CEOS Work plan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2672400">
              <a:off x="6826447" y="5024678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5465740"/>
            <a:ext cx="1673154" cy="683693"/>
            <a:chOff x="1066800" y="5465740"/>
            <a:chExt cx="1673154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1066800" y="5715000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 Plenary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406654" y="549424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1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11958</TotalTime>
  <Words>881</Words>
  <Application>Microsoft Office PowerPoint</Application>
  <PresentationFormat>On-screen Show (4:3)</PresentationFormat>
  <Paragraphs>145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Verdana</vt:lpstr>
      <vt:lpstr>Wingdings</vt:lpstr>
      <vt:lpstr>Default</vt:lpstr>
      <vt:lpstr>CEOS Status/Overview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88</cp:revision>
  <dcterms:modified xsi:type="dcterms:W3CDTF">2018-04-10T11:41:51Z</dcterms:modified>
</cp:coreProperties>
</file>