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60" r:id="rId4"/>
    <p:sldId id="261" r:id="rId5"/>
    <p:sldId id="268" r:id="rId6"/>
    <p:sldId id="267" r:id="rId7"/>
    <p:sldId id="269" r:id="rId8"/>
    <p:sldId id="264" r:id="rId9"/>
    <p:sldId id="262" r:id="rId10"/>
    <p:sldId id="263" r:id="rId11"/>
    <p:sldId id="270" r:id="rId12"/>
    <p:sldId id="266" r:id="rId13"/>
    <p:sldId id="272" r:id="rId14"/>
    <p:sldId id="265" r:id="rId15"/>
    <p:sldId id="275" r:id="rId16"/>
    <p:sldId id="271" r:id="rId17"/>
    <p:sldId id="274" r:id="rId18"/>
    <p:sldId id="276" r:id="rId1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 Petiteville" initials="I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55" autoAdjust="0"/>
    <p:restoredTop sz="95153" autoAdjust="0"/>
  </p:normalViewPr>
  <p:slideViewPr>
    <p:cSldViewPr>
      <p:cViewPr varScale="1">
        <p:scale>
          <a:sx n="69" d="100"/>
          <a:sy n="69" d="100"/>
        </p:scale>
        <p:origin x="100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9941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318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6428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1180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6574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9621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5005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4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84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240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887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9247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908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418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7637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157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meetings/sit-3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hyperlink" Target="http://ceos.org/meetings/fda-big-data-workshop-2018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664469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CEOS Status/Overview</a:t>
            </a:r>
            <a:endParaRPr sz="42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17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Steven Hosford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WGCV-43/WGISS-45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10</a:t>
            </a:r>
            <a:r>
              <a:rPr lang="en-AU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April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989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362200"/>
            <a:ext cx="8153400" cy="4419600"/>
          </a:xfrm>
        </p:spPr>
        <p:txBody>
          <a:bodyPr/>
          <a:lstStyle/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CEOS is GEO’s “space arm”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coordinating the provision of space 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data to the Global Earth Observation System of Systems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CEOS seeks to benefit from GEO’s “convening power”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Strong institutional relationship on all levels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Annual bilateral meeting arranged with GEO Secretariat to align work 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CEOS Climate work feeds into the UN Framework Convention on Climate Change through the Subsidiary Body for Scientific and Technical Advice (SBSTA)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SBSTA is one of two SBs which supports the work of the COP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Institutional relationships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8" name="Picture 4" descr="http://www.earthobservations.org/images/logos/geo_logo_al_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857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arthobservations.org/images/logos/geoss_logo_w_words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2527043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nfcc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137160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unfcc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1402"/>
            <a:ext cx="2286000" cy="9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unfcc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43" y="4261402"/>
            <a:ext cx="965235" cy="10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unfcc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02" y="4502572"/>
            <a:ext cx="192024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12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153400" cy="5257800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UN International Strategy for</a:t>
            </a:r>
          </a:p>
          <a:p>
            <a:pPr marL="0" indent="0">
              <a:buNone/>
            </a:pP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Disaster Reduction – Sendai framework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CEOS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contribution through activities from the WG on Disasters, since 2011 in order to promote &amp; enhance the use of EO data in all phases of Disaster Risk Management, with focus on Disaster Risk 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Reduction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lvl="1"/>
            <a:r>
              <a:rPr lang="en-AU" dirty="0">
                <a:latin typeface="Calibri" charset="0"/>
                <a:ea typeface="Calibri" charset="0"/>
                <a:cs typeface="Calibri" charset="0"/>
              </a:rPr>
              <a:t>Use of EO satellite data is recognized as key for DRR 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in</a:t>
            </a:r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“</a:t>
            </a:r>
            <a:r>
              <a:rPr lang="en-GB" i="1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Sendai </a:t>
            </a:r>
            <a:r>
              <a:rPr lang="en-GB" i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Framework for Disaster Risk Reduction </a:t>
            </a:r>
            <a:r>
              <a:rPr lang="en-GB" i="1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2015-2030</a:t>
            </a:r>
            <a:r>
              <a:rPr lang="en-GB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”</a:t>
            </a:r>
            <a:endParaRPr lang="en-AU" dirty="0" smtClean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AU" dirty="0">
                <a:latin typeface="Calibri" charset="0"/>
                <a:ea typeface="Calibri" charset="0"/>
                <a:cs typeface="Calibri" charset="0"/>
              </a:rPr>
              <a:t>Several activities with strong involvement of user communities and major non-space stakeholders e.g. World Bank GFDRR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endParaRPr lang="en-AU" sz="9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UN Sustainable Development Goals</a:t>
            </a:r>
          </a:p>
          <a:p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EO can support several of the 17 SDG goals (2, 6, 11, 14 and 15) and associated targets and indicators.</a:t>
            </a:r>
          </a:p>
          <a:p>
            <a:pPr lvl="1"/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On indicators, cooperation with UN agencies </a:t>
            </a:r>
          </a:p>
          <a:p>
            <a:pPr marL="494608" lvl="1" indent="0">
              <a:buNone/>
            </a:pPr>
            <a:r>
              <a:rPr lang="en-A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   and National Statistical Agencies</a:t>
            </a:r>
          </a:p>
          <a:p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Dedicated CEOS Ad Hoc Team on SDG</a:t>
            </a:r>
            <a:endParaRPr lang="en-AU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Institutional relationships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8" name="Picture 4" descr="Image result for sendai framework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83" y="1168101"/>
            <a:ext cx="2693233" cy="9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dg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1" y="5388379"/>
            <a:ext cx="2803529" cy="13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99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CEOS Chair priorities for 2018</a:t>
            </a: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Priority ‘A’: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Laying the foundation for an international CO2 and GHG emission monitoring system through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Completion of the AC-VC whitepaper on defining an optimum constellation for GHG emission monitoring with the CEOS Carbon Strategy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Place the space segment in the broader context of a sustained system for GHG emission monitoring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Advance the relationship with CGMS to ensure a </a:t>
            </a:r>
            <a:r>
              <a:rPr lang="en-AU" dirty="0" err="1" smtClean="0">
                <a:latin typeface="Calibri" charset="0"/>
                <a:ea typeface="Calibri" charset="0"/>
                <a:cs typeface="Calibri" charset="0"/>
              </a:rPr>
              <a:t>ssustained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observation capability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Priority </a:t>
            </a:r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areas in 2018</a:t>
            </a:r>
          </a:p>
        </p:txBody>
      </p:sp>
      <p:pic>
        <p:nvPicPr>
          <p:cNvPr id="1028" name="Picture 4" descr="Image result for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10" y="1371600"/>
            <a:ext cx="1465490" cy="10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25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CEOS Chair priorities for 2018</a:t>
            </a:r>
          </a:p>
          <a:p>
            <a:pPr marL="0" indent="0">
              <a:buNone/>
            </a:pP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Priority ‘B’: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Continue and progress work within CEOS on Data access and use including 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developing a common understanding of Future Data access and analysis Architectures (FDAs), identifying current examples and the needs for interoperability between them   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developing User metrics that enable a deeper understanding of trends in data usage and thus guide the development of FDAs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progress definition and production of Analysis Ready Data including identifying and developing ARD specifications for priority data streams  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CEOS Priority areas in 2018</a:t>
            </a:r>
          </a:p>
        </p:txBody>
      </p:sp>
      <p:pic>
        <p:nvPicPr>
          <p:cNvPr id="4" name="Picture 4" descr="Image result for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10" y="1371600"/>
            <a:ext cx="1465490" cy="10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93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5 Working Groups of which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3 WGs focused on space agency “Core Business”</a:t>
            </a:r>
          </a:p>
          <a:p>
            <a:pPr lvl="2"/>
            <a:r>
              <a:rPr lang="en-AU" dirty="0" err="1" smtClean="0">
                <a:latin typeface="Calibri" charset="0"/>
                <a:ea typeface="Calibri" charset="0"/>
                <a:cs typeface="Calibri" charset="0"/>
              </a:rPr>
              <a:t>CalVal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: Data quality and suitability for use</a:t>
            </a:r>
          </a:p>
          <a:p>
            <a:pPr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WGISS: Data stewardship, publication and access</a:t>
            </a:r>
          </a:p>
          <a:p>
            <a:pPr lvl="2"/>
            <a:r>
              <a:rPr lang="en-AU" dirty="0" err="1" smtClean="0">
                <a:latin typeface="Calibri" charset="0"/>
                <a:ea typeface="Calibri" charset="0"/>
                <a:cs typeface="Calibri" charset="0"/>
              </a:rPr>
              <a:t>WGCapD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: Promoting use through training and education 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2 thematic WGs </a:t>
            </a:r>
          </a:p>
          <a:p>
            <a:pPr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Climate</a:t>
            </a:r>
          </a:p>
          <a:p>
            <a:pPr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Disasters</a:t>
            </a:r>
          </a:p>
          <a:p>
            <a:pPr marL="31173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374073"/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10200" cy="533400"/>
          </a:xfrm>
        </p:spPr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WGCV and WGISS </a:t>
            </a:r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within CEOS</a:t>
            </a:r>
          </a:p>
        </p:txBody>
      </p:sp>
    </p:spTree>
    <p:extLst>
      <p:ext uri="{BB962C8B-B14F-4D97-AF65-F5344CB8AC3E}">
        <p14:creationId xmlns:p14="http://schemas.microsoft.com/office/powerpoint/2010/main" val="775022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524000"/>
            <a:ext cx="8305800" cy="3352800"/>
          </a:xfrm>
          <a:prstGeom prst="roundRect">
            <a:avLst>
              <a:gd name="adj" fmla="val 9596"/>
            </a:avLst>
          </a:prstGeom>
          <a:solidFill>
            <a:srgbClr val="FFFFFF">
              <a:alpha val="14000"/>
            </a:srgb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867400" cy="533400"/>
          </a:xfrm>
        </p:spPr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WGCV and WGISS within CEOS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3200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CEOS primary objectives:</a:t>
            </a:r>
          </a:p>
          <a:p>
            <a:r>
              <a:rPr lang="en-GB" dirty="0" smtClean="0"/>
              <a:t>Optimise benefits of EO through cooperation between CEOS Agencies in mission planning and the development of compatible mission outputs</a:t>
            </a:r>
          </a:p>
          <a:p>
            <a:r>
              <a:rPr lang="en-GB" dirty="0" smtClean="0"/>
              <a:t>Provide a focal </a:t>
            </a:r>
            <a:r>
              <a:rPr lang="en-GB" dirty="0"/>
              <a:t>point for international coordination of space-based Earth </a:t>
            </a:r>
            <a:r>
              <a:rPr lang="en-GB" dirty="0" smtClean="0"/>
              <a:t>observation</a:t>
            </a:r>
          </a:p>
          <a:p>
            <a:r>
              <a:rPr lang="en-GB" b="1" dirty="0" smtClean="0"/>
              <a:t>Serve as a forum for exchange for technical and policy information to encourage complementarity and </a:t>
            </a:r>
            <a:r>
              <a:rPr lang="en-GB" b="1" dirty="0"/>
              <a:t>compatibility among </a:t>
            </a:r>
            <a:r>
              <a:rPr lang="en-GB" b="1" dirty="0" smtClean="0"/>
              <a:t>space-based Earth Observation systems </a:t>
            </a:r>
            <a:endParaRPr lang="en-GB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5181600"/>
            <a:ext cx="8153400" cy="144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GB" dirty="0" smtClean="0"/>
              <a:t>As a minimum, CEOS must ensure that EO data acquired must be</a:t>
            </a:r>
          </a:p>
          <a:p>
            <a:pPr defTabSz="914400"/>
            <a:r>
              <a:rPr lang="en-GB" dirty="0" smtClean="0"/>
              <a:t>Correctly calibrated and validated </a:t>
            </a:r>
          </a:p>
          <a:p>
            <a:pPr defTabSz="914400"/>
            <a:r>
              <a:rPr lang="en-GB" dirty="0" smtClean="0"/>
              <a:t>Readily Accessible (discoverable and downloadable)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14543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31173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New SIT Chair since CEOS plenary 2017: NOAA</a:t>
            </a: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Each SIT Chair brings a different point of view and focus</a:t>
            </a: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NOAA has solicited feedback from all WGs and VCs in February through questionnaire and conference calls</a:t>
            </a: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Much food for thought generated, the SIT Chair team will digest and reformulate for SIT</a:t>
            </a:r>
          </a:p>
          <a:p>
            <a:pPr marL="800100" lvl="1"/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31173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SIT-33 </a:t>
            </a:r>
          </a:p>
          <a:p>
            <a:pPr marL="488373" lvl="1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Venue: 	Boulder, CO</a:t>
            </a:r>
          </a:p>
          <a:p>
            <a:pPr marL="488373" lvl="1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Date: 	24</a:t>
            </a:r>
            <a:r>
              <a:rPr lang="en-AU" sz="2400" baseline="30000" dirty="0" smtClean="0"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 – 25</a:t>
            </a:r>
            <a:r>
              <a:rPr lang="en-AU" sz="2400" baseline="30000" dirty="0" smtClean="0"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 April</a:t>
            </a:r>
          </a:p>
          <a:p>
            <a:pPr marL="488373" lvl="1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Side meetings Mon, 23</a:t>
            </a:r>
            <a:r>
              <a:rPr lang="en-AU" sz="2400" baseline="30000" dirty="0" smtClean="0">
                <a:latin typeface="Calibri" charset="0"/>
                <a:ea typeface="Calibri" charset="0"/>
                <a:cs typeface="Calibri" charset="0"/>
              </a:rPr>
              <a:t>rd</a:t>
            </a: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 April</a:t>
            </a:r>
          </a:p>
          <a:p>
            <a:pPr marL="488373" lvl="1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FDA Big Data workshop organised on Thurs, 26</a:t>
            </a:r>
            <a:r>
              <a:rPr lang="en-AU" sz="2400" baseline="30000" dirty="0" smtClean="0"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 April</a:t>
            </a:r>
          </a:p>
          <a:p>
            <a:pPr marL="800100" lvl="1"/>
            <a:endParaRPr lang="en-AU" sz="24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Organisation of SIT-33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84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31173" indent="0">
              <a:buNone/>
            </a:pP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SIT33 structure</a:t>
            </a: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DAY1 - Opportunity at SIT for all CEOS entities to </a:t>
            </a:r>
          </a:p>
          <a:p>
            <a:pPr marL="1219892"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share information on status of CEOS objectives/deliverables</a:t>
            </a:r>
          </a:p>
          <a:p>
            <a:pPr marL="1219892" lvl="2"/>
            <a:r>
              <a:rPr lang="en-AU" dirty="0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uild a common understanding of implementation across CEOS</a:t>
            </a:r>
          </a:p>
          <a:p>
            <a:pPr marL="488373" lvl="1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Session 4: Working Groups</a:t>
            </a:r>
          </a:p>
          <a:p>
            <a:pPr marL="800100" lvl="1"/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800100" lvl="1"/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800100" lvl="1"/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DAY2 – Broad strategic discussions, cross-cutting links across CEOS activities and toward other partners</a:t>
            </a:r>
          </a:p>
          <a:p>
            <a:pPr marL="1219892"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Ad-hoc teams, partnerships  </a:t>
            </a:r>
          </a:p>
          <a:p>
            <a:pPr marL="31173" lvl="0" indent="0">
              <a:buNone/>
            </a:pPr>
            <a:endParaRPr lang="en-AU" sz="2400" b="1" dirty="0">
              <a:latin typeface="Calibri" charset="0"/>
              <a:ea typeface="Calibri" charset="0"/>
              <a:cs typeface="Calibri" charset="0"/>
            </a:endParaRPr>
          </a:p>
          <a:p>
            <a:pPr marL="99754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  <a:hlinkClick r:id="rId3"/>
              </a:rPr>
              <a:t>http://ceos.org/meetings/sit-33</a:t>
            </a: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99754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  <a:hlinkClick r:id="rId4"/>
              </a:rPr>
              <a:t>http://ceos.org/meetings/fda-big-data-workshop-2018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  <a:hlinkClick r:id="rId4"/>
              </a:rPr>
              <a:t>/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Organisation of SIT-33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311511"/>
            <a:ext cx="6493700" cy="650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844911"/>
            <a:ext cx="6493700" cy="6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40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000" dirty="0" smtClean="0"/>
              <a:t>CEOS’s expectations of </a:t>
            </a:r>
            <a:r>
              <a:rPr lang="en-US" sz="2000" dirty="0" smtClean="0"/>
              <a:t>WGCV </a:t>
            </a:r>
            <a:r>
              <a:rPr lang="en-US" sz="2000" smtClean="0"/>
              <a:t>/ </a:t>
            </a:r>
            <a:r>
              <a:rPr lang="en-US" sz="2000" smtClean="0"/>
              <a:t>WGISS</a:t>
            </a:r>
            <a:endParaRPr lang="en-US" sz="2000" dirty="0" smtClean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419600" y="1948458"/>
            <a:ext cx="457200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/>
              <a:t>… </a:t>
            </a:r>
            <a:r>
              <a:rPr lang="en-GB" altLang="en-US" dirty="0" smtClean="0"/>
              <a:t>as this famous CEOS Principal once said </a:t>
            </a:r>
          </a:p>
          <a:p>
            <a:pPr eaLnBrk="1" hangingPunct="1"/>
            <a:endParaRPr lang="en-GB" altLang="en-US" sz="1800" dirty="0"/>
          </a:p>
          <a:p>
            <a:pPr eaLnBrk="1" hangingPunct="1"/>
            <a:endParaRPr lang="en-GB" altLang="en-US" sz="1800" dirty="0" smtClean="0"/>
          </a:p>
          <a:p>
            <a:pPr eaLnBrk="1" hangingPunct="1"/>
            <a:endParaRPr lang="en-GB" altLang="en-US" sz="1800" dirty="0"/>
          </a:p>
          <a:p>
            <a:r>
              <a:rPr lang="en-GB" altLang="en-US" sz="2800" i="1" dirty="0"/>
              <a:t>“ … ask not what CEOS can do for you, but what you can do for CEOS </a:t>
            </a:r>
            <a:r>
              <a:rPr lang="en-GB" altLang="en-US" sz="2800" i="1" dirty="0" smtClean="0"/>
              <a:t>…. </a:t>
            </a:r>
          </a:p>
        </p:txBody>
      </p:sp>
      <p:pic>
        <p:nvPicPr>
          <p:cNvPr id="3074" name="Picture 2" descr="https://www.jfklibrary.org/~/media/assets/audiovisual/still%20photographs/us%20army%20signal%20corps/px65-108-cc18209.jpg?w=7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0" t="1099" r="36491" b="1099"/>
          <a:stretch/>
        </p:blipFill>
        <p:spPr bwMode="auto">
          <a:xfrm>
            <a:off x="228600" y="1825730"/>
            <a:ext cx="3886200" cy="348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90836" y="1981200"/>
            <a:ext cx="651600" cy="88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r="13400"/>
          <a:stretch/>
        </p:blipFill>
        <p:spPr>
          <a:xfrm>
            <a:off x="2097466" y="1977600"/>
            <a:ext cx="720000" cy="89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7466" y="1977600"/>
            <a:ext cx="652364" cy="890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1981200"/>
            <a:ext cx="665831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1986273"/>
            <a:ext cx="704674" cy="89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2168" y="1968927"/>
            <a:ext cx="742959" cy="89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8366" y="1966714"/>
            <a:ext cx="696540" cy="88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7979" y="1936355"/>
            <a:ext cx="691087" cy="89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5842" y="1934142"/>
            <a:ext cx="695157" cy="892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4316" y="1991346"/>
            <a:ext cx="585442" cy="892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24548" y="1941428"/>
            <a:ext cx="630212" cy="89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35125" y="1908123"/>
            <a:ext cx="744475" cy="892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45750" y="1960409"/>
            <a:ext cx="648000" cy="8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41843" y="1931609"/>
            <a:ext cx="583200" cy="892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69678" y="1962289"/>
            <a:ext cx="620528" cy="892800"/>
          </a:xfrm>
          <a:prstGeom prst="rect">
            <a:avLst/>
          </a:prstGeom>
        </p:spPr>
      </p:pic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81000" y="5043607"/>
            <a:ext cx="86106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sz="1800" dirty="0"/>
          </a:p>
          <a:p>
            <a:r>
              <a:rPr lang="en-GB" altLang="en-US" sz="2800" i="1" dirty="0" smtClean="0"/>
              <a:t> </a:t>
            </a:r>
            <a:r>
              <a:rPr lang="en-GB" altLang="en-US" sz="2800" i="1" dirty="0"/>
              <a:t>… </a:t>
            </a:r>
            <a:r>
              <a:rPr lang="en-GB" altLang="en-US" sz="2800" i="1" dirty="0" smtClean="0"/>
              <a:t>in making the planet’s EO programmes greater than the sum of their individual parts </a:t>
            </a:r>
            <a:r>
              <a:rPr lang="en-GB" altLang="en-US" sz="2800" i="1" dirty="0"/>
              <a:t>….” </a:t>
            </a:r>
            <a:endParaRPr lang="en-GB" altLang="en-US" sz="2800" i="1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37750" y="1945786"/>
            <a:ext cx="864000" cy="9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23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8218" r="1321" b="6056"/>
          <a:stretch/>
        </p:blipFill>
        <p:spPr bwMode="auto">
          <a:xfrm>
            <a:off x="2929507" y="1447800"/>
            <a:ext cx="2988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7615" y="5638800"/>
            <a:ext cx="44117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Philippe Brunet, CEOS Chair 2018</a:t>
            </a:r>
          </a:p>
          <a:p>
            <a:pPr algn="ctr"/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European Commission</a:t>
            </a:r>
            <a:endParaRPr lang="en-AU" sz="2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r>
              <a:rPr lang="en-AU" sz="3200" b="1" i="1" dirty="0" smtClean="0">
                <a:latin typeface="Calibri" charset="0"/>
                <a:ea typeface="Calibri" charset="0"/>
                <a:cs typeface="Calibri" charset="0"/>
              </a:rPr>
              <a:t>Bonjour from Philippe!</a:t>
            </a:r>
            <a:endParaRPr lang="en-AU" b="1" i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188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CEOS annual cycle</a:t>
            </a:r>
          </a:p>
          <a:p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Relationships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Organisational structure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Focus areas in 2018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WGCV &amp; WGISS </a:t>
            </a:r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within CEOS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SIT-33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Summary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4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200" b="1" i="1" dirty="0" smtClean="0">
                <a:latin typeface="Calibri" charset="0"/>
                <a:ea typeface="Calibri" charset="0"/>
                <a:cs typeface="Calibri" charset="0"/>
              </a:rPr>
              <a:t>Viewing Earth, serving society</a:t>
            </a: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The Committee on Earth Observation Satellites (CEOS) </a:t>
            </a:r>
            <a:r>
              <a:rPr lang="en-GB" sz="2800" dirty="0">
                <a:latin typeface="Calibri" charset="0"/>
                <a:ea typeface="Calibri" charset="0"/>
                <a:cs typeface="Calibri" charset="0"/>
              </a:rPr>
              <a:t>ensures international coordination of civil space-based Earth observation </a:t>
            </a:r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program</a:t>
            </a:r>
            <a:r>
              <a:rPr lang="en-AU" sz="2800" dirty="0" err="1" smtClean="0">
                <a:latin typeface="Calibri" charset="0"/>
                <a:ea typeface="Calibri" charset="0"/>
                <a:cs typeface="Calibri" charset="0"/>
              </a:rPr>
              <a:t>mes</a:t>
            </a:r>
            <a:endParaRPr lang="en-AU" sz="28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3200" b="1" dirty="0" smtClean="0">
                <a:latin typeface="Calibri" charset="0"/>
                <a:ea typeface="Calibri" charset="0"/>
                <a:cs typeface="Calibri" charset="0"/>
              </a:rPr>
              <a:t>60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 members and associate members </a:t>
            </a:r>
          </a:p>
          <a:p>
            <a:r>
              <a:rPr lang="en-AU" sz="4000" b="1" dirty="0" smtClean="0">
                <a:latin typeface="Calibri" charset="0"/>
                <a:ea typeface="Calibri" charset="0"/>
                <a:cs typeface="Calibri" charset="0"/>
              </a:rPr>
              <a:t>151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 missions currently operating </a:t>
            </a:r>
          </a:p>
          <a:p>
            <a:r>
              <a:rPr lang="en-AU" sz="5400" b="1" dirty="0" smtClean="0">
                <a:latin typeface="Calibri" charset="0"/>
                <a:ea typeface="Calibri" charset="0"/>
                <a:cs typeface="Calibri" charset="0"/>
              </a:rPr>
              <a:t>177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 missions under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3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Three primary objectives:</a:t>
            </a:r>
          </a:p>
          <a:p>
            <a:r>
              <a:rPr lang="en-GB" dirty="0" smtClean="0"/>
              <a:t>Optimise benefits of EO through cooperation between CEOS Agencies in mission planning and the development of compatible mission outputs</a:t>
            </a:r>
          </a:p>
          <a:p>
            <a:r>
              <a:rPr lang="en-GB" dirty="0" smtClean="0"/>
              <a:t>Provide a focal </a:t>
            </a:r>
            <a:r>
              <a:rPr lang="en-GB" dirty="0"/>
              <a:t>point for international coordination of space-based Earth </a:t>
            </a:r>
            <a:r>
              <a:rPr lang="en-GB" dirty="0" smtClean="0"/>
              <a:t>observation</a:t>
            </a:r>
          </a:p>
          <a:p>
            <a:r>
              <a:rPr lang="en-GB" dirty="0" smtClean="0"/>
              <a:t>Serve as a forum for exchange for technical and policy information to encourage complementarity and </a:t>
            </a:r>
            <a:r>
              <a:rPr lang="en-GB" dirty="0"/>
              <a:t>compatibility among </a:t>
            </a:r>
            <a:r>
              <a:rPr lang="en-GB" dirty="0" smtClean="0"/>
              <a:t>space-based Earth Observation systems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556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800" i="1" dirty="0" smtClean="0">
                <a:latin typeface="Calibri" charset="0"/>
                <a:ea typeface="Calibri" charset="0"/>
                <a:cs typeface="Calibri" charset="0"/>
              </a:rPr>
              <a:t>Governing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764000"/>
            <a:ext cx="3360355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000" y="1908000"/>
            <a:ext cx="3369666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000" y="2052000"/>
            <a:ext cx="3378974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00" y="2196000"/>
            <a:ext cx="3380400" cy="43746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5591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26" y="1219200"/>
            <a:ext cx="4084674" cy="823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294" y="2209800"/>
            <a:ext cx="1211685" cy="102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894" y="2209800"/>
            <a:ext cx="1196444" cy="998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494" y="2209800"/>
            <a:ext cx="1219306" cy="1013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902" y="2209800"/>
            <a:ext cx="1188823" cy="449619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CEOS Leadership</a:t>
            </a: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Support roles</a:t>
            </a:r>
          </a:p>
          <a:p>
            <a:pPr marL="0" indent="0">
              <a:buNone/>
            </a:pPr>
            <a:endParaRPr lang="en-AU" sz="500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Working Groups</a:t>
            </a: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Virtual Constellations</a:t>
            </a: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Ad-hoc Teams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1330" y="3360117"/>
            <a:ext cx="1668925" cy="3497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3930" y="3352800"/>
            <a:ext cx="1966130" cy="3528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2655" y="3352496"/>
            <a:ext cx="1676545" cy="35055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Organisational structure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10200" y="3604260"/>
            <a:ext cx="1447800" cy="3139740"/>
            <a:chOff x="5410200" y="3604260"/>
            <a:chExt cx="1447800" cy="3139740"/>
          </a:xfrm>
        </p:grpSpPr>
        <p:sp>
          <p:nvSpPr>
            <p:cNvPr id="14" name="Rounded Rectangle 13"/>
            <p:cNvSpPr/>
            <p:nvPr/>
          </p:nvSpPr>
          <p:spPr>
            <a:xfrm>
              <a:off x="5410200" y="3604260"/>
              <a:ext cx="1447800" cy="12954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10200" y="6096000"/>
              <a:ext cx="1447800" cy="6480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75042" y="3657600"/>
            <a:ext cx="1814177" cy="2579070"/>
            <a:chOff x="3375042" y="3657600"/>
            <a:chExt cx="1814177" cy="2579070"/>
          </a:xfrm>
        </p:grpSpPr>
        <p:sp>
          <p:nvSpPr>
            <p:cNvPr id="18" name="Rounded Rectangle 17"/>
            <p:cNvSpPr/>
            <p:nvPr/>
          </p:nvSpPr>
          <p:spPr>
            <a:xfrm>
              <a:off x="3375042" y="4941270"/>
              <a:ext cx="793098" cy="12954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330922" y="4792983"/>
              <a:ext cx="858297" cy="5760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323303" y="3657600"/>
              <a:ext cx="858297" cy="5040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364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Organisational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066800"/>
            <a:ext cx="6248400" cy="579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95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CEOS annual cycle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 rot="20815872">
            <a:off x="4706694" y="5795434"/>
            <a:ext cx="1371600" cy="53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115406" y="1424400"/>
            <a:ext cx="5004000" cy="4938839"/>
            <a:chOff x="2115406" y="1424400"/>
            <a:chExt cx="5004000" cy="4938839"/>
          </a:xfrm>
        </p:grpSpPr>
        <p:sp>
          <p:nvSpPr>
            <p:cNvPr id="8" name="Arc 7"/>
            <p:cNvSpPr/>
            <p:nvPr/>
          </p:nvSpPr>
          <p:spPr>
            <a:xfrm>
              <a:off x="2213484" y="1460916"/>
              <a:ext cx="4896000" cy="4896000"/>
            </a:xfrm>
            <a:prstGeom prst="arc">
              <a:avLst>
                <a:gd name="adj1" fmla="val 16200000"/>
                <a:gd name="adj2" fmla="val 16183746"/>
              </a:avLst>
            </a:prstGeom>
            <a:ln w="1143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15406" y="3886200"/>
                <a:ext cx="500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200200" y="3872400"/>
                <a:ext cx="4896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00000">
                <a:off x="2230353" y="3864000"/>
                <a:ext cx="4788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3600000">
                <a:off x="2209690" y="3854746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7200000">
                <a:off x="2182690" y="3933239"/>
                <a:ext cx="4860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9000000">
                <a:off x="2219723" y="3873000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4" name="Content Placeholder 1"/>
          <p:cNvSpPr txBox="1">
            <a:spLocks/>
          </p:cNvSpPr>
          <p:nvPr/>
        </p:nvSpPr>
        <p:spPr>
          <a:xfrm rot="18852440">
            <a:off x="5615534" y="5135255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7414780">
            <a:off x="6222268" y="3908779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 rot="15539337">
            <a:off x="6068067" y="2667214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2533477">
            <a:off x="5830244" y="2059825"/>
            <a:ext cx="666714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 rot="963985">
            <a:off x="4858145" y="1542292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 rot="20423997">
            <a:off x="3761591" y="1483307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8919172">
            <a:off x="2677200" y="2082863"/>
            <a:ext cx="952528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17409751">
            <a:off x="1896856" y="305895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 rot="3985976">
            <a:off x="1821722" y="434302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 rot="2399681">
            <a:off x="2412686" y="5268617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 rot="800160">
            <a:off x="3454175" y="582988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914400" y="1314553"/>
            <a:ext cx="8073182" cy="5197725"/>
            <a:chOff x="914400" y="1314553"/>
            <a:chExt cx="8073182" cy="5197725"/>
          </a:xfrm>
        </p:grpSpPr>
        <p:sp>
          <p:nvSpPr>
            <p:cNvPr id="23" name="Content Placeholder 1"/>
            <p:cNvSpPr txBox="1">
              <a:spLocks/>
            </p:cNvSpPr>
            <p:nvPr/>
          </p:nvSpPr>
          <p:spPr>
            <a:xfrm>
              <a:off x="7391400" y="2743200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2400" dirty="0" smtClean="0">
                  <a:latin typeface="Calibri" charset="0"/>
                  <a:ea typeface="Calibri" charset="0"/>
                  <a:cs typeface="Calibri" charset="0"/>
                </a:rPr>
                <a:t>SIT meeting</a:t>
              </a:r>
            </a:p>
            <a:p>
              <a:pPr marL="0" indent="0" defTabSz="914400">
                <a:buFont typeface="Arial"/>
                <a:buNone/>
              </a:pPr>
              <a:endParaRPr lang="en-AU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6" name="Arc 35"/>
            <p:cNvSpPr>
              <a:spLocks noChangeAspect="1"/>
            </p:cNvSpPr>
            <p:nvPr/>
          </p:nvSpPr>
          <p:spPr>
            <a:xfrm rot="3625178">
              <a:off x="2069484" y="1316916"/>
              <a:ext cx="5184000" cy="5184000"/>
            </a:xfrm>
            <a:prstGeom prst="arc">
              <a:avLst>
                <a:gd name="adj1" fmla="val 16200000"/>
                <a:gd name="adj2" fmla="val 18404172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7" name="Arc 36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6200000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1070818" y="4519124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2400" dirty="0" smtClean="0">
                  <a:latin typeface="Calibri" charset="0"/>
                  <a:ea typeface="Calibri" charset="0"/>
                  <a:cs typeface="Calibri" charset="0"/>
                </a:rPr>
                <a:t>Plenary meeting</a:t>
              </a:r>
            </a:p>
            <a:p>
              <a:pPr marL="0" indent="0" defTabSz="914400">
                <a:buFont typeface="Arial"/>
                <a:buNone/>
              </a:pPr>
              <a:endParaRPr lang="en-AU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9" name="Arc 38"/>
            <p:cNvSpPr>
              <a:spLocks noChangeAspect="1"/>
            </p:cNvSpPr>
            <p:nvPr/>
          </p:nvSpPr>
          <p:spPr>
            <a:xfrm rot="17344918">
              <a:off x="2076553" y="1314553"/>
              <a:ext cx="5184000" cy="5184000"/>
            </a:xfrm>
            <a:prstGeom prst="arc">
              <a:avLst>
                <a:gd name="adj1" fmla="val 16200000"/>
                <a:gd name="adj2" fmla="val 16897690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914400" y="2209800"/>
              <a:ext cx="182880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SIT Technical Workshop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38200" y="1172916"/>
            <a:ext cx="7720136" cy="5511159"/>
            <a:chOff x="838200" y="1172916"/>
            <a:chExt cx="7720136" cy="5511159"/>
          </a:xfrm>
        </p:grpSpPr>
        <p:sp>
          <p:nvSpPr>
            <p:cNvPr id="41" name="Arc 40"/>
            <p:cNvSpPr>
              <a:spLocks noChangeAspect="1"/>
            </p:cNvSpPr>
            <p:nvPr/>
          </p:nvSpPr>
          <p:spPr>
            <a:xfrm rot="17344918">
              <a:off x="1925484" y="1172916"/>
              <a:ext cx="5472000" cy="5472000"/>
            </a:xfrm>
            <a:prstGeom prst="arc">
              <a:avLst>
                <a:gd name="adj1" fmla="val 3165719"/>
                <a:gd name="adj2" fmla="val 5770504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7467600" y="3581400"/>
              <a:ext cx="1090736" cy="6858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WG/ADT meetings</a:t>
              </a:r>
            </a:p>
          </p:txBody>
        </p:sp>
        <p:sp>
          <p:nvSpPr>
            <p:cNvPr id="44" name="Arc 43"/>
            <p:cNvSpPr>
              <a:spLocks noChangeAspect="1"/>
            </p:cNvSpPr>
            <p:nvPr/>
          </p:nvSpPr>
          <p:spPr>
            <a:xfrm rot="17344918">
              <a:off x="1920285" y="1212075"/>
              <a:ext cx="5472000" cy="5472000"/>
            </a:xfrm>
            <a:prstGeom prst="arc">
              <a:avLst>
                <a:gd name="adj1" fmla="val 15087020"/>
                <a:gd name="adj2" fmla="val 16990334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838200" y="3200400"/>
              <a:ext cx="1090736" cy="6858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WG/ADT meetings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794446" y="6019800"/>
            <a:ext cx="1825554" cy="967276"/>
            <a:chOff x="5794446" y="6019800"/>
            <a:chExt cx="1825554" cy="967276"/>
          </a:xfrm>
        </p:grpSpPr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6023818" y="6019800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CEOS/GEO bilateral</a:t>
              </a:r>
            </a:p>
          </p:txBody>
        </p:sp>
        <p:sp>
          <p:nvSpPr>
            <p:cNvPr id="46" name="Right Arrow 45"/>
            <p:cNvSpPr/>
            <p:nvPr/>
          </p:nvSpPr>
          <p:spPr>
            <a:xfrm rot="13892739">
              <a:off x="5765946" y="608816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26447" y="4953000"/>
            <a:ext cx="1936553" cy="967276"/>
            <a:chOff x="6826447" y="4953000"/>
            <a:chExt cx="1936553" cy="967276"/>
          </a:xfrm>
        </p:grpSpPr>
        <p:sp>
          <p:nvSpPr>
            <p:cNvPr id="47" name="Content Placeholder 1"/>
            <p:cNvSpPr txBox="1">
              <a:spLocks/>
            </p:cNvSpPr>
            <p:nvPr/>
          </p:nvSpPr>
          <p:spPr>
            <a:xfrm>
              <a:off x="7166818" y="4953000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Update CEOS Work plan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12672400">
              <a:off x="6826447" y="5024678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6800" y="5465740"/>
            <a:ext cx="1673154" cy="683693"/>
            <a:chOff x="1066800" y="5465740"/>
            <a:chExt cx="1673154" cy="683693"/>
          </a:xfrm>
        </p:grpSpPr>
        <p:sp>
          <p:nvSpPr>
            <p:cNvPr id="56" name="Content Placeholder 1"/>
            <p:cNvSpPr txBox="1">
              <a:spLocks/>
            </p:cNvSpPr>
            <p:nvPr/>
          </p:nvSpPr>
          <p:spPr>
            <a:xfrm flipH="1">
              <a:off x="1066800" y="5715000"/>
              <a:ext cx="1596182" cy="434433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GEO Plenary</a:t>
              </a:r>
            </a:p>
          </p:txBody>
        </p:sp>
        <p:sp>
          <p:nvSpPr>
            <p:cNvPr id="57" name="Right Arrow 56"/>
            <p:cNvSpPr/>
            <p:nvPr/>
          </p:nvSpPr>
          <p:spPr>
            <a:xfrm rot="7707261" flipH="1">
              <a:off x="2406654" y="549424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13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12031</TotalTime>
  <Words>882</Words>
  <Application>Microsoft Office PowerPoint</Application>
  <PresentationFormat>On-screen Show (4:3)</PresentationFormat>
  <Paragraphs>144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PGothic</vt:lpstr>
      <vt:lpstr>Arial</vt:lpstr>
      <vt:lpstr>Arial Bold</vt:lpstr>
      <vt:lpstr>Avenir Roman</vt:lpstr>
      <vt:lpstr>Calibri</vt:lpstr>
      <vt:lpstr>Courier New</vt:lpstr>
      <vt:lpstr>Droid Serif</vt:lpstr>
      <vt:lpstr>Proxima Nova Regular</vt:lpstr>
      <vt:lpstr>Verdana</vt:lpstr>
      <vt:lpstr>Wingdings</vt:lpstr>
      <vt:lpstr>Default</vt:lpstr>
      <vt:lpstr>CEOS Status/Overview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Steven Hosford</cp:lastModifiedBy>
  <cp:revision>90</cp:revision>
  <dcterms:modified xsi:type="dcterms:W3CDTF">2018-04-10T13:21:01Z</dcterms:modified>
</cp:coreProperties>
</file>