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4"/>
  </p:notesMasterIdLst>
  <p:handoutMasterIdLst>
    <p:handoutMasterId r:id="rId25"/>
  </p:handoutMasterIdLst>
  <p:sldIdLst>
    <p:sldId id="282" r:id="rId5"/>
    <p:sldId id="291" r:id="rId6"/>
    <p:sldId id="301" r:id="rId7"/>
    <p:sldId id="260" r:id="rId8"/>
    <p:sldId id="313" r:id="rId9"/>
    <p:sldId id="314" r:id="rId10"/>
    <p:sldId id="315" r:id="rId11"/>
    <p:sldId id="322" r:id="rId12"/>
    <p:sldId id="323" r:id="rId13"/>
    <p:sldId id="324" r:id="rId14"/>
    <p:sldId id="325" r:id="rId15"/>
    <p:sldId id="326" r:id="rId16"/>
    <p:sldId id="317" r:id="rId17"/>
    <p:sldId id="316" r:id="rId18"/>
    <p:sldId id="295" r:id="rId19"/>
    <p:sldId id="318" r:id="rId20"/>
    <p:sldId id="319" r:id="rId21"/>
    <p:sldId id="320" r:id="rId22"/>
    <p:sldId id="321" r:id="rId23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44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702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4/8/2018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6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ESA | 09/04/2018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wic.wgiss.ceos.org/opensearch/datasets/osdd.xml?clientId=cwicClient" TargetMode="External"/><Relationship Id="rId2" Type="http://schemas.openxmlformats.org/officeDocument/2006/relationships/hyperlink" Target="https://cmr.earthdata.nasa.gov/opensearch/collections/descriptor_document_facets.xml?clientId=cswOpenSearch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os.org/document_management/Working_Groups/WGISS/Interest_Groups/OpenSearch/CEOS%20Open%20Search%20Developer%20Guide%20v2.0D3.pdf" TargetMode="External"/><Relationship Id="rId5" Type="http://schemas.openxmlformats.org/officeDocument/2006/relationships/hyperlink" Target="http://ceos.org/document_management/Working_Groups/WGISS/Interest_Groups/OpenSearch/CEOS-OPENSEARCH-BP-V1.2.pdf" TargetMode="External"/><Relationship Id="rId4" Type="http://schemas.openxmlformats.org/officeDocument/2006/relationships/hyperlink" Target="http://fedeo.esa.int/opensearch/description.x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opengeospatial.org/files/?artifact_id=73994" TargetMode="External"/><Relationship Id="rId2" Type="http://schemas.openxmlformats.org/officeDocument/2006/relationships/hyperlink" Target="http://www.opengeospatial.org/event/1803t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rtal.opengeospatial.org/files/?artifact_id=77652" TargetMode="External"/><Relationship Id="rId4" Type="http://schemas.openxmlformats.org/officeDocument/2006/relationships/hyperlink" Target="https://portal.opengeospatial.org/files/?artifact_id=77467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eos.org/document_management/Working_Groups/WGISS/Meetings/WGISS-40/WGISS-40_Minutes_v1.0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wic.wgiss.ceos.org/opensearch/datasets/osdd.xml?clientId=cwicClient" TargetMode="External"/><Relationship Id="rId2" Type="http://schemas.openxmlformats.org/officeDocument/2006/relationships/hyperlink" Target="https://cmr.earthdata.nasa.gov/opensearch/collections/descriptor_document_facets.xml?clientId=cswOpenSearch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os.org/document_management/Working_Groups/WGISS/Interest_Groups/OpenSearch/CEOS%20Open%20Search%20Developer%20Guide%20v2.0D3.pdf" TargetMode="External"/><Relationship Id="rId5" Type="http://schemas.openxmlformats.org/officeDocument/2006/relationships/hyperlink" Target="http://ceos.org/document_management/Working_Groups/WGISS/Interest_Groups/OpenSearch/CEOS-OPENSEARCH-BP-V1.2.pdf" TargetMode="External"/><Relationship Id="rId4" Type="http://schemas.openxmlformats.org/officeDocument/2006/relationships/hyperlink" Target="http://fedeo.esa.int/opensearch/description.x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wic.wgiss.ceos.org/opensearch/datasets/osdd.xml?clientId=cwicClient" TargetMode="External"/><Relationship Id="rId2" Type="http://schemas.openxmlformats.org/officeDocument/2006/relationships/hyperlink" Target="https://cmr.earthdata.nasa.gov/opensearch/collections/descriptor_document_facets.xml?clientId=cswOpenSearch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os.org/document_management/Working_Groups/WGISS/Interest_Groups/OpenSearch/CEOS%20Open%20Search%20Developer%20Guide%20v2.0D3.pdf" TargetMode="External"/><Relationship Id="rId5" Type="http://schemas.openxmlformats.org/officeDocument/2006/relationships/hyperlink" Target="http://ceos.org/document_management/Working_Groups/WGISS/Interest_Groups/OpenSearch/CEOS-OPENSEARCH-BP-V1.2.pdf" TargetMode="External"/><Relationship Id="rId4" Type="http://schemas.openxmlformats.org/officeDocument/2006/relationships/hyperlink" Target="http://fedeo.esa.int/opensearch/description.x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7"/>
            <a:ext cx="797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CEOS OpenSearch Project II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939683" y="2793600"/>
            <a:ext cx="5254067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CEOS WGISS Meeting #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45</a:t>
            </a:r>
            <a:endParaRPr lang="en-GB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  <a:p>
            <a:pPr algn="ctr">
              <a:spcBef>
                <a:spcPts val="0"/>
              </a:spcBef>
            </a:pPr>
            <a:endParaRPr lang="en-GB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A. Della Vecchia, O. </a:t>
            </a:r>
            <a:r>
              <a:rPr lang="en-GB" dirty="0" err="1" smtClean="0">
                <a:solidFill>
                  <a:schemeClr val="bg1"/>
                </a:solidFill>
              </a:rPr>
              <a:t>Barois</a:t>
            </a:r>
            <a:r>
              <a:rPr lang="en-GB" dirty="0" smtClean="0">
                <a:solidFill>
                  <a:schemeClr val="bg1"/>
                </a:solidFill>
              </a:rPr>
              <a:t>, M. </a:t>
            </a:r>
            <a:r>
              <a:rPr lang="en-GB" dirty="0" err="1" smtClean="0">
                <a:solidFill>
                  <a:schemeClr val="bg1"/>
                </a:solidFill>
              </a:rPr>
              <a:t>Albani</a:t>
            </a:r>
            <a:r>
              <a:rPr lang="en-GB" dirty="0" smtClean="0">
                <a:solidFill>
                  <a:schemeClr val="bg1"/>
                </a:solidFill>
              </a:rPr>
              <a:t> (ESA)</a:t>
            </a:r>
          </a:p>
          <a:p>
            <a:pPr algn="ctr"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Yves </a:t>
            </a:r>
            <a:r>
              <a:rPr lang="en-GB" dirty="0" err="1" smtClean="0">
                <a:solidFill>
                  <a:schemeClr val="bg1"/>
                </a:solidFill>
              </a:rPr>
              <a:t>Coene</a:t>
            </a:r>
            <a:r>
              <a:rPr lang="en-GB" dirty="0" smtClean="0">
                <a:solidFill>
                  <a:schemeClr val="bg1"/>
                </a:solidFill>
              </a:rPr>
              <a:t> (</a:t>
            </a:r>
            <a:r>
              <a:rPr lang="en-GB" dirty="0" err="1" smtClean="0">
                <a:solidFill>
                  <a:schemeClr val="bg1"/>
                </a:solidFill>
              </a:rPr>
              <a:t>Spacebel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939682" y="4082645"/>
            <a:ext cx="157286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09/04/2018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Design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038"/>
            <a:ext cx="5343525" cy="397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259" y="2407936"/>
            <a:ext cx="4178939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9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Cases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509" y="0"/>
            <a:ext cx="405983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6" y="1246133"/>
            <a:ext cx="3638299" cy="284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Traceability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63150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149150"/>
            <a:ext cx="493712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1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Agenda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fr-BE" altLang="en-US" sz="1800" dirty="0"/>
              <a:t>CEOS WGISS </a:t>
            </a:r>
            <a:r>
              <a:rPr lang="en-US" altLang="en-US" sz="1800" dirty="0"/>
              <a:t>Working Groups (WGs) &amp; Objectives</a:t>
            </a:r>
          </a:p>
          <a:p>
            <a:pPr>
              <a:lnSpc>
                <a:spcPct val="250000"/>
              </a:lnSpc>
            </a:pPr>
            <a:r>
              <a:rPr lang="en-US" altLang="en-US" sz="1800" b="1" dirty="0" smtClean="0">
                <a:solidFill>
                  <a:srgbClr val="FF0000"/>
                </a:solidFill>
              </a:rPr>
              <a:t>	</a:t>
            </a:r>
            <a:r>
              <a:rPr lang="en-US" altLang="en-US" sz="1800" dirty="0"/>
              <a:t>Achievements </a:t>
            </a:r>
          </a:p>
          <a:p>
            <a:pPr>
              <a:lnSpc>
                <a:spcPct val="250000"/>
              </a:lnSpc>
            </a:pPr>
            <a:r>
              <a:rPr lang="en-US" altLang="en-US" sz="1800" b="1" dirty="0" smtClean="0">
                <a:solidFill>
                  <a:srgbClr val="FF0000"/>
                </a:solidFill>
              </a:rPr>
              <a:t>	Pending </a:t>
            </a:r>
            <a:r>
              <a:rPr lang="en-US" altLang="en-US" sz="1800" b="1" dirty="0">
                <a:solidFill>
                  <a:srgbClr val="FF0000"/>
                </a:solidFill>
              </a:rPr>
              <a:t>Activities</a:t>
            </a:r>
            <a:endParaRPr lang="en-US" alt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r>
              <a:rPr lang="en-US" altLang="en-US" sz="1800" dirty="0"/>
              <a:t>Synergy with OGC initiatives </a:t>
            </a:r>
            <a:endParaRPr lang="en-US" altLang="en-US" sz="1800" dirty="0" smtClean="0"/>
          </a:p>
          <a:p>
            <a:pPr>
              <a:lnSpc>
                <a:spcPct val="250000"/>
              </a:lnSpc>
            </a:pPr>
            <a:r>
              <a:rPr lang="en-US" altLang="en-US" sz="1800" dirty="0"/>
              <a:t>Conclusions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3163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3086" y="3070372"/>
            <a:ext cx="8895166" cy="1047718"/>
          </a:xfrm>
          <a:prstGeom prst="round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99" y="727200"/>
            <a:ext cx="8865453" cy="3823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GB" sz="1050" dirty="0" smtClean="0"/>
              <a:t>To set up and make available a fully </a:t>
            </a:r>
            <a:r>
              <a:rPr lang="en-GB" sz="1050" b="1" dirty="0" smtClean="0"/>
              <a:t>standardised</a:t>
            </a:r>
            <a:r>
              <a:rPr lang="en-GB" sz="1050" dirty="0" smtClean="0"/>
              <a:t> and </a:t>
            </a:r>
            <a:r>
              <a:rPr lang="en-GB" sz="1050" b="1" dirty="0" smtClean="0"/>
              <a:t>interoperable</a:t>
            </a:r>
            <a:r>
              <a:rPr lang="en-GB" sz="1050" dirty="0" smtClean="0"/>
              <a:t> CEOS </a:t>
            </a:r>
            <a:r>
              <a:rPr lang="en-GB" sz="1050" dirty="0"/>
              <a:t>(but not limited to</a:t>
            </a:r>
            <a:r>
              <a:rPr lang="en-GB" sz="1050" dirty="0" smtClean="0"/>
              <a:t>) connected data assets, following items need to be addressed:</a:t>
            </a:r>
          </a:p>
          <a:p>
            <a:pPr marL="266700" indent="-266700">
              <a:lnSpc>
                <a:spcPct val="150000"/>
              </a:lnSpc>
              <a:spcBef>
                <a:spcPts val="400"/>
              </a:spcBef>
              <a:buFont typeface="+mj-lt"/>
              <a:buAutoNum type="romanUcPeriod"/>
              <a:tabLst>
                <a:tab pos="1257300" algn="l"/>
              </a:tabLst>
            </a:pPr>
            <a:r>
              <a:rPr lang="en-US" sz="900" dirty="0" smtClean="0"/>
              <a:t>Make </a:t>
            </a:r>
            <a:r>
              <a:rPr lang="en-US" sz="900" dirty="0"/>
              <a:t>available CEOS OpenSearch endpoints: IDN, CWIC and </a:t>
            </a:r>
            <a:r>
              <a:rPr lang="en-US" sz="900" dirty="0" err="1"/>
              <a:t>FedEO</a:t>
            </a:r>
            <a:endParaRPr lang="en-US" sz="900" dirty="0"/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447675" algn="l"/>
              </a:tabLst>
            </a:pPr>
            <a:r>
              <a:rPr lang="en-US" sz="900" dirty="0" smtClean="0"/>
              <a:t>IDN     </a:t>
            </a:r>
            <a:r>
              <a:rPr lang="en-US" sz="900" dirty="0" smtClean="0">
                <a:hlinkClick r:id="rId2"/>
              </a:rPr>
              <a:t>https</a:t>
            </a:r>
            <a:r>
              <a:rPr lang="en-US" sz="900" dirty="0">
                <a:hlinkClick r:id="rId2"/>
              </a:rPr>
              <a:t>://cmr.earthdata.nasa.gov/opensearch/collections/descriptor_document_facets.xml?clientId=cswOpenSearchDoc</a:t>
            </a:r>
            <a:r>
              <a:rPr lang="en-US" sz="900" dirty="0"/>
              <a:t> 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/>
              <a:t>CWIC	</a:t>
            </a:r>
            <a:r>
              <a:rPr lang="en-US" sz="900" dirty="0">
                <a:hlinkClick r:id="rId3"/>
              </a:rPr>
              <a:t>http://cwic.wgiss.ceos.org/opensearch/datasets/osdd.xml?clientId=cwicClient</a:t>
            </a:r>
            <a:endParaRPr lang="en-US" sz="900" dirty="0"/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err="1"/>
              <a:t>FeDEO</a:t>
            </a:r>
            <a:r>
              <a:rPr lang="en-US" sz="900" dirty="0"/>
              <a:t>	</a:t>
            </a:r>
            <a:r>
              <a:rPr lang="en-US" sz="900" dirty="0">
                <a:hlinkClick r:id="rId4"/>
              </a:rPr>
              <a:t>http://fedeo.esa.int/opensearch/description.xml</a:t>
            </a:r>
            <a:r>
              <a:rPr lang="en-US" sz="900" dirty="0"/>
              <a:t> </a:t>
            </a:r>
          </a:p>
          <a:p>
            <a:pPr marL="266700" indent="-266700">
              <a:lnSpc>
                <a:spcPct val="150000"/>
              </a:lnSpc>
              <a:spcBef>
                <a:spcPts val="400"/>
              </a:spcBef>
              <a:buFont typeface="+mj-lt"/>
              <a:buAutoNum type="romanUcPeriod"/>
              <a:tabLst>
                <a:tab pos="1257300" algn="l"/>
              </a:tabLst>
            </a:pPr>
            <a:r>
              <a:rPr lang="en-US" sz="900" dirty="0" smtClean="0"/>
              <a:t>Agree </a:t>
            </a:r>
            <a:r>
              <a:rPr lang="en-US" sz="900" dirty="0"/>
              <a:t>and define CEOS OpenSearch Guidelines, including: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smtClean="0">
                <a:hlinkClick r:id="rId5"/>
              </a:rPr>
              <a:t>CEOS OpenSearch Best Practice</a:t>
            </a:r>
            <a:r>
              <a:rPr lang="en-US" sz="900" dirty="0" smtClean="0"/>
              <a:t>, version 1.2, issued on 13/06/2017	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smtClean="0">
                <a:hlinkClick r:id="rId6"/>
              </a:rPr>
              <a:t>CEOS OpenSearch Developer Guide</a:t>
            </a:r>
            <a:r>
              <a:rPr lang="en-US" sz="900" dirty="0" smtClean="0"/>
              <a:t>, version 2.0D3, issued on 14/11/2016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b="1" dirty="0" smtClean="0">
                <a:solidFill>
                  <a:srgbClr val="FF0000"/>
                </a:solidFill>
              </a:rPr>
              <a:t>CEOS OpenSearch Conformance Test – </a:t>
            </a:r>
            <a:r>
              <a:rPr lang="en-US" sz="900" b="1" u="sng" dirty="0" smtClean="0">
                <a:solidFill>
                  <a:srgbClr val="FF0000"/>
                </a:solidFill>
              </a:rPr>
              <a:t>SLT review and consolidation </a:t>
            </a:r>
          </a:p>
          <a:p>
            <a:pPr marL="266700" lvl="0" indent="-266700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romanUcPeriod" startAt="3"/>
              <a:tabLst>
                <a:tab pos="1257300" algn="l"/>
              </a:tabLst>
            </a:pPr>
            <a:r>
              <a:rPr lang="en-US" sz="900" b="1" dirty="0" smtClean="0">
                <a:solidFill>
                  <a:srgbClr val="FF0000"/>
                </a:solidFill>
              </a:rPr>
              <a:t>Deliver </a:t>
            </a:r>
            <a:r>
              <a:rPr lang="en-US" sz="900" b="1" dirty="0">
                <a:solidFill>
                  <a:srgbClr val="FF0000"/>
                </a:solidFill>
              </a:rPr>
              <a:t>CEOS conformance Test SW to quantify: 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alphaLcParenR"/>
              <a:tabLst>
                <a:tab pos="449263" algn="l"/>
              </a:tabLst>
            </a:pPr>
            <a:r>
              <a:rPr lang="en-US" sz="900" b="1" dirty="0" smtClean="0">
                <a:solidFill>
                  <a:srgbClr val="FF0000"/>
                </a:solidFill>
              </a:rPr>
              <a:t>CEOS OpenSearch endpoints compliancy with CEOS Guideline 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alphaLcParenR"/>
              <a:tabLst>
                <a:tab pos="449263" algn="l"/>
              </a:tabLst>
            </a:pPr>
            <a:r>
              <a:rPr lang="en-US" sz="900" b="1" dirty="0" smtClean="0">
                <a:solidFill>
                  <a:srgbClr val="FF0000"/>
                </a:solidFill>
              </a:rPr>
              <a:t>Interoperability among CEOS OpenSearch endpoints </a:t>
            </a:r>
          </a:p>
          <a:p>
            <a:pPr marL="266700" indent="-266700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romanUcPeriod" startAt="3"/>
              <a:tabLst>
                <a:tab pos="1257300" algn="l"/>
              </a:tabLst>
            </a:pPr>
            <a:endParaRPr lang="en-US" sz="900" dirty="0" smtClean="0"/>
          </a:p>
          <a:p>
            <a:pPr indent="0" algn="ctr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tabLst>
                <a:tab pos="1257300" algn="l"/>
              </a:tabLst>
            </a:pPr>
            <a:r>
              <a:rPr lang="en-US" sz="900" b="1" dirty="0"/>
              <a:t>Points II and III could be reiterated considering new CEOS WGISS requirements and taking care of OGC standardization initiatives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US" sz="2000" dirty="0"/>
              <a:t>CEOS </a:t>
            </a:r>
            <a:r>
              <a:rPr lang="en-US" sz="2000" dirty="0" smtClean="0"/>
              <a:t>OS / SLT Working Group Objectives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48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Conformance Procedures - Open </a:t>
            </a:r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lvl="1" indent="-266700">
              <a:lnSpc>
                <a:spcPct val="150000"/>
              </a:lnSpc>
              <a:tabLst>
                <a:tab pos="449263" algn="l"/>
              </a:tabLst>
            </a:pPr>
            <a:r>
              <a:rPr lang="en-GB" sz="1000" b="1" dirty="0" smtClean="0">
                <a:solidFill>
                  <a:srgbClr val="FF0000"/>
                </a:solidFill>
              </a:rPr>
              <a:t>CEOS OpenSearch Conformance Test Document</a:t>
            </a:r>
          </a:p>
          <a:p>
            <a:pPr marL="266700" lvl="1">
              <a:lnSpc>
                <a:spcPct val="150000"/>
              </a:lnSpc>
              <a:tabLst>
                <a:tab pos="357188" algn="l"/>
              </a:tabLst>
            </a:pPr>
            <a:r>
              <a:rPr lang="en-GB" altLang="en-US" sz="1000" b="1" dirty="0" smtClean="0"/>
              <a:t>Complete first draft – by April 2018</a:t>
            </a:r>
          </a:p>
          <a:p>
            <a:pPr marL="266700" lvl="1">
              <a:lnSpc>
                <a:spcPct val="150000"/>
              </a:lnSpc>
              <a:tabLst>
                <a:tab pos="357188" algn="l"/>
              </a:tabLst>
            </a:pPr>
            <a:r>
              <a:rPr lang="en-GB" altLang="en-US" sz="1000" b="1" dirty="0" smtClean="0"/>
              <a:t>WGISS SLT Working Group review – by May 2018</a:t>
            </a:r>
          </a:p>
          <a:p>
            <a:pPr marL="266700" lvl="1">
              <a:lnSpc>
                <a:spcPct val="150000"/>
              </a:lnSpc>
              <a:tabLst>
                <a:tab pos="357188" algn="l"/>
              </a:tabLst>
            </a:pPr>
            <a:r>
              <a:rPr lang="en-GB" altLang="en-US" sz="1000" b="1" dirty="0" smtClean="0"/>
              <a:t>Consolidation – by Mid June 2018</a:t>
            </a:r>
            <a:br>
              <a:rPr lang="en-GB" altLang="en-US" sz="1000" b="1" dirty="0" smtClean="0"/>
            </a:br>
            <a:endParaRPr lang="en-GB" altLang="en-US" sz="1000" b="1" dirty="0" smtClean="0"/>
          </a:p>
          <a:p>
            <a:pPr indent="0">
              <a:lnSpc>
                <a:spcPct val="150000"/>
              </a:lnSpc>
              <a:tabLst>
                <a:tab pos="1257300" algn="l"/>
              </a:tabLst>
            </a:pPr>
            <a:r>
              <a:rPr lang="en-GB" sz="1000" b="1" dirty="0" smtClean="0">
                <a:solidFill>
                  <a:srgbClr val="FF0000"/>
                </a:solidFill>
              </a:rPr>
              <a:t>Deliver CEOS Conformance Test SW – (TBD)</a:t>
            </a:r>
          </a:p>
          <a:p>
            <a:pPr marL="266700" lvl="1">
              <a:lnSpc>
                <a:spcPct val="150000"/>
              </a:lnSpc>
              <a:tabLst>
                <a:tab pos="357188" algn="l"/>
              </a:tabLst>
            </a:pPr>
            <a:r>
              <a:rPr lang="en-GB" sz="1000" b="1" dirty="0" smtClean="0"/>
              <a:t>CEOS Conformance Test Software</a:t>
            </a:r>
            <a:r>
              <a:rPr lang="en-GB" sz="1000" dirty="0" smtClean="0"/>
              <a:t> will permit to validate and score external OpenSearch endpoints vs CEOS guideline. This CEOS tool will be completely based on </a:t>
            </a:r>
            <a:r>
              <a:rPr lang="en-GB" sz="1000" b="1" dirty="0" smtClean="0"/>
              <a:t>CEOS OpenSearch Conformance Test </a:t>
            </a:r>
            <a:r>
              <a:rPr lang="en-GB" sz="1000" dirty="0" smtClean="0"/>
              <a:t>guidelines.</a:t>
            </a:r>
          </a:p>
          <a:p>
            <a:pPr marL="266700" lvl="1">
              <a:lnSpc>
                <a:spcPct val="150000"/>
              </a:lnSpc>
              <a:tabLst>
                <a:tab pos="357188" algn="l"/>
              </a:tabLst>
            </a:pPr>
            <a:r>
              <a:rPr lang="en-GB" sz="1000" dirty="0" smtClean="0"/>
              <a:t>Within WGISS SLT working group the following as been discussed and preliminary agreed:</a:t>
            </a:r>
          </a:p>
          <a:p>
            <a:pPr marL="447675" lvl="2" indent="-180975">
              <a:lnSpc>
                <a:spcPct val="150000"/>
              </a:lnSpc>
              <a:buFont typeface="Verdana" panose="020B0604030504040204" pitchFamily="34" charset="0"/>
              <a:buChar char="−"/>
              <a:tabLst>
                <a:tab pos="447675" algn="l"/>
                <a:tab pos="449263" algn="l"/>
              </a:tabLst>
            </a:pPr>
            <a:r>
              <a:rPr lang="en-GB" sz="1000" dirty="0" smtClean="0"/>
              <a:t>NASA to keep the CWIC-Smart Validation/Test page updated with future CEOS OS BP changes (SLT </a:t>
            </a:r>
            <a:r>
              <a:rPr lang="en-GB" sz="1000" dirty="0" err="1" smtClean="0"/>
              <a:t>MoM</a:t>
            </a:r>
            <a:r>
              <a:rPr lang="en-GB" sz="1000" dirty="0" smtClean="0"/>
              <a:t> 01/03/2017) </a:t>
            </a:r>
          </a:p>
          <a:p>
            <a:pPr marL="447675" lvl="2" indent="-180975">
              <a:lnSpc>
                <a:spcPct val="150000"/>
              </a:lnSpc>
              <a:buFont typeface="Verdana" panose="020B0604030504040204" pitchFamily="34" charset="0"/>
              <a:buChar char="−"/>
              <a:tabLst>
                <a:tab pos="447675" algn="l"/>
                <a:tab pos="449263" algn="l"/>
              </a:tabLst>
            </a:pPr>
            <a:r>
              <a:rPr lang="en-GB" sz="1000" dirty="0" smtClean="0"/>
              <a:t>NASA does have plans to make all their software, including CWIC-Smart client, open source. Until that happens, the CWIC-Smart client is a publically accessible service (SLT </a:t>
            </a:r>
            <a:r>
              <a:rPr lang="en-GB" sz="1000" dirty="0" err="1" smtClean="0"/>
              <a:t>MoM</a:t>
            </a:r>
            <a:r>
              <a:rPr lang="en-GB" sz="1000" dirty="0" smtClean="0"/>
              <a:t> 01/03/2017)</a:t>
            </a:r>
          </a:p>
          <a:p>
            <a:pPr marL="447675" lvl="2" indent="-180975">
              <a:lnSpc>
                <a:spcPct val="150000"/>
              </a:lnSpc>
              <a:buFont typeface="Verdana" panose="020B0604030504040204" pitchFamily="34" charset="0"/>
              <a:buChar char="−"/>
              <a:tabLst>
                <a:tab pos="447675" algn="l"/>
                <a:tab pos="449263" algn="l"/>
              </a:tabLst>
            </a:pPr>
            <a:r>
              <a:rPr lang="en-GB" sz="1000" dirty="0" smtClean="0"/>
              <a:t>ESA available to support NASA to enhance and test CWIC-Smart Validation software, to produce a CEOS tool usable by all agencies (SLT </a:t>
            </a:r>
            <a:r>
              <a:rPr lang="en-GB" sz="1000" dirty="0" err="1" smtClean="0"/>
              <a:t>MoM</a:t>
            </a:r>
            <a:r>
              <a:rPr lang="en-GB" sz="1000" dirty="0" smtClean="0"/>
              <a:t> 01/03/2017). This also implies the application of an open source license for this Conformance Test Software (Sec. 4.2 WGISS#42 </a:t>
            </a:r>
            <a:r>
              <a:rPr lang="en-GB" sz="1000" dirty="0" err="1" smtClean="0"/>
              <a:t>MoM</a:t>
            </a:r>
            <a:r>
              <a:rPr lang="en-GB" sz="1000" dirty="0" smtClean="0"/>
              <a:t>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2779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Agenda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fr-BE" altLang="en-US" sz="1800" dirty="0"/>
              <a:t>CEOS WGISS </a:t>
            </a:r>
            <a:r>
              <a:rPr lang="en-US" altLang="en-US" sz="1800" dirty="0"/>
              <a:t>Working Groups (WGs) &amp; Objectives</a:t>
            </a:r>
          </a:p>
          <a:p>
            <a:pPr>
              <a:lnSpc>
                <a:spcPct val="250000"/>
              </a:lnSpc>
            </a:pPr>
            <a:r>
              <a:rPr lang="en-US" altLang="en-US" sz="1800" b="1" dirty="0" smtClean="0">
                <a:solidFill>
                  <a:srgbClr val="FF0000"/>
                </a:solidFill>
              </a:rPr>
              <a:t>	</a:t>
            </a:r>
            <a:r>
              <a:rPr lang="en-US" altLang="en-US" sz="1800" dirty="0"/>
              <a:t>Achievements </a:t>
            </a:r>
          </a:p>
          <a:p>
            <a:pPr>
              <a:lnSpc>
                <a:spcPct val="250000"/>
              </a:lnSpc>
            </a:pPr>
            <a:r>
              <a:rPr lang="en-US" altLang="en-US" sz="1800" dirty="0" smtClean="0"/>
              <a:t>	Pending </a:t>
            </a:r>
            <a:r>
              <a:rPr lang="en-US" altLang="en-US" sz="1800" dirty="0"/>
              <a:t>Activities</a:t>
            </a:r>
            <a:endParaRPr lang="en-US" altLang="en-US" sz="1800" dirty="0" smtClean="0"/>
          </a:p>
          <a:p>
            <a:pPr>
              <a:lnSpc>
                <a:spcPct val="250000"/>
              </a:lnSpc>
            </a:pPr>
            <a:r>
              <a:rPr lang="en-US" altLang="en-US" sz="1800" b="1" dirty="0">
                <a:solidFill>
                  <a:srgbClr val="FF0000"/>
                </a:solidFill>
              </a:rPr>
              <a:t>Synergy with OGC initiatives </a:t>
            </a:r>
            <a:endParaRPr lang="en-US" alt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r>
              <a:rPr lang="en-US" altLang="en-US" sz="1800" dirty="0"/>
              <a:t>Conclusions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14763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/>
              <a:t>Synergy with OGC initiatives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0">
              <a:lnSpc>
                <a:spcPct val="150000"/>
              </a:lnSpc>
            </a:pPr>
            <a:r>
              <a:rPr lang="en-US" sz="1050" dirty="0" smtClean="0"/>
              <a:t>At last </a:t>
            </a:r>
            <a:r>
              <a:rPr lang="en-US" sz="1050" dirty="0" smtClean="0">
                <a:hlinkClick r:id="rId2"/>
              </a:rPr>
              <a:t>OGC Technical and Planning Committee Meeting in Orleans</a:t>
            </a:r>
            <a:r>
              <a:rPr lang="en-US" sz="1050" dirty="0" smtClean="0"/>
              <a:t>, France, 19-23 March ‘18, the </a:t>
            </a:r>
            <a:r>
              <a:rPr lang="en-US" sz="1050" b="1" dirty="0" smtClean="0"/>
              <a:t>EO Product Metadata and OpenSearch</a:t>
            </a:r>
            <a:r>
              <a:rPr lang="en-US" sz="1050" dirty="0" smtClean="0"/>
              <a:t> Standardization Working Group (SWG) achieved the following major milestone:</a:t>
            </a:r>
          </a:p>
          <a:p>
            <a:pPr marL="354013" indent="-171450">
              <a:lnSpc>
                <a:spcPct val="150000"/>
              </a:lnSpc>
              <a:buFontTx/>
              <a:buChar char="-"/>
            </a:pPr>
            <a:r>
              <a:rPr lang="en-US" sz="1050" dirty="0" smtClean="0"/>
              <a:t>Introduced the “</a:t>
            </a:r>
            <a:r>
              <a:rPr lang="en-US" sz="1050" dirty="0"/>
              <a:t>final" version of the new EO OpenSearch standard evolution document </a:t>
            </a:r>
            <a:r>
              <a:rPr lang="en-US" sz="1050" dirty="0" smtClean="0"/>
              <a:t>package, including:</a:t>
            </a:r>
          </a:p>
          <a:p>
            <a:pPr marL="54133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50" dirty="0">
                <a:hlinkClick r:id="rId3"/>
              </a:rPr>
              <a:t>OGC 13-026r9 – </a:t>
            </a:r>
            <a:r>
              <a:rPr lang="en-US" sz="1050" dirty="0">
                <a:hlinkClick r:id="rId3"/>
              </a:rPr>
              <a:t>OGC OpenSearch Extension for Earth </a:t>
            </a:r>
            <a:r>
              <a:rPr lang="en-US" sz="1050" dirty="0" smtClean="0">
                <a:hlinkClick r:id="rId3"/>
              </a:rPr>
              <a:t>Observation</a:t>
            </a:r>
            <a:r>
              <a:rPr lang="en-US" sz="1050" dirty="0" smtClean="0"/>
              <a:t>, this is </a:t>
            </a:r>
            <a:r>
              <a:rPr lang="en-US" sz="1050" dirty="0"/>
              <a:t>a major consolidation of the </a:t>
            </a:r>
            <a:r>
              <a:rPr lang="en-US" sz="1050" dirty="0" smtClean="0"/>
              <a:t>spec (from </a:t>
            </a:r>
            <a:r>
              <a:rPr lang="en-US" sz="1050" dirty="0"/>
              <a:t>OGC-13-026r8 to </a:t>
            </a:r>
            <a:r>
              <a:rPr lang="en-US" sz="1050" dirty="0" smtClean="0"/>
              <a:t>OGC-13-026r9) </a:t>
            </a:r>
            <a:r>
              <a:rPr lang="en-US" sz="1050" dirty="0"/>
              <a:t>that addresses many </a:t>
            </a:r>
            <a:r>
              <a:rPr lang="en-US" sz="1050" dirty="0" smtClean="0"/>
              <a:t>issues (CEOS OpenSearch Best Practice is applicable)</a:t>
            </a:r>
          </a:p>
          <a:p>
            <a:pPr marL="54133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50" dirty="0">
                <a:hlinkClick r:id="rId4"/>
              </a:rPr>
              <a:t>OGC 17-047 - </a:t>
            </a:r>
            <a:r>
              <a:rPr lang="en-US" sz="1050" dirty="0">
                <a:hlinkClick r:id="rId4"/>
              </a:rPr>
              <a:t>OGC OpenSearch-EO </a:t>
            </a:r>
            <a:r>
              <a:rPr lang="en-US" sz="1050" dirty="0" err="1">
                <a:hlinkClick r:id="rId4"/>
              </a:rPr>
              <a:t>GeoJSON</a:t>
            </a:r>
            <a:r>
              <a:rPr lang="en-US" sz="1050" dirty="0">
                <a:hlinkClick r:id="rId4"/>
              </a:rPr>
              <a:t>(-LD) Response Encoding Standard</a:t>
            </a:r>
            <a:r>
              <a:rPr lang="en-US" sz="1050" dirty="0"/>
              <a:t>, this defines how an </a:t>
            </a:r>
            <a:r>
              <a:rPr lang="en-US" sz="1050" dirty="0" err="1"/>
              <a:t>opensearch</a:t>
            </a:r>
            <a:r>
              <a:rPr lang="en-US" sz="1050" dirty="0"/>
              <a:t> response should be encoded in </a:t>
            </a:r>
            <a:r>
              <a:rPr lang="en-US" sz="1050" dirty="0" err="1"/>
              <a:t>geoJson</a:t>
            </a:r>
            <a:r>
              <a:rPr lang="en-US" sz="1050" dirty="0"/>
              <a:t>, as a OWS Context. It describes the “envelope” of a search response. The result items can be either EO products or EO Collections. These are described in separate specs which are reference documents to OGC-17-047</a:t>
            </a:r>
          </a:p>
          <a:p>
            <a:pPr marL="54133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50" dirty="0" smtClean="0">
                <a:hlinkClick r:id="rId5"/>
              </a:rPr>
              <a:t>OGC </a:t>
            </a:r>
            <a:r>
              <a:rPr lang="en-GB" sz="1050" dirty="0">
                <a:hlinkClick r:id="rId5"/>
              </a:rPr>
              <a:t>17-003 - OGC EO Dataset Metadata </a:t>
            </a:r>
            <a:r>
              <a:rPr lang="en-GB" sz="1050" dirty="0" err="1">
                <a:hlinkClick r:id="rId5"/>
              </a:rPr>
              <a:t>GeoJSON</a:t>
            </a:r>
            <a:r>
              <a:rPr lang="en-GB" sz="1050" dirty="0">
                <a:hlinkClick r:id="rId5"/>
              </a:rPr>
              <a:t>(-LD) Encoding </a:t>
            </a:r>
            <a:r>
              <a:rPr lang="en-GB" sz="1050" dirty="0" smtClean="0">
                <a:hlinkClick r:id="rId5"/>
              </a:rPr>
              <a:t>Standard</a:t>
            </a:r>
            <a:r>
              <a:rPr lang="en-GB" sz="1050" dirty="0"/>
              <a:t>,</a:t>
            </a:r>
            <a:r>
              <a:rPr lang="en-GB" sz="1050" dirty="0" smtClean="0"/>
              <a:t> </a:t>
            </a:r>
            <a:r>
              <a:rPr lang="en-US" sz="1050" dirty="0" smtClean="0"/>
              <a:t>this </a:t>
            </a:r>
            <a:r>
              <a:rPr lang="en-US" sz="1050" dirty="0"/>
              <a:t>is the spec for the EO product metadata in </a:t>
            </a:r>
            <a:r>
              <a:rPr lang="en-US" sz="1050" dirty="0" err="1" smtClean="0"/>
              <a:t>geoJson</a:t>
            </a:r>
            <a:r>
              <a:rPr lang="en-US" sz="1050" dirty="0" smtClean="0"/>
              <a:t>. </a:t>
            </a:r>
            <a:r>
              <a:rPr lang="en-US" sz="1050" dirty="0"/>
              <a:t>It is based on a simplified metadata model and attribute vocabulary which was discussed/reviewed at CEOS/WGISS level (in particular with NASA</a:t>
            </a:r>
            <a:r>
              <a:rPr lang="en-US" sz="1050" dirty="0" smtClean="0"/>
              <a:t>).</a:t>
            </a:r>
          </a:p>
          <a:p>
            <a:pPr marL="354013" indent="-171450">
              <a:lnSpc>
                <a:spcPct val="150000"/>
              </a:lnSpc>
              <a:buFontTx/>
              <a:buChar char="-"/>
            </a:pPr>
            <a:r>
              <a:rPr lang="en-US" sz="1050" dirty="0" smtClean="0"/>
              <a:t>Requested </a:t>
            </a:r>
            <a:r>
              <a:rPr lang="en-US" sz="1050" dirty="0"/>
              <a:t>to OGC to approve that the related document package enters the so-called “public review” phase (3 weeks). </a:t>
            </a:r>
            <a:endParaRPr lang="en-US" sz="1050" dirty="0" smtClean="0"/>
          </a:p>
          <a:p>
            <a:pPr marL="354013" indent="-171450">
              <a:lnSpc>
                <a:spcPct val="150000"/>
              </a:lnSpc>
              <a:buFontTx/>
              <a:buChar char="-"/>
            </a:pPr>
            <a:r>
              <a:rPr lang="en-US" sz="1050" dirty="0" smtClean="0"/>
              <a:t>After </a:t>
            </a:r>
            <a:r>
              <a:rPr lang="en-US" sz="1050" dirty="0"/>
              <a:t>this phase, final steps will be to address eventual comments and to obtain the adoption as a standard</a:t>
            </a:r>
            <a:r>
              <a:rPr lang="en-US" sz="105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7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Agenda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fr-BE" altLang="en-US" sz="1800" dirty="0"/>
              <a:t>CEOS WGISS </a:t>
            </a:r>
            <a:r>
              <a:rPr lang="en-US" altLang="en-US" sz="1800" dirty="0"/>
              <a:t>Working Groups (WGs) &amp; Objectives</a:t>
            </a:r>
          </a:p>
          <a:p>
            <a:pPr>
              <a:lnSpc>
                <a:spcPct val="250000"/>
              </a:lnSpc>
            </a:pPr>
            <a:r>
              <a:rPr lang="en-US" altLang="en-US" sz="1800" b="1" dirty="0" smtClean="0">
                <a:solidFill>
                  <a:srgbClr val="FF0000"/>
                </a:solidFill>
              </a:rPr>
              <a:t>	</a:t>
            </a:r>
            <a:r>
              <a:rPr lang="en-US" altLang="en-US" sz="1800" dirty="0"/>
              <a:t>Achievements </a:t>
            </a:r>
          </a:p>
          <a:p>
            <a:pPr>
              <a:lnSpc>
                <a:spcPct val="250000"/>
              </a:lnSpc>
            </a:pPr>
            <a:r>
              <a:rPr lang="en-US" altLang="en-US" sz="1800" dirty="0" smtClean="0"/>
              <a:t>	Pending </a:t>
            </a:r>
            <a:r>
              <a:rPr lang="en-US" altLang="en-US" sz="1800" dirty="0"/>
              <a:t>Activities</a:t>
            </a:r>
            <a:endParaRPr lang="en-US" altLang="en-US" sz="1800" dirty="0" smtClean="0"/>
          </a:p>
          <a:p>
            <a:pPr>
              <a:lnSpc>
                <a:spcPct val="250000"/>
              </a:lnSpc>
            </a:pPr>
            <a:r>
              <a:rPr lang="en-US" altLang="en-US" sz="1800" dirty="0"/>
              <a:t>Synergy with OGC initiatives </a:t>
            </a:r>
          </a:p>
          <a:p>
            <a:pPr>
              <a:lnSpc>
                <a:spcPct val="250000"/>
              </a:lnSpc>
            </a:pPr>
            <a:r>
              <a:rPr lang="en-US" altLang="en-US" sz="1800" b="1" dirty="0" smtClean="0">
                <a:solidFill>
                  <a:srgbClr val="FF0000"/>
                </a:solidFill>
              </a:rPr>
              <a:t>Conclusions &amp; next steps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&amp; 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8748000" cy="3969208"/>
          </a:xfrm>
        </p:spPr>
        <p:txBody>
          <a:bodyPr/>
          <a:lstStyle/>
          <a:p>
            <a:pPr marL="90488" indent="0" algn="ctr">
              <a:lnSpc>
                <a:spcPct val="150000"/>
              </a:lnSpc>
            </a:pPr>
            <a:r>
              <a:rPr lang="en-US" sz="1200" b="1" i="1" dirty="0" smtClean="0"/>
              <a:t>… NEXT STEPS to be Discussed…</a:t>
            </a:r>
            <a:endParaRPr lang="en-GB" sz="1200" b="1" i="1" dirty="0"/>
          </a:p>
          <a:p>
            <a:pPr marL="90488" indent="0">
              <a:lnSpc>
                <a:spcPct val="150000"/>
              </a:lnSpc>
            </a:pPr>
            <a:endParaRPr lang="en-US" sz="1100" b="1" i="1" dirty="0" smtClean="0"/>
          </a:p>
          <a:p>
            <a:pPr marL="90488" indent="0">
              <a:lnSpc>
                <a:spcPct val="150000"/>
              </a:lnSpc>
            </a:pPr>
            <a:r>
              <a:rPr lang="en-US" sz="1200" b="1" i="1" dirty="0" smtClean="0"/>
              <a:t>Short terms</a:t>
            </a:r>
            <a:endParaRPr lang="en-GB" sz="1200" b="1" i="1" dirty="0" smtClean="0"/>
          </a:p>
          <a:p>
            <a:pPr marL="271463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 smtClean="0"/>
              <a:t>CEOS </a:t>
            </a:r>
            <a:r>
              <a:rPr lang="en-GB" sz="1100" dirty="0"/>
              <a:t>Open Search Conformance Test </a:t>
            </a:r>
            <a:r>
              <a:rPr lang="en-GB" sz="1100" dirty="0" smtClean="0"/>
              <a:t>document consolidation</a:t>
            </a:r>
            <a:endParaRPr lang="en-GB" sz="1100" dirty="0"/>
          </a:p>
          <a:p>
            <a:pPr marL="271463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CEOS </a:t>
            </a:r>
            <a:r>
              <a:rPr lang="en-GB" sz="1100" dirty="0" smtClean="0"/>
              <a:t>Conformance </a:t>
            </a:r>
            <a:r>
              <a:rPr lang="en-GB" sz="1100" dirty="0"/>
              <a:t>Test </a:t>
            </a:r>
            <a:r>
              <a:rPr lang="en-GB" sz="1100" dirty="0" smtClean="0"/>
              <a:t>SW </a:t>
            </a:r>
          </a:p>
          <a:p>
            <a:pPr marL="90488" indent="0">
              <a:lnSpc>
                <a:spcPct val="150000"/>
              </a:lnSpc>
            </a:pPr>
            <a:endParaRPr lang="en-US" sz="1100" b="1" i="1" dirty="0" smtClean="0"/>
          </a:p>
          <a:p>
            <a:pPr marL="90488" indent="0">
              <a:lnSpc>
                <a:spcPct val="150000"/>
              </a:lnSpc>
            </a:pPr>
            <a:r>
              <a:rPr lang="en-US" sz="1200" b="1" i="1" dirty="0" smtClean="0"/>
              <a:t>Longer Terms </a:t>
            </a:r>
          </a:p>
          <a:p>
            <a:pPr marL="271463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smtClean="0"/>
              <a:t>A further review cycle of CEOS Best Practice, considering OGC 13-026r9 and OGC 17-047, would </a:t>
            </a:r>
            <a:r>
              <a:rPr lang="en-US" sz="1100" dirty="0" smtClean="0"/>
              <a:t>significantly simplify </a:t>
            </a:r>
            <a:r>
              <a:rPr lang="en-US" sz="1100" smtClean="0"/>
              <a:t>the document</a:t>
            </a:r>
            <a:endParaRPr lang="en-US" sz="1100" dirty="0" smtClean="0"/>
          </a:p>
          <a:p>
            <a:pPr marL="90488" indent="0">
              <a:lnSpc>
                <a:spcPct val="150000"/>
              </a:lnSpc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6829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Agenda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fr-BE" altLang="en-US" sz="1800" dirty="0"/>
              <a:t>CEOS WGISS </a:t>
            </a:r>
            <a:r>
              <a:rPr lang="en-US" altLang="en-US" sz="1800" dirty="0"/>
              <a:t>Working Groups (WGs) &amp; Objectives</a:t>
            </a:r>
          </a:p>
          <a:p>
            <a:pPr>
              <a:lnSpc>
                <a:spcPct val="250000"/>
              </a:lnSpc>
            </a:pPr>
            <a:r>
              <a:rPr lang="en-US" altLang="en-US" sz="1800" dirty="0"/>
              <a:t>	Achievements </a:t>
            </a:r>
          </a:p>
          <a:p>
            <a:pPr>
              <a:lnSpc>
                <a:spcPct val="250000"/>
              </a:lnSpc>
            </a:pPr>
            <a:r>
              <a:rPr lang="en-US" altLang="en-US" sz="1800" dirty="0"/>
              <a:t>	Pending </a:t>
            </a:r>
            <a:r>
              <a:rPr lang="en-US" altLang="en-US" sz="1800" dirty="0" smtClean="0"/>
              <a:t>Activities</a:t>
            </a:r>
            <a:endParaRPr lang="en-US" altLang="en-US" sz="1800" dirty="0"/>
          </a:p>
          <a:p>
            <a:pPr>
              <a:lnSpc>
                <a:spcPct val="250000"/>
              </a:lnSpc>
            </a:pPr>
            <a:r>
              <a:rPr lang="en-US" altLang="en-US" sz="1800" dirty="0" smtClean="0"/>
              <a:t>Synergy with OGC initiatives</a:t>
            </a:r>
          </a:p>
          <a:p>
            <a:pPr>
              <a:lnSpc>
                <a:spcPct val="250000"/>
              </a:lnSpc>
            </a:pPr>
            <a:r>
              <a:rPr lang="en-US" altLang="en-US" sz="1800" dirty="0"/>
              <a:t>Conclusions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31029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Agenda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fr-BE" altLang="en-US" sz="1800" b="1" dirty="0">
                <a:solidFill>
                  <a:srgbClr val="FF0000"/>
                </a:solidFill>
              </a:rPr>
              <a:t>CEOS WGISS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Working Groups (WGs) &amp; Objectives</a:t>
            </a:r>
            <a:endParaRPr lang="en-US" altLang="en-US" sz="1800" dirty="0"/>
          </a:p>
          <a:p>
            <a:pPr>
              <a:lnSpc>
                <a:spcPct val="250000"/>
              </a:lnSpc>
            </a:pPr>
            <a:r>
              <a:rPr lang="en-US" altLang="en-US" sz="1800" dirty="0" smtClean="0"/>
              <a:t>	Achievements </a:t>
            </a:r>
          </a:p>
          <a:p>
            <a:pPr>
              <a:lnSpc>
                <a:spcPct val="250000"/>
              </a:lnSpc>
            </a:pPr>
            <a:r>
              <a:rPr lang="en-US" altLang="en-US" sz="1800" dirty="0" smtClean="0"/>
              <a:t>	Pending </a:t>
            </a:r>
            <a:r>
              <a:rPr lang="en-US" altLang="en-US" sz="1800" dirty="0"/>
              <a:t>Activities</a:t>
            </a:r>
            <a:endParaRPr lang="en-US" altLang="en-US" sz="1800" dirty="0" smtClean="0"/>
          </a:p>
          <a:p>
            <a:pPr>
              <a:lnSpc>
                <a:spcPct val="250000"/>
              </a:lnSpc>
            </a:pPr>
            <a:r>
              <a:rPr lang="en-US" altLang="en-US" sz="1800" dirty="0"/>
              <a:t>Synergy with OGC initiatives </a:t>
            </a:r>
            <a:endParaRPr lang="en-US" altLang="en-US" sz="1800" dirty="0" smtClean="0"/>
          </a:p>
          <a:p>
            <a:pPr>
              <a:lnSpc>
                <a:spcPct val="250000"/>
              </a:lnSpc>
            </a:pPr>
            <a:r>
              <a:rPr lang="en-US" altLang="en-US" sz="1800" dirty="0"/>
              <a:t>Conclusions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30347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3086" y="164537"/>
            <a:ext cx="7174846" cy="400110"/>
          </a:xfrm>
        </p:spPr>
        <p:txBody>
          <a:bodyPr/>
          <a:lstStyle/>
          <a:p>
            <a:r>
              <a:rPr lang="en-GB" altLang="en-US" sz="2000" dirty="0" smtClean="0"/>
              <a:t>Working Groups (WGs)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altLang="en-US" sz="1000" b="1" dirty="0" smtClean="0">
                <a:solidFill>
                  <a:srgbClr val="FF0000"/>
                </a:solidFill>
              </a:rPr>
              <a:t>CEOS WGISS OpenSearch II Project</a:t>
            </a:r>
            <a:r>
              <a:rPr lang="en-US" altLang="en-US" sz="1000" dirty="0" smtClean="0"/>
              <a:t>, started with WGISS#40,</a:t>
            </a:r>
            <a:r>
              <a:rPr lang="en-US" altLang="en-US" sz="1000" b="1" dirty="0" smtClean="0"/>
              <a:t> </a:t>
            </a:r>
            <a:r>
              <a:rPr lang="en-US" altLang="en-US" sz="1000" dirty="0" smtClean="0"/>
              <a:t>led </a:t>
            </a:r>
            <a:r>
              <a:rPr lang="en-GB" altLang="en-US" sz="1000" dirty="0" smtClean="0"/>
              <a:t>by: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GB" altLang="en-US" sz="1000" dirty="0" smtClean="0"/>
              <a:t>		ESA	Andrea Della </a:t>
            </a:r>
            <a:r>
              <a:rPr lang="en-GB" altLang="en-US" sz="1000" dirty="0" err="1" smtClean="0"/>
              <a:t>Vecchia</a:t>
            </a:r>
            <a:endParaRPr lang="en-GB" altLang="en-US" sz="10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GB" altLang="en-US" sz="1000" dirty="0" smtClean="0"/>
              <a:t>		ESA	Olivier </a:t>
            </a:r>
            <a:r>
              <a:rPr lang="en-GB" altLang="en-US" sz="1000" dirty="0" err="1" smtClean="0"/>
              <a:t>Barois</a:t>
            </a:r>
            <a:r>
              <a:rPr lang="en-GB" altLang="en-US" sz="1000" dirty="0" smtClean="0"/>
              <a:t>, since Dec’17 </a:t>
            </a:r>
            <a:r>
              <a:rPr lang="en-GB" altLang="en-US" sz="1000" dirty="0" err="1" smtClean="0"/>
              <a:t>Damiano</a:t>
            </a:r>
            <a:r>
              <a:rPr lang="en-GB" altLang="en-US" sz="1000" dirty="0" smtClean="0"/>
              <a:t> </a:t>
            </a:r>
            <a:r>
              <a:rPr lang="en-GB" altLang="en-US" sz="1000" dirty="0" err="1" smtClean="0"/>
              <a:t>Guerrucci</a:t>
            </a:r>
            <a:endParaRPr lang="en-GB" altLang="en-US" sz="10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GB" altLang="en-US" sz="1000" dirty="0" smtClean="0"/>
              <a:t>		</a:t>
            </a:r>
            <a:r>
              <a:rPr lang="en-GB" altLang="en-US" sz="1000" dirty="0" err="1" smtClean="0"/>
              <a:t>Spacebel</a:t>
            </a:r>
            <a:r>
              <a:rPr lang="en-GB" altLang="en-US" sz="1000" dirty="0" smtClean="0"/>
              <a:t>	Yves </a:t>
            </a:r>
            <a:r>
              <a:rPr lang="en-GB" altLang="en-US" sz="1000" dirty="0" err="1" smtClean="0"/>
              <a:t>Coene</a:t>
            </a:r>
            <a:r>
              <a:rPr lang="en-GB" altLang="en-US" sz="1000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en-GB" altLang="en-US" sz="800" i="1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GB" altLang="en-US" sz="1000" dirty="0" smtClean="0"/>
              <a:t>On the basis of the WGISS-40 meeting conclusions (</a:t>
            </a:r>
            <a:r>
              <a:rPr lang="en-GB" altLang="en-US" sz="1000" dirty="0" smtClean="0">
                <a:hlinkClick r:id="rId2"/>
              </a:rPr>
              <a:t>WGISS-40 </a:t>
            </a:r>
            <a:r>
              <a:rPr lang="en-GB" altLang="en-US" sz="1000" dirty="0" err="1" smtClean="0">
                <a:hlinkClick r:id="rId2"/>
              </a:rPr>
              <a:t>MoM</a:t>
            </a:r>
            <a:r>
              <a:rPr lang="en-GB" altLang="en-US" sz="1000" dirty="0" smtClean="0"/>
              <a:t>), the following targets have been defined:</a:t>
            </a:r>
          </a:p>
          <a:p>
            <a:pPr marL="266700" indent="-179388">
              <a:lnSpc>
                <a:spcPct val="150000"/>
              </a:lnSpc>
              <a:spcBef>
                <a:spcPts val="600"/>
              </a:spcBef>
              <a:buFont typeface="Verdana" pitchFamily="34" charset="0"/>
              <a:buAutoNum type="arabicPeriod"/>
            </a:pPr>
            <a:r>
              <a:rPr lang="en-GB" altLang="en-US" sz="1000" dirty="0" smtClean="0"/>
              <a:t>Consolidation and finalization of </a:t>
            </a:r>
            <a:r>
              <a:rPr lang="en-GB" altLang="en-US" sz="1000" b="1" dirty="0" smtClean="0"/>
              <a:t>CEOS OpenSearch Best Practice</a:t>
            </a:r>
            <a:r>
              <a:rPr lang="en-GB" altLang="en-US" sz="1000" dirty="0" smtClean="0"/>
              <a:t> document</a:t>
            </a:r>
          </a:p>
          <a:p>
            <a:pPr marL="266700" indent="-179388">
              <a:lnSpc>
                <a:spcPct val="150000"/>
              </a:lnSpc>
              <a:spcBef>
                <a:spcPts val="600"/>
              </a:spcBef>
              <a:buFont typeface="Verdana" pitchFamily="34" charset="0"/>
              <a:buAutoNum type="arabicPeriod"/>
            </a:pPr>
            <a:r>
              <a:rPr lang="en-GB" altLang="en-US" sz="1000" dirty="0" smtClean="0"/>
              <a:t>Updating of the </a:t>
            </a:r>
            <a:r>
              <a:rPr lang="en-GB" altLang="en-US" sz="1000" b="1" dirty="0" smtClean="0"/>
              <a:t>CEOS Developer Guide</a:t>
            </a:r>
            <a:r>
              <a:rPr lang="en-GB" altLang="en-US" sz="1000" dirty="0" smtClean="0"/>
              <a:t> document in accordance with the BP finalisation </a:t>
            </a:r>
          </a:p>
          <a:p>
            <a:pPr marL="266700" indent="-179388">
              <a:lnSpc>
                <a:spcPct val="150000"/>
              </a:lnSpc>
              <a:spcBef>
                <a:spcPts val="600"/>
              </a:spcBef>
              <a:buFont typeface="Verdana" pitchFamily="34" charset="0"/>
              <a:buAutoNum type="arabicPeriod"/>
            </a:pPr>
            <a:r>
              <a:rPr lang="en-GB" altLang="en-US" sz="1000" dirty="0" smtClean="0"/>
              <a:t>Start discussion about </a:t>
            </a:r>
            <a:r>
              <a:rPr lang="en-GB" altLang="en-US" sz="1000" b="1" dirty="0" smtClean="0"/>
              <a:t>CEOS OpenSearch Conformance Tests</a:t>
            </a:r>
            <a:r>
              <a:rPr lang="en-GB" altLang="en-US" sz="1000" dirty="0" smtClean="0"/>
              <a:t> document</a:t>
            </a:r>
          </a:p>
          <a:p>
            <a:pPr indent="0">
              <a:lnSpc>
                <a:spcPct val="150000"/>
              </a:lnSpc>
              <a:spcBef>
                <a:spcPts val="600"/>
              </a:spcBef>
            </a:pPr>
            <a:endParaRPr lang="en-GB" altLang="en-US" sz="900" b="1" i="1" dirty="0" smtClean="0">
              <a:solidFill>
                <a:srgbClr val="FF0000"/>
              </a:solidFill>
            </a:endParaRPr>
          </a:p>
          <a:p>
            <a:pPr indent="0">
              <a:lnSpc>
                <a:spcPct val="150000"/>
              </a:lnSpc>
              <a:spcBef>
                <a:spcPts val="600"/>
              </a:spcBef>
            </a:pPr>
            <a:r>
              <a:rPr lang="en-GB" altLang="en-US" sz="1000" b="1" i="1" dirty="0">
                <a:solidFill>
                  <a:srgbClr val="FF0000"/>
                </a:solidFill>
              </a:rPr>
              <a:t>CEOS WGISS </a:t>
            </a:r>
            <a:r>
              <a:rPr lang="en-US" altLang="en-US" sz="1000" b="1" i="1" dirty="0">
                <a:solidFill>
                  <a:srgbClr val="FF0000"/>
                </a:solidFill>
              </a:rPr>
              <a:t>Connected Data Assets System Level </a:t>
            </a:r>
            <a:r>
              <a:rPr lang="en-US" altLang="en-US" sz="1000" b="1" i="1" dirty="0" smtClean="0">
                <a:solidFill>
                  <a:srgbClr val="FF0000"/>
                </a:solidFill>
              </a:rPr>
              <a:t>Team</a:t>
            </a:r>
            <a:r>
              <a:rPr lang="en-US" altLang="en-US" sz="1000" i="1" dirty="0" smtClean="0"/>
              <a:t>, led by </a:t>
            </a:r>
            <a:r>
              <a:rPr lang="en-US" altLang="en-US" sz="1000" i="1" dirty="0" err="1"/>
              <a:t>Yonsook</a:t>
            </a:r>
            <a:r>
              <a:rPr lang="en-US" altLang="en-US" sz="1000" i="1" dirty="0"/>
              <a:t> </a:t>
            </a:r>
            <a:r>
              <a:rPr lang="en-US" altLang="en-US" sz="1000" i="1" dirty="0" err="1" smtClean="0"/>
              <a:t>Enloe</a:t>
            </a:r>
            <a:r>
              <a:rPr lang="en-US" altLang="en-US" sz="1000" i="1" dirty="0" smtClean="0"/>
              <a:t>, was created </a:t>
            </a:r>
            <a:r>
              <a:rPr lang="en-US" altLang="en-US" sz="1000" i="1" dirty="0"/>
              <a:t>after the WGISS#42 </a:t>
            </a:r>
            <a:r>
              <a:rPr lang="en-US" altLang="en-US" sz="1000" i="1" dirty="0" smtClean="0"/>
              <a:t>in September 2016 (Action </a:t>
            </a:r>
            <a:r>
              <a:rPr lang="en-GB" sz="1000" i="1" dirty="0"/>
              <a:t>WGISS-42-09). It aims to analyse the CEOS Data </a:t>
            </a:r>
            <a:r>
              <a:rPr lang="en-GB" sz="1000" i="1" dirty="0" smtClean="0"/>
              <a:t>Assets, </a:t>
            </a:r>
            <a:r>
              <a:rPr lang="en-GB" sz="1000" i="1" dirty="0"/>
              <a:t>identify interoperability issues, propose solutions and feed </a:t>
            </a:r>
            <a:r>
              <a:rPr lang="en-GB" sz="1000" i="1" dirty="0" smtClean="0"/>
              <a:t>CEOS standardisation initiatives </a:t>
            </a:r>
            <a:r>
              <a:rPr lang="en-GB" sz="1000" i="1" u="sng" dirty="0" smtClean="0"/>
              <a:t>in synergies with OGC activities</a:t>
            </a:r>
            <a:r>
              <a:rPr lang="en-GB" sz="1000" i="1" dirty="0" smtClean="0"/>
              <a:t>. Monthly </a:t>
            </a:r>
            <a:r>
              <a:rPr lang="en-GB" sz="1000" i="1" dirty="0" err="1" smtClean="0"/>
              <a:t>telco</a:t>
            </a:r>
            <a:r>
              <a:rPr lang="en-GB" sz="1000" i="1" dirty="0" smtClean="0"/>
              <a:t> performed since 24 October 2016</a:t>
            </a:r>
            <a:r>
              <a:rPr lang="en-GB" sz="1000" dirty="0" smtClean="0"/>
              <a:t>. </a:t>
            </a:r>
            <a:endParaRPr lang="en-GB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1570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GB" sz="1050" dirty="0" smtClean="0"/>
              <a:t>To set up and make available a fully </a:t>
            </a:r>
            <a:r>
              <a:rPr lang="en-GB" sz="1050" b="1" dirty="0" smtClean="0"/>
              <a:t>standardised</a:t>
            </a:r>
            <a:r>
              <a:rPr lang="en-GB" sz="1050" dirty="0" smtClean="0"/>
              <a:t> and </a:t>
            </a:r>
            <a:r>
              <a:rPr lang="en-GB" sz="1050" b="1" dirty="0" smtClean="0"/>
              <a:t>interoperable</a:t>
            </a:r>
            <a:r>
              <a:rPr lang="en-GB" sz="1050" dirty="0" smtClean="0"/>
              <a:t> CEOS </a:t>
            </a:r>
            <a:r>
              <a:rPr lang="en-GB" sz="1050" dirty="0"/>
              <a:t>(but not limited to</a:t>
            </a:r>
            <a:r>
              <a:rPr lang="en-GB" sz="1050" dirty="0" smtClean="0"/>
              <a:t>) connected data assets, following items need to be addressed:</a:t>
            </a:r>
          </a:p>
          <a:p>
            <a:pPr marL="266700" indent="-266700">
              <a:lnSpc>
                <a:spcPct val="150000"/>
              </a:lnSpc>
              <a:spcBef>
                <a:spcPts val="400"/>
              </a:spcBef>
              <a:buFont typeface="+mj-lt"/>
              <a:buAutoNum type="romanUcPeriod"/>
              <a:tabLst>
                <a:tab pos="1257300" algn="l"/>
              </a:tabLst>
            </a:pPr>
            <a:r>
              <a:rPr lang="en-US" sz="900" dirty="0" smtClean="0"/>
              <a:t>Make </a:t>
            </a:r>
            <a:r>
              <a:rPr lang="en-US" sz="900" dirty="0"/>
              <a:t>available CEOS OpenSearch endpoints: IDN, CWIC and </a:t>
            </a:r>
            <a:r>
              <a:rPr lang="en-US" sz="900" dirty="0" err="1"/>
              <a:t>FedEO</a:t>
            </a:r>
            <a:endParaRPr lang="en-US" sz="900" dirty="0"/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/>
              <a:t>IDN	</a:t>
            </a:r>
            <a:r>
              <a:rPr lang="en-US" sz="900" dirty="0" smtClean="0"/>
              <a:t>   </a:t>
            </a:r>
            <a:r>
              <a:rPr lang="en-US" sz="900" dirty="0" smtClean="0">
                <a:solidFill>
                  <a:schemeClr val="accent1"/>
                </a:solidFill>
                <a:hlinkClick r:id="rId2"/>
              </a:rPr>
              <a:t>https</a:t>
            </a:r>
            <a:r>
              <a:rPr lang="en-US" sz="900" dirty="0">
                <a:solidFill>
                  <a:schemeClr val="accent1"/>
                </a:solidFill>
                <a:hlinkClick r:id="rId2"/>
              </a:rPr>
              <a:t>://cmr.earthdata.nasa.gov/opensearch/collections/descriptor_document_facets.xml?clientId=cswOpenSearchDoc</a:t>
            </a:r>
            <a:r>
              <a:rPr lang="en-US" sz="900" dirty="0">
                <a:solidFill>
                  <a:schemeClr val="accent1"/>
                </a:solidFill>
              </a:rPr>
              <a:t> 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/>
              <a:t>CWIC	</a:t>
            </a:r>
            <a:r>
              <a:rPr lang="en-US" sz="900" dirty="0" smtClean="0"/>
              <a:t>   </a:t>
            </a:r>
            <a:r>
              <a:rPr lang="en-US" sz="900" dirty="0" smtClean="0">
                <a:hlinkClick r:id="rId3"/>
              </a:rPr>
              <a:t>http</a:t>
            </a:r>
            <a:r>
              <a:rPr lang="en-US" sz="900" dirty="0">
                <a:hlinkClick r:id="rId3"/>
              </a:rPr>
              <a:t>://cwic.wgiss.ceos.org/opensearch/datasets/osdd.xml?clientId=cwicClient</a:t>
            </a:r>
            <a:endParaRPr lang="en-US" sz="900" dirty="0"/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err="1"/>
              <a:t>FeDEO</a:t>
            </a:r>
            <a:r>
              <a:rPr lang="en-US" sz="900" dirty="0"/>
              <a:t>	</a:t>
            </a:r>
            <a:r>
              <a:rPr lang="en-US" sz="900" dirty="0">
                <a:hlinkClick r:id="rId4"/>
              </a:rPr>
              <a:t>http://fedeo.esa.int/opensearch/description.xml</a:t>
            </a:r>
            <a:r>
              <a:rPr lang="en-US" sz="900" dirty="0"/>
              <a:t> </a:t>
            </a:r>
          </a:p>
          <a:p>
            <a:pPr marL="266700" indent="-266700">
              <a:lnSpc>
                <a:spcPct val="150000"/>
              </a:lnSpc>
              <a:spcBef>
                <a:spcPts val="400"/>
              </a:spcBef>
              <a:buFont typeface="+mj-lt"/>
              <a:buAutoNum type="romanUcPeriod"/>
              <a:tabLst>
                <a:tab pos="1257300" algn="l"/>
              </a:tabLst>
            </a:pPr>
            <a:r>
              <a:rPr lang="en-US" sz="900" dirty="0" smtClean="0"/>
              <a:t>Agree </a:t>
            </a:r>
            <a:r>
              <a:rPr lang="en-US" sz="900" dirty="0"/>
              <a:t>and define CEOS OpenSearch Guidelines, including: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smtClean="0">
                <a:hlinkClick r:id="rId5"/>
              </a:rPr>
              <a:t>CEOS OpenSearch Best Practice</a:t>
            </a:r>
            <a:r>
              <a:rPr lang="en-US" sz="900" dirty="0" smtClean="0"/>
              <a:t>, version 1.2, issued on 13/06/2017	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smtClean="0">
                <a:hlinkClick r:id="rId6"/>
              </a:rPr>
              <a:t>CEOS OpenSearch Developer Guide</a:t>
            </a:r>
            <a:r>
              <a:rPr lang="en-US" sz="900" dirty="0" smtClean="0"/>
              <a:t>, version 2.0D3, issued on 14/11/2016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smtClean="0"/>
              <a:t>CEOS OpenSearch Conformance Test</a:t>
            </a:r>
          </a:p>
          <a:p>
            <a:pPr marL="266700" lvl="0" indent="-266700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romanUcPeriod" startAt="3"/>
              <a:tabLst>
                <a:tab pos="1257300" algn="l"/>
              </a:tabLst>
            </a:pPr>
            <a:r>
              <a:rPr lang="en-US" sz="900" dirty="0" smtClean="0"/>
              <a:t>Deliver </a:t>
            </a:r>
            <a:r>
              <a:rPr lang="en-US" sz="900" dirty="0"/>
              <a:t>CEOS conformance Test SW to quantify: 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alphaLcParenR"/>
              <a:tabLst>
                <a:tab pos="449263" algn="l"/>
              </a:tabLst>
            </a:pPr>
            <a:r>
              <a:rPr lang="en-US" sz="900" dirty="0" smtClean="0"/>
              <a:t>CEOS OpenSearch endpoints compliancy with CEOS Guideline 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alphaLcParenR"/>
              <a:tabLst>
                <a:tab pos="449263" algn="l"/>
              </a:tabLst>
            </a:pPr>
            <a:r>
              <a:rPr lang="en-US" sz="900" dirty="0" smtClean="0"/>
              <a:t>Interoperability among CEOS OpenSearch endpoints </a:t>
            </a:r>
          </a:p>
          <a:p>
            <a:pPr indent="0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tabLst>
                <a:tab pos="1257300" algn="l"/>
              </a:tabLst>
            </a:pPr>
            <a:endParaRPr lang="en-US" sz="900" dirty="0" smtClean="0"/>
          </a:p>
          <a:p>
            <a:pPr indent="0" algn="ctr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tabLst>
                <a:tab pos="1257300" algn="l"/>
              </a:tabLst>
            </a:pPr>
            <a:r>
              <a:rPr lang="en-US" sz="900" b="1" dirty="0"/>
              <a:t>Points II and III could be reiterated considering new CEOS WGISS requirements and taking care of OGC standardization initiatives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US" sz="2000" dirty="0" smtClean="0"/>
              <a:t>Objectives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993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Agenda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fr-BE" altLang="en-US" sz="1800" dirty="0"/>
              <a:t>CEOS WGISS </a:t>
            </a:r>
            <a:r>
              <a:rPr lang="en-US" altLang="en-US" sz="1800" dirty="0"/>
              <a:t>Working Groups (WGs) &amp; Objectives</a:t>
            </a:r>
          </a:p>
          <a:p>
            <a:pPr>
              <a:lnSpc>
                <a:spcPct val="250000"/>
              </a:lnSpc>
            </a:pPr>
            <a:r>
              <a:rPr lang="en-US" altLang="en-US" sz="1800" b="1" dirty="0" smtClean="0">
                <a:solidFill>
                  <a:srgbClr val="FF0000"/>
                </a:solidFill>
              </a:rPr>
              <a:t>	Achievements</a:t>
            </a:r>
            <a:r>
              <a:rPr lang="en-US" altLang="en-US" sz="1800" dirty="0" smtClean="0"/>
              <a:t> </a:t>
            </a:r>
          </a:p>
          <a:p>
            <a:pPr>
              <a:lnSpc>
                <a:spcPct val="250000"/>
              </a:lnSpc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Pending </a:t>
            </a:r>
            <a:r>
              <a:rPr lang="en-US" altLang="en-US" sz="1800" dirty="0"/>
              <a:t>Activities</a:t>
            </a:r>
          </a:p>
          <a:p>
            <a:pPr>
              <a:lnSpc>
                <a:spcPct val="250000"/>
              </a:lnSpc>
            </a:pPr>
            <a:r>
              <a:rPr lang="en-US" altLang="en-US" sz="1800" dirty="0"/>
              <a:t>Synergy with OGC initiatives </a:t>
            </a:r>
            <a:endParaRPr lang="en-US" altLang="en-US" sz="1800" dirty="0" smtClean="0"/>
          </a:p>
          <a:p>
            <a:pPr>
              <a:lnSpc>
                <a:spcPct val="250000"/>
              </a:lnSpc>
            </a:pPr>
            <a:r>
              <a:rPr lang="en-US" altLang="en-US" sz="1800" dirty="0"/>
              <a:t>Conclusions &amp; next steps</a:t>
            </a:r>
          </a:p>
          <a:p>
            <a:pPr>
              <a:lnSpc>
                <a:spcPct val="250000"/>
              </a:lnSpc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553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3086" y="1287624"/>
            <a:ext cx="8895166" cy="2078029"/>
          </a:xfrm>
          <a:prstGeom prst="round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99" y="727200"/>
            <a:ext cx="8865453" cy="3823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GB" sz="1050" dirty="0" smtClean="0"/>
              <a:t>To set up and make available a fully </a:t>
            </a:r>
            <a:r>
              <a:rPr lang="en-GB" sz="1050" b="1" dirty="0" smtClean="0"/>
              <a:t>standardised</a:t>
            </a:r>
            <a:r>
              <a:rPr lang="en-GB" sz="1050" dirty="0" smtClean="0"/>
              <a:t> and </a:t>
            </a:r>
            <a:r>
              <a:rPr lang="en-GB" sz="1050" b="1" dirty="0" smtClean="0"/>
              <a:t>interoperable</a:t>
            </a:r>
            <a:r>
              <a:rPr lang="en-GB" sz="1050" dirty="0" smtClean="0"/>
              <a:t> CEOS </a:t>
            </a:r>
            <a:r>
              <a:rPr lang="en-GB" sz="1050" dirty="0"/>
              <a:t>(but not limited to</a:t>
            </a:r>
            <a:r>
              <a:rPr lang="en-GB" sz="1050" dirty="0" smtClean="0"/>
              <a:t>) connected data assets, following items need to be addressed:</a:t>
            </a:r>
          </a:p>
          <a:p>
            <a:pPr marL="266700" indent="-266700">
              <a:lnSpc>
                <a:spcPct val="150000"/>
              </a:lnSpc>
              <a:spcBef>
                <a:spcPts val="400"/>
              </a:spcBef>
              <a:buFont typeface="+mj-lt"/>
              <a:buAutoNum type="romanUcPeriod"/>
              <a:tabLst>
                <a:tab pos="1257300" algn="l"/>
              </a:tabLst>
            </a:pPr>
            <a:r>
              <a:rPr lang="en-US" sz="900" dirty="0" smtClean="0">
                <a:solidFill>
                  <a:srgbClr val="FF0000"/>
                </a:solidFill>
              </a:rPr>
              <a:t>Make </a:t>
            </a:r>
            <a:r>
              <a:rPr lang="en-US" sz="900" dirty="0">
                <a:solidFill>
                  <a:srgbClr val="FF0000"/>
                </a:solidFill>
              </a:rPr>
              <a:t>available CEOS OpenSearch endpoints: IDN, CWIC and </a:t>
            </a:r>
            <a:r>
              <a:rPr lang="en-US" sz="900" dirty="0" err="1">
                <a:solidFill>
                  <a:srgbClr val="FF0000"/>
                </a:solidFill>
              </a:rPr>
              <a:t>FedEO</a:t>
            </a:r>
            <a:endParaRPr lang="en-US" sz="900" dirty="0">
              <a:solidFill>
                <a:srgbClr val="FF0000"/>
              </a:solidFill>
            </a:endParaRP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447675" algn="l"/>
              </a:tabLst>
            </a:pPr>
            <a:r>
              <a:rPr lang="en-US" sz="900" dirty="0" smtClean="0">
                <a:solidFill>
                  <a:srgbClr val="FF0000"/>
                </a:solidFill>
              </a:rPr>
              <a:t>IDN     </a:t>
            </a:r>
            <a:r>
              <a:rPr lang="en-US" sz="900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en-US" sz="900" dirty="0">
                <a:solidFill>
                  <a:srgbClr val="FF0000"/>
                </a:solidFill>
                <a:hlinkClick r:id="rId2"/>
              </a:rPr>
              <a:t>://cmr.earthdata.nasa.gov/opensearch/collections/descriptor_document_facets.xml?clientId=cswOpenSearchDoc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>
                <a:solidFill>
                  <a:srgbClr val="FF0000"/>
                </a:solidFill>
              </a:rPr>
              <a:t>CWIC	</a:t>
            </a:r>
            <a:r>
              <a:rPr lang="en-US" sz="900" dirty="0">
                <a:solidFill>
                  <a:srgbClr val="FF0000"/>
                </a:solidFill>
                <a:hlinkClick r:id="rId3"/>
              </a:rPr>
              <a:t>http://cwic.wgiss.ceos.org/opensearch/datasets/osdd.xml?clientId=cwicClient</a:t>
            </a:r>
            <a:endParaRPr lang="en-US" sz="900" dirty="0">
              <a:solidFill>
                <a:srgbClr val="FF0000"/>
              </a:solidFill>
            </a:endParaRP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err="1">
                <a:solidFill>
                  <a:srgbClr val="FF0000"/>
                </a:solidFill>
              </a:rPr>
              <a:t>FeDEO</a:t>
            </a:r>
            <a:r>
              <a:rPr lang="en-US" sz="900" dirty="0">
                <a:solidFill>
                  <a:srgbClr val="FF0000"/>
                </a:solidFill>
              </a:rPr>
              <a:t>	</a:t>
            </a:r>
            <a:r>
              <a:rPr lang="en-US" sz="900" dirty="0">
                <a:solidFill>
                  <a:srgbClr val="FF0000"/>
                </a:solidFill>
                <a:hlinkClick r:id="rId4"/>
              </a:rPr>
              <a:t>http://fedeo.esa.int/opensearch/description.xml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</a:p>
          <a:p>
            <a:pPr marL="266700" indent="-266700">
              <a:lnSpc>
                <a:spcPct val="150000"/>
              </a:lnSpc>
              <a:spcBef>
                <a:spcPts val="400"/>
              </a:spcBef>
              <a:buFont typeface="+mj-lt"/>
              <a:buAutoNum type="romanUcPeriod"/>
              <a:tabLst>
                <a:tab pos="1257300" algn="l"/>
              </a:tabLst>
            </a:pPr>
            <a:r>
              <a:rPr lang="en-US" sz="900" dirty="0" smtClean="0">
                <a:solidFill>
                  <a:srgbClr val="FF0000"/>
                </a:solidFill>
              </a:rPr>
              <a:t>Agree </a:t>
            </a:r>
            <a:r>
              <a:rPr lang="en-US" sz="900" dirty="0">
                <a:solidFill>
                  <a:srgbClr val="FF0000"/>
                </a:solidFill>
              </a:rPr>
              <a:t>and define CEOS OpenSearch Guidelines, including: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smtClean="0">
                <a:solidFill>
                  <a:srgbClr val="FF0000"/>
                </a:solidFill>
                <a:hlinkClick r:id="rId5"/>
              </a:rPr>
              <a:t>CEOS OpenSearch Best Practice</a:t>
            </a:r>
            <a:r>
              <a:rPr lang="en-US" sz="900" dirty="0" smtClean="0">
                <a:solidFill>
                  <a:srgbClr val="FF0000"/>
                </a:solidFill>
              </a:rPr>
              <a:t>, version 1.2, issued on 13/06/2017	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smtClean="0">
                <a:solidFill>
                  <a:srgbClr val="FF0000"/>
                </a:solidFill>
                <a:hlinkClick r:id="rId6"/>
              </a:rPr>
              <a:t>CEOS OpenSearch Developer Guide</a:t>
            </a:r>
            <a:r>
              <a:rPr lang="en-US" sz="900" dirty="0" smtClean="0">
                <a:solidFill>
                  <a:srgbClr val="FF0000"/>
                </a:solidFill>
              </a:rPr>
              <a:t>, version 2.0D3, issued on 14/11/2016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b="1" dirty="0" smtClean="0"/>
              <a:t>CEOS OpenSearch Conformance Test Plan</a:t>
            </a:r>
            <a:r>
              <a:rPr lang="en-US" sz="900" b="1" dirty="0" smtClean="0">
                <a:solidFill>
                  <a:srgbClr val="FF0000"/>
                </a:solidFill>
              </a:rPr>
              <a:t>,</a:t>
            </a:r>
            <a:r>
              <a:rPr lang="en-US" sz="900" b="1" dirty="0" smtClean="0"/>
              <a:t> </a:t>
            </a:r>
            <a:r>
              <a:rPr lang="en-US" sz="900" b="1" dirty="0" smtClean="0">
                <a:solidFill>
                  <a:srgbClr val="FF0000"/>
                </a:solidFill>
              </a:rPr>
              <a:t>version 1.0D1, by April 2018</a:t>
            </a:r>
          </a:p>
          <a:p>
            <a:pPr marL="266700" lvl="0" indent="-266700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romanUcPeriod" startAt="3"/>
              <a:tabLst>
                <a:tab pos="1257300" algn="l"/>
              </a:tabLst>
            </a:pPr>
            <a:r>
              <a:rPr lang="en-US" sz="900" dirty="0" smtClean="0"/>
              <a:t>Deliver </a:t>
            </a:r>
            <a:r>
              <a:rPr lang="en-US" sz="900" dirty="0"/>
              <a:t>CEOS conformance Test SW to quantify: 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alphaLcParenR"/>
              <a:tabLst>
                <a:tab pos="449263" algn="l"/>
              </a:tabLst>
            </a:pPr>
            <a:r>
              <a:rPr lang="en-US" sz="900" dirty="0" smtClean="0"/>
              <a:t>CEOS OpenSearch endpoints compliancy with CEOS Guideline 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alphaLcParenR"/>
              <a:tabLst>
                <a:tab pos="449263" algn="l"/>
              </a:tabLst>
            </a:pPr>
            <a:r>
              <a:rPr lang="en-US" sz="900" dirty="0" smtClean="0"/>
              <a:t>Interoperability among CEOS OpenSearch endpoints </a:t>
            </a:r>
          </a:p>
          <a:p>
            <a:pPr indent="0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tabLst>
                <a:tab pos="1257300" algn="l"/>
              </a:tabLst>
            </a:pPr>
            <a:endParaRPr lang="en-US" sz="900" dirty="0" smtClean="0"/>
          </a:p>
          <a:p>
            <a:pPr indent="0" algn="ctr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tabLst>
                <a:tab pos="1257300" algn="l"/>
              </a:tabLst>
            </a:pPr>
            <a:r>
              <a:rPr lang="en-US" sz="900" b="1" dirty="0" smtClean="0"/>
              <a:t>Points II and III could be reiterated considering new CEOS WGISS requirements and taking care of OGC standardization initiatives</a:t>
            </a:r>
            <a:endParaRPr lang="en-US" sz="9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US" sz="2000" dirty="0"/>
              <a:t>CEOS </a:t>
            </a:r>
            <a:r>
              <a:rPr lang="en-US" sz="2000" dirty="0" smtClean="0"/>
              <a:t>OS / SLT Working Group Objectives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18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79927"/>
            <a:ext cx="7174846" cy="369332"/>
          </a:xfrm>
        </p:spPr>
        <p:txBody>
          <a:bodyPr/>
          <a:lstStyle/>
          <a:p>
            <a:r>
              <a:rPr lang="en-GB" altLang="en-US" sz="1800" dirty="0" smtClean="0"/>
              <a:t>Approach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4754800" cy="3823200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  <a:defRPr/>
            </a:pPr>
            <a:endParaRPr lang="en-GB" altLang="en-US" sz="1400" dirty="0" smtClean="0"/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en-GB" altLang="en-US" sz="1400" dirty="0" smtClean="0"/>
              <a:t>CEOS Conformance Test Plan Document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endParaRPr lang="en-GB" altLang="en-US" sz="1400" dirty="0" smtClean="0"/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en-GB" altLang="en-US" sz="1400" dirty="0" smtClean="0"/>
              <a:t>Organised as European Cooperation for Space Standardization (ECSS) Software Validation Specification (SVS)</a:t>
            </a:r>
          </a:p>
          <a:p>
            <a:pPr marL="723900" lvl="1" indent="-190500">
              <a:buFont typeface="Arial" panose="020B0604020202020204" pitchFamily="34" charset="0"/>
              <a:buChar char="•"/>
              <a:defRPr/>
            </a:pPr>
            <a:r>
              <a:rPr lang="en-GB" altLang="en-US" sz="1400" dirty="0" smtClean="0"/>
              <a:t>Test Designs</a:t>
            </a:r>
          </a:p>
          <a:p>
            <a:pPr marL="723900" lvl="1" indent="-190500">
              <a:buFont typeface="Arial" panose="020B0604020202020204" pitchFamily="34" charset="0"/>
              <a:buChar char="•"/>
              <a:defRPr/>
            </a:pPr>
            <a:r>
              <a:rPr lang="en-GB" altLang="en-US" sz="1400" dirty="0" smtClean="0"/>
              <a:t>Test Cases</a:t>
            </a:r>
          </a:p>
          <a:p>
            <a:pPr>
              <a:defRPr/>
            </a:pPr>
            <a:endParaRPr lang="en-GB" altLang="en-US" sz="1400" dirty="0" smtClean="0"/>
          </a:p>
          <a:p>
            <a:endParaRPr lang="en-GB" sz="14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57" y="854031"/>
            <a:ext cx="2884178" cy="3696369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371" y="3624263"/>
            <a:ext cx="1438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0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</a:t>
            </a:r>
            <a:r>
              <a:rPr lang="en-GB" dirty="0" err="1" smtClean="0"/>
              <a:t>ToC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697811"/>
            <a:ext cx="5922963" cy="385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2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2760952-b3bb-408f-ace6-eb1e07642b8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2822</TotalTime>
  <Words>617</Words>
  <Application>Microsoft Office PowerPoint</Application>
  <PresentationFormat>On-screen Show (16:9)</PresentationFormat>
  <Paragraphs>138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NEW ESA Presentation 16-9</vt:lpstr>
      <vt:lpstr>PowerPoint Presentation</vt:lpstr>
      <vt:lpstr>Agenda</vt:lpstr>
      <vt:lpstr>Agenda</vt:lpstr>
      <vt:lpstr>Working Groups (WGs)</vt:lpstr>
      <vt:lpstr>Objectives</vt:lpstr>
      <vt:lpstr>Agenda</vt:lpstr>
      <vt:lpstr>CEOS OS / SLT Working Group Objectives</vt:lpstr>
      <vt:lpstr>Approach</vt:lpstr>
      <vt:lpstr>Proposed ToC</vt:lpstr>
      <vt:lpstr>Test Design</vt:lpstr>
      <vt:lpstr>Test Cases</vt:lpstr>
      <vt:lpstr>Traceability</vt:lpstr>
      <vt:lpstr>Agenda</vt:lpstr>
      <vt:lpstr>CEOS OS / SLT Working Group Objectives</vt:lpstr>
      <vt:lpstr>Conformance Procedures - Open Issues</vt:lpstr>
      <vt:lpstr>Agenda</vt:lpstr>
      <vt:lpstr>Synergy with OGC initiatives </vt:lpstr>
      <vt:lpstr>Agenda</vt:lpstr>
      <vt:lpstr>Conclusion &amp; Next Steps</vt:lpstr>
    </vt:vector>
  </TitlesOfParts>
  <Company>European Space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Andrea Della Vecchia</dc:creator>
  <cp:lastModifiedBy>Andrea Della Vecchia</cp:lastModifiedBy>
  <cp:revision>78</cp:revision>
  <cp:lastPrinted>2008-08-26T16:26:23Z</cp:lastPrinted>
  <dcterms:created xsi:type="dcterms:W3CDTF">2017-03-30T07:17:22Z</dcterms:created>
  <dcterms:modified xsi:type="dcterms:W3CDTF">2018-04-08T11:56:54Z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2017-03-29T22:00:00Z</vt:filetime>
  </property>
</Properties>
</file>