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32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33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34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35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36.xml" ContentType="application/vnd.openxmlformats-officedocument.presentationml.notesSlide+xml"/>
  <Override PartName="/ppt/comments/comment1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3"/>
  </p:sldMasterIdLst>
  <p:notesMasterIdLst>
    <p:notesMasterId r:id="rId40"/>
  </p:notesMasterIdLst>
  <p:handoutMasterIdLst>
    <p:handoutMasterId r:id="rId41"/>
  </p:handoutMasterIdLst>
  <p:sldIdLst>
    <p:sldId id="276" r:id="rId4"/>
    <p:sldId id="317" r:id="rId5"/>
    <p:sldId id="325" r:id="rId6"/>
    <p:sldId id="318" r:id="rId7"/>
    <p:sldId id="319" r:id="rId8"/>
    <p:sldId id="355" r:id="rId9"/>
    <p:sldId id="333" r:id="rId10"/>
    <p:sldId id="313" r:id="rId11"/>
    <p:sldId id="335" r:id="rId12"/>
    <p:sldId id="320" r:id="rId13"/>
    <p:sldId id="321" r:id="rId14"/>
    <p:sldId id="322" r:id="rId15"/>
    <p:sldId id="324" r:id="rId16"/>
    <p:sldId id="323" r:id="rId17"/>
    <p:sldId id="326" r:id="rId18"/>
    <p:sldId id="351" r:id="rId19"/>
    <p:sldId id="336" r:id="rId20"/>
    <p:sldId id="327" r:id="rId21"/>
    <p:sldId id="356" r:id="rId22"/>
    <p:sldId id="329" r:id="rId23"/>
    <p:sldId id="353" r:id="rId24"/>
    <p:sldId id="332" r:id="rId25"/>
    <p:sldId id="331" r:id="rId26"/>
    <p:sldId id="328" r:id="rId27"/>
    <p:sldId id="339" r:id="rId28"/>
    <p:sldId id="340" r:id="rId29"/>
    <p:sldId id="341" r:id="rId30"/>
    <p:sldId id="342" r:id="rId31"/>
    <p:sldId id="344" r:id="rId32"/>
    <p:sldId id="338" r:id="rId33"/>
    <p:sldId id="345" r:id="rId34"/>
    <p:sldId id="346" r:id="rId35"/>
    <p:sldId id="357" r:id="rId36"/>
    <p:sldId id="348" r:id="rId37"/>
    <p:sldId id="350" r:id="rId38"/>
    <p:sldId id="312" r:id="rId3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Quinn" initials="" lastIdx="33" clrIdx="0"/>
  <p:cmAuthor id="1" name="Brett McLaughlin" initials="" lastIdx="5" clrIdx="1"/>
  <p:cmAuthor id="2" name="Microsoft Office User" initials="Office" lastIdx="1" clrIdx="2">
    <p:extLst/>
  </p:cmAuthor>
  <p:cmAuthor id="3" name="Microsoft Office User" initials="Office [2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C92"/>
    <a:srgbClr val="344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107D22-3351-4DDC-9757-8A348CC96E5D}">
  <a:tblStyle styleId="{54107D22-3351-4DDC-9757-8A348CC96E5D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0" autoAdjust="0"/>
    <p:restoredTop sz="88399" autoAdjust="0"/>
  </p:normalViewPr>
  <p:slideViewPr>
    <p:cSldViewPr snapToGrid="0" snapToObjects="1">
      <p:cViewPr varScale="1">
        <p:scale>
          <a:sx n="104" d="100"/>
          <a:sy n="104" d="100"/>
        </p:scale>
        <p:origin x="20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2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06T09:52:48.214" idx="32">
    <p:pos x="6000" y="0"/>
    <p:text>Presenter: Patrick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06T09:52:48.228" idx="32">
    <p:pos x="6000" y="0"/>
    <p:text>Presenter: Patrick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06T09:52:48.228" idx="32">
    <p:pos x="6000" y="0"/>
    <p:text>Presenter: Patrick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06T09:52:48.229" idx="31">
    <p:pos x="6000" y="0"/>
    <p:text>Presenter: Definitely Brett :-p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06T09:52:48.214" idx="32">
    <p:pos x="6000" y="0"/>
    <p:text>Presenter: Patrick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06T09:52:48.215" idx="32">
    <p:pos x="6000" y="0"/>
    <p:text>Presenter: Patrick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06T09:52:48.220" idx="32">
    <p:pos x="6000" y="0"/>
    <p:text>Presenter: Patrick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06T09:52:48.220" idx="32">
    <p:pos x="6000" y="0"/>
    <p:text>Presenter: Patrick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06T09:52:48.221" idx="32">
    <p:pos x="6000" y="0"/>
    <p:text>Presenter: Patrick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06T09:52:48.226" idx="32">
    <p:pos x="6000" y="0"/>
    <p:text>Presenter: Patrick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06T09:52:48.227" idx="32">
    <p:pos x="6000" y="0"/>
    <p:text>Presenter: Patrick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06T09:52:48.227" idx="32">
    <p:pos x="6000" y="0"/>
    <p:text>Presenter: Patrick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CAB7B8-1AA7-0C48-8636-BFB7DD8A2789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A031DA-D692-CB4B-8EB3-90606A10053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(2017-2018)</a:t>
          </a:r>
        </a:p>
        <a:p>
          <a:r>
            <a:rPr lang="en-US" dirty="0"/>
            <a:t>Sent Provider DIF-9 to DIF-10 QA/Triage Reports.</a:t>
          </a:r>
        </a:p>
      </dgm:t>
    </dgm:pt>
    <dgm:pt modelId="{6E634E05-92F0-D74E-A8B6-F9EA807A3059}" type="parTrans" cxnId="{AD141BE3-9DCC-DF49-9AC6-FB6B79128D2C}">
      <dgm:prSet/>
      <dgm:spPr/>
      <dgm:t>
        <a:bodyPr/>
        <a:lstStyle/>
        <a:p>
          <a:endParaRPr lang="en-US"/>
        </a:p>
      </dgm:t>
    </dgm:pt>
    <dgm:pt modelId="{C93FB218-A3F8-E94F-9D48-AE617ECB16EF}" type="sibTrans" cxnId="{AD141BE3-9DCC-DF49-9AC6-FB6B79128D2C}">
      <dgm:prSet/>
      <dgm:spPr/>
      <dgm:t>
        <a:bodyPr/>
        <a:lstStyle/>
        <a:p>
          <a:endParaRPr lang="en-US"/>
        </a:p>
      </dgm:t>
    </dgm:pt>
    <dgm:pt modelId="{4DF81082-0E18-3E48-9214-5041362B08B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May 1, 2018</a:t>
          </a:r>
        </a:p>
        <a:p>
          <a:r>
            <a:rPr lang="en-US" dirty="0"/>
            <a:t> Start migrating existing non-NASA EOSDIS DIF-9 records to DIF-10.</a:t>
          </a:r>
        </a:p>
      </dgm:t>
    </dgm:pt>
    <dgm:pt modelId="{8908D4B5-6900-F741-9F99-F9DB43BBEA54}" type="parTrans" cxnId="{C0757B06-37CF-AA4E-8E16-E60B9904194D}">
      <dgm:prSet/>
      <dgm:spPr/>
      <dgm:t>
        <a:bodyPr/>
        <a:lstStyle/>
        <a:p>
          <a:endParaRPr lang="en-US"/>
        </a:p>
      </dgm:t>
    </dgm:pt>
    <dgm:pt modelId="{46C7B69A-19E1-7A40-A424-99D3EF739634}" type="sibTrans" cxnId="{C0757B06-37CF-AA4E-8E16-E60B9904194D}">
      <dgm:prSet/>
      <dgm:spPr/>
      <dgm:t>
        <a:bodyPr/>
        <a:lstStyle/>
        <a:p>
          <a:endParaRPr lang="en-US"/>
        </a:p>
      </dgm:t>
    </dgm:pt>
    <dgm:pt modelId="{EB4B148C-F83C-4B44-A563-0D3A8AFAD97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2019 (First quarter)</a:t>
          </a:r>
        </a:p>
        <a:p>
          <a:r>
            <a:rPr lang="en-US" dirty="0"/>
            <a:t>Plan to have all metadata records transition.</a:t>
          </a:r>
        </a:p>
      </dgm:t>
    </dgm:pt>
    <dgm:pt modelId="{1507BBB6-C732-B844-89E9-363CC4E8CEFD}" type="parTrans" cxnId="{00511E4C-1AD3-DF41-9EC1-A5FBBBC9CB63}">
      <dgm:prSet/>
      <dgm:spPr/>
      <dgm:t>
        <a:bodyPr/>
        <a:lstStyle/>
        <a:p>
          <a:endParaRPr lang="en-US"/>
        </a:p>
      </dgm:t>
    </dgm:pt>
    <dgm:pt modelId="{AE4CE02B-24D5-2D4A-BED1-A7F369FF0D33}" type="sibTrans" cxnId="{00511E4C-1AD3-DF41-9EC1-A5FBBBC9CB63}">
      <dgm:prSet/>
      <dgm:spPr/>
      <dgm:t>
        <a:bodyPr/>
        <a:lstStyle/>
        <a:p>
          <a:endParaRPr lang="en-US"/>
        </a:p>
      </dgm:t>
    </dgm:pt>
    <dgm:pt modelId="{E79905EB-889F-B644-BE27-F1BE0AAB246A}" type="pres">
      <dgm:prSet presAssocID="{06CAB7B8-1AA7-0C48-8636-BFB7DD8A2789}" presName="Name0" presStyleCnt="0">
        <dgm:presLayoutVars>
          <dgm:dir/>
          <dgm:animLvl val="lvl"/>
          <dgm:resizeHandles val="exact"/>
        </dgm:presLayoutVars>
      </dgm:prSet>
      <dgm:spPr/>
    </dgm:pt>
    <dgm:pt modelId="{152DBEF9-77DE-344F-A80E-7D7EDD89C483}" type="pres">
      <dgm:prSet presAssocID="{67A031DA-D692-CB4B-8EB3-90606A10053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039FDFF-A7AA-984B-BD7C-946036FB4BDC}" type="pres">
      <dgm:prSet presAssocID="{C93FB218-A3F8-E94F-9D48-AE617ECB16EF}" presName="parTxOnlySpace" presStyleCnt="0"/>
      <dgm:spPr/>
    </dgm:pt>
    <dgm:pt modelId="{0428233A-32E4-FC4B-A5F4-0A3F2C6DA0F9}" type="pres">
      <dgm:prSet presAssocID="{4DF81082-0E18-3E48-9214-5041362B08B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8598CC9-17CF-4440-859C-DE82F8B0CDC1}" type="pres">
      <dgm:prSet presAssocID="{46C7B69A-19E1-7A40-A424-99D3EF739634}" presName="parTxOnlySpace" presStyleCnt="0"/>
      <dgm:spPr/>
    </dgm:pt>
    <dgm:pt modelId="{74FE8AED-599D-244E-9601-1AC195BD5909}" type="pres">
      <dgm:prSet presAssocID="{EB4B148C-F83C-4B44-A563-0D3A8AFAD97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0757B06-37CF-AA4E-8E16-E60B9904194D}" srcId="{06CAB7B8-1AA7-0C48-8636-BFB7DD8A2789}" destId="{4DF81082-0E18-3E48-9214-5041362B08B4}" srcOrd="1" destOrd="0" parTransId="{8908D4B5-6900-F741-9F99-F9DB43BBEA54}" sibTransId="{46C7B69A-19E1-7A40-A424-99D3EF739634}"/>
    <dgm:cxn modelId="{8FFD1325-46A7-D44C-9780-A4865C4C070E}" type="presOf" srcId="{06CAB7B8-1AA7-0C48-8636-BFB7DD8A2789}" destId="{E79905EB-889F-B644-BE27-F1BE0AAB246A}" srcOrd="0" destOrd="0" presId="urn:microsoft.com/office/officeart/2005/8/layout/chevron1"/>
    <dgm:cxn modelId="{79F45B4A-2E32-7349-B42C-95DA9648848C}" type="presOf" srcId="{67A031DA-D692-CB4B-8EB3-90606A10053D}" destId="{152DBEF9-77DE-344F-A80E-7D7EDD89C483}" srcOrd="0" destOrd="0" presId="urn:microsoft.com/office/officeart/2005/8/layout/chevron1"/>
    <dgm:cxn modelId="{00511E4C-1AD3-DF41-9EC1-A5FBBBC9CB63}" srcId="{06CAB7B8-1AA7-0C48-8636-BFB7DD8A2789}" destId="{EB4B148C-F83C-4B44-A563-0D3A8AFAD972}" srcOrd="2" destOrd="0" parTransId="{1507BBB6-C732-B844-89E9-363CC4E8CEFD}" sibTransId="{AE4CE02B-24D5-2D4A-BED1-A7F369FF0D33}"/>
    <dgm:cxn modelId="{4EA07B4C-5AD4-6B48-8FF7-03AF6487B4B1}" type="presOf" srcId="{4DF81082-0E18-3E48-9214-5041362B08B4}" destId="{0428233A-32E4-FC4B-A5F4-0A3F2C6DA0F9}" srcOrd="0" destOrd="0" presId="urn:microsoft.com/office/officeart/2005/8/layout/chevron1"/>
    <dgm:cxn modelId="{56B68B51-ED36-2C4E-A4C1-E77A223CD18C}" type="presOf" srcId="{EB4B148C-F83C-4B44-A563-0D3A8AFAD972}" destId="{74FE8AED-599D-244E-9601-1AC195BD5909}" srcOrd="0" destOrd="0" presId="urn:microsoft.com/office/officeart/2005/8/layout/chevron1"/>
    <dgm:cxn modelId="{AD141BE3-9DCC-DF49-9AC6-FB6B79128D2C}" srcId="{06CAB7B8-1AA7-0C48-8636-BFB7DD8A2789}" destId="{67A031DA-D692-CB4B-8EB3-90606A10053D}" srcOrd="0" destOrd="0" parTransId="{6E634E05-92F0-D74E-A8B6-F9EA807A3059}" sibTransId="{C93FB218-A3F8-E94F-9D48-AE617ECB16EF}"/>
    <dgm:cxn modelId="{A79E3CC8-EA19-5A45-ADFB-4DE36576D089}" type="presParOf" srcId="{E79905EB-889F-B644-BE27-F1BE0AAB246A}" destId="{152DBEF9-77DE-344F-A80E-7D7EDD89C483}" srcOrd="0" destOrd="0" presId="urn:microsoft.com/office/officeart/2005/8/layout/chevron1"/>
    <dgm:cxn modelId="{AE0355ED-6F24-2C41-B829-730F63CA51F3}" type="presParOf" srcId="{E79905EB-889F-B644-BE27-F1BE0AAB246A}" destId="{C039FDFF-A7AA-984B-BD7C-946036FB4BDC}" srcOrd="1" destOrd="0" presId="urn:microsoft.com/office/officeart/2005/8/layout/chevron1"/>
    <dgm:cxn modelId="{C95A4C56-AD53-684A-AB97-743C7464A26B}" type="presParOf" srcId="{E79905EB-889F-B644-BE27-F1BE0AAB246A}" destId="{0428233A-32E4-FC4B-A5F4-0A3F2C6DA0F9}" srcOrd="2" destOrd="0" presId="urn:microsoft.com/office/officeart/2005/8/layout/chevron1"/>
    <dgm:cxn modelId="{9F3A15CB-449C-024D-9B19-D210ABA6ACB2}" type="presParOf" srcId="{E79905EB-889F-B644-BE27-F1BE0AAB246A}" destId="{38598CC9-17CF-4440-859C-DE82F8B0CDC1}" srcOrd="3" destOrd="0" presId="urn:microsoft.com/office/officeart/2005/8/layout/chevron1"/>
    <dgm:cxn modelId="{AB17BD23-A56B-4A44-8F26-226B35085E34}" type="presParOf" srcId="{E79905EB-889F-B644-BE27-F1BE0AAB246A}" destId="{74FE8AED-599D-244E-9601-1AC195BD590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F42A5F-1E0A-4E9D-BA68-E3B23FBDDC85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DA15477-EBBF-493A-B056-99F374726F6A}">
      <dgm:prSet phldrT="[Text]"/>
      <dgm:spPr/>
      <dgm:t>
        <a:bodyPr/>
        <a:lstStyle/>
        <a:p>
          <a:r>
            <a:rPr lang="en-US"/>
            <a:t>Related URL</a:t>
          </a:r>
        </a:p>
      </dgm:t>
    </dgm:pt>
    <dgm:pt modelId="{86E2FB69-072F-4C88-A0B2-363EBAB1702E}" type="parTrans" cxnId="{932A5041-3664-48D4-B9FA-2FE5C011FF53}">
      <dgm:prSet/>
      <dgm:spPr/>
      <dgm:t>
        <a:bodyPr/>
        <a:lstStyle/>
        <a:p>
          <a:endParaRPr lang="en-US"/>
        </a:p>
      </dgm:t>
    </dgm:pt>
    <dgm:pt modelId="{A86C3665-8EE9-48EB-815B-CD6E6BDDD5E3}" type="sibTrans" cxnId="{932A5041-3664-48D4-B9FA-2FE5C011FF53}">
      <dgm:prSet/>
      <dgm:spPr/>
      <dgm:t>
        <a:bodyPr/>
        <a:lstStyle/>
        <a:p>
          <a:endParaRPr lang="en-US"/>
        </a:p>
      </dgm:t>
    </dgm:pt>
    <dgm:pt modelId="{48A4A80C-09EF-4B3B-B01D-F2FF6AD98495}">
      <dgm:prSet phldrT="[Text]"/>
      <dgm:spPr/>
      <dgm:t>
        <a:bodyPr/>
        <a:lstStyle/>
        <a:p>
          <a:r>
            <a:rPr lang="en-US" dirty="0"/>
            <a:t>Added: 25</a:t>
          </a:r>
        </a:p>
      </dgm:t>
    </dgm:pt>
    <dgm:pt modelId="{0D3B680B-0D74-493E-B0D4-80930E7DE246}" type="parTrans" cxnId="{F6449DA2-6925-4483-88A6-29A342E398D3}">
      <dgm:prSet/>
      <dgm:spPr/>
      <dgm:t>
        <a:bodyPr/>
        <a:lstStyle/>
        <a:p>
          <a:endParaRPr lang="en-US"/>
        </a:p>
      </dgm:t>
    </dgm:pt>
    <dgm:pt modelId="{9F5D2B57-E72D-4934-AD22-E22D3C8AD3E4}" type="sibTrans" cxnId="{F6449DA2-6925-4483-88A6-29A342E398D3}">
      <dgm:prSet/>
      <dgm:spPr/>
      <dgm:t>
        <a:bodyPr/>
        <a:lstStyle/>
        <a:p>
          <a:endParaRPr lang="en-US"/>
        </a:p>
      </dgm:t>
    </dgm:pt>
    <dgm:pt modelId="{C3C94C73-018B-4535-9257-4449B1D3EE25}">
      <dgm:prSet phldrT="[Text]"/>
      <dgm:spPr/>
      <dgm:t>
        <a:bodyPr/>
        <a:lstStyle/>
        <a:p>
          <a:r>
            <a:rPr lang="en-US" dirty="0"/>
            <a:t>Deleted: 18</a:t>
          </a:r>
        </a:p>
      </dgm:t>
    </dgm:pt>
    <dgm:pt modelId="{B92D3CB3-9A5C-437B-BFA0-E51DA6902F45}" type="parTrans" cxnId="{4DBF2D42-E442-4DD1-8CA8-B725A6D2A8E9}">
      <dgm:prSet/>
      <dgm:spPr/>
      <dgm:t>
        <a:bodyPr/>
        <a:lstStyle/>
        <a:p>
          <a:endParaRPr lang="en-US"/>
        </a:p>
      </dgm:t>
    </dgm:pt>
    <dgm:pt modelId="{3215345A-1E3C-4749-9051-3D4350E8498F}" type="sibTrans" cxnId="{4DBF2D42-E442-4DD1-8CA8-B725A6D2A8E9}">
      <dgm:prSet/>
      <dgm:spPr/>
      <dgm:t>
        <a:bodyPr/>
        <a:lstStyle/>
        <a:p>
          <a:endParaRPr lang="en-US"/>
        </a:p>
      </dgm:t>
    </dgm:pt>
    <dgm:pt modelId="{360544CF-7F06-492B-832F-FD5EB1DC0DD5}">
      <dgm:prSet phldrT="[Text]"/>
      <dgm:spPr/>
      <dgm:t>
        <a:bodyPr/>
        <a:lstStyle/>
        <a:p>
          <a:r>
            <a:rPr lang="en-US"/>
            <a:t>Water Quality/Water Chemistry</a:t>
          </a:r>
        </a:p>
      </dgm:t>
    </dgm:pt>
    <dgm:pt modelId="{8A04EF34-848B-4B76-B075-6FA241D576EA}" type="parTrans" cxnId="{03B1DFFA-D62B-4A7F-8792-721282738AB5}">
      <dgm:prSet/>
      <dgm:spPr/>
      <dgm:t>
        <a:bodyPr/>
        <a:lstStyle/>
        <a:p>
          <a:endParaRPr lang="en-US"/>
        </a:p>
      </dgm:t>
    </dgm:pt>
    <dgm:pt modelId="{B0A24528-DAA8-477C-8113-DFDCEB4F02EB}" type="sibTrans" cxnId="{03B1DFFA-D62B-4A7F-8792-721282738AB5}">
      <dgm:prSet/>
      <dgm:spPr/>
      <dgm:t>
        <a:bodyPr/>
        <a:lstStyle/>
        <a:p>
          <a:endParaRPr lang="en-US"/>
        </a:p>
      </dgm:t>
    </dgm:pt>
    <dgm:pt modelId="{0157FC96-F743-4223-868D-66B8398F3E9E}">
      <dgm:prSet phldrT="[Text]"/>
      <dgm:spPr/>
      <dgm:t>
        <a:bodyPr/>
        <a:lstStyle/>
        <a:p>
          <a:r>
            <a:rPr lang="en-US" dirty="0"/>
            <a:t>Added: 42</a:t>
          </a:r>
        </a:p>
      </dgm:t>
    </dgm:pt>
    <dgm:pt modelId="{2A5D6F0D-4B56-4F5E-A931-38EC086D8941}" type="parTrans" cxnId="{6CD19050-3E37-4D05-9323-283602B8A393}">
      <dgm:prSet/>
      <dgm:spPr/>
      <dgm:t>
        <a:bodyPr/>
        <a:lstStyle/>
        <a:p>
          <a:endParaRPr lang="en-US"/>
        </a:p>
      </dgm:t>
    </dgm:pt>
    <dgm:pt modelId="{F92CE4BC-4214-4FA7-BFEA-5D496A788A89}" type="sibTrans" cxnId="{6CD19050-3E37-4D05-9323-283602B8A393}">
      <dgm:prSet/>
      <dgm:spPr/>
      <dgm:t>
        <a:bodyPr/>
        <a:lstStyle/>
        <a:p>
          <a:endParaRPr lang="en-US"/>
        </a:p>
      </dgm:t>
    </dgm:pt>
    <dgm:pt modelId="{1AFF06B5-6028-48F1-9284-EBE93337E4A3}">
      <dgm:prSet phldrT="[Text]"/>
      <dgm:spPr/>
      <dgm:t>
        <a:bodyPr/>
        <a:lstStyle/>
        <a:p>
          <a:r>
            <a:rPr lang="en-US" dirty="0"/>
            <a:t>Modified: 31</a:t>
          </a:r>
        </a:p>
      </dgm:t>
    </dgm:pt>
    <dgm:pt modelId="{5EFB9383-EFF5-455B-9024-420210D76BD2}" type="parTrans" cxnId="{312B361C-519B-4D56-A4EB-3BE7E259B1B4}">
      <dgm:prSet/>
      <dgm:spPr/>
      <dgm:t>
        <a:bodyPr/>
        <a:lstStyle/>
        <a:p>
          <a:endParaRPr lang="en-US"/>
        </a:p>
      </dgm:t>
    </dgm:pt>
    <dgm:pt modelId="{2FF418D6-E086-4F42-9ACB-72DFDACAB895}" type="sibTrans" cxnId="{312B361C-519B-4D56-A4EB-3BE7E259B1B4}">
      <dgm:prSet/>
      <dgm:spPr/>
      <dgm:t>
        <a:bodyPr/>
        <a:lstStyle/>
        <a:p>
          <a:endParaRPr lang="en-US"/>
        </a:p>
      </dgm:t>
    </dgm:pt>
    <dgm:pt modelId="{980FBA70-0890-43EF-85DB-9B57AFBA1F46}">
      <dgm:prSet phldrT="[Text]"/>
      <dgm:spPr/>
      <dgm:t>
        <a:bodyPr/>
        <a:lstStyle/>
        <a:p>
          <a:r>
            <a:rPr lang="en-US" dirty="0"/>
            <a:t>Modified: 22</a:t>
          </a:r>
        </a:p>
      </dgm:t>
    </dgm:pt>
    <dgm:pt modelId="{473CE853-7A8E-4AE1-9CFF-E04ED2326380}" type="parTrans" cxnId="{FF710CC8-384B-4596-A45B-2C4F7CBD20BE}">
      <dgm:prSet/>
      <dgm:spPr/>
      <dgm:t>
        <a:bodyPr/>
        <a:lstStyle/>
        <a:p>
          <a:endParaRPr lang="en-US"/>
        </a:p>
      </dgm:t>
    </dgm:pt>
    <dgm:pt modelId="{875E8DFB-B99D-4FFF-A3C2-CBF6F692BAE7}" type="sibTrans" cxnId="{FF710CC8-384B-4596-A45B-2C4F7CBD20BE}">
      <dgm:prSet/>
      <dgm:spPr/>
      <dgm:t>
        <a:bodyPr/>
        <a:lstStyle/>
        <a:p>
          <a:endParaRPr lang="en-US"/>
        </a:p>
      </dgm:t>
    </dgm:pt>
    <dgm:pt modelId="{008A7AC4-F3D1-42A4-85EF-1EDA32B2BE7A}">
      <dgm:prSet phldrT="[Text]"/>
      <dgm:spPr/>
      <dgm:t>
        <a:bodyPr/>
        <a:lstStyle/>
        <a:p>
          <a:r>
            <a:rPr lang="en-US"/>
            <a:t>Deleted: 0</a:t>
          </a:r>
        </a:p>
      </dgm:t>
    </dgm:pt>
    <dgm:pt modelId="{3595F18C-2AE4-45EE-9F51-C2C17907C58A}" type="parTrans" cxnId="{C231714F-B4C3-4506-929C-7C28DC80B202}">
      <dgm:prSet/>
      <dgm:spPr/>
      <dgm:t>
        <a:bodyPr/>
        <a:lstStyle/>
        <a:p>
          <a:endParaRPr lang="en-US"/>
        </a:p>
      </dgm:t>
    </dgm:pt>
    <dgm:pt modelId="{951268B6-9362-4D23-9A13-86D41B1AC033}" type="sibTrans" cxnId="{C231714F-B4C3-4506-929C-7C28DC80B202}">
      <dgm:prSet/>
      <dgm:spPr/>
      <dgm:t>
        <a:bodyPr/>
        <a:lstStyle/>
        <a:p>
          <a:endParaRPr lang="en-US"/>
        </a:p>
      </dgm:t>
    </dgm:pt>
    <dgm:pt modelId="{461E046C-F828-45E4-BB38-132BBEF0F012}" type="pres">
      <dgm:prSet presAssocID="{B7F42A5F-1E0A-4E9D-BA68-E3B23FBDDC85}" presName="Name0" presStyleCnt="0">
        <dgm:presLayoutVars>
          <dgm:dir/>
          <dgm:animLvl val="lvl"/>
          <dgm:resizeHandles val="exact"/>
        </dgm:presLayoutVars>
      </dgm:prSet>
      <dgm:spPr/>
    </dgm:pt>
    <dgm:pt modelId="{72DF2003-B3CA-4446-B53F-343739738B85}" type="pres">
      <dgm:prSet presAssocID="{8DA15477-EBBF-493A-B056-99F374726F6A}" presName="linNode" presStyleCnt="0"/>
      <dgm:spPr/>
    </dgm:pt>
    <dgm:pt modelId="{190F2664-5628-4FBF-86A5-D4FF77E3148E}" type="pres">
      <dgm:prSet presAssocID="{8DA15477-EBBF-493A-B056-99F374726F6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0C3EA52-1F26-47AD-B470-6086BD45CC16}" type="pres">
      <dgm:prSet presAssocID="{8DA15477-EBBF-493A-B056-99F374726F6A}" presName="descendantText" presStyleLbl="alignAccFollowNode1" presStyleIdx="0" presStyleCnt="2">
        <dgm:presLayoutVars>
          <dgm:bulletEnabled val="1"/>
        </dgm:presLayoutVars>
      </dgm:prSet>
      <dgm:spPr/>
    </dgm:pt>
    <dgm:pt modelId="{45F14766-A883-41FF-9CB7-EB28194A3EE5}" type="pres">
      <dgm:prSet presAssocID="{A86C3665-8EE9-48EB-815B-CD6E6BDDD5E3}" presName="sp" presStyleCnt="0"/>
      <dgm:spPr/>
    </dgm:pt>
    <dgm:pt modelId="{228903B5-EA3C-49EE-94AC-946B1C3945D7}" type="pres">
      <dgm:prSet presAssocID="{360544CF-7F06-492B-832F-FD5EB1DC0DD5}" presName="linNode" presStyleCnt="0"/>
      <dgm:spPr/>
    </dgm:pt>
    <dgm:pt modelId="{C3554ECD-C44B-4D4E-B87E-043B692E9344}" type="pres">
      <dgm:prSet presAssocID="{360544CF-7F06-492B-832F-FD5EB1DC0DD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E463F91-AAC1-42B4-8588-3BB0372F3B91}" type="pres">
      <dgm:prSet presAssocID="{360544CF-7F06-492B-832F-FD5EB1DC0DD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D0F0E04-836B-2A46-B385-33F5A497D038}" type="presOf" srcId="{C3C94C73-018B-4535-9257-4449B1D3EE25}" destId="{60C3EA52-1F26-47AD-B470-6086BD45CC16}" srcOrd="0" destOrd="1" presId="urn:microsoft.com/office/officeart/2005/8/layout/vList5"/>
    <dgm:cxn modelId="{312B361C-519B-4D56-A4EB-3BE7E259B1B4}" srcId="{360544CF-7F06-492B-832F-FD5EB1DC0DD5}" destId="{1AFF06B5-6028-48F1-9284-EBE93337E4A3}" srcOrd="2" destOrd="0" parTransId="{5EFB9383-EFF5-455B-9024-420210D76BD2}" sibTransId="{2FF418D6-E086-4F42-9ACB-72DFDACAB895}"/>
    <dgm:cxn modelId="{14BF883B-21E7-EE48-A268-A7478C54F091}" type="presOf" srcId="{B7F42A5F-1E0A-4E9D-BA68-E3B23FBDDC85}" destId="{461E046C-F828-45E4-BB38-132BBEF0F012}" srcOrd="0" destOrd="0" presId="urn:microsoft.com/office/officeart/2005/8/layout/vList5"/>
    <dgm:cxn modelId="{932A5041-3664-48D4-B9FA-2FE5C011FF53}" srcId="{B7F42A5F-1E0A-4E9D-BA68-E3B23FBDDC85}" destId="{8DA15477-EBBF-493A-B056-99F374726F6A}" srcOrd="0" destOrd="0" parTransId="{86E2FB69-072F-4C88-A0B2-363EBAB1702E}" sibTransId="{A86C3665-8EE9-48EB-815B-CD6E6BDDD5E3}"/>
    <dgm:cxn modelId="{4DBF2D42-E442-4DD1-8CA8-B725A6D2A8E9}" srcId="{8DA15477-EBBF-493A-B056-99F374726F6A}" destId="{C3C94C73-018B-4535-9257-4449B1D3EE25}" srcOrd="1" destOrd="0" parTransId="{B92D3CB3-9A5C-437B-BFA0-E51DA6902F45}" sibTransId="{3215345A-1E3C-4749-9051-3D4350E8498F}"/>
    <dgm:cxn modelId="{C231714F-B4C3-4506-929C-7C28DC80B202}" srcId="{360544CF-7F06-492B-832F-FD5EB1DC0DD5}" destId="{008A7AC4-F3D1-42A4-85EF-1EDA32B2BE7A}" srcOrd="1" destOrd="0" parTransId="{3595F18C-2AE4-45EE-9F51-C2C17907C58A}" sibTransId="{951268B6-9362-4D23-9A13-86D41B1AC033}"/>
    <dgm:cxn modelId="{6CD19050-3E37-4D05-9323-283602B8A393}" srcId="{360544CF-7F06-492B-832F-FD5EB1DC0DD5}" destId="{0157FC96-F743-4223-868D-66B8398F3E9E}" srcOrd="0" destOrd="0" parTransId="{2A5D6F0D-4B56-4F5E-A931-38EC086D8941}" sibTransId="{F92CE4BC-4214-4FA7-BFEA-5D496A788A89}"/>
    <dgm:cxn modelId="{2885A15F-2111-F04C-9482-6CBD40CEAD72}" type="presOf" srcId="{1AFF06B5-6028-48F1-9284-EBE93337E4A3}" destId="{9E463F91-AAC1-42B4-8588-3BB0372F3B91}" srcOrd="0" destOrd="2" presId="urn:microsoft.com/office/officeart/2005/8/layout/vList5"/>
    <dgm:cxn modelId="{1555658E-D983-BB4A-8FCC-3340155284E8}" type="presOf" srcId="{8DA15477-EBBF-493A-B056-99F374726F6A}" destId="{190F2664-5628-4FBF-86A5-D4FF77E3148E}" srcOrd="0" destOrd="0" presId="urn:microsoft.com/office/officeart/2005/8/layout/vList5"/>
    <dgm:cxn modelId="{F6449DA2-6925-4483-88A6-29A342E398D3}" srcId="{8DA15477-EBBF-493A-B056-99F374726F6A}" destId="{48A4A80C-09EF-4B3B-B01D-F2FF6AD98495}" srcOrd="0" destOrd="0" parTransId="{0D3B680B-0D74-493E-B0D4-80930E7DE246}" sibTransId="{9F5D2B57-E72D-4934-AD22-E22D3C8AD3E4}"/>
    <dgm:cxn modelId="{EAD8EDAC-6062-6743-A620-8C7CC8744982}" type="presOf" srcId="{360544CF-7F06-492B-832F-FD5EB1DC0DD5}" destId="{C3554ECD-C44B-4D4E-B87E-043B692E9344}" srcOrd="0" destOrd="0" presId="urn:microsoft.com/office/officeart/2005/8/layout/vList5"/>
    <dgm:cxn modelId="{FF710CC8-384B-4596-A45B-2C4F7CBD20BE}" srcId="{8DA15477-EBBF-493A-B056-99F374726F6A}" destId="{980FBA70-0890-43EF-85DB-9B57AFBA1F46}" srcOrd="2" destOrd="0" parTransId="{473CE853-7A8E-4AE1-9CFF-E04ED2326380}" sibTransId="{875E8DFB-B99D-4FFF-A3C2-CBF6F692BAE7}"/>
    <dgm:cxn modelId="{2F31D1C8-229F-874C-A055-9808618D6F3D}" type="presOf" srcId="{980FBA70-0890-43EF-85DB-9B57AFBA1F46}" destId="{60C3EA52-1F26-47AD-B470-6086BD45CC16}" srcOrd="0" destOrd="2" presId="urn:microsoft.com/office/officeart/2005/8/layout/vList5"/>
    <dgm:cxn modelId="{66F0E9C9-CF1E-2C48-A9C0-35F3954D6940}" type="presOf" srcId="{008A7AC4-F3D1-42A4-85EF-1EDA32B2BE7A}" destId="{9E463F91-AAC1-42B4-8588-3BB0372F3B91}" srcOrd="0" destOrd="1" presId="urn:microsoft.com/office/officeart/2005/8/layout/vList5"/>
    <dgm:cxn modelId="{E521ADF0-403F-9D47-AD1C-AFBCAE9173A2}" type="presOf" srcId="{0157FC96-F743-4223-868D-66B8398F3E9E}" destId="{9E463F91-AAC1-42B4-8588-3BB0372F3B91}" srcOrd="0" destOrd="0" presId="urn:microsoft.com/office/officeart/2005/8/layout/vList5"/>
    <dgm:cxn modelId="{EF93FBF9-16F2-1B43-A586-F7B0F9956435}" type="presOf" srcId="{48A4A80C-09EF-4B3B-B01D-F2FF6AD98495}" destId="{60C3EA52-1F26-47AD-B470-6086BD45CC16}" srcOrd="0" destOrd="0" presId="urn:microsoft.com/office/officeart/2005/8/layout/vList5"/>
    <dgm:cxn modelId="{03B1DFFA-D62B-4A7F-8792-721282738AB5}" srcId="{B7F42A5F-1E0A-4E9D-BA68-E3B23FBDDC85}" destId="{360544CF-7F06-492B-832F-FD5EB1DC0DD5}" srcOrd="1" destOrd="0" parTransId="{8A04EF34-848B-4B76-B075-6FA241D576EA}" sibTransId="{B0A24528-DAA8-477C-8113-DFDCEB4F02EB}"/>
    <dgm:cxn modelId="{BFEE86E7-C193-0949-8B98-CC059DCEC166}" type="presParOf" srcId="{461E046C-F828-45E4-BB38-132BBEF0F012}" destId="{72DF2003-B3CA-4446-B53F-343739738B85}" srcOrd="0" destOrd="0" presId="urn:microsoft.com/office/officeart/2005/8/layout/vList5"/>
    <dgm:cxn modelId="{EC547B8A-F9A8-3249-807C-3C52AF679CAC}" type="presParOf" srcId="{72DF2003-B3CA-4446-B53F-343739738B85}" destId="{190F2664-5628-4FBF-86A5-D4FF77E3148E}" srcOrd="0" destOrd="0" presId="urn:microsoft.com/office/officeart/2005/8/layout/vList5"/>
    <dgm:cxn modelId="{215F22DF-D41A-0041-90E6-2D28EDBA556F}" type="presParOf" srcId="{72DF2003-B3CA-4446-B53F-343739738B85}" destId="{60C3EA52-1F26-47AD-B470-6086BD45CC16}" srcOrd="1" destOrd="0" presId="urn:microsoft.com/office/officeart/2005/8/layout/vList5"/>
    <dgm:cxn modelId="{E2E31D03-E711-614F-9252-598F27DF7853}" type="presParOf" srcId="{461E046C-F828-45E4-BB38-132BBEF0F012}" destId="{45F14766-A883-41FF-9CB7-EB28194A3EE5}" srcOrd="1" destOrd="0" presId="urn:microsoft.com/office/officeart/2005/8/layout/vList5"/>
    <dgm:cxn modelId="{5DBE5808-CF2F-AB48-BE0E-2A2A856B9917}" type="presParOf" srcId="{461E046C-F828-45E4-BB38-132BBEF0F012}" destId="{228903B5-EA3C-49EE-94AC-946B1C3945D7}" srcOrd="2" destOrd="0" presId="urn:microsoft.com/office/officeart/2005/8/layout/vList5"/>
    <dgm:cxn modelId="{A550A663-A07F-984D-B541-1EBD54504AD2}" type="presParOf" srcId="{228903B5-EA3C-49EE-94AC-946B1C3945D7}" destId="{C3554ECD-C44B-4D4E-B87E-043B692E9344}" srcOrd="0" destOrd="0" presId="urn:microsoft.com/office/officeart/2005/8/layout/vList5"/>
    <dgm:cxn modelId="{EDDA26C2-D4BB-6548-84DD-33B00113DDBF}" type="presParOf" srcId="{228903B5-EA3C-49EE-94AC-946B1C3945D7}" destId="{9E463F91-AAC1-42B4-8588-3BB0372F3B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F42A5F-1E0A-4E9D-BA68-E3B23FBDDC85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DA15477-EBBF-493A-B056-99F374726F6A}">
      <dgm:prSet phldrT="[Text]"/>
      <dgm:spPr/>
      <dgm:t>
        <a:bodyPr/>
        <a:lstStyle/>
        <a:p>
          <a:r>
            <a:rPr lang="en-US" dirty="0"/>
            <a:t>Cryosphere</a:t>
          </a:r>
        </a:p>
      </dgm:t>
    </dgm:pt>
    <dgm:pt modelId="{86E2FB69-072F-4C88-A0B2-363EBAB1702E}" type="parTrans" cxnId="{932A5041-3664-48D4-B9FA-2FE5C011FF53}">
      <dgm:prSet/>
      <dgm:spPr/>
      <dgm:t>
        <a:bodyPr/>
        <a:lstStyle/>
        <a:p>
          <a:endParaRPr lang="en-US"/>
        </a:p>
      </dgm:t>
    </dgm:pt>
    <dgm:pt modelId="{A86C3665-8EE9-48EB-815B-CD6E6BDDD5E3}" type="sibTrans" cxnId="{932A5041-3664-48D4-B9FA-2FE5C011FF53}">
      <dgm:prSet/>
      <dgm:spPr/>
      <dgm:t>
        <a:bodyPr/>
        <a:lstStyle/>
        <a:p>
          <a:endParaRPr lang="en-US"/>
        </a:p>
      </dgm:t>
    </dgm:pt>
    <dgm:pt modelId="{35B37251-EB44-8844-BDCE-C51842AF7C7D}">
      <dgm:prSet phldrT="[Text]"/>
      <dgm:spPr/>
      <dgm:t>
        <a:bodyPr/>
        <a:lstStyle/>
        <a:p>
          <a:r>
            <a:rPr lang="en-US" dirty="0"/>
            <a:t>Earth Science Services/</a:t>
          </a:r>
        </a:p>
        <a:p>
          <a:r>
            <a:rPr lang="en-US" dirty="0"/>
            <a:t>Web Services</a:t>
          </a:r>
        </a:p>
      </dgm:t>
    </dgm:pt>
    <dgm:pt modelId="{F6183471-8069-E04D-BC34-6141099B2D61}" type="parTrans" cxnId="{74DE2011-0CC3-9747-86B8-C729797BED24}">
      <dgm:prSet/>
      <dgm:spPr/>
      <dgm:t>
        <a:bodyPr/>
        <a:lstStyle/>
        <a:p>
          <a:endParaRPr lang="en-US"/>
        </a:p>
      </dgm:t>
    </dgm:pt>
    <dgm:pt modelId="{D10AE29C-1388-5147-BEDD-12F0C2F99EC8}" type="sibTrans" cxnId="{74DE2011-0CC3-9747-86B8-C729797BED24}">
      <dgm:prSet/>
      <dgm:spPr/>
      <dgm:t>
        <a:bodyPr/>
        <a:lstStyle/>
        <a:p>
          <a:endParaRPr lang="en-US"/>
        </a:p>
      </dgm:t>
    </dgm:pt>
    <dgm:pt modelId="{461E046C-F828-45E4-BB38-132BBEF0F012}" type="pres">
      <dgm:prSet presAssocID="{B7F42A5F-1E0A-4E9D-BA68-E3B23FBDDC85}" presName="Name0" presStyleCnt="0">
        <dgm:presLayoutVars>
          <dgm:dir/>
          <dgm:animLvl val="lvl"/>
          <dgm:resizeHandles val="exact"/>
        </dgm:presLayoutVars>
      </dgm:prSet>
      <dgm:spPr/>
    </dgm:pt>
    <dgm:pt modelId="{72DF2003-B3CA-4446-B53F-343739738B85}" type="pres">
      <dgm:prSet presAssocID="{8DA15477-EBBF-493A-B056-99F374726F6A}" presName="linNode" presStyleCnt="0"/>
      <dgm:spPr/>
    </dgm:pt>
    <dgm:pt modelId="{190F2664-5628-4FBF-86A5-D4FF77E3148E}" type="pres">
      <dgm:prSet presAssocID="{8DA15477-EBBF-493A-B056-99F374726F6A}" presName="parentText" presStyleLbl="node1" presStyleIdx="0" presStyleCnt="2" custScaleX="277778" custLinFactNeighborY="1270">
        <dgm:presLayoutVars>
          <dgm:chMax val="1"/>
          <dgm:bulletEnabled val="1"/>
        </dgm:presLayoutVars>
      </dgm:prSet>
      <dgm:spPr/>
    </dgm:pt>
    <dgm:pt modelId="{45F14766-A883-41FF-9CB7-EB28194A3EE5}" type="pres">
      <dgm:prSet presAssocID="{A86C3665-8EE9-48EB-815B-CD6E6BDDD5E3}" presName="sp" presStyleCnt="0"/>
      <dgm:spPr/>
    </dgm:pt>
    <dgm:pt modelId="{FA99CCF9-4653-7841-BD5C-D0560A730DC0}" type="pres">
      <dgm:prSet presAssocID="{35B37251-EB44-8844-BDCE-C51842AF7C7D}" presName="linNode" presStyleCnt="0"/>
      <dgm:spPr/>
    </dgm:pt>
    <dgm:pt modelId="{572B05A2-5534-D548-8FAA-7487C9F04D7D}" type="pres">
      <dgm:prSet presAssocID="{35B37251-EB44-8844-BDCE-C51842AF7C7D}" presName="parentText" presStyleLbl="node1" presStyleIdx="1" presStyleCnt="2" custScaleX="277778" custLinFactNeighborX="-2743" custLinFactNeighborY="48432">
        <dgm:presLayoutVars>
          <dgm:chMax val="1"/>
          <dgm:bulletEnabled val="1"/>
        </dgm:presLayoutVars>
      </dgm:prSet>
      <dgm:spPr/>
    </dgm:pt>
  </dgm:ptLst>
  <dgm:cxnLst>
    <dgm:cxn modelId="{74DE2011-0CC3-9747-86B8-C729797BED24}" srcId="{B7F42A5F-1E0A-4E9D-BA68-E3B23FBDDC85}" destId="{35B37251-EB44-8844-BDCE-C51842AF7C7D}" srcOrd="1" destOrd="0" parTransId="{F6183471-8069-E04D-BC34-6141099B2D61}" sibTransId="{D10AE29C-1388-5147-BEDD-12F0C2F99EC8}"/>
    <dgm:cxn modelId="{932A5041-3664-48D4-B9FA-2FE5C011FF53}" srcId="{B7F42A5F-1E0A-4E9D-BA68-E3B23FBDDC85}" destId="{8DA15477-EBBF-493A-B056-99F374726F6A}" srcOrd="0" destOrd="0" parTransId="{86E2FB69-072F-4C88-A0B2-363EBAB1702E}" sibTransId="{A86C3665-8EE9-48EB-815B-CD6E6BDDD5E3}"/>
    <dgm:cxn modelId="{52604653-7806-C84A-8C3A-62AC5EF57AEE}" type="presOf" srcId="{B7F42A5F-1E0A-4E9D-BA68-E3B23FBDDC85}" destId="{461E046C-F828-45E4-BB38-132BBEF0F012}" srcOrd="0" destOrd="0" presId="urn:microsoft.com/office/officeart/2005/8/layout/vList5"/>
    <dgm:cxn modelId="{27D9B3C0-2633-B141-B731-E6BD3A7C588C}" type="presOf" srcId="{35B37251-EB44-8844-BDCE-C51842AF7C7D}" destId="{572B05A2-5534-D548-8FAA-7487C9F04D7D}" srcOrd="0" destOrd="0" presId="urn:microsoft.com/office/officeart/2005/8/layout/vList5"/>
    <dgm:cxn modelId="{664289ED-3804-4D48-AED1-7797983D7BCB}" type="presOf" srcId="{8DA15477-EBBF-493A-B056-99F374726F6A}" destId="{190F2664-5628-4FBF-86A5-D4FF77E3148E}" srcOrd="0" destOrd="0" presId="urn:microsoft.com/office/officeart/2005/8/layout/vList5"/>
    <dgm:cxn modelId="{ECB49DF1-B875-A24F-8C73-FE17C762846F}" type="presParOf" srcId="{461E046C-F828-45E4-BB38-132BBEF0F012}" destId="{72DF2003-B3CA-4446-B53F-343739738B85}" srcOrd="0" destOrd="0" presId="urn:microsoft.com/office/officeart/2005/8/layout/vList5"/>
    <dgm:cxn modelId="{2B4938C1-9661-5647-A704-BEC9D03841EB}" type="presParOf" srcId="{72DF2003-B3CA-4446-B53F-343739738B85}" destId="{190F2664-5628-4FBF-86A5-D4FF77E3148E}" srcOrd="0" destOrd="0" presId="urn:microsoft.com/office/officeart/2005/8/layout/vList5"/>
    <dgm:cxn modelId="{A3F31D03-6C66-F34E-8CFC-B6597F4B4385}" type="presParOf" srcId="{461E046C-F828-45E4-BB38-132BBEF0F012}" destId="{45F14766-A883-41FF-9CB7-EB28194A3EE5}" srcOrd="1" destOrd="0" presId="urn:microsoft.com/office/officeart/2005/8/layout/vList5"/>
    <dgm:cxn modelId="{E6FD26C3-0308-C244-810B-855BE13225BC}" type="presParOf" srcId="{461E046C-F828-45E4-BB38-132BBEF0F012}" destId="{FA99CCF9-4653-7841-BD5C-D0560A730DC0}" srcOrd="2" destOrd="0" presId="urn:microsoft.com/office/officeart/2005/8/layout/vList5"/>
    <dgm:cxn modelId="{3CB5E305-3DDC-FA45-B281-1D1CF15D8F48}" type="presParOf" srcId="{FA99CCF9-4653-7841-BD5C-D0560A730DC0}" destId="{572B05A2-5534-D548-8FAA-7487C9F04D7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DBEF9-77DE-344F-A80E-7D7EDD89C483}">
      <dsp:nvSpPr>
        <dsp:cNvPr id="0" name=""/>
        <dsp:cNvSpPr/>
      </dsp:nvSpPr>
      <dsp:spPr>
        <a:xfrm>
          <a:off x="2481" y="1658271"/>
          <a:ext cx="3023548" cy="1209419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(2017-2018)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Sent Provider DIF-9 to DIF-10 QA/Triage Reports.</a:t>
          </a:r>
        </a:p>
      </dsp:txBody>
      <dsp:txXfrm>
        <a:off x="607191" y="1658271"/>
        <a:ext cx="1814129" cy="1209419"/>
      </dsp:txXfrm>
    </dsp:sp>
    <dsp:sp modelId="{0428233A-32E4-FC4B-A5F4-0A3F2C6DA0F9}">
      <dsp:nvSpPr>
        <dsp:cNvPr id="0" name=""/>
        <dsp:cNvSpPr/>
      </dsp:nvSpPr>
      <dsp:spPr>
        <a:xfrm>
          <a:off x="2723675" y="1658271"/>
          <a:ext cx="3023548" cy="1209419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May 1, 2018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Start migrating existing non-NASA EOSDIS DIF-9 records to DIF-10.</a:t>
          </a:r>
        </a:p>
      </dsp:txBody>
      <dsp:txXfrm>
        <a:off x="3328385" y="1658271"/>
        <a:ext cx="1814129" cy="1209419"/>
      </dsp:txXfrm>
    </dsp:sp>
    <dsp:sp modelId="{74FE8AED-599D-244E-9601-1AC195BD5909}">
      <dsp:nvSpPr>
        <dsp:cNvPr id="0" name=""/>
        <dsp:cNvSpPr/>
      </dsp:nvSpPr>
      <dsp:spPr>
        <a:xfrm>
          <a:off x="5444869" y="1658271"/>
          <a:ext cx="3023548" cy="1209419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2019 (First quarter)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Plan to have all metadata records transition.</a:t>
          </a:r>
        </a:p>
      </dsp:txBody>
      <dsp:txXfrm>
        <a:off x="6049579" y="1658271"/>
        <a:ext cx="1814129" cy="1209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3EA52-1F26-47AD-B470-6086BD45CC16}">
      <dsp:nvSpPr>
        <dsp:cNvPr id="0" name=""/>
        <dsp:cNvSpPr/>
      </dsp:nvSpPr>
      <dsp:spPr>
        <a:xfrm rot="5400000">
          <a:off x="4601145" y="-1724973"/>
          <a:ext cx="1129663" cy="486209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Added: 25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Deleted: 18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Modified: 22</a:t>
          </a:r>
        </a:p>
      </dsp:txBody>
      <dsp:txXfrm rot="-5400000">
        <a:off x="2734929" y="196389"/>
        <a:ext cx="4806950" cy="1019371"/>
      </dsp:txXfrm>
    </dsp:sp>
    <dsp:sp modelId="{190F2664-5628-4FBF-86A5-D4FF77E3148E}">
      <dsp:nvSpPr>
        <dsp:cNvPr id="0" name=""/>
        <dsp:cNvSpPr/>
      </dsp:nvSpPr>
      <dsp:spPr>
        <a:xfrm>
          <a:off x="0" y="35"/>
          <a:ext cx="2734929" cy="14120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Related URL</a:t>
          </a:r>
        </a:p>
      </dsp:txBody>
      <dsp:txXfrm>
        <a:off x="68932" y="68967"/>
        <a:ext cx="2597065" cy="1274215"/>
      </dsp:txXfrm>
    </dsp:sp>
    <dsp:sp modelId="{9E463F91-AAC1-42B4-8588-3BB0372F3B91}">
      <dsp:nvSpPr>
        <dsp:cNvPr id="0" name=""/>
        <dsp:cNvSpPr/>
      </dsp:nvSpPr>
      <dsp:spPr>
        <a:xfrm rot="5400000">
          <a:off x="4601145" y="-242289"/>
          <a:ext cx="1129663" cy="486209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Added: 42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Deleted: 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Modified: 31</a:t>
          </a:r>
        </a:p>
      </dsp:txBody>
      <dsp:txXfrm rot="-5400000">
        <a:off x="2734929" y="1679073"/>
        <a:ext cx="4806950" cy="1019371"/>
      </dsp:txXfrm>
    </dsp:sp>
    <dsp:sp modelId="{C3554ECD-C44B-4D4E-B87E-043B692E9344}">
      <dsp:nvSpPr>
        <dsp:cNvPr id="0" name=""/>
        <dsp:cNvSpPr/>
      </dsp:nvSpPr>
      <dsp:spPr>
        <a:xfrm>
          <a:off x="0" y="1482718"/>
          <a:ext cx="2734929" cy="14120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Water Quality/Water Chemistry</a:t>
          </a:r>
        </a:p>
      </dsp:txBody>
      <dsp:txXfrm>
        <a:off x="68932" y="1551650"/>
        <a:ext cx="2597065" cy="1274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F2664-5628-4FBF-86A5-D4FF77E3148E}">
      <dsp:nvSpPr>
        <dsp:cNvPr id="0" name=""/>
        <dsp:cNvSpPr/>
      </dsp:nvSpPr>
      <dsp:spPr>
        <a:xfrm>
          <a:off x="3723" y="21678"/>
          <a:ext cx="7625251" cy="17036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Cryosphere</a:t>
          </a:r>
        </a:p>
      </dsp:txBody>
      <dsp:txXfrm>
        <a:off x="86887" y="104842"/>
        <a:ext cx="7458923" cy="1537288"/>
      </dsp:txXfrm>
    </dsp:sp>
    <dsp:sp modelId="{572B05A2-5534-D548-8FAA-7487C9F04D7D}">
      <dsp:nvSpPr>
        <dsp:cNvPr id="0" name=""/>
        <dsp:cNvSpPr/>
      </dsp:nvSpPr>
      <dsp:spPr>
        <a:xfrm>
          <a:off x="0" y="1788883"/>
          <a:ext cx="7625251" cy="17036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Earth Science Services/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Web Services</a:t>
          </a:r>
        </a:p>
      </dsp:txBody>
      <dsp:txXfrm>
        <a:off x="83164" y="1872047"/>
        <a:ext cx="7458923" cy="1537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35998-86C7-4CDE-BC3A-A1DE862A796D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0B7AE-CBC9-42B9-BF7C-8B6175F1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7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023108"/>
      </p:ext>
    </p:extLst>
  </p:cSld>
  <p:clrMap bg1="lt1" tx1="dk1" bg2="dk2" tx2="lt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45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089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9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latinLnBrk="0" hangingPunct="1"/>
            <a:r>
              <a:rPr lang="en-US" sz="1100" b="1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Related URL: </a:t>
            </a:r>
            <a:endParaRPr lang="en-US" sz="11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latinLnBrk="0" hangingPunct="1"/>
            <a:r>
              <a:rPr lang="en-US" sz="1100" b="1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lang="en-US" sz="1100" b="0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Changes are based on the UMM URL type reconciliation effort with the CMR and the ARC Team.  </a:t>
            </a:r>
            <a:endParaRPr lang="en-US" sz="11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latinLnBrk="0" hangingPunct="1"/>
            <a:r>
              <a:rPr lang="en-US" sz="1100" b="0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Impact is 683 EOSDIS provider records (GES DISC and PO DAAC) and 583 IDN records. </a:t>
            </a:r>
            <a:endParaRPr lang="en-US" sz="11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latinLnBrk="0" hangingPunct="1"/>
            <a:endParaRPr lang="en-US" sz="1100" b="1" baseline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fontAlgn="auto" latinLnBrk="0" hangingPunct="1"/>
            <a:r>
              <a:rPr lang="en-US" sz="1100" b="1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Water Quality/Water Chemistry: </a:t>
            </a:r>
            <a:endParaRPr lang="en-US" sz="11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latinLnBrk="0" hangingPunct="1"/>
            <a:r>
              <a:rPr lang="en-US" sz="1100" b="0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Changes are based on review of the keywords and to align more closely with the EPA water quality criteria and user search behavior. </a:t>
            </a:r>
            <a:endParaRPr lang="en-US" sz="11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latinLnBrk="0" hangingPunct="1"/>
            <a:r>
              <a:rPr lang="en-US" sz="1100" b="0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Impact is 83 EOSDIS provider records (GHRC, ORNL, PO DAAC, SEDAC) and 2,404 SCIOPS/IDN records. </a:t>
            </a:r>
            <a:endParaRPr lang="en-US" sz="11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latinLnBrk="0" hangingPunct="1"/>
            <a:r>
              <a:rPr lang="en-US" sz="1100" b="0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This set of keywords have not been updated since 2002.  </a:t>
            </a:r>
            <a:endParaRPr lang="en-US" sz="11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58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latinLnBrk="0" hangingPunct="1"/>
            <a:r>
              <a:rPr lang="en-US" sz="1100" b="1" baseline="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Related URL: </a:t>
            </a:r>
            <a:endPara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latinLnBrk="0" hangingPunct="1"/>
            <a:r>
              <a:rPr lang="en-US" sz="1100" b="1" baseline="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lang="en-US" sz="1100" b="0" baseline="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Changes are based on the UMM URL type reconciliation effort with the CMR and the ARC Team.  </a:t>
            </a:r>
            <a:endPara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latinLnBrk="0" hangingPunct="1"/>
            <a:r>
              <a:rPr lang="en-US" sz="1100" b="0" baseline="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Impact is 683 EOSDIS provider records (GES DISC and PO DAAC) and 583 IDN records. </a:t>
            </a:r>
            <a:endPara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latinLnBrk="0" hangingPunct="1"/>
            <a:endParaRPr lang="en-US" sz="1100" b="1" baseline="0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fontAlgn="auto" latinLnBrk="0" hangingPunct="1"/>
            <a:r>
              <a:rPr lang="en-US" sz="1100" b="1" baseline="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Water Quality/Water Chemistry: </a:t>
            </a:r>
            <a:endPara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latinLnBrk="0" hangingPunct="1"/>
            <a:r>
              <a:rPr lang="en-US" sz="1100" b="0" baseline="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Changes are based on review of the keywords and to align more closely with the EPA water quality criteria and user search behavior. </a:t>
            </a:r>
            <a:endPara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latinLnBrk="0" hangingPunct="1"/>
            <a:r>
              <a:rPr lang="en-US" sz="1100" b="0" baseline="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Impact is 83 EOSDIS provider records (GHRC, ORNL, PO DAAC, SEDAC) and 2,404 SCIOPS/IDN records. </a:t>
            </a:r>
            <a:endPara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latinLnBrk="0" hangingPunct="1"/>
            <a:r>
              <a:rPr lang="en-US" sz="1100" b="0" baseline="0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This set of keywords have not been updated since 2002.  </a:t>
            </a:r>
            <a:endPara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38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30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7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9058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9585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29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611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19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Can be used for bulk validation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898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Use: single record validation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584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855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641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63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37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610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134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031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90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3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242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9417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5146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Put in table.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39456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5177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32881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66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2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057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19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7514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1448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63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and maybe more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09490"/>
            <a:ext cx="70866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eosdis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480830"/>
            <a:ext cx="4546863" cy="12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4798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eosdis-logo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5DA365-9E1D-4524-8E92-33F14DD2E04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5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1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eosdis-logo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5DA365-9E1D-4524-8E92-33F14DD2E04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4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5" name="Picture 4" descr="eosdis-logo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5DA365-9E1D-4524-8E92-33F14DD2E04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5820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81950" y="6666716"/>
            <a:ext cx="1044419" cy="184508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bg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600" baseline="0" dirty="0"/>
              <a:t>WGISS45_0418_MM</a:t>
            </a:r>
          </a:p>
        </p:txBody>
      </p:sp>
    </p:spTree>
    <p:extLst>
      <p:ext uri="{BB962C8B-B14F-4D97-AF65-F5344CB8AC3E}">
        <p14:creationId xmlns:p14="http://schemas.microsoft.com/office/powerpoint/2010/main" val="390782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1" r:id="rId4"/>
    <p:sldLayoutId id="2147483662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4495E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SFC-GCMDUSO@mail.nasa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rthdata.nasa.gov/about/gcmd/global-change-master-directory-gcmd-keyword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mr.uat.earthdata.nasa.gov/ingest/site/docs/ingest/api.html#validate-collectio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6.xml"/><Relationship Id="rId4" Type="http://schemas.openxmlformats.org/officeDocument/2006/relationships/hyperlink" Target="https://gcmd.nasa.gov/qaviewer/help/help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arthdata.nasa.gov/display/CMR/CMR+Documen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cmd.nasa.gov/qaviewer/QAViewer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WGISS-45 International Directory Network (IDN) Report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714750"/>
            <a:ext cx="7086600" cy="180022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Michael </a:t>
            </a:r>
            <a:r>
              <a:rPr lang="en-US" dirty="0" err="1"/>
              <a:t>Morahan</a:t>
            </a:r>
            <a:r>
              <a:rPr lang="en-US" dirty="0"/>
              <a:t> (Senior Discipline Engineer)</a:t>
            </a:r>
          </a:p>
          <a:p>
            <a:r>
              <a:rPr lang="en-US" dirty="0"/>
              <a:t>EED2 Team, NASA’s Global Change Master Directory (GCMD)</a:t>
            </a:r>
          </a:p>
          <a:p>
            <a:r>
              <a:rPr lang="en-US" sz="2500" dirty="0"/>
              <a:t>CEOS WGISS-45 Meeting</a:t>
            </a:r>
          </a:p>
          <a:p>
            <a:r>
              <a:rPr lang="en-US" sz="2500" dirty="0"/>
              <a:t>Session: Data DISCOVERY and ACCESS</a:t>
            </a:r>
          </a:p>
          <a:p>
            <a:r>
              <a:rPr lang="en-US" sz="2500" dirty="0"/>
              <a:t>Location: National Institute for Space Research (INPE)</a:t>
            </a:r>
          </a:p>
          <a:p>
            <a:r>
              <a:rPr lang="en-US" sz="2500" dirty="0"/>
              <a:t>		São Jose dos Campos, Brazil</a:t>
            </a:r>
          </a:p>
          <a:p>
            <a:r>
              <a:rPr lang="en-US" sz="2500" dirty="0"/>
              <a:t>April 9,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5213" y="6229350"/>
            <a:ext cx="428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75000"/>
                  </a:schemeClr>
                </a:solidFill>
                <a:latin typeface="Helvetica Neue"/>
              </a:rPr>
              <a:t>This work was supported by NASA/GSFC under Raytheon Co. contract number NNG15HZ39C</a:t>
            </a:r>
          </a:p>
        </p:txBody>
      </p:sp>
    </p:spTree>
    <p:extLst>
      <p:ext uri="{BB962C8B-B14F-4D97-AF65-F5344CB8AC3E}">
        <p14:creationId xmlns:p14="http://schemas.microsoft.com/office/powerpoint/2010/main" val="3503769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11711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Population of DIF-10 Required Fields</a:t>
            </a:r>
            <a:endParaRPr lang="en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Providers have 3 options:</a:t>
            </a:r>
          </a:p>
          <a:p>
            <a:pPr lvl="1"/>
            <a:r>
              <a:rPr lang="en-US" sz="2300" dirty="0"/>
              <a:t>Update the DIF-9 records with the corresponding DIF-10 required fields.</a:t>
            </a:r>
          </a:p>
          <a:p>
            <a:pPr lvl="1"/>
            <a:r>
              <a:rPr lang="en-US" sz="2300" dirty="0"/>
              <a:t>Provide the GCMD/IDN staff with the required fields values.</a:t>
            </a:r>
          </a:p>
          <a:p>
            <a:pPr lvl="1"/>
            <a:r>
              <a:rPr lang="en-US" sz="2300" dirty="0"/>
              <a:t>Or, GCMD/IDN staff will transition records directly to DIF-10 using default values for the required fields. (Example default value: “Not provided”)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600" dirty="0"/>
              <a:t>If you have any questions or your agency has not received a Provider QA/Triage report, please contact the GCMD/IDN User Support Office at </a:t>
            </a:r>
            <a:r>
              <a:rPr lang="en-US" sz="1600" u="sng" dirty="0">
                <a:hlinkClick r:id="rId3"/>
              </a:rPr>
              <a:t>GSFC-GCMDUSO@mail.nasa.gov</a:t>
            </a:r>
            <a:r>
              <a:rPr lang="en-US" sz="1600" dirty="0"/>
              <a:t> or myself at </a:t>
            </a:r>
            <a:r>
              <a:rPr lang="en-US" sz="1600" u="sng" dirty="0" err="1">
                <a:solidFill>
                  <a:schemeClr val="accent1">
                    <a:lumMod val="75000"/>
                  </a:schemeClr>
                </a:solidFill>
              </a:rPr>
              <a:t>Michael.P.Morahan@nasa.gov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7612773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654424"/>
            <a:ext cx="8247078" cy="3114552"/>
          </a:xfrm>
        </p:spPr>
        <p:txBody>
          <a:bodyPr>
            <a:normAutofit fontScale="90000"/>
          </a:bodyPr>
          <a:lstStyle/>
          <a:p>
            <a:pPr marL="1028700" indent="-1028700">
              <a:buFont typeface="+mj-lt"/>
              <a:buAutoNum type="romanUcPeriod" startAt="2"/>
            </a:pPr>
            <a:r>
              <a:rPr lang="en-US" sz="4400"/>
              <a:t>GCMD Keyword Update</a:t>
            </a:r>
            <a:br>
              <a:rPr lang="en-US" sz="2800" b="0"/>
            </a:br>
            <a:br>
              <a:rPr lang="en-US" b="0"/>
            </a:br>
            <a:br>
              <a:rPr lang="en-US" b="0"/>
            </a:b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7752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1DBA6-DE70-462D-B502-F995EB67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Keyword Version 8.6 Release</a:t>
            </a:r>
            <a:br>
              <a:rPr lang="en-US" sz="3600"/>
            </a:br>
            <a:r>
              <a:rPr lang="en-US" sz="3600"/>
              <a:t>(Spring 2018)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8BD99D-1A9E-43C5-A121-C7FF75EB5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809646"/>
              </p:ext>
            </p:extLst>
          </p:nvPr>
        </p:nvGraphicFramePr>
        <p:xfrm>
          <a:off x="577434" y="1677166"/>
          <a:ext cx="7597026" cy="2894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0F4D80C-CC5D-4141-A31A-5CFAAD86F765}"/>
              </a:ext>
            </a:extLst>
          </p:cNvPr>
          <p:cNvSpPr/>
          <p:nvPr/>
        </p:nvSpPr>
        <p:spPr>
          <a:xfrm>
            <a:off x="577434" y="4866078"/>
            <a:ext cx="7661356" cy="11211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interested in becoming a keyword reviewer, </a:t>
            </a:r>
          </a:p>
          <a:p>
            <a:pPr algn="ctr"/>
            <a:r>
              <a:rPr 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contact the ESO at </a:t>
            </a:r>
            <a:r>
              <a:rPr lang="en-US" sz="18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eso-staff@lists.nasa.gov</a:t>
            </a: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b="1">
              <a:solidFill>
                <a:schemeClr val="tx1"/>
              </a:solidFill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1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1DBA6-DE70-462D-B502-F995EB67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Keyword Version 8.7 Proposed Topics (2019)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8BD99D-1A9E-43C5-A121-C7FF75EB5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888800"/>
              </p:ext>
            </p:extLst>
          </p:nvPr>
        </p:nvGraphicFramePr>
        <p:xfrm>
          <a:off x="787400" y="1943100"/>
          <a:ext cx="7632699" cy="349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202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0E86-1D6B-42A7-A85E-214DA358F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Keyword Landing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C2AAF-CA5A-4C4E-9E25-30F632605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598"/>
            <a:ext cx="3894721" cy="49225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/>
              <a:t>Access the GCMD Keywords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20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/>
              <a:t>Submit a Keyword Request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20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/>
              <a:t>See the Keyword Release Announcements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20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/>
              <a:t>Review the Keyword Governance Document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7989A65-53AF-4CB6-B7B1-626F7104B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313" y="1307358"/>
            <a:ext cx="4177728" cy="4583095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BD3085-E75C-4389-8C48-8AB48D360B43}"/>
              </a:ext>
            </a:extLst>
          </p:cNvPr>
          <p:cNvSpPr txBox="1"/>
          <p:nvPr/>
        </p:nvSpPr>
        <p:spPr>
          <a:xfrm>
            <a:off x="1734426" y="5857963"/>
            <a:ext cx="7143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https://earthdata.nasa.gov/about/gcmd/global-change-master-directory-gcmd-keywords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09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654424"/>
            <a:ext cx="8247078" cy="3114552"/>
          </a:xfrm>
        </p:spPr>
        <p:txBody>
          <a:bodyPr>
            <a:normAutofit/>
          </a:bodyPr>
          <a:lstStyle/>
          <a:p>
            <a:pPr marL="1028700" indent="-1028700">
              <a:buFont typeface="+mj-lt"/>
              <a:buAutoNum type="romanUcPeriod" startAt="3"/>
            </a:pPr>
            <a:r>
              <a:rPr lang="en-US" sz="4800" dirty="0"/>
              <a:t>DIF-10 and UMM-C and Schema Changes</a:t>
            </a:r>
          </a:p>
        </p:txBody>
      </p:sp>
    </p:spTree>
    <p:extLst>
      <p:ext uri="{BB962C8B-B14F-4D97-AF65-F5344CB8AC3E}">
        <p14:creationId xmlns:p14="http://schemas.microsoft.com/office/powerpoint/2010/main" val="915508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1170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/>
              <a:t>DIF-</a:t>
            </a:r>
            <a:r>
              <a:rPr lang="nb-NO" sz="3600"/>
              <a:t>10.3 </a:t>
            </a:r>
            <a:r>
              <a:rPr lang="en-US" sz="3600"/>
              <a:t>Updates</a:t>
            </a:r>
            <a:endParaRPr lang="en" sz="36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Existing fields now required:</a:t>
            </a:r>
          </a:p>
          <a:p>
            <a:pPr marL="742950" lvl="2" indent="-342900"/>
            <a:r>
              <a:rPr lang="en-US" dirty="0" err="1"/>
              <a:t>Data_Set_Progress</a:t>
            </a:r>
            <a:r>
              <a:rPr lang="en-US" dirty="0"/>
              <a:t> and </a:t>
            </a:r>
            <a:r>
              <a:rPr lang="en-US" dirty="0" err="1"/>
              <a:t>Product_Level_ID</a:t>
            </a: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/>
              <a:t>Add new sub-fields for : </a:t>
            </a:r>
          </a:p>
          <a:p>
            <a:pPr marL="742950" lvl="2" indent="-342900"/>
            <a:r>
              <a:rPr lang="en-US" dirty="0"/>
              <a:t>Distribution:  </a:t>
            </a:r>
            <a:r>
              <a:rPr lang="en-US" dirty="0" err="1"/>
              <a:t>Average_Granule_Size</a:t>
            </a:r>
            <a:r>
              <a:rPr lang="en-US" dirty="0"/>
              <a:t> and </a:t>
            </a:r>
            <a:r>
              <a:rPr lang="en-US" dirty="0" err="1"/>
              <a:t>Total_Collection_Size</a:t>
            </a:r>
            <a:endParaRPr lang="en-US" dirty="0"/>
          </a:p>
          <a:p>
            <a:pPr marL="742950" lvl="2" indent="-342900"/>
            <a:r>
              <a:rPr lang="en-US" dirty="0" err="1"/>
              <a:t>Access_Contraints</a:t>
            </a:r>
            <a:r>
              <a:rPr lang="en-US" dirty="0"/>
              <a:t> and </a:t>
            </a:r>
            <a:r>
              <a:rPr lang="en-US" dirty="0" err="1"/>
              <a:t>Use_Contraints</a:t>
            </a:r>
            <a:r>
              <a:rPr lang="en-US" dirty="0"/>
              <a:t>: Type</a:t>
            </a:r>
          </a:p>
          <a:p>
            <a:pPr marL="742950" lvl="2" indent="-342900"/>
            <a:r>
              <a:rPr lang="en-US" dirty="0" err="1"/>
              <a:t>Related_URL</a:t>
            </a:r>
            <a:r>
              <a:rPr lang="en-US" dirty="0"/>
              <a:t>/</a:t>
            </a:r>
            <a:r>
              <a:rPr lang="en-US" dirty="0" err="1"/>
              <a:t>Related_URL</a:t>
            </a:r>
            <a:r>
              <a:rPr lang="en-US" dirty="0"/>
              <a:t> Type: </a:t>
            </a:r>
            <a:r>
              <a:rPr lang="en-US" dirty="0" err="1"/>
              <a:t>URLContentType</a:t>
            </a: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/>
              <a:t>Made optional:</a:t>
            </a:r>
          </a:p>
          <a:p>
            <a:pPr marL="742950" lvl="2" indent="-342900"/>
            <a:r>
              <a:rPr lang="en-US" dirty="0" err="1"/>
              <a:t>Data_Creation</a:t>
            </a:r>
            <a:r>
              <a:rPr lang="en-US" dirty="0"/>
              <a:t> and </a:t>
            </a:r>
            <a:r>
              <a:rPr lang="en-US" dirty="0" err="1"/>
              <a:t>Data_Last_Revision</a:t>
            </a: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/>
              <a:t>Allow: </a:t>
            </a:r>
          </a:p>
          <a:p>
            <a:pPr marL="742950" lvl="2" indent="-342900"/>
            <a:r>
              <a:rPr lang="en-US" dirty="0"/>
              <a:t>“not applicable” to be specify for </a:t>
            </a:r>
            <a:r>
              <a:rPr lang="en-US" dirty="0" err="1"/>
              <a:t>Dataset_Citation</a:t>
            </a:r>
            <a:r>
              <a:rPr lang="en-US" dirty="0"/>
              <a:t>/</a:t>
            </a:r>
            <a:r>
              <a:rPr lang="en-US" dirty="0" err="1"/>
              <a:t>Persistent_Identifier</a:t>
            </a:r>
            <a:r>
              <a:rPr lang="en-US" dirty="0"/>
              <a:t>.</a:t>
            </a:r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742950" lvl="2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31882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1170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/>
              <a:t>UMM-C </a:t>
            </a:r>
            <a:r>
              <a:rPr lang="nb-NO" sz="3600"/>
              <a:t>1.10 </a:t>
            </a:r>
            <a:r>
              <a:rPr lang="en-US" sz="3600"/>
              <a:t>Updates</a:t>
            </a:r>
            <a:endParaRPr lang="en" sz="36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Add:</a:t>
            </a:r>
          </a:p>
          <a:p>
            <a:pPr marL="742950" lvl="2" indent="-342900"/>
            <a:r>
              <a:rPr lang="en-US" dirty="0"/>
              <a:t>New </a:t>
            </a:r>
            <a:r>
              <a:rPr lang="en-US" dirty="0" err="1"/>
              <a:t>UseConstraints</a:t>
            </a:r>
            <a:r>
              <a:rPr lang="en-US" dirty="0"/>
              <a:t> sub-fields:</a:t>
            </a:r>
          </a:p>
          <a:p>
            <a:pPr marL="1200150" lvl="3" indent="-342900"/>
            <a:r>
              <a:rPr lang="en-US" dirty="0" err="1"/>
              <a:t>LicenseUrl</a:t>
            </a:r>
            <a:endParaRPr lang="en-US" dirty="0"/>
          </a:p>
          <a:p>
            <a:pPr marL="1657350" lvl="4" indent="-342900"/>
            <a:r>
              <a:rPr lang="en-US" dirty="0"/>
              <a:t>Linkage</a:t>
            </a:r>
          </a:p>
          <a:p>
            <a:pPr marL="1657350" lvl="4" indent="-342900"/>
            <a:r>
              <a:rPr lang="en-US" dirty="0"/>
              <a:t>Protocol</a:t>
            </a:r>
          </a:p>
          <a:p>
            <a:pPr marL="1657350" lvl="4" indent="-342900"/>
            <a:r>
              <a:rPr lang="en-US" dirty="0" err="1"/>
              <a:t>ApplicationProfile</a:t>
            </a:r>
            <a:endParaRPr lang="en-US" dirty="0"/>
          </a:p>
          <a:p>
            <a:pPr marL="1657350" lvl="4" indent="-342900"/>
            <a:r>
              <a:rPr lang="en-US" dirty="0"/>
              <a:t>Name</a:t>
            </a:r>
          </a:p>
          <a:p>
            <a:pPr marL="1657350" lvl="4" indent="-342900"/>
            <a:r>
              <a:rPr lang="en-US" dirty="0"/>
              <a:t>Description</a:t>
            </a:r>
          </a:p>
          <a:p>
            <a:pPr marL="1657350" lvl="4" indent="-342900"/>
            <a:r>
              <a:rPr lang="en-US" dirty="0"/>
              <a:t>Function</a:t>
            </a:r>
          </a:p>
          <a:p>
            <a:pPr marL="1657350" lvl="4" indent="-342900"/>
            <a:r>
              <a:rPr lang="en-US" dirty="0" err="1"/>
              <a:t>MimeType</a:t>
            </a:r>
            <a:endParaRPr lang="en-US" dirty="0"/>
          </a:p>
          <a:p>
            <a:pPr marL="1200150" lvl="3" indent="-342900"/>
            <a:r>
              <a:rPr lang="en-US" dirty="0" err="1"/>
              <a:t>LicenseText</a:t>
            </a:r>
            <a:endParaRPr lang="en-US" dirty="0"/>
          </a:p>
          <a:p>
            <a:pPr marL="742950" lvl="2" indent="-342900"/>
            <a:r>
              <a:rPr lang="en-US" dirty="0"/>
              <a:t>Controlled vocabulary:</a:t>
            </a:r>
          </a:p>
          <a:p>
            <a:pPr marL="1200150" lvl="3" indent="-342900"/>
            <a:r>
              <a:rPr lang="en-US" dirty="0"/>
              <a:t>Tiling System Identification names</a:t>
            </a:r>
          </a:p>
          <a:p>
            <a:pPr marL="1200150" lvl="3" indent="-342900"/>
            <a:r>
              <a:rPr lang="en-US" dirty="0"/>
              <a:t>Collection Progress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Allow:</a:t>
            </a:r>
          </a:p>
          <a:p>
            <a:pPr marL="742950" lvl="2" indent="-342900"/>
            <a:r>
              <a:rPr lang="en-US" dirty="0"/>
              <a:t>“not applicable” to be specify for </a:t>
            </a:r>
            <a:r>
              <a:rPr lang="en-US" dirty="0" err="1"/>
              <a:t>Dataset_Citation</a:t>
            </a:r>
            <a:r>
              <a:rPr lang="en-US" dirty="0"/>
              <a:t>/</a:t>
            </a:r>
            <a:r>
              <a:rPr lang="en-US" dirty="0" err="1"/>
              <a:t>Persistent_Identifier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89258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654424"/>
            <a:ext cx="8247078" cy="3114552"/>
          </a:xfrm>
        </p:spPr>
        <p:txBody>
          <a:bodyPr>
            <a:normAutofit/>
          </a:bodyPr>
          <a:lstStyle/>
          <a:p>
            <a:pPr marL="1028700" indent="-1028700">
              <a:buFont typeface="+mj-lt"/>
              <a:buAutoNum type="romanUcPeriod" startAt="4"/>
            </a:pPr>
            <a:r>
              <a:rPr lang="en-US" sz="4800"/>
              <a:t>Validation of Metadata Records</a:t>
            </a:r>
          </a:p>
        </p:txBody>
      </p:sp>
    </p:spTree>
    <p:extLst>
      <p:ext uri="{BB962C8B-B14F-4D97-AF65-F5344CB8AC3E}">
        <p14:creationId xmlns:p14="http://schemas.microsoft.com/office/powerpoint/2010/main" val="840540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1170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600" b="1" dirty="0"/>
              <a:t>Methods for Validating IDN Metadata</a:t>
            </a:r>
            <a:endParaRPr lang="en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CMR Ingest API</a:t>
            </a:r>
          </a:p>
          <a:p>
            <a:pPr marL="742950" lvl="2" indent="-342900"/>
            <a:r>
              <a:rPr lang="en-US" dirty="0"/>
              <a:t>CMR Ingest API Validation documentation: </a:t>
            </a:r>
            <a:r>
              <a:rPr lang="en-US" dirty="0">
                <a:hlinkClick r:id="rId3"/>
              </a:rPr>
              <a:t>https://cmr.earthdata.nasa.gov/ingest/site/docs/ingest/api.html#validate-collection</a:t>
            </a:r>
            <a:r>
              <a:rPr lang="en-US" sz="2000" dirty="0"/>
              <a:t> </a:t>
            </a:r>
          </a:p>
          <a:p>
            <a:pPr marL="742950" lvl="2" indent="-342900"/>
            <a:r>
              <a:rPr lang="en-US" dirty="0"/>
              <a:t>Recommended for bulk record validation against the UMM-C metadata model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err="1"/>
              <a:t>QAViewer</a:t>
            </a:r>
            <a:r>
              <a:rPr lang="en-US" dirty="0"/>
              <a:t> API</a:t>
            </a:r>
          </a:p>
          <a:p>
            <a:pPr marL="742950" lvl="2" indent="-342900"/>
            <a:r>
              <a:rPr lang="en-US" dirty="0"/>
              <a:t>Metadata Quality Assurance Tool Viewer documentation: </a:t>
            </a:r>
            <a:r>
              <a:rPr lang="en-US" dirty="0">
                <a:hlinkClick r:id="rId4"/>
              </a:rPr>
              <a:t>https://gcmd.nasa.gov/qaviewer/help/help.html</a:t>
            </a:r>
            <a:endParaRPr lang="en-US" dirty="0"/>
          </a:p>
          <a:p>
            <a:pPr marL="742950" lvl="2" indent="-342900"/>
            <a:r>
              <a:rPr lang="en-US" dirty="0"/>
              <a:t>Recommended for single record validation against the DIF-10 schema</a:t>
            </a:r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742950" lvl="2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378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98208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dirty="0"/>
              <a:t>International Directory Network (IDN) Topics</a:t>
            </a:r>
            <a:endParaRPr lang="en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Transition of DIF-9 to DIF-10 Metadata Records 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GCMD Keyword Update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DIF-10 and UMM-C Schema Changes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Metadata Validation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/>
              <a:t>docBUILDER</a:t>
            </a:r>
            <a:r>
              <a:rPr lang="en-US" dirty="0"/>
              <a:t> for Submitting IDN Metadata (i.e. Registration)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Mapping </a:t>
            </a:r>
            <a:r>
              <a:rPr lang="en-US" dirty="0" err="1"/>
              <a:t>WGClimate</a:t>
            </a:r>
            <a:r>
              <a:rPr lang="en-US" dirty="0"/>
              <a:t> Essential Climate Variable (ECV) Inventory to IDN Records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64839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5774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 dirty="0"/>
              <a:t>Using CMR Ingest API Validation</a:t>
            </a:r>
            <a:endParaRPr lang="en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2900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/>
              <a:t>Validating a metadata record</a:t>
            </a:r>
          </a:p>
          <a:p>
            <a:pPr marL="0" lvl="1" indent="0">
              <a:buNone/>
            </a:pPr>
            <a:r>
              <a:rPr lang="en-US" sz="1400" dirty="0"/>
              <a:t>	curl -</a:t>
            </a:r>
            <a:r>
              <a:rPr lang="en-US" sz="1400" dirty="0" err="1"/>
              <a:t>i</a:t>
            </a:r>
            <a:r>
              <a:rPr lang="en-US" sz="1400" dirty="0"/>
              <a:t> -X POST -H "Content-type: application/dif10+xml" --data-binary @EOP-ESA-SENTINEL_1_L1.xml 	https://</a:t>
            </a:r>
            <a:r>
              <a:rPr lang="en-US" sz="1400" dirty="0" err="1"/>
              <a:t>cmr.earthdata.nasa.gov</a:t>
            </a:r>
            <a:r>
              <a:rPr lang="en-US" sz="1400" dirty="0"/>
              <a:t>/ingest/providers/ESA/validate/collection/EOP-ESA-SENTINEL_1_L1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Example of the returned validation log:</a:t>
            </a:r>
          </a:p>
          <a:p>
            <a:pPr marL="0" lvl="1" indent="0">
              <a:buNone/>
            </a:pPr>
            <a:r>
              <a:rPr lang="en-US" sz="1400" dirty="0"/>
              <a:t>	&lt;?xml version="1.0" encoding="UTF-8"?&gt;&lt;result&gt;&lt;warnings&gt;After translating item to UMM-C the metadata 	had the following issue: /</a:t>
            </a:r>
            <a:r>
              <a:rPr lang="en-US" sz="1400" dirty="0" err="1"/>
              <a:t>AdditionalAttributes</a:t>
            </a:r>
            <a:r>
              <a:rPr lang="en-US" sz="1400" dirty="0"/>
              <a:t>/ object has missing required properties 	(["Description"])&lt;/warnings&gt;&lt;/result&gt;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The errors and warnings are returned with the UMM-C field names.</a:t>
            </a:r>
          </a:p>
          <a:p>
            <a:pPr marL="742950" lvl="2" indent="-342900"/>
            <a:r>
              <a:rPr lang="en-US" sz="2000" dirty="0"/>
              <a:t>UMM-C documentation: </a:t>
            </a:r>
            <a:r>
              <a:rPr lang="en-US" sz="2400" dirty="0">
                <a:hlinkClick r:id="rId3"/>
              </a:rPr>
              <a:t>https://wiki.earthdata.nasa.gov/display/CMR/CMR+Documents</a:t>
            </a:r>
            <a:r>
              <a:rPr lang="en-US" sz="2400" dirty="0"/>
              <a:t> </a:t>
            </a:r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1300" dirty="0"/>
          </a:p>
          <a:p>
            <a:pPr marL="0" lvl="1" indent="0">
              <a:buNone/>
            </a:pPr>
            <a:endParaRPr lang="en-US" sz="1300" dirty="0"/>
          </a:p>
        </p:txBody>
      </p:sp>
      <p:sp>
        <p:nvSpPr>
          <p:cNvPr id="5" name="Rectangle 4"/>
          <p:cNvSpPr/>
          <p:nvPr/>
        </p:nvSpPr>
        <p:spPr>
          <a:xfrm>
            <a:off x="558800" y="2051960"/>
            <a:ext cx="7937500" cy="716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Courier" charset="0"/>
                <a:cs typeface="Courier" charset="0"/>
              </a:rPr>
              <a:t>curl -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Courier" charset="0"/>
                <a:cs typeface="Courier" charset="0"/>
              </a:rPr>
              <a:t> -X POST -H "Content-type: application/dif10+xml" --data-binary @EOP-ESA-SENTINEL_1_L1.xml https://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Courier" charset="0"/>
                <a:cs typeface="Courier" charset="0"/>
              </a:rPr>
              <a:t>cmr.earthdata.nasa.gov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Courier" charset="0"/>
                <a:cs typeface="Courier" charset="0"/>
              </a:rPr>
              <a:t>/ingest/providers/ESA/validate/collection/EOP-ESA-SENTINEL_1_L1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800" y="3169560"/>
            <a:ext cx="7937500" cy="7420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Courier" charset="0"/>
                <a:cs typeface="Courier" charset="0"/>
              </a:rPr>
              <a:t>&lt;?xml version="1.0" encoding="UTF-8"?&gt;&lt;result&gt;&lt;warnings&gt;After translating item to UMM-C the metadata had the following issue: 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Courier" charset="0"/>
                <a:cs typeface="Courier" charset="0"/>
              </a:rPr>
              <a:t>AdditionalAttributes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Courier" charset="0"/>
                <a:cs typeface="Courier" charset="0"/>
              </a:rPr>
              <a:t>/ object has missing required properties (["Description"])&lt;/warnings&gt;&lt;/result&gt;</a:t>
            </a:r>
          </a:p>
        </p:txBody>
      </p:sp>
    </p:spTree>
    <p:extLst>
      <p:ext uri="{BB962C8B-B14F-4D97-AF65-F5344CB8AC3E}">
        <p14:creationId xmlns:p14="http://schemas.microsoft.com/office/powerpoint/2010/main" val="219013796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5774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1" dirty="0"/>
              <a:t>Using </a:t>
            </a:r>
            <a:r>
              <a:rPr lang="en-US" sz="3600" b="1" dirty="0" err="1"/>
              <a:t>QAViewer</a:t>
            </a:r>
            <a:r>
              <a:rPr lang="en-US" sz="3600" b="1" dirty="0"/>
              <a:t> API for Validation</a:t>
            </a:r>
            <a:endParaRPr lang="en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 err="1"/>
              <a:t>QAViewer</a:t>
            </a:r>
            <a:r>
              <a:rPr lang="en-US" sz="2400" dirty="0"/>
              <a:t> link:</a:t>
            </a:r>
          </a:p>
          <a:p>
            <a:pPr marL="0" lvl="1" indent="0">
              <a:buNone/>
            </a:pPr>
            <a:r>
              <a:rPr lang="en-US" sz="2400" dirty="0"/>
              <a:t>		</a:t>
            </a:r>
            <a:r>
              <a:rPr lang="en-US" sz="2400" dirty="0">
                <a:hlinkClick r:id="rId3"/>
              </a:rPr>
              <a:t>https://gcmd.nasa.gov/qaviewer/QAViewer.html</a:t>
            </a: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1300" dirty="0"/>
          </a:p>
          <a:p>
            <a:pPr marL="0" lvl="1" indent="0">
              <a:buNone/>
            </a:pPr>
            <a:endParaRPr lang="en-US" sz="1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5"/>
          <a:stretch/>
        </p:blipFill>
        <p:spPr>
          <a:xfrm>
            <a:off x="1705546" y="2581827"/>
            <a:ext cx="5732907" cy="3643787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4" name="Down Arrow 3"/>
          <p:cNvSpPr/>
          <p:nvPr/>
        </p:nvSpPr>
        <p:spPr>
          <a:xfrm rot="7704627">
            <a:off x="3213100" y="3078676"/>
            <a:ext cx="330200" cy="6985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19500" y="3620392"/>
            <a:ext cx="229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Click to find metadata file</a:t>
            </a:r>
          </a:p>
        </p:txBody>
      </p:sp>
    </p:spTree>
    <p:extLst>
      <p:ext uri="{BB962C8B-B14F-4D97-AF65-F5344CB8AC3E}">
        <p14:creationId xmlns:p14="http://schemas.microsoft.com/office/powerpoint/2010/main" val="1260229773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5774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1"/>
              <a:t>Using </a:t>
            </a:r>
            <a:r>
              <a:rPr lang="en-US" sz="3600" b="1" err="1"/>
              <a:t>QAViewer</a:t>
            </a:r>
            <a:r>
              <a:rPr lang="en-US" sz="3600" b="1"/>
              <a:t> API for Validation</a:t>
            </a:r>
            <a:endParaRPr lang="en" sz="36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7"/>
          <a:stretch/>
        </p:blipFill>
        <p:spPr>
          <a:xfrm>
            <a:off x="0" y="1435100"/>
            <a:ext cx="9054846" cy="463855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1462649"/>
            <a:ext cx="5622036" cy="2616708"/>
          </a:xfrm>
        </p:spPr>
      </p:pic>
      <p:sp>
        <p:nvSpPr>
          <p:cNvPr id="5" name="Down Arrow 4"/>
          <p:cNvSpPr/>
          <p:nvPr/>
        </p:nvSpPr>
        <p:spPr>
          <a:xfrm rot="10800000">
            <a:off x="3581400" y="4106906"/>
            <a:ext cx="330200" cy="6985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38450" y="4832955"/>
            <a:ext cx="178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metadata file from your local files</a:t>
            </a:r>
          </a:p>
        </p:txBody>
      </p:sp>
    </p:spTree>
    <p:extLst>
      <p:ext uri="{BB962C8B-B14F-4D97-AF65-F5344CB8AC3E}">
        <p14:creationId xmlns:p14="http://schemas.microsoft.com/office/powerpoint/2010/main" val="927365900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5774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1"/>
              <a:t>Using QAViewer API for Validation</a:t>
            </a:r>
            <a:endParaRPr lang="en" sz="36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"/>
          <a:stretch/>
        </p:blipFill>
        <p:spPr>
          <a:xfrm>
            <a:off x="34562" y="1500749"/>
            <a:ext cx="9054846" cy="4677243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Right Arrow 5"/>
          <p:cNvSpPr/>
          <p:nvPr/>
        </p:nvSpPr>
        <p:spPr>
          <a:xfrm rot="12775351">
            <a:off x="5263309" y="4825449"/>
            <a:ext cx="1104323" cy="4318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10300" y="5282740"/>
            <a:ext cx="284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rPr>
              <a:t>The API displays metadata record’s errors and warning.</a:t>
            </a:r>
          </a:p>
        </p:txBody>
      </p:sp>
    </p:spTree>
    <p:extLst>
      <p:ext uri="{BB962C8B-B14F-4D97-AF65-F5344CB8AC3E}">
        <p14:creationId xmlns:p14="http://schemas.microsoft.com/office/powerpoint/2010/main" val="1988089588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654424"/>
            <a:ext cx="8247078" cy="3114552"/>
          </a:xfrm>
        </p:spPr>
        <p:txBody>
          <a:bodyPr>
            <a:normAutofit/>
          </a:bodyPr>
          <a:lstStyle/>
          <a:p>
            <a:pPr marL="1028700" indent="-1028700">
              <a:buFont typeface="+mj-lt"/>
              <a:buAutoNum type="romanUcPeriod" startAt="5"/>
            </a:pPr>
            <a:r>
              <a:rPr lang="en-US" sz="4800" dirty="0" err="1"/>
              <a:t>DocBUILDER</a:t>
            </a:r>
            <a:r>
              <a:rPr lang="en-US" sz="4800" dirty="0"/>
              <a:t> for Submitting IDN Metadata</a:t>
            </a:r>
          </a:p>
        </p:txBody>
      </p:sp>
    </p:spTree>
    <p:extLst>
      <p:ext uri="{BB962C8B-B14F-4D97-AF65-F5344CB8AC3E}">
        <p14:creationId xmlns:p14="http://schemas.microsoft.com/office/powerpoint/2010/main" val="1740340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5774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1" err="1"/>
              <a:t>docBUILDER</a:t>
            </a:r>
            <a:r>
              <a:rPr lang="en-US" sz="3600" b="1"/>
              <a:t> for a New DIF-10</a:t>
            </a:r>
            <a:endParaRPr lang="en" sz="360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t="13936" r="4872" b="4468"/>
          <a:stretch/>
        </p:blipFill>
        <p:spPr>
          <a:xfrm>
            <a:off x="1017834" y="1585429"/>
            <a:ext cx="7343529" cy="4570983"/>
          </a:xfr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Right Arrow 7"/>
          <p:cNvSpPr/>
          <p:nvPr/>
        </p:nvSpPr>
        <p:spPr>
          <a:xfrm rot="1666507">
            <a:off x="951813" y="3672074"/>
            <a:ext cx="935280" cy="32599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" y="3250297"/>
            <a:ext cx="906169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rPr>
              <a:t>Click button</a:t>
            </a:r>
          </a:p>
        </p:txBody>
      </p:sp>
      <p:sp>
        <p:nvSpPr>
          <p:cNvPr id="10" name="Right Arrow 9"/>
          <p:cNvSpPr/>
          <p:nvPr/>
        </p:nvSpPr>
        <p:spPr>
          <a:xfrm rot="9314628">
            <a:off x="5834381" y="3417859"/>
            <a:ext cx="1086100" cy="32599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23007" y="2900000"/>
            <a:ext cx="1664555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rPr>
              <a:t>Insert collection Short Name (</a:t>
            </a:r>
            <a:r>
              <a:rPr lang="en-US" sz="16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rPr>
              <a:t>Entry_ID</a:t>
            </a:r>
            <a:r>
              <a:rPr lang="en-US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rPr>
              <a:t>) and Version</a:t>
            </a:r>
          </a:p>
        </p:txBody>
      </p:sp>
    </p:spTree>
    <p:extLst>
      <p:ext uri="{BB962C8B-B14F-4D97-AF65-F5344CB8AC3E}">
        <p14:creationId xmlns:p14="http://schemas.microsoft.com/office/powerpoint/2010/main" val="732293361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5774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1" err="1"/>
              <a:t>docBUILDER</a:t>
            </a:r>
            <a:r>
              <a:rPr lang="en-US" sz="3600" b="1"/>
              <a:t> to update a DIF-10</a:t>
            </a:r>
            <a:endParaRPr lang="en" sz="360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t="9291" r="5581"/>
          <a:stretch/>
        </p:blipFill>
        <p:spPr>
          <a:xfrm>
            <a:off x="989365" y="1500749"/>
            <a:ext cx="7165269" cy="4679557"/>
          </a:xfr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Right Arrow 7"/>
          <p:cNvSpPr/>
          <p:nvPr/>
        </p:nvSpPr>
        <p:spPr>
          <a:xfrm rot="20044496">
            <a:off x="4425815" y="4900406"/>
            <a:ext cx="935280" cy="32599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40075" y="4757865"/>
            <a:ext cx="1664555" cy="830997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rPr>
              <a:t>Insert collection Short Name (</a:t>
            </a:r>
            <a:r>
              <a:rPr lang="en-US" sz="16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rPr>
              <a:t>Entry_ID</a:t>
            </a:r>
            <a:r>
              <a:rPr lang="en-US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rPr>
              <a:t>)</a:t>
            </a:r>
          </a:p>
        </p:txBody>
      </p:sp>
      <p:sp>
        <p:nvSpPr>
          <p:cNvPr id="10" name="Right Arrow 9"/>
          <p:cNvSpPr/>
          <p:nvPr/>
        </p:nvSpPr>
        <p:spPr>
          <a:xfrm rot="1666507">
            <a:off x="826531" y="4347027"/>
            <a:ext cx="935280" cy="32599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1418" y="3925250"/>
            <a:ext cx="906169" cy="584775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rPr>
              <a:t>Click button</a:t>
            </a:r>
          </a:p>
        </p:txBody>
      </p:sp>
      <p:sp>
        <p:nvSpPr>
          <p:cNvPr id="12" name="Right Arrow 11"/>
          <p:cNvSpPr/>
          <p:nvPr/>
        </p:nvSpPr>
        <p:spPr>
          <a:xfrm rot="1666507">
            <a:off x="4380054" y="3957917"/>
            <a:ext cx="935280" cy="32599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94941" y="3536140"/>
            <a:ext cx="906169" cy="584775"/>
          </a:xfrm>
          <a:prstGeom prst="rect">
            <a:avLst/>
          </a:prstGeom>
          <a:noFill/>
          <a:ln>
            <a:solidFill>
              <a:srgbClr val="0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rPr>
              <a:t>Click button</a:t>
            </a:r>
          </a:p>
        </p:txBody>
      </p:sp>
    </p:spTree>
    <p:extLst>
      <p:ext uri="{BB962C8B-B14F-4D97-AF65-F5344CB8AC3E}">
        <p14:creationId xmlns:p14="http://schemas.microsoft.com/office/powerpoint/2010/main" val="1996124778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5774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1"/>
              <a:t>DIF-10 </a:t>
            </a:r>
            <a:r>
              <a:rPr lang="en-US" sz="3600" b="1" err="1"/>
              <a:t>docBUILDER</a:t>
            </a:r>
            <a:r>
              <a:rPr lang="en-US" sz="3600" b="1"/>
              <a:t> Field Layout </a:t>
            </a:r>
            <a:endParaRPr lang="en" sz="360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8980" r="5631" b="105"/>
          <a:stretch/>
        </p:blipFill>
        <p:spPr>
          <a:xfrm>
            <a:off x="1056073" y="1396577"/>
            <a:ext cx="7295923" cy="4785902"/>
          </a:xfr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9969137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5774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1"/>
              <a:t>DIF-10 </a:t>
            </a:r>
            <a:r>
              <a:rPr lang="en-US" sz="3600" b="1" err="1"/>
              <a:t>docBUILDER</a:t>
            </a:r>
            <a:r>
              <a:rPr lang="en-US" sz="3600" b="1"/>
              <a:t> Field view </a:t>
            </a:r>
            <a:endParaRPr lang="en" sz="360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10933" r="4920"/>
          <a:stretch/>
        </p:blipFill>
        <p:spPr>
          <a:xfrm>
            <a:off x="2037140" y="1399149"/>
            <a:ext cx="5502374" cy="4876165"/>
          </a:xfr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6305699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5774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800" b="1"/>
              <a:t>DIF-10 </a:t>
            </a:r>
            <a:r>
              <a:rPr lang="en-US" sz="3800" b="1" err="1"/>
              <a:t>docBUILDER</a:t>
            </a:r>
            <a:r>
              <a:rPr lang="en-US" sz="3800" b="1"/>
              <a:t> </a:t>
            </a:r>
            <a:r>
              <a:rPr lang="en-US" sz="3800" b="1" err="1"/>
              <a:t>QAViewer</a:t>
            </a:r>
            <a:endParaRPr lang="en" sz="380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8980" r="5631" b="105"/>
          <a:stretch/>
        </p:blipFill>
        <p:spPr>
          <a:xfrm>
            <a:off x="281377" y="1360252"/>
            <a:ext cx="4815309" cy="3158695"/>
          </a:xfr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4" b="3329"/>
          <a:stretch/>
        </p:blipFill>
        <p:spPr>
          <a:xfrm>
            <a:off x="2133600" y="1948807"/>
            <a:ext cx="7010400" cy="433619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271016" y="1948807"/>
            <a:ext cx="932434" cy="702954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Straight Connector 8"/>
          <p:cNvCxnSpPr/>
          <p:nvPr/>
        </p:nvCxnSpPr>
        <p:spPr>
          <a:xfrm>
            <a:off x="1283716" y="2806700"/>
            <a:ext cx="919734" cy="3478297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Rectangle 12"/>
          <p:cNvSpPr/>
          <p:nvPr/>
        </p:nvSpPr>
        <p:spPr>
          <a:xfrm>
            <a:off x="527050" y="2639061"/>
            <a:ext cx="756666" cy="16763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6557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654424"/>
            <a:ext cx="8247078" cy="3114552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800" b="0" dirty="0"/>
              <a:t>Transition DIF-9 to dif-10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60804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654424"/>
            <a:ext cx="8247078" cy="3114552"/>
          </a:xfrm>
        </p:spPr>
        <p:txBody>
          <a:bodyPr>
            <a:normAutofit fontScale="90000"/>
          </a:bodyPr>
          <a:lstStyle/>
          <a:p>
            <a:pPr marL="1028700" indent="-1028700">
              <a:buFont typeface="+mj-lt"/>
              <a:buAutoNum type="romanUcPeriod" startAt="6"/>
            </a:pPr>
            <a:r>
              <a:rPr lang="en-US" sz="4800" b="0" dirty="0"/>
              <a:t>Mapping </a:t>
            </a:r>
            <a:r>
              <a:rPr lang="en-US" sz="4800" b="0" dirty="0" err="1"/>
              <a:t>WGClimate</a:t>
            </a:r>
            <a:r>
              <a:rPr lang="en-US" sz="4800" b="0" dirty="0"/>
              <a:t> Essential Climate Variable (ECV) Inventory to IDN Records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1855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1170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 err="1"/>
              <a:t>WGClimate</a:t>
            </a:r>
            <a:r>
              <a:rPr lang="en-US" sz="3600" dirty="0"/>
              <a:t> ECV Inventory</a:t>
            </a:r>
            <a:endParaRPr lang="en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/>
          <a:stretch/>
        </p:blipFill>
        <p:spPr>
          <a:xfrm>
            <a:off x="1047864" y="1352550"/>
            <a:ext cx="7048272" cy="4316413"/>
          </a:xfr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85229" y="5803900"/>
            <a:ext cx="3427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climatemonitoring.info</a:t>
            </a:r>
            <a:r>
              <a:rPr lang="en-US" dirty="0"/>
              <a:t>/</a:t>
            </a:r>
            <a:r>
              <a:rPr lang="en-US" dirty="0" err="1"/>
              <a:t>ecvinventory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84806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1170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Mapping ECV Inventory to IDN records</a:t>
            </a:r>
            <a:endParaRPr lang="en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Goal: Identify the ECV records within the IDN.</a:t>
            </a:r>
          </a:p>
          <a:p>
            <a:pPr marL="742950" lvl="2" indent="-342900"/>
            <a:r>
              <a:rPr lang="en-US" dirty="0"/>
              <a:t>The ECV Inventory spreadsheet has 3 columns to help identify IDN records:</a:t>
            </a:r>
          </a:p>
          <a:p>
            <a:pPr marL="1200150" lvl="3" indent="-342900"/>
            <a:r>
              <a:rPr lang="en-US" dirty="0"/>
              <a:t>Data record name and version</a:t>
            </a:r>
          </a:p>
          <a:p>
            <a:pPr marL="1200150" lvl="3" indent="-342900"/>
            <a:r>
              <a:rPr lang="en-US" dirty="0"/>
              <a:t>Data record identifier</a:t>
            </a:r>
          </a:p>
          <a:p>
            <a:pPr marL="1200150" lvl="3" indent="-342900"/>
            <a:r>
              <a:rPr lang="en-US" dirty="0"/>
              <a:t>Data documentation (link)</a:t>
            </a:r>
          </a:p>
          <a:p>
            <a:pPr marL="742950" lvl="2" indent="-342900"/>
            <a:r>
              <a:rPr lang="en-US" dirty="0"/>
              <a:t>The IDN added 3 columns to the inventory:</a:t>
            </a:r>
          </a:p>
          <a:p>
            <a:pPr marL="1200150" lvl="3" indent="-342900"/>
            <a:r>
              <a:rPr lang="en-US" dirty="0"/>
              <a:t>Provide IDN/</a:t>
            </a:r>
            <a:r>
              <a:rPr lang="en-US" dirty="0" err="1"/>
              <a:t>FedEO</a:t>
            </a:r>
            <a:r>
              <a:rPr lang="en-US" dirty="0"/>
              <a:t> Entry Link</a:t>
            </a:r>
          </a:p>
          <a:p>
            <a:pPr marL="1200150" lvl="3" indent="-342900"/>
            <a:r>
              <a:rPr lang="en-US" dirty="0"/>
              <a:t>Identify record as CWIC, </a:t>
            </a:r>
            <a:r>
              <a:rPr lang="en-US" dirty="0" err="1"/>
              <a:t>FedEO</a:t>
            </a:r>
            <a:r>
              <a:rPr lang="en-US" dirty="0"/>
              <a:t>, or Not connected</a:t>
            </a:r>
          </a:p>
          <a:p>
            <a:pPr marL="1200150" lvl="3" indent="-342900"/>
            <a:r>
              <a:rPr lang="en-US" dirty="0"/>
              <a:t>Distinguish, if the IDN records are ”Linked from Collection to Granules”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44099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1170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Preliminary Report</a:t>
            </a:r>
            <a:endParaRPr lang="en" sz="36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901358"/>
              </p:ext>
            </p:extLst>
          </p:nvPr>
        </p:nvGraphicFramePr>
        <p:xfrm>
          <a:off x="317500" y="1454709"/>
          <a:ext cx="8636000" cy="4534219"/>
        </p:xfrm>
        <a:graphic>
          <a:graphicData uri="http://schemas.openxmlformats.org/drawingml/2006/table">
            <a:tbl>
              <a:tblPr firstRow="1" bandRow="1">
                <a:tableStyleId>{54107D22-3351-4DDC-9757-8A348CC96E5D}</a:tableStyleId>
              </a:tblPr>
              <a:tblGrid>
                <a:gridCol w="1705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8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5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23910">
                <a:tc>
                  <a:txBody>
                    <a:bodyPr/>
                    <a:lstStyle/>
                    <a:p>
                      <a:endParaRPr lang="en-US" sz="15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Total ECV Entries</a:t>
                      </a:r>
                    </a:p>
                    <a:p>
                      <a:r>
                        <a:rPr lang="en-US" sz="1300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(out of</a:t>
                      </a:r>
                      <a:r>
                        <a:rPr lang="en-US" sz="1300" b="0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300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913)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In the IDN and Granule/Product accessible via CWIC infrastructure.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In the IDN has granule/product accessible via CNES infrastructure.</a:t>
                      </a:r>
                    </a:p>
                    <a:p>
                      <a:endParaRPr lang="en-US" sz="1500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ECVs Not in the IDN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39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ECVs</a:t>
                      </a:r>
                      <a:r>
                        <a:rPr lang="en-US" sz="1500" b="1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500" b="1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considered for mapping (Current records)</a:t>
                      </a:r>
                    </a:p>
                    <a:p>
                      <a:endParaRPr lang="en-US" sz="1500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496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288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4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204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2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ECVs</a:t>
                      </a:r>
                      <a:r>
                        <a:rPr lang="en-US" sz="1500" b="1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Not </a:t>
                      </a:r>
                      <a:r>
                        <a:rPr lang="en-US" sz="1500" b="1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considered for mapping (Future records)</a:t>
                      </a:r>
                    </a:p>
                    <a:p>
                      <a:endParaRPr lang="en-US" sz="1500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417</a:t>
                      </a:r>
                    </a:p>
                    <a:p>
                      <a:pPr algn="ctr"/>
                      <a:endParaRPr lang="en-US" sz="15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NA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NA</a:t>
                      </a:r>
                    </a:p>
                    <a:p>
                      <a:pPr algn="ctr"/>
                      <a:endParaRPr lang="en-US" sz="15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NA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79393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1170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What has been done?</a:t>
            </a:r>
            <a:endParaRPr lang="en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Mapped NASA, NOAA, and some CNES and EUMETSAT ECV records to IDN records.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WGISS Chair </a:t>
            </a:r>
            <a:r>
              <a:rPr lang="en-US" dirty="0" err="1"/>
              <a:t>Mirko</a:t>
            </a:r>
            <a:r>
              <a:rPr lang="en-US" dirty="0"/>
              <a:t> </a:t>
            </a:r>
            <a:r>
              <a:rPr lang="en-US" dirty="0" err="1"/>
              <a:t>Albani</a:t>
            </a:r>
            <a:r>
              <a:rPr lang="en-US" dirty="0"/>
              <a:t> has requested </a:t>
            </a:r>
            <a:r>
              <a:rPr lang="en-US" dirty="0" err="1"/>
              <a:t>WGClimate</a:t>
            </a:r>
            <a:r>
              <a:rPr lang="en-US" dirty="0"/>
              <a:t> members to start adding the missing ECV collection records to the IDN.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46176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1170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/>
              <a:t>Questions?</a:t>
            </a:r>
            <a:endParaRPr lang="en" sz="36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Please Provide feedback to: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 err="1"/>
              <a:t>gsfc-gcmduso@mail.nasa.gov</a:t>
            </a: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Or</a:t>
            </a:r>
          </a:p>
          <a:p>
            <a:pPr marL="457200" lvl="1" indent="0" algn="ctr">
              <a:buNone/>
            </a:pPr>
            <a:r>
              <a:rPr lang="en-US" dirty="0" err="1"/>
              <a:t>Michael.P.Morahan@nasa.gov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91022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0174" y="904875"/>
            <a:ext cx="5991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34495E"/>
                </a:solidFill>
                <a:latin typeface="Helvetica Neue"/>
              </a:rPr>
              <a:t>This work was supported by NASA/GSFC under Raytheon Co. contract number NNG15HZ39C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8032" y="3167667"/>
            <a:ext cx="2005418" cy="3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11856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1170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Why Transition From DIF-9 to DIF-10?</a:t>
            </a:r>
            <a:endParaRPr lang="en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DIF-10 offers improvements to the DIF including: </a:t>
            </a:r>
          </a:p>
          <a:p>
            <a:pPr marL="742950" lvl="2" indent="-342900"/>
            <a:r>
              <a:rPr lang="en-US" dirty="0"/>
              <a:t>New fields (Ex: </a:t>
            </a:r>
            <a:r>
              <a:rPr lang="en-US" dirty="0" err="1"/>
              <a:t>Product_Level_ID</a:t>
            </a:r>
            <a:r>
              <a:rPr lang="en-US" dirty="0"/>
              <a:t>)</a:t>
            </a:r>
          </a:p>
          <a:p>
            <a:pPr marL="742950" lvl="2" indent="-342900"/>
            <a:r>
              <a:rPr lang="en-US" dirty="0"/>
              <a:t>Renamed fields (Ex: Parameters changed to </a:t>
            </a:r>
            <a:r>
              <a:rPr lang="en-US" dirty="0" err="1"/>
              <a:t>Science_Keywords</a:t>
            </a:r>
            <a:r>
              <a:rPr lang="en-US" dirty="0"/>
              <a:t>)</a:t>
            </a:r>
          </a:p>
          <a:p>
            <a:pPr marL="742950" lvl="2" indent="-342900"/>
            <a:r>
              <a:rPr lang="en-US" dirty="0"/>
              <a:t>Restructured fields (Ex: Hierarchical representation of Platforms/Instrument).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These changes serve to bring the DIF in compliance with NASA’s Unified Metadata Model (UMM) and integrate features requested by the IDN community.</a:t>
            </a:r>
          </a:p>
          <a:p>
            <a:pPr marL="0" indent="-400050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5326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11709"/>
            <a:ext cx="8229600" cy="75707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DIF-9 Fields Mapped to Required DIF-10 Fields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686683"/>
              </p:ext>
            </p:extLst>
          </p:nvPr>
        </p:nvGraphicFramePr>
        <p:xfrm>
          <a:off x="457200" y="1148942"/>
          <a:ext cx="8229600" cy="46066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388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DIF-9 Fields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DIF-10 Fields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i="1" kern="120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Data Center/Organization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kern="120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Organization</a:t>
                      </a:r>
                      <a:endParaRPr lang="en-US" sz="1400" b="1" i="1">
                        <a:solidFill>
                          <a:srgbClr val="C000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2A1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Data Set Progress</a:t>
                      </a:r>
                      <a:endParaRPr lang="en-US" sz="140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2A1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Data Set Progress</a:t>
                      </a:r>
                      <a:endParaRPr lang="en-US" sz="140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Entry_ID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Entry_ID (Shortname)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Data_Set_Citation/Version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Entry_ID</a:t>
                      </a:r>
                      <a:r>
                        <a:rPr lang="en-US" sz="1400" b="1" i="1" baseline="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(Version)</a:t>
                      </a:r>
                      <a:endParaRPr lang="en-US" sz="1400" b="1" i="1">
                        <a:solidFill>
                          <a:srgbClr val="C00000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r>
                        <a:rPr lang="en-US" sz="140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Entry_Title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Entry_Title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ISO Topic Category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ISO Topic Category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i="1" kern="120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Source/Sensor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i="1" kern="120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Platform/Instrument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Project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Project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Related URL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Related URL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95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Science Keywords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Science Keywords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Spatial Coverage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Spatial Coverage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Summary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Summary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Temporal Coverage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Temporal Coverage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kern="120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None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kern="120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Product Level ID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5816948"/>
            <a:ext cx="8229600" cy="470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>
                <a:solidFill>
                  <a:srgbClr val="FF0000"/>
                </a:solidFill>
              </a:rPr>
              <a:t>RED</a:t>
            </a:r>
            <a:r>
              <a:rPr lang="en-US" sz="2000"/>
              <a:t> fields indicate changes between DIF-9 and DIF-10</a:t>
            </a:r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9151636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355759"/>
              </p:ext>
            </p:extLst>
          </p:nvPr>
        </p:nvGraphicFramePr>
        <p:xfrm>
          <a:off x="457200" y="12700"/>
          <a:ext cx="84709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1170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DIF-9 to DIF-10 Transition Schedule </a:t>
            </a:r>
            <a:endParaRPr lang="en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3389313"/>
            <a:ext cx="8229600" cy="2298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Providers need to submit new metadata in DIF-10 or any format compatible with NASA’s Common Metadata Repository (CMR).</a:t>
            </a:r>
          </a:p>
          <a:p>
            <a:pPr lvl="1"/>
            <a:r>
              <a:rPr lang="en-US" sz="2400" dirty="0"/>
              <a:t>Compatible formats: DIF-10, NASA ISO (MENDs), and UMM-JSON.</a:t>
            </a:r>
          </a:p>
          <a:p>
            <a:r>
              <a:rPr lang="en-US" sz="2800" dirty="0" err="1"/>
              <a:t>docBUILDER</a:t>
            </a:r>
            <a:r>
              <a:rPr lang="en-US" sz="2800" dirty="0"/>
              <a:t> supports DIF-10 format.</a:t>
            </a:r>
          </a:p>
        </p:txBody>
      </p:sp>
    </p:spTree>
    <p:extLst>
      <p:ext uri="{BB962C8B-B14F-4D97-AF65-F5344CB8AC3E}">
        <p14:creationId xmlns:p14="http://schemas.microsoft.com/office/powerpoint/2010/main" val="1634825964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1170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/>
              <a:t>Provider QA/Triage Reports</a:t>
            </a:r>
            <a:endParaRPr lang="en" sz="36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700" dirty="0"/>
              <a:t>The reports are a list of DIF-9 records that are missing required DIF-10 field values needed for ingest.</a:t>
            </a:r>
          </a:p>
          <a:p>
            <a:r>
              <a:rPr lang="en-US" sz="2700" dirty="0"/>
              <a:t>The reports consist of 2 sections:</a:t>
            </a:r>
          </a:p>
          <a:p>
            <a:pPr lvl="1"/>
            <a:r>
              <a:rPr lang="en-US" sz="2300" dirty="0"/>
              <a:t>An Overview page</a:t>
            </a:r>
          </a:p>
          <a:p>
            <a:pPr lvl="2"/>
            <a:r>
              <a:rPr lang="en-US" sz="1900" dirty="0"/>
              <a:t>Listing of the missing fields</a:t>
            </a:r>
          </a:p>
          <a:p>
            <a:pPr lvl="2"/>
            <a:r>
              <a:rPr lang="en-US" sz="1900" dirty="0"/>
              <a:t>Total number of effected fields</a:t>
            </a:r>
          </a:p>
          <a:p>
            <a:pPr lvl="2"/>
            <a:r>
              <a:rPr lang="en-US" sz="1900" dirty="0"/>
              <a:t>Number of records effected.</a:t>
            </a:r>
          </a:p>
          <a:p>
            <a:pPr lvl="2"/>
            <a:r>
              <a:rPr lang="en-US" sz="1900" dirty="0"/>
              <a:t>Summary of the process and additional information</a:t>
            </a:r>
          </a:p>
          <a:p>
            <a:pPr lvl="1"/>
            <a:r>
              <a:rPr lang="en-US" sz="2300" dirty="0"/>
              <a:t>Record by Record of issues</a:t>
            </a:r>
          </a:p>
          <a:p>
            <a:pPr lvl="2"/>
            <a:r>
              <a:rPr lang="en-US" sz="1900" dirty="0"/>
              <a:t>List of the individual records</a:t>
            </a:r>
          </a:p>
          <a:p>
            <a:pPr lvl="2"/>
            <a:r>
              <a:rPr lang="en-US" sz="1900" dirty="0"/>
              <a:t>Identified by CMR unique ID and </a:t>
            </a:r>
            <a:r>
              <a:rPr lang="en-US" sz="1900" dirty="0" err="1"/>
              <a:t>Entry_ID</a:t>
            </a:r>
            <a:endParaRPr lang="en-US" sz="1900" dirty="0"/>
          </a:p>
          <a:p>
            <a:pPr lvl="2"/>
            <a:r>
              <a:rPr lang="en-US" sz="1900" dirty="0"/>
              <a:t>Effected field </a:t>
            </a:r>
            <a:r>
              <a:rPr lang="en-US" sz="1900" dirty="0" err="1"/>
              <a:t>xPath</a:t>
            </a:r>
            <a:endParaRPr lang="en-US" sz="1900" dirty="0"/>
          </a:p>
          <a:p>
            <a:pPr lvl="2"/>
            <a:r>
              <a:rPr lang="en-US" sz="1900" dirty="0"/>
              <a:t>Type of issue</a:t>
            </a:r>
          </a:p>
          <a:p>
            <a:pPr lvl="3"/>
            <a:endParaRPr lang="en-US" sz="1500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32453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11709"/>
            <a:ext cx="8229600" cy="896605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/>
              <a:t>QA/Triage Reports: Overview</a:t>
            </a:r>
            <a:endParaRPr lang="en" sz="360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6" r="63153" b="43579"/>
          <a:stretch/>
        </p:blipFill>
        <p:spPr>
          <a:xfrm>
            <a:off x="1145797" y="1640101"/>
            <a:ext cx="6588833" cy="3708851"/>
          </a:xfr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3248640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11709"/>
            <a:ext cx="8229600" cy="79319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400"/>
              <a:t>QA/Triage Reports: Record By Record</a:t>
            </a:r>
            <a:endParaRPr lang="en" sz="340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4" r="22752"/>
          <a:stretch/>
        </p:blipFill>
        <p:spPr>
          <a:xfrm>
            <a:off x="214575" y="1028699"/>
            <a:ext cx="8702302" cy="5197512"/>
          </a:xfrm>
          <a:ln w="19050"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8914511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EOSDIS-EED">
  <a:themeElements>
    <a:clrScheme name="EOSDIS">
      <a:dk1>
        <a:srgbClr val="171717"/>
      </a:dk1>
      <a:lt1>
        <a:sysClr val="window" lastClr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noFill/>
        <a:ln w="19050" cap="flat">
          <a:solidFill>
            <a:srgbClr val="000000"/>
          </a:solidFill>
          <a:prstDash val="solid"/>
          <a:round/>
          <a:headEnd type="none" w="lg" len="lg"/>
          <a:tailEnd type="triangle" w="lg" len="lg"/>
        </a:ln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cde53ac1-bf5f-4aae-9cf1-07509e23a4b0" origin="userSelected">
  <element uid="bba94c65-ac3d-4f34-b2e1-8de11ef6f01c" value=""/>
  <element uid="bc2b7c01-6db1-4e7d-88d1-fc61674f86fd" value=""/>
  <element uid="92e993a3-af32-4afb-aa19-3a49cdb82c7a" value=""/>
  <element uid="dececbd6-da3b-46fe-8f00-f9d9deea2ee1" value=""/>
  <element uid="bbbf7bf4-4f4f-4189-9c5e-65015de8a6ad" value=""/>
</sisl>
</file>

<file path=customXml/item2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YmMyYjdjMDEtNmRiMS00ZTdkLTg4ZDEtZmM2MTY3NGY4NmZkIiB2YWx1ZT0iIiB4bWxucz0iaHR0cDovL3d3dy5ib2xkb25qYW1lcy5jb20vMjAwOC8wMS9zaWUvaW50ZXJuYWwvbGFiZWwiIC8+PGVsZW1lbnQgdWlkPSI5MmU5OTNhMy1hZjMyLTRhZmItYWExOS0zYTQ5Y2RiODJjN2EiIHZhbHVlPSIiIHhtbG5zPSJodHRwOi8vd3d3LmJvbGRvbmphbWVzLmNvbS8yMDA4LzAxL3NpZS9pbnRlcm5hbC9sYWJlbCIgLz48ZWxlbWVudCB1aWQ9ImRlY2VjYmQ2LWRhM2ItNDZmZS04ZjAwLWY5ZDlkZWVhMmVlMSIgdmFsdWU9IiIgeG1sbnM9Imh0dHA6Ly93d3cuYm9sZG9uamFtZXMuY29tLzIwMDgvMDEvc2llL2ludGVybmFsL2xhYmVsIiAvPjxlbGVtZW50IHVpZD0iYmJiZjdiZjQtNGY0Zi00MTg5LTljNWUtNjUwMTVkZThhNmFkIiB2YWx1ZT0iIiB4bWxucz0iaHR0cDovL3d3dy5ib2xkb25qYW1lcy5jb20vMjAwOC8wMS9zaWUvaW50ZXJuYWwvbGFiZWwiIC8+PC9zaXNsPjxVc2VyTmFtZT5VU1xoaXRqODMyMjwvVXNlck5hbWU+PERhdGVUaW1lPjEvMTEvMjAxOCAyOjQ4OjI0IFBNPC9EYXRlVGltZT48TGFiZWxTdHJpbmc+T3JpZ2luIEp1cmlzZGljdGlvbjogVVMgIHwgVW5yZXN0cmljdGVkIENvbnRlbnQgfCBObyBtYXJraW5nIGFwcGxpZWQgYnkgdGhlIHRvb2wgfCBPdGhlciBJbmZvcm1hdGlvbiAoTm90IFJlcXVpcmluZyBhbiBFeHBvcnQgQ29udHJvbCBNYXJraW5nKSB8IE5vIG1hcmtpbmcgYXBwbGllZCBieSB0aGUgdG9vbDwvTGFiZWxTdHJpbmc+PC9pdGVtPjwvbGFiZWxIaXN0b3J5Pg==</Value>
</WrappedLabelHistory>
</file>

<file path=customXml/itemProps1.xml><?xml version="1.0" encoding="utf-8"?>
<ds:datastoreItem xmlns:ds="http://schemas.openxmlformats.org/officeDocument/2006/customXml" ds:itemID="{30AF05FC-74AC-4B61-8B99-7C489CB1A44F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073978E1-E1E0-4E43-9B6A-CDAA11A56578}">
  <ds:schemaRefs>
    <ds:schemaRef ds:uri="http://www.w3.org/2001/XMLSchema"/>
    <ds:schemaRef ds:uri="http://www.boldonjames.com/2016/02/Classifier/internal/wrappedLabelHistor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EOSDIS-EED.thmx</Template>
  <TotalTime>7620</TotalTime>
  <Words>1490</Words>
  <Application>Microsoft Macintosh PowerPoint</Application>
  <PresentationFormat>On-screen Show (4:3)</PresentationFormat>
  <Paragraphs>258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Avenir Book</vt:lpstr>
      <vt:lpstr>Avenir Heavy</vt:lpstr>
      <vt:lpstr>Courier</vt:lpstr>
      <vt:lpstr>Franklin Gothic Book</vt:lpstr>
      <vt:lpstr>Helvetica Neue</vt:lpstr>
      <vt:lpstr>Times New Roman</vt:lpstr>
      <vt:lpstr>Verdana</vt:lpstr>
      <vt:lpstr>Wingdings</vt:lpstr>
      <vt:lpstr>EOSDIS-EED</vt:lpstr>
      <vt:lpstr>WGISS-45 International Directory Network (IDN) Report</vt:lpstr>
      <vt:lpstr>International Directory Network (IDN) Topics</vt:lpstr>
      <vt:lpstr>Transition DIF-9 to dif-10</vt:lpstr>
      <vt:lpstr>Why Transition From DIF-9 to DIF-10?</vt:lpstr>
      <vt:lpstr>DIF-9 Fields Mapped to Required DIF-10 Fields </vt:lpstr>
      <vt:lpstr>DIF-9 to DIF-10 Transition Schedule </vt:lpstr>
      <vt:lpstr>Provider QA/Triage Reports</vt:lpstr>
      <vt:lpstr>QA/Triage Reports: Overview</vt:lpstr>
      <vt:lpstr>QA/Triage Reports: Record By Record</vt:lpstr>
      <vt:lpstr>Population of DIF-10 Required Fields</vt:lpstr>
      <vt:lpstr>GCMD Keyword Update   </vt:lpstr>
      <vt:lpstr>Keyword Version 8.6 Release (Spring 2018)</vt:lpstr>
      <vt:lpstr>Keyword Version 8.7 Proposed Topics (2019)</vt:lpstr>
      <vt:lpstr>Keyword Landing Page</vt:lpstr>
      <vt:lpstr>DIF-10 and UMM-C and Schema Changes</vt:lpstr>
      <vt:lpstr>DIF-10.3 Updates</vt:lpstr>
      <vt:lpstr>UMM-C 1.10 Updates</vt:lpstr>
      <vt:lpstr>Validation of Metadata Records</vt:lpstr>
      <vt:lpstr>Methods for Validating IDN Metadata</vt:lpstr>
      <vt:lpstr>Using CMR Ingest API Validation</vt:lpstr>
      <vt:lpstr>Using QAViewer API for Validation</vt:lpstr>
      <vt:lpstr>Using QAViewer API for Validation</vt:lpstr>
      <vt:lpstr>Using QAViewer API for Validation</vt:lpstr>
      <vt:lpstr>DocBUILDER for Submitting IDN Metadata</vt:lpstr>
      <vt:lpstr>docBUILDER for a New DIF-10</vt:lpstr>
      <vt:lpstr>docBUILDER to update a DIF-10</vt:lpstr>
      <vt:lpstr>DIF-10 docBUILDER Field Layout </vt:lpstr>
      <vt:lpstr>DIF-10 docBUILDER Field view </vt:lpstr>
      <vt:lpstr>DIF-10 docBUILDER QAViewer</vt:lpstr>
      <vt:lpstr>Mapping WGClimate Essential Climate Variable (ECV) Inventory to IDN Records</vt:lpstr>
      <vt:lpstr>WGClimate ECV Inventory</vt:lpstr>
      <vt:lpstr>Mapping ECV Inventory to IDN records</vt:lpstr>
      <vt:lpstr>Preliminary Report</vt:lpstr>
      <vt:lpstr>What has been done?</vt:lpstr>
      <vt:lpstr>Questions?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[rtnipcontrolcode:unrestricted|rtnipcontrolcodevm:noipvm|rtnexportcontrolcountry:usa|rtnexportcontrolcode:otherinfo|rtnexportcontrolcodevm:nousecvm|]</dc:subject>
  <dc:creator>PETER G PLOFCHAN</dc:creator>
  <cp:keywords>[rtnipcontrolcode:unrestricted|rtnipcontrolcodevm:noipvm|rtnexportcontrolcountry:usa|rtnexportcontrolcode:otherinfo|rtnexportcontrolcodevm:nousecvm|]</cp:keywords>
  <cp:lastModifiedBy>Microsoft Office User</cp:lastModifiedBy>
  <cp:revision>376</cp:revision>
  <dcterms:modified xsi:type="dcterms:W3CDTF">2018-04-06T14:07:01Z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tnipcontrolcode">
    <vt:lpwstr>unrestricted</vt:lpwstr>
  </property>
  <property fmtid="{D5CDD505-2E9C-101B-9397-08002B2CF9AE}" pid="3" name="rtnipcontrolcodevm">
    <vt:lpwstr>noipvm</vt:lpwstr>
  </property>
  <property fmtid="{D5CDD505-2E9C-101B-9397-08002B2CF9AE}" pid="4" name="rtnexportcontrolcountry">
    <vt:lpwstr>usa</vt:lpwstr>
  </property>
  <property fmtid="{D5CDD505-2E9C-101B-9397-08002B2CF9AE}" pid="5" name="rtnexportcontrolcode">
    <vt:lpwstr>otherinfo</vt:lpwstr>
  </property>
  <property fmtid="{D5CDD505-2E9C-101B-9397-08002B2CF9AE}" pid="6" name="rtnexportcontrolcodevm">
    <vt:lpwstr>nousecvm</vt:lpwstr>
  </property>
  <property fmtid="{D5CDD505-2E9C-101B-9397-08002B2CF9AE}" pid="7" name="docIndexRef">
    <vt:lpwstr>26bbce38-d338-4fb6-bfec-6239e0ddfb86</vt:lpwstr>
  </property>
  <property fmtid="{D5CDD505-2E9C-101B-9397-08002B2CF9AE}" pid="8" name="bjSaver">
    <vt:lpwstr>E+49HE4RIfdTDB+rrmw6p1ByqEjvo5LR</vt:lpwstr>
  </property>
  <property fmtid="{D5CDD505-2E9C-101B-9397-08002B2CF9AE}" pid="9" name="bjDocumentLabelXML">
    <vt:lpwstr>&lt;?xml version="1.0" encoding="us-ascii"?&gt;&lt;sisl xmlns:xsi="http://www.w3.org/2001/XMLSchema-instance" xmlns:xsd="http://www.w3.org/2001/XMLSchema" sislVersion="0" policy="cde53ac1-bf5f-4aae-9cf1-07509e23a4b0" origin="userSelected" xmlns="http://www.boldonj</vt:lpwstr>
  </property>
  <property fmtid="{D5CDD505-2E9C-101B-9397-08002B2CF9AE}" pid="10" name="bjDocumentLabelXML-0">
    <vt:lpwstr>ames.com/2008/01/sie/internal/label"&gt;&lt;element uid="bba94c65-ac3d-4f34-b2e1-8de11ef6f01c" value="" /&gt;&lt;element uid="bc2b7c01-6db1-4e7d-88d1-fc61674f86fd" value="" /&gt;&lt;element uid="92e993a3-af32-4afb-aa19-3a49cdb82c7a" value="" /&gt;&lt;element uid="dececbd6-da3b-4</vt:lpwstr>
  </property>
  <property fmtid="{D5CDD505-2E9C-101B-9397-08002B2CF9AE}" pid="11" name="bjDocumentLabelXML-1">
    <vt:lpwstr>6fe-8f00-f9d9deea2ee1" value="" /&gt;&lt;element uid="bbbf7bf4-4f4f-4189-9c5e-65015de8a6ad" value="" /&gt;&lt;/sisl&gt;</vt:lpwstr>
  </property>
  <property fmtid="{D5CDD505-2E9C-101B-9397-08002B2CF9AE}" pid="12" name="bjDocumentSecurityLabel">
    <vt:lpwstr>Origin Jurisdiction: US  | Unrestricted Content | No marking applied by the tool | Other Information (Not Requiring an Export Control Marking) | No marking applied by the tool</vt:lpwstr>
  </property>
  <property fmtid="{D5CDD505-2E9C-101B-9397-08002B2CF9AE}" pid="13" name="bjLabelHistoryID">
    <vt:lpwstr>{073978E1-E1E0-4E43-9B6A-CDAA11A56578}</vt:lpwstr>
  </property>
</Properties>
</file>