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342" r:id="rId2"/>
    <p:sldId id="391" r:id="rId3"/>
    <p:sldId id="345" r:id="rId4"/>
    <p:sldId id="394" r:id="rId5"/>
    <p:sldId id="393" r:id="rId6"/>
    <p:sldId id="379" r:id="rId7"/>
    <p:sldId id="368" r:id="rId8"/>
    <p:sldId id="395" r:id="rId9"/>
    <p:sldId id="396" r:id="rId10"/>
    <p:sldId id="397" r:id="rId11"/>
    <p:sldId id="400" r:id="rId12"/>
    <p:sldId id="406" r:id="rId13"/>
    <p:sldId id="402" r:id="rId14"/>
    <p:sldId id="403" r:id="rId15"/>
    <p:sldId id="405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emitchell" initials="ae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31348" autoAdjust="0"/>
    <p:restoredTop sz="84820" autoAdjust="0"/>
  </p:normalViewPr>
  <p:slideViewPr>
    <p:cSldViewPr snapToGrid="0" snapToObjects="1">
      <p:cViewPr>
        <p:scale>
          <a:sx n="75" d="100"/>
          <a:sy n="75" d="100"/>
        </p:scale>
        <p:origin x="-2456" y="-6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-2118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4/7/18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82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service</a:t>
            </a:r>
          </a:p>
          <a:p>
            <a:r>
              <a:rPr lang="en-US" dirty="0"/>
              <a:t>version</a:t>
            </a:r>
          </a:p>
          <a:p>
            <a:r>
              <a:rPr lang="en-US" dirty="0" err="1"/>
              <a:t>resultType</a:t>
            </a:r>
            <a:endParaRPr lang="en-US" dirty="0"/>
          </a:p>
          <a:p>
            <a:r>
              <a:rPr lang="en-US" dirty="0" err="1"/>
              <a:t>outputFormat</a:t>
            </a:r>
            <a:endParaRPr lang="en-US" dirty="0"/>
          </a:p>
          <a:p>
            <a:r>
              <a:rPr lang="en-US" dirty="0" err="1"/>
              <a:t>outputSchema</a:t>
            </a:r>
            <a:endParaRPr lang="en-US" dirty="0"/>
          </a:p>
          <a:p>
            <a:r>
              <a:rPr lang="en-US" dirty="0" err="1"/>
              <a:t>startPosition</a:t>
            </a:r>
            <a:endParaRPr lang="en-US" dirty="0"/>
          </a:p>
          <a:p>
            <a:r>
              <a:rPr lang="en-US" dirty="0" err="1"/>
              <a:t>maxRecords</a:t>
            </a:r>
            <a:endParaRPr lang="en-US" dirty="0"/>
          </a:p>
          <a:p>
            <a:r>
              <a:rPr lang="en-US" dirty="0" err="1"/>
              <a:t>typeNames</a:t>
            </a:r>
            <a:endParaRPr lang="en-US" dirty="0"/>
          </a:p>
          <a:p>
            <a:r>
              <a:rPr lang="en-US" dirty="0" err="1"/>
              <a:t>ElementSetName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9197" y="6523039"/>
            <a:ext cx="46166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90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9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90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1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0684440"/>
      </p:ext>
    </p:extLst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6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cwic.wgiss.ceos.org/discovery?service=CSW&amp;request=GetCapabilities&amp;version=2.0.2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wic.wgiss.ceos.org/opensearch/datasets/C1235542031-USGS_LTA/osdd.xml?clientId=cwicClien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giss.ceos.org/cwi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744582" y="1555793"/>
            <a:ext cx="7795840" cy="1874838"/>
          </a:xfrm>
        </p:spPr>
        <p:txBody>
          <a:bodyPr/>
          <a:lstStyle/>
          <a:p>
            <a:pPr algn="ctr"/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CWIC Status Report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/>
              <a:t>Yonsook Enloe</a:t>
            </a:r>
            <a:br>
              <a:rPr lang="en-US" sz="2000" dirty="0"/>
            </a:br>
            <a:r>
              <a:rPr lang="en-US" sz="2000" dirty="0"/>
              <a:t>yonsook.k.enloe@nasa.gov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400" dirty="0"/>
              <a:t> </a:t>
            </a:r>
            <a:r>
              <a:rPr lang="en-US" sz="2400" dirty="0" smtClean="0"/>
              <a:t>WGISS-45</a:t>
            </a:r>
            <a:br>
              <a:rPr lang="en-US" sz="2400" dirty="0" smtClean="0"/>
            </a:br>
            <a:r>
              <a:rPr lang="en-US" sz="1800" dirty="0" smtClean="0"/>
              <a:t>April </a:t>
            </a:r>
            <a:r>
              <a:rPr lang="en-US" sz="1800" dirty="0"/>
              <a:t>9</a:t>
            </a:r>
            <a:r>
              <a:rPr lang="en-US" sz="1800" dirty="0" smtClean="0"/>
              <a:t>, 2018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387600" y="5334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>
            <a:off x="4789246" y="5841330"/>
            <a:ext cx="630382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04923" y="5665839"/>
            <a:ext cx="3068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CWIC client searches IDN collection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44159" y="1828802"/>
            <a:ext cx="4409241" cy="3200399"/>
            <a:chOff x="3733546" y="2191574"/>
            <a:chExt cx="4191254" cy="2837626"/>
          </a:xfrm>
        </p:grpSpPr>
        <p:sp>
          <p:nvSpPr>
            <p:cNvPr id="23" name="Rectangle 22"/>
            <p:cNvSpPr/>
            <p:nvPr/>
          </p:nvSpPr>
          <p:spPr>
            <a:xfrm>
              <a:off x="4882623" y="2191574"/>
              <a:ext cx="925497" cy="568171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CWIC Client</a:t>
              </a:r>
            </a:p>
          </p:txBody>
        </p:sp>
        <p:sp>
          <p:nvSpPr>
            <p:cNvPr id="26" name="Flowchart: Alternate Process 25"/>
            <p:cNvSpPr/>
            <p:nvPr/>
          </p:nvSpPr>
          <p:spPr bwMode="auto">
            <a:xfrm>
              <a:off x="6120637" y="4180779"/>
              <a:ext cx="1804163" cy="419197"/>
            </a:xfrm>
            <a:prstGeom prst="flowChartAlternateProces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IDN gateway</a:t>
              </a:r>
            </a:p>
          </p:txBody>
        </p:sp>
        <p:cxnSp>
          <p:nvCxnSpPr>
            <p:cNvPr id="34" name="Elbow Connector 33"/>
            <p:cNvCxnSpPr/>
            <p:nvPr/>
          </p:nvCxnSpPr>
          <p:spPr>
            <a:xfrm rot="16200000" flipH="1">
              <a:off x="5719129" y="2634737"/>
              <a:ext cx="1421034" cy="1671048"/>
            </a:xfrm>
            <a:prstGeom prst="bentConnector3">
              <a:avLst>
                <a:gd name="adj1" fmla="val 40029"/>
              </a:avLst>
            </a:prstGeom>
            <a:ln w="38100">
              <a:solidFill>
                <a:schemeClr val="accent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Flowchart: Magnetic Disk 40"/>
            <p:cNvSpPr/>
            <p:nvPr/>
          </p:nvSpPr>
          <p:spPr bwMode="auto">
            <a:xfrm>
              <a:off x="3733546" y="3687321"/>
              <a:ext cx="1295580" cy="1341879"/>
            </a:xfrm>
            <a:prstGeom prst="flowChartMagneticDisk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IDN Collection</a:t>
              </a:r>
            </a:p>
            <a:p>
              <a:pPr algn="ctr"/>
              <a:r>
                <a:rPr lang="en-GB" sz="1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(CWIC, </a:t>
              </a:r>
              <a:r>
                <a:rPr lang="en-GB" sz="1200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FedEO</a:t>
              </a:r>
              <a:r>
                <a:rPr lang="en-GB" sz="1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independent)</a:t>
              </a:r>
            </a:p>
          </p:txBody>
        </p:sp>
        <p:cxnSp>
          <p:nvCxnSpPr>
            <p:cNvPr id="49" name="Elbow Connector 48"/>
            <p:cNvCxnSpPr/>
            <p:nvPr/>
          </p:nvCxnSpPr>
          <p:spPr>
            <a:xfrm rot="10800000">
              <a:off x="5029127" y="4270306"/>
              <a:ext cx="1091510" cy="1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/>
            <p:nvPr/>
          </p:nvCxnSpPr>
          <p:spPr>
            <a:xfrm rot="16200000" flipH="1">
              <a:off x="5454498" y="2634735"/>
              <a:ext cx="1421034" cy="1671048"/>
            </a:xfrm>
            <a:prstGeom prst="bentConnector3">
              <a:avLst>
                <a:gd name="adj1" fmla="val 56257"/>
              </a:avLst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/>
            <p:nvPr/>
          </p:nvCxnSpPr>
          <p:spPr>
            <a:xfrm rot="16200000" flipH="1">
              <a:off x="5224929" y="2672407"/>
              <a:ext cx="1421034" cy="1671048"/>
            </a:xfrm>
            <a:prstGeom prst="bentConnector3">
              <a:avLst>
                <a:gd name="adj1" fmla="val 69160"/>
              </a:avLst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/>
            <p:nvPr/>
          </p:nvCxnSpPr>
          <p:spPr>
            <a:xfrm rot="10800000">
              <a:off x="5025668" y="4413470"/>
              <a:ext cx="1091510" cy="1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37"/>
            <p:cNvCxnSpPr/>
            <p:nvPr/>
          </p:nvCxnSpPr>
          <p:spPr>
            <a:xfrm rot="10800000">
              <a:off x="5032593" y="4561249"/>
              <a:ext cx="1091510" cy="1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/>
          <p:cNvCxnSpPr/>
          <p:nvPr/>
        </p:nvCxnSpPr>
        <p:spPr>
          <a:xfrm>
            <a:off x="4806565" y="6095327"/>
            <a:ext cx="630382" cy="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522242" y="5919836"/>
            <a:ext cx="3327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CWIC client searches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FedEO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collection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4813490" y="6344714"/>
            <a:ext cx="630382" cy="0"/>
          </a:xfrm>
          <a:prstGeom prst="straightConnector1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529167" y="6169223"/>
            <a:ext cx="1965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CWIC client searches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independent collection</a:t>
            </a:r>
          </a:p>
        </p:txBody>
      </p:sp>
      <p:sp>
        <p:nvSpPr>
          <p:cNvPr id="32" name="タイトル 3"/>
          <p:cNvSpPr>
            <a:spLocks noGrp="1"/>
          </p:cNvSpPr>
          <p:nvPr>
            <p:ph type="title"/>
          </p:nvPr>
        </p:nvSpPr>
        <p:spPr>
          <a:xfrm>
            <a:off x="2124225" y="252257"/>
            <a:ext cx="5828334" cy="501650"/>
          </a:xfrm>
        </p:spPr>
        <p:txBody>
          <a:bodyPr/>
          <a:lstStyle/>
          <a:p>
            <a:pPr algn="ctr"/>
            <a:r>
              <a:rPr kumimoji="1" lang="en-US" altLang="ja-JP" sz="2800" dirty="0" smtClean="0"/>
              <a:t>Step 1 - Collection </a:t>
            </a:r>
            <a:r>
              <a:rPr kumimoji="1" lang="en-US" altLang="ja-JP" sz="2800" dirty="0"/>
              <a:t>search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95997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32723" y="5675378"/>
            <a:ext cx="30880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CWIC client searches CWIC granule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13580" y="6469604"/>
            <a:ext cx="630382" cy="0"/>
          </a:xfrm>
          <a:prstGeom prst="straightConnector1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29256" y="6294112"/>
            <a:ext cx="2649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CWIC client searches granules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independent data partner</a:t>
            </a:r>
          </a:p>
        </p:txBody>
      </p:sp>
      <p:sp>
        <p:nvSpPr>
          <p:cNvPr id="47" name="タイトル 3"/>
          <p:cNvSpPr>
            <a:spLocks noGrp="1"/>
          </p:cNvSpPr>
          <p:nvPr>
            <p:ph type="title"/>
          </p:nvPr>
        </p:nvSpPr>
        <p:spPr>
          <a:xfrm>
            <a:off x="2124225" y="252257"/>
            <a:ext cx="5828334" cy="501650"/>
          </a:xfrm>
        </p:spPr>
        <p:txBody>
          <a:bodyPr/>
          <a:lstStyle/>
          <a:p>
            <a:pPr algn="ctr"/>
            <a:r>
              <a:rPr kumimoji="1" lang="en-US" altLang="ja-JP" sz="2800" dirty="0" smtClean="0"/>
              <a:t>Step 2 - Granule </a:t>
            </a:r>
            <a:r>
              <a:rPr kumimoji="1" lang="en-US" altLang="ja-JP" sz="2800" dirty="0"/>
              <a:t>search</a:t>
            </a:r>
            <a:endParaRPr kumimoji="1" lang="ja-JP" altLang="en-US" sz="28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2628439" y="1672046"/>
            <a:ext cx="3050947" cy="3277535"/>
            <a:chOff x="5559107" y="1303111"/>
            <a:chExt cx="3209220" cy="4003671"/>
          </a:xfrm>
        </p:grpSpPr>
        <p:sp>
          <p:nvSpPr>
            <p:cNvPr id="56" name="Rectangle 55"/>
            <p:cNvSpPr/>
            <p:nvPr/>
          </p:nvSpPr>
          <p:spPr>
            <a:xfrm>
              <a:off x="5559107" y="1303111"/>
              <a:ext cx="1233996" cy="568171"/>
            </a:xfrm>
            <a:prstGeom prst="rect">
              <a:avLst/>
            </a:prstGeom>
            <a:solidFill>
              <a:srgbClr val="FFFF00"/>
            </a:solidFill>
            <a:ln w="508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CWIC Client</a:t>
              </a:r>
            </a:p>
          </p:txBody>
        </p:sp>
        <p:sp>
          <p:nvSpPr>
            <p:cNvPr id="57" name="Flowchart: Alternate Process 56"/>
            <p:cNvSpPr/>
            <p:nvPr/>
          </p:nvSpPr>
          <p:spPr bwMode="auto">
            <a:xfrm>
              <a:off x="6362776" y="3293061"/>
              <a:ext cx="2405551" cy="419197"/>
            </a:xfrm>
            <a:prstGeom prst="flowChartAlternateProces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CWIC gateway</a:t>
              </a:r>
            </a:p>
          </p:txBody>
        </p:sp>
        <p:cxnSp>
          <p:nvCxnSpPr>
            <p:cNvPr id="65" name="Elbow Connector 64"/>
            <p:cNvCxnSpPr>
              <a:endCxn id="57" idx="0"/>
            </p:cNvCxnSpPr>
            <p:nvPr/>
          </p:nvCxnSpPr>
          <p:spPr>
            <a:xfrm rot="16200000" flipH="1">
              <a:off x="6253276" y="1980784"/>
              <a:ext cx="1421779" cy="1202774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Flowchart: Magnetic Disk 67"/>
            <p:cNvSpPr/>
            <p:nvPr/>
          </p:nvSpPr>
          <p:spPr bwMode="auto">
            <a:xfrm>
              <a:off x="6964165" y="4134424"/>
              <a:ext cx="1292861" cy="1172358"/>
            </a:xfrm>
            <a:prstGeom prst="flowChartMagneticDisk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CWIC Granule</a:t>
              </a:r>
            </a:p>
          </p:txBody>
        </p:sp>
        <p:cxnSp>
          <p:nvCxnSpPr>
            <p:cNvPr id="70" name="Elbow Connector 69"/>
            <p:cNvCxnSpPr/>
            <p:nvPr/>
          </p:nvCxnSpPr>
          <p:spPr>
            <a:xfrm rot="16200000" flipH="1">
              <a:off x="7595326" y="3925506"/>
              <a:ext cx="454321" cy="1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/>
            <p:nvPr/>
          </p:nvCxnSpPr>
          <p:spPr>
            <a:xfrm rot="16200000" flipH="1">
              <a:off x="7076060" y="3925506"/>
              <a:ext cx="454321" cy="1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accent2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Arrow Connector 73"/>
          <p:cNvCxnSpPr/>
          <p:nvPr/>
        </p:nvCxnSpPr>
        <p:spPr>
          <a:xfrm>
            <a:off x="304800" y="5871187"/>
            <a:ext cx="630382" cy="0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527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550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CWIC Granule Level Search (CSW)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63" y="1457325"/>
            <a:ext cx="6121354" cy="1939017"/>
          </a:xfrm>
        </p:spPr>
        <p:txBody>
          <a:bodyPr/>
          <a:lstStyle/>
          <a:p>
            <a:r>
              <a:rPr lang="en-US" dirty="0" smtClean="0"/>
              <a:t>CWIC Granule Search (CSW)</a:t>
            </a:r>
          </a:p>
          <a:p>
            <a:pPr lvl="1"/>
            <a:r>
              <a:rPr lang="en-US" sz="1800" dirty="0" err="1" smtClean="0"/>
              <a:t>GetCapabilities</a:t>
            </a:r>
            <a:r>
              <a:rPr lang="en-US" sz="1800" dirty="0" smtClean="0"/>
              <a:t>: </a:t>
            </a:r>
          </a:p>
          <a:p>
            <a:pPr lvl="2"/>
            <a:r>
              <a:rPr lang="en-US" sz="1600" u="sng" dirty="0" smtClean="0">
                <a:hlinkClick r:id="rId3"/>
              </a:rPr>
              <a:t>http://cwic.wgiss.ceos.org/discovery?service=CSW&amp;request=GetCapabilities&amp;version=2.0.2</a:t>
            </a:r>
            <a:endParaRPr lang="en-US" sz="1600" dirty="0" smtClean="0"/>
          </a:p>
          <a:p>
            <a:pPr lvl="1"/>
            <a:r>
              <a:rPr lang="en-US" sz="1800" dirty="0" err="1" smtClean="0"/>
              <a:t>GetRecords</a:t>
            </a:r>
            <a:r>
              <a:rPr lang="en-US" sz="1800" dirty="0" smtClean="0"/>
              <a:t> - Search the Granule through CSW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6274" y="3422469"/>
            <a:ext cx="4184470" cy="2862322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US" sz="1200" dirty="0" smtClean="0"/>
              <a:t>&lt;?xml version="1.0" encoding="UTF-8"?&gt;</a:t>
            </a:r>
          </a:p>
          <a:p>
            <a:r>
              <a:rPr lang="en-US" sz="1200" dirty="0" smtClean="0"/>
              <a:t>&lt;</a:t>
            </a:r>
            <a:r>
              <a:rPr lang="en-US" sz="1200" dirty="0" err="1" smtClean="0"/>
              <a:t>GetRecords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List of Request Attribute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&lt;Query&gt;</a:t>
            </a:r>
          </a:p>
          <a:p>
            <a:r>
              <a:rPr lang="en-US" sz="1200" dirty="0" smtClean="0"/>
              <a:t>    &lt;</a:t>
            </a:r>
            <a:r>
              <a:rPr lang="en-US" sz="1200" dirty="0" err="1" smtClean="0"/>
              <a:t>ElementSetName</a:t>
            </a:r>
            <a:r>
              <a:rPr lang="en-US" sz="1200" dirty="0" smtClean="0"/>
              <a:t>&gt;&lt;/</a:t>
            </a:r>
            <a:r>
              <a:rPr lang="en-US" sz="1200" dirty="0" err="1" smtClean="0"/>
              <a:t>ElementSetName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&lt;Constraint&gt;</a:t>
            </a:r>
          </a:p>
          <a:p>
            <a:r>
              <a:rPr lang="en-US" sz="1200" dirty="0" smtClean="0"/>
              <a:t>      &lt;</a:t>
            </a:r>
            <a:r>
              <a:rPr lang="en-US" sz="1200" dirty="0" err="1" smtClean="0"/>
              <a:t>ogc:Filter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    &lt;</a:t>
            </a:r>
            <a:r>
              <a:rPr lang="en-US" sz="1200" dirty="0" err="1" smtClean="0"/>
              <a:t>ogc:And</a:t>
            </a:r>
            <a:r>
              <a:rPr lang="en-US" sz="1200" dirty="0" smtClean="0"/>
              <a:t>&gt;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            Identifier of Dataset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	 Spatial Searching Clause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	 Temporal Searching Clause</a:t>
            </a:r>
          </a:p>
          <a:p>
            <a:r>
              <a:rPr lang="en-US" sz="1200" dirty="0" smtClean="0"/>
              <a:t>        &lt;/</a:t>
            </a:r>
            <a:r>
              <a:rPr lang="en-US" sz="1200" dirty="0" err="1" smtClean="0"/>
              <a:t>ogc:And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  &lt;/</a:t>
            </a:r>
            <a:r>
              <a:rPr lang="en-US" sz="1200" dirty="0" err="1" smtClean="0"/>
              <a:t>ogc:Filter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    &lt;/Constraint&gt;</a:t>
            </a:r>
          </a:p>
          <a:p>
            <a:r>
              <a:rPr lang="en-US" sz="1200" dirty="0" smtClean="0"/>
              <a:t>  &lt;/Query&gt;</a:t>
            </a:r>
          </a:p>
          <a:p>
            <a:r>
              <a:rPr lang="en-US" sz="1200" dirty="0" smtClean="0"/>
              <a:t>&lt;/</a:t>
            </a:r>
            <a:r>
              <a:rPr lang="en-US" sz="1200" dirty="0" err="1" smtClean="0"/>
              <a:t>GetRecords</a:t>
            </a:r>
            <a:r>
              <a:rPr lang="en-US" sz="1200" dirty="0" smtClean="0"/>
              <a:t>&gt;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4384766" y="3109186"/>
            <a:ext cx="4572000" cy="646331"/>
          </a:xfrm>
          <a:prstGeom prst="rect">
            <a:avLst/>
          </a:prstGeom>
          <a:solidFill>
            <a:srgbClr val="FFCCCC"/>
          </a:solidFill>
        </p:spPr>
        <p:txBody>
          <a:bodyPr>
            <a:spAutoFit/>
          </a:bodyPr>
          <a:lstStyle/>
          <a:p>
            <a:r>
              <a:rPr lang="en-US" sz="900" dirty="0" smtClean="0"/>
              <a:t>&lt;</a:t>
            </a:r>
            <a:r>
              <a:rPr lang="en-US" sz="900" dirty="0" err="1" smtClean="0"/>
              <a:t>ogc:PropertyIsEqualTo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</a:t>
            </a:r>
            <a:r>
              <a:rPr lang="en-US" sz="900" dirty="0" err="1" smtClean="0"/>
              <a:t>ogc:PropertyName</a:t>
            </a:r>
            <a:r>
              <a:rPr lang="en-US" sz="900" dirty="0" smtClean="0"/>
              <a:t>&gt;</a:t>
            </a:r>
            <a:r>
              <a:rPr lang="en-US" sz="900" dirty="0" err="1" smtClean="0"/>
              <a:t>dc:subject</a:t>
            </a:r>
            <a:r>
              <a:rPr lang="en-US" sz="900" dirty="0" smtClean="0"/>
              <a:t>&lt;/</a:t>
            </a:r>
            <a:r>
              <a:rPr lang="en-US" sz="900" dirty="0" err="1" smtClean="0"/>
              <a:t>ogc:PropertyName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    &lt;</a:t>
            </a:r>
            <a:r>
              <a:rPr lang="en-US" sz="900" dirty="0" err="1" smtClean="0"/>
              <a:t>ogc:Literal</a:t>
            </a:r>
            <a:r>
              <a:rPr lang="en-US" sz="900" dirty="0" smtClean="0"/>
              <a:t>&gt;Identifier of Dataset </a:t>
            </a:r>
            <a:r>
              <a:rPr lang="en-US" sz="900" baseline="30000" dirty="0" smtClean="0"/>
              <a:t>a</a:t>
            </a:r>
            <a:r>
              <a:rPr lang="en-US" sz="900" dirty="0" smtClean="0"/>
              <a:t> as URI&lt;/</a:t>
            </a:r>
            <a:r>
              <a:rPr lang="en-US" sz="900" dirty="0" err="1" smtClean="0"/>
              <a:t>ogc:Literal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&lt;/</a:t>
            </a:r>
            <a:r>
              <a:rPr lang="en-US" sz="900" dirty="0" err="1" smtClean="0"/>
              <a:t>ogc:PropertyIsEqualTo</a:t>
            </a:r>
            <a:r>
              <a:rPr lang="en-US" sz="900" dirty="0" smtClean="0"/>
              <a:t>&gt;</a:t>
            </a:r>
            <a:endParaRPr lang="en-US" sz="900" dirty="0"/>
          </a:p>
        </p:txBody>
      </p:sp>
      <p:sp>
        <p:nvSpPr>
          <p:cNvPr id="8" name="Rectangle 7"/>
          <p:cNvSpPr/>
          <p:nvPr/>
        </p:nvSpPr>
        <p:spPr>
          <a:xfrm>
            <a:off x="4367349" y="4019903"/>
            <a:ext cx="4572000" cy="1338828"/>
          </a:xfrm>
          <a:prstGeom prst="rect">
            <a:avLst/>
          </a:prstGeom>
          <a:solidFill>
            <a:srgbClr val="FFCCCC"/>
          </a:solidFill>
        </p:spPr>
        <p:txBody>
          <a:bodyPr>
            <a:spAutoFit/>
          </a:bodyPr>
          <a:lstStyle/>
          <a:p>
            <a:r>
              <a:rPr lang="en-US" sz="900" dirty="0" smtClean="0"/>
              <a:t>&lt;</a:t>
            </a:r>
            <a:r>
              <a:rPr lang="en-US" sz="900" dirty="0" err="1" smtClean="0"/>
              <a:t>ogc:BBOX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</a:t>
            </a:r>
            <a:r>
              <a:rPr lang="en-US" sz="900" dirty="0" err="1" smtClean="0"/>
              <a:t>ogc:PropertyName</a:t>
            </a:r>
            <a:r>
              <a:rPr lang="en-US" sz="900" dirty="0" smtClean="0"/>
              <a:t>&gt;</a:t>
            </a:r>
            <a:r>
              <a:rPr lang="en-US" sz="900" dirty="0" err="1" smtClean="0"/>
              <a:t>ows:BoundingBox</a:t>
            </a:r>
            <a:r>
              <a:rPr lang="en-US" sz="900" dirty="0" smtClean="0"/>
              <a:t>&lt;/</a:t>
            </a:r>
            <a:r>
              <a:rPr lang="en-US" sz="900" dirty="0" err="1" smtClean="0"/>
              <a:t>ogc:PropertyName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</a:t>
            </a:r>
            <a:r>
              <a:rPr lang="en-US" sz="900" dirty="0" err="1" smtClean="0"/>
              <a:t>gml:Envelope</a:t>
            </a:r>
            <a:r>
              <a:rPr lang="en-US" sz="900" dirty="0" smtClean="0"/>
              <a:t> </a:t>
            </a:r>
            <a:r>
              <a:rPr lang="en-US" sz="900" dirty="0" err="1" smtClean="0"/>
              <a:t>srsName</a:t>
            </a:r>
            <a:r>
              <a:rPr lang="en-US" sz="900" dirty="0" smtClean="0"/>
              <a:t>="EPSG:4326" &gt;</a:t>
            </a:r>
          </a:p>
          <a:p>
            <a:r>
              <a:rPr lang="en-US" sz="900" dirty="0" smtClean="0"/>
              <a:t>&lt;</a:t>
            </a:r>
            <a:r>
              <a:rPr lang="en-US" sz="900" dirty="0" err="1" smtClean="0"/>
              <a:t>gml:lowerCorner</a:t>
            </a:r>
            <a:r>
              <a:rPr lang="en-US" sz="900" dirty="0" smtClean="0"/>
              <a:t>&gt;</a:t>
            </a:r>
            <a:r>
              <a:rPr lang="en-US" sz="900" dirty="0" err="1" smtClean="0"/>
              <a:t>SouthBoundingLatitude</a:t>
            </a:r>
            <a:r>
              <a:rPr lang="en-US" sz="900" dirty="0" smtClean="0"/>
              <a:t> </a:t>
            </a:r>
            <a:r>
              <a:rPr lang="en-US" sz="900" dirty="0" err="1" smtClean="0"/>
              <a:t>WestBoundingLongitude</a:t>
            </a:r>
            <a:r>
              <a:rPr lang="en-US" sz="900" dirty="0" smtClean="0"/>
              <a:t>&lt;/</a:t>
            </a:r>
            <a:r>
              <a:rPr lang="en-US" sz="900" dirty="0" err="1" smtClean="0"/>
              <a:t>gml:lowerCorner</a:t>
            </a:r>
            <a:r>
              <a:rPr lang="en-US" sz="900" dirty="0" smtClean="0"/>
              <a:t>&gt;</a:t>
            </a:r>
            <a:r>
              <a:rPr lang="en-US" sz="900" baseline="30000" dirty="0" smtClean="0"/>
              <a:t>b</a:t>
            </a:r>
            <a:endParaRPr lang="en-US" sz="900" dirty="0" smtClean="0"/>
          </a:p>
          <a:p>
            <a:r>
              <a:rPr lang="en-US" sz="900" dirty="0" smtClean="0"/>
              <a:t>&lt;</a:t>
            </a:r>
            <a:r>
              <a:rPr lang="en-US" sz="900" dirty="0" err="1" smtClean="0"/>
              <a:t>gml:upperCorner</a:t>
            </a:r>
            <a:r>
              <a:rPr lang="en-US" sz="900" dirty="0" smtClean="0"/>
              <a:t>&gt;</a:t>
            </a:r>
            <a:r>
              <a:rPr lang="en-US" sz="900" dirty="0" err="1" smtClean="0"/>
              <a:t>NorthBoundingLatitude</a:t>
            </a:r>
            <a:r>
              <a:rPr lang="en-US" sz="900" dirty="0" smtClean="0"/>
              <a:t> </a:t>
            </a:r>
            <a:r>
              <a:rPr lang="en-US" sz="900" dirty="0" err="1" smtClean="0"/>
              <a:t>EastBoundingLongitude</a:t>
            </a:r>
            <a:r>
              <a:rPr lang="en-US" sz="900" dirty="0" smtClean="0"/>
              <a:t>&lt;/</a:t>
            </a:r>
            <a:r>
              <a:rPr lang="en-US" sz="900" dirty="0" err="1" smtClean="0"/>
              <a:t>gml:upperCorner</a:t>
            </a:r>
            <a:r>
              <a:rPr lang="en-US" sz="900" dirty="0" smtClean="0"/>
              <a:t>&gt;</a:t>
            </a:r>
            <a:r>
              <a:rPr lang="en-US" sz="900" baseline="30000" dirty="0" smtClean="0"/>
              <a:t>b</a:t>
            </a:r>
            <a:endParaRPr lang="en-US" sz="900" dirty="0" smtClean="0"/>
          </a:p>
          <a:p>
            <a:r>
              <a:rPr lang="en-US" sz="900" dirty="0" smtClean="0"/>
              <a:t>&lt;/</a:t>
            </a:r>
            <a:r>
              <a:rPr lang="en-US" sz="900" dirty="0" err="1" smtClean="0"/>
              <a:t>gml:Envelope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&lt;/</a:t>
            </a:r>
            <a:r>
              <a:rPr lang="en-US" sz="900" dirty="0" err="1" smtClean="0"/>
              <a:t>ogc:BBOX</a:t>
            </a:r>
            <a:r>
              <a:rPr lang="en-US" sz="900" dirty="0" smtClean="0"/>
              <a:t>&gt;</a:t>
            </a:r>
            <a:endParaRPr lang="en-US" sz="900" dirty="0"/>
          </a:p>
        </p:txBody>
      </p:sp>
      <p:sp>
        <p:nvSpPr>
          <p:cNvPr id="9" name="Rectangle 8"/>
          <p:cNvSpPr/>
          <p:nvPr/>
        </p:nvSpPr>
        <p:spPr>
          <a:xfrm>
            <a:off x="4376058" y="5509625"/>
            <a:ext cx="4572000" cy="1200329"/>
          </a:xfrm>
          <a:prstGeom prst="rect">
            <a:avLst/>
          </a:prstGeom>
          <a:solidFill>
            <a:srgbClr val="FFCCCC"/>
          </a:solidFill>
        </p:spPr>
        <p:txBody>
          <a:bodyPr>
            <a:spAutoFit/>
          </a:bodyPr>
          <a:lstStyle/>
          <a:p>
            <a:r>
              <a:rPr lang="en-US" sz="900" dirty="0" smtClean="0"/>
              <a:t>&lt;</a:t>
            </a:r>
            <a:r>
              <a:rPr lang="en-US" sz="900" dirty="0" err="1" smtClean="0"/>
              <a:t>ogc:PropertyIsGreaterThanOrEqualTo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</a:t>
            </a:r>
            <a:r>
              <a:rPr lang="en-US" sz="900" dirty="0" err="1" smtClean="0"/>
              <a:t>ogc:PropertyName</a:t>
            </a:r>
            <a:r>
              <a:rPr lang="en-US" sz="900" dirty="0" smtClean="0"/>
              <a:t>&gt;</a:t>
            </a:r>
            <a:r>
              <a:rPr lang="en-US" sz="900" dirty="0" err="1" smtClean="0"/>
              <a:t>TempExtent_begin</a:t>
            </a:r>
            <a:r>
              <a:rPr lang="en-US" sz="900" dirty="0" smtClean="0"/>
              <a:t>&lt;/</a:t>
            </a:r>
            <a:r>
              <a:rPr lang="en-US" sz="900" dirty="0" err="1" smtClean="0"/>
              <a:t>ogc:PropertyName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</a:t>
            </a:r>
            <a:r>
              <a:rPr lang="en-US" sz="900" dirty="0" err="1" smtClean="0"/>
              <a:t>ogc:Literal</a:t>
            </a:r>
            <a:r>
              <a:rPr lang="en-US" sz="900" dirty="0" smtClean="0"/>
              <a:t>&gt;Start date of Temporal Coverage </a:t>
            </a:r>
            <a:r>
              <a:rPr lang="en-US" sz="900" baseline="30000" dirty="0" smtClean="0"/>
              <a:t>a</a:t>
            </a:r>
            <a:r>
              <a:rPr lang="en-US" sz="900" dirty="0" smtClean="0"/>
              <a:t>&lt;/</a:t>
            </a:r>
            <a:r>
              <a:rPr lang="en-US" sz="900" dirty="0" err="1" smtClean="0"/>
              <a:t>ogc:Literal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&lt;/</a:t>
            </a:r>
            <a:r>
              <a:rPr lang="en-US" sz="900" dirty="0" err="1" smtClean="0"/>
              <a:t>ogc:PropertyIsGreaterThanOrEqualTo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</a:t>
            </a:r>
            <a:r>
              <a:rPr lang="en-US" sz="900" dirty="0" err="1" smtClean="0"/>
              <a:t>ogc:PropertyIsLessThanOrEqualTo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</a:t>
            </a:r>
            <a:r>
              <a:rPr lang="en-US" sz="900" dirty="0" err="1" smtClean="0"/>
              <a:t>ogc:PropertyName</a:t>
            </a:r>
            <a:r>
              <a:rPr lang="en-US" sz="900" dirty="0" smtClean="0"/>
              <a:t>&gt;</a:t>
            </a:r>
            <a:r>
              <a:rPr lang="en-US" sz="900" dirty="0" err="1" smtClean="0"/>
              <a:t>TempExtent_end</a:t>
            </a:r>
            <a:r>
              <a:rPr lang="en-US" sz="900" dirty="0" smtClean="0"/>
              <a:t>&lt;/</a:t>
            </a:r>
            <a:r>
              <a:rPr lang="en-US" sz="900" dirty="0" err="1" smtClean="0"/>
              <a:t>ogc:PropertyName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</a:t>
            </a:r>
            <a:r>
              <a:rPr lang="en-US" sz="900" dirty="0" err="1" smtClean="0"/>
              <a:t>ogc:Literal</a:t>
            </a:r>
            <a:r>
              <a:rPr lang="en-US" sz="900" dirty="0" smtClean="0"/>
              <a:t>&gt; End date of Temporal Coverage </a:t>
            </a:r>
            <a:r>
              <a:rPr lang="en-US" sz="900" baseline="30000" dirty="0" smtClean="0"/>
              <a:t>a</a:t>
            </a:r>
            <a:r>
              <a:rPr lang="en-US" sz="900" dirty="0" smtClean="0"/>
              <a:t>&lt;/</a:t>
            </a:r>
            <a:r>
              <a:rPr lang="en-US" sz="900" dirty="0" err="1" smtClean="0"/>
              <a:t>ogc:Literal</a:t>
            </a:r>
            <a:r>
              <a:rPr lang="en-US" sz="900" dirty="0" smtClean="0"/>
              <a:t>&gt;</a:t>
            </a:r>
          </a:p>
          <a:p>
            <a:r>
              <a:rPr lang="en-US" sz="900" dirty="0" smtClean="0"/>
              <a:t>&lt;/</a:t>
            </a:r>
            <a:r>
              <a:rPr lang="en-US" sz="900" dirty="0" err="1" smtClean="0"/>
              <a:t>ogc:PropertyIsLessThanOrEqualTo</a:t>
            </a:r>
            <a:r>
              <a:rPr lang="en-US" sz="900" dirty="0" smtClean="0"/>
              <a:t>&gt;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5190308" y="3727268"/>
            <a:ext cx="1516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Identifier of Dataset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3668" y="5281748"/>
            <a:ext cx="1904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Spatial Searching Clause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51714" y="6581001"/>
            <a:ext cx="20671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Temporal Searching Clause</a:t>
            </a:r>
            <a:endParaRPr lang="en-US" sz="1200" dirty="0">
              <a:solidFill>
                <a:srgbClr val="C0000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304858" y="1428750"/>
          <a:ext cx="1273085" cy="1440180"/>
        </p:xfrm>
        <a:graphic>
          <a:graphicData uri="http://schemas.openxmlformats.org/drawingml/2006/table">
            <a:tbl>
              <a:tblPr/>
              <a:tblGrid>
                <a:gridCol w="1273085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SimSun"/>
                          <a:cs typeface="Times New Roman"/>
                        </a:rPr>
                        <a:t>service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SimSun"/>
                          <a:cs typeface="Times New Roman"/>
                        </a:rPr>
                        <a:t>version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SimSun"/>
                          <a:cs typeface="Times New Roman"/>
                        </a:rPr>
                        <a:t>resultType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 err="1">
                          <a:latin typeface="Times New Roman"/>
                          <a:ea typeface="SimSun"/>
                          <a:cs typeface="Times New Roman"/>
                        </a:rPr>
                        <a:t>outputFormat</a:t>
                      </a:r>
                      <a:endParaRPr lang="en-US" sz="105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SimSun"/>
                          <a:cs typeface="Times New Roman"/>
                        </a:rPr>
                        <a:t>outputSchema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SimSun"/>
                          <a:cs typeface="Times New Roman"/>
                        </a:rPr>
                        <a:t>startPosition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SimSun"/>
                          <a:cs typeface="Times New Roman"/>
                        </a:rPr>
                        <a:t>maxRecords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SimSun"/>
                          <a:cs typeface="Times New Roman"/>
                        </a:rPr>
                        <a:t>typeNames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 err="1">
                          <a:latin typeface="Times New Roman"/>
                          <a:ea typeface="SimSun"/>
                          <a:cs typeface="Times New Roman"/>
                        </a:rPr>
                        <a:t>ElementSetName</a:t>
                      </a:r>
                      <a:endParaRPr lang="en-US" sz="105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7023686" y="2817615"/>
            <a:ext cx="18160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List of Request Attribute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CWIC Granule Level Search (CSW)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63" y="1457325"/>
            <a:ext cx="8445500" cy="1416504"/>
          </a:xfrm>
        </p:spPr>
        <p:txBody>
          <a:bodyPr/>
          <a:lstStyle/>
          <a:p>
            <a:r>
              <a:rPr lang="en-US" dirty="0" smtClean="0"/>
              <a:t>CWIC Granule Search (CSW)</a:t>
            </a:r>
          </a:p>
          <a:p>
            <a:pPr lvl="1"/>
            <a:r>
              <a:rPr lang="en-US" dirty="0" err="1" smtClean="0"/>
              <a:t>GetRecordById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8526" y="2794839"/>
            <a:ext cx="4572000" cy="1477328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r>
              <a:rPr lang="en-US" dirty="0" smtClean="0"/>
              <a:t>&lt;?xml version="1.0" encoding="UTF-8"?&gt;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GetRecordById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List of Request Attribute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ElementSetName</a:t>
            </a:r>
            <a:r>
              <a:rPr lang="en-US" dirty="0" smtClean="0"/>
              <a:t>&gt;&lt;/</a:t>
            </a:r>
            <a:r>
              <a:rPr lang="en-US" dirty="0" err="1" smtClean="0"/>
              <a:t>ElementSetName</a:t>
            </a:r>
            <a:r>
              <a:rPr lang="en-US" dirty="0" smtClean="0"/>
              <a:t>&gt;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Identifier of Granule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GetRecordById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00205" y="4421666"/>
            <a:ext cx="2821577" cy="276999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r>
              <a:rPr lang="en-US" sz="1200" dirty="0" smtClean="0"/>
              <a:t>&lt;Id&gt;CWIC Granule Identifier 1&lt;/Id&gt;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371409" y="2840627"/>
          <a:ext cx="1414054" cy="548640"/>
        </p:xfrm>
        <a:graphic>
          <a:graphicData uri="http://schemas.openxmlformats.org/drawingml/2006/table">
            <a:tbl>
              <a:tblPr/>
              <a:tblGrid>
                <a:gridCol w="1414054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version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SimSun"/>
                          <a:cs typeface="Times New Roman"/>
                        </a:rPr>
                        <a:t>outputFormat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latin typeface="Times New Roman"/>
                          <a:ea typeface="SimSun"/>
                          <a:cs typeface="Times New Roman"/>
                        </a:rPr>
                        <a:t>outputSchema</a:t>
                      </a:r>
                      <a:endParaRPr lang="en-US" sz="12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876220" y="3566551"/>
            <a:ext cx="2634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List of Request Attribute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305563" y="5081842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Identifier of Granule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CWIC Granule Level Search (</a:t>
            </a:r>
            <a:r>
              <a:rPr lang="en-US" dirty="0" err="1" smtClean="0"/>
              <a:t>OpenSearch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697" y="1396365"/>
            <a:ext cx="8445500" cy="1547132"/>
          </a:xfrm>
        </p:spPr>
        <p:txBody>
          <a:bodyPr/>
          <a:lstStyle/>
          <a:p>
            <a:r>
              <a:rPr lang="en-US" dirty="0" smtClean="0"/>
              <a:t>CWIC Granule Search (</a:t>
            </a:r>
            <a:r>
              <a:rPr lang="en-US" dirty="0" err="1" smtClean="0"/>
              <a:t>OpenSearch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Dataset specific OSDD</a:t>
            </a:r>
          </a:p>
          <a:p>
            <a:pPr lvl="2"/>
            <a:r>
              <a:rPr lang="en-US" dirty="0" smtClean="0"/>
              <a:t>Example</a:t>
            </a:r>
          </a:p>
          <a:p>
            <a:pPr lvl="3"/>
            <a:r>
              <a:rPr lang="en-US" dirty="0" smtClean="0">
                <a:hlinkClick r:id="rId2"/>
              </a:rPr>
              <a:t>http://cwic.wgiss.ceos.org/opensearch/datasets/C1235542031-USGS_LTA/osdd.xml?clientId=cwicClient</a:t>
            </a:r>
            <a:endParaRPr lang="en-US" dirty="0" smtClean="0"/>
          </a:p>
          <a:p>
            <a:pPr lvl="1"/>
            <a:r>
              <a:rPr lang="en-US" dirty="0" smtClean="0"/>
              <a:t>Granule 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0777" y="3824127"/>
            <a:ext cx="4572000" cy="2031325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r>
              <a:rPr lang="en-US" dirty="0" smtClean="0"/>
              <a:t>http://cwic.wgiss.ceos.org/opensearch/granules.atom?datasetId=C1235542031-USGS_LTA&amp;startPage=1&amp;count=10&amp;timeStart=2000-02-24T00:00:00Z&amp;timeEnd=2014-02-19T00:00:00Z&amp;geoBox=-180,-90,180,90&amp;clientId=cwicClient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42263" y="4253359"/>
            <a:ext cx="4101737" cy="1569660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r>
              <a:rPr lang="en-US" sz="1200" dirty="0" smtClean="0"/>
              <a:t>&lt;feed </a:t>
            </a:r>
            <a:r>
              <a:rPr lang="en-US" sz="1200" dirty="0" err="1" smtClean="0"/>
              <a:t>xmlns</a:t>
            </a:r>
            <a:r>
              <a:rPr lang="en-US" sz="1200" dirty="0" smtClean="0"/>
              <a:t>="http://www.w3.org/2005/Atom"&gt;</a:t>
            </a:r>
          </a:p>
          <a:p>
            <a:r>
              <a:rPr lang="en-US" sz="1200" dirty="0" smtClean="0"/>
              <a:t>	&lt;entry&gt;</a:t>
            </a:r>
          </a:p>
          <a:p>
            <a:r>
              <a:rPr lang="en-US" sz="1200" dirty="0" smtClean="0"/>
              <a:t>		…</a:t>
            </a:r>
          </a:p>
          <a:p>
            <a:r>
              <a:rPr lang="en-US" sz="1200" dirty="0" smtClean="0"/>
              <a:t>	</a:t>
            </a:r>
            <a:r>
              <a:rPr lang="en-US" sz="1200" b="1" dirty="0" smtClean="0"/>
              <a:t>&lt;id&gt;</a:t>
            </a:r>
            <a:r>
              <a:rPr lang="en-US" sz="1200" dirty="0" smtClean="0"/>
              <a:t>http://cwic.wgiss.ceos.org/opensearch/granules.atom?uid=C1235542031-USGS_LTA:Landsat_8:LC81300472013101LGN01</a:t>
            </a:r>
            <a:r>
              <a:rPr lang="en-US" sz="1200" b="1" dirty="0" smtClean="0"/>
              <a:t>&lt;/id&gt;</a:t>
            </a:r>
            <a:endParaRPr lang="en-US" sz="1200" dirty="0" smtClean="0"/>
          </a:p>
          <a:p>
            <a:r>
              <a:rPr lang="en-US" sz="1200" dirty="0" smtClean="0"/>
              <a:t>	&lt;/entry&gt;</a:t>
            </a:r>
          </a:p>
          <a:p>
            <a:r>
              <a:rPr lang="en-US" sz="1200" dirty="0" smtClean="0"/>
              <a:t>&lt;/feed&gt;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1089194" y="5996242"/>
            <a:ext cx="200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Example Request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266440" y="6035430"/>
            <a:ext cx="2185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Example Response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CWIC </a:t>
            </a:r>
            <a:r>
              <a:rPr lang="en-US" dirty="0"/>
              <a:t> </a:t>
            </a:r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support the WGISS System Level Team</a:t>
            </a:r>
          </a:p>
          <a:p>
            <a:pPr lvl="1"/>
            <a:r>
              <a:rPr lang="en-US" dirty="0" smtClean="0"/>
              <a:t>Testing end to end data search and access for CWIC tagged datasets</a:t>
            </a:r>
          </a:p>
          <a:p>
            <a:pPr lvl="1"/>
            <a:r>
              <a:rPr lang="en-US" dirty="0" smtClean="0"/>
              <a:t>System evolution support</a:t>
            </a:r>
          </a:p>
          <a:p>
            <a:pPr lvl="1"/>
            <a:r>
              <a:rPr lang="en-US" dirty="0" smtClean="0"/>
              <a:t>Provide on-boarding support for new data providers</a:t>
            </a:r>
          </a:p>
          <a:p>
            <a:pPr lvl="1"/>
            <a:r>
              <a:rPr lang="en-US" dirty="0" smtClean="0"/>
              <a:t>Outreach to client partners!!</a:t>
            </a:r>
          </a:p>
          <a:p>
            <a:pPr lvl="2"/>
            <a:r>
              <a:rPr lang="en-US" dirty="0" smtClean="0"/>
              <a:t>One page flyer</a:t>
            </a:r>
          </a:p>
          <a:p>
            <a:pPr lvl="2"/>
            <a:r>
              <a:rPr lang="en-US" dirty="0" smtClean="0"/>
              <a:t>Provide tech support for new client partners</a:t>
            </a:r>
          </a:p>
          <a:p>
            <a:r>
              <a:rPr lang="en-US" dirty="0" smtClean="0"/>
              <a:t>Continue to provide tech support for CWIC Connectors</a:t>
            </a:r>
          </a:p>
          <a:p>
            <a:r>
              <a:rPr lang="en-US" dirty="0" smtClean="0"/>
              <a:t>Continue support for GEOSS</a:t>
            </a:r>
          </a:p>
          <a:p>
            <a:r>
              <a:rPr lang="en-US" dirty="0" smtClean="0"/>
              <a:t>Assist in producing the WGISS Client Partner Guide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6197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CWIC Datasets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Publishing new CWIC datasets through four stages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345675"/>
              </p:ext>
            </p:extLst>
          </p:nvPr>
        </p:nvGraphicFramePr>
        <p:xfrm>
          <a:off x="299659" y="1866900"/>
          <a:ext cx="8442704" cy="47436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99805">
                  <a:extLst>
                    <a:ext uri="{9D8B030D-6E8A-4147-A177-3AD203B41FA5}">
                      <a16:colId xmlns:a16="http://schemas.microsoft.com/office/drawing/2014/main" xmlns="" val="1035393826"/>
                    </a:ext>
                  </a:extLst>
                </a:gridCol>
                <a:gridCol w="2542899">
                  <a:extLst>
                    <a:ext uri="{9D8B030D-6E8A-4147-A177-3AD203B41FA5}">
                      <a16:colId xmlns:a16="http://schemas.microsoft.com/office/drawing/2014/main" xmlns="" val="317853555"/>
                    </a:ext>
                  </a:extLst>
                </a:gridCol>
              </a:tblGrid>
              <a:tr h="853083">
                <a:tc>
                  <a:txBody>
                    <a:bodyPr/>
                    <a:lstStyle/>
                    <a:p>
                      <a:r>
                        <a:rPr lang="en-US" sz="1600" dirty="0"/>
                        <a:t>Stage</a:t>
                      </a:r>
                      <a:r>
                        <a:rPr lang="en-US" sz="1600" baseline="0" dirty="0"/>
                        <a:t> d</a:t>
                      </a:r>
                      <a:r>
                        <a:rPr lang="en-US" sz="1600" dirty="0"/>
                        <a:t>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24201621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1800" dirty="0"/>
                        <a:t>Registering CWIC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datasets in IDN</a:t>
                      </a:r>
                      <a:r>
                        <a:rPr lang="en-US" sz="1800" baseline="0" dirty="0"/>
                        <a:t> (</a:t>
                      </a:r>
                      <a:r>
                        <a:rPr lang="en-US" sz="1800" dirty="0"/>
                        <a:t>CMR)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Registration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7414419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1800" dirty="0"/>
                        <a:t>Synchronizing datasets</a:t>
                      </a:r>
                      <a:r>
                        <a:rPr lang="en-US" sz="1800" baseline="0" dirty="0"/>
                        <a:t> from IDN (CMR) in CWIC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Testing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1900354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1800" dirty="0"/>
                        <a:t>Testing datasets in CWIC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Testing</a:t>
                      </a:r>
                      <a:r>
                        <a:rPr lang="en-US" sz="1800" baseline="0" dirty="0"/>
                        <a:t> stage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6891219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1800" dirty="0"/>
                        <a:t>Tagging ready-to-search</a:t>
                      </a:r>
                      <a:r>
                        <a:rPr lang="en-US" sz="1800" baseline="0" dirty="0"/>
                        <a:t> CWIC</a:t>
                      </a:r>
                      <a:r>
                        <a:rPr lang="en-US" sz="1800" dirty="0"/>
                        <a:t> datasets in IDN(CMR)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Tagging stage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2819352"/>
                  </a:ext>
                </a:extLst>
              </a:tr>
              <a:tr h="121595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CWIC datasets are: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en-US" sz="1800" baseline="0" dirty="0"/>
                        <a:t>Collection-level info is ready to search in IDN (CMR) 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en-US" sz="1800" baseline="0" dirty="0"/>
                        <a:t>Granule-level info is ready to search in CWIC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Production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8200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79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CWIC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INPE – </a:t>
            </a:r>
            <a:r>
              <a:rPr lang="en-US" dirty="0" smtClean="0"/>
              <a:t>transition </a:t>
            </a:r>
            <a:r>
              <a:rPr lang="en-US" dirty="0" smtClean="0"/>
              <a:t>to CEOS OpenSearch </a:t>
            </a:r>
          </a:p>
          <a:p>
            <a:r>
              <a:rPr lang="en-US" dirty="0" smtClean="0"/>
              <a:t>ISRO – transition to CEOS OpenSearch for </a:t>
            </a:r>
            <a:r>
              <a:rPr lang="en-US" dirty="0" smtClean="0"/>
              <a:t>MOSDAC (original node)</a:t>
            </a:r>
            <a:endParaRPr lang="en-US" dirty="0" smtClean="0"/>
          </a:p>
          <a:p>
            <a:r>
              <a:rPr lang="en-US" dirty="0" err="1" smtClean="0"/>
              <a:t>ChinaGEOSS</a:t>
            </a:r>
            <a:r>
              <a:rPr lang="en-US" dirty="0" smtClean="0"/>
              <a:t> – </a:t>
            </a:r>
          </a:p>
          <a:p>
            <a:r>
              <a:rPr lang="en-US" dirty="0" smtClean="0"/>
              <a:t>China (NRSCC) – nearing completion (CSW)</a:t>
            </a:r>
          </a:p>
          <a:p>
            <a:r>
              <a:rPr lang="en-US" dirty="0" smtClean="0"/>
              <a:t>NOAA One Stop – testing granule search with new NOAA system using CEOS OpenSearch. Many hundreds of collections and over 100 million granules will be accessible soon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Welcoming CWIC Data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Partner Guides (CSW &amp; OpenSearch) </a:t>
            </a:r>
          </a:p>
          <a:p>
            <a:pPr marL="400050" lvl="1" indent="0">
              <a:buNone/>
            </a:pPr>
            <a:r>
              <a:rPr lang="en-US" dirty="0" smtClean="0">
                <a:hlinkClick r:id="rId2"/>
              </a:rPr>
              <a:t>http://wgiss.ceos.org/cwic</a:t>
            </a: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be better integrated with CWIC, data provider inventory systems are expected to meet the following requirements:</a:t>
            </a:r>
          </a:p>
          <a:p>
            <a:pPr lvl="1"/>
            <a:r>
              <a:rPr lang="en-US" sz="2000" dirty="0"/>
              <a:t>Query by dataset identifier</a:t>
            </a:r>
          </a:p>
          <a:p>
            <a:pPr lvl="1"/>
            <a:r>
              <a:rPr lang="en-US" sz="2000" dirty="0"/>
              <a:t>Spatial/temporal query</a:t>
            </a:r>
          </a:p>
          <a:p>
            <a:pPr lvl="1"/>
            <a:r>
              <a:rPr lang="en-US" sz="2000" dirty="0"/>
              <a:t>Support pagination</a:t>
            </a:r>
          </a:p>
          <a:p>
            <a:pPr lvl="1"/>
            <a:r>
              <a:rPr lang="en-US" sz="2000" dirty="0"/>
              <a:t>Support returning essential metadata info </a:t>
            </a:r>
          </a:p>
          <a:p>
            <a:pPr lvl="1"/>
            <a:r>
              <a:rPr lang="en-US" sz="2000" dirty="0"/>
              <a:t>Exception handling</a:t>
            </a:r>
          </a:p>
          <a:p>
            <a:pPr marL="0" indent="0">
              <a:buNone/>
            </a:pPr>
            <a:endParaRPr lang="en-US" sz="1400" dirty="0" smtClean="0"/>
          </a:p>
          <a:p>
            <a:pPr marL="40005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40005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25916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Responses Dublin Core or ISO-19115 (CSW) or Atom (OpenSearch)</a:t>
            </a:r>
          </a:p>
          <a:p>
            <a:r>
              <a:rPr lang="en-US" dirty="0" smtClean="0"/>
              <a:t>Collection </a:t>
            </a:r>
            <a:r>
              <a:rPr lang="en-US" dirty="0"/>
              <a:t>contact information</a:t>
            </a:r>
          </a:p>
          <a:p>
            <a:r>
              <a:rPr lang="en-US" dirty="0"/>
              <a:t>Granule identifier information</a:t>
            </a:r>
          </a:p>
          <a:p>
            <a:r>
              <a:rPr lang="en-US" dirty="0"/>
              <a:t>Granule temporal extent</a:t>
            </a:r>
          </a:p>
          <a:p>
            <a:r>
              <a:rPr lang="en-US" dirty="0"/>
              <a:t>Granule spatial extent</a:t>
            </a:r>
          </a:p>
          <a:p>
            <a:r>
              <a:rPr lang="en-US" dirty="0"/>
              <a:t>Browse image links</a:t>
            </a:r>
          </a:p>
          <a:p>
            <a:r>
              <a:rPr lang="en-US" dirty="0"/>
              <a:t>Download/order links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Metadata is Returned in Search Response?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97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Data Provider Protocols and Requirements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Requirements of exception handling</a:t>
            </a:r>
          </a:p>
          <a:p>
            <a:pPr lvl="1"/>
            <a:r>
              <a:rPr lang="en-US" altLang="zh-CN" dirty="0"/>
              <a:t>Data provider remote inventory system should indicate errors and return exception status through either application level (</a:t>
            </a:r>
            <a:r>
              <a:rPr lang="en-US" altLang="zh-CN" i="1" dirty="0"/>
              <a:t>e.g.</a:t>
            </a:r>
            <a:r>
              <a:rPr lang="en-US" altLang="zh-CN" dirty="0"/>
              <a:t> CSW exception response) or generic protocol level (</a:t>
            </a:r>
            <a:r>
              <a:rPr lang="en-US" altLang="zh-CN" i="1" dirty="0"/>
              <a:t>e.g.</a:t>
            </a:r>
            <a:r>
              <a:rPr lang="en-US" altLang="zh-CN" dirty="0"/>
              <a:t> HTTP status code)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CWIC Search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Two-Step Search</a:t>
            </a:r>
          </a:p>
          <a:p>
            <a:pPr lvl="1"/>
            <a:r>
              <a:rPr lang="en-US" dirty="0" smtClean="0"/>
              <a:t>Collection</a:t>
            </a:r>
          </a:p>
          <a:p>
            <a:pPr lvl="2"/>
            <a:r>
              <a:rPr lang="en-US" dirty="0" smtClean="0"/>
              <a:t>CSW</a:t>
            </a:r>
          </a:p>
          <a:p>
            <a:pPr lvl="2"/>
            <a:r>
              <a:rPr lang="en-US" dirty="0" err="1" smtClean="0"/>
              <a:t>OpenSearch</a:t>
            </a:r>
            <a:endParaRPr lang="en-US" dirty="0" smtClean="0"/>
          </a:p>
          <a:p>
            <a:pPr lvl="1"/>
            <a:r>
              <a:rPr lang="en-US" dirty="0" smtClean="0"/>
              <a:t>Granule</a:t>
            </a:r>
          </a:p>
          <a:p>
            <a:pPr lvl="2"/>
            <a:r>
              <a:rPr lang="en-US" dirty="0" smtClean="0"/>
              <a:t>CSW (Dublin Core and ISO Profile)</a:t>
            </a:r>
          </a:p>
          <a:p>
            <a:pPr lvl="2"/>
            <a:r>
              <a:rPr lang="en-US" dirty="0" smtClean="0"/>
              <a:t>OpenSearch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quarter" idx="11"/>
          </p:nvPr>
        </p:nvSpPr>
        <p:spPr>
          <a:xfrm flipH="1">
            <a:off x="-1" y="1115493"/>
            <a:ext cx="2081349" cy="539135"/>
          </a:xfrm>
        </p:spPr>
        <p:txBody>
          <a:bodyPr/>
          <a:lstStyle/>
          <a:p>
            <a:pPr marL="0" indent="0"/>
            <a:r>
              <a:rPr lang="en-US" altLang="ja-JP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CWIC</a:t>
            </a:r>
            <a:endParaRPr lang="en-US" altLang="ja-JP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124225" y="252257"/>
            <a:ext cx="5828334" cy="501650"/>
          </a:xfrm>
        </p:spPr>
        <p:txBody>
          <a:bodyPr/>
          <a:lstStyle/>
          <a:p>
            <a:pPr algn="ctr"/>
            <a:r>
              <a:rPr kumimoji="1" lang="en-US" altLang="ja-JP" sz="2800" dirty="0" smtClean="0"/>
              <a:t>CWIC </a:t>
            </a:r>
            <a:r>
              <a:rPr kumimoji="1" lang="en-US" altLang="ja-JP" sz="2800" dirty="0"/>
              <a:t>Architecture </a:t>
            </a:r>
            <a:endParaRPr kumimoji="1" lang="ja-JP" altLang="en-US" sz="2800" dirty="0"/>
          </a:p>
        </p:txBody>
      </p:sp>
      <p:sp>
        <p:nvSpPr>
          <p:cNvPr id="12" name="Flowchart: Magnetic Disk 11"/>
          <p:cNvSpPr/>
          <p:nvPr/>
        </p:nvSpPr>
        <p:spPr bwMode="auto">
          <a:xfrm>
            <a:off x="6527099" y="4423482"/>
            <a:ext cx="720763" cy="710005"/>
          </a:xfrm>
          <a:prstGeom prst="flowChartMagneticDisk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>
            <a:off x="6878514" y="3966760"/>
            <a:ext cx="14272" cy="54221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29" name="Straight Arrow Connector 28"/>
          <p:cNvCxnSpPr>
            <a:stCxn id="33" idx="0"/>
            <a:endCxn id="30" idx="3"/>
          </p:cNvCxnSpPr>
          <p:nvPr/>
        </p:nvCxnSpPr>
        <p:spPr bwMode="auto">
          <a:xfrm flipH="1" flipV="1">
            <a:off x="5038392" y="2534843"/>
            <a:ext cx="2509089" cy="53415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878887" y="2350177"/>
            <a:ext cx="1159505" cy="369332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CLIENTS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6250601" y="3068998"/>
            <a:ext cx="2593760" cy="883493"/>
            <a:chOff x="6207788" y="2626659"/>
            <a:chExt cx="2593760" cy="1368635"/>
          </a:xfrm>
        </p:grpSpPr>
        <p:sp>
          <p:nvSpPr>
            <p:cNvPr id="33" name="Flowchart: Alternate Process 59"/>
            <p:cNvSpPr/>
            <p:nvPr/>
          </p:nvSpPr>
          <p:spPr bwMode="auto">
            <a:xfrm>
              <a:off x="6207788" y="2626659"/>
              <a:ext cx="2593760" cy="1368635"/>
            </a:xfrm>
            <a:prstGeom prst="flowChartAlternateProcess">
              <a:avLst/>
            </a:prstGeom>
            <a:solidFill>
              <a:srgbClr val="40E85C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29445" y="2681432"/>
              <a:ext cx="23989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rgbClr val="007434"/>
                  </a:solidFill>
                </a:rPr>
                <a:t>CWIC Node</a:t>
              </a:r>
            </a:p>
          </p:txBody>
        </p:sp>
      </p:grpSp>
      <p:sp>
        <p:nvSpPr>
          <p:cNvPr id="47" name="Flowchart: Magnetic Disk 1039"/>
          <p:cNvSpPr/>
          <p:nvPr/>
        </p:nvSpPr>
        <p:spPr bwMode="auto">
          <a:xfrm>
            <a:off x="3753213" y="4380559"/>
            <a:ext cx="1698223" cy="1426891"/>
          </a:xfrm>
          <a:prstGeom prst="flowChartMagneticDisk">
            <a:avLst/>
          </a:prstGeom>
          <a:solidFill>
            <a:srgbClr val="FFFF00"/>
          </a:solidFill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500" dirty="0">
                <a:solidFill>
                  <a:srgbClr val="000000"/>
                </a:solidFill>
                <a:latin typeface="Tahoma" pitchFamily="34" charset="0"/>
              </a:rPr>
              <a:t>IDN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500" dirty="0">
                <a:solidFill>
                  <a:srgbClr val="000000"/>
                </a:solidFill>
                <a:latin typeface="Tahoma" pitchFamily="34" charset="0"/>
              </a:rPr>
              <a:t>Collection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Directory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(CWIC, </a:t>
            </a:r>
            <a:r>
              <a:rPr lang="en-GB" sz="1200" dirty="0" err="1">
                <a:solidFill>
                  <a:srgbClr val="000000"/>
                </a:solidFill>
                <a:latin typeface="Tahoma" pitchFamily="34" charset="0"/>
              </a:rPr>
              <a:t>FedEO</a:t>
            </a:r>
            <a:r>
              <a:rPr lang="en-GB" sz="1200" dirty="0">
                <a:solidFill>
                  <a:srgbClr val="000000"/>
                </a:solidFill>
                <a:latin typeface="Tahoma" pitchFamily="34" charset="0"/>
              </a:rPr>
              <a:t>, Others)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 flipV="1">
            <a:off x="5280187" y="3709920"/>
            <a:ext cx="1041767" cy="92747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H="1">
            <a:off x="5508521" y="3995298"/>
            <a:ext cx="856245" cy="8133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Flowchart: Magnetic Disk 11"/>
          <p:cNvSpPr/>
          <p:nvPr/>
        </p:nvSpPr>
        <p:spPr bwMode="auto">
          <a:xfrm>
            <a:off x="7806891" y="4418924"/>
            <a:ext cx="720763" cy="710005"/>
          </a:xfrm>
          <a:prstGeom prst="flowChartMagneticDisk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>
            <a:off x="8158306" y="3962202"/>
            <a:ext cx="14272" cy="54221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5761825" y="5293901"/>
            <a:ext cx="32144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B050"/>
                </a:solidFill>
              </a:rPr>
              <a:t>CWIC Partners include</a:t>
            </a:r>
          </a:p>
          <a:p>
            <a:pPr marL="285750" indent="-285750">
              <a:buFont typeface="Arial"/>
              <a:buChar char="•"/>
            </a:pPr>
            <a:r>
              <a:rPr lang="en-GB" sz="1600" dirty="0">
                <a:solidFill>
                  <a:srgbClr val="00B050"/>
                </a:solidFill>
              </a:rPr>
              <a:t>USGS, NASA, ISRO, NOAA,  NOAA/</a:t>
            </a:r>
            <a:r>
              <a:rPr lang="en-GB" sz="1600" dirty="0" smtClean="0">
                <a:solidFill>
                  <a:srgbClr val="00B050"/>
                </a:solidFill>
              </a:rPr>
              <a:t>GHRSST &amp; NOAA One-Stop, </a:t>
            </a:r>
            <a:r>
              <a:rPr lang="en-GB" sz="1600" dirty="0">
                <a:solidFill>
                  <a:srgbClr val="00B050"/>
                </a:solidFill>
              </a:rPr>
              <a:t>INPE, AOE, CCMEO, EUMETSAT, </a:t>
            </a:r>
            <a:r>
              <a:rPr lang="en-GB" sz="1600" dirty="0" smtClean="0">
                <a:solidFill>
                  <a:srgbClr val="00B050"/>
                </a:solidFill>
              </a:rPr>
              <a:t>China (GEO), China (NRSCC)</a:t>
            </a:r>
            <a:endParaRPr lang="en-GB" sz="1600" dirty="0">
              <a:solidFill>
                <a:srgbClr val="00B05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265917" y="4095180"/>
            <a:ext cx="1384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Search (1</a:t>
            </a:r>
            <a:r>
              <a:rPr lang="en-US" sz="1200" baseline="30000" dirty="0"/>
              <a:t>st</a:t>
            </a:r>
            <a:r>
              <a:rPr lang="en-US" sz="1200" dirty="0"/>
              <a:t> step)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</p:spPr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291595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96167</TotalTime>
  <Words>949</Words>
  <Application>Microsoft Macintosh PowerPoint</Application>
  <PresentationFormat>On-screen Show (4:3)</PresentationFormat>
  <Paragraphs>191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4_EUM_template_v03</vt:lpstr>
      <vt:lpstr>         CWIC Status Report   Yonsook Enloe yonsook.k.enloe@nasa.gov   WGISS-45 April 9, 2018</vt:lpstr>
      <vt:lpstr>CWIC  Status</vt:lpstr>
      <vt:lpstr>Adding CWIC Datasets</vt:lpstr>
      <vt:lpstr>CWIC Partners</vt:lpstr>
      <vt:lpstr>Welcoming CWIC Data Partners</vt:lpstr>
      <vt:lpstr>What Metadata is Returned in Search Response?</vt:lpstr>
      <vt:lpstr>Data Provider Protocols and Requirements</vt:lpstr>
      <vt:lpstr>CWIC Search Modes</vt:lpstr>
      <vt:lpstr>CWIC Architecture </vt:lpstr>
      <vt:lpstr>Step 1 - Collection search</vt:lpstr>
      <vt:lpstr>Step 2 - Granule search</vt:lpstr>
      <vt:lpstr>PowerPoint Presentation</vt:lpstr>
      <vt:lpstr>CWIC Granule Level Search (CSW)</vt:lpstr>
      <vt:lpstr>CWIC Granule Level Search (CSW)</vt:lpstr>
      <vt:lpstr>CWIC Granule Level Search (OpenSearch)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Yonsook Enloe</cp:lastModifiedBy>
  <cp:revision>564</cp:revision>
  <dcterms:created xsi:type="dcterms:W3CDTF">2011-11-16T09:23:13Z</dcterms:created>
  <dcterms:modified xsi:type="dcterms:W3CDTF">2018-04-07T20:18:06Z</dcterms:modified>
</cp:coreProperties>
</file>