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4"/>
  </p:notesMasterIdLst>
  <p:handoutMasterIdLst>
    <p:handoutMasterId r:id="rId25"/>
  </p:handoutMasterIdLst>
  <p:sldIdLst>
    <p:sldId id="256" r:id="rId2"/>
    <p:sldId id="257" r:id="rId3"/>
    <p:sldId id="262" r:id="rId4"/>
    <p:sldId id="269" r:id="rId5"/>
    <p:sldId id="308" r:id="rId6"/>
    <p:sldId id="289" r:id="rId7"/>
    <p:sldId id="309" r:id="rId8"/>
    <p:sldId id="310" r:id="rId9"/>
    <p:sldId id="293" r:id="rId10"/>
    <p:sldId id="303" r:id="rId11"/>
    <p:sldId id="294" r:id="rId12"/>
    <p:sldId id="295" r:id="rId13"/>
    <p:sldId id="296" r:id="rId14"/>
    <p:sldId id="297" r:id="rId15"/>
    <p:sldId id="298" r:id="rId16"/>
    <p:sldId id="299" r:id="rId17"/>
    <p:sldId id="300" r:id="rId18"/>
    <p:sldId id="302" r:id="rId19"/>
    <p:sldId id="306" r:id="rId20"/>
    <p:sldId id="288" r:id="rId21"/>
    <p:sldId id="304" r:id="rId22"/>
    <p:sldId id="305" r:id="rId23"/>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7"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1" autoAdjust="0"/>
    <p:restoredTop sz="96644" autoAdjust="0"/>
  </p:normalViewPr>
  <p:slideViewPr>
    <p:cSldViewPr snapToGrid="0">
      <p:cViewPr>
        <p:scale>
          <a:sx n="100" d="100"/>
          <a:sy n="100" d="100"/>
        </p:scale>
        <p:origin x="-306" y="22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4/9/2018</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DMM model Editorial Board will recommend strategies for adapting and deploying a DMM model to the Earth and space sciences create guidance documents to assist in its implementation, and provide input on a pilot appraisal process. </a:t>
            </a:r>
          </a:p>
          <a:p>
            <a:endParaRPr lang="en-US" dirty="0" smtClean="0"/>
          </a:p>
          <a:p>
            <a:r>
              <a:rPr lang="en-US" dirty="0" smtClean="0"/>
              <a:t>The ASF SAR DAAC participates in ESIP to further its goals of supporting national and international Earth science research, field operations, and remote-sensing applications that benefit society. These goals complement ESIP’s focus on “the collection, stewardship and use of Earth science data, information, and knowledge that is responsive to societal needs.”</a:t>
            </a:r>
          </a:p>
          <a:p>
            <a:endParaRPr lang="en-US" dirty="0" smtClean="0"/>
          </a:p>
          <a:p>
            <a:r>
              <a:rPr lang="en-US" dirty="0" smtClean="0"/>
              <a:t>5.4 Future Work</a:t>
            </a:r>
          </a:p>
          <a:p>
            <a:r>
              <a:rPr lang="en-US" dirty="0" smtClean="0"/>
              <a:t>In the meantime, the ESIP Data Stewardship Committee continues to work towards advancing the state of the art in data stewardship through the establishment of a series of liaisons with other groups working in this area. For example, several of the Research Data Alliance (RDA) Working Groups and Interest Groups have members who act as liaisons between those RDA communities and ESIP. In addition, ESIP has members on the FORCE11 DCIG group, on CODATA groups, and on other groups that are conducting related activities.</a:t>
            </a:r>
          </a:p>
          <a:p>
            <a:endParaRPr lang="en-US" dirty="0" smtClean="0"/>
          </a:p>
          <a:p>
            <a:r>
              <a:rPr lang="en-US" dirty="0" smtClean="0"/>
              <a:t>ESIP teams also are contributing to the development of standards and best practices within the Earth science community. For example, we have started developing example data citation guidelines for reviewers, editors, and authors to help journals and scientific organizations that are considering updating their guidelines to include data related topics.</a:t>
            </a:r>
          </a:p>
          <a:p>
            <a:endParaRPr lang="en-US" dirty="0" smtClean="0"/>
          </a:p>
          <a:p>
            <a:r>
              <a:rPr lang="en-US" dirty="0" smtClean="0"/>
              <a:t>To characterize the state of preservation of Earth Science data, we are beginning to test the Data Stewardship Maturity Matrix, originally developed by </a:t>
            </a:r>
            <a:r>
              <a:rPr lang="en-US" dirty="0" err="1" smtClean="0"/>
              <a:t>Ge</a:t>
            </a:r>
            <a:r>
              <a:rPr lang="en-US" dirty="0" smtClean="0"/>
              <a:t> </a:t>
            </a:r>
            <a:r>
              <a:rPr lang="en-US" dirty="0" err="1" smtClean="0"/>
              <a:t>Peng</a:t>
            </a:r>
            <a:r>
              <a:rPr lang="en-US" dirty="0" smtClean="0"/>
              <a:t>, of NOAA [46], on data that are external to the NOAA environment. The hope is that the Matrix can be generalized enough to work for Earth Science data more broadly, so that the Matrix can be applied in a uniform fashion by data centers and other data-holding organizations to express the state of any particular data set within their care. In assessing such tools, resources that offer similar utility also will need to be considered.</a:t>
            </a:r>
          </a:p>
          <a:p>
            <a:endParaRPr lang="en-US" dirty="0" smtClean="0"/>
          </a:p>
          <a:p>
            <a:r>
              <a:rPr lang="en-US" dirty="0" smtClean="0"/>
              <a:t>ESIP community discussions are open to individuals and organizational representatives. Individuals may join discussions by perusing the ESIP wiki and attending any of the listed teleconferences or by adding their names to the posted mailing lists. Organizations are encouraged to join the ESIP Federation by completing a membership application. Organizational membership is free, subject to review of application and approval by the Federation Assembly.</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20</a:t>
            </a:fld>
            <a:endParaRPr lang="en-US"/>
          </a:p>
        </p:txBody>
      </p:sp>
    </p:spTree>
    <p:extLst>
      <p:ext uri="{BB962C8B-B14F-4D97-AF65-F5344CB8AC3E}">
        <p14:creationId xmlns:p14="http://schemas.microsoft.com/office/powerpoint/2010/main" val="3880795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1143348" y="332992"/>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dirty="0" smtClean="0"/>
              <a:t>Click to edit Master title style</a:t>
            </a:r>
          </a:p>
        </p:txBody>
      </p:sp>
      <p:sp>
        <p:nvSpPr>
          <p:cNvPr id="326664" name="Rectangle 8"/>
          <p:cNvSpPr>
            <a:spLocks noGrp="1" noChangeArrowheads="1"/>
          </p:cNvSpPr>
          <p:nvPr>
            <p:ph type="ftr" sz="quarter" idx="3"/>
          </p:nvPr>
        </p:nvSpPr>
        <p:spPr bwMode="auto">
          <a:xfrm>
            <a:off x="298238" y="6438986"/>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pic>
        <p:nvPicPr>
          <p:cNvPr id="10" name="Picture 9"/>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245304" y="6102629"/>
            <a:ext cx="1885323" cy="73832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7" name="Rectangle 6"/>
          <p:cNvSpPr>
            <a:spLocks noGrp="1" noChangeArrowheads="1"/>
          </p:cNvSpPr>
          <p:nvPr/>
        </p:nvSpPr>
        <p:spPr bwMode="auto">
          <a:xfrm>
            <a:off x="300038" y="1270000"/>
            <a:ext cx="8640762" cy="308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r>
              <a:rPr lang="en-GB" altLang="en-US" b="1" dirty="0"/>
              <a:t> WGISS-</a:t>
            </a:r>
            <a:r>
              <a:rPr lang="en-GB" altLang="en-US" b="1" dirty="0" smtClean="0"/>
              <a:t>45 </a:t>
            </a:r>
            <a:r>
              <a:rPr lang="en-GB" altLang="en-US" b="1" dirty="0"/>
              <a:t>Meeting</a:t>
            </a:r>
          </a:p>
          <a:p>
            <a:pPr eaLnBrk="1" hangingPunct="1">
              <a:lnSpc>
                <a:spcPct val="80000"/>
              </a:lnSpc>
            </a:pPr>
            <a:endParaRPr lang="en-US" b="1" dirty="0" smtClean="0">
              <a:latin typeface="Verdana" charset="0"/>
              <a:ea typeface="MS PGothic" charset="0"/>
            </a:endParaRPr>
          </a:p>
          <a:p>
            <a:pPr eaLnBrk="1" hangingPunct="1">
              <a:lnSpc>
                <a:spcPct val="80000"/>
              </a:lnSpc>
            </a:pPr>
            <a:endParaRPr lang="en-US" sz="2800" b="1" dirty="0">
              <a:latin typeface="Verdana" charset="0"/>
              <a:ea typeface="MS PGothic" charset="0"/>
            </a:endParaRPr>
          </a:p>
          <a:p>
            <a:pPr eaLnBrk="1" hangingPunct="1">
              <a:lnSpc>
                <a:spcPct val="80000"/>
              </a:lnSpc>
            </a:pPr>
            <a:r>
              <a:rPr lang="en-GB" altLang="en-US" sz="2800" b="1" dirty="0"/>
              <a:t>WGISS EO Data Management and Stewardship Maturity Matrix: AVHRR Reprocessing project</a:t>
            </a:r>
          </a:p>
          <a:p>
            <a:pPr algn="l" eaLnBrk="1" hangingPunct="1">
              <a:lnSpc>
                <a:spcPct val="80000"/>
              </a:lnSpc>
            </a:pPr>
            <a:endParaRPr lang="en-GB" altLang="en-US" sz="2400" dirty="0" smtClean="0"/>
          </a:p>
          <a:p>
            <a:pPr algn="l" eaLnBrk="1" hangingPunct="1">
              <a:lnSpc>
                <a:spcPct val="80000"/>
              </a:lnSpc>
            </a:pPr>
            <a:endParaRPr lang="en-GB" altLang="en-US" sz="2400" dirty="0" smtClean="0"/>
          </a:p>
          <a:p>
            <a:r>
              <a:rPr lang="en-GB" altLang="en-US" sz="2400" dirty="0"/>
              <a:t> </a:t>
            </a:r>
            <a:r>
              <a:rPr lang="en-GB" altLang="en-US" sz="2400" dirty="0" smtClean="0"/>
              <a:t>       </a:t>
            </a:r>
            <a:r>
              <a:rPr lang="en-GB" altLang="en-US" sz="2400" dirty="0"/>
              <a:t>INPE</a:t>
            </a:r>
            <a:r>
              <a:rPr lang="en-GB" sz="2400" dirty="0"/>
              <a:t>, </a:t>
            </a:r>
            <a:r>
              <a:rPr lang="en-US" sz="2400" dirty="0"/>
              <a:t>São José dos Campos (SP)</a:t>
            </a:r>
            <a:r>
              <a:rPr lang="en-GB" sz="2400" dirty="0"/>
              <a:t>, Brazil</a:t>
            </a:r>
            <a:endParaRPr lang="en-US" sz="2400" dirty="0"/>
          </a:p>
          <a:p>
            <a:r>
              <a:rPr lang="en-GB" sz="2400" dirty="0"/>
              <a:t>09–12 April</a:t>
            </a:r>
            <a:r>
              <a:rPr lang="en-GB" sz="2400" dirty="0">
                <a:latin typeface="Arial" charset="0"/>
              </a:rPr>
              <a:t>, 2018</a:t>
            </a:r>
          </a:p>
          <a:p>
            <a:pPr algn="l" eaLnBrk="1" hangingPunct="1">
              <a:lnSpc>
                <a:spcPct val="80000"/>
              </a:lnSpc>
            </a:pPr>
            <a:endParaRPr lang="en-GB" sz="2400" dirty="0">
              <a:latin typeface="Arial" charset="0"/>
            </a:endParaRPr>
          </a:p>
          <a:p>
            <a:pPr algn="l" eaLnBrk="1" hangingPunct="1">
              <a:lnSpc>
                <a:spcPct val="80000"/>
              </a:lnSpc>
            </a:pPr>
            <a:r>
              <a:rPr lang="en-GB" dirty="0" smtClean="0"/>
              <a:t>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DMP-2: </a:t>
            </a:r>
            <a:r>
              <a:rPr lang="en-GB" dirty="0"/>
              <a:t>ONLINE ACCESS </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251714" y="1358900"/>
            <a:ext cx="6009385" cy="4584700"/>
          </a:xfrm>
          <a:prstGeom prst="rect">
            <a:avLst/>
          </a:prstGeom>
        </p:spPr>
      </p:pic>
      <p:sp>
        <p:nvSpPr>
          <p:cNvPr id="6" name="TextBox 5"/>
          <p:cNvSpPr txBox="1"/>
          <p:nvPr/>
        </p:nvSpPr>
        <p:spPr>
          <a:xfrm>
            <a:off x="7010400" y="4787900"/>
            <a:ext cx="2133600" cy="900246"/>
          </a:xfrm>
          <a:prstGeom prst="rect">
            <a:avLst/>
          </a:prstGeom>
          <a:noFill/>
        </p:spPr>
        <p:txBody>
          <a:bodyPr wrap="square" rtlCol="0">
            <a:spAutoFit/>
          </a:bodyPr>
          <a:lstStyle/>
          <a:p>
            <a:r>
              <a:rPr lang="en-US" sz="1050" dirty="0"/>
              <a:t>I do not know if ESA is generating this information - I think so ... then the green highlighted bar may be shifted to 4)</a:t>
            </a:r>
          </a:p>
        </p:txBody>
      </p:sp>
      <p:sp>
        <p:nvSpPr>
          <p:cNvPr id="8" name="Left Arrow 7"/>
          <p:cNvSpPr/>
          <p:nvPr/>
        </p:nvSpPr>
        <p:spPr>
          <a:xfrm>
            <a:off x="6146800" y="49530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918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DMP-3: </a:t>
            </a:r>
            <a:r>
              <a:rPr lang="en-GB" dirty="0"/>
              <a:t>DATA ENCODING</a:t>
            </a:r>
            <a:r>
              <a:rPr lang="en-US" dirty="0"/>
              <a:t> </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114300" y="1828800"/>
            <a:ext cx="5727700" cy="2524243"/>
          </a:xfrm>
          <a:prstGeom prst="rect">
            <a:avLst/>
          </a:prstGeom>
        </p:spPr>
      </p:pic>
      <p:sp>
        <p:nvSpPr>
          <p:cNvPr id="5" name="TextBox 4"/>
          <p:cNvSpPr txBox="1"/>
          <p:nvPr/>
        </p:nvSpPr>
        <p:spPr>
          <a:xfrm>
            <a:off x="6553200" y="4114800"/>
            <a:ext cx="2400300" cy="577081"/>
          </a:xfrm>
          <a:prstGeom prst="rect">
            <a:avLst/>
          </a:prstGeom>
          <a:noFill/>
        </p:spPr>
        <p:txBody>
          <a:bodyPr wrap="square" rtlCol="0">
            <a:spAutoFit/>
          </a:bodyPr>
          <a:lstStyle/>
          <a:p>
            <a:r>
              <a:rPr lang="en-US" sz="1050" dirty="0"/>
              <a:t>W</a:t>
            </a:r>
            <a:r>
              <a:rPr lang="en-US" sz="1050" dirty="0" smtClean="0"/>
              <a:t>ith </a:t>
            </a:r>
            <a:r>
              <a:rPr lang="en-US" sz="1050" dirty="0"/>
              <a:t>the decision to use standard NOAA format (1A, 1B) we fulfill these requirements.</a:t>
            </a:r>
          </a:p>
        </p:txBody>
      </p:sp>
      <p:sp>
        <p:nvSpPr>
          <p:cNvPr id="6" name="Left Arrow 5"/>
          <p:cNvSpPr/>
          <p:nvPr/>
        </p:nvSpPr>
        <p:spPr>
          <a:xfrm>
            <a:off x="5829300" y="40132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470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DMP-4: DATA DOCUMENTATION</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228600" y="1689100"/>
            <a:ext cx="5549900" cy="3950776"/>
          </a:xfrm>
          <a:prstGeom prst="rect">
            <a:avLst/>
          </a:prstGeom>
        </p:spPr>
      </p:pic>
      <p:sp>
        <p:nvSpPr>
          <p:cNvPr id="6" name="TextBox 5"/>
          <p:cNvSpPr txBox="1"/>
          <p:nvPr/>
        </p:nvSpPr>
        <p:spPr>
          <a:xfrm>
            <a:off x="6426201" y="3949700"/>
            <a:ext cx="2717799" cy="1938992"/>
          </a:xfrm>
          <a:prstGeom prst="rect">
            <a:avLst/>
          </a:prstGeom>
          <a:noFill/>
        </p:spPr>
        <p:txBody>
          <a:bodyPr wrap="square" rtlCol="0">
            <a:spAutoFit/>
          </a:bodyPr>
          <a:lstStyle/>
          <a:p>
            <a:r>
              <a:rPr lang="en-US" sz="1000" dirty="0"/>
              <a:t>W</a:t>
            </a:r>
            <a:r>
              <a:rPr lang="en-US" sz="1000" dirty="0" smtClean="0"/>
              <a:t>e </a:t>
            </a:r>
            <a:r>
              <a:rPr lang="en-US" sz="1000" dirty="0"/>
              <a:t>rely on mission documentation stored at NOAA and EUMETSAT. NOAA- and </a:t>
            </a:r>
            <a:r>
              <a:rPr lang="en-US" sz="1000" dirty="0" err="1"/>
              <a:t>MetOp</a:t>
            </a:r>
            <a:r>
              <a:rPr lang="en-US" sz="1000" dirty="0"/>
              <a:t>-satellites, sensor description, calibration, etc.</a:t>
            </a:r>
          </a:p>
          <a:p>
            <a:r>
              <a:rPr lang="en-US" sz="1000" dirty="0"/>
              <a:t>But the external links may change over time. Is there a need to copy all (which one?) information from external sites to ESA. If so - who will maintain and update this information? I would recommend to keep it simple and reference to NOAA- and EUMETSAT pages. </a:t>
            </a:r>
          </a:p>
        </p:txBody>
      </p:sp>
      <p:sp>
        <p:nvSpPr>
          <p:cNvPr id="7" name="Left Arrow 6"/>
          <p:cNvSpPr/>
          <p:nvPr/>
        </p:nvSpPr>
        <p:spPr>
          <a:xfrm>
            <a:off x="5727700" y="40767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5715000" y="4584700"/>
            <a:ext cx="609600" cy="484632"/>
          </a:xfrm>
          <a:prstGeom prst="leftArrow">
            <a:avLst/>
          </a:prstGeom>
          <a:solidFill>
            <a:srgbClr val="008000"/>
          </a:solidFill>
          <a:ln w="28575" cmpd="sng">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371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DMP-5: TRACEABILITY</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0" y="1397000"/>
            <a:ext cx="6667500" cy="3048000"/>
          </a:xfrm>
          <a:prstGeom prst="rect">
            <a:avLst/>
          </a:prstGeom>
        </p:spPr>
      </p:pic>
      <p:sp>
        <p:nvSpPr>
          <p:cNvPr id="6" name="TextBox 5"/>
          <p:cNvSpPr txBox="1"/>
          <p:nvPr/>
        </p:nvSpPr>
        <p:spPr>
          <a:xfrm>
            <a:off x="7226300" y="3898900"/>
            <a:ext cx="2032000" cy="600164"/>
          </a:xfrm>
          <a:prstGeom prst="rect">
            <a:avLst/>
          </a:prstGeom>
          <a:noFill/>
        </p:spPr>
        <p:txBody>
          <a:bodyPr wrap="square" rtlCol="0">
            <a:spAutoFit/>
          </a:bodyPr>
          <a:lstStyle/>
          <a:p>
            <a:r>
              <a:rPr lang="en-US" sz="1100" dirty="0" smtClean="0"/>
              <a:t>Receiving </a:t>
            </a:r>
            <a:r>
              <a:rPr lang="en-US" sz="1100" dirty="0"/>
              <a:t>station and owner is available in the meta-file</a:t>
            </a:r>
            <a:r>
              <a:rPr lang="en-US" sz="1100" dirty="0" smtClean="0"/>
              <a:t>.</a:t>
            </a:r>
            <a:endParaRPr lang="en-US" sz="1100" dirty="0"/>
          </a:p>
        </p:txBody>
      </p:sp>
      <p:sp>
        <p:nvSpPr>
          <p:cNvPr id="7" name="Left Arrow 6"/>
          <p:cNvSpPr/>
          <p:nvPr/>
        </p:nvSpPr>
        <p:spPr>
          <a:xfrm>
            <a:off x="6591300" y="39370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6667500" y="3479800"/>
            <a:ext cx="609600" cy="484632"/>
          </a:xfrm>
          <a:prstGeom prst="leftArrow">
            <a:avLst/>
          </a:prstGeom>
          <a:solidFill>
            <a:srgbClr val="008000"/>
          </a:solidFill>
          <a:ln w="28575" cmpd="sng">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1200" y="4792132"/>
            <a:ext cx="5290551" cy="646331"/>
          </a:xfrm>
          <a:prstGeom prst="rect">
            <a:avLst/>
          </a:prstGeom>
          <a:noFill/>
        </p:spPr>
        <p:txBody>
          <a:bodyPr wrap="square" rtlCol="0">
            <a:spAutoFit/>
          </a:bodyPr>
          <a:lstStyle/>
          <a:p>
            <a:pPr algn="ctr"/>
            <a:r>
              <a:rPr lang="en-US" b="1" dirty="0" smtClean="0">
                <a:solidFill>
                  <a:srgbClr val="FF0000"/>
                </a:solidFill>
              </a:rPr>
              <a:t>Should we have to exchange the order of these two requirements?</a:t>
            </a:r>
            <a:endParaRPr lang="en-US" b="1" dirty="0">
              <a:solidFill>
                <a:srgbClr val="FF0000"/>
              </a:solidFill>
            </a:endParaRPr>
          </a:p>
        </p:txBody>
      </p:sp>
    </p:spTree>
    <p:extLst>
      <p:ext uri="{BB962C8B-B14F-4D97-AF65-F5344CB8AC3E}">
        <p14:creationId xmlns:p14="http://schemas.microsoft.com/office/powerpoint/2010/main" val="846314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DMP-6: QUALITY</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0" y="1206500"/>
            <a:ext cx="5918235" cy="3975100"/>
          </a:xfrm>
          <a:prstGeom prst="rect">
            <a:avLst/>
          </a:prstGeom>
        </p:spPr>
      </p:pic>
      <p:sp>
        <p:nvSpPr>
          <p:cNvPr id="5" name="TextBox 4"/>
          <p:cNvSpPr txBox="1"/>
          <p:nvPr/>
        </p:nvSpPr>
        <p:spPr>
          <a:xfrm>
            <a:off x="6642100" y="2959100"/>
            <a:ext cx="2362200" cy="2862322"/>
          </a:xfrm>
          <a:prstGeom prst="rect">
            <a:avLst/>
          </a:prstGeom>
          <a:noFill/>
        </p:spPr>
        <p:txBody>
          <a:bodyPr wrap="square" rtlCol="0">
            <a:spAutoFit/>
          </a:bodyPr>
          <a:lstStyle/>
          <a:p>
            <a:r>
              <a:rPr lang="en-US" sz="1000" dirty="0"/>
              <a:t>W</a:t>
            </a:r>
            <a:r>
              <a:rPr lang="en-US" sz="1000" dirty="0" smtClean="0"/>
              <a:t>orking </a:t>
            </a:r>
            <a:r>
              <a:rPr lang="en-US" sz="1000" dirty="0"/>
              <a:t>with AVHRR data, we distinguish between the following procedures (wording):</a:t>
            </a:r>
          </a:p>
          <a:p>
            <a:r>
              <a:rPr lang="en-US" sz="1000" dirty="0"/>
              <a:t>- re-formatting, harmonization</a:t>
            </a:r>
          </a:p>
          <a:p>
            <a:r>
              <a:rPr lang="en-US" sz="1000" dirty="0"/>
              <a:t>- pre-processing (includes calibration and geocoding; needed before a product can be retrieved)</a:t>
            </a:r>
          </a:p>
          <a:p>
            <a:r>
              <a:rPr lang="en-US" sz="1000" dirty="0"/>
              <a:t>- product generation</a:t>
            </a:r>
          </a:p>
          <a:p>
            <a:r>
              <a:rPr lang="en-US" sz="1000" dirty="0" smtClean="0"/>
              <a:t>- post</a:t>
            </a:r>
            <a:r>
              <a:rPr lang="en-US" sz="1000" dirty="0"/>
              <a:t>-processing (check for errors in the products; e.g. spikes in temperature etc.)</a:t>
            </a:r>
          </a:p>
          <a:p>
            <a:endParaRPr lang="en-US" sz="1000" dirty="0"/>
          </a:p>
          <a:p>
            <a:r>
              <a:rPr lang="en-US" sz="1000" dirty="0" smtClean="0"/>
              <a:t>"1) quality indicator post-processing available" has to be clearly defined to avoid any confusion by scientists involved in satellite data processing.</a:t>
            </a:r>
            <a:endParaRPr lang="en-US" sz="1000" dirty="0"/>
          </a:p>
        </p:txBody>
      </p:sp>
      <p:sp>
        <p:nvSpPr>
          <p:cNvPr id="6" name="Left Arrow 5"/>
          <p:cNvSpPr/>
          <p:nvPr/>
        </p:nvSpPr>
        <p:spPr>
          <a:xfrm>
            <a:off x="5918200" y="31115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210300" y="5080000"/>
            <a:ext cx="469374"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8" name="TextBox 7"/>
          <p:cNvSpPr txBox="1"/>
          <p:nvPr/>
        </p:nvSpPr>
        <p:spPr>
          <a:xfrm>
            <a:off x="880534" y="5689599"/>
            <a:ext cx="5318208" cy="369332"/>
          </a:xfrm>
          <a:prstGeom prst="rect">
            <a:avLst/>
          </a:prstGeom>
          <a:noFill/>
        </p:spPr>
        <p:txBody>
          <a:bodyPr wrap="none" rtlCol="0">
            <a:spAutoFit/>
          </a:bodyPr>
          <a:lstStyle/>
          <a:p>
            <a:r>
              <a:rPr lang="en-US" b="1" dirty="0">
                <a:solidFill>
                  <a:srgbClr val="FF0000"/>
                </a:solidFill>
              </a:rPr>
              <a:t>We </a:t>
            </a:r>
            <a:r>
              <a:rPr lang="en-US" b="1" dirty="0" smtClean="0">
                <a:solidFill>
                  <a:srgbClr val="FF0000"/>
                </a:solidFill>
              </a:rPr>
              <a:t>should </a:t>
            </a:r>
            <a:r>
              <a:rPr lang="en-US" b="1" dirty="0">
                <a:solidFill>
                  <a:srgbClr val="FF0000"/>
                </a:solidFill>
              </a:rPr>
              <a:t>clarify </a:t>
            </a:r>
            <a:r>
              <a:rPr lang="en-US" b="1" dirty="0" smtClean="0">
                <a:solidFill>
                  <a:srgbClr val="FF0000"/>
                </a:solidFill>
              </a:rPr>
              <a:t>it in the white paper?</a:t>
            </a:r>
            <a:endParaRPr lang="en-US" b="1" dirty="0">
              <a:solidFill>
                <a:srgbClr val="FF0000"/>
              </a:solidFill>
            </a:endParaRPr>
          </a:p>
        </p:txBody>
      </p:sp>
    </p:spTree>
    <p:extLst>
      <p:ext uri="{BB962C8B-B14F-4D97-AF65-F5344CB8AC3E}">
        <p14:creationId xmlns:p14="http://schemas.microsoft.com/office/powerpoint/2010/main" val="1458612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DMP-7: PRESERVATION</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190500" y="1308100"/>
            <a:ext cx="5448300" cy="4678326"/>
          </a:xfrm>
          <a:prstGeom prst="rect">
            <a:avLst/>
          </a:prstGeom>
        </p:spPr>
      </p:pic>
      <p:sp>
        <p:nvSpPr>
          <p:cNvPr id="5" name="Left Arrow 4"/>
          <p:cNvSpPr/>
          <p:nvPr/>
        </p:nvSpPr>
        <p:spPr>
          <a:xfrm>
            <a:off x="5638800" y="44831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088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DMP-8: VERIFICATION</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139700" y="1358900"/>
            <a:ext cx="5118485" cy="2895600"/>
          </a:xfrm>
          <a:prstGeom prst="rect">
            <a:avLst/>
          </a:prstGeom>
        </p:spPr>
      </p:pic>
      <p:sp>
        <p:nvSpPr>
          <p:cNvPr id="5" name="Left Arrow 4"/>
          <p:cNvSpPr/>
          <p:nvPr/>
        </p:nvSpPr>
        <p:spPr>
          <a:xfrm>
            <a:off x="5232400" y="34544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356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DMP-9: REPROCESSING</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177800" y="1447800"/>
            <a:ext cx="5271443" cy="2260600"/>
          </a:xfrm>
          <a:prstGeom prst="rect">
            <a:avLst/>
          </a:prstGeom>
        </p:spPr>
      </p:pic>
      <p:sp>
        <p:nvSpPr>
          <p:cNvPr id="3" name="TextBox 2"/>
          <p:cNvSpPr txBox="1"/>
          <p:nvPr/>
        </p:nvSpPr>
        <p:spPr>
          <a:xfrm>
            <a:off x="6100233" y="3107267"/>
            <a:ext cx="2870200" cy="2516074"/>
          </a:xfrm>
          <a:prstGeom prst="rect">
            <a:avLst/>
          </a:prstGeom>
          <a:noFill/>
        </p:spPr>
        <p:txBody>
          <a:bodyPr wrap="square" rtlCol="0">
            <a:spAutoFit/>
          </a:bodyPr>
          <a:lstStyle/>
          <a:p>
            <a:r>
              <a:rPr lang="en-US" sz="1050" dirty="0"/>
              <a:t>R</a:t>
            </a:r>
            <a:r>
              <a:rPr lang="en-US" sz="1050" dirty="0" smtClean="0"/>
              <a:t>eprocessing </a:t>
            </a:r>
            <a:r>
              <a:rPr lang="en-US" sz="1050" dirty="0"/>
              <a:t>for calibration is a good point but it's a new data level. Due to missing on-board calibration of VIS-NIR channels of AVHRR and some noise in TIR, the whole procedure is work in progress with updates from different teams, which may be tested and included in the re-processing DMP-9. Before starting calibration of AVHRR a </a:t>
            </a:r>
            <a:r>
              <a:rPr lang="en-US" sz="1050" dirty="0" err="1"/>
              <a:t>roundrobin</a:t>
            </a:r>
            <a:r>
              <a:rPr lang="en-US" sz="1050" dirty="0"/>
              <a:t> should be organized with specialists of University of Wisconsin (</a:t>
            </a:r>
            <a:r>
              <a:rPr lang="en-US" sz="1050" dirty="0" err="1"/>
              <a:t>Heidinger</a:t>
            </a:r>
            <a:r>
              <a:rPr lang="en-US" sz="1050" dirty="0"/>
              <a:t>), </a:t>
            </a:r>
            <a:r>
              <a:rPr lang="en-US" sz="1050" dirty="0" err="1"/>
              <a:t>UniBern</a:t>
            </a:r>
            <a:r>
              <a:rPr lang="en-US" sz="1050" dirty="0"/>
              <a:t> (</a:t>
            </a:r>
            <a:r>
              <a:rPr lang="en-US" sz="1050" dirty="0" err="1"/>
              <a:t>Neuhaus</a:t>
            </a:r>
            <a:r>
              <a:rPr lang="en-US" sz="1050" dirty="0"/>
              <a:t>) and </a:t>
            </a:r>
            <a:r>
              <a:rPr lang="en-US" sz="1050" dirty="0" err="1"/>
              <a:t>UnReading</a:t>
            </a:r>
            <a:r>
              <a:rPr lang="en-US" sz="1050" dirty="0"/>
              <a:t> (</a:t>
            </a:r>
            <a:r>
              <a:rPr lang="en-US" sz="1050" dirty="0" err="1"/>
              <a:t>Mittaz</a:t>
            </a:r>
            <a:r>
              <a:rPr lang="en-US" sz="1050" dirty="0"/>
              <a:t>) to define the best procedure and test the different methods and approaches. </a:t>
            </a:r>
          </a:p>
        </p:txBody>
      </p:sp>
      <p:sp>
        <p:nvSpPr>
          <p:cNvPr id="6" name="Left Arrow 5"/>
          <p:cNvSpPr/>
          <p:nvPr/>
        </p:nvSpPr>
        <p:spPr>
          <a:xfrm>
            <a:off x="5427134" y="2671234"/>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600700" y="3843867"/>
            <a:ext cx="469374"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2056113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DMP-10: PERSISTENT IDENTIFIER</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101600" y="1320800"/>
            <a:ext cx="4210855" cy="2247900"/>
          </a:xfrm>
          <a:prstGeom prst="rect">
            <a:avLst/>
          </a:prstGeom>
        </p:spPr>
      </p:pic>
      <p:sp>
        <p:nvSpPr>
          <p:cNvPr id="6" name="TextBox 5"/>
          <p:cNvSpPr txBox="1"/>
          <p:nvPr/>
        </p:nvSpPr>
        <p:spPr>
          <a:xfrm>
            <a:off x="5092700" y="1943100"/>
            <a:ext cx="2882900" cy="769441"/>
          </a:xfrm>
          <a:prstGeom prst="rect">
            <a:avLst/>
          </a:prstGeom>
          <a:noFill/>
        </p:spPr>
        <p:txBody>
          <a:bodyPr wrap="square" rtlCol="0">
            <a:spAutoFit/>
          </a:bodyPr>
          <a:lstStyle/>
          <a:p>
            <a:r>
              <a:rPr lang="en-US" sz="1100" dirty="0"/>
              <a:t>DOI can help to acknowledge the receiving and archiving teams. If possible should be included in meta data file.</a:t>
            </a:r>
          </a:p>
        </p:txBody>
      </p:sp>
      <p:sp>
        <p:nvSpPr>
          <p:cNvPr id="7" name="Left Arrow 6"/>
          <p:cNvSpPr/>
          <p:nvPr/>
        </p:nvSpPr>
        <p:spPr>
          <a:xfrm>
            <a:off x="4267200" y="19304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513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48" y="195658"/>
            <a:ext cx="6105525" cy="769441"/>
          </a:xfrm>
        </p:spPr>
        <p:txBody>
          <a:bodyPr/>
          <a:lstStyle/>
          <a:p>
            <a:r>
              <a:rPr lang="en-US" dirty="0" smtClean="0"/>
              <a:t>Scope of the Data Management and Stewardship Maturity Matrix</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6" name="Picture 5"/>
          <p:cNvPicPr>
            <a:picLocks noChangeAspect="1"/>
          </p:cNvPicPr>
          <p:nvPr/>
        </p:nvPicPr>
        <p:blipFill>
          <a:blip r:embed="rId2"/>
          <a:stretch>
            <a:fillRect/>
          </a:stretch>
        </p:blipFill>
        <p:spPr>
          <a:xfrm>
            <a:off x="1100666" y="1790701"/>
            <a:ext cx="5562255" cy="2350121"/>
          </a:xfrm>
          <a:prstGeom prst="rect">
            <a:avLst/>
          </a:prstGeom>
          <a:ln w="28575" cmpd="sng">
            <a:solidFill>
              <a:schemeClr val="tx1"/>
            </a:solidFill>
          </a:ln>
        </p:spPr>
      </p:pic>
      <p:pic>
        <p:nvPicPr>
          <p:cNvPr id="21" name="Picture 20" descr="5584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917" y="2393949"/>
            <a:ext cx="1689100" cy="1308100"/>
          </a:xfrm>
          <a:prstGeom prst="rect">
            <a:avLst/>
          </a:prstGeom>
        </p:spPr>
      </p:pic>
      <p:sp>
        <p:nvSpPr>
          <p:cNvPr id="22" name="TextBox 21"/>
          <p:cNvSpPr txBox="1"/>
          <p:nvPr/>
        </p:nvSpPr>
        <p:spPr>
          <a:xfrm>
            <a:off x="982133" y="4876800"/>
            <a:ext cx="7437967" cy="1200329"/>
          </a:xfrm>
          <a:prstGeom prst="rect">
            <a:avLst/>
          </a:prstGeom>
          <a:noFill/>
        </p:spPr>
        <p:txBody>
          <a:bodyPr wrap="square" rtlCol="0">
            <a:spAutoFit/>
          </a:bodyPr>
          <a:lstStyle/>
          <a:p>
            <a:pPr marL="285750" indent="-285750">
              <a:buFont typeface="Arial"/>
              <a:buChar char="•"/>
            </a:pPr>
            <a:r>
              <a:rPr lang="en-US" dirty="0" smtClean="0"/>
              <a:t>A way to measure the Data Stewardship processes</a:t>
            </a:r>
          </a:p>
          <a:p>
            <a:pPr marL="285750" indent="-285750">
              <a:buFont typeface="Arial"/>
              <a:buChar char="•"/>
            </a:pPr>
            <a:endParaRPr lang="en-US" dirty="0"/>
          </a:p>
          <a:p>
            <a:pPr marL="285750" indent="-285750">
              <a:buFont typeface="Arial"/>
              <a:buChar char="•"/>
            </a:pPr>
            <a:r>
              <a:rPr lang="en-US" dirty="0" smtClean="0"/>
              <a:t>A way to plan the goals of your Data Stewardship processes and projects </a:t>
            </a:r>
            <a:endParaRPr lang="en-US" dirty="0"/>
          </a:p>
        </p:txBody>
      </p:sp>
    </p:spTree>
    <p:extLst>
      <p:ext uri="{BB962C8B-B14F-4D97-AF65-F5344CB8AC3E}">
        <p14:creationId xmlns:p14="http://schemas.microsoft.com/office/powerpoint/2010/main" val="2512138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22" y="1450409"/>
            <a:ext cx="8288078" cy="4318000"/>
          </a:xfrm>
        </p:spPr>
        <p:txBody>
          <a:bodyPr/>
          <a:lstStyle/>
          <a:p>
            <a:pPr>
              <a:buFont typeface="Arial"/>
              <a:buChar char="•"/>
            </a:pPr>
            <a:r>
              <a:rPr lang="en-US" sz="2000" dirty="0" smtClean="0">
                <a:solidFill>
                  <a:schemeClr val="tx1"/>
                </a:solidFill>
              </a:rPr>
              <a:t>WGISS EO Data Management and Stewardship Maturity Matrix Updates</a:t>
            </a:r>
            <a:endParaRPr lang="en-US" sz="2000" dirty="0">
              <a:solidFill>
                <a:schemeClr val="tx1"/>
              </a:solidFill>
            </a:endParaRPr>
          </a:p>
          <a:p>
            <a:pPr>
              <a:buFont typeface="Arial"/>
              <a:buChar char="•"/>
            </a:pPr>
            <a:endParaRPr lang="en-US" sz="2000" dirty="0" smtClean="0">
              <a:solidFill>
                <a:schemeClr val="tx1"/>
              </a:solidFill>
            </a:endParaRPr>
          </a:p>
          <a:p>
            <a:pPr>
              <a:buFont typeface="Arial"/>
              <a:buChar char="•"/>
            </a:pPr>
            <a:r>
              <a:rPr lang="en-US" sz="2000" dirty="0" smtClean="0">
                <a:solidFill>
                  <a:schemeClr val="tx1"/>
                </a:solidFill>
              </a:rPr>
              <a:t>Application in AVHRR Reprocessing Project </a:t>
            </a:r>
          </a:p>
          <a:p>
            <a:pPr>
              <a:buFont typeface="Arial"/>
              <a:buChar char="•"/>
            </a:pPr>
            <a:endParaRPr lang="en-US" sz="2000" dirty="0" smtClean="0">
              <a:solidFill>
                <a:schemeClr val="tx1"/>
              </a:solidFill>
            </a:endParaRPr>
          </a:p>
          <a:p>
            <a:pPr>
              <a:buFont typeface="Arial"/>
              <a:buChar char="•"/>
            </a:pPr>
            <a:r>
              <a:rPr lang="en-US" sz="2000" dirty="0" smtClean="0">
                <a:solidFill>
                  <a:schemeClr val="tx1"/>
                </a:solidFill>
              </a:rPr>
              <a:t>Next Steps &amp; </a:t>
            </a:r>
            <a:r>
              <a:rPr lang="en-US" sz="2000" dirty="0" err="1" smtClean="0">
                <a:solidFill>
                  <a:schemeClr val="tx1"/>
                </a:solidFill>
              </a:rPr>
              <a:t>AoB</a:t>
            </a:r>
            <a:endParaRPr lang="en-US" sz="2000" dirty="0">
              <a:solidFill>
                <a:schemeClr val="tx1"/>
              </a:solidFill>
            </a:endParaRPr>
          </a:p>
          <a:p>
            <a:endParaRPr lang="en-US" sz="2000" dirty="0" smtClean="0">
              <a:solidFill>
                <a:schemeClr val="tx1"/>
              </a:solidFill>
            </a:endParaRPr>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Title 1"/>
          <p:cNvSpPr>
            <a:spLocks noGrp="1"/>
          </p:cNvSpPr>
          <p:nvPr>
            <p:ph type="title"/>
          </p:nvPr>
        </p:nvSpPr>
        <p:spPr>
          <a:xfrm>
            <a:off x="163643" y="309496"/>
            <a:ext cx="8812916" cy="430887"/>
          </a:xfrm>
          <a:noFill/>
          <a:ln>
            <a:noFill/>
          </a:ln>
        </p:spPr>
        <p:txBody>
          <a:bodyPr vert="horz" wrap="square" lIns="91440" tIns="45720" rIns="91440" bIns="45720" numCol="1" anchor="ctr" anchorCtr="0" compatLnSpc="1">
            <a:prstTxWarp prst="textNoShape">
              <a:avLst/>
            </a:prstTxWarp>
            <a:noAutofit/>
          </a:bodyPr>
          <a:lstStyle/>
          <a:p>
            <a:r>
              <a:rPr lang="en-US" sz="2400" kern="1200" dirty="0" smtClean="0"/>
              <a:t>Outline</a:t>
            </a:r>
            <a:endParaRPr lang="en-US" sz="2400" kern="1200" dirty="0"/>
          </a:p>
        </p:txBody>
      </p:sp>
      <p:pic>
        <p:nvPicPr>
          <p:cNvPr id="2" name="Picture 1"/>
          <p:cNvPicPr>
            <a:picLocks noChangeAspect="1"/>
          </p:cNvPicPr>
          <p:nvPr/>
        </p:nvPicPr>
        <p:blipFill>
          <a:blip r:embed="rId2"/>
          <a:stretch>
            <a:fillRect/>
          </a:stretch>
        </p:blipFill>
        <p:spPr>
          <a:xfrm>
            <a:off x="5019837" y="3155670"/>
            <a:ext cx="3057363" cy="2170086"/>
          </a:xfrm>
          <a:prstGeom prst="rect">
            <a:avLst/>
          </a:prstGeom>
        </p:spPr>
      </p:pic>
    </p:spTree>
    <p:extLst>
      <p:ext uri="{BB962C8B-B14F-4D97-AF65-F5344CB8AC3E}">
        <p14:creationId xmlns:p14="http://schemas.microsoft.com/office/powerpoint/2010/main" val="1431788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5806786" y="1260266"/>
            <a:ext cx="3337214" cy="798817"/>
          </a:xfrm>
          <a:prstGeom prst="rect">
            <a:avLst/>
          </a:prstGeom>
        </p:spPr>
      </p:pic>
      <p:sp>
        <p:nvSpPr>
          <p:cNvPr id="2" name="Title 1"/>
          <p:cNvSpPr>
            <a:spLocks noGrp="1"/>
          </p:cNvSpPr>
          <p:nvPr>
            <p:ph type="title"/>
          </p:nvPr>
        </p:nvSpPr>
        <p:spPr>
          <a:xfrm>
            <a:off x="303020" y="323862"/>
            <a:ext cx="7023225" cy="430887"/>
          </a:xfrm>
        </p:spPr>
        <p:txBody>
          <a:bodyPr/>
          <a:lstStyle/>
          <a:p>
            <a:r>
              <a:rPr lang="en-US" dirty="0" smtClean="0"/>
              <a:t>Interested Organizations</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1" name="TextBox 10"/>
          <p:cNvSpPr txBox="1"/>
          <p:nvPr/>
        </p:nvSpPr>
        <p:spPr>
          <a:xfrm>
            <a:off x="115430" y="2136059"/>
            <a:ext cx="2924541" cy="738664"/>
          </a:xfrm>
          <a:prstGeom prst="rect">
            <a:avLst/>
          </a:prstGeom>
          <a:noFill/>
        </p:spPr>
        <p:txBody>
          <a:bodyPr wrap="square" rtlCol="0">
            <a:spAutoFit/>
          </a:bodyPr>
          <a:lstStyle/>
          <a:p>
            <a:pPr algn="ctr"/>
            <a:r>
              <a:rPr lang="en-US" sz="1400" dirty="0" smtClean="0"/>
              <a:t>Standards for Establishing Trusted Repositories for USGS Digital Assets</a:t>
            </a:r>
            <a:endParaRPr lang="en-US" sz="1400" dirty="0"/>
          </a:p>
        </p:txBody>
      </p:sp>
      <p:sp>
        <p:nvSpPr>
          <p:cNvPr id="13" name="TextBox 12"/>
          <p:cNvSpPr txBox="1"/>
          <p:nvPr/>
        </p:nvSpPr>
        <p:spPr>
          <a:xfrm>
            <a:off x="3080617" y="4060437"/>
            <a:ext cx="748187" cy="307777"/>
          </a:xfrm>
          <a:prstGeom prst="rect">
            <a:avLst/>
          </a:prstGeom>
          <a:noFill/>
        </p:spPr>
        <p:txBody>
          <a:bodyPr wrap="square" rtlCol="0">
            <a:spAutoFit/>
          </a:bodyPr>
          <a:lstStyle/>
          <a:p>
            <a:r>
              <a:rPr lang="en-US" sz="1400" dirty="0" smtClean="0"/>
              <a:t>CDR</a:t>
            </a:r>
            <a:endParaRPr lang="en-US" sz="1400" dirty="0"/>
          </a:p>
        </p:txBody>
      </p:sp>
      <p:sp>
        <p:nvSpPr>
          <p:cNvPr id="16" name="TextBox 15"/>
          <p:cNvSpPr txBox="1"/>
          <p:nvPr/>
        </p:nvSpPr>
        <p:spPr>
          <a:xfrm>
            <a:off x="7099612" y="1974416"/>
            <a:ext cx="688209" cy="307777"/>
          </a:xfrm>
          <a:prstGeom prst="rect">
            <a:avLst/>
          </a:prstGeom>
          <a:noFill/>
        </p:spPr>
        <p:txBody>
          <a:bodyPr wrap="none" rtlCol="0">
            <a:spAutoFit/>
          </a:bodyPr>
          <a:lstStyle/>
          <a:p>
            <a:r>
              <a:rPr lang="en-US" sz="1400" dirty="0" smtClean="0"/>
              <a:t>CMMI</a:t>
            </a:r>
            <a:endParaRPr lang="en-US" sz="1400" dirty="0"/>
          </a:p>
        </p:txBody>
      </p:sp>
      <p:pic>
        <p:nvPicPr>
          <p:cNvPr id="3" name="Picture 2"/>
          <p:cNvPicPr>
            <a:picLocks noChangeAspect="1"/>
          </p:cNvPicPr>
          <p:nvPr/>
        </p:nvPicPr>
        <p:blipFill>
          <a:blip r:embed="rId4"/>
          <a:stretch>
            <a:fillRect/>
          </a:stretch>
        </p:blipFill>
        <p:spPr>
          <a:xfrm>
            <a:off x="6522105" y="4887919"/>
            <a:ext cx="2296596" cy="1185076"/>
          </a:xfrm>
          <a:prstGeom prst="rect">
            <a:avLst/>
          </a:prstGeom>
        </p:spPr>
      </p:pic>
      <p:sp>
        <p:nvSpPr>
          <p:cNvPr id="7" name="TextBox 6"/>
          <p:cNvSpPr txBox="1"/>
          <p:nvPr/>
        </p:nvSpPr>
        <p:spPr>
          <a:xfrm>
            <a:off x="6705671" y="6065564"/>
            <a:ext cx="1995809" cy="307777"/>
          </a:xfrm>
          <a:prstGeom prst="rect">
            <a:avLst/>
          </a:prstGeom>
          <a:noFill/>
        </p:spPr>
        <p:txBody>
          <a:bodyPr wrap="none" rtlCol="0">
            <a:spAutoFit/>
          </a:bodyPr>
          <a:lstStyle/>
          <a:p>
            <a:r>
              <a:rPr lang="en-US" sz="1400" dirty="0" smtClean="0"/>
              <a:t>Other Organizations</a:t>
            </a:r>
            <a:endParaRPr lang="en-US" sz="1400" dirty="0"/>
          </a:p>
        </p:txBody>
      </p:sp>
      <p:sp>
        <p:nvSpPr>
          <p:cNvPr id="19" name="TextBox 18"/>
          <p:cNvSpPr txBox="1"/>
          <p:nvPr/>
        </p:nvSpPr>
        <p:spPr>
          <a:xfrm>
            <a:off x="192405" y="5657694"/>
            <a:ext cx="1943279" cy="523220"/>
          </a:xfrm>
          <a:prstGeom prst="rect">
            <a:avLst/>
          </a:prstGeom>
          <a:noFill/>
        </p:spPr>
        <p:txBody>
          <a:bodyPr wrap="square" rtlCol="0">
            <a:spAutoFit/>
          </a:bodyPr>
          <a:lstStyle/>
          <a:p>
            <a:pPr algn="ctr"/>
            <a:r>
              <a:rPr lang="en-US" sz="1400" dirty="0" smtClean="0"/>
              <a:t>Data Management Maturity</a:t>
            </a:r>
            <a:endParaRPr lang="en-US" sz="1400" dirty="0"/>
          </a:p>
        </p:txBody>
      </p:sp>
      <p:sp>
        <p:nvSpPr>
          <p:cNvPr id="21" name="TextBox 20"/>
          <p:cNvSpPr txBox="1"/>
          <p:nvPr/>
        </p:nvSpPr>
        <p:spPr>
          <a:xfrm>
            <a:off x="4656432" y="4092408"/>
            <a:ext cx="2344512" cy="523220"/>
          </a:xfrm>
          <a:prstGeom prst="rect">
            <a:avLst/>
          </a:prstGeom>
          <a:noFill/>
        </p:spPr>
        <p:txBody>
          <a:bodyPr wrap="square" rtlCol="0">
            <a:spAutoFit/>
          </a:bodyPr>
          <a:lstStyle/>
          <a:p>
            <a:pPr algn="ctr"/>
            <a:r>
              <a:rPr lang="en-US" sz="1400" dirty="0"/>
              <a:t>Data Stewardship in the Earth Sciences</a:t>
            </a:r>
          </a:p>
        </p:txBody>
      </p:sp>
      <p:pic>
        <p:nvPicPr>
          <p:cNvPr id="22" name="Picture 21"/>
          <p:cNvPicPr>
            <a:picLocks noChangeAspect="1"/>
          </p:cNvPicPr>
          <p:nvPr/>
        </p:nvPicPr>
        <p:blipFill>
          <a:blip r:embed="rId5"/>
          <a:stretch>
            <a:fillRect/>
          </a:stretch>
        </p:blipFill>
        <p:spPr>
          <a:xfrm>
            <a:off x="411350" y="1258329"/>
            <a:ext cx="2298700" cy="901700"/>
          </a:xfrm>
          <a:prstGeom prst="rect">
            <a:avLst/>
          </a:prstGeom>
        </p:spPr>
      </p:pic>
      <p:pic>
        <p:nvPicPr>
          <p:cNvPr id="23" name="Picture 22"/>
          <p:cNvPicPr>
            <a:picLocks noChangeAspect="1"/>
          </p:cNvPicPr>
          <p:nvPr/>
        </p:nvPicPr>
        <p:blipFill>
          <a:blip r:embed="rId6"/>
          <a:stretch>
            <a:fillRect/>
          </a:stretch>
        </p:blipFill>
        <p:spPr>
          <a:xfrm>
            <a:off x="3796914" y="1203311"/>
            <a:ext cx="1473200" cy="1282700"/>
          </a:xfrm>
          <a:prstGeom prst="rect">
            <a:avLst/>
          </a:prstGeom>
        </p:spPr>
      </p:pic>
      <p:sp>
        <p:nvSpPr>
          <p:cNvPr id="24" name="TextBox 23"/>
          <p:cNvSpPr txBox="1"/>
          <p:nvPr/>
        </p:nvSpPr>
        <p:spPr>
          <a:xfrm>
            <a:off x="3617189" y="2347740"/>
            <a:ext cx="2003273" cy="338554"/>
          </a:xfrm>
          <a:prstGeom prst="rect">
            <a:avLst/>
          </a:prstGeom>
          <a:noFill/>
        </p:spPr>
        <p:txBody>
          <a:bodyPr wrap="none" rtlCol="0">
            <a:spAutoFit/>
          </a:bodyPr>
          <a:lstStyle/>
          <a:p>
            <a:r>
              <a:rPr lang="en-US" sz="1600" dirty="0" smtClean="0"/>
              <a:t>A Provenance MM</a:t>
            </a:r>
            <a:endParaRPr lang="en-US" sz="1600" dirty="0"/>
          </a:p>
        </p:txBody>
      </p:sp>
      <p:pic>
        <p:nvPicPr>
          <p:cNvPr id="28" name="Picture 27"/>
          <p:cNvPicPr>
            <a:picLocks noChangeAspect="1"/>
          </p:cNvPicPr>
          <p:nvPr/>
        </p:nvPicPr>
        <p:blipFill>
          <a:blip r:embed="rId7"/>
          <a:stretch>
            <a:fillRect/>
          </a:stretch>
        </p:blipFill>
        <p:spPr>
          <a:xfrm>
            <a:off x="340501" y="4783452"/>
            <a:ext cx="1737462" cy="880418"/>
          </a:xfrm>
          <a:prstGeom prst="rect">
            <a:avLst/>
          </a:prstGeom>
        </p:spPr>
      </p:pic>
      <p:pic>
        <p:nvPicPr>
          <p:cNvPr id="29" name="Picture 28"/>
          <p:cNvPicPr>
            <a:picLocks noChangeAspect="1"/>
          </p:cNvPicPr>
          <p:nvPr/>
        </p:nvPicPr>
        <p:blipFill>
          <a:blip r:embed="rId8"/>
          <a:stretch>
            <a:fillRect/>
          </a:stretch>
        </p:blipFill>
        <p:spPr>
          <a:xfrm>
            <a:off x="1928661" y="3262007"/>
            <a:ext cx="1079500" cy="1206500"/>
          </a:xfrm>
          <a:prstGeom prst="rect">
            <a:avLst/>
          </a:prstGeom>
        </p:spPr>
      </p:pic>
      <p:pic>
        <p:nvPicPr>
          <p:cNvPr id="30" name="Picture 29"/>
          <p:cNvPicPr>
            <a:picLocks noChangeAspect="1"/>
          </p:cNvPicPr>
          <p:nvPr/>
        </p:nvPicPr>
        <p:blipFill>
          <a:blip r:embed="rId9"/>
          <a:stretch>
            <a:fillRect/>
          </a:stretch>
        </p:blipFill>
        <p:spPr>
          <a:xfrm>
            <a:off x="3044224" y="3266614"/>
            <a:ext cx="947850" cy="793824"/>
          </a:xfrm>
          <a:prstGeom prst="rect">
            <a:avLst/>
          </a:prstGeom>
        </p:spPr>
      </p:pic>
      <p:pic>
        <p:nvPicPr>
          <p:cNvPr id="32" name="Picture 31"/>
          <p:cNvPicPr>
            <a:picLocks noChangeAspect="1"/>
          </p:cNvPicPr>
          <p:nvPr/>
        </p:nvPicPr>
        <p:blipFill>
          <a:blip r:embed="rId10"/>
          <a:stretch>
            <a:fillRect/>
          </a:stretch>
        </p:blipFill>
        <p:spPr>
          <a:xfrm>
            <a:off x="4494455" y="3077286"/>
            <a:ext cx="2682212" cy="1052745"/>
          </a:xfrm>
          <a:prstGeom prst="rect">
            <a:avLst/>
          </a:prstGeom>
        </p:spPr>
      </p:pic>
      <p:sp>
        <p:nvSpPr>
          <p:cNvPr id="26" name="TextBox 25"/>
          <p:cNvSpPr txBox="1"/>
          <p:nvPr/>
        </p:nvSpPr>
        <p:spPr>
          <a:xfrm>
            <a:off x="4084409" y="5520898"/>
            <a:ext cx="1158089" cy="307777"/>
          </a:xfrm>
          <a:prstGeom prst="rect">
            <a:avLst/>
          </a:prstGeom>
          <a:noFill/>
        </p:spPr>
        <p:txBody>
          <a:bodyPr wrap="none" rtlCol="0">
            <a:spAutoFit/>
          </a:bodyPr>
          <a:lstStyle/>
          <a:p>
            <a:r>
              <a:rPr lang="pt-BR" sz="1400" dirty="0" smtClean="0"/>
              <a:t>ISO </a:t>
            </a:r>
            <a:r>
              <a:rPr lang="pt-BR" sz="1400" dirty="0"/>
              <a:t>16363</a:t>
            </a:r>
            <a:endParaRPr lang="en-US" sz="1400" dirty="0"/>
          </a:p>
        </p:txBody>
      </p:sp>
      <p:pic>
        <p:nvPicPr>
          <p:cNvPr id="31" name="Picture 30"/>
          <p:cNvPicPr>
            <a:picLocks noChangeAspect="1"/>
          </p:cNvPicPr>
          <p:nvPr/>
        </p:nvPicPr>
        <p:blipFill>
          <a:blip r:embed="rId11"/>
          <a:stretch>
            <a:fillRect/>
          </a:stretch>
        </p:blipFill>
        <p:spPr>
          <a:xfrm>
            <a:off x="3628324" y="4882323"/>
            <a:ext cx="2129365" cy="626284"/>
          </a:xfrm>
          <a:prstGeom prst="rect">
            <a:avLst/>
          </a:prstGeom>
        </p:spPr>
      </p:pic>
    </p:spTree>
    <p:extLst>
      <p:ext uri="{BB962C8B-B14F-4D97-AF65-F5344CB8AC3E}">
        <p14:creationId xmlns:p14="http://schemas.microsoft.com/office/powerpoint/2010/main" val="1414888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48" y="523492"/>
            <a:ext cx="6105525" cy="427038"/>
          </a:xfrm>
        </p:spPr>
        <p:txBody>
          <a:bodyPr/>
          <a:lstStyle/>
          <a:p>
            <a:r>
              <a:rPr lang="en-US" dirty="0" smtClean="0"/>
              <a:t>Way Forward</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extBox 4"/>
          <p:cNvSpPr txBox="1"/>
          <p:nvPr/>
        </p:nvSpPr>
        <p:spPr>
          <a:xfrm>
            <a:off x="317501" y="1651000"/>
            <a:ext cx="8128000" cy="4524316"/>
          </a:xfrm>
          <a:prstGeom prst="rect">
            <a:avLst/>
          </a:prstGeom>
          <a:noFill/>
        </p:spPr>
        <p:txBody>
          <a:bodyPr wrap="square" rtlCol="0">
            <a:spAutoFit/>
          </a:bodyPr>
          <a:lstStyle/>
          <a:p>
            <a:r>
              <a:rPr lang="en-US" dirty="0" smtClean="0"/>
              <a:t>Circulation </a:t>
            </a:r>
            <a:r>
              <a:rPr lang="en-US" dirty="0"/>
              <a:t>of the Best Practices to NCEI/CICS-NC Scientific Data Stewardship Maturity Matrix (DSMM) Group managed by GE </a:t>
            </a:r>
            <a:r>
              <a:rPr lang="en-US" dirty="0" err="1"/>
              <a:t>Peng</a:t>
            </a:r>
            <a:endParaRPr lang="en-US" dirty="0"/>
          </a:p>
          <a:p>
            <a:endParaRPr lang="en-US" dirty="0" smtClean="0"/>
          </a:p>
          <a:p>
            <a:endParaRPr lang="en-US" dirty="0"/>
          </a:p>
          <a:p>
            <a:r>
              <a:rPr lang="en-US" dirty="0" smtClean="0"/>
              <a:t>Data Management and Stewardship Maturity Matrix Verification:</a:t>
            </a:r>
          </a:p>
          <a:p>
            <a:pPr marL="1200150" lvl="2" indent="-285750">
              <a:buFont typeface="Arial"/>
              <a:buChar char="•"/>
            </a:pPr>
            <a:r>
              <a:rPr lang="en-US" dirty="0" smtClean="0"/>
              <a:t>Collection of Lessons Learned</a:t>
            </a:r>
          </a:p>
          <a:p>
            <a:pPr marL="1200150" lvl="2" indent="-285750">
              <a:buFont typeface="Arial"/>
              <a:buChar char="•"/>
            </a:pPr>
            <a:r>
              <a:rPr lang="en-US" dirty="0" smtClean="0"/>
              <a:t>Analysis and Tuning of the White Paper</a:t>
            </a:r>
          </a:p>
          <a:p>
            <a:endParaRPr lang="en-US" dirty="0" smtClean="0"/>
          </a:p>
          <a:p>
            <a:endParaRPr lang="en-US" dirty="0"/>
          </a:p>
          <a:p>
            <a:r>
              <a:rPr lang="en-US" dirty="0" smtClean="0"/>
              <a:t>Collaboration </a:t>
            </a:r>
            <a:r>
              <a:rPr lang="en-US" dirty="0"/>
              <a:t>with:</a:t>
            </a:r>
          </a:p>
          <a:p>
            <a:pPr marL="1200150" lvl="2" indent="-285750">
              <a:buFont typeface="Arial"/>
              <a:buChar char="•"/>
            </a:pPr>
            <a:r>
              <a:rPr lang="en-US" dirty="0" smtClean="0"/>
              <a:t>ESDIS as Joint activities</a:t>
            </a:r>
          </a:p>
          <a:p>
            <a:pPr marL="1200150" lvl="2" indent="-285750">
              <a:buFont typeface="Arial"/>
              <a:buChar char="•"/>
            </a:pPr>
            <a:endParaRPr lang="en-US" dirty="0" smtClean="0"/>
          </a:p>
          <a:p>
            <a:endParaRPr lang="en-US" dirty="0"/>
          </a:p>
          <a:p>
            <a:r>
              <a:rPr lang="en-US" dirty="0" smtClean="0">
                <a:solidFill>
                  <a:srgbClr val="FF0000"/>
                </a:solidFill>
              </a:rPr>
              <a:t>Publication </a:t>
            </a:r>
            <a:r>
              <a:rPr lang="en-US" dirty="0">
                <a:solidFill>
                  <a:srgbClr val="FF0000"/>
                </a:solidFill>
              </a:rPr>
              <a:t>in the Journal of Global Change Data &amp; </a:t>
            </a:r>
            <a:r>
              <a:rPr lang="en-US" dirty="0" smtClean="0">
                <a:solidFill>
                  <a:srgbClr val="FF0000"/>
                </a:solidFill>
              </a:rPr>
              <a:t>Discovery</a:t>
            </a:r>
          </a:p>
          <a:p>
            <a:r>
              <a:rPr lang="en-US" dirty="0" smtClean="0">
                <a:solidFill>
                  <a:srgbClr val="FF0000"/>
                </a:solidFill>
              </a:rPr>
              <a:t>by </a:t>
            </a:r>
            <a:r>
              <a:rPr lang="en-US" dirty="0">
                <a:solidFill>
                  <a:srgbClr val="FF0000"/>
                </a:solidFill>
              </a:rPr>
              <a:t>Dr. Liu Chuang (Institute of Geographic Sciences and Natural Resources </a:t>
            </a:r>
            <a:r>
              <a:rPr lang="en-US" dirty="0" smtClean="0">
                <a:solidFill>
                  <a:srgbClr val="FF0000"/>
                </a:solidFill>
              </a:rPr>
              <a:t>Research)</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4699000" y="5892800"/>
            <a:ext cx="1485900" cy="589611"/>
          </a:xfrm>
          <a:prstGeom prst="rect">
            <a:avLst/>
          </a:prstGeom>
        </p:spPr>
      </p:pic>
    </p:spTree>
    <p:extLst>
      <p:ext uri="{BB962C8B-B14F-4D97-AF65-F5344CB8AC3E}">
        <p14:creationId xmlns:p14="http://schemas.microsoft.com/office/powerpoint/2010/main" val="37361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2" descr="http://abovethelaw.com/wp-content/uploads/2015/04/thank-you-thanks-word-cloud.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00832" y="1719024"/>
            <a:ext cx="6910860" cy="374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3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2" name="Rectangle 1"/>
          <p:cNvSpPr/>
          <p:nvPr/>
        </p:nvSpPr>
        <p:spPr>
          <a:xfrm>
            <a:off x="0" y="286435"/>
            <a:ext cx="9029700" cy="830997"/>
          </a:xfrm>
          <a:prstGeom prst="rect">
            <a:avLst/>
          </a:prstGeom>
        </p:spPr>
        <p:txBody>
          <a:bodyPr wrap="square">
            <a:spAutoFit/>
          </a:bodyPr>
          <a:lstStyle/>
          <a:p>
            <a:r>
              <a:rPr lang="en-US" sz="2400" b="1" dirty="0">
                <a:solidFill>
                  <a:srgbClr val="FFFFFF"/>
                </a:solidFill>
                <a:latin typeface="Verdana"/>
                <a:ea typeface="+mj-ea"/>
                <a:cs typeface="+mj-cs"/>
              </a:rPr>
              <a:t>WGISS </a:t>
            </a:r>
            <a:r>
              <a:rPr lang="en-US" sz="2400" b="1" dirty="0" smtClean="0">
                <a:solidFill>
                  <a:srgbClr val="FFFFFF"/>
                </a:solidFill>
                <a:latin typeface="Verdana"/>
                <a:ea typeface="+mj-ea"/>
                <a:cs typeface="+mj-cs"/>
              </a:rPr>
              <a:t>Data Management and Stewardship </a:t>
            </a:r>
            <a:r>
              <a:rPr lang="en-US" sz="2400" b="1" dirty="0">
                <a:solidFill>
                  <a:srgbClr val="FFFFFF"/>
                </a:solidFill>
                <a:latin typeface="Verdana"/>
                <a:ea typeface="+mj-ea"/>
                <a:cs typeface="+mj-cs"/>
              </a:rPr>
              <a:t>Maturity </a:t>
            </a:r>
            <a:r>
              <a:rPr lang="en-US" sz="2400" b="1" dirty="0" smtClean="0">
                <a:solidFill>
                  <a:srgbClr val="FFFFFF"/>
                </a:solidFill>
                <a:latin typeface="Verdana"/>
                <a:ea typeface="+mj-ea"/>
                <a:cs typeface="+mj-cs"/>
              </a:rPr>
              <a:t>Matrix - White Paper </a:t>
            </a:r>
            <a:endParaRPr lang="en-US" dirty="0"/>
          </a:p>
        </p:txBody>
      </p:sp>
      <p:pic>
        <p:nvPicPr>
          <p:cNvPr id="5" name="Picture 4"/>
          <p:cNvPicPr>
            <a:picLocks noChangeAspect="1"/>
          </p:cNvPicPr>
          <p:nvPr/>
        </p:nvPicPr>
        <p:blipFill>
          <a:blip r:embed="rId2"/>
          <a:stretch>
            <a:fillRect/>
          </a:stretch>
        </p:blipFill>
        <p:spPr>
          <a:xfrm>
            <a:off x="378050" y="1257300"/>
            <a:ext cx="2572708" cy="3213100"/>
          </a:xfrm>
          <a:prstGeom prst="rect">
            <a:avLst/>
          </a:prstGeom>
          <a:ln>
            <a:solidFill>
              <a:schemeClr val="tx2"/>
            </a:solidFill>
          </a:ln>
        </p:spPr>
      </p:pic>
      <p:sp>
        <p:nvSpPr>
          <p:cNvPr id="6" name="TextBox 5"/>
          <p:cNvSpPr txBox="1"/>
          <p:nvPr/>
        </p:nvSpPr>
        <p:spPr>
          <a:xfrm>
            <a:off x="3454401" y="1346200"/>
            <a:ext cx="5549899" cy="3693319"/>
          </a:xfrm>
          <a:prstGeom prst="rect">
            <a:avLst/>
          </a:prstGeom>
          <a:noFill/>
        </p:spPr>
        <p:txBody>
          <a:bodyPr wrap="square" rtlCol="0">
            <a:spAutoFit/>
          </a:bodyPr>
          <a:lstStyle/>
          <a:p>
            <a:r>
              <a:rPr lang="en-US" b="1" dirty="0"/>
              <a:t>Data stewardship </a:t>
            </a:r>
            <a:r>
              <a:rPr lang="en-US" dirty="0"/>
              <a:t>“encompasses all activities that preserve and improve the information content, accessibility, and usability of data and metadata” (National Research Council 2007). </a:t>
            </a:r>
          </a:p>
          <a:p>
            <a:r>
              <a:rPr lang="en-US" dirty="0"/>
              <a:t> </a:t>
            </a:r>
          </a:p>
          <a:p>
            <a:r>
              <a:rPr lang="en-US" b="1" dirty="0"/>
              <a:t>Data management </a:t>
            </a:r>
            <a:r>
              <a:rPr lang="en-US" dirty="0"/>
              <a:t>includes all activities for “planning, execution and oversight of policies, practices and projects that acquire, control, protect, deliver and enhance the value of data and information assets.” (</a:t>
            </a:r>
            <a:r>
              <a:rPr lang="en-US" dirty="0" err="1"/>
              <a:t>Mosely</a:t>
            </a:r>
            <a:r>
              <a:rPr lang="en-US" dirty="0"/>
              <a:t> et al. 2009).</a:t>
            </a:r>
          </a:p>
          <a:p>
            <a:r>
              <a:rPr lang="en-US" dirty="0"/>
              <a:t> </a:t>
            </a:r>
          </a:p>
          <a:p>
            <a:endParaRPr lang="en-US" dirty="0"/>
          </a:p>
        </p:txBody>
      </p:sp>
      <p:sp>
        <p:nvSpPr>
          <p:cNvPr id="7" name="TextBox 6"/>
          <p:cNvSpPr txBox="1"/>
          <p:nvPr/>
        </p:nvSpPr>
        <p:spPr>
          <a:xfrm>
            <a:off x="368301" y="4470400"/>
            <a:ext cx="8648699" cy="1200329"/>
          </a:xfrm>
          <a:prstGeom prst="rect">
            <a:avLst/>
          </a:prstGeom>
          <a:noFill/>
        </p:spPr>
        <p:txBody>
          <a:bodyPr wrap="square" rtlCol="0">
            <a:spAutoFit/>
          </a:bodyPr>
          <a:lstStyle/>
          <a:p>
            <a:r>
              <a:rPr lang="en-US" dirty="0"/>
              <a:t>In addition to data preservation, accessibility, and usability, WGISS MM also covers discoverability, use and services capabilities, program budget, data policy, </a:t>
            </a:r>
            <a:r>
              <a:rPr lang="en-US" dirty="0" smtClean="0"/>
              <a:t>etc.</a:t>
            </a:r>
            <a:endParaRPr lang="en-US" dirty="0"/>
          </a:p>
          <a:p>
            <a:endParaRPr lang="en-US" dirty="0"/>
          </a:p>
        </p:txBody>
      </p:sp>
      <p:pic>
        <p:nvPicPr>
          <p:cNvPr id="8" name="Picture 7"/>
          <p:cNvPicPr>
            <a:picLocks noChangeAspect="1"/>
          </p:cNvPicPr>
          <p:nvPr/>
        </p:nvPicPr>
        <p:blipFill>
          <a:blip r:embed="rId3"/>
          <a:stretch>
            <a:fillRect/>
          </a:stretch>
        </p:blipFill>
        <p:spPr>
          <a:xfrm>
            <a:off x="2616201" y="5422900"/>
            <a:ext cx="1104900" cy="1162517"/>
          </a:xfrm>
          <a:prstGeom prst="rect">
            <a:avLst/>
          </a:prstGeom>
        </p:spPr>
      </p:pic>
      <p:sp>
        <p:nvSpPr>
          <p:cNvPr id="9" name="TextBox 8"/>
          <p:cNvSpPr txBox="1"/>
          <p:nvPr/>
        </p:nvSpPr>
        <p:spPr>
          <a:xfrm>
            <a:off x="4038600" y="5867400"/>
            <a:ext cx="1623875" cy="369332"/>
          </a:xfrm>
          <a:prstGeom prst="rect">
            <a:avLst/>
          </a:prstGeom>
          <a:noFill/>
        </p:spPr>
        <p:txBody>
          <a:bodyPr wrap="none" rtlCol="0">
            <a:spAutoFit/>
          </a:bodyPr>
          <a:lstStyle/>
          <a:p>
            <a:r>
              <a:rPr lang="en-US" dirty="0" smtClean="0"/>
              <a:t>Cit. </a:t>
            </a:r>
            <a:r>
              <a:rPr lang="en-US" dirty="0" err="1" smtClean="0"/>
              <a:t>Ge</a:t>
            </a:r>
            <a:r>
              <a:rPr lang="en-US" dirty="0" smtClean="0"/>
              <a:t> </a:t>
            </a:r>
            <a:r>
              <a:rPr lang="en-US" dirty="0" err="1" smtClean="0"/>
              <a:t>Peng</a:t>
            </a:r>
            <a:r>
              <a:rPr lang="en-US" dirty="0" smtClean="0"/>
              <a:t> </a:t>
            </a:r>
            <a:endParaRPr lang="en-US" dirty="0"/>
          </a:p>
        </p:txBody>
      </p:sp>
    </p:spTree>
    <p:extLst>
      <p:ext uri="{BB962C8B-B14F-4D97-AF65-F5344CB8AC3E}">
        <p14:creationId xmlns:p14="http://schemas.microsoft.com/office/powerpoint/2010/main" val="3385245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TextBox 5"/>
          <p:cNvSpPr txBox="1"/>
          <p:nvPr/>
        </p:nvSpPr>
        <p:spPr>
          <a:xfrm>
            <a:off x="533400" y="2492270"/>
            <a:ext cx="8039100" cy="2308324"/>
          </a:xfrm>
          <a:prstGeom prst="rect">
            <a:avLst/>
          </a:prstGeom>
          <a:noFill/>
        </p:spPr>
        <p:txBody>
          <a:bodyPr wrap="square" rtlCol="0">
            <a:spAutoFit/>
          </a:bodyPr>
          <a:lstStyle>
            <a:defPPr>
              <a:defRPr lang="en-GB"/>
            </a:defPPr>
            <a:lvl1pPr algn="ctr">
              <a:defRPr sz="2000" b="1"/>
            </a:lvl1pPr>
          </a:lstStyle>
          <a:p>
            <a:pPr lvl="1" algn="ctr"/>
            <a:r>
              <a:rPr lang="en-US" sz="2400" b="1" dirty="0" smtClean="0">
                <a:solidFill>
                  <a:schemeClr val="bg2"/>
                </a:solidFill>
                <a:latin typeface="+mn-lt"/>
              </a:rPr>
              <a:t>WGISS Data Management and Stewardship Maturity Matrix</a:t>
            </a:r>
          </a:p>
          <a:p>
            <a:pPr lvl="1" algn="ctr"/>
            <a:endParaRPr lang="en-US" sz="2400" b="1" dirty="0" smtClean="0">
              <a:solidFill>
                <a:schemeClr val="bg2"/>
              </a:solidFill>
              <a:latin typeface="+mn-lt"/>
            </a:endParaRPr>
          </a:p>
          <a:p>
            <a:pPr lvl="1" algn="ctr"/>
            <a:endParaRPr lang="en-US" sz="2400" b="1" dirty="0">
              <a:solidFill>
                <a:schemeClr val="bg2"/>
              </a:solidFill>
              <a:latin typeface="+mn-lt"/>
            </a:endParaRPr>
          </a:p>
          <a:p>
            <a:pPr lvl="1" algn="ctr"/>
            <a:r>
              <a:rPr lang="en-US" sz="2400" b="1" dirty="0" smtClean="0">
                <a:solidFill>
                  <a:schemeClr val="bg2"/>
                </a:solidFill>
                <a:latin typeface="+mn-lt"/>
              </a:rPr>
              <a:t>AVHRR Reprocessing Project Application</a:t>
            </a:r>
          </a:p>
          <a:p>
            <a:pPr lvl="1" algn="ctr"/>
            <a:endParaRPr lang="en-US" sz="2400" b="1" dirty="0">
              <a:solidFill>
                <a:schemeClr val="bg2"/>
              </a:solidFill>
              <a:latin typeface="+mn-lt"/>
            </a:endParaRPr>
          </a:p>
        </p:txBody>
      </p:sp>
    </p:spTree>
    <p:extLst>
      <p:ext uri="{BB962C8B-B14F-4D97-AF65-F5344CB8AC3E}">
        <p14:creationId xmlns:p14="http://schemas.microsoft.com/office/powerpoint/2010/main" val="1108541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8002"/>
            <a:ext cx="8102600" cy="430887"/>
          </a:xfrm>
        </p:spPr>
        <p:txBody>
          <a:bodyPr/>
          <a:lstStyle/>
          <a:p>
            <a:r>
              <a:rPr lang="en-US" dirty="0" smtClean="0"/>
              <a:t>AVHRR Reprocessing Project: </a:t>
            </a:r>
            <a:r>
              <a:rPr lang="en-US" dirty="0" err="1" smtClean="0"/>
              <a:t>SoW</a:t>
            </a:r>
            <a:r>
              <a:rPr lang="en-US" dirty="0" smtClean="0"/>
              <a:t> Requirements</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grpSp>
        <p:nvGrpSpPr>
          <p:cNvPr id="22" name="Group 21"/>
          <p:cNvGrpSpPr/>
          <p:nvPr/>
        </p:nvGrpSpPr>
        <p:grpSpPr>
          <a:xfrm>
            <a:off x="0" y="1485900"/>
            <a:ext cx="9144000" cy="3886200"/>
            <a:chOff x="0" y="1485900"/>
            <a:chExt cx="9144000" cy="3886200"/>
          </a:xfrm>
        </p:grpSpPr>
        <p:pic>
          <p:nvPicPr>
            <p:cNvPr id="7" name="Picture 6"/>
            <p:cNvPicPr>
              <a:picLocks noChangeAspect="1"/>
            </p:cNvPicPr>
            <p:nvPr/>
          </p:nvPicPr>
          <p:blipFill>
            <a:blip r:embed="rId2"/>
            <a:stretch>
              <a:fillRect/>
            </a:stretch>
          </p:blipFill>
          <p:spPr>
            <a:xfrm>
              <a:off x="0" y="1485900"/>
              <a:ext cx="9144000" cy="3863452"/>
            </a:xfrm>
            <a:prstGeom prst="rect">
              <a:avLst/>
            </a:prstGeom>
            <a:ln w="28575" cmpd="sng">
              <a:solidFill>
                <a:schemeClr val="tx1"/>
              </a:solidFill>
            </a:ln>
          </p:spPr>
        </p:pic>
        <p:sp>
          <p:nvSpPr>
            <p:cNvPr id="8" name="Rectangle 7"/>
            <p:cNvSpPr/>
            <p:nvPr/>
          </p:nvSpPr>
          <p:spPr>
            <a:xfrm>
              <a:off x="457200" y="1778000"/>
              <a:ext cx="1244600" cy="20193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7200" y="3810000"/>
              <a:ext cx="1244600" cy="1536700"/>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701800" y="3810000"/>
              <a:ext cx="1066800" cy="1536700"/>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768600" y="1778000"/>
              <a:ext cx="736600" cy="35941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01800" y="1778000"/>
              <a:ext cx="1092200" cy="20193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505200" y="1778000"/>
              <a:ext cx="850900" cy="1016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505200" y="2794000"/>
              <a:ext cx="863600" cy="990600"/>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56100" y="1765300"/>
              <a:ext cx="558800" cy="35941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914900" y="1765300"/>
              <a:ext cx="1003300" cy="1016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918200" y="1765300"/>
              <a:ext cx="1054100" cy="20193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6972300" y="1778000"/>
              <a:ext cx="736600" cy="20193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7721600" y="1778000"/>
              <a:ext cx="609600" cy="1016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8331200" y="1778000"/>
              <a:ext cx="812800" cy="3429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972300" y="3810000"/>
              <a:ext cx="749300" cy="1562100"/>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106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AVHRR Reprocessing Project: Measurement</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0" y="1435100"/>
            <a:ext cx="9144000" cy="3967018"/>
          </a:xfrm>
          <a:prstGeom prst="rect">
            <a:avLst/>
          </a:prstGeom>
        </p:spPr>
      </p:pic>
      <p:sp>
        <p:nvSpPr>
          <p:cNvPr id="23" name="Rectangle 22"/>
          <p:cNvSpPr/>
          <p:nvPr/>
        </p:nvSpPr>
        <p:spPr>
          <a:xfrm>
            <a:off x="465665" y="1718733"/>
            <a:ext cx="1244601"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727198" y="1710266"/>
            <a:ext cx="1058335" cy="20997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785532" y="1718733"/>
            <a:ext cx="694268" cy="20997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488266" y="1727200"/>
            <a:ext cx="889002"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377266" y="1727200"/>
            <a:ext cx="541868" cy="20828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919132" y="1718733"/>
            <a:ext cx="990601" cy="3471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909732" y="1727199"/>
            <a:ext cx="1092201" cy="338668"/>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984999" y="1710266"/>
            <a:ext cx="736602"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730066" y="1718733"/>
            <a:ext cx="592668" cy="3556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331199" y="1718733"/>
            <a:ext cx="812802" cy="3556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65666" y="2717799"/>
            <a:ext cx="1244601" cy="11006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735666" y="3809999"/>
            <a:ext cx="1049868" cy="15832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385732" y="3818465"/>
            <a:ext cx="516468" cy="15832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19133" y="2065866"/>
            <a:ext cx="982134" cy="660401"/>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926666" y="2074332"/>
            <a:ext cx="1049868" cy="660401"/>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738532" y="2074334"/>
            <a:ext cx="592667" cy="660400"/>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528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61791"/>
            <a:ext cx="7071073" cy="769441"/>
          </a:xfrm>
        </p:spPr>
        <p:txBody>
          <a:bodyPr/>
          <a:lstStyle/>
          <a:p>
            <a:r>
              <a:rPr lang="en-US" dirty="0" smtClean="0"/>
              <a:t>AVHRR Reprocessing Project: Gap between </a:t>
            </a:r>
            <a:r>
              <a:rPr lang="en-US" dirty="0" err="1" smtClean="0"/>
              <a:t>SoW</a:t>
            </a:r>
            <a:r>
              <a:rPr lang="en-US" dirty="0" smtClean="0"/>
              <a:t> and ongoing project Status</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0" y="1435100"/>
            <a:ext cx="9144000" cy="3967018"/>
          </a:xfrm>
          <a:prstGeom prst="rect">
            <a:avLst/>
          </a:prstGeom>
        </p:spPr>
      </p:pic>
      <p:sp>
        <p:nvSpPr>
          <p:cNvPr id="23" name="Rectangle 22"/>
          <p:cNvSpPr/>
          <p:nvPr/>
        </p:nvSpPr>
        <p:spPr>
          <a:xfrm>
            <a:off x="465665" y="1718733"/>
            <a:ext cx="1244601"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735665" y="1710267"/>
            <a:ext cx="1058335" cy="20997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785532" y="1718733"/>
            <a:ext cx="694268" cy="20997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488266" y="1727200"/>
            <a:ext cx="889002"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377266" y="1727200"/>
            <a:ext cx="541868" cy="20828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919132" y="1718733"/>
            <a:ext cx="990601" cy="3471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909732" y="1727199"/>
            <a:ext cx="1092201" cy="338668"/>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984999" y="1710266"/>
            <a:ext cx="736602" cy="1007534"/>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730066" y="1718733"/>
            <a:ext cx="592668" cy="3556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331199" y="1718733"/>
            <a:ext cx="812802" cy="355600"/>
          </a:xfrm>
          <a:prstGeom prst="rect">
            <a:avLst/>
          </a:prstGeom>
          <a:noFill/>
          <a:ln w="28575" cmpd="sng">
            <a:solidFill>
              <a:srgbClr val="00C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65666" y="2717799"/>
            <a:ext cx="1244601" cy="11006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735666" y="3809999"/>
            <a:ext cx="1049868" cy="15832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385732" y="3818465"/>
            <a:ext cx="516468" cy="1583267"/>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19133" y="2065866"/>
            <a:ext cx="982134" cy="660401"/>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926666" y="2074332"/>
            <a:ext cx="1049868" cy="660401"/>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738532" y="2074334"/>
            <a:ext cx="592667" cy="660400"/>
          </a:xfrm>
          <a:prstGeom prst="rect">
            <a:avLst/>
          </a:prstGeom>
          <a:noFill/>
          <a:ln w="28575" cmpd="sng">
            <a:solidFill>
              <a:srgbClr val="00C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65667" y="3835400"/>
            <a:ext cx="1244600" cy="1574801"/>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524933" y="4699000"/>
            <a:ext cx="287867" cy="491066"/>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735666" y="3835399"/>
            <a:ext cx="1049867" cy="1574801"/>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768600" y="3826932"/>
            <a:ext cx="736600" cy="155363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3505200" y="2760132"/>
            <a:ext cx="863600" cy="1041400"/>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Up Arrow 42"/>
          <p:cNvSpPr/>
          <p:nvPr/>
        </p:nvSpPr>
        <p:spPr>
          <a:xfrm>
            <a:off x="3547533" y="3412066"/>
            <a:ext cx="287867" cy="491066"/>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385732" y="3852333"/>
            <a:ext cx="516467" cy="155363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919134" y="2074332"/>
            <a:ext cx="973666" cy="66040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935132" y="2065866"/>
            <a:ext cx="1049867" cy="172720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001932" y="2743200"/>
            <a:ext cx="711201" cy="104986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993467" y="3818465"/>
            <a:ext cx="711200" cy="1574802"/>
          </a:xfrm>
          <a:prstGeom prst="rect">
            <a:avLst/>
          </a:prstGeom>
          <a:noFill/>
          <a:ln w="28575"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Up Arrow 48"/>
          <p:cNvSpPr/>
          <p:nvPr/>
        </p:nvSpPr>
        <p:spPr>
          <a:xfrm>
            <a:off x="7001933" y="4580466"/>
            <a:ext cx="287867" cy="491066"/>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7730066" y="2074334"/>
            <a:ext cx="601135" cy="660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8331199" y="1710267"/>
            <a:ext cx="812801" cy="381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4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5" presetClass="entr" presetSubtype="1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checkerboard(across)">
                                      <p:cBhvr>
                                        <p:cTn id="9" dur="500"/>
                                        <p:tgtEl>
                                          <p:spTgt spid="25"/>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heckerboard(across)">
                                      <p:cBhvr>
                                        <p:cTn id="12" dur="500"/>
                                        <p:tgtEl>
                                          <p:spTgt spid="3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heckerboard(across)">
                                      <p:cBhvr>
                                        <p:cTn id="18" dur="500"/>
                                        <p:tgtEl>
                                          <p:spTgt spid="2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heckerboard(across)">
                                      <p:cBhvr>
                                        <p:cTn id="21" dur="500"/>
                                        <p:tgtEl>
                                          <p:spTgt spid="2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heckerboard(across)">
                                      <p:cBhvr>
                                        <p:cTn id="24" dur="500"/>
                                        <p:tgtEl>
                                          <p:spTgt spid="3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heckerboard(across)">
                                      <p:cBhvr>
                                        <p:cTn id="27" dur="500"/>
                                        <p:tgtEl>
                                          <p:spTgt spid="3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checkerboard(across)">
                                      <p:cBhvr>
                                        <p:cTn id="30" dur="500"/>
                                        <p:tgtEl>
                                          <p:spTgt spid="28"/>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checkerboard(across)">
                                      <p:cBhvr>
                                        <p:cTn id="33" dur="500"/>
                                        <p:tgtEl>
                                          <p:spTgt spid="29"/>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checkerboard(across)">
                                      <p:cBhvr>
                                        <p:cTn id="36" dur="500"/>
                                        <p:tgtEl>
                                          <p:spTgt spid="3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across)">
                                      <p:cBhvr>
                                        <p:cTn id="39" dur="500"/>
                                        <p:tgtEl>
                                          <p:spTgt spid="30"/>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checkerboard(across)">
                                      <p:cBhvr>
                                        <p:cTn id="42" dur="500"/>
                                        <p:tgtEl>
                                          <p:spTgt spid="3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checkerboard(across)">
                                      <p:cBhvr>
                                        <p:cTn id="45" dur="500"/>
                                        <p:tgtEl>
                                          <p:spTgt spid="31"/>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checkerboard(across)">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checkerboard(across)">
                                      <p:cBhvr>
                                        <p:cTn id="53" dur="500"/>
                                        <p:tgtEl>
                                          <p:spTgt spid="51"/>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checkerboard(across)">
                                      <p:cBhvr>
                                        <p:cTn id="56" dur="500"/>
                                        <p:tgtEl>
                                          <p:spTgt spid="39"/>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heckerboard(across)">
                                      <p:cBhvr>
                                        <p:cTn id="59" dur="500"/>
                                        <p:tgtEl>
                                          <p:spTgt spid="6"/>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checkerboard(across)">
                                      <p:cBhvr>
                                        <p:cTn id="62" dur="500"/>
                                        <p:tgtEl>
                                          <p:spTgt spid="40"/>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checkerboard(across)">
                                      <p:cBhvr>
                                        <p:cTn id="65" dur="500"/>
                                        <p:tgtEl>
                                          <p:spTgt spid="41"/>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checkerboard(across)">
                                      <p:cBhvr>
                                        <p:cTn id="68" dur="500"/>
                                        <p:tgtEl>
                                          <p:spTgt spid="43"/>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checkerboard(across)">
                                      <p:cBhvr>
                                        <p:cTn id="71" dur="500"/>
                                        <p:tgtEl>
                                          <p:spTgt spid="42"/>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checkerboard(across)">
                                      <p:cBhvr>
                                        <p:cTn id="74" dur="500"/>
                                        <p:tgtEl>
                                          <p:spTgt spid="44"/>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checkerboard(across)">
                                      <p:cBhvr>
                                        <p:cTn id="77" dur="500"/>
                                        <p:tgtEl>
                                          <p:spTgt spid="45"/>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checkerboard(across)">
                                      <p:cBhvr>
                                        <p:cTn id="80" dur="500"/>
                                        <p:tgtEl>
                                          <p:spTgt spid="46"/>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checkerboard(across)">
                                      <p:cBhvr>
                                        <p:cTn id="83" dur="500"/>
                                        <p:tgtEl>
                                          <p:spTgt spid="48"/>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checkerboard(across)">
                                      <p:cBhvr>
                                        <p:cTn id="86" dur="500"/>
                                        <p:tgtEl>
                                          <p:spTgt spid="49"/>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checkerboard(across)">
                                      <p:cBhvr>
                                        <p:cTn id="89" dur="500"/>
                                        <p:tgtEl>
                                          <p:spTgt spid="47"/>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checkerboard(across)">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6"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48" y="263391"/>
            <a:ext cx="7331785" cy="769441"/>
          </a:xfrm>
        </p:spPr>
        <p:txBody>
          <a:bodyPr/>
          <a:lstStyle/>
          <a:p>
            <a:r>
              <a:rPr lang="en-US" dirty="0"/>
              <a:t>AVHRR Reprocessing Project: </a:t>
            </a:r>
            <a:r>
              <a:rPr lang="en-US" dirty="0" smtClean="0"/>
              <a:t>Work Logic and Strategy</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0" y="1435100"/>
            <a:ext cx="9144000" cy="3967018"/>
          </a:xfrm>
          <a:prstGeom prst="rect">
            <a:avLst/>
          </a:prstGeom>
        </p:spPr>
      </p:pic>
      <p:sp>
        <p:nvSpPr>
          <p:cNvPr id="6" name="Rectangle 5"/>
          <p:cNvSpPr/>
          <p:nvPr/>
        </p:nvSpPr>
        <p:spPr>
          <a:xfrm>
            <a:off x="465667" y="1718734"/>
            <a:ext cx="1253066" cy="20997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718733" y="1727200"/>
            <a:ext cx="1075267" cy="20997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21601" y="1735665"/>
            <a:ext cx="609600" cy="36618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356600" y="1727200"/>
            <a:ext cx="787399" cy="2091268"/>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001935" y="1727199"/>
            <a:ext cx="711198" cy="2082802"/>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010402" y="3818466"/>
            <a:ext cx="711198" cy="1566334"/>
          </a:xfrm>
          <a:prstGeom prst="rect">
            <a:avLst/>
          </a:prstGeom>
          <a:noFill/>
          <a:ln w="28575" cmpd="sng">
            <a:solidFill>
              <a:schemeClr val="accent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935135" y="1727198"/>
            <a:ext cx="1041398" cy="3657602"/>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936067" y="1752599"/>
            <a:ext cx="973665" cy="2082802"/>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368800" y="1735665"/>
            <a:ext cx="575734" cy="36618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22133" y="1735665"/>
            <a:ext cx="829734" cy="36618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810933" y="1718733"/>
            <a:ext cx="719667" cy="3661833"/>
          </a:xfrm>
          <a:prstGeom prst="rect">
            <a:avLst/>
          </a:pr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718734" y="3835400"/>
            <a:ext cx="1075265" cy="1566334"/>
          </a:xfrm>
          <a:prstGeom prst="rect">
            <a:avLst/>
          </a:prstGeom>
          <a:noFill/>
          <a:ln w="28575" cmpd="sng">
            <a:solidFill>
              <a:schemeClr val="accent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65669" y="3835399"/>
            <a:ext cx="1244598" cy="1566334"/>
          </a:xfrm>
          <a:prstGeom prst="rect">
            <a:avLst/>
          </a:prstGeom>
          <a:noFill/>
          <a:ln w="28575" cmpd="sng">
            <a:solidFill>
              <a:schemeClr val="accent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89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31068"/>
            <a:ext cx="7071073" cy="430887"/>
          </a:xfrm>
        </p:spPr>
        <p:txBody>
          <a:bodyPr/>
          <a:lstStyle/>
          <a:p>
            <a:r>
              <a:rPr lang="en-US" dirty="0" smtClean="0"/>
              <a:t>DMP-1: </a:t>
            </a:r>
            <a:r>
              <a:rPr lang="en-GB" dirty="0" smtClean="0"/>
              <a:t>METADATA FOR DISCOVERY</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203200" y="1289096"/>
            <a:ext cx="5943600" cy="5302204"/>
          </a:xfrm>
          <a:prstGeom prst="rect">
            <a:avLst/>
          </a:prstGeom>
        </p:spPr>
      </p:pic>
      <p:sp>
        <p:nvSpPr>
          <p:cNvPr id="7" name="TextBox 6"/>
          <p:cNvSpPr txBox="1"/>
          <p:nvPr/>
        </p:nvSpPr>
        <p:spPr>
          <a:xfrm>
            <a:off x="6896100" y="4648200"/>
            <a:ext cx="2095500" cy="1061829"/>
          </a:xfrm>
          <a:prstGeom prst="rect">
            <a:avLst/>
          </a:prstGeom>
          <a:noFill/>
        </p:spPr>
        <p:txBody>
          <a:bodyPr wrap="square" rtlCol="0">
            <a:spAutoFit/>
          </a:bodyPr>
          <a:lstStyle>
            <a:defPPr>
              <a:defRPr lang="en-GB"/>
            </a:defPPr>
            <a:lvl1pPr>
              <a:defRPr sz="900"/>
            </a:lvl1pPr>
          </a:lstStyle>
          <a:p>
            <a:r>
              <a:rPr lang="en-US" dirty="0" smtClean="0"/>
              <a:t>Probably, </a:t>
            </a:r>
            <a:r>
              <a:rPr lang="en-US" dirty="0"/>
              <a:t>there is </a:t>
            </a:r>
            <a:r>
              <a:rPr lang="en-US" dirty="0" smtClean="0"/>
              <a:t>a </a:t>
            </a:r>
            <a:r>
              <a:rPr lang="en-US" dirty="0"/>
              <a:t>public available information on ESA webpage on data policy. The link or document should be referenced in a short intro file visible at the first search activity of an user.</a:t>
            </a:r>
          </a:p>
        </p:txBody>
      </p:sp>
      <p:sp>
        <p:nvSpPr>
          <p:cNvPr id="3" name="Left Arrow 2"/>
          <p:cNvSpPr/>
          <p:nvPr/>
        </p:nvSpPr>
        <p:spPr>
          <a:xfrm>
            <a:off x="6146800" y="5194300"/>
            <a:ext cx="609600" cy="484632"/>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791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12649</TotalTime>
  <Words>1251</Words>
  <Application>Microsoft Office PowerPoint</Application>
  <PresentationFormat>On-screen Show (4:3)</PresentationFormat>
  <Paragraphs>123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ESA Presentation</vt:lpstr>
      <vt:lpstr>PowerPoint Presentation</vt:lpstr>
      <vt:lpstr>Outline</vt:lpstr>
      <vt:lpstr>PowerPoint Presentation</vt:lpstr>
      <vt:lpstr>PowerPoint Presentation</vt:lpstr>
      <vt:lpstr>AVHRR Reprocessing Project: SoW Requirements</vt:lpstr>
      <vt:lpstr>AVHRR Reprocessing Project: Measurement</vt:lpstr>
      <vt:lpstr>AVHRR Reprocessing Project: Gap between SoW and ongoing project Status</vt:lpstr>
      <vt:lpstr>AVHRR Reprocessing Project: Work Logic and Strategy</vt:lpstr>
      <vt:lpstr>DMP-1: METADATA FOR DISCOVERY</vt:lpstr>
      <vt:lpstr>DMP-2: ONLINE ACCESS </vt:lpstr>
      <vt:lpstr>DMP-3: DATA ENCODING </vt:lpstr>
      <vt:lpstr>DMP-4: DATA DOCUMENTATION</vt:lpstr>
      <vt:lpstr>DMP-5: TRACEABILITY</vt:lpstr>
      <vt:lpstr>DMP-6: QUALITY</vt:lpstr>
      <vt:lpstr>DMP-7: PRESERVATION</vt:lpstr>
      <vt:lpstr>DMP-8: VERIFICATION</vt:lpstr>
      <vt:lpstr>DMP-9: REPROCESSING</vt:lpstr>
      <vt:lpstr>DMP-10: PERSISTENT IDENTIFIER</vt:lpstr>
      <vt:lpstr>Scope of the Data Management and Stewardship Maturity Matrix</vt:lpstr>
      <vt:lpstr>Interested Organizations</vt:lpstr>
      <vt:lpstr>Way Forward</vt:lpstr>
      <vt:lpstr>PowerPoint Presentation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Anne Kennerley</cp:lastModifiedBy>
  <cp:revision>1098</cp:revision>
  <cp:lastPrinted>2012-06-25T10:16:38Z</cp:lastPrinted>
  <dcterms:created xsi:type="dcterms:W3CDTF">2011-09-06T09:08:01Z</dcterms:created>
  <dcterms:modified xsi:type="dcterms:W3CDTF">2018-04-09T12:59:25Z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