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18"/>
  </p:notesMasterIdLst>
  <p:handoutMasterIdLst>
    <p:handoutMasterId r:id="rId19"/>
  </p:handoutMasterIdLst>
  <p:sldIdLst>
    <p:sldId id="256" r:id="rId2"/>
    <p:sldId id="776" r:id="rId3"/>
    <p:sldId id="777" r:id="rId4"/>
    <p:sldId id="778" r:id="rId5"/>
    <p:sldId id="752" r:id="rId6"/>
    <p:sldId id="773" r:id="rId7"/>
    <p:sldId id="774" r:id="rId8"/>
    <p:sldId id="779" r:id="rId9"/>
    <p:sldId id="453" r:id="rId10"/>
    <p:sldId id="772" r:id="rId11"/>
    <p:sldId id="781" r:id="rId12"/>
    <p:sldId id="782" r:id="rId13"/>
    <p:sldId id="783" r:id="rId14"/>
    <p:sldId id="785" r:id="rId15"/>
    <p:sldId id="786" r:id="rId16"/>
    <p:sldId id="780" r:id="rId17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llanda" initials="I" lastIdx="25" clrIdx="0"/>
  <p:cmAuthor id="1" name="Rosemarie Leone" initials="" lastIdx="1" clrIdx="1"/>
  <p:cmAuthor id="2" name="Iolanda Maggio" initials="IM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F4A"/>
    <a:srgbClr val="FDC82F"/>
    <a:srgbClr val="E37222"/>
    <a:srgbClr val="99CF64"/>
    <a:srgbClr val="9CCF1F"/>
    <a:srgbClr val="00CF00"/>
    <a:srgbClr val="0098DB"/>
    <a:srgbClr val="00549F"/>
    <a:srgbClr val="00338D"/>
    <a:srgbClr val="D01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44" autoAdjust="0"/>
    <p:restoredTop sz="88563" autoAdjust="0"/>
  </p:normalViewPr>
  <p:slideViewPr>
    <p:cSldViewPr snapToGrid="0">
      <p:cViewPr>
        <p:scale>
          <a:sx n="66" d="100"/>
          <a:sy n="66" d="100"/>
        </p:scale>
        <p:origin x="-141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776" y="0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1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776" y="9444031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33B368F-7390-407E-A166-C3FF4AEA63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8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3351" cy="5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4710" y="1"/>
            <a:ext cx="2923350" cy="5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CF29402C-3E51-426F-A9D1-4184FC0D9C3E}" type="datetimeFigureOut">
              <a:rPr lang="en-US"/>
              <a:pPr>
                <a:defRPr/>
              </a:pPr>
              <a:t>4/9/2018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41363"/>
            <a:ext cx="493236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7467" y="4737275"/>
            <a:ext cx="5043126" cy="44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4551"/>
            <a:ext cx="2923351" cy="44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4710" y="9474551"/>
            <a:ext cx="2923350" cy="44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7CDE6C7F-2D6A-43CA-B515-688D54888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9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MS PGothic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15988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15988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15988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15988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C210FD2-667B-3943-9C80-050FB3CF3414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PPT_Heade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3" y="3886200"/>
            <a:ext cx="7772400" cy="419100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2574925"/>
            <a:ext cx="7772400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715963" y="6405563"/>
            <a:ext cx="5216525" cy="230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38320748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71773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350" y="381000"/>
            <a:ext cx="1912938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0" y="381000"/>
            <a:ext cx="5588000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88460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8025" y="1673225"/>
            <a:ext cx="375126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8025" y="3908425"/>
            <a:ext cx="375126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94967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673225"/>
            <a:ext cx="3751263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97652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5950" y="1673225"/>
            <a:ext cx="7653338" cy="4318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77004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61450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41627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673225"/>
            <a:ext cx="37512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40014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6845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35677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0134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84524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8941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PPT_Header02" hidden="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6" descr="PPT_Header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65333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43348" y="332992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326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238" y="6438986"/>
            <a:ext cx="65262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  <p:sp>
        <p:nvSpPr>
          <p:cNvPr id="1032" name="Text Box 34" hidden="1"/>
          <p:cNvSpPr txBox="1">
            <a:spLocks noChangeAspect="1" noChangeArrowheads="1"/>
          </p:cNvSpPr>
          <p:nvPr/>
        </p:nvSpPr>
        <p:spPr bwMode="auto">
          <a:xfrm>
            <a:off x="620713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800" smtClean="0">
                <a:solidFill>
                  <a:schemeClr val="bg2"/>
                </a:solidFill>
              </a:rPr>
              <a:t>Mission sheets | Paulo Sacramento | 06/09/2011 | EOP | Slide </a:t>
            </a:r>
            <a:fld id="{ACB2B019-2B1F-4020-8785-E12D3DCABE62}" type="slidenum">
              <a:rPr sz="800" noProof="1" smtClean="0">
                <a:solidFill>
                  <a:schemeClr val="bg2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GB" sz="800" noProof="1" smtClean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04" y="6102629"/>
            <a:ext cx="1885323" cy="7383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mtClean="0"/>
              <a:t>ESA UNCLASSIFIED – For Official Use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265193" y="1797357"/>
            <a:ext cx="8640762" cy="308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b="1" dirty="0"/>
              <a:t>Data Stewardship Interest Group</a:t>
            </a:r>
            <a:br>
              <a:rPr lang="en-GB" altLang="en-US" b="1" dirty="0"/>
            </a:br>
            <a:r>
              <a:rPr lang="en-GB" altLang="en-US" b="1" dirty="0"/>
              <a:t> WGISS-</a:t>
            </a:r>
            <a:r>
              <a:rPr lang="en-GB" altLang="en-US" b="1" dirty="0" smtClean="0"/>
              <a:t>45 </a:t>
            </a:r>
            <a:r>
              <a:rPr lang="en-GB" altLang="en-US" b="1" dirty="0"/>
              <a:t>Meeting</a:t>
            </a:r>
          </a:p>
          <a:p>
            <a:pPr eaLnBrk="1" hangingPunct="1">
              <a:lnSpc>
                <a:spcPct val="80000"/>
              </a:lnSpc>
            </a:pPr>
            <a:endParaRPr lang="en-US" b="1" dirty="0" smtClean="0">
              <a:latin typeface="Verdana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b="1" dirty="0">
              <a:latin typeface="Verdana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Verdana" charset="0"/>
                <a:ea typeface="MS PGothic" charset="0"/>
              </a:rPr>
              <a:t>Standards Status and Way Forward</a:t>
            </a:r>
          </a:p>
          <a:p>
            <a:pPr algn="l"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algn="l" eaLnBrk="1" hangingPunct="1">
              <a:lnSpc>
                <a:spcPct val="80000"/>
              </a:lnSpc>
            </a:pPr>
            <a:endParaRPr lang="en-GB" altLang="en-US" sz="2400" dirty="0"/>
          </a:p>
          <a:p>
            <a:pPr algn="l" eaLnBrk="1" hangingPunct="1">
              <a:lnSpc>
                <a:spcPct val="80000"/>
              </a:lnSpc>
            </a:pPr>
            <a:endParaRPr lang="en-GB" altLang="en-US" sz="2400" dirty="0" smtClean="0"/>
          </a:p>
          <a:p>
            <a:r>
              <a:rPr lang="en-GB" altLang="en-US" sz="2400" dirty="0"/>
              <a:t> </a:t>
            </a:r>
            <a:r>
              <a:rPr lang="en-GB" altLang="en-US" sz="2400" dirty="0" smtClean="0"/>
              <a:t>       </a:t>
            </a:r>
            <a:r>
              <a:rPr lang="en-GB" altLang="en-US" sz="2400" dirty="0"/>
              <a:t>INPE</a:t>
            </a:r>
            <a:r>
              <a:rPr lang="en-GB" sz="2400" dirty="0"/>
              <a:t>, </a:t>
            </a:r>
            <a:r>
              <a:rPr lang="en-US" sz="2400" dirty="0"/>
              <a:t>São José dos Campos (SP)</a:t>
            </a:r>
            <a:r>
              <a:rPr lang="en-GB" sz="2400" dirty="0"/>
              <a:t>, Brazil</a:t>
            </a:r>
            <a:endParaRPr lang="en-US" sz="2400" dirty="0"/>
          </a:p>
          <a:p>
            <a:r>
              <a:rPr lang="en-GB" sz="2400" dirty="0"/>
              <a:t>09–12 April</a:t>
            </a:r>
            <a:r>
              <a:rPr lang="en-GB" sz="2400" dirty="0">
                <a:latin typeface="Arial" charset="0"/>
              </a:rPr>
              <a:t>, 2018</a:t>
            </a:r>
          </a:p>
          <a:p>
            <a:pPr algn="l" eaLnBrk="1" hangingPunct="1">
              <a:lnSpc>
                <a:spcPct val="80000"/>
              </a:lnSpc>
            </a:pPr>
            <a:endParaRPr lang="en-GB" sz="2400" dirty="0">
              <a:latin typeface="Arial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35" y="415470"/>
            <a:ext cx="6105525" cy="427038"/>
          </a:xfrm>
        </p:spPr>
        <p:txBody>
          <a:bodyPr/>
          <a:lstStyle/>
          <a:p>
            <a:r>
              <a:rPr lang="en-US" dirty="0" smtClean="0"/>
              <a:t>Standards verification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9" y="1459077"/>
            <a:ext cx="3680578" cy="465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60689" y="3546530"/>
            <a:ext cx="10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versus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488" y="1484598"/>
            <a:ext cx="3735421" cy="46576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09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73" y="332992"/>
            <a:ext cx="6105525" cy="427038"/>
          </a:xfrm>
        </p:spPr>
        <p:txBody>
          <a:bodyPr/>
          <a:lstStyle/>
          <a:p>
            <a:r>
              <a:rPr lang="en-US" dirty="0" smtClean="0"/>
              <a:t>Intended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371600"/>
            <a:ext cx="8591550" cy="431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Data Preservation Guideline: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document is intended to assist data managers in Earth Observation (EO) data </a:t>
            </a:r>
            <a:r>
              <a:rPr lang="en-US" dirty="0" err="1"/>
              <a:t>centres</a:t>
            </a:r>
            <a:r>
              <a:rPr lang="en-US" dirty="0"/>
              <a:t> in the task of ensuring Earth Observation space data sets long-term preservation, accessibility and usability.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Common Framework for Earth Observation Data:</a:t>
            </a:r>
          </a:p>
          <a:p>
            <a:pPr marL="0" indent="0">
              <a:buNone/>
            </a:pPr>
            <a:r>
              <a:rPr lang="en-US" dirty="0"/>
              <a:t>The primary intent of the Common Framework is to provide guidance to data producers in Federal agencies for improving and standardizing their data-management </a:t>
            </a:r>
            <a:r>
              <a:rPr lang="en-US" dirty="0" smtClean="0"/>
              <a:t>practices. This </a:t>
            </a:r>
            <a:r>
              <a:rPr lang="en-US" dirty="0"/>
              <a:t>document also informs data users, software and tool developers, and information-product producers about which standards are preferred by USGEO agencies. This information can assist them in harmonizing their activities with current Federal data-management practices. These recommendations may also be useful for local, state, international, and commercial data creators whose Earth observations are widely shared.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2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8" y="332992"/>
            <a:ext cx="6105525" cy="427038"/>
          </a:xfrm>
        </p:spPr>
        <p:txBody>
          <a:bodyPr/>
          <a:lstStyle/>
          <a:p>
            <a:r>
              <a:rPr lang="en-US" dirty="0" smtClean="0"/>
              <a:t>Documents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260475"/>
            <a:ext cx="8591550" cy="431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Aspects and themes </a:t>
            </a:r>
            <a:r>
              <a:rPr lang="en-US" dirty="0"/>
              <a:t>of data management considered in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b="1" dirty="0" smtClean="0"/>
              <a:t>Data Preservation Guidelines: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1: PRESERVED DATA SET CONTENT DEFINITION AND APPRAISAL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2: ARCHIVE OPERATIONS AND ORGANIZATION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3: INFORMATION SECURITY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4: DATA INGESTION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5: ARCHIVE AND DATA MAINTENANCE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6: DATA ACCESS AND INTEROPERABILITY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7: DATA EXPLOITATION AND RE-PROCESSING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8: DATA PURGE PREVENTION </a:t>
            </a:r>
          </a:p>
          <a:p>
            <a:pPr marL="0" indent="0">
              <a:buNone/>
            </a:pPr>
            <a:r>
              <a:rPr lang="en-US" b="1" dirty="0" smtClean="0"/>
              <a:t>Common Framework of Earth Observation Data:</a:t>
            </a:r>
            <a:endParaRPr lang="en-US" b="1" dirty="0"/>
          </a:p>
          <a:p>
            <a:pPr lvl="0">
              <a:buFont typeface="Wingdings" charset="2"/>
              <a:buChar char="ü"/>
            </a:pPr>
            <a:r>
              <a:rPr lang="en-US" dirty="0"/>
              <a:t>Data Search and Discovery Services </a:t>
            </a:r>
          </a:p>
          <a:p>
            <a:pPr lvl="0">
              <a:buFont typeface="Wingdings" charset="2"/>
              <a:buChar char="ü"/>
            </a:pPr>
            <a:r>
              <a:rPr lang="en-US" dirty="0"/>
              <a:t>Data-Access Services  </a:t>
            </a:r>
          </a:p>
          <a:p>
            <a:pPr lvl="0">
              <a:buFont typeface="Wingdings" charset="2"/>
              <a:buChar char="ü"/>
            </a:pPr>
            <a:r>
              <a:rPr lang="en-US" dirty="0"/>
              <a:t>Data Documentation </a:t>
            </a:r>
          </a:p>
          <a:p>
            <a:pPr lvl="0">
              <a:buFont typeface="Wingdings" charset="2"/>
              <a:buChar char="ü"/>
            </a:pPr>
            <a:r>
              <a:rPr lang="en-US" dirty="0"/>
              <a:t>Compatible Formats and Vocabularies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6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8" y="161791"/>
            <a:ext cx="6105525" cy="769441"/>
          </a:xfrm>
        </p:spPr>
        <p:txBody>
          <a:bodyPr/>
          <a:lstStyle/>
          <a:p>
            <a:r>
              <a:rPr lang="en-US" dirty="0" smtClean="0"/>
              <a:t>Data Preservation Guidelines Themes </a:t>
            </a:r>
            <a:r>
              <a:rPr lang="en-US" dirty="0" err="1" smtClean="0"/>
              <a:t>vs</a:t>
            </a:r>
            <a:r>
              <a:rPr lang="en-US" dirty="0" smtClean="0"/>
              <a:t> Data Management Principles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11" y="1235074"/>
            <a:ext cx="8787396" cy="56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8" y="-7486"/>
            <a:ext cx="6105525" cy="1107996"/>
          </a:xfrm>
        </p:spPr>
        <p:txBody>
          <a:bodyPr/>
          <a:lstStyle/>
          <a:p>
            <a:r>
              <a:rPr lang="en-US" dirty="0" smtClean="0"/>
              <a:t>Common Framework for Earth Observation Data aspects </a:t>
            </a:r>
            <a:r>
              <a:rPr lang="en-US" dirty="0" err="1" smtClean="0"/>
              <a:t>vs</a:t>
            </a:r>
            <a:r>
              <a:rPr lang="en-US" dirty="0" smtClean="0"/>
              <a:t> Data Management Principles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-1" y="1250950"/>
            <a:ext cx="8686801" cy="5178425"/>
            <a:chOff x="-1" y="1250950"/>
            <a:chExt cx="8686801" cy="5178425"/>
          </a:xfrm>
        </p:grpSpPr>
        <p:sp>
          <p:nvSpPr>
            <p:cNvPr id="3" name="Rectangle 2"/>
            <p:cNvSpPr/>
            <p:nvPr/>
          </p:nvSpPr>
          <p:spPr>
            <a:xfrm>
              <a:off x="5603874" y="1889125"/>
              <a:ext cx="3079751" cy="6603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/>
                <a:t>Data Search and Discovery Services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97524" y="3121024"/>
              <a:ext cx="3079751" cy="485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Data-Access Services </a:t>
              </a:r>
            </a:p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07049" y="4178299"/>
              <a:ext cx="3079751" cy="485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Documentation </a:t>
              </a:r>
            </a:p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84824" y="5267324"/>
              <a:ext cx="3079751" cy="68580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Compatible Formats and Vocabularies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001" y="4492625"/>
              <a:ext cx="3603624" cy="460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Usability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7000" y="3454400"/>
              <a:ext cx="3619499" cy="460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Accessibility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299" y="5511800"/>
              <a:ext cx="3616325" cy="460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Preservation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824" y="1250950"/>
              <a:ext cx="3590925" cy="460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Curation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350" y="2339975"/>
              <a:ext cx="3581400" cy="460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Discoverability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000" y="4978401"/>
              <a:ext cx="3603625" cy="3079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DMP-3 - DMP-4 - DMP-5 - DMP-6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6525" y="3940175"/>
              <a:ext cx="3603625" cy="3143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DMP-2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4300" y="5981701"/>
              <a:ext cx="3603625" cy="3365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DMP-7 – DMP-8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300" y="1743076"/>
              <a:ext cx="3603625" cy="3682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DMP-9 – DMP-10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825" y="2832101"/>
              <a:ext cx="3603625" cy="3682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DMP-1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3" idx="1"/>
            </p:cNvCxnSpPr>
            <p:nvPr/>
          </p:nvCxnSpPr>
          <p:spPr>
            <a:xfrm flipH="1">
              <a:off x="2317750" y="2219325"/>
              <a:ext cx="3286124" cy="7969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3" idx="1"/>
            </p:cNvCxnSpPr>
            <p:nvPr/>
          </p:nvCxnSpPr>
          <p:spPr>
            <a:xfrm flipH="1" flipV="1">
              <a:off x="2825750" y="1984375"/>
              <a:ext cx="2778124" cy="2349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1746250" y="4246562"/>
              <a:ext cx="3797299" cy="8016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9" idx="1"/>
            </p:cNvCxnSpPr>
            <p:nvPr/>
          </p:nvCxnSpPr>
          <p:spPr>
            <a:xfrm flipH="1" flipV="1">
              <a:off x="841375" y="5254625"/>
              <a:ext cx="4743449" cy="355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7" idx="1"/>
            </p:cNvCxnSpPr>
            <p:nvPr/>
          </p:nvCxnSpPr>
          <p:spPr>
            <a:xfrm flipH="1">
              <a:off x="2349500" y="3363912"/>
              <a:ext cx="3248024" cy="731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904875" y="1682749"/>
              <a:ext cx="968375" cy="64452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905001" y="4772024"/>
              <a:ext cx="1898650" cy="64452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-1" y="5572125"/>
              <a:ext cx="3762375" cy="85725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67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23" y="8389"/>
            <a:ext cx="6105525" cy="1107996"/>
          </a:xfrm>
        </p:spPr>
        <p:txBody>
          <a:bodyPr/>
          <a:lstStyle/>
          <a:p>
            <a:r>
              <a:rPr lang="en-US" dirty="0" smtClean="0"/>
              <a:t>Common framework for Earth Observation data Characteristics &amp;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419225"/>
            <a:ext cx="7653338" cy="4318000"/>
          </a:xfrm>
        </p:spPr>
        <p:txBody>
          <a:bodyPr/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140000"/>
              </a:lnSpc>
              <a:buFont typeface="Wingdings" charset="2"/>
              <a:buChar char="Ø"/>
            </a:pPr>
            <a:r>
              <a:rPr lang="en-US" sz="1800" dirty="0" smtClean="0"/>
              <a:t>No focus on Preservation</a:t>
            </a:r>
          </a:p>
          <a:p>
            <a:pPr>
              <a:lnSpc>
                <a:spcPct val="140000"/>
              </a:lnSpc>
              <a:buFont typeface="Wingdings" charset="2"/>
              <a:buChar char="Ø"/>
            </a:pPr>
            <a:r>
              <a:rPr lang="en-US" sz="1800" dirty="0" smtClean="0"/>
              <a:t>More technical details:</a:t>
            </a:r>
          </a:p>
          <a:p>
            <a:pPr lvl="1">
              <a:lnSpc>
                <a:spcPct val="140000"/>
              </a:lnSpc>
              <a:buFont typeface="Wingdings" charset="2"/>
              <a:buChar char="§"/>
            </a:pPr>
            <a:r>
              <a:rPr lang="en-US" sz="1800" dirty="0" smtClean="0"/>
              <a:t>Method and Practices</a:t>
            </a:r>
          </a:p>
          <a:p>
            <a:pPr lvl="1">
              <a:lnSpc>
                <a:spcPct val="140000"/>
              </a:lnSpc>
              <a:buFont typeface="Wingdings" charset="2"/>
              <a:buChar char="§"/>
            </a:pPr>
            <a:r>
              <a:rPr lang="en-US" sz="1800" dirty="0" smtClean="0"/>
              <a:t>Implementations</a:t>
            </a:r>
          </a:p>
          <a:p>
            <a:pPr lvl="1">
              <a:lnSpc>
                <a:spcPct val="140000"/>
              </a:lnSpc>
              <a:buFont typeface="Wingdings" charset="2"/>
              <a:buChar char="§"/>
            </a:pPr>
            <a:r>
              <a:rPr lang="en-US" sz="1800" dirty="0" smtClean="0"/>
              <a:t>Applicable Software</a:t>
            </a:r>
          </a:p>
          <a:p>
            <a:pPr lvl="1">
              <a:lnSpc>
                <a:spcPct val="140000"/>
              </a:lnSpc>
              <a:buFont typeface="Wingdings" charset="2"/>
              <a:buChar char="§"/>
            </a:pPr>
            <a:r>
              <a:rPr lang="en-US" sz="1800" dirty="0" smtClean="0"/>
              <a:t>Testing and validation</a:t>
            </a:r>
          </a:p>
          <a:p>
            <a:pPr lvl="1">
              <a:lnSpc>
                <a:spcPct val="140000"/>
              </a:lnSpc>
              <a:buFont typeface="Wingdings" charset="2"/>
              <a:buChar char="§"/>
            </a:pPr>
            <a:r>
              <a:rPr lang="en-US" sz="1800" dirty="0" smtClean="0"/>
              <a:t>Metrics</a:t>
            </a:r>
          </a:p>
          <a:p>
            <a:pPr>
              <a:lnSpc>
                <a:spcPct val="140000"/>
              </a:lnSpc>
              <a:buFont typeface="Wingdings" charset="2"/>
              <a:buChar char="Ø"/>
            </a:pPr>
            <a:r>
              <a:rPr lang="en-US" sz="1800" dirty="0" smtClean="0"/>
              <a:t>More details on standards and protocols</a:t>
            </a:r>
          </a:p>
          <a:p>
            <a:pPr>
              <a:lnSpc>
                <a:spcPct val="140000"/>
              </a:lnSpc>
              <a:buFont typeface="Wingdings" charset="2"/>
              <a:buChar char="Ø"/>
            </a:pPr>
            <a:r>
              <a:rPr lang="en-US" sz="1800" dirty="0" smtClean="0"/>
              <a:t>Useful to review relevant CEOS Best Practices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59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5" name="Picture 2" descr="http://abovethelaw.com/wp-content/uploads/2015/04/thank-you-thanks-word-clo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432" y="2222500"/>
            <a:ext cx="6436042" cy="34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9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89234" y="1222135"/>
            <a:ext cx="591535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b="1" dirty="0" smtClean="0"/>
              <a:t>   Status</a:t>
            </a:r>
            <a:endParaRPr lang="en-US" b="1" dirty="0"/>
          </a:p>
          <a:p>
            <a:pPr marL="0" lvl="1"/>
            <a:endParaRPr lang="en-GB" dirty="0">
              <a:solidFill>
                <a:srgbClr val="008000"/>
              </a:solidFill>
              <a:latin typeface="+mn-lt"/>
            </a:endParaRPr>
          </a:p>
          <a:p>
            <a:pPr marL="742950" lvl="2" indent="-285750">
              <a:buFont typeface="Arial"/>
              <a:buChar char="•"/>
            </a:pPr>
            <a:r>
              <a:rPr lang="en-GB" dirty="0" smtClean="0">
                <a:solidFill>
                  <a:srgbClr val="008000"/>
                </a:solidFill>
              </a:rPr>
              <a:t>Preservation Workflow 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rgbClr val="008000"/>
                </a:solidFill>
              </a:rPr>
              <a:t>EO Data Generic Consolidation Process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rgbClr val="008000"/>
                </a:solidFill>
              </a:rPr>
              <a:t>EO Data </a:t>
            </a:r>
            <a:r>
              <a:rPr lang="en-GB" dirty="0">
                <a:solidFill>
                  <a:srgbClr val="008000"/>
                </a:solidFill>
              </a:rPr>
              <a:t>Preservation Guidelines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rgbClr val="008000"/>
                </a:solidFill>
              </a:rPr>
              <a:t>EO Preserved </a:t>
            </a:r>
            <a:r>
              <a:rPr lang="en-GB" dirty="0">
                <a:solidFill>
                  <a:srgbClr val="008000"/>
                </a:solidFill>
              </a:rPr>
              <a:t>Data Set </a:t>
            </a:r>
            <a:r>
              <a:rPr lang="en-GB" dirty="0" smtClean="0">
                <a:solidFill>
                  <a:srgbClr val="008000"/>
                </a:solidFill>
              </a:rPr>
              <a:t>Content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8000"/>
                </a:solidFill>
              </a:rPr>
              <a:t>Purge Alert </a:t>
            </a:r>
            <a:r>
              <a:rPr lang="en-GB" dirty="0" smtClean="0">
                <a:solidFill>
                  <a:srgbClr val="008000"/>
                </a:solidFill>
              </a:rPr>
              <a:t>Procedure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8000"/>
                </a:solidFill>
              </a:rPr>
              <a:t>Purge Alert Procedure White </a:t>
            </a:r>
            <a:r>
              <a:rPr lang="en-GB" dirty="0" smtClean="0">
                <a:solidFill>
                  <a:srgbClr val="008000"/>
                </a:solidFill>
              </a:rPr>
              <a:t>paper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8000"/>
                </a:solidFill>
              </a:rPr>
              <a:t>Glossary of Acronyms and Terms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8000"/>
                </a:solidFill>
              </a:rPr>
              <a:t>Persistent Identifiers Best Practice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8000"/>
                </a:solidFill>
              </a:rPr>
              <a:t>Associated Knowledge Preservation Best Practices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rgbClr val="008000"/>
                </a:solidFill>
              </a:rPr>
              <a:t>WGISS EO Data Management and Stewardship Maturity Matrix</a:t>
            </a:r>
            <a:endParaRPr lang="en-GB" dirty="0">
              <a:solidFill>
                <a:srgbClr val="008000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GB" dirty="0" smtClean="0">
              <a:solidFill>
                <a:srgbClr val="E37222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GB" dirty="0">
              <a:solidFill>
                <a:srgbClr val="E3722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1" y="1888714"/>
            <a:ext cx="1409700" cy="162554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7714" y="162661"/>
            <a:ext cx="8011886" cy="58477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200" dirty="0" smtClean="0">
                <a:latin typeface="Calibri" charset="0"/>
                <a:ea typeface="ＭＳ Ｐゴシック" charset="0"/>
                <a:cs typeface="Calibri" charset="0"/>
              </a:rPr>
              <a:t>CEOS Core Documents STATUS</a:t>
            </a:r>
            <a:endParaRPr lang="en-US" sz="3200" dirty="0"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77" y="3970943"/>
            <a:ext cx="1469964" cy="14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217714" y="-83560"/>
            <a:ext cx="7342188" cy="107721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altLang="en-US" sz="3200" dirty="0" smtClean="0">
                <a:latin typeface="Calibri" charset="0"/>
                <a:ea typeface="ＭＳ Ｐゴシック" charset="0"/>
                <a:cs typeface="Calibri" charset="0"/>
              </a:rPr>
              <a:t>CEOS Data </a:t>
            </a:r>
            <a:r>
              <a:rPr lang="en-GB" altLang="en-US" sz="3200" dirty="0">
                <a:latin typeface="Calibri" charset="0"/>
                <a:ea typeface="ＭＳ Ｐゴシック" charset="0"/>
                <a:cs typeface="Calibri" charset="0"/>
              </a:rPr>
              <a:t>Stewardship Best Practices</a:t>
            </a:r>
            <a:br>
              <a:rPr lang="en-GB" altLang="en-US" sz="3200" dirty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3200" dirty="0" smtClean="0">
                <a:latin typeface="Calibri" charset="0"/>
                <a:ea typeface="ＭＳ Ｐゴシック" charset="0"/>
                <a:cs typeface="Calibri" charset="0"/>
              </a:rPr>
              <a:t>Document </a:t>
            </a:r>
            <a:r>
              <a:rPr lang="en-US" sz="3200" dirty="0">
                <a:latin typeface="Calibri" charset="0"/>
                <a:ea typeface="ＭＳ Ｐゴシック" charset="0"/>
                <a:cs typeface="Calibri" charset="0"/>
              </a:rPr>
              <a:t>Tree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0" y="1164285"/>
            <a:ext cx="9144000" cy="5816254"/>
            <a:chOff x="0" y="1164285"/>
            <a:chExt cx="9144000" cy="5816254"/>
          </a:xfrm>
        </p:grpSpPr>
        <p:grpSp>
          <p:nvGrpSpPr>
            <p:cNvPr id="48" name="Group 47"/>
            <p:cNvGrpSpPr/>
            <p:nvPr/>
          </p:nvGrpSpPr>
          <p:grpSpPr>
            <a:xfrm>
              <a:off x="0" y="1164285"/>
              <a:ext cx="9144000" cy="5816254"/>
              <a:chOff x="0" y="1041746"/>
              <a:chExt cx="9144000" cy="5816254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0" y="3400425"/>
                <a:ext cx="9144000" cy="34575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r>
                  <a:rPr lang="de-DE" sz="1600" b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charset="0"/>
                    <a:cs typeface="+mn-cs"/>
                  </a:rPr>
                  <a:t>Technical Documents</a:t>
                </a:r>
                <a:endParaRPr lang="en-US" sz="1600" b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1028" y="1041746"/>
                <a:ext cx="9132971" cy="23764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r>
                  <a:rPr lang="de-DE" sz="1600" b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charset="0"/>
                    <a:cs typeface="+mn-cs"/>
                  </a:rPr>
                  <a:t>Policy Documents</a:t>
                </a:r>
                <a:endParaRPr lang="en-US" sz="1600" b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4071265" y="3562696"/>
                <a:ext cx="1512887" cy="792163"/>
              </a:xfrm>
              <a:prstGeom prst="rect">
                <a:avLst/>
              </a:prstGeom>
              <a:solidFill>
                <a:srgbClr val="C4DC94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Preservation Workflow</a:t>
                </a:r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2324821" y="5848696"/>
                <a:ext cx="1514475" cy="790575"/>
              </a:xfrm>
              <a:prstGeom prst="rect">
                <a:avLst/>
              </a:prstGeom>
              <a:solidFill>
                <a:srgbClr val="E9F2D6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EO Data Set</a:t>
                </a:r>
                <a:br>
                  <a:rPr lang="de-DE" sz="14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en-GB" sz="14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Consolidation</a:t>
                </a:r>
                <a:r>
                  <a:rPr lang="de-DE" sz="14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GB" sz="14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Process</a:t>
                </a:r>
                <a:endParaRPr lang="en-GB" sz="1400" b="1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3455844" y="4866105"/>
                <a:ext cx="904490" cy="797522"/>
              </a:xfrm>
              <a:prstGeom prst="rect">
                <a:avLst/>
              </a:prstGeom>
              <a:solidFill>
                <a:srgbClr val="D2E4AE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100" b="1" kern="0" dirty="0" smtClea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EO Data Preservation </a:t>
                </a:r>
                <a:r>
                  <a:rPr lang="de-DE" sz="1100" b="1" kern="0" dirty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Guidelines</a:t>
                </a: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6709690" y="3562696"/>
                <a:ext cx="1512887" cy="7921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Glossary of Acronyms and Terms</a:t>
                </a:r>
                <a:endParaRPr lang="en-GB" sz="1400" b="1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4071265" y="2372071"/>
                <a:ext cx="1512887" cy="792163"/>
              </a:xfrm>
              <a:prstGeom prst="rect">
                <a:avLst/>
              </a:prstGeom>
              <a:solidFill>
                <a:srgbClr val="B0C991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CEOS EO Space Data Sets</a:t>
                </a:r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6566815" y="1148109"/>
                <a:ext cx="1938066" cy="792162"/>
              </a:xfrm>
              <a:prstGeom prst="rect">
                <a:avLst/>
              </a:prstGeom>
              <a:solidFill>
                <a:srgbClr val="9DC7B3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EO Data Stewardship </a:t>
                </a:r>
                <a:br>
                  <a:rPr lang="en-US" sz="1400" b="1" kern="0" dirty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en-US" sz="1400" b="1" kern="0" dirty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Cooperative Framework</a:t>
                </a:r>
              </a:p>
            </p:txBody>
          </p:sp>
          <p:cxnSp>
            <p:nvCxnSpPr>
              <p:cNvPr id="59" name="Straight Arrow Connector 29"/>
              <p:cNvCxnSpPr>
                <a:cxnSpLocks noChangeShapeType="1"/>
                <a:stCxn id="57" idx="2"/>
                <a:endCxn id="53" idx="0"/>
              </p:cNvCxnSpPr>
              <p:nvPr/>
            </p:nvCxnSpPr>
            <p:spPr bwMode="auto">
              <a:xfrm>
                <a:off x="4828502" y="3164234"/>
                <a:ext cx="0" cy="398462"/>
              </a:xfrm>
              <a:prstGeom prst="straightConnector1">
                <a:avLst/>
              </a:prstGeom>
              <a:noFill/>
              <a:ln w="19050">
                <a:solidFill>
                  <a:srgbClr val="4F6228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4577996" y="4855523"/>
                <a:ext cx="1052348" cy="795977"/>
              </a:xfrm>
              <a:prstGeom prst="rect">
                <a:avLst/>
              </a:prstGeom>
              <a:solidFill>
                <a:srgbClr val="D2E4AE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100" b="1" kern="0" dirty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Preserved Data </a:t>
                </a:r>
                <a:endParaRPr lang="de-DE" sz="1100" b="1" kern="0" dirty="0" smtClean="0">
                  <a:solidFill>
                    <a:schemeClr val="tx1"/>
                  </a:solidFill>
                  <a:latin typeface="Calibri"/>
                  <a:ea typeface="+mn-ea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100" b="1" kern="0" dirty="0" smtClea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Set </a:t>
                </a:r>
                <a:r>
                  <a:rPr lang="de-DE" sz="1100" b="1" kern="0" dirty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Content</a:t>
                </a:r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2318665" y="4868333"/>
                <a:ext cx="983335" cy="781926"/>
              </a:xfrm>
              <a:prstGeom prst="rect">
                <a:avLst/>
              </a:prstGeom>
              <a:solidFill>
                <a:srgbClr val="D2E4AE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1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Persistent </a:t>
                </a:r>
                <a:r>
                  <a:rPr lang="en-GB" sz="11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Identifiers</a:t>
                </a:r>
                <a:r>
                  <a:rPr lang="de-DE" sz="11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de-DE" sz="11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Best Practice</a:t>
                </a: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6668954" y="2330276"/>
                <a:ext cx="1512887" cy="790575"/>
              </a:xfrm>
              <a:prstGeom prst="rect">
                <a:avLst/>
              </a:prstGeom>
              <a:solidFill>
                <a:srgbClr val="E9F2D6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Data </a:t>
                </a:r>
                <a:r>
                  <a:rPr lang="en-GB" sz="14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Purge</a:t>
                </a:r>
                <a:r>
                  <a:rPr lang="de-DE" sz="14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de-DE" sz="14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Alert </a:t>
                </a:r>
                <a:r>
                  <a:rPr lang="en-GB" sz="1400" b="1" kern="0" dirty="0" smtClean="0">
                    <a:solidFill>
                      <a:prstClr val="black"/>
                    </a:solidFill>
                    <a:latin typeface="Calibri"/>
                  </a:rPr>
                  <a:t>Procedure</a:t>
                </a:r>
                <a:r>
                  <a:rPr lang="de-DE" sz="1400" b="1" kern="0" dirty="0" smtClean="0">
                    <a:solidFill>
                      <a:prstClr val="black"/>
                    </a:solidFill>
                    <a:latin typeface="Calibri"/>
                  </a:rPr>
                  <a:t> &amp; </a:t>
                </a:r>
                <a:r>
                  <a:rPr lang="de-DE" sz="1400" b="1" kern="0" dirty="0">
                    <a:solidFill>
                      <a:prstClr val="black"/>
                    </a:solidFill>
                    <a:latin typeface="Calibri"/>
                  </a:rPr>
                  <a:t>White Paper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00" b="1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3893465" y="1114771"/>
                <a:ext cx="1871662" cy="874713"/>
              </a:xfrm>
              <a:prstGeom prst="rect">
                <a:avLst/>
              </a:prstGeom>
              <a:solidFill>
                <a:srgbClr val="9DC7B3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Individual organizations'</a:t>
                </a:r>
                <a:br>
                  <a:rPr lang="en-US" sz="1400" b="1" ker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en-US" sz="1400" b="1" ker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 policies (stewardship, access, ...)</a:t>
                </a:r>
              </a:p>
            </p:txBody>
          </p:sp>
          <p:cxnSp>
            <p:nvCxnSpPr>
              <p:cNvPr id="64" name="Straight Arrow Connector 37"/>
              <p:cNvCxnSpPr>
                <a:cxnSpLocks noChangeShapeType="1"/>
                <a:endCxn id="53" idx="2"/>
              </p:cNvCxnSpPr>
              <p:nvPr/>
            </p:nvCxnSpPr>
            <p:spPr bwMode="auto">
              <a:xfrm flipV="1">
                <a:off x="4825327" y="4354859"/>
                <a:ext cx="3175" cy="338137"/>
              </a:xfrm>
              <a:prstGeom prst="straightConnector1">
                <a:avLst/>
              </a:prstGeom>
              <a:noFill/>
              <a:ln w="19050">
                <a:solidFill>
                  <a:srgbClr val="4F622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" name="TextBox 2"/>
              <p:cNvSpPr txBox="1">
                <a:spLocks noChangeArrowheads="1"/>
              </p:cNvSpPr>
              <p:nvPr/>
            </p:nvSpPr>
            <p:spPr bwMode="auto">
              <a:xfrm>
                <a:off x="3923627" y="3295996"/>
                <a:ext cx="914400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>
                    <a:solidFill>
                      <a:schemeClr val="tx1"/>
                    </a:solidFill>
                  </a:rPr>
                  <a:t>Applied to</a:t>
                </a:r>
                <a:endParaRPr lang="en-US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3996769" y="5836961"/>
                <a:ext cx="1512888" cy="790575"/>
              </a:xfrm>
              <a:prstGeom prst="rect">
                <a:avLst/>
              </a:prstGeom>
              <a:solidFill>
                <a:srgbClr val="E9F2D6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>
                  <a:defRPr/>
                </a:pPr>
                <a:r>
                  <a:rPr lang="de-DE" sz="1400" b="1">
                    <a:solidFill>
                      <a:srgbClr val="000000"/>
                    </a:solidFill>
                    <a:latin typeface="Calibri" charset="0"/>
                  </a:rPr>
                  <a:t>…</a:t>
                </a:r>
              </a:p>
            </p:txBody>
          </p:sp>
          <p:sp>
            <p:nvSpPr>
              <p:cNvPr id="67" name="TextBox 29"/>
              <p:cNvSpPr txBox="1">
                <a:spLocks noChangeArrowheads="1"/>
              </p:cNvSpPr>
              <p:nvPr/>
            </p:nvSpPr>
            <p:spPr bwMode="auto">
              <a:xfrm>
                <a:off x="3966490" y="4423121"/>
                <a:ext cx="755650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>
                    <a:solidFill>
                      <a:schemeClr val="tx1"/>
                    </a:solidFill>
                  </a:rPr>
                  <a:t>Support</a:t>
                </a:r>
                <a:endParaRPr lang="en-US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71"/>
              <p:cNvSpPr txBox="1">
                <a:spLocks noChangeArrowheads="1"/>
              </p:cNvSpPr>
              <p:nvPr/>
            </p:nvSpPr>
            <p:spPr bwMode="auto">
              <a:xfrm>
                <a:off x="445415" y="5866159"/>
                <a:ext cx="1728787" cy="554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 i="1">
                    <a:solidFill>
                      <a:schemeClr val="tx1"/>
                    </a:solidFill>
                  </a:rPr>
                  <a:t>Technical implementation procedures</a:t>
                </a:r>
                <a:endParaRPr lang="en-US" sz="1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TextBox 72"/>
              <p:cNvSpPr txBox="1">
                <a:spLocks noChangeArrowheads="1"/>
              </p:cNvSpPr>
              <p:nvPr/>
            </p:nvSpPr>
            <p:spPr bwMode="auto">
              <a:xfrm>
                <a:off x="445415" y="4858096"/>
                <a:ext cx="1728787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 i="1">
                    <a:solidFill>
                      <a:schemeClr val="tx1"/>
                    </a:solidFill>
                  </a:rPr>
                  <a:t>Guidelines and best practices on specific topics</a:t>
                </a:r>
                <a:endParaRPr lang="en-US" sz="1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TextBox 76"/>
              <p:cNvSpPr txBox="1">
                <a:spLocks noChangeArrowheads="1"/>
              </p:cNvSpPr>
              <p:nvPr/>
            </p:nvSpPr>
            <p:spPr bwMode="auto">
              <a:xfrm>
                <a:off x="445415" y="3883371"/>
                <a:ext cx="17287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 i="1">
                    <a:solidFill>
                      <a:schemeClr val="tx1"/>
                    </a:solidFill>
                  </a:rPr>
                  <a:t>General guidelines and best practices</a:t>
                </a:r>
                <a:endParaRPr lang="en-US" sz="1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67"/>
              <p:cNvSpPr>
                <a:spLocks noChangeArrowheads="1"/>
              </p:cNvSpPr>
              <p:nvPr/>
            </p:nvSpPr>
            <p:spPr bwMode="auto">
              <a:xfrm>
                <a:off x="2174202" y="4715221"/>
                <a:ext cx="6769100" cy="208756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8054964" y="4858097"/>
                <a:ext cx="824437" cy="783378"/>
              </a:xfrm>
              <a:prstGeom prst="rect">
                <a:avLst/>
              </a:prstGeom>
              <a:solidFill>
                <a:srgbClr val="D2E4AE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>
                  <a:defRPr/>
                </a:pPr>
                <a:r>
                  <a:rPr lang="de-DE" sz="1100" b="1" dirty="0">
                    <a:solidFill>
                      <a:schemeClr val="tx1"/>
                    </a:solidFill>
                    <a:latin typeface="Calibri" charset="0"/>
                  </a:rPr>
                  <a:t>Reference Model for Data Stewardship</a:t>
                </a:r>
              </a:p>
            </p:txBody>
          </p:sp>
          <p:sp>
            <p:nvSpPr>
              <p:cNvPr id="73" name="TextBox 85"/>
              <p:cNvSpPr txBox="1">
                <a:spLocks noChangeArrowheads="1"/>
              </p:cNvSpPr>
              <p:nvPr/>
            </p:nvSpPr>
            <p:spPr bwMode="auto">
              <a:xfrm>
                <a:off x="445415" y="2699096"/>
                <a:ext cx="17287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 i="1" dirty="0">
                    <a:solidFill>
                      <a:schemeClr val="tx1"/>
                    </a:solidFill>
                  </a:rPr>
                  <a:t>High </a:t>
                </a:r>
                <a:r>
                  <a:rPr lang="de-DE" sz="1000" b="1" i="1" dirty="0" err="1">
                    <a:solidFill>
                      <a:schemeClr val="tx1"/>
                    </a:solidFill>
                  </a:rPr>
                  <a:t>level</a:t>
                </a:r>
                <a:r>
                  <a:rPr lang="de-DE" sz="1000" b="1" i="1" dirty="0">
                    <a:solidFill>
                      <a:schemeClr val="tx1"/>
                    </a:solidFill>
                  </a:rPr>
                  <a:t> </a:t>
                </a:r>
                <a:r>
                  <a:rPr lang="de-DE" sz="1000" b="1" i="1" dirty="0" err="1">
                    <a:solidFill>
                      <a:schemeClr val="tx1"/>
                    </a:solidFill>
                  </a:rPr>
                  <a:t>framework</a:t>
                </a:r>
                <a:r>
                  <a:rPr lang="de-DE" sz="1000" b="1" i="1" dirty="0">
                    <a:solidFill>
                      <a:schemeClr val="tx1"/>
                    </a:solidFill>
                  </a:rPr>
                  <a:t> </a:t>
                </a:r>
                <a:r>
                  <a:rPr lang="de-DE" sz="1000" b="1" i="1" dirty="0" err="1">
                    <a:solidFill>
                      <a:schemeClr val="tx1"/>
                    </a:solidFill>
                  </a:rPr>
                  <a:t>documents</a:t>
                </a:r>
                <a:endParaRPr lang="en-US" sz="1000" b="1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4" name="Straight Arrow Connector 37"/>
              <p:cNvCxnSpPr>
                <a:cxnSpLocks noChangeShapeType="1"/>
                <a:stCxn id="58" idx="1"/>
                <a:endCxn id="63" idx="3"/>
              </p:cNvCxnSpPr>
              <p:nvPr/>
            </p:nvCxnSpPr>
            <p:spPr bwMode="auto">
              <a:xfrm flipH="1">
                <a:off x="5765127" y="1544190"/>
                <a:ext cx="801688" cy="7938"/>
              </a:xfrm>
              <a:prstGeom prst="straightConnector1">
                <a:avLst/>
              </a:prstGeom>
              <a:noFill/>
              <a:ln w="19050">
                <a:solidFill>
                  <a:srgbClr val="4F6228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Arrow Connector 37"/>
              <p:cNvCxnSpPr>
                <a:cxnSpLocks noChangeShapeType="1"/>
                <a:stCxn id="57" idx="0"/>
                <a:endCxn id="63" idx="2"/>
              </p:cNvCxnSpPr>
              <p:nvPr/>
            </p:nvCxnSpPr>
            <p:spPr bwMode="auto">
              <a:xfrm flipV="1">
                <a:off x="4828502" y="1989484"/>
                <a:ext cx="1588" cy="382587"/>
              </a:xfrm>
              <a:prstGeom prst="straightConnector1">
                <a:avLst/>
              </a:prstGeom>
              <a:noFill/>
              <a:ln w="19050">
                <a:solidFill>
                  <a:srgbClr val="4F6228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" name="TextBox 116"/>
              <p:cNvSpPr txBox="1">
                <a:spLocks noChangeArrowheads="1"/>
              </p:cNvSpPr>
              <p:nvPr/>
            </p:nvSpPr>
            <p:spPr bwMode="auto">
              <a:xfrm>
                <a:off x="3829965" y="2113309"/>
                <a:ext cx="914400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>
                    <a:solidFill>
                      <a:schemeClr val="tx1"/>
                    </a:solidFill>
                  </a:rPr>
                  <a:t>Applied to</a:t>
                </a:r>
                <a:endParaRPr lang="en-US" sz="10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57938" y="3972136"/>
                <a:ext cx="320796" cy="369914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10374" y="6398222"/>
                <a:ext cx="299626" cy="345503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19476" y="5431859"/>
                <a:ext cx="278441" cy="321074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60509" y="5472631"/>
                <a:ext cx="296824" cy="342272"/>
              </a:xfrm>
              <a:prstGeom prst="rect">
                <a:avLst/>
              </a:prstGeom>
            </p:spPr>
          </p:pic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5886357" y="4860870"/>
                <a:ext cx="929309" cy="822380"/>
              </a:xfrm>
              <a:prstGeom prst="rect">
                <a:avLst/>
              </a:prstGeom>
              <a:solidFill>
                <a:srgbClr val="D2E4AE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 smtClea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Associated Knowledge</a:t>
                </a:r>
                <a:r>
                  <a:rPr lang="de-DE" sz="1100" b="1" kern="0" dirty="0" smtClea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GB" sz="1100" b="1" kern="0" dirty="0" smtClea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Preservation</a:t>
                </a:r>
                <a:endParaRPr lang="en-GB" sz="1100" b="1" kern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7023010" y="4854520"/>
                <a:ext cx="850993" cy="796980"/>
              </a:xfrm>
              <a:prstGeom prst="rect">
                <a:avLst/>
              </a:prstGeom>
              <a:solidFill>
                <a:srgbClr val="D2E4AE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 smtClea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CEOS Maturity Matrix</a:t>
                </a:r>
                <a:endParaRPr lang="en-GB" sz="1100" b="1" kern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20600" y="2907695"/>
                <a:ext cx="320796" cy="369914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46000" y="4076095"/>
                <a:ext cx="320796" cy="369914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93000" y="5485795"/>
                <a:ext cx="297894" cy="34350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36300" y="5536595"/>
                <a:ext cx="285200" cy="328868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91" y="5486346"/>
                <a:ext cx="285200" cy="328868"/>
              </a:xfrm>
              <a:prstGeom prst="rect">
                <a:avLst/>
              </a:prstGeom>
            </p:spPr>
          </p:pic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2045" y="5605327"/>
              <a:ext cx="285200" cy="328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13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87724" y="323841"/>
            <a:ext cx="7342188" cy="58477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libri" charset="0"/>
                <a:ea typeface="MS PGothic" charset="0"/>
              </a:rPr>
              <a:t>Document Management </a:t>
            </a:r>
            <a:r>
              <a:rPr lang="en-US" sz="3200" dirty="0" smtClean="0">
                <a:latin typeface="Calibri" charset="0"/>
                <a:ea typeface="MS PGothic" charset="0"/>
              </a:rPr>
              <a:t>Table</a:t>
            </a:r>
            <a:endParaRPr lang="en-US" sz="3200" dirty="0">
              <a:latin typeface="Calibri" charset="0"/>
              <a:ea typeface="MS PGothic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59665"/>
              </p:ext>
            </p:extLst>
          </p:nvPr>
        </p:nvGraphicFramePr>
        <p:xfrm>
          <a:off x="100596" y="1151148"/>
          <a:ext cx="8965964" cy="5660131"/>
        </p:xfrm>
        <a:graphic>
          <a:graphicData uri="http://schemas.openxmlformats.org/drawingml/2006/table">
            <a:tbl>
              <a:tblPr/>
              <a:tblGrid>
                <a:gridCol w="2134711"/>
                <a:gridCol w="1249059"/>
                <a:gridCol w="1001084"/>
                <a:gridCol w="1581531"/>
                <a:gridCol w="666777"/>
                <a:gridCol w="833931"/>
                <a:gridCol w="1498871"/>
              </a:tblGrid>
              <a:tr h="41635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Document name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Custodian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Document ID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File name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Current version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Date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Status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991"/>
                    </a:solidFill>
                  </a:tcPr>
                </a:tc>
              </a:tr>
              <a:tr h="61599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Preservation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Workflow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CEOS/WGISS/DSIG/PW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Long Term Preservation of EO Space Data: Preservation Workflow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03/2015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59956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EO Data Stewardship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Glossary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/GLOS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Long Term Preservation of EO Space Data: Glossary of Acronyms and Terms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01/2017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61599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EO Data Preservation Guidelines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CEOS/WGISS/DSIG/EODPG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EO Data Preservation Guidelines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/>
                          <a:cs typeface="Calibri"/>
                        </a:rPr>
                        <a:t>       09/2015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58548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EO Data Set Consolidation Process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CEOS/WGISS/DSIG/GEODSCP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Generic Earth Observation Data Set Consolidation Process 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03/2015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61599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Preserved Data Set Content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CEOS/WGISS/DSIG/EOPDSC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EO Preserved Data Set Content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09/2015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61599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Persistent Identifiers Best Practice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DLR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 DSIG/PIDBP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 Persistent Identifier Best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Practices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01/2017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41534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Data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Purge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Alert White Paper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CEOS/WGISS/DSIG/DPA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Data Purge Alert Procedure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04/2017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58971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Associated Knowledge Best Practice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CEOS/WGISS/DSIG/AKPBP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Associated Knowledge Preservation Best Practices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01/2017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58971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WGISS Data Management and Stewardship Maturity Matrix White Paper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CEOS/WGISS/DSIG/DSMM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WGISS WGISS Data Management and Stewardship Maturity Matrix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09/2017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7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350"/>
            <a:ext cx="9144000" cy="4669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8" y="409192"/>
            <a:ext cx="6105525" cy="427038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9838" y="6286586"/>
            <a:ext cx="6526212" cy="2317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ESA UNCLASSIFIED – For Official Use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17" y="1727202"/>
            <a:ext cx="1662369" cy="1798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663" y="1727201"/>
            <a:ext cx="1440564" cy="1825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64" y="3608711"/>
            <a:ext cx="1617196" cy="1857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7688" y="3571420"/>
            <a:ext cx="1595426" cy="1859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3089" y="1754220"/>
            <a:ext cx="1612221" cy="1812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7993" y="3611140"/>
            <a:ext cx="1442340" cy="1819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929" y="1792864"/>
            <a:ext cx="1520978" cy="1746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5175" y="3609521"/>
            <a:ext cx="1534566" cy="180728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567439" y="3557911"/>
            <a:ext cx="8052985" cy="4925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296562" y="1756297"/>
            <a:ext cx="0" cy="371524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783258" y="1781240"/>
            <a:ext cx="11272" cy="369029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88885" y="1728010"/>
            <a:ext cx="18717" cy="371650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2304" y="5448880"/>
            <a:ext cx="8014074" cy="36167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39604" y="1742787"/>
            <a:ext cx="8013262" cy="981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67489" y="1765300"/>
            <a:ext cx="10215" cy="367921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958493" y="1729278"/>
            <a:ext cx="1" cy="375577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525843" y="1706046"/>
            <a:ext cx="30796" cy="376549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5358" y="1810335"/>
            <a:ext cx="1269002" cy="17427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120632" y="4215112"/>
            <a:ext cx="1267790" cy="158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6600" b="1" dirty="0" smtClean="0">
                <a:solidFill>
                  <a:srgbClr val="FF0000"/>
                </a:solidFill>
              </a:rPr>
              <a:t>?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123" y="1721487"/>
            <a:ext cx="4867577" cy="35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7328" y="240224"/>
            <a:ext cx="759618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Calibri" charset="0"/>
                <a:ea typeface="MS PGothic" charset="0"/>
                <a:cs typeface="+mj-cs"/>
              </a:defRPr>
            </a:lvl1pPr>
            <a:lvl2pPr eaLnBrk="0" hangingPunct="0">
              <a:defRPr sz="2200" b="1">
                <a:solidFill>
                  <a:schemeClr val="bg1"/>
                </a:solidFill>
              </a:defRPr>
            </a:lvl2pPr>
            <a:lvl3pPr eaLnBrk="0" hangingPunct="0">
              <a:defRPr sz="2200" b="1">
                <a:solidFill>
                  <a:schemeClr val="bg1"/>
                </a:solidFill>
              </a:defRPr>
            </a:lvl3pPr>
            <a:lvl4pPr eaLnBrk="0" hangingPunct="0">
              <a:defRPr sz="2200" b="1">
                <a:solidFill>
                  <a:schemeClr val="bg1"/>
                </a:solidFill>
              </a:defRPr>
            </a:lvl4pPr>
            <a:lvl5pPr eaLnBrk="0" hangingPunct="0">
              <a:defRPr sz="2200"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New Opportunities/Tasks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516" y="1472588"/>
            <a:ext cx="2534466" cy="2072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419" y="1904906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Create a White Paper on Data Stewardship</a:t>
            </a:r>
          </a:p>
          <a:p>
            <a:r>
              <a:rPr lang="en-US" dirty="0"/>
              <a:t> </a:t>
            </a:r>
            <a:r>
              <a:rPr lang="en-US" dirty="0" smtClean="0"/>
              <a:t>   Reference Model (not more than 2 pages)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121" y="4010724"/>
            <a:ext cx="6045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Appraisal </a:t>
            </a:r>
            <a:r>
              <a:rPr lang="en-US" dirty="0" smtClean="0"/>
              <a:t>Procedure: </a:t>
            </a:r>
            <a:r>
              <a:rPr lang="en-GB" dirty="0"/>
              <a:t>A structured appraisal of a data set considered for long-term preservation helps assess if an Earth </a:t>
            </a:r>
            <a:r>
              <a:rPr lang="en-GB" dirty="0" smtClean="0"/>
              <a:t>Observation </a:t>
            </a:r>
            <a:r>
              <a:rPr lang="en-GB" dirty="0"/>
              <a:t>data set is valuable enough to be preserved for future </a:t>
            </a:r>
            <a:r>
              <a:rPr lang="en-GB" dirty="0" smtClean="0"/>
              <a:t>generations (e.g. High Level). </a:t>
            </a:r>
            <a:r>
              <a:rPr lang="en-GB" dirty="0"/>
              <a:t>It also provides an estimate of the cost and effort involved, and of any associated risks.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43" y="3955842"/>
            <a:ext cx="1842089" cy="15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7328" y="240224"/>
            <a:ext cx="759618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Calibri" charset="0"/>
                <a:ea typeface="MS PGothic" charset="0"/>
                <a:cs typeface="+mj-cs"/>
              </a:defRPr>
            </a:lvl1pPr>
            <a:lvl2pPr eaLnBrk="0" hangingPunct="0">
              <a:defRPr sz="2200" b="1">
                <a:solidFill>
                  <a:schemeClr val="bg1"/>
                </a:solidFill>
              </a:defRPr>
            </a:lvl2pPr>
            <a:lvl3pPr eaLnBrk="0" hangingPunct="0">
              <a:defRPr sz="2200" b="1">
                <a:solidFill>
                  <a:schemeClr val="bg1"/>
                </a:solidFill>
              </a:defRPr>
            </a:lvl3pPr>
            <a:lvl4pPr eaLnBrk="0" hangingPunct="0">
              <a:defRPr sz="2200" b="1">
                <a:solidFill>
                  <a:schemeClr val="bg1"/>
                </a:solidFill>
              </a:defRPr>
            </a:lvl4pPr>
            <a:lvl5pPr eaLnBrk="0" hangingPunct="0">
              <a:defRPr sz="2200"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New Opportunities/Tasks  … Continued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265" y="1615536"/>
            <a:ext cx="525225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Update Data Preservation Guidelines and Preservation Workflow </a:t>
            </a:r>
            <a:r>
              <a:rPr lang="en-US" dirty="0" err="1" smtClean="0"/>
              <a:t>vs</a:t>
            </a:r>
            <a:r>
              <a:rPr lang="en-US" dirty="0" smtClean="0"/>
              <a:t> DMP, WGISS Data Management and Stewardship Maturity Matrix and Common Framework for Earth-Observation Data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552" y="1650201"/>
            <a:ext cx="1440564" cy="1825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37" y="1238255"/>
            <a:ext cx="1595426" cy="1859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40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endParaRPr lang="en-US" sz="3600" b="1" dirty="0"/>
          </a:p>
          <a:p>
            <a:pPr marL="0" lvl="1" indent="0" algn="ctr">
              <a:buNone/>
            </a:pPr>
            <a:r>
              <a:rPr lang="en-US" sz="3600" b="1" dirty="0" smtClean="0"/>
              <a:t>Brainstorming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74" y="3253246"/>
            <a:ext cx="5089220" cy="28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9837</TotalTime>
  <Words>814</Words>
  <Application>Microsoft Office PowerPoint</Application>
  <PresentationFormat>On-screen Show (4:3)</PresentationFormat>
  <Paragraphs>198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ESA Presentation</vt:lpstr>
      <vt:lpstr>PowerPoint Presentation</vt:lpstr>
      <vt:lpstr>CEOS Core Documents STATUS</vt:lpstr>
      <vt:lpstr>CEOS Data Stewardship Best Practices Document Tree </vt:lpstr>
      <vt:lpstr>Document Management Table</vt:lpstr>
      <vt:lpstr>Overview</vt:lpstr>
      <vt:lpstr>PowerPoint Presentation</vt:lpstr>
      <vt:lpstr>PowerPoint Presentation</vt:lpstr>
      <vt:lpstr>PowerPoint Presentation</vt:lpstr>
      <vt:lpstr>PowerPoint Presentation</vt:lpstr>
      <vt:lpstr>Standards verification</vt:lpstr>
      <vt:lpstr>Intended Audience</vt:lpstr>
      <vt:lpstr>Documents Structure </vt:lpstr>
      <vt:lpstr>Data Preservation Guidelines Themes vs Data Management Principles</vt:lpstr>
      <vt:lpstr>Common Framework for Earth Observation Data aspects vs Data Management Principles</vt:lpstr>
      <vt:lpstr>Common framework for Earth Observation data Characteristics &amp; Differences</vt:lpstr>
      <vt:lpstr>PowerPoint Presentation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sheets for TPM Steering Group</dc:title>
  <dc:creator>Paulo Sacramento</dc:creator>
  <cp:lastModifiedBy>Anne Kennerley</cp:lastModifiedBy>
  <cp:revision>1196</cp:revision>
  <cp:lastPrinted>2012-06-25T10:16:38Z</cp:lastPrinted>
  <dcterms:created xsi:type="dcterms:W3CDTF">2011-09-06T09:08:01Z</dcterms:created>
  <dcterms:modified xsi:type="dcterms:W3CDTF">2018-04-09T12:58:52Z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ESADialog">
    <vt:bool>true</vt:bool>
  </property>
  <property fmtid="{D5CDD505-2E9C-101B-9397-08002B2CF9AE}" pid="3" name="PTitle">
    <vt:lpwstr>Mission sheets for TPM Steering Group</vt:lpwstr>
  </property>
  <property fmtid="{D5CDD505-2E9C-101B-9397-08002B2CF9AE}" pid="4" name="PSubtitle">
    <vt:lpwstr>Mission sheets</vt:lpwstr>
  </property>
  <property fmtid="{D5CDD505-2E9C-101B-9397-08002B2CF9AE}" pid="5" name="PAuthor">
    <vt:lpwstr>Paulo Sacramento</vt:lpwstr>
  </property>
  <property fmtid="{D5CDD505-2E9C-101B-9397-08002B2CF9AE}" pid="6" name="PPlace">
    <vt:lpwstr/>
  </property>
  <property fmtid="{D5CDD505-2E9C-101B-9397-08002B2CF9AE}" pid="7" name="PDate">
    <vt:lpwstr>06/09/2011</vt:lpwstr>
  </property>
  <property fmtid="{D5CDD505-2E9C-101B-9397-08002B2CF9AE}" pid="8" name="PProgramme">
    <vt:lpwstr>EOP</vt:lpwstr>
  </property>
  <property fmtid="{D5CDD505-2E9C-101B-9397-08002B2CF9AE}" pid="9" name="PEmail">
    <vt:lpwstr/>
  </property>
  <property fmtid="{D5CDD505-2E9C-101B-9397-08002B2CF9AE}" pid="10" name="PClassification">
    <vt:lpwstr>ESA UNCLASSIFIED – For Official Use</vt:lpwstr>
  </property>
  <property fmtid="{D5CDD505-2E9C-101B-9397-08002B2CF9AE}" pid="11" name="POptionButton1">
    <vt:bool>true</vt:bool>
  </property>
  <property fmtid="{D5CDD505-2E9C-101B-9397-08002B2CF9AE}" pid="12" name="POptionButton2">
    <vt:bool>false</vt:bool>
  </property>
</Properties>
</file>