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78" r:id="rId4"/>
    <p:sldId id="279" r:id="rId5"/>
    <p:sldId id="275" r:id="rId6"/>
    <p:sldId id="280" r:id="rId7"/>
    <p:sldId id="281" r:id="rId8"/>
    <p:sldId id="276" r:id="rId9"/>
    <p:sldId id="282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8" autoAdjust="0"/>
    <p:restoredTop sz="94737" autoAdjust="0"/>
  </p:normalViewPr>
  <p:slideViewPr>
    <p:cSldViewPr>
      <p:cViewPr>
        <p:scale>
          <a:sx n="71" d="100"/>
          <a:sy n="71" d="100"/>
        </p:scale>
        <p:origin x="-1440" y="-2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2018/4/7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2B6793-5909-4C88-82BA-3F8412255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200900" y="6562725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8915400" y="6553200"/>
            <a:ext cx="228600" cy="304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9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kennerley@noaa.gov" TargetMode="External"/><Relationship Id="rId2" Type="http://schemas.openxmlformats.org/officeDocument/2006/relationships/hyperlink" Target="mailto:mvpiepgras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191000"/>
            <a:ext cx="5187741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Martin Yapur </a:t>
            </a: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&amp; Anne </a:t>
            </a:r>
            <a:r>
              <a:rPr lang="en-US" sz="2000" b="1" dirty="0" err="1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Kennerley</a:t>
            </a: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 </a:t>
            </a:r>
            <a:endParaRPr lang="en-US" sz="2000" b="1" dirty="0" smtClean="0">
              <a:solidFill>
                <a:prstClr val="white"/>
              </a:solidFill>
              <a:latin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(Presented by Michelle </a:t>
            </a:r>
            <a:r>
              <a:rPr lang="en-US" sz="2000" b="1" dirty="0" err="1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Piepgrass</a:t>
            </a: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)</a:t>
            </a: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/>
            </a:r>
            <a:b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</a:b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WGISS-45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FF"/>
                </a:solidFill>
              </a:rPr>
              <a:t>São José dos Campos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SP, Brazil</a:t>
            </a:r>
            <a:endParaRPr lang="en-AU" sz="2400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April 9, 2018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2492914"/>
            <a:ext cx="5943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4200" b="1" dirty="0">
                <a:solidFill>
                  <a:srgbClr val="FFFFFF"/>
                </a:solidFill>
              </a:rPr>
              <a:t>WGISS Infrastructure Project (WISP) Report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38800" y="-177251"/>
            <a:ext cx="3657600" cy="3257871"/>
            <a:chOff x="5791200" y="-347322"/>
            <a:chExt cx="3657600" cy="325787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0400" y="-347322"/>
              <a:ext cx="2438400" cy="2285999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400" y="1049129"/>
              <a:ext cx="2000253" cy="1861420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1200" y="-271122"/>
              <a:ext cx="1777451" cy="1777451"/>
            </a:xfrm>
            <a:prstGeom prst="ellipse">
              <a:avLst/>
            </a:prstGeom>
            <a:noFill/>
            <a:ln w="6350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00400" y="228600"/>
            <a:ext cx="32003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+mj-lt"/>
                <a:cs typeface="Tahoma" pitchFamily="-106" charset="0"/>
              </a:rPr>
              <a:t>Support Team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447800"/>
            <a:ext cx="8686800" cy="4670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Martin </a:t>
            </a:r>
            <a:r>
              <a:rPr lang="en-US" sz="2400" dirty="0" err="1">
                <a:solidFill>
                  <a:schemeClr val="tx1"/>
                </a:solidFill>
              </a:rPr>
              <a:t>Yapur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>
                <a:solidFill>
                  <a:schemeClr val="tx1"/>
                </a:solidFill>
              </a:rPr>
              <a:t>martin.yapur@noaa.gov)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 smtClean="0">
                <a:solidFill>
                  <a:schemeClr val="tx1"/>
                </a:solidFill>
              </a:rPr>
              <a:t>Team</a:t>
            </a:r>
            <a:endParaRPr lang="en-US" sz="4400" u="sng" cap="small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Anne </a:t>
            </a:r>
            <a:r>
              <a:rPr lang="en-US" sz="2400" dirty="0" err="1">
                <a:solidFill>
                  <a:schemeClr val="tx1"/>
                </a:solidFill>
              </a:rPr>
              <a:t>Kennerley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anne.kennerley@noaa.gov)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Michelle </a:t>
            </a:r>
            <a:r>
              <a:rPr lang="en-US" sz="2400" dirty="0" err="1">
                <a:solidFill>
                  <a:schemeClr val="tx1"/>
                </a:solidFill>
              </a:rPr>
              <a:t>Piepgrass</a:t>
            </a:r>
            <a:r>
              <a:rPr lang="en-US" sz="2400" dirty="0">
                <a:solidFill>
                  <a:schemeClr val="tx1"/>
                </a:solidFill>
              </a:rPr>
              <a:t> (mvpiepgrass@gmail.com)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Kim </a:t>
            </a:r>
            <a:r>
              <a:rPr lang="en-US" sz="2400" dirty="0">
                <a:solidFill>
                  <a:schemeClr val="tx1"/>
                </a:solidFill>
              </a:rPr>
              <a:t>Holloway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kim.e.holloway@nasa.gov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For any technical CEOS server requests, contact: it@ama-inc.com</a:t>
            </a:r>
          </a:p>
          <a:p>
            <a:pPr marL="457200" lvl="1" indent="0" defTabSz="914400" eaLnBrk="1" hangingPunct="1">
              <a:buNone/>
            </a:pPr>
            <a:endParaRPr lang="en-US" altLang="fr-FR" sz="16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nne.Kennerley\AppData\Local\Microsoft\Windows\Temporary Internet Files\Content.IE5\M8ZDKOIU\teamwork-diversity-2047173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 rot="524621">
            <a:off x="6943268" y="1600893"/>
            <a:ext cx="1683527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8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171657"/>
            <a:ext cx="4152900" cy="76943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Chair, </a:t>
            </a:r>
            <a:r>
              <a:rPr lang="en-US" sz="1400" dirty="0" err="1" smtClean="0"/>
              <a:t>Mirko</a:t>
            </a:r>
            <a:r>
              <a:rPr lang="en-US" sz="1400" dirty="0" smtClean="0"/>
              <a:t> </a:t>
            </a:r>
            <a:r>
              <a:rPr lang="en-US" sz="1400" dirty="0" err="1" smtClean="0"/>
              <a:t>Albani</a:t>
            </a:r>
            <a:r>
              <a:rPr lang="en-US" sz="1400" dirty="0" smtClean="0"/>
              <a:t>, ESA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Vice-Chair,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Robert Woodcock, CSIRO</a:t>
            </a:r>
            <a:endParaRPr kumimoji="0" lang="en-US" sz="140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1904" y="1178506"/>
            <a:ext cx="4245428" cy="553996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WGISS Secretariat</a:t>
            </a:r>
            <a:endParaRPr kumimoji="0" lang="en-US" sz="160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Michelle </a:t>
            </a:r>
            <a:r>
              <a:rPr lang="en-US" sz="1400" dirty="0" err="1" smtClean="0"/>
              <a:t>Piepgrass</a:t>
            </a:r>
            <a:r>
              <a:rPr lang="en-US" sz="1400" dirty="0" smtClean="0"/>
              <a:t>, ESA</a:t>
            </a:r>
            <a:endParaRPr kumimoji="0" lang="en-US" sz="14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5637" y="2819400"/>
            <a:ext cx="5910263" cy="120032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Connected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Assets Systems Level Team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</a:t>
            </a:r>
            <a:r>
              <a:rPr lang="en-US" sz="1400" b="1" dirty="0" smtClean="0"/>
              <a:t>- IDN </a:t>
            </a:r>
            <a:r>
              <a:rPr lang="en-US" sz="1400" dirty="0" smtClean="0"/>
              <a:t>(Michael </a:t>
            </a:r>
            <a:r>
              <a:rPr lang="en-US" sz="1400" dirty="0" err="1" smtClean="0"/>
              <a:t>Morahan</a:t>
            </a:r>
            <a:r>
              <a:rPr lang="en-US" sz="1400" dirty="0" smtClean="0"/>
              <a:t>, NASA)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- </a:t>
            </a:r>
            <a:r>
              <a:rPr lang="en-US" sz="1400" b="1" dirty="0" err="1" smtClean="0"/>
              <a:t>FedEO</a:t>
            </a:r>
            <a:r>
              <a:rPr lang="en-US" sz="1400" b="1" dirty="0" smtClean="0"/>
              <a:t> </a:t>
            </a:r>
            <a:r>
              <a:rPr lang="en-US" sz="1400" dirty="0" smtClean="0"/>
              <a:t>(Andrea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Vecchia</a:t>
            </a:r>
            <a:r>
              <a:rPr lang="en-US" sz="1400" dirty="0" smtClean="0"/>
              <a:t>, ESA; Yves </a:t>
            </a:r>
            <a:r>
              <a:rPr lang="en-US" sz="1400" dirty="0" err="1" smtClean="0"/>
              <a:t>Coene</a:t>
            </a:r>
            <a:r>
              <a:rPr lang="en-US" sz="1400" dirty="0" smtClean="0"/>
              <a:t>, ESA)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- CWIC 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</a:t>
            </a:r>
            <a:r>
              <a:rPr kumimoji="0" lang="en-US" sz="140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Yonsook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40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Enloe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NASA; Ken McDonald, NOAA)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- OpenSearch II 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(Andrea </a:t>
            </a:r>
            <a:r>
              <a:rPr kumimoji="0" lang="en-US" sz="140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della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40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Vecchia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ESA; Olivier </a:t>
            </a:r>
            <a:r>
              <a:rPr kumimoji="0" lang="en-US" sz="140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Barois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ESA)</a:t>
            </a:r>
            <a:endParaRPr kumimoji="0" lang="en-US" sz="14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1903" y="1780816"/>
            <a:ext cx="4245428" cy="553996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Infrastructure Services Project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Martin </a:t>
            </a:r>
            <a:r>
              <a:rPr lang="en-US" sz="1400" dirty="0" err="1" smtClean="0"/>
              <a:t>Yapur</a:t>
            </a:r>
            <a:r>
              <a:rPr lang="en-US" sz="1400" dirty="0" smtClean="0"/>
              <a:t>, NOAA</a:t>
            </a:r>
            <a:endParaRPr kumimoji="0" lang="en-US" sz="14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5689" y="2420650"/>
            <a:ext cx="5830211" cy="338552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Stewardship Interest Group </a:t>
            </a:r>
            <a:r>
              <a: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</a:t>
            </a:r>
            <a:r>
              <a:rPr kumimoji="0" lang="en-US" sz="140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Mirko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40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Albani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ESA)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5637" y="4130189"/>
            <a:ext cx="5910263" cy="184665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Interoperability Interest Group </a:t>
            </a:r>
            <a:r>
              <a:rPr lang="en-US" sz="1400" dirty="0" smtClean="0"/>
              <a:t>(Robert Woodcock, CSIRO; 		Richard Moreno, CNES)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- 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Future Data Architectures 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(Robert Woodcock, CSIRO; 			Richard Moreno, CNES; Kristi Kline, USGS)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 </a:t>
            </a:r>
            <a:r>
              <a:rPr lang="en-US" sz="1600" b="1" dirty="0" smtClean="0"/>
              <a:t>- </a:t>
            </a:r>
            <a:r>
              <a:rPr lang="en-US" sz="1400" b="1" dirty="0" smtClean="0"/>
              <a:t>Recovery Observatory </a:t>
            </a:r>
            <a:r>
              <a:rPr lang="en-US" sz="1400" dirty="0" smtClean="0"/>
              <a:t>(Richard Moreno, CNES)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- Carbon Strategy and 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Portal </a:t>
            </a:r>
            <a:r>
              <a:rPr lang="en-US" sz="1400" dirty="0" smtClean="0"/>
              <a:t>(</a:t>
            </a:r>
            <a:r>
              <a:rPr lang="en-US" sz="1400" dirty="0" smtClean="0"/>
              <a:t>Martin Yapur, Ken McDonald, NOAA)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- 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Open Source SW and Tools 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(TBD)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5637" y="6096000"/>
            <a:ext cx="5910263" cy="553996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Technology Exploration Interest Group </a:t>
            </a:r>
            <a:r>
              <a: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(Chris </a:t>
            </a:r>
            <a:r>
              <a:rPr kumimoji="0" lang="en-US" sz="140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Lynnes</a:t>
            </a:r>
            <a:r>
              <a: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NASA;   Yosuke </a:t>
            </a:r>
            <a:r>
              <a:rPr kumimoji="0" lang="en-US" sz="140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Ikehata</a:t>
            </a:r>
            <a:r>
              <a: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JAXA)</a:t>
            </a:r>
            <a:endParaRPr kumimoji="0" lang="en-US" sz="14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7" y="2057814"/>
            <a:ext cx="322171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Focus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Areas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" y="2427144"/>
            <a:ext cx="2819400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Preservation and Stewardship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i="1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/>
              <a:t>Discovery and Access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i="1" dirty="0" smtClean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i="1" dirty="0" smtClean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i="1" dirty="0" smtClean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/>
              <a:t>Interoperability and Use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i="1" dirty="0" smtClean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/>
              <a:t>Technology Exploration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0837" y="2596420"/>
            <a:ext cx="30480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>
            <a:off x="2224087" y="3356785"/>
            <a:ext cx="97155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2376487" y="5033185"/>
            <a:ext cx="81915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>
            <a:off x="2376487" y="6372998"/>
            <a:ext cx="81915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os.org/wp-content/uploads/2018/01/OrgChart_Exp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8" y="1285273"/>
            <a:ext cx="5518945" cy="51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781968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7210425" y="6611779"/>
            <a:ext cx="1905000" cy="246221"/>
          </a:xfrm>
        </p:spPr>
        <p:txBody>
          <a:bodyPr/>
          <a:lstStyle/>
          <a:p>
            <a:pPr lvl="0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49928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5562600"/>
            <a:ext cx="1371600" cy="666703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41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WGISS-45 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047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Presentation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Format:</a:t>
            </a:r>
            <a:endParaRPr kumimoji="0" lang="en-US" sz="2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Date_Time_Title</a:t>
            </a:r>
            <a:r>
              <a:rPr lang="en-US" sz="2000" dirty="0"/>
              <a:t> (</a:t>
            </a:r>
            <a:r>
              <a:rPr lang="en-US" sz="2000" dirty="0" err="1"/>
              <a:t>ie</a:t>
            </a:r>
            <a:r>
              <a:rPr lang="en-US" sz="2000" dirty="0"/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2018.04.09_09.20_WISPREPORT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***Please use two digit format for month, day, hour, and minutes (example:  April =04) and use </a:t>
            </a:r>
            <a:r>
              <a:rPr lang="en-US" sz="2000" i="1" u="sng" dirty="0" smtClean="0"/>
              <a:t>underscores</a:t>
            </a:r>
            <a:r>
              <a:rPr lang="en-US" sz="2000" i="1" dirty="0" smtClean="0"/>
              <a:t> ***</a:t>
            </a:r>
            <a:endParaRPr lang="en-US" sz="2000" i="1" dirty="0"/>
          </a:p>
          <a:p>
            <a:pPr marL="457200" lvl="1" indent="0">
              <a:buNone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Delivery Method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800" dirty="0" smtClean="0"/>
              <a:t>Send </a:t>
            </a:r>
            <a:r>
              <a:rPr lang="en-US" sz="2800" dirty="0"/>
              <a:t>email with presentation to </a:t>
            </a:r>
            <a:endParaRPr lang="en-US" sz="2800" dirty="0" smtClean="0"/>
          </a:p>
          <a:p>
            <a:pPr lvl="1"/>
            <a:r>
              <a:rPr lang="en-US" sz="2800" i="1" dirty="0" smtClean="0"/>
              <a:t>Michelle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2"/>
              </a:rPr>
              <a:t>mvpiepgrass@gmail.com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pPr lvl="1" algn="l"/>
            <a:r>
              <a:rPr lang="en-US" sz="2800" dirty="0" smtClean="0">
                <a:solidFill>
                  <a:srgbClr val="0070C0"/>
                </a:solidFill>
              </a:rPr>
              <a:t>		</a:t>
            </a:r>
            <a:r>
              <a:rPr lang="en-US" sz="2800" b="1" u="sng" dirty="0" smtClean="0">
                <a:solidFill>
                  <a:schemeClr val="tx1"/>
                </a:solidFill>
              </a:rPr>
              <a:t>and </a:t>
            </a:r>
          </a:p>
          <a:p>
            <a:pPr lvl="1"/>
            <a:r>
              <a:rPr lang="en-US" sz="2800" i="1" dirty="0" smtClean="0"/>
              <a:t>Anne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3"/>
              </a:rPr>
              <a:t>anne.kennerley@noaa.gov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1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AutoShape 2" descr="Image result for e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855">
            <a:off x="6754280" y="3200399"/>
            <a:ext cx="1267050" cy="12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WGISS-45 </a:t>
            </a:r>
            <a:r>
              <a:rPr lang="en-US" dirty="0"/>
              <a:t>Presentations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506" y="1219200"/>
            <a:ext cx="8468985" cy="461665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Presentations will be directly linked to the online agenda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3776" r="7980" b="5083"/>
          <a:stretch/>
        </p:blipFill>
        <p:spPr bwMode="auto">
          <a:xfrm>
            <a:off x="736687" y="1676400"/>
            <a:ext cx="7670623" cy="460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2274" y="5943600"/>
            <a:ext cx="58753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90000"/>
                <a:lumOff val="1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Your cooperation is critical to ensure a</a:t>
            </a:r>
          </a:p>
          <a:p>
            <a:pPr algn="ctr"/>
            <a:r>
              <a:rPr lang="en-US" sz="2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smooth time management!!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99989"/>
            <a:ext cx="700165" cy="8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0975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Web Conferencing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7" y="570230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458" y="1219200"/>
            <a:ext cx="8423084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WGISS-45 Meeting Remote Participation</a:t>
            </a:r>
            <a:endParaRPr lang="en-US" altLang="en-US" b="1" dirty="0">
              <a:solidFill>
                <a:srgbClr val="222222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590800" y="6596063"/>
            <a:ext cx="3505200" cy="230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436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66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TradeGothicBoldOblique"/>
              </a:rPr>
              <a:t>WGISS Infrastructure Services (WISP)</a:t>
            </a:r>
            <a:endParaRPr lang="en-US" b="1" dirty="0">
              <a:solidFill>
                <a:schemeClr val="bg2"/>
              </a:solidFill>
              <a:latin typeface="TradeGothicBoldObliq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672864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Please join my </a:t>
            </a:r>
            <a:r>
              <a:rPr lang="en-US" dirty="0" smtClean="0"/>
              <a:t>meeting.</a:t>
            </a:r>
            <a:endParaRPr lang="en-US" dirty="0"/>
          </a:p>
          <a:p>
            <a:r>
              <a:rPr lang="en-US" dirty="0"/>
              <a:t>https://global.gotomeeting.com/join/160468805</a:t>
            </a:r>
          </a:p>
          <a:p>
            <a:endParaRPr lang="en-US" dirty="0"/>
          </a:p>
          <a:p>
            <a:r>
              <a:rPr lang="en-US" dirty="0"/>
              <a:t>2.  Use your microphone and speakers (VoIP) - a headset is recommended.  Or, call in using your telephone.</a:t>
            </a:r>
          </a:p>
          <a:p>
            <a:endParaRPr lang="en-US" dirty="0"/>
          </a:p>
          <a:p>
            <a:r>
              <a:rPr lang="en-US" dirty="0"/>
              <a:t>United States: +1 (224) 501-3316</a:t>
            </a:r>
          </a:p>
          <a:p>
            <a:r>
              <a:rPr lang="en-US" dirty="0"/>
              <a:t>Australia: +61 2 8355 1034</a:t>
            </a:r>
          </a:p>
          <a:p>
            <a:r>
              <a:rPr lang="en-US" dirty="0" smtClean="0"/>
              <a:t>France</a:t>
            </a:r>
            <a:r>
              <a:rPr lang="en-US" dirty="0"/>
              <a:t>: +33 (0) 170 950 588</a:t>
            </a:r>
          </a:p>
          <a:p>
            <a:r>
              <a:rPr lang="en-US" dirty="0"/>
              <a:t>Germany: +49 (0) 692 5736 7207</a:t>
            </a:r>
          </a:p>
          <a:p>
            <a:r>
              <a:rPr lang="en-US" dirty="0" smtClean="0"/>
              <a:t>Italy</a:t>
            </a:r>
            <a:r>
              <a:rPr lang="en-US" dirty="0"/>
              <a:t>: +39 0 693 38 75 53</a:t>
            </a:r>
          </a:p>
          <a:p>
            <a:r>
              <a:rPr lang="en-US" dirty="0" smtClean="0"/>
              <a:t>New </a:t>
            </a:r>
            <a:r>
              <a:rPr lang="en-US" dirty="0"/>
              <a:t>Zealand: +64 4 974 7243</a:t>
            </a:r>
          </a:p>
          <a:p>
            <a:r>
              <a:rPr lang="en-US" dirty="0" smtClean="0"/>
              <a:t>United </a:t>
            </a:r>
            <a:r>
              <a:rPr lang="en-US" dirty="0"/>
              <a:t>Kingdom: +44 (0) 330 221 </a:t>
            </a:r>
            <a:r>
              <a:rPr lang="en-US" dirty="0" smtClean="0"/>
              <a:t>0097</a:t>
            </a:r>
            <a:endParaRPr lang="en-US" dirty="0"/>
          </a:p>
          <a:p>
            <a:pPr algn="ctr"/>
            <a:r>
              <a:rPr lang="en-US" dirty="0"/>
              <a:t>Access Code: 160-468-805</a:t>
            </a:r>
          </a:p>
          <a:p>
            <a:pPr algn="ctr"/>
            <a:r>
              <a:rPr lang="en-US" dirty="0"/>
              <a:t>Audio PIN: Shown after joining the meeting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Meeting ID: 160-468-805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8125"/>
            <a:ext cx="58398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WISP </a:t>
            </a:r>
            <a:r>
              <a:rPr lang="en-US" dirty="0" smtClean="0"/>
              <a:t>Request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" y="1981200"/>
            <a:ext cx="1242227" cy="8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600200"/>
            <a:ext cx="73914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The WISP’s success depends on </a:t>
            </a:r>
            <a:r>
              <a:rPr lang="en-US" sz="2800" b="1" i="1" u="sng" dirty="0" smtClean="0"/>
              <a:t>YOU</a:t>
            </a:r>
            <a:r>
              <a:rPr lang="en-US" sz="2800" dirty="0" smtClean="0"/>
              <a:t> to: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Keep us informed of any </a:t>
            </a:r>
            <a:r>
              <a:rPr lang="en-US" sz="2800" i="1" u="sng" dirty="0" smtClean="0"/>
              <a:t>new or departing </a:t>
            </a:r>
            <a:r>
              <a:rPr lang="en-US" sz="2800" dirty="0" smtClean="0"/>
              <a:t>members from your organization so we can keep the mailing lists up-to-date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Let us know of any changes needed to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WGISS webpages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 our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outreach activities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2051" name="Picture 3" descr="C:\Users\Anne.Kennerley\AppData\Local\Microsoft\Windows\Temporary Internet Files\Content.IE5\M8ZDKOIU\reaching-4080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62" y="4419600"/>
            <a:ext cx="1971675" cy="22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44196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 you!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46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16122</TotalTime>
  <Words>456</Words>
  <Application>Microsoft Office PowerPoint</Application>
  <PresentationFormat>On-screen Show (4:3)</PresentationFormat>
  <Paragraphs>108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Martin Yapur</dc:creator>
  <cp:lastModifiedBy>Anne Kennerley</cp:lastModifiedBy>
  <cp:revision>115</cp:revision>
  <dcterms:modified xsi:type="dcterms:W3CDTF">2018-04-07T16:44:59Z</dcterms:modified>
</cp:coreProperties>
</file>