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8" r:id="rId2"/>
    <p:sldMasterId id="2147483712" r:id="rId3"/>
    <p:sldMasterId id="2147483716" r:id="rId4"/>
  </p:sldMasterIdLst>
  <p:notesMasterIdLst>
    <p:notesMasterId r:id="rId12"/>
  </p:notesMasterIdLst>
  <p:handoutMasterIdLst>
    <p:handoutMasterId r:id="rId13"/>
  </p:handoutMasterIdLst>
  <p:sldIdLst>
    <p:sldId id="284" r:id="rId5"/>
    <p:sldId id="285" r:id="rId6"/>
    <p:sldId id="309" r:id="rId7"/>
    <p:sldId id="306" r:id="rId8"/>
    <p:sldId id="310" r:id="rId9"/>
    <p:sldId id="311" r:id="rId10"/>
    <p:sldId id="28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6" autoAdjust="0"/>
    <p:restoredTop sz="94660"/>
  </p:normalViewPr>
  <p:slideViewPr>
    <p:cSldViewPr snapToGrid="0">
      <p:cViewPr>
        <p:scale>
          <a:sx n="84" d="100"/>
          <a:sy n="84" d="100"/>
        </p:scale>
        <p:origin x="-108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326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CF323-270F-40CB-AF7A-2CC26EA6359D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8FF5F-08C6-42CE-9569-5553047FA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4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AAEB5-4261-4237-8ADA-E8D5149DBCDC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D280D-8141-4FE3-84FA-10127734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3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794EBC3-DB5A-482A-9A44-D6BBAC3D97F2}" type="slidenum">
              <a:rPr lang="en-US" altLang="pt-BR" sz="12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3</a:t>
            </a:fld>
            <a:endParaRPr lang="en-US" altLang="pt-BR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4396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02" y="8685559"/>
            <a:ext cx="2971801" cy="45698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CDE6C7F-2D6A-43CA-B515-688D5488897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72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321776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0695"/>
            <a:ext cx="10972800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883028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657415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82736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603717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078742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612764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8816" y="381002"/>
            <a:ext cx="523220" cy="5610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1267" y="381002"/>
            <a:ext cx="7450667" cy="5610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037495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68" y="378114"/>
            <a:ext cx="8140700" cy="4328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1268" y="1673225"/>
            <a:ext cx="4999566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24034" y="1673225"/>
            <a:ext cx="5001684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24034" y="3908425"/>
            <a:ext cx="5001684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3347942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68" y="378114"/>
            <a:ext cx="8140700" cy="4328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1268" y="1673225"/>
            <a:ext cx="4999566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24034" y="1673225"/>
            <a:ext cx="5001684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885106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68" y="378114"/>
            <a:ext cx="8140700" cy="4328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21267" y="1673225"/>
            <a:ext cx="10204452" cy="43180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401573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338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14397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9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6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68" y="381000"/>
            <a:ext cx="8140700" cy="4270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269" y="1673225"/>
            <a:ext cx="10204452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954618" y="6405587"/>
            <a:ext cx="8701616" cy="231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351267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10274300" y="6202363"/>
            <a:ext cx="19177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PT_Heade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50" y="3886200"/>
            <a:ext cx="10363200" cy="421975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66" y="2561676"/>
            <a:ext cx="10363200" cy="60593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954619" y="6405565"/>
            <a:ext cx="6955367" cy="230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32981223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38060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234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600568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8" y="1673225"/>
            <a:ext cx="4999566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24034" y="1673225"/>
            <a:ext cx="5001684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964400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BEC73-49AA-45BC-B16C-50B32D0D6D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2040C-D3B1-42F1-A452-9128C48DC3A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3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9652000" y="6546871"/>
            <a:ext cx="2540000" cy="24622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736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 hidden="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 descr="PPT_Header0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10274300" y="6202363"/>
            <a:ext cx="19177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1267" y="1673225"/>
            <a:ext cx="1020445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21268" y="378114"/>
            <a:ext cx="8140700" cy="43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2666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4618" y="6405564"/>
            <a:ext cx="8701616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  <p:sp>
        <p:nvSpPr>
          <p:cNvPr id="1032" name="Text Box 34" hidden="1"/>
          <p:cNvSpPr txBox="1">
            <a:spLocks noChangeAspect="1" noChangeArrowheads="1"/>
          </p:cNvSpPr>
          <p:nvPr/>
        </p:nvSpPr>
        <p:spPr bwMode="auto">
          <a:xfrm>
            <a:off x="827620" y="6197600"/>
            <a:ext cx="9302748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smtClean="0">
                <a:solidFill>
                  <a:srgbClr val="4D4F53"/>
                </a:solidFill>
              </a:rPr>
              <a:t>Mission sheets | Paulo Sacramento | 06/09/2011 | EOP | Slide </a:t>
            </a:r>
            <a:fld id="{ACB2B019-2B1F-4020-8785-E12D3DCABE62}" type="slidenum">
              <a:rPr sz="800" noProof="1" smtClean="0">
                <a:solidFill>
                  <a:srgbClr val="4D4F53"/>
                </a:solidFill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sz="800" noProof="1" smtClean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3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inpe.br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830400" y="2514621"/>
            <a:ext cx="9329614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0000"/>
          </a:bodyPr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GB" sz="4200" b="1" dirty="0" smtClean="0">
                <a:solidFill>
                  <a:srgbClr val="FFFFFF"/>
                </a:solidFill>
                <a:latin typeface="+mj-lt"/>
              </a:rPr>
              <a:t>WGISS Future Meetings </a:t>
            </a:r>
            <a:br>
              <a:rPr lang="en-GB" sz="4200" b="1" dirty="0" smtClean="0">
                <a:solidFill>
                  <a:srgbClr val="FFFFFF"/>
                </a:solidFill>
                <a:latin typeface="+mj-lt"/>
              </a:rPr>
            </a:br>
            <a:endParaRPr sz="42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830390" y="3657621"/>
            <a:ext cx="6414476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WGISS#4</a:t>
            </a:r>
            <a:r>
              <a:rPr lang="bg-BG" sz="28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5</a:t>
            </a:r>
            <a:r>
              <a:rPr lang="en-US" sz="28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meeting</a:t>
            </a:r>
            <a:endParaRPr lang="bg-BG" sz="2800" dirty="0" smtClean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bg-BG" sz="28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Joint with WGCV</a:t>
            </a:r>
            <a:r>
              <a:rPr lang="en-US" sz="28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bg-BG" sz="28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São José dos Campos </a:t>
            </a:r>
            <a:r>
              <a:rPr lang="en-AU" sz="28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(</a:t>
            </a:r>
            <a:r>
              <a:rPr lang="bg-BG" sz="28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Brasil</a:t>
            </a:r>
            <a:r>
              <a:rPr lang="en-AU" sz="28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) hosted by </a:t>
            </a:r>
            <a:r>
              <a:rPr lang="bg-BG" sz="28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INPE</a:t>
            </a:r>
            <a:endParaRPr sz="2800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bg-BG" sz="28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9-13 April </a:t>
            </a:r>
            <a:r>
              <a:rPr lang="en-AU" sz="28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201</a:t>
            </a:r>
            <a:r>
              <a:rPr lang="bg-BG" sz="28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8</a:t>
            </a:r>
            <a:endParaRPr sz="2800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386" y="1217405"/>
            <a:ext cx="334387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830400" y="2246656"/>
            <a:ext cx="3741614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8149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397575" y="1441936"/>
            <a:ext cx="11286425" cy="488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GB" altLang="en-US" sz="44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4400" b="1" dirty="0" smtClean="0"/>
              <a:t>WGISS-45</a:t>
            </a:r>
            <a:endParaRPr lang="en-GB" altLang="en-US" sz="4400" b="1" dirty="0"/>
          </a:p>
          <a:p>
            <a:pPr eaLnBrk="1" hangingPunct="1">
              <a:lnSpc>
                <a:spcPct val="80000"/>
              </a:lnSpc>
            </a:pPr>
            <a:endParaRPr lang="en-GB" b="1" dirty="0"/>
          </a:p>
          <a:p>
            <a:pPr eaLnBrk="1" hangingPunct="1">
              <a:lnSpc>
                <a:spcPct val="80000"/>
              </a:lnSpc>
            </a:pPr>
            <a:r>
              <a:rPr lang="en-US" b="1" dirty="0" smtClean="0"/>
              <a:t>Hosted by INPE (</a:t>
            </a:r>
            <a:r>
              <a:rPr lang="en-US" b="1" dirty="0">
                <a:hlinkClick r:id="rId2"/>
              </a:rPr>
              <a:t>Instituto Nacional de Pesquisas </a:t>
            </a:r>
            <a:r>
              <a:rPr lang="en-US" b="1" dirty="0" smtClean="0">
                <a:hlinkClick r:id="rId2"/>
              </a:rPr>
              <a:t>Espaciais</a:t>
            </a:r>
            <a:r>
              <a:rPr lang="en-US" b="1" dirty="0" smtClean="0"/>
              <a:t>)</a:t>
            </a:r>
            <a:endParaRPr lang="en-US" b="1" dirty="0"/>
          </a:p>
          <a:p>
            <a:pPr eaLnBrk="1" hangingPunct="1">
              <a:lnSpc>
                <a:spcPct val="80000"/>
              </a:lnSpc>
            </a:pPr>
            <a:endParaRPr lang="en-US" b="1" dirty="0"/>
          </a:p>
          <a:p>
            <a:pPr eaLnBrk="1" hangingPunct="1">
              <a:lnSpc>
                <a:spcPct val="80000"/>
              </a:lnSpc>
            </a:pPr>
            <a:r>
              <a:rPr lang="en-US" dirty="0"/>
              <a:t>São José dos Campos, </a:t>
            </a:r>
            <a:r>
              <a:rPr lang="en-US" dirty="0" smtClean="0"/>
              <a:t>Brazil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dirty="0" smtClean="0"/>
              <a:t>April </a:t>
            </a:r>
            <a:r>
              <a:rPr lang="en-GB" altLang="en-US" b="1" dirty="0"/>
              <a:t>9</a:t>
            </a:r>
            <a:r>
              <a:rPr lang="en-GB" altLang="en-US" b="1" dirty="0" smtClean="0"/>
              <a:t>-13, 2018</a:t>
            </a:r>
            <a:endParaRPr lang="en-GB" altLang="en-US" b="1" dirty="0"/>
          </a:p>
          <a:p>
            <a:pPr eaLnBrk="1" hangingPunct="1">
              <a:lnSpc>
                <a:spcPct val="80000"/>
              </a:lnSpc>
            </a:pPr>
            <a:endParaRPr lang="en-GB" sz="2400" b="1" dirty="0">
              <a:latin typeface="Arial" charset="0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2438402" y="219081"/>
            <a:ext cx="7585076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GB" altLang="en-US" sz="4000" b="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Next Meeting</a:t>
            </a:r>
            <a:endParaRPr lang="en-GB" altLang="en-US" sz="3600" b="0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5" name="Picture 4" descr="Macintosh HD:Users:lubiavinhas:Downloads:logo_alinhado 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70" y="5350845"/>
            <a:ext cx="7515376" cy="10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001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26790" y="5317189"/>
            <a:ext cx="8348179" cy="1369583"/>
            <a:chOff x="1013176" y="5317189"/>
            <a:chExt cx="8348179" cy="13695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3176" y="5322307"/>
              <a:ext cx="2050427" cy="136446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0106" y="5326207"/>
              <a:ext cx="2051999" cy="136056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0855" y="5336575"/>
              <a:ext cx="2051999" cy="135019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9356" y="5317189"/>
              <a:ext cx="2051999" cy="136958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85511" y="1441161"/>
            <a:ext cx="11401794" cy="3600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/>
              <a:buChar char="•"/>
            </a:pPr>
            <a:r>
              <a:rPr lang="en-US" sz="2000" dirty="0"/>
              <a:t>INPE is a research </a:t>
            </a:r>
            <a:r>
              <a:rPr lang="en-US" sz="2000" dirty="0" smtClean="0"/>
              <a:t>institute</a:t>
            </a:r>
            <a:r>
              <a:rPr lang="bg-BG" sz="2000" dirty="0" smtClean="0"/>
              <a:t> under </a:t>
            </a:r>
            <a:r>
              <a:rPr lang="en-US" sz="2000" dirty="0" smtClean="0"/>
              <a:t> </a:t>
            </a:r>
            <a:r>
              <a:rPr lang="en-US" sz="2000" dirty="0"/>
              <a:t>the Ministry of Science, Technology, Innovations and Communications (MCTIC); </a:t>
            </a:r>
          </a:p>
          <a:p>
            <a:pPr marL="285750" indent="-285750" algn="just">
              <a:lnSpc>
                <a:spcPct val="130000"/>
              </a:lnSpc>
              <a:buFont typeface="Arial"/>
              <a:buChar char="•"/>
            </a:pPr>
            <a:r>
              <a:rPr lang="en-US" sz="2000" dirty="0" smtClean="0"/>
              <a:t>Its </a:t>
            </a:r>
            <a:r>
              <a:rPr lang="en-US" sz="2000" dirty="0"/>
              <a:t>mission is to contribute through scientific research, technological development and capacity building in the fields of </a:t>
            </a:r>
            <a:r>
              <a:rPr lang="en-US" sz="2000" b="1" dirty="0"/>
              <a:t>(1) </a:t>
            </a:r>
            <a:r>
              <a:rPr lang="en-US" sz="2000" dirty="0"/>
              <a:t>Space Science and Atmosphere, </a:t>
            </a:r>
            <a:r>
              <a:rPr lang="en-US" sz="2000" b="1" dirty="0"/>
              <a:t>(2) </a:t>
            </a:r>
            <a:r>
              <a:rPr lang="en-US" sz="2000" dirty="0"/>
              <a:t>Earth Observation, </a:t>
            </a:r>
            <a:r>
              <a:rPr lang="en-US" sz="2000" b="1" dirty="0"/>
              <a:t>(3) </a:t>
            </a:r>
            <a:r>
              <a:rPr lang="en-US" sz="2000" dirty="0"/>
              <a:t>Weather Forecasting and Climate Studies and </a:t>
            </a:r>
            <a:r>
              <a:rPr lang="en-US" sz="2000" b="1" dirty="0"/>
              <a:t>(4) </a:t>
            </a:r>
            <a:r>
              <a:rPr lang="en-US" sz="2000" dirty="0"/>
              <a:t>Space Engineering and Technology, in order that Brazilian society can enjoy the benefits from the access to space; </a:t>
            </a:r>
          </a:p>
          <a:p>
            <a:pPr marL="285750" indent="-285750" algn="just">
              <a:lnSpc>
                <a:spcPct val="130000"/>
              </a:lnSpc>
              <a:buFont typeface="Arial"/>
              <a:buChar char="•"/>
            </a:pPr>
            <a:r>
              <a:rPr lang="en-US" sz="2000" dirty="0" smtClean="0"/>
              <a:t>Almost </a:t>
            </a:r>
            <a:r>
              <a:rPr lang="en-US" sz="2000" dirty="0"/>
              <a:t>3000 workers (own staff, scholarship workers, graduate students, trainees, visiting researches and outsourcing personnel</a:t>
            </a:r>
            <a:r>
              <a:rPr lang="en-US" sz="2000" dirty="0" smtClean="0"/>
              <a:t>)</a:t>
            </a:r>
            <a:r>
              <a:rPr lang="bg-BG" sz="2000" dirty="0" smtClean="0"/>
              <a:t>.</a:t>
            </a:r>
            <a:endParaRPr lang="en-US" sz="2000" dirty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5" name="Picture 14" descr="Macintosh HD:Users:lubiavinhas:Downloads:logo_alinhado 5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923" y="0"/>
            <a:ext cx="7515376" cy="10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90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397575" y="1441936"/>
            <a:ext cx="11286425" cy="488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GB" altLang="en-US" sz="4400" b="1" dirty="0">
              <a:solidFill>
                <a:srgbClr val="3366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GB" sz="2400" b="1" dirty="0">
              <a:solidFill>
                <a:srgbClr val="3366FF"/>
              </a:solidFill>
              <a:latin typeface="Arial" charset="0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2438402" y="219081"/>
            <a:ext cx="7585076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GB" altLang="en-US" sz="4000" b="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Next Meeting</a:t>
            </a:r>
            <a:endParaRPr lang="en-GB" altLang="en-US" sz="3600" b="0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69" y="3010246"/>
            <a:ext cx="3865835" cy="35999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3725" y="3096357"/>
            <a:ext cx="7877084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latinLnBrk="1" hangingPunct="0"/>
            <a:endParaRPr lang="bg-BG" dirty="0">
              <a:solidFill>
                <a:srgbClr val="002569"/>
              </a:solidFill>
            </a:endParaRPr>
          </a:p>
          <a:p>
            <a:pPr algn="ctr" defTabSz="457200" latinLnBrk="1" hangingPunct="0"/>
            <a:endParaRPr lang="bg-BG" b="1" dirty="0" smtClean="0">
              <a:solidFill>
                <a:srgbClr val="002569"/>
              </a:solidFill>
            </a:endParaRPr>
          </a:p>
          <a:p>
            <a:pPr algn="ctr" defTabSz="457200" latinLnBrk="1" hangingPunct="0"/>
            <a:endParaRPr lang="bg-BG" b="1" dirty="0">
              <a:solidFill>
                <a:srgbClr val="002569"/>
              </a:solidFill>
            </a:endParaRPr>
          </a:p>
          <a:p>
            <a:pPr algn="ctr" defTabSz="457200" latinLnBrk="1" hangingPunct="0"/>
            <a:r>
              <a:rPr lang="bg-BG" b="1" dirty="0" smtClean="0">
                <a:solidFill>
                  <a:srgbClr val="002569"/>
                </a:solidFill>
              </a:rPr>
              <a:t>INPE’s </a:t>
            </a:r>
            <a:r>
              <a:rPr lang="bg-BG" b="1" dirty="0">
                <a:solidFill>
                  <a:srgbClr val="002569"/>
                </a:solidFill>
              </a:rPr>
              <a:t>headquarters are </a:t>
            </a:r>
            <a:r>
              <a:rPr lang="bg-BG" b="1" dirty="0" smtClean="0">
                <a:solidFill>
                  <a:srgbClr val="002569"/>
                </a:solidFill>
              </a:rPr>
              <a:t>located in</a:t>
            </a:r>
            <a:endParaRPr lang="bg-BG" dirty="0">
              <a:solidFill>
                <a:srgbClr val="002569"/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São José dos Campos (SJC), SP</a:t>
            </a:r>
          </a:p>
          <a:p>
            <a:pPr algn="ctr" defTabSz="457200" latinLnBrk="1" hangingPunct="0"/>
            <a:r>
              <a:rPr lang="bg-BG" sz="1400" dirty="0">
                <a:solidFill>
                  <a:srgbClr val="002569"/>
                </a:solidFill>
              </a:rPr>
              <a:t>(</a:t>
            </a:r>
            <a:r>
              <a:rPr lang="en-US" sz="1400" dirty="0">
                <a:solidFill>
                  <a:srgbClr val="002569"/>
                </a:solidFill>
              </a:rPr>
              <a:t>https://</a:t>
            </a:r>
            <a:r>
              <a:rPr lang="en-US" sz="1400" dirty="0" err="1">
                <a:solidFill>
                  <a:srgbClr val="002569"/>
                </a:solidFill>
              </a:rPr>
              <a:t>en.wikipedia.org</a:t>
            </a:r>
            <a:r>
              <a:rPr lang="en-US" sz="1400" dirty="0">
                <a:solidFill>
                  <a:srgbClr val="002569"/>
                </a:solidFill>
              </a:rPr>
              <a:t>/wiki/S%C3%A3o_Jos%C3%A9_dos_Campos</a:t>
            </a:r>
            <a:r>
              <a:rPr lang="bg-BG" sz="1400" dirty="0" smtClean="0">
                <a:solidFill>
                  <a:srgbClr val="002569"/>
                </a:solidFill>
              </a:rPr>
              <a:t>)</a:t>
            </a:r>
            <a:endParaRPr lang="bg-BG" dirty="0">
              <a:solidFill>
                <a:srgbClr val="002569"/>
              </a:solidFill>
            </a:endParaRPr>
          </a:p>
          <a:p>
            <a:pPr marL="0" marR="0" indent="0" algn="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bg-BG" sz="1800" b="0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Nearest</a:t>
            </a:r>
            <a:r>
              <a:rPr kumimoji="0" lang="bg-BG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airport </a:t>
            </a:r>
            <a:r>
              <a:rPr kumimoji="0" lang="bg-BG" sz="18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is </a:t>
            </a:r>
            <a:r>
              <a:rPr kumimoji="0" lang="bg-BG" sz="18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GRU International Airport</a:t>
            </a:r>
            <a:r>
              <a:rPr kumimoji="0" lang="bg-BG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, in São Paulo city</a:t>
            </a:r>
            <a:endParaRPr lang="bg-BG" dirty="0">
              <a:solidFill>
                <a:srgbClr val="002569"/>
              </a:solidFill>
            </a:endParaRPr>
          </a:p>
          <a:p>
            <a:pPr marL="0" marR="0" indent="0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From GRU to SJC is a 1.5 hour drive</a:t>
            </a:r>
          </a:p>
          <a:p>
            <a:pPr marL="0" marR="0" indent="0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bg-BG" dirty="0">
              <a:solidFill>
                <a:srgbClr val="002569"/>
              </a:solidFill>
            </a:endParaRPr>
          </a:p>
          <a:p>
            <a:pPr marL="0" marR="0" indent="0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Accomodations special price being negotiated and will be informed soon</a:t>
            </a:r>
          </a:p>
        </p:txBody>
      </p:sp>
      <p:cxnSp>
        <p:nvCxnSpPr>
          <p:cNvPr id="9" name="Straight Arrow Connector 8"/>
          <p:cNvCxnSpPr>
            <a:stCxn id="10" idx="3"/>
          </p:cNvCxnSpPr>
          <p:nvPr/>
        </p:nvCxnSpPr>
        <p:spPr>
          <a:xfrm>
            <a:off x="2203963" y="2282276"/>
            <a:ext cx="250491" cy="2669039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540"/>
            <a:ext cx="2203963" cy="14854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184" y="1340901"/>
            <a:ext cx="4546751" cy="25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815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94" y="395269"/>
            <a:ext cx="8140700" cy="427038"/>
          </a:xfrm>
        </p:spPr>
        <p:txBody>
          <a:bodyPr/>
          <a:lstStyle/>
          <a:p>
            <a:r>
              <a:rPr lang="bg-BG" dirty="0" smtClean="0"/>
              <a:t>Taking the opportunity to enjoy Brazil?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03" y="1555313"/>
            <a:ext cx="3113003" cy="233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51" y="1637855"/>
            <a:ext cx="4958218" cy="172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024" y="4158152"/>
            <a:ext cx="3669437" cy="2462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397" y="4582888"/>
            <a:ext cx="2748104" cy="206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461" y="4574972"/>
            <a:ext cx="3653511" cy="205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13941" y="1198589"/>
            <a:ext cx="333919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Rio de Janeiro:</a:t>
            </a:r>
            <a:r>
              <a:rPr kumimoji="0" lang="bg-BG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bg-BG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4 </a:t>
            </a:r>
            <a:r>
              <a:rPr kumimoji="0" lang="bg-BG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h 30 mim  by car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9640" y="1279645"/>
            <a:ext cx="439061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Foz do Iguaçu:</a:t>
            </a:r>
            <a:r>
              <a:rPr kumimoji="0" lang="bg-BG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1 h 45 mim flight from GRU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744" y="4204774"/>
            <a:ext cx="301098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Paray:</a:t>
            </a:r>
            <a:r>
              <a:rPr kumimoji="0" lang="bg-BG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bg-BG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3 h</a:t>
            </a:r>
            <a:r>
              <a:rPr kumimoji="0" lang="bg-BG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by car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8826" y="4204772"/>
            <a:ext cx="277296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Ubatuba:</a:t>
            </a:r>
            <a:r>
              <a:rPr kumimoji="0" lang="bg-BG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bg-BG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</a:t>
            </a:r>
            <a:r>
              <a:rPr kumimoji="0" lang="bg-BG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h by car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5935" y="3814953"/>
            <a:ext cx="340542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bg-BG" sz="1600" dirty="0" smtClean="0">
                <a:solidFill>
                  <a:srgbClr val="002569"/>
                </a:solidFill>
              </a:rPr>
              <a:t>São Paulo: 1 hs 30 mim by car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7521" y="2297297"/>
            <a:ext cx="3082336" cy="1754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bg-BG" sz="1800" b="0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And from</a:t>
            </a:r>
            <a:r>
              <a:rPr kumimoji="0" lang="bg-BG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GRU to any other major tourism destination in Brazil</a:t>
            </a:r>
            <a:endParaRPr kumimoji="0" lang="bg-BG" sz="1800" b="0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bg-BG" dirty="0">
              <a:solidFill>
                <a:srgbClr val="002569"/>
              </a:solidFill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51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56431382"/>
              </p:ext>
            </p:extLst>
          </p:nvPr>
        </p:nvGraphicFramePr>
        <p:xfrm>
          <a:off x="617356" y="1491811"/>
          <a:ext cx="10985502" cy="4062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917"/>
                <a:gridCol w="1830917"/>
                <a:gridCol w="1830917"/>
                <a:gridCol w="1830917"/>
                <a:gridCol w="1830917"/>
                <a:gridCol w="1830917"/>
              </a:tblGrid>
              <a:tr h="524896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Monday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Tuesday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Wednesday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Thursday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Friday</a:t>
                      </a:r>
                      <a:endParaRPr lang="en-US" sz="1600" dirty="0"/>
                    </a:p>
                  </a:txBody>
                  <a:tcPr/>
                </a:tc>
              </a:tr>
              <a:tr h="117230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09:00 – 12:00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WGISS Discussions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WGISS Discussions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Workshop: Introducing Copernicus DIAS for CEOS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WGISS Discussions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344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12:00 – 13:30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Lunch</a:t>
                      </a:r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Lunch </a:t>
                      </a:r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Lunch </a:t>
                      </a:r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Lunch</a:t>
                      </a:r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1171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13:30-17:30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WGISS Discussions</a:t>
                      </a:r>
                      <a:endParaRPr lang="en-US" sz="16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Joint WGISS/WGCV Session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Workshop: Introducing Copernicus DIAS for CEOS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WGISS Discussions</a:t>
                      </a:r>
                    </a:p>
                    <a:p>
                      <a:pPr algn="ctr"/>
                      <a:r>
                        <a:rPr lang="en-US" sz="1600" dirty="0" smtClean="0"/>
                        <a:t>End of meeting</a:t>
                      </a:r>
                      <a:endParaRPr lang="en-US" sz="16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13808"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No-host Dinner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INPE  Facilities Tour</a:t>
                      </a:r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2438402" y="219081"/>
            <a:ext cx="7585076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GB" altLang="en-US" sz="4000" b="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Tentative Agenda</a:t>
            </a:r>
            <a:endParaRPr lang="en-GB" altLang="en-US" sz="3600" b="0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82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2743202" y="152422"/>
            <a:ext cx="7518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GB" altLang="en-US" sz="4000" b="0" dirty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Future Meetings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565" y="1319006"/>
            <a:ext cx="62394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buFont typeface="Wingdings" charset="2"/>
              <a:buChar char="Ø"/>
            </a:pPr>
            <a:r>
              <a:rPr lang="en-US" sz="2400" b="1" dirty="0"/>
              <a:t>WGISS#46: September 2018 in Europe. </a:t>
            </a:r>
          </a:p>
          <a:p>
            <a:r>
              <a:rPr lang="en-US" sz="2400" b="1" dirty="0"/>
              <a:t>    Possible Options: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/>
              <a:t>DLR </a:t>
            </a:r>
            <a:r>
              <a:rPr lang="en-US" sz="2400" dirty="0" smtClean="0"/>
              <a:t>(Berlin/</a:t>
            </a:r>
            <a:r>
              <a:rPr lang="en-US" sz="2400" dirty="0" err="1" smtClean="0"/>
              <a:t>Neustrelitz</a:t>
            </a:r>
            <a:r>
              <a:rPr lang="en-US" sz="2400" dirty="0" smtClean="0"/>
              <a:t>, </a:t>
            </a:r>
            <a:r>
              <a:rPr lang="en-US" sz="2400" dirty="0"/>
              <a:t>Germany)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/>
              <a:t>European Commission (Brussels, Belgium)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CNES </a:t>
            </a:r>
            <a:r>
              <a:rPr lang="en-US" sz="2400" dirty="0"/>
              <a:t>(</a:t>
            </a:r>
            <a:r>
              <a:rPr lang="en-US" sz="2400" dirty="0" smtClean="0"/>
              <a:t>Toulouse, </a:t>
            </a:r>
            <a:r>
              <a:rPr lang="en-US" sz="2400" dirty="0"/>
              <a:t>France)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/>
              <a:t>GSDI (Budapest, Hungary)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/>
              <a:t>EUMETSAT (Darmstadt, Germany)</a:t>
            </a:r>
          </a:p>
          <a:p>
            <a:endParaRPr lang="en-US" sz="2400" dirty="0"/>
          </a:p>
          <a:p>
            <a:pPr marL="285750" indent="-285750">
              <a:buFont typeface="Wingdings" charset="2"/>
              <a:buChar char="Ø"/>
            </a:pPr>
            <a:r>
              <a:rPr lang="en-US" sz="2400" b="1" dirty="0"/>
              <a:t>WGISS#47: March 2019 in North America. 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i="1" u="sng" dirty="0"/>
              <a:t>NOAA (</a:t>
            </a:r>
            <a:r>
              <a:rPr lang="en-US" sz="2400" i="1" u="sng" dirty="0" smtClean="0"/>
              <a:t>USA)</a:t>
            </a:r>
            <a:endParaRPr lang="en-US" sz="2400" i="1" u="sng" dirty="0"/>
          </a:p>
          <a:p>
            <a:pPr marL="1257300" lvl="4" indent="-342900">
              <a:buFont typeface="Arial"/>
              <a:buChar char="•"/>
            </a:pPr>
            <a:endParaRPr lang="en-US" sz="2400" dirty="0" smtClean="0"/>
          </a:p>
          <a:p>
            <a:pPr marL="1257300" lvl="4" indent="-342900"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737684" y="1338271"/>
            <a:ext cx="489284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buFont typeface="Wingdings" charset="2"/>
              <a:buChar char="Ø"/>
            </a:pPr>
            <a:r>
              <a:rPr lang="en-US" sz="2400" b="1" dirty="0"/>
              <a:t>WGISS#48: September 2019 in Asia, Australia or Africa.</a:t>
            </a:r>
          </a:p>
          <a:p>
            <a:r>
              <a:rPr lang="en-US" sz="2400" b="1" dirty="0"/>
              <a:t>    Possible Options:</a:t>
            </a:r>
          </a:p>
          <a:p>
            <a:pPr marL="1257300" lvl="4" indent="-342900">
              <a:buFont typeface="Arial"/>
              <a:buChar char="•"/>
            </a:pPr>
            <a:r>
              <a:rPr lang="en-US" sz="2400" dirty="0" smtClean="0"/>
              <a:t>ISRO (India)</a:t>
            </a:r>
          </a:p>
          <a:p>
            <a:pPr marL="1257300" lvl="4" indent="-342900">
              <a:buFont typeface="Arial"/>
              <a:buChar char="•"/>
            </a:pPr>
            <a:r>
              <a:rPr lang="en-US" sz="2400" dirty="0" smtClean="0"/>
              <a:t>VAST (Vietnam)</a:t>
            </a:r>
          </a:p>
          <a:p>
            <a:pPr marL="1257300" lvl="4" indent="-342900">
              <a:buFont typeface="Arial"/>
              <a:buChar char="•"/>
            </a:pPr>
            <a:r>
              <a:rPr lang="en-US" sz="2400" dirty="0" smtClean="0"/>
              <a:t>GISTDA (Thailand)</a:t>
            </a:r>
          </a:p>
          <a:p>
            <a:pPr marL="1257300" lvl="4" indent="-342900">
              <a:buFont typeface="Arial"/>
              <a:buChar char="•"/>
            </a:pPr>
            <a:r>
              <a:rPr lang="en-US" sz="2400" dirty="0" smtClean="0"/>
              <a:t>ROSCOSMOS (Russia)</a:t>
            </a:r>
          </a:p>
          <a:p>
            <a:pPr marL="1257300" lvl="4" indent="-342900">
              <a:buFont typeface="Arial"/>
              <a:buChar char="•"/>
            </a:pPr>
            <a:r>
              <a:rPr lang="en-US" sz="2400" dirty="0" smtClean="0"/>
              <a:t>JAXA (Japan)</a:t>
            </a:r>
          </a:p>
          <a:p>
            <a:pPr marL="1257300" lvl="4" indent="-342900">
              <a:buFont typeface="Arial"/>
              <a:buChar char="•"/>
            </a:pPr>
            <a:r>
              <a:rPr lang="en-US" sz="2400" dirty="0" smtClean="0"/>
              <a:t>SANSA (South </a:t>
            </a:r>
            <a:r>
              <a:rPr lang="en-US" sz="2400" dirty="0"/>
              <a:t>Africa) </a:t>
            </a:r>
          </a:p>
          <a:p>
            <a:pPr marL="1257300" lvl="4" indent="-342900">
              <a:buFont typeface="Arial"/>
              <a:buChar char="•"/>
            </a:pPr>
            <a:r>
              <a:rPr lang="en-US" sz="2400" dirty="0"/>
              <a:t>CSIRO/GA (Australia)</a:t>
            </a:r>
          </a:p>
          <a:p>
            <a:pPr marL="1257300" lvl="4" indent="-342900">
              <a:buFont typeface="Arial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2615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D327B88-09D0-470A-ABD6-1E03323FAF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Sheet lightning design slides</Template>
  <TotalTime>0</TotalTime>
  <Words>422</Words>
  <Application>Microsoft Office PowerPoint</Application>
  <PresentationFormat>Custom</PresentationFormat>
  <Paragraphs>83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3_Office Theme</vt:lpstr>
      <vt:lpstr>Default</vt:lpstr>
      <vt:lpstr>ESA Presentation</vt:lpstr>
      <vt:lpstr>WGISS Future Meetings  </vt:lpstr>
      <vt:lpstr>PowerPoint Presentation</vt:lpstr>
      <vt:lpstr>PowerPoint Presentation</vt:lpstr>
      <vt:lpstr>PowerPoint Presentation</vt:lpstr>
      <vt:lpstr>Taking the opportunity to enjoy Brazil?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2016-09-16T15:07:55Z</dcterms:created>
  <dcterms:modified xsi:type="dcterms:W3CDTF">2017-09-26T01:10:15Z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TC034605759991</vt:lpwstr>
  </property>
</Properties>
</file>