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9"/>
  </p:notesMasterIdLst>
  <p:sldIdLst>
    <p:sldId id="256" r:id="rId2"/>
    <p:sldId id="309" r:id="rId3"/>
    <p:sldId id="321" r:id="rId4"/>
    <p:sldId id="323" r:id="rId5"/>
    <p:sldId id="312" r:id="rId6"/>
    <p:sldId id="313" r:id="rId7"/>
    <p:sldId id="314" r:id="rId8"/>
    <p:sldId id="301" r:id="rId9"/>
    <p:sldId id="317" r:id="rId10"/>
    <p:sldId id="325" r:id="rId11"/>
    <p:sldId id="324" r:id="rId12"/>
    <p:sldId id="329" r:id="rId13"/>
    <p:sldId id="331" r:id="rId14"/>
    <p:sldId id="332" r:id="rId15"/>
    <p:sldId id="333" r:id="rId16"/>
    <p:sldId id="308" r:id="rId17"/>
    <p:sldId id="287" r:id="rId18"/>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FFA3"/>
    <a:srgbClr val="7CDE7C"/>
    <a:srgbClr val="F1DD65"/>
    <a:srgbClr val="CFB413"/>
    <a:srgbClr val="CC9900"/>
    <a:srgbClr val="009900"/>
    <a:srgbClr val="00CC00"/>
    <a:srgbClr val="99FF66"/>
    <a:srgbClr val="BC8B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1F887B-7132-4CCD-8A58-FDF9305B1378}">
  <a:tblStyle styleId="{FE1F887B-7132-4CCD-8A58-FDF9305B1378}" styleName="Table_0">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3EA94E86-F0FD-4F63-A1F6-43561FC1EE92}" styleName="Table_1">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716" autoAdjust="0"/>
  </p:normalViewPr>
  <p:slideViewPr>
    <p:cSldViewPr snapToGrid="0">
      <p:cViewPr varScale="1">
        <p:scale>
          <a:sx n="96" d="100"/>
          <a:sy n="96" d="100"/>
        </p:scale>
        <p:origin x="51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3" y="2"/>
            <a:ext cx="3038475" cy="465138"/>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970344" y="2"/>
            <a:ext cx="3038475" cy="465138"/>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1675" y="4416428"/>
            <a:ext cx="5607049" cy="4183063"/>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457200" marR="0" indent="0" algn="l" rtl="0">
              <a:spcBef>
                <a:spcPts val="360"/>
              </a:spcBef>
              <a:spcAft>
                <a:spcPts val="0"/>
              </a:spcAft>
              <a:defRPr/>
            </a:lvl2pPr>
            <a:lvl3pPr marL="914400" marR="0" indent="0" algn="l" rtl="0">
              <a:spcBef>
                <a:spcPts val="360"/>
              </a:spcBef>
              <a:spcAft>
                <a:spcPts val="0"/>
              </a:spcAft>
              <a:defRPr/>
            </a:lvl3pPr>
            <a:lvl4pPr marL="1371600" marR="0" indent="0" algn="l" rtl="0">
              <a:spcBef>
                <a:spcPts val="360"/>
              </a:spcBef>
              <a:spcAft>
                <a:spcPts val="0"/>
              </a:spcAft>
              <a:defRPr/>
            </a:lvl4pPr>
            <a:lvl5pPr marL="18288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3" y="8829675"/>
            <a:ext cx="3038475" cy="465138"/>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970344" y="8829675"/>
            <a:ext cx="3038475" cy="465138"/>
          </a:xfrm>
          <a:prstGeom prst="rect">
            <a:avLst/>
          </a:prstGeom>
          <a:noFill/>
          <a:ln>
            <a:noFill/>
          </a:ln>
        </p:spPr>
        <p:txBody>
          <a:bodyPr lIns="93175" tIns="46575" rIns="93175" bIns="46575" anchor="b" anchorCtr="0">
            <a:noAutofit/>
          </a:bodyPr>
          <a:lstStyle>
            <a:lvl1pPr marL="0" marR="0" indent="0" algn="r" rtl="0">
              <a:spcBef>
                <a:spcPts val="0"/>
              </a:spcBef>
              <a:spcAft>
                <a:spcPts val="0"/>
              </a:spcAft>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41373527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701675" y="4416428"/>
            <a:ext cx="5607049" cy="4183063"/>
          </a:xfrm>
          <a:prstGeom prst="rect">
            <a:avLst/>
          </a:prstGeom>
        </p:spPr>
        <p:txBody>
          <a:bodyPr lIns="91425" tIns="91425" rIns="91425" bIns="91425" anchor="t" anchorCtr="0">
            <a:noAutofit/>
          </a:bodyPr>
          <a:lstStyle/>
          <a:p>
            <a:pPr>
              <a:spcBef>
                <a:spcPts val="0"/>
              </a:spcBef>
              <a:buNone/>
            </a:pPr>
            <a:endParaRPr/>
          </a:p>
        </p:txBody>
      </p:sp>
      <p:sp>
        <p:nvSpPr>
          <p:cNvPr id="107" name="Shape 10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02132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320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3200" b="0" i="0" u="none" strike="noStrike" kern="0" cap="none" spc="0" normalizeH="0" baseline="0" noProof="0" dirty="0" smtClean="0">
                <a:ln>
                  <a:noFill/>
                </a:ln>
                <a:solidFill>
                  <a:srgbClr val="4BACC6">
                    <a:lumMod val="50000"/>
                  </a:srgbClr>
                </a:solidFill>
                <a:effectLst/>
                <a:uLnTx/>
                <a:uFillTx/>
                <a:latin typeface="+mn-lt"/>
                <a:cs typeface="Arial"/>
                <a:sym typeface="Arial"/>
                <a:rtl val="0"/>
              </a:rPr>
              <a:t>Ingest:</a:t>
            </a:r>
          </a:p>
          <a:p>
            <a:pPr marL="342900" marR="0" lvl="0" indent="-139700" algn="l" defTabSz="914400" rtl="0" eaLnBrk="1" fontAlgn="auto" latinLnBrk="0" hangingPunct="1">
              <a:lnSpc>
                <a:spcPct val="100000"/>
              </a:lnSpc>
              <a:spcBef>
                <a:spcPts val="0"/>
              </a:spcBef>
              <a:spcAft>
                <a:spcPts val="600"/>
              </a:spcAft>
              <a:buClr>
                <a:srgbClr val="000000"/>
              </a:buClr>
              <a:buSzTx/>
              <a:buFont typeface="Arial"/>
              <a:buChar char="•"/>
              <a:tabLst/>
              <a:defRPr/>
            </a:pPr>
            <a:r>
              <a:rPr kumimoji="0" lang="en-US" sz="3200" b="0" i="0" u="none" strike="noStrike" kern="0" cap="none" spc="0" normalizeH="0" baseline="0" noProof="0" dirty="0" smtClean="0">
                <a:ln>
                  <a:noFill/>
                </a:ln>
                <a:solidFill>
                  <a:srgbClr val="4BACC6">
                    <a:lumMod val="50000"/>
                  </a:srgbClr>
                </a:solidFill>
                <a:effectLst/>
                <a:uLnTx/>
                <a:uFillTx/>
                <a:latin typeface="+mn-lt"/>
                <a:cs typeface="Arial"/>
                <a:sym typeface="Arial"/>
                <a:rtl val="0"/>
              </a:rPr>
              <a:t>Common Ingest is a modular, configurable, </a:t>
            </a:r>
            <a:r>
              <a:rPr kumimoji="0" lang="en-US" sz="3200" b="0" i="0" u="none" strike="noStrike" kern="0" cap="none" spc="0" normalizeH="0" baseline="0" noProof="0" dirty="0" err="1" smtClean="0">
                <a:ln>
                  <a:noFill/>
                </a:ln>
                <a:solidFill>
                  <a:srgbClr val="4BACC6">
                    <a:lumMod val="50000"/>
                  </a:srgbClr>
                </a:solidFill>
                <a:effectLst/>
                <a:uLnTx/>
                <a:uFillTx/>
                <a:latin typeface="+mn-lt"/>
                <a:cs typeface="Arial"/>
                <a:sym typeface="Arial"/>
                <a:rtl val="0"/>
              </a:rPr>
              <a:t>scaleable</a:t>
            </a:r>
            <a:r>
              <a:rPr kumimoji="0" lang="en-US" sz="3200" b="0" i="0" u="none" strike="noStrike" kern="0" cap="none" spc="0" normalizeH="0" baseline="0" noProof="0" dirty="0" smtClean="0">
                <a:ln>
                  <a:noFill/>
                </a:ln>
                <a:solidFill>
                  <a:srgbClr val="4BACC6">
                    <a:lumMod val="50000"/>
                  </a:srgbClr>
                </a:solidFill>
                <a:effectLst/>
                <a:uLnTx/>
                <a:uFillTx/>
                <a:latin typeface="+mn-lt"/>
                <a:cs typeface="Arial"/>
                <a:sym typeface="Arial"/>
                <a:rtl val="0"/>
              </a:rPr>
              <a:t>, and extensible system includes GUI-based configuration and management, complete provenance tracking, and integrated security scanning. </a:t>
            </a:r>
          </a:p>
          <a:p>
            <a:pPr marL="342900" marR="0" lvl="0" indent="-139700" algn="l" defTabSz="914400" rtl="0" eaLnBrk="1" fontAlgn="auto" latinLnBrk="0" hangingPunct="1">
              <a:lnSpc>
                <a:spcPct val="100000"/>
              </a:lnSpc>
              <a:spcBef>
                <a:spcPts val="0"/>
              </a:spcBef>
              <a:spcAft>
                <a:spcPts val="600"/>
              </a:spcAft>
              <a:buClr>
                <a:srgbClr val="4BACC6">
                  <a:lumMod val="50000"/>
                </a:srgbClr>
              </a:buClr>
              <a:buSzTx/>
              <a:buFont typeface="Arial"/>
              <a:buChar char="•"/>
              <a:tabLst/>
              <a:defRPr/>
            </a:pPr>
            <a:r>
              <a:rPr kumimoji="0" lang="en-US" sz="3200" b="0" i="0" u="none" strike="noStrike" kern="0" cap="none" spc="0" normalizeH="0" baseline="0" noProof="0" dirty="0" smtClean="0">
                <a:ln>
                  <a:noFill/>
                </a:ln>
                <a:solidFill>
                  <a:srgbClr val="4BACC6">
                    <a:lumMod val="50000"/>
                  </a:srgbClr>
                </a:solidFill>
                <a:effectLst/>
                <a:uLnTx/>
                <a:uFillTx/>
                <a:latin typeface="+mn-lt"/>
                <a:cs typeface="Arial"/>
                <a:sym typeface="Arial"/>
                <a:rtl val="0"/>
              </a:rPr>
              <a:t>Deployed Aug 2017</a:t>
            </a:r>
          </a:p>
          <a:p>
            <a:pPr marL="342900" marR="0" lvl="0" indent="-139700" algn="l" defTabSz="914400" rtl="0" eaLnBrk="1" fontAlgn="auto" latinLnBrk="0" hangingPunct="1">
              <a:lnSpc>
                <a:spcPct val="100000"/>
              </a:lnSpc>
              <a:spcBef>
                <a:spcPts val="0"/>
              </a:spcBef>
              <a:spcAft>
                <a:spcPts val="600"/>
              </a:spcAft>
              <a:buClr>
                <a:srgbClr val="4BACC6">
                  <a:lumMod val="50000"/>
                </a:srgbClr>
              </a:buClr>
              <a:buSzTx/>
              <a:buFont typeface="Arial"/>
              <a:buChar char="•"/>
              <a:tabLst/>
              <a:defRPr/>
            </a:pPr>
            <a:r>
              <a:rPr kumimoji="0" lang="en-US" sz="3200" b="0" i="0" u="none" strike="noStrike" kern="0" cap="none" spc="0" normalizeH="0" baseline="0" noProof="0" dirty="0" smtClean="0">
                <a:ln>
                  <a:noFill/>
                </a:ln>
                <a:solidFill>
                  <a:srgbClr val="4BACC6">
                    <a:lumMod val="50000"/>
                  </a:srgbClr>
                </a:solidFill>
                <a:effectLst/>
                <a:uLnTx/>
                <a:uFillTx/>
                <a:latin typeface="+mn-lt"/>
                <a:cs typeface="Arial"/>
                <a:sym typeface="Arial"/>
                <a:rtl val="0"/>
              </a:rPr>
              <a:t>Initiated migration of data streams across NCEI</a:t>
            </a:r>
          </a:p>
          <a:p>
            <a:pPr marL="203200" marR="0" lvl="0" indent="0" algn="l" defTabSz="914400" rtl="0" eaLnBrk="1" fontAlgn="auto" latinLnBrk="0" hangingPunct="1">
              <a:lnSpc>
                <a:spcPct val="100000"/>
              </a:lnSpc>
              <a:spcBef>
                <a:spcPts val="0"/>
              </a:spcBef>
              <a:spcAft>
                <a:spcPts val="600"/>
              </a:spcAft>
              <a:buClr>
                <a:srgbClr val="4BACC6">
                  <a:lumMod val="50000"/>
                </a:srgbClr>
              </a:buClr>
              <a:buSzTx/>
              <a:buFont typeface="Arial"/>
              <a:buNone/>
              <a:tabLst/>
              <a:defRPr/>
            </a:pPr>
            <a:r>
              <a:rPr kumimoji="0" lang="en-US" sz="3200" b="0" i="0" u="none" strike="noStrike" kern="0" cap="none" spc="0" normalizeH="0" baseline="0" noProof="0" dirty="0" smtClean="0">
                <a:ln>
                  <a:noFill/>
                </a:ln>
                <a:solidFill>
                  <a:srgbClr val="4BACC6">
                    <a:lumMod val="50000"/>
                  </a:srgbClr>
                </a:solidFill>
                <a:effectLst/>
                <a:uLnTx/>
                <a:uFillTx/>
                <a:latin typeface="+mn-lt"/>
                <a:cs typeface="Arial"/>
                <a:sym typeface="Arial"/>
                <a:rtl val="0"/>
              </a:rPr>
              <a:t>Archive:</a:t>
            </a:r>
          </a:p>
          <a:p>
            <a:pPr marL="457200" indent="-457200">
              <a:buClr>
                <a:schemeClr val="accent5">
                  <a:lumMod val="50000"/>
                </a:schemeClr>
              </a:buClr>
              <a:buFont typeface="Arial" panose="020B0604020202020204" pitchFamily="34" charset="0"/>
              <a:buChar char="•"/>
            </a:pPr>
            <a:r>
              <a:rPr lang="en-US" sz="3200" dirty="0" smtClean="0"/>
              <a:t>Currently multiple systems supporting NCEI archival.</a:t>
            </a:r>
          </a:p>
          <a:p>
            <a:pPr marL="457200" indent="-457200">
              <a:buClr>
                <a:schemeClr val="accent5">
                  <a:lumMod val="50000"/>
                </a:schemeClr>
              </a:buClr>
              <a:buFont typeface="Arial" panose="020B0604020202020204" pitchFamily="34" charset="0"/>
              <a:buChar char="•"/>
            </a:pPr>
            <a:r>
              <a:rPr lang="en-US" sz="3200" dirty="0" smtClean="0"/>
              <a:t>Initiating effort to determine a </a:t>
            </a:r>
            <a:r>
              <a:rPr lang="en-US" sz="3200" dirty="0" err="1" smtClean="0"/>
              <a:t>scaleable</a:t>
            </a:r>
            <a:r>
              <a:rPr lang="en-US" sz="3200" dirty="0" smtClean="0"/>
              <a:t>, extensible enterprise system approach</a:t>
            </a:r>
          </a:p>
          <a:p>
            <a:pPr marL="0" indent="0">
              <a:buClr>
                <a:schemeClr val="accent5">
                  <a:lumMod val="50000"/>
                </a:schemeClr>
              </a:buClr>
              <a:buFont typeface="Arial" panose="020B0604020202020204" pitchFamily="34" charset="0"/>
              <a:buNone/>
            </a:pPr>
            <a:r>
              <a:rPr lang="en-US" sz="3200" dirty="0" smtClean="0"/>
              <a:t>Access</a:t>
            </a:r>
          </a:p>
          <a:p>
            <a:pPr marL="457200" indent="-457200">
              <a:spcAft>
                <a:spcPts val="1200"/>
              </a:spcAft>
              <a:buClr>
                <a:schemeClr val="accent5">
                  <a:lumMod val="50000"/>
                </a:schemeClr>
              </a:buClr>
              <a:buFont typeface="Arial" panose="020B0604020202020204" pitchFamily="34" charset="0"/>
              <a:buChar char="•"/>
            </a:pPr>
            <a:r>
              <a:rPr lang="en-US" sz="3200" dirty="0" err="1" smtClean="0"/>
              <a:t>OneStop</a:t>
            </a:r>
            <a:r>
              <a:rPr lang="en-US" sz="3200" dirty="0" smtClean="0"/>
              <a:t>: Search and discovery</a:t>
            </a:r>
          </a:p>
          <a:p>
            <a:pPr marL="457200" indent="-457200">
              <a:spcAft>
                <a:spcPts val="1200"/>
              </a:spcAft>
              <a:buClr>
                <a:schemeClr val="accent5">
                  <a:lumMod val="50000"/>
                </a:schemeClr>
              </a:buClr>
              <a:buFont typeface="Arial" panose="020B0604020202020204" pitchFamily="34" charset="0"/>
              <a:buChar char="•"/>
            </a:pPr>
            <a:r>
              <a:rPr lang="en-US" sz="3200" dirty="0" smtClean="0"/>
              <a:t>Common Access: </a:t>
            </a:r>
            <a:r>
              <a:rPr lang="en-US" sz="3200" dirty="0" err="1" smtClean="0"/>
              <a:t>Microservices</a:t>
            </a:r>
            <a:r>
              <a:rPr lang="en-US" sz="3200" dirty="0" smtClean="0"/>
              <a:t>-based platform will consolidate historical and desperate access systems, enabling order fulfillment and certification</a:t>
            </a:r>
          </a:p>
          <a:p>
            <a:pPr marL="457200" indent="-457200">
              <a:buClr>
                <a:schemeClr val="accent5">
                  <a:lumMod val="50000"/>
                </a:schemeClr>
              </a:buClr>
              <a:buFont typeface="Arial" panose="020B0604020202020204" pitchFamily="34" charset="0"/>
              <a:buChar char="•"/>
            </a:pPr>
            <a:endParaRPr lang="en-US" sz="3200" dirty="0" smtClean="0"/>
          </a:p>
          <a:p>
            <a:pPr marL="342900" marR="0" lvl="0" indent="-139700" algn="l" defTabSz="914400" rtl="0" eaLnBrk="1" fontAlgn="auto" latinLnBrk="0" hangingPunct="1">
              <a:lnSpc>
                <a:spcPct val="100000"/>
              </a:lnSpc>
              <a:spcBef>
                <a:spcPts val="0"/>
              </a:spcBef>
              <a:spcAft>
                <a:spcPts val="600"/>
              </a:spcAft>
              <a:buClr>
                <a:srgbClr val="4BACC6">
                  <a:lumMod val="50000"/>
                </a:srgbClr>
              </a:buClr>
              <a:buSzTx/>
              <a:buFont typeface="Arial"/>
              <a:buChar char="•"/>
              <a:tabLst/>
              <a:defRPr/>
            </a:pPr>
            <a:endParaRPr kumimoji="0" lang="en-US" sz="3200" b="0" i="0" u="none" strike="noStrike" kern="0" cap="none" spc="0" normalizeH="0" baseline="0" noProof="0" dirty="0" smtClean="0">
              <a:ln>
                <a:noFill/>
              </a:ln>
              <a:solidFill>
                <a:srgbClr val="4BACC6">
                  <a:lumMod val="50000"/>
                </a:srgbClr>
              </a:solidFill>
              <a:effectLst/>
              <a:uLnTx/>
              <a:uFillTx/>
              <a:latin typeface="+mn-lt"/>
              <a:cs typeface="Arial"/>
              <a:sym typeface="Arial"/>
              <a:rtl val="0"/>
            </a:endParaRPr>
          </a:p>
          <a:p>
            <a:pPr marL="342900" marR="0" lvl="0" indent="-139700" algn="l" defTabSz="914400" rtl="0" eaLnBrk="1" fontAlgn="auto" latinLnBrk="0" hangingPunct="1">
              <a:lnSpc>
                <a:spcPct val="100000"/>
              </a:lnSpc>
              <a:spcBef>
                <a:spcPts val="0"/>
              </a:spcBef>
              <a:spcAft>
                <a:spcPts val="600"/>
              </a:spcAft>
              <a:buClr>
                <a:srgbClr val="4BACC6">
                  <a:lumMod val="50000"/>
                </a:srgbClr>
              </a:buClr>
              <a:buSzTx/>
              <a:buFont typeface="Arial"/>
              <a:buChar char="•"/>
              <a:tabLst/>
              <a:defRPr/>
            </a:pPr>
            <a:endParaRPr kumimoji="0" lang="en-US" sz="3200" b="0" i="0" u="none" strike="noStrike" kern="0" cap="none" spc="0" normalizeH="0" baseline="0" noProof="0" dirty="0" smtClean="0">
              <a:ln>
                <a:noFill/>
              </a:ln>
              <a:solidFill>
                <a:srgbClr val="4BACC6">
                  <a:lumMod val="50000"/>
                </a:srgbClr>
              </a:solidFill>
              <a:effectLst/>
              <a:uLnTx/>
              <a:uFillTx/>
              <a:latin typeface="+mn-lt"/>
              <a:cs typeface="Arial"/>
              <a:sym typeface="Arial"/>
              <a:rtl val="0"/>
            </a:endParaRPr>
          </a:p>
          <a:p>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13</a:t>
            </a:fld>
            <a:endParaRPr lang="en-US"/>
          </a:p>
        </p:txBody>
      </p:sp>
    </p:spTree>
    <p:extLst>
      <p:ext uri="{BB962C8B-B14F-4D97-AF65-F5344CB8AC3E}">
        <p14:creationId xmlns:p14="http://schemas.microsoft.com/office/powerpoint/2010/main" val="777941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spcAft>
                <a:spcPts val="600"/>
              </a:spcAft>
            </a:pPr>
            <a:r>
              <a:rPr lang="en-US" sz="1200" dirty="0" smtClean="0"/>
              <a:t>Common Ingest is a modular, configurable, </a:t>
            </a:r>
            <a:r>
              <a:rPr lang="en-US" sz="1200" dirty="0" err="1" smtClean="0"/>
              <a:t>scaleable</a:t>
            </a:r>
            <a:r>
              <a:rPr lang="en-US" sz="1200" dirty="0" smtClean="0"/>
              <a:t>, and extensible system includes GUI-based configuration and management, complete provenance tracking, and integrated security scanning. </a:t>
            </a:r>
          </a:p>
          <a:p>
            <a:pPr>
              <a:spcAft>
                <a:spcPts val="600"/>
              </a:spcAft>
              <a:buClr>
                <a:schemeClr val="accent5">
                  <a:lumMod val="50000"/>
                </a:schemeClr>
              </a:buClr>
            </a:pPr>
            <a:r>
              <a:rPr lang="en-US" sz="1200" dirty="0" smtClean="0"/>
              <a:t>Deployed Aug 2017</a:t>
            </a:r>
          </a:p>
          <a:p>
            <a:pPr>
              <a:spcAft>
                <a:spcPts val="600"/>
              </a:spcAft>
              <a:buClr>
                <a:schemeClr val="accent5">
                  <a:lumMod val="50000"/>
                </a:schemeClr>
              </a:buClr>
            </a:pPr>
            <a:r>
              <a:rPr lang="en-US" sz="1200" dirty="0" smtClean="0"/>
              <a:t>Initiated migration of data streams across NCEI</a:t>
            </a:r>
          </a:p>
          <a:p>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14</a:t>
            </a:fld>
            <a:endParaRPr lang="en-US"/>
          </a:p>
        </p:txBody>
      </p:sp>
    </p:spTree>
    <p:extLst>
      <p:ext uri="{BB962C8B-B14F-4D97-AF65-F5344CB8AC3E}">
        <p14:creationId xmlns:p14="http://schemas.microsoft.com/office/powerpoint/2010/main" val="2509530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Clr>
                <a:schemeClr val="accent5">
                  <a:lumMod val="50000"/>
                </a:schemeClr>
              </a:buClr>
              <a:buFont typeface="Arial" panose="020B0604020202020204" pitchFamily="34" charset="0"/>
              <a:buChar char="•"/>
            </a:pPr>
            <a:r>
              <a:rPr lang="en-US" sz="1200" dirty="0" smtClean="0"/>
              <a:t>NESDIS initiative to develop an enterprise infrastructure to support Satellite Application and Research and NCEI.</a:t>
            </a:r>
          </a:p>
          <a:p>
            <a:pPr marL="171450" indent="-171450">
              <a:spcAft>
                <a:spcPts val="600"/>
              </a:spcAft>
              <a:buClr>
                <a:schemeClr val="accent5">
                  <a:lumMod val="50000"/>
                </a:schemeClr>
              </a:buClr>
              <a:buFont typeface="Arial" panose="020B0604020202020204" pitchFamily="34" charset="0"/>
              <a:buChar char="•"/>
            </a:pPr>
            <a:r>
              <a:rPr lang="en-US" sz="1200" dirty="0" smtClean="0"/>
              <a:t>Led by NCEI </a:t>
            </a:r>
          </a:p>
          <a:p>
            <a:pPr marL="171450" indent="-171450">
              <a:spcAft>
                <a:spcPts val="600"/>
              </a:spcAft>
              <a:buClr>
                <a:schemeClr val="accent5">
                  <a:lumMod val="50000"/>
                </a:schemeClr>
              </a:buClr>
              <a:buFont typeface="Arial" panose="020B0604020202020204" pitchFamily="34" charset="0"/>
              <a:buChar char="•"/>
            </a:pPr>
            <a:r>
              <a:rPr lang="en-US" sz="1200" dirty="0" smtClean="0"/>
              <a:t>Leverage existing capabilities (ex. </a:t>
            </a:r>
            <a:r>
              <a:rPr lang="en-US" sz="1200" dirty="0" err="1" smtClean="0"/>
              <a:t>OneStop</a:t>
            </a:r>
            <a:r>
              <a:rPr lang="en-US" sz="1200" dirty="0" smtClean="0"/>
              <a:t>)</a:t>
            </a:r>
          </a:p>
          <a:p>
            <a:pPr marL="171450" indent="-171450">
              <a:spcAft>
                <a:spcPts val="600"/>
              </a:spcAft>
              <a:buClr>
                <a:schemeClr val="accent5">
                  <a:lumMod val="50000"/>
                </a:schemeClr>
              </a:buClr>
              <a:buFont typeface="Arial" panose="020B0604020202020204" pitchFamily="34" charset="0"/>
              <a:buChar char="•"/>
            </a:pPr>
            <a:r>
              <a:rPr lang="en-US" sz="1200" dirty="0" smtClean="0"/>
              <a:t>Develop required, non-existent capabilities or replace antiquated technological solutions </a:t>
            </a:r>
          </a:p>
          <a:p>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15</a:t>
            </a:fld>
            <a:endParaRPr lang="en-US"/>
          </a:p>
        </p:txBody>
      </p:sp>
    </p:spTree>
    <p:extLst>
      <p:ext uri="{BB962C8B-B14F-4D97-AF65-F5344CB8AC3E}">
        <p14:creationId xmlns:p14="http://schemas.microsoft.com/office/powerpoint/2010/main" val="1297704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107" name="Shape 1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375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49" name="Shape 349"/>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397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454" name="Shape 4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761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440" name="Shape 4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6124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Notes:</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 2005 - 2016 volumes are based on data archived at NCEI, some of which is compressed.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 2017-2030 are estimated volumes, based on historical and projected values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Unless otherwise noted, units are in petabytes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JPSS includes legacy POES, S-NPP and planned JPS missions.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JPSS volumes include Retained Intermediate Products, which are used to generate other products.  These are roughly equal in volume to combined volume of JPSS Raw Data Record (RDR, L0) and Sensor Data Record (SDR, L1b)</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GOES-R / GOES includes both legacy GOES as well as GOES-R/S/T projections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"Other Satellite Products" includes a variety of smaller volume satellite data and derived products.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48" name="Shape 448"/>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7496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buClr>
                <a:schemeClr val="accent5">
                  <a:lumMod val="50000"/>
                </a:schemeClr>
              </a:buClr>
            </a:pPr>
            <a:r>
              <a:rPr lang="en-US" dirty="0" smtClean="0"/>
              <a:t>Examine processes and capabilities which will ultimately validate the trustworthiness of the archive.</a:t>
            </a:r>
          </a:p>
          <a:p>
            <a:pPr marL="0" marR="0" lvl="0" indent="0" algn="l" defTabSz="914400" rtl="0" eaLnBrk="1" fontAlgn="auto" latinLnBrk="0" hangingPunct="1">
              <a:lnSpc>
                <a:spcPct val="100000"/>
              </a:lnSpc>
              <a:spcBef>
                <a:spcPts val="360"/>
              </a:spcBef>
              <a:spcAft>
                <a:spcPts val="0"/>
              </a:spcAft>
              <a:buClr>
                <a:schemeClr val="accent5">
                  <a:lumMod val="50000"/>
                </a:schemeClr>
              </a:buClr>
              <a:buSzTx/>
              <a:buFontTx/>
              <a:buNone/>
              <a:tabLst/>
              <a:defRPr/>
            </a:pPr>
            <a:r>
              <a:rPr lang="en-US" dirty="0" smtClean="0"/>
              <a:t>Core Trustworthy Data Repository, jointly offered by the Data Archiving and Networked Services archive in the Netherlands (creator of the Data Seal of Approval) and the International Council for Science World Data System (WDS). </a:t>
            </a:r>
          </a:p>
          <a:p>
            <a:pPr>
              <a:buClr>
                <a:schemeClr val="accent5">
                  <a:lumMod val="50000"/>
                </a:schemeClr>
              </a:buClr>
            </a:pPr>
            <a:endParaRPr lang="en-US" dirty="0" smtClean="0"/>
          </a:p>
          <a:p>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8</a:t>
            </a:fld>
            <a:endParaRPr lang="en-US"/>
          </a:p>
        </p:txBody>
      </p:sp>
    </p:spTree>
    <p:extLst>
      <p:ext uri="{BB962C8B-B14F-4D97-AF65-F5344CB8AC3E}">
        <p14:creationId xmlns:p14="http://schemas.microsoft.com/office/powerpoint/2010/main" val="254736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NCEI scope policy</a:t>
            </a:r>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9</a:t>
            </a:fld>
            <a:endParaRPr lang="en-US"/>
          </a:p>
        </p:txBody>
      </p:sp>
    </p:spTree>
    <p:extLst>
      <p:ext uri="{BB962C8B-B14F-4D97-AF65-F5344CB8AC3E}">
        <p14:creationId xmlns:p14="http://schemas.microsoft.com/office/powerpoint/2010/main" val="3248153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NCEI scope policy</a:t>
            </a:r>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11</a:t>
            </a:fld>
            <a:endParaRPr lang="en-US"/>
          </a:p>
        </p:txBody>
      </p:sp>
    </p:spTree>
    <p:extLst>
      <p:ext uri="{BB962C8B-B14F-4D97-AF65-F5344CB8AC3E}">
        <p14:creationId xmlns:p14="http://schemas.microsoft.com/office/powerpoint/2010/main" val="268261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9" name="Shape 1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Arial"/>
              <a:buNone/>
              <a:defRPr/>
            </a:lvl1pPr>
            <a:lvl2pPr marL="457200" marR="0" indent="0" algn="ctr" rtl="0">
              <a:spcBef>
                <a:spcPts val="560"/>
              </a:spcBef>
              <a:spcAft>
                <a:spcPts val="0"/>
              </a:spcAft>
              <a:buClr>
                <a:srgbClr val="888888"/>
              </a:buClr>
              <a:buFont typeface="Arial"/>
              <a:buNone/>
              <a:defRPr/>
            </a:lvl2pPr>
            <a:lvl3pPr marL="914400" marR="0" indent="0" algn="ctr" rtl="0">
              <a:spcBef>
                <a:spcPts val="480"/>
              </a:spcBef>
              <a:spcAft>
                <a:spcPts val="0"/>
              </a:spcAft>
              <a:buClr>
                <a:srgbClr val="888888"/>
              </a:buClr>
              <a:buFont typeface="Arial"/>
              <a:buNone/>
              <a:defRPr/>
            </a:lvl3pPr>
            <a:lvl4pPr marL="1371600" marR="0" indent="0" algn="ctr" rtl="0">
              <a:spcBef>
                <a:spcPts val="400"/>
              </a:spcBef>
              <a:spcAft>
                <a:spcPts val="0"/>
              </a:spcAft>
              <a:buClr>
                <a:srgbClr val="888888"/>
              </a:buClr>
              <a:buFont typeface="Arial"/>
              <a:buNone/>
              <a:defRPr/>
            </a:lvl4pPr>
            <a:lvl5pPr marL="1828800" marR="0" indent="0" algn="ctr" rtl="0">
              <a:spcBef>
                <a:spcPts val="400"/>
              </a:spcBef>
              <a:spcAft>
                <a:spcPts val="0"/>
              </a:spcAft>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itle Only">
    <p:spTree>
      <p:nvGrpSpPr>
        <p:cNvPr id="1" name="Shape 86"/>
        <p:cNvGrpSpPr/>
        <p:nvPr/>
      </p:nvGrpSpPr>
      <p:grpSpPr>
        <a:xfrm>
          <a:off x="0" y="0"/>
          <a:ext cx="0" cy="0"/>
          <a:chOff x="0" y="0"/>
          <a:chExt cx="0" cy="0"/>
        </a:xfrm>
      </p:grpSpPr>
      <p:sp>
        <p:nvSpPr>
          <p:cNvPr id="87" name="Shape 87"/>
          <p:cNvSpPr/>
          <p:nvPr/>
        </p:nvSpPr>
        <p:spPr>
          <a:xfrm>
            <a:off x="0" y="0"/>
            <a:ext cx="9144000" cy="990599"/>
          </a:xfrm>
          <a:prstGeom prst="rect">
            <a:avLst/>
          </a:prstGeom>
          <a:solidFill>
            <a:srgbClr val="2D1BB5"/>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sp>
        <p:nvSpPr>
          <p:cNvPr id="88" name="Shape 88"/>
          <p:cNvSpPr txBox="1">
            <a:spLocks noGrp="1"/>
          </p:cNvSpPr>
          <p:nvPr>
            <p:ph type="title"/>
          </p:nvPr>
        </p:nvSpPr>
        <p:spPr>
          <a:xfrm>
            <a:off x="228600" y="0"/>
            <a:ext cx="8686800" cy="106679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txBox="1">
            <a:spLocks noGrp="1"/>
          </p:cNvSpPr>
          <p:nvPr>
            <p:ph type="body" idx="1"/>
          </p:nvPr>
        </p:nvSpPr>
        <p:spPr>
          <a:xfrm>
            <a:off x="457200" y="1524000"/>
            <a:ext cx="8229600"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90" name="Shape 90"/>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1" name="Shape 91"/>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2" name="Shape 92"/>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5" name="Shape 2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1"/>
        <p:cNvGrpSpPr/>
        <p:nvPr/>
      </p:nvGrpSpPr>
      <p:grpSpPr>
        <a:xfrm>
          <a:off x="0" y="0"/>
          <a:ext cx="0" cy="0"/>
          <a:chOff x="0" y="0"/>
          <a:chExt cx="0" cy="0"/>
        </a:xfrm>
      </p:grpSpPr>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Arial"/>
              <a:buNone/>
              <a:defRPr/>
            </a:lvl1pPr>
            <a:lvl2pPr marL="457200" indent="0" rtl="0">
              <a:spcBef>
                <a:spcPts val="0"/>
              </a:spcBef>
              <a:buClr>
                <a:srgbClr val="888888"/>
              </a:buClr>
              <a:buFont typeface="Arial"/>
              <a:buNone/>
              <a:defRPr/>
            </a:lvl2pPr>
            <a:lvl3pPr marL="914400" indent="0" rtl="0">
              <a:spcBef>
                <a:spcPts val="0"/>
              </a:spcBef>
              <a:buClr>
                <a:srgbClr val="888888"/>
              </a:buClr>
              <a:buFont typeface="Arial"/>
              <a:buNone/>
              <a:defRPr/>
            </a:lvl3pPr>
            <a:lvl4pPr marL="1371600" indent="0" rtl="0">
              <a:spcBef>
                <a:spcPts val="0"/>
              </a:spcBef>
              <a:buClr>
                <a:srgbClr val="888888"/>
              </a:buClr>
              <a:buFont typeface="Arial"/>
              <a:buNone/>
              <a:defRPr/>
            </a:lvl4pPr>
            <a:lvl5pPr marL="1828800" indent="0" rtl="0">
              <a:spcBef>
                <a:spcPts val="0"/>
              </a:spcBef>
              <a:buClr>
                <a:srgbClr val="888888"/>
              </a:buClr>
              <a:buFont typeface="Arial"/>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48" name="Shape 48"/>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4" name="Shape 5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6" name="Shape 5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a:spLocks noGrp="1"/>
          </p:cNvSpPr>
          <p:nvPr>
            <p:ph type="pic" idx="2"/>
          </p:nvPr>
        </p:nvSpPr>
        <p:spPr>
          <a:xfrm>
            <a:off x="1792288" y="612775"/>
            <a:ext cx="5486399" cy="4114800"/>
          </a:xfrm>
          <a:prstGeom prst="rect">
            <a:avLst/>
          </a:prstGeom>
          <a:noFill/>
          <a:ln>
            <a:noFill/>
          </a:ln>
        </p:spPr>
      </p:sp>
      <p:sp>
        <p:nvSpPr>
          <p:cNvPr id="70" name="Shape 7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6" name="Shape 76"/>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82" name="Shape 8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3" name="Shape 83"/>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4" name="Shape 84"/>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5" name="Shape 85"/>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12">
            <a:alphaModFix/>
          </a:blip>
          <a:srcRect l="6584" t="10269" r="6586" b="79462"/>
          <a:stretch/>
        </p:blipFill>
        <p:spPr>
          <a:xfrm>
            <a:off x="-11112" y="0"/>
            <a:ext cx="9155113" cy="355600"/>
          </a:xfrm>
          <a:prstGeom prst="rect">
            <a:avLst/>
          </a:prstGeom>
          <a:noFill/>
          <a:ln>
            <a:noFill/>
          </a:ln>
        </p:spPr>
      </p:pic>
      <p:sp>
        <p:nvSpPr>
          <p:cNvPr id="10" name="Shape 10"/>
          <p:cNvSpPr/>
          <p:nvPr/>
        </p:nvSpPr>
        <p:spPr>
          <a:xfrm>
            <a:off x="0" y="1547812"/>
            <a:ext cx="9144000" cy="5043487"/>
          </a:xfrm>
          <a:prstGeom prst="rect">
            <a:avLst/>
          </a:prstGeom>
          <a:solidFill>
            <a:srgbClr val="D8D8D8">
              <a:alpha val="69803"/>
            </a:srgbClr>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sp>
        <p:nvSpPr>
          <p:cNvPr id="11" name="Shape 11"/>
          <p:cNvSpPr/>
          <p:nvPr/>
        </p:nvSpPr>
        <p:spPr>
          <a:xfrm>
            <a:off x="0" y="422275"/>
            <a:ext cx="9144000" cy="1050924"/>
          </a:xfrm>
          <a:prstGeom prst="rect">
            <a:avLst/>
          </a:prstGeom>
          <a:solidFill>
            <a:srgbClr val="BFBFBF">
              <a:alpha val="69803"/>
            </a:srgbClr>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sp>
        <p:nvSpPr>
          <p:cNvPr id="12" name="Shape 1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dirty="0"/>
          </a:p>
        </p:txBody>
      </p:sp>
      <p:sp>
        <p:nvSpPr>
          <p:cNvPr id="13" name="Shape 1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dirty="0"/>
          </a:p>
        </p:txBody>
      </p:sp>
      <p:sp>
        <p:nvSpPr>
          <p:cNvPr id="14" name="Shape 14"/>
          <p:cNvSpPr txBox="1"/>
          <p:nvPr/>
        </p:nvSpPr>
        <p:spPr>
          <a:xfrm>
            <a:off x="8001000" y="6543675"/>
            <a:ext cx="1082675"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
        <p:nvSpPr>
          <p:cNvPr id="15" name="Shape 15"/>
          <p:cNvSpPr txBox="1"/>
          <p:nvPr/>
        </p:nvSpPr>
        <p:spPr>
          <a:xfrm>
            <a:off x="415925" y="6621463"/>
            <a:ext cx="7785100" cy="2301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b="0" i="0" u="none" strike="noStrike" cap="none" baseline="0">
                <a:solidFill>
                  <a:srgbClr val="93CDDD"/>
                </a:solidFill>
                <a:latin typeface="Calibri"/>
                <a:ea typeface="Calibri"/>
                <a:cs typeface="Calibri"/>
                <a:sym typeface="Calibri"/>
              </a:rPr>
              <a:t>NATIONAL CENTERS FOR ENVIRONMENTAL INFORMATION</a:t>
            </a:r>
          </a:p>
        </p:txBody>
      </p:sp>
      <p:pic>
        <p:nvPicPr>
          <p:cNvPr id="16" name="Shape 16"/>
          <p:cNvPicPr preferRelativeResize="0"/>
          <p:nvPr/>
        </p:nvPicPr>
        <p:blipFill rotWithShape="1">
          <a:blip r:embed="rId13">
            <a:alphaModFix/>
          </a:blip>
          <a:srcRect/>
          <a:stretch/>
        </p:blipFill>
        <p:spPr>
          <a:xfrm>
            <a:off x="63500" y="6427787"/>
            <a:ext cx="393700" cy="3937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4000" b="0" i="0" u="none" strike="noStrike" cap="none" baseline="0">
          <a:solidFill>
            <a:schemeClr val="accent5">
              <a:lumMod val="50000"/>
            </a:schemeClr>
          </a:solidFill>
          <a:latin typeface="Arial Narrow" panose="020B0606020202030204" pitchFamily="34" charset="0"/>
          <a:ea typeface="Arial Narrow" panose="020B0606020202030204" pitchFamily="34" charset="0"/>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Clr>
          <a:schemeClr val="accent5">
            <a:lumMod val="50000"/>
          </a:schemeClr>
        </a:buClr>
        <a:buNone/>
        <a:defRPr sz="2400" b="0" i="0" u="none" strike="noStrike" cap="none" baseline="0">
          <a:solidFill>
            <a:schemeClr val="accent5">
              <a:lumMod val="50000"/>
            </a:schemeClr>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http://www.facebook.com/NOAANCEIoceangeo" TargetMode="External"/><Relationship Id="rId7" Type="http://schemas.openxmlformats.org/officeDocument/2006/relationships/image" Target="../media/image16.png"/><Relationship Id="rId2" Type="http://schemas.openxmlformats.org/officeDocument/2006/relationships/hyperlink" Target="http://www.facebook.com/NOAANCEIclimate" TargetMode="Externa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hyperlink" Target="http://www.twitter.com/NOAANCEIocngeo" TargetMode="External"/><Relationship Id="rId4" Type="http://schemas.openxmlformats.org/officeDocument/2006/relationships/hyperlink" Target="http://www.twitter.com/NOAANCEIclimat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tinyurl.com/DSMMintr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93"/>
        <p:cNvGrpSpPr/>
        <p:nvPr/>
      </p:nvGrpSpPr>
      <p:grpSpPr>
        <a:xfrm>
          <a:off x="0" y="0"/>
          <a:ext cx="0" cy="0"/>
          <a:chOff x="0" y="0"/>
          <a:chExt cx="0" cy="0"/>
        </a:xfrm>
      </p:grpSpPr>
      <p:sp>
        <p:nvSpPr>
          <p:cNvPr id="94" name="Shape 94"/>
          <p:cNvSpPr/>
          <p:nvPr/>
        </p:nvSpPr>
        <p:spPr>
          <a:xfrm>
            <a:off x="0" y="95370"/>
            <a:ext cx="9144000" cy="4246859"/>
          </a:xfrm>
          <a:prstGeom prst="rect">
            <a:avLst/>
          </a:prstGeom>
          <a:solidFill>
            <a:srgbClr val="3D7499"/>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978" r="15471"/>
          <a:stretch/>
        </p:blipFill>
        <p:spPr>
          <a:xfrm>
            <a:off x="0" y="-1"/>
            <a:ext cx="9144000" cy="2776251"/>
          </a:xfrm>
          <a:prstGeom prst="rect">
            <a:avLst/>
          </a:prstGeom>
        </p:spPr>
      </p:pic>
      <p:sp>
        <p:nvSpPr>
          <p:cNvPr id="99" name="Shape 99"/>
          <p:cNvSpPr/>
          <p:nvPr/>
        </p:nvSpPr>
        <p:spPr>
          <a:xfrm>
            <a:off x="0" y="2070022"/>
            <a:ext cx="9144000" cy="2272207"/>
          </a:xfrm>
          <a:prstGeom prst="rect">
            <a:avLst/>
          </a:prstGeom>
          <a:solidFill>
            <a:srgbClr val="205867">
              <a:alpha val="69803"/>
            </a:srgbClr>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sp>
        <p:nvSpPr>
          <p:cNvPr id="100" name="Shape 100"/>
          <p:cNvSpPr txBox="1">
            <a:spLocks noGrp="1"/>
          </p:cNvSpPr>
          <p:nvPr>
            <p:ph type="subTitle" idx="1"/>
          </p:nvPr>
        </p:nvSpPr>
        <p:spPr>
          <a:xfrm>
            <a:off x="398462" y="5805487"/>
            <a:ext cx="8389936" cy="53816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9B9DA0"/>
              </a:buClr>
              <a:buSzPct val="25000"/>
              <a:buFont typeface="Arial"/>
              <a:buNone/>
            </a:pPr>
            <a:r>
              <a:rPr lang="en-US" sz="1600" dirty="0" smtClean="0">
                <a:solidFill>
                  <a:srgbClr val="9B9DA0"/>
                </a:solidFill>
                <a:latin typeface="Arial Narrow"/>
                <a:ea typeface="Arial Narrow"/>
                <a:cs typeface="Arial Narrow"/>
                <a:sym typeface="Arial Narrow"/>
              </a:rPr>
              <a:t>Thursday, September 28, 2017</a:t>
            </a:r>
            <a:endParaRPr lang="en-US" sz="1600" b="0" i="0" u="none" strike="noStrike" cap="none" baseline="0" dirty="0">
              <a:solidFill>
                <a:srgbClr val="9B9DA0"/>
              </a:solidFill>
              <a:latin typeface="Arial Narrow"/>
              <a:ea typeface="Arial Narrow"/>
              <a:cs typeface="Arial Narrow"/>
              <a:sym typeface="Arial Narrow"/>
            </a:endParaRPr>
          </a:p>
        </p:txBody>
      </p:sp>
      <p:sp>
        <p:nvSpPr>
          <p:cNvPr id="101" name="Shape 101"/>
          <p:cNvSpPr txBox="1"/>
          <p:nvPr/>
        </p:nvSpPr>
        <p:spPr>
          <a:xfrm>
            <a:off x="376237" y="6248400"/>
            <a:ext cx="8389936" cy="26193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80AECC"/>
              </a:buClr>
              <a:buSzPct val="25000"/>
              <a:buFont typeface="Arial"/>
              <a:buNone/>
            </a:pPr>
            <a:r>
              <a:rPr lang="en-US" sz="1100" b="0" i="0" u="none" strike="noStrike" cap="none" baseline="0" dirty="0">
                <a:solidFill>
                  <a:srgbClr val="80AECC"/>
                </a:solidFill>
                <a:latin typeface="Arial Narrow"/>
                <a:ea typeface="Arial Narrow"/>
                <a:cs typeface="Arial Narrow"/>
                <a:sym typeface="Arial Narrow"/>
              </a:rPr>
              <a:t>NOAA Satellite and Information Service  |  National Centers for Environmental Information</a:t>
            </a:r>
          </a:p>
        </p:txBody>
      </p:sp>
      <p:sp>
        <p:nvSpPr>
          <p:cNvPr id="103" name="Shape 103"/>
          <p:cNvSpPr txBox="1"/>
          <p:nvPr/>
        </p:nvSpPr>
        <p:spPr>
          <a:xfrm>
            <a:off x="0" y="4326803"/>
            <a:ext cx="9144000" cy="95410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Font typeface="Arial"/>
              <a:buNone/>
            </a:pPr>
            <a:endParaRPr sz="1800" b="0" i="0" u="none" strike="noStrike" cap="none" baseline="0" dirty="0">
              <a:solidFill>
                <a:schemeClr val="dk1"/>
              </a:solidFill>
              <a:latin typeface="Arial Narrow"/>
              <a:ea typeface="Arial Narrow"/>
              <a:cs typeface="Arial Narrow"/>
              <a:sym typeface="Arial Narrow"/>
            </a:endParaRPr>
          </a:p>
          <a:p>
            <a:pPr marL="0" marR="0" lvl="0" indent="0" algn="ctr" rtl="0">
              <a:spcBef>
                <a:spcPts val="0"/>
              </a:spcBef>
              <a:spcAft>
                <a:spcPts val="0"/>
              </a:spcAft>
              <a:buClr>
                <a:schemeClr val="dk1"/>
              </a:buClr>
              <a:buSzPct val="25000"/>
              <a:buFont typeface="Arial"/>
              <a:buNone/>
            </a:pPr>
            <a:r>
              <a:rPr lang="en-US" sz="2000" b="0" i="0" u="none" strike="noStrike" cap="none" baseline="0" dirty="0" smtClean="0">
                <a:solidFill>
                  <a:schemeClr val="dk1"/>
                </a:solidFill>
                <a:latin typeface="Arial Narrow"/>
                <a:ea typeface="Arial Narrow"/>
                <a:cs typeface="Arial Narrow"/>
                <a:sym typeface="Arial Narrow"/>
              </a:rPr>
              <a:t>Nancy Ritchey</a:t>
            </a:r>
            <a:r>
              <a:rPr lang="en-US" sz="1800" b="0" i="0" u="none" strike="noStrike" cap="none" baseline="0" dirty="0">
                <a:solidFill>
                  <a:schemeClr val="dk1"/>
                </a:solidFill>
                <a:latin typeface="Arial Narrow"/>
                <a:ea typeface="Arial Narrow"/>
                <a:cs typeface="Arial Narrow"/>
                <a:sym typeface="Arial Narrow"/>
              </a:rPr>
              <a:t/>
            </a:r>
            <a:br>
              <a:rPr lang="en-US" sz="1800" b="0" i="0" u="none" strike="noStrike" cap="none" baseline="0" dirty="0">
                <a:solidFill>
                  <a:schemeClr val="dk1"/>
                </a:solidFill>
                <a:latin typeface="Arial Narrow"/>
                <a:ea typeface="Arial Narrow"/>
                <a:cs typeface="Arial Narrow"/>
                <a:sym typeface="Arial Narrow"/>
              </a:rPr>
            </a:br>
            <a:r>
              <a:rPr lang="en-US" sz="1800" b="0" i="0" u="none" strike="noStrike" cap="none" baseline="0" dirty="0" smtClean="0">
                <a:solidFill>
                  <a:schemeClr val="dk1"/>
                </a:solidFill>
                <a:latin typeface="Arial Narrow"/>
                <a:ea typeface="Arial Narrow"/>
                <a:cs typeface="Arial Narrow"/>
                <a:sym typeface="Arial Narrow"/>
              </a:rPr>
              <a:t>Archive Branch Chief, </a:t>
            </a:r>
            <a:r>
              <a:rPr lang="en-US" sz="1800" b="0" i="0" u="none" strike="noStrike" cap="none" baseline="0" dirty="0">
                <a:solidFill>
                  <a:schemeClr val="dk1"/>
                </a:solidFill>
                <a:latin typeface="Arial Narrow"/>
                <a:ea typeface="Arial Narrow"/>
                <a:cs typeface="Arial Narrow"/>
                <a:sym typeface="Arial Narrow"/>
              </a:rPr>
              <a:t>NOAA</a:t>
            </a:r>
            <a:r>
              <a:rPr lang="en-US" sz="1800" dirty="0">
                <a:solidFill>
                  <a:schemeClr val="dk1"/>
                </a:solidFill>
                <a:latin typeface="Arial Narrow"/>
                <a:ea typeface="Arial Narrow"/>
                <a:cs typeface="Arial Narrow"/>
                <a:sym typeface="Arial Narrow"/>
              </a:rPr>
              <a:t>’</a:t>
            </a:r>
            <a:r>
              <a:rPr lang="en-US" sz="1800" b="0" i="0" u="none" strike="noStrike" cap="none" baseline="0" dirty="0">
                <a:solidFill>
                  <a:schemeClr val="dk1"/>
                </a:solidFill>
                <a:latin typeface="Arial Narrow"/>
                <a:ea typeface="Arial Narrow"/>
                <a:cs typeface="Arial Narrow"/>
                <a:sym typeface="Arial Narrow"/>
              </a:rPr>
              <a:t>s National Centers for Environmental Information</a:t>
            </a:r>
          </a:p>
        </p:txBody>
      </p:sp>
      <p:pic>
        <p:nvPicPr>
          <p:cNvPr id="104" name="Shape 104"/>
          <p:cNvPicPr preferRelativeResize="0"/>
          <p:nvPr/>
        </p:nvPicPr>
        <p:blipFill rotWithShape="1">
          <a:blip r:embed="rId4">
            <a:alphaModFix/>
          </a:blip>
          <a:srcRect/>
          <a:stretch/>
        </p:blipFill>
        <p:spPr>
          <a:xfrm>
            <a:off x="8022505" y="5815013"/>
            <a:ext cx="865187" cy="866774"/>
          </a:xfrm>
          <a:prstGeom prst="rect">
            <a:avLst/>
          </a:prstGeom>
          <a:noFill/>
          <a:ln>
            <a:noFill/>
          </a:ln>
        </p:spPr>
      </p:pic>
      <p:sp>
        <p:nvSpPr>
          <p:cNvPr id="2" name="TextBox 1"/>
          <p:cNvSpPr txBox="1"/>
          <p:nvPr/>
        </p:nvSpPr>
        <p:spPr>
          <a:xfrm>
            <a:off x="0" y="2895600"/>
            <a:ext cx="8996401" cy="1200329"/>
          </a:xfrm>
          <a:prstGeom prst="rect">
            <a:avLst/>
          </a:prstGeom>
          <a:noFill/>
        </p:spPr>
        <p:txBody>
          <a:bodyPr wrap="square" rtlCol="0">
            <a:spAutoFit/>
          </a:bodyPr>
          <a:lstStyle/>
          <a:p>
            <a:r>
              <a:rPr lang="en-US" sz="4400" b="1" dirty="0" smtClean="0">
                <a:solidFill>
                  <a:schemeClr val="bg1"/>
                </a:solidFill>
              </a:rPr>
              <a:t>NCEI’s Long Term Archive: </a:t>
            </a:r>
            <a:r>
              <a:rPr lang="en-US" sz="2800" b="1" dirty="0" smtClean="0">
                <a:solidFill>
                  <a:schemeClr val="bg1"/>
                </a:solidFill>
              </a:rPr>
              <a:t>Infrastructure, Processes, </a:t>
            </a:r>
            <a:r>
              <a:rPr lang="en-US" sz="2800" b="1" dirty="0" smtClean="0">
                <a:solidFill>
                  <a:schemeClr val="bg1"/>
                </a:solidFill>
              </a:rPr>
              <a:t>Volume and </a:t>
            </a:r>
            <a:r>
              <a:rPr lang="en-US" sz="2800" b="1" dirty="0" smtClean="0">
                <a:solidFill>
                  <a:schemeClr val="bg1"/>
                </a:solidFill>
              </a:rPr>
              <a:t>Trend</a:t>
            </a:r>
            <a:endParaRPr lang="en-US" sz="2800" i="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9144000" cy="1143000"/>
          </a:xfrm>
        </p:spPr>
        <p:txBody>
          <a:bodyPr/>
          <a:lstStyle/>
          <a:p>
            <a:r>
              <a:rPr lang="en-US" sz="2800" b="1" dirty="0"/>
              <a:t>DSMM Defines Measureable, Five-Level Progressive Practices </a:t>
            </a:r>
            <a:r>
              <a:rPr lang="en-US" sz="2800" dirty="0"/>
              <a:t/>
            </a:r>
            <a:br>
              <a:rPr lang="en-US" sz="2800" dirty="0"/>
            </a:br>
            <a:r>
              <a:rPr lang="en-US" sz="2800" i="1" dirty="0"/>
              <a:t>in </a:t>
            </a:r>
            <a:r>
              <a:rPr lang="en-US" sz="2800" b="1" i="1" dirty="0"/>
              <a:t>Nine </a:t>
            </a:r>
            <a:r>
              <a:rPr lang="en-US" sz="2800" i="1" dirty="0"/>
              <a:t>Quasi-Independent Key Components</a:t>
            </a:r>
            <a:endParaRPr lang="en-US" sz="2800" dirty="0"/>
          </a:p>
        </p:txBody>
      </p:sp>
      <p:grpSp>
        <p:nvGrpSpPr>
          <p:cNvPr id="5" name="Group 4"/>
          <p:cNvGrpSpPr>
            <a:grpSpLocks noChangeAspect="1"/>
          </p:cNvGrpSpPr>
          <p:nvPr/>
        </p:nvGrpSpPr>
        <p:grpSpPr bwMode="auto">
          <a:xfrm>
            <a:off x="44726" y="1508444"/>
            <a:ext cx="9054548" cy="5073881"/>
            <a:chOff x="-3085" y="-1085"/>
            <a:chExt cx="11930" cy="6490"/>
          </a:xfrm>
        </p:grpSpPr>
        <p:sp>
          <p:nvSpPr>
            <p:cNvPr id="6" name="AutoShape 3"/>
            <p:cNvSpPr>
              <a:spLocks noChangeAspect="1" noChangeArrowheads="1" noTextEdit="1"/>
            </p:cNvSpPr>
            <p:nvPr/>
          </p:nvSpPr>
          <p:spPr bwMode="auto">
            <a:xfrm>
              <a:off x="-3085" y="-1085"/>
              <a:ext cx="11930" cy="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5" y="-1085"/>
              <a:ext cx="11938" cy="6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5384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Processes: Data Management</a:t>
            </a:r>
            <a:endParaRPr lang="en-US" dirty="0"/>
          </a:p>
        </p:txBody>
      </p:sp>
      <p:sp>
        <p:nvSpPr>
          <p:cNvPr id="3" name="Text Placeholder 2"/>
          <p:cNvSpPr>
            <a:spLocks noGrp="1"/>
          </p:cNvSpPr>
          <p:nvPr>
            <p:ph type="body" idx="1"/>
          </p:nvPr>
        </p:nvSpPr>
        <p:spPr>
          <a:xfrm>
            <a:off x="1" y="1600200"/>
            <a:ext cx="9144000" cy="4701209"/>
          </a:xfrm>
        </p:spPr>
        <p:txBody>
          <a:bodyPr/>
          <a:lstStyle/>
          <a:p>
            <a:pPr>
              <a:spcAft>
                <a:spcPts val="600"/>
              </a:spcAft>
            </a:pPr>
            <a:r>
              <a:rPr lang="en-US" sz="3200" dirty="0" smtClean="0"/>
              <a:t>Location-based processes</a:t>
            </a:r>
          </a:p>
          <a:p>
            <a:pPr>
              <a:spcAft>
                <a:spcPts val="600"/>
              </a:spcAft>
            </a:pPr>
            <a:r>
              <a:rPr lang="en-US" sz="3200" dirty="0" smtClean="0"/>
              <a:t>Piloted an End-to-End Data Stewardship process</a:t>
            </a:r>
          </a:p>
          <a:p>
            <a:pPr>
              <a:spcAft>
                <a:spcPts val="600"/>
              </a:spcAft>
            </a:pPr>
            <a:r>
              <a:rPr lang="en-US" sz="3200" dirty="0"/>
              <a:t>Initiating Field Teams to support data stewardship throughout the </a:t>
            </a:r>
            <a:r>
              <a:rPr lang="en-US" sz="3200" dirty="0" smtClean="0"/>
              <a:t>organization</a:t>
            </a:r>
          </a:p>
          <a:p>
            <a:pPr>
              <a:spcAft>
                <a:spcPts val="600"/>
              </a:spcAft>
            </a:pPr>
            <a:r>
              <a:rPr lang="en-US" sz="3200" dirty="0"/>
              <a:t>Developing an approach for assigning resources and prioritizing NCEI Product Areas</a:t>
            </a:r>
          </a:p>
          <a:p>
            <a:pPr>
              <a:spcAft>
                <a:spcPts val="600"/>
              </a:spcAft>
            </a:pPr>
            <a:endParaRPr lang="en-US" sz="3200" dirty="0"/>
          </a:p>
          <a:p>
            <a:pPr>
              <a:spcAft>
                <a:spcPts val="600"/>
              </a:spcAft>
            </a:pPr>
            <a:endParaRPr lang="en-US" sz="3400" dirty="0" smtClean="0"/>
          </a:p>
        </p:txBody>
      </p:sp>
    </p:spTree>
    <p:extLst>
      <p:ext uri="{BB962C8B-B14F-4D97-AF65-F5344CB8AC3E}">
        <p14:creationId xmlns:p14="http://schemas.microsoft.com/office/powerpoint/2010/main" val="1397157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Processes: Data Management</a:t>
            </a:r>
          </a:p>
        </p:txBody>
      </p:sp>
      <p:sp>
        <p:nvSpPr>
          <p:cNvPr id="6" name="Text Placeholder 5"/>
          <p:cNvSpPr>
            <a:spLocks noGrp="1"/>
          </p:cNvSpPr>
          <p:nvPr>
            <p:ph type="body" idx="2"/>
          </p:nvPr>
        </p:nvSpPr>
        <p:spPr>
          <a:xfrm>
            <a:off x="-29279" y="1588102"/>
            <a:ext cx="5357032" cy="4797978"/>
          </a:xfrm>
        </p:spPr>
        <p:txBody>
          <a:bodyPr/>
          <a:lstStyle/>
          <a:p>
            <a:pPr>
              <a:spcAft>
                <a:spcPts val="1200"/>
              </a:spcAft>
            </a:pPr>
            <a:r>
              <a:rPr lang="en-US" sz="2800" dirty="0">
                <a:solidFill>
                  <a:schemeClr val="tx1"/>
                </a:solidFill>
              </a:rPr>
              <a:t>Testing a Cost Estimation Tool for Data Stewardship Tiers 1 and </a:t>
            </a:r>
            <a:r>
              <a:rPr lang="en-US" sz="2800" dirty="0" smtClean="0">
                <a:solidFill>
                  <a:schemeClr val="tx1"/>
                </a:solidFill>
              </a:rPr>
              <a:t>2</a:t>
            </a:r>
          </a:p>
          <a:p>
            <a:pPr>
              <a:spcAft>
                <a:spcPts val="1200"/>
              </a:spcAft>
            </a:pPr>
            <a:r>
              <a:rPr lang="en-US" sz="2800" dirty="0" smtClean="0">
                <a:solidFill>
                  <a:schemeClr val="tx1"/>
                </a:solidFill>
              </a:rPr>
              <a:t>Developing </a:t>
            </a:r>
            <a:r>
              <a:rPr lang="en-US" sz="2800" dirty="0">
                <a:solidFill>
                  <a:schemeClr val="tx1"/>
                </a:solidFill>
              </a:rPr>
              <a:t>a business approach to using the  </a:t>
            </a:r>
            <a:r>
              <a:rPr lang="en-US" sz="2800" dirty="0" smtClean="0">
                <a:solidFill>
                  <a:schemeClr val="tx1"/>
                </a:solidFill>
              </a:rPr>
              <a:t>     Cost </a:t>
            </a:r>
            <a:r>
              <a:rPr lang="en-US" sz="2800" dirty="0">
                <a:solidFill>
                  <a:schemeClr val="tx1"/>
                </a:solidFill>
              </a:rPr>
              <a:t>Model</a:t>
            </a:r>
          </a:p>
          <a:p>
            <a:endParaRPr lang="en-US" sz="2800" dirty="0"/>
          </a:p>
        </p:txBody>
      </p:sp>
      <p:grpSp>
        <p:nvGrpSpPr>
          <p:cNvPr id="29" name="Shape 169"/>
          <p:cNvGrpSpPr/>
          <p:nvPr/>
        </p:nvGrpSpPr>
        <p:grpSpPr>
          <a:xfrm>
            <a:off x="2196547" y="1690680"/>
            <a:ext cx="6855880" cy="4763286"/>
            <a:chOff x="497778" y="1567162"/>
            <a:chExt cx="7700903" cy="4794831"/>
          </a:xfrm>
        </p:grpSpPr>
        <p:sp>
          <p:nvSpPr>
            <p:cNvPr id="30" name="Shape 170"/>
            <p:cNvSpPr/>
            <p:nvPr/>
          </p:nvSpPr>
          <p:spPr>
            <a:xfrm>
              <a:off x="3730557" y="1608571"/>
              <a:ext cx="4389119" cy="667753"/>
            </a:xfrm>
            <a:prstGeom prst="roundRect">
              <a:avLst>
                <a:gd name="adj" fmla="val 16667"/>
              </a:avLst>
            </a:prstGeom>
            <a:solidFill>
              <a:srgbClr val="57B6C1">
                <a:alpha val="50000"/>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b="0" i="0" u="none" strike="noStrike" cap="none">
                <a:solidFill>
                  <a:schemeClr val="bg1">
                    <a:lumMod val="95000"/>
                  </a:schemeClr>
                </a:solidFill>
                <a:latin typeface="Arial"/>
                <a:ea typeface="Arial"/>
                <a:cs typeface="Arial"/>
                <a:sym typeface="Arial"/>
              </a:endParaRPr>
            </a:p>
          </p:txBody>
        </p:sp>
        <p:sp>
          <p:nvSpPr>
            <p:cNvPr id="32" name="Shape 173"/>
            <p:cNvSpPr txBox="1"/>
            <p:nvPr/>
          </p:nvSpPr>
          <p:spPr>
            <a:xfrm>
              <a:off x="7534656" y="1567162"/>
              <a:ext cx="664025" cy="7078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800" b="1" i="0" u="none" strike="noStrike" cap="none" dirty="0">
                  <a:solidFill>
                    <a:schemeClr val="bg1">
                      <a:lumMod val="95000"/>
                    </a:schemeClr>
                  </a:solidFill>
                  <a:latin typeface="Calibri"/>
                  <a:ea typeface="Calibri"/>
                  <a:cs typeface="Calibri"/>
                  <a:sym typeface="Calibri"/>
                </a:rPr>
                <a:t>6</a:t>
              </a:r>
            </a:p>
          </p:txBody>
        </p:sp>
        <p:sp>
          <p:nvSpPr>
            <p:cNvPr id="33" name="Shape 174"/>
            <p:cNvSpPr/>
            <p:nvPr/>
          </p:nvSpPr>
          <p:spPr>
            <a:xfrm>
              <a:off x="3084000" y="2442175"/>
              <a:ext cx="4389119" cy="644994"/>
            </a:xfrm>
            <a:prstGeom prst="roundRect">
              <a:avLst>
                <a:gd name="adj" fmla="val 16667"/>
              </a:avLst>
            </a:prstGeom>
            <a:solidFill>
              <a:srgbClr val="57B6C1">
                <a:alpha val="50000"/>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b="0" i="0" u="none" strike="noStrike" cap="none">
                <a:solidFill>
                  <a:schemeClr val="bg1">
                    <a:lumMod val="95000"/>
                  </a:schemeClr>
                </a:solidFill>
                <a:latin typeface="Arial"/>
                <a:ea typeface="Arial"/>
                <a:cs typeface="Arial"/>
                <a:sym typeface="Arial"/>
              </a:endParaRPr>
            </a:p>
          </p:txBody>
        </p:sp>
        <p:sp>
          <p:nvSpPr>
            <p:cNvPr id="34" name="Shape 175"/>
            <p:cNvSpPr txBox="1"/>
            <p:nvPr/>
          </p:nvSpPr>
          <p:spPr>
            <a:xfrm>
              <a:off x="3180766" y="2587700"/>
              <a:ext cx="2444939" cy="372577"/>
            </a:xfrm>
            <a:prstGeom prst="rect">
              <a:avLst/>
            </a:prstGeom>
            <a:noFill/>
            <a:ln>
              <a:noFill/>
            </a:ln>
          </p:spPr>
          <p:txBody>
            <a:bodyPr lIns="91425" tIns="45700" rIns="91425" bIns="45700" anchor="t" anchorCtr="0">
              <a:noAutofit/>
            </a:bodyPr>
            <a:lstStyle/>
            <a:p>
              <a:pPr marL="0" marR="0" lvl="0" indent="0" algn="l" rtl="0">
                <a:lnSpc>
                  <a:spcPct val="78571"/>
                </a:lnSpc>
                <a:spcBef>
                  <a:spcPts val="0"/>
                </a:spcBef>
                <a:spcAft>
                  <a:spcPts val="0"/>
                </a:spcAft>
                <a:buClr>
                  <a:srgbClr val="FFFF00"/>
                </a:buClr>
                <a:buSzPct val="25000"/>
                <a:buFont typeface="Calibri"/>
                <a:buNone/>
              </a:pPr>
              <a:r>
                <a:rPr lang="en-US" sz="1600" b="0" i="0" u="none" strike="noStrike" cap="none" dirty="0">
                  <a:solidFill>
                    <a:schemeClr val="bg1">
                      <a:lumMod val="95000"/>
                    </a:schemeClr>
                  </a:solidFill>
                  <a:latin typeface="Calibri"/>
                  <a:ea typeface="Calibri"/>
                  <a:cs typeface="Calibri"/>
                  <a:sym typeface="Calibri"/>
                </a:rPr>
                <a:t>Authoritative Records</a:t>
              </a:r>
            </a:p>
          </p:txBody>
        </p:sp>
        <p:sp>
          <p:nvSpPr>
            <p:cNvPr id="56" name="Shape 177"/>
            <p:cNvSpPr txBox="1"/>
            <p:nvPr/>
          </p:nvSpPr>
          <p:spPr>
            <a:xfrm>
              <a:off x="6951170" y="2409183"/>
              <a:ext cx="664025" cy="7078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800" b="1" i="0" u="none" strike="noStrike" cap="none">
                  <a:solidFill>
                    <a:schemeClr val="bg1">
                      <a:lumMod val="95000"/>
                    </a:schemeClr>
                  </a:solidFill>
                  <a:latin typeface="Calibri"/>
                  <a:ea typeface="Calibri"/>
                  <a:cs typeface="Calibri"/>
                  <a:sym typeface="Calibri"/>
                </a:rPr>
                <a:t>5</a:t>
              </a:r>
            </a:p>
          </p:txBody>
        </p:sp>
        <p:sp>
          <p:nvSpPr>
            <p:cNvPr id="57" name="Shape 178"/>
            <p:cNvSpPr/>
            <p:nvPr/>
          </p:nvSpPr>
          <p:spPr>
            <a:xfrm>
              <a:off x="2437444" y="3253021"/>
              <a:ext cx="4389119" cy="644994"/>
            </a:xfrm>
            <a:prstGeom prst="roundRect">
              <a:avLst>
                <a:gd name="adj" fmla="val 16667"/>
              </a:avLst>
            </a:prstGeom>
            <a:solidFill>
              <a:srgbClr val="57B6C1">
                <a:alpha val="50000"/>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b="0" i="0" u="none" strike="noStrike" cap="none">
                <a:solidFill>
                  <a:schemeClr val="bg1">
                    <a:lumMod val="95000"/>
                  </a:schemeClr>
                </a:solidFill>
                <a:latin typeface="Arial"/>
                <a:ea typeface="Arial"/>
                <a:cs typeface="Arial"/>
                <a:sym typeface="Arial"/>
              </a:endParaRPr>
            </a:p>
          </p:txBody>
        </p:sp>
        <p:sp>
          <p:nvSpPr>
            <p:cNvPr id="58" name="Shape 179"/>
            <p:cNvSpPr txBox="1"/>
            <p:nvPr/>
          </p:nvSpPr>
          <p:spPr>
            <a:xfrm>
              <a:off x="2546550" y="3397748"/>
              <a:ext cx="2423192" cy="377963"/>
            </a:xfrm>
            <a:prstGeom prst="rect">
              <a:avLst/>
            </a:prstGeom>
            <a:noFill/>
            <a:ln>
              <a:noFill/>
            </a:ln>
          </p:spPr>
          <p:txBody>
            <a:bodyPr lIns="91425" tIns="45700" rIns="91425" bIns="45700" anchor="t" anchorCtr="0">
              <a:noAutofit/>
            </a:bodyPr>
            <a:lstStyle/>
            <a:p>
              <a:pPr marL="0" marR="0" lvl="0" indent="0" algn="l" rtl="0">
                <a:lnSpc>
                  <a:spcPct val="78571"/>
                </a:lnSpc>
                <a:spcBef>
                  <a:spcPts val="0"/>
                </a:spcBef>
                <a:spcAft>
                  <a:spcPts val="0"/>
                </a:spcAft>
                <a:buClr>
                  <a:srgbClr val="FFFF00"/>
                </a:buClr>
                <a:buSzPct val="25000"/>
                <a:buFont typeface="Calibri"/>
                <a:buNone/>
              </a:pPr>
              <a:r>
                <a:rPr lang="en-US" sz="1600" b="0" i="0" u="none" strike="noStrike" cap="none">
                  <a:solidFill>
                    <a:schemeClr val="bg1">
                      <a:lumMod val="95000"/>
                    </a:schemeClr>
                  </a:solidFill>
                  <a:latin typeface="Calibri"/>
                  <a:ea typeface="Calibri"/>
                  <a:cs typeface="Calibri"/>
                  <a:sym typeface="Calibri"/>
                </a:rPr>
                <a:t>Derived Products</a:t>
              </a:r>
            </a:p>
          </p:txBody>
        </p:sp>
        <p:sp>
          <p:nvSpPr>
            <p:cNvPr id="60" name="Shape 181"/>
            <p:cNvSpPr txBox="1"/>
            <p:nvPr/>
          </p:nvSpPr>
          <p:spPr>
            <a:xfrm>
              <a:off x="6295210" y="3224401"/>
              <a:ext cx="664025" cy="7078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800" b="1" i="0" u="none" strike="noStrike" cap="none">
                  <a:solidFill>
                    <a:schemeClr val="bg1">
                      <a:lumMod val="95000"/>
                    </a:schemeClr>
                  </a:solidFill>
                  <a:latin typeface="Calibri"/>
                  <a:ea typeface="Calibri"/>
                  <a:cs typeface="Calibri"/>
                  <a:sym typeface="Calibri"/>
                </a:rPr>
                <a:t>4</a:t>
              </a:r>
            </a:p>
          </p:txBody>
        </p:sp>
        <p:sp>
          <p:nvSpPr>
            <p:cNvPr id="61" name="Shape 182"/>
            <p:cNvSpPr/>
            <p:nvPr/>
          </p:nvSpPr>
          <p:spPr>
            <a:xfrm>
              <a:off x="1790890" y="4063866"/>
              <a:ext cx="4389119" cy="644994"/>
            </a:xfrm>
            <a:prstGeom prst="roundRect">
              <a:avLst>
                <a:gd name="adj" fmla="val 16667"/>
              </a:avLst>
            </a:prstGeom>
            <a:solidFill>
              <a:srgbClr val="57B6C1">
                <a:alpha val="50000"/>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b="0" i="0" u="none" strike="noStrike" cap="none">
                <a:solidFill>
                  <a:schemeClr val="bg1">
                    <a:lumMod val="95000"/>
                  </a:schemeClr>
                </a:solidFill>
                <a:latin typeface="Arial"/>
                <a:ea typeface="Arial"/>
                <a:cs typeface="Arial"/>
                <a:sym typeface="Arial"/>
              </a:endParaRPr>
            </a:p>
          </p:txBody>
        </p:sp>
        <p:sp>
          <p:nvSpPr>
            <p:cNvPr id="62" name="Shape 183"/>
            <p:cNvSpPr txBox="1"/>
            <p:nvPr/>
          </p:nvSpPr>
          <p:spPr>
            <a:xfrm>
              <a:off x="1831893" y="4205628"/>
              <a:ext cx="3137850" cy="381465"/>
            </a:xfrm>
            <a:prstGeom prst="rect">
              <a:avLst/>
            </a:prstGeom>
            <a:noFill/>
            <a:ln>
              <a:noFill/>
            </a:ln>
          </p:spPr>
          <p:txBody>
            <a:bodyPr lIns="91425" tIns="45700" rIns="91425" bIns="45700" anchor="t" anchorCtr="0">
              <a:noAutofit/>
            </a:bodyPr>
            <a:lstStyle/>
            <a:p>
              <a:pPr marL="0" marR="0" lvl="0" indent="0" algn="l" rtl="0">
                <a:lnSpc>
                  <a:spcPct val="78571"/>
                </a:lnSpc>
                <a:spcBef>
                  <a:spcPts val="0"/>
                </a:spcBef>
                <a:spcAft>
                  <a:spcPts val="0"/>
                </a:spcAft>
                <a:buClr>
                  <a:srgbClr val="FFFF00"/>
                </a:buClr>
                <a:buSzPct val="25000"/>
                <a:buFont typeface="Calibri"/>
                <a:buNone/>
              </a:pPr>
              <a:r>
                <a:rPr lang="en-US" sz="1600" b="0" i="0" u="none" strike="noStrike" cap="none">
                  <a:solidFill>
                    <a:schemeClr val="bg1">
                      <a:lumMod val="95000"/>
                    </a:schemeClr>
                  </a:solidFill>
                  <a:latin typeface="Calibri"/>
                  <a:ea typeface="Calibri"/>
                  <a:cs typeface="Calibri"/>
                  <a:sym typeface="Calibri"/>
                </a:rPr>
                <a:t>Scientific Improvements</a:t>
              </a:r>
            </a:p>
          </p:txBody>
        </p:sp>
        <p:sp>
          <p:nvSpPr>
            <p:cNvPr id="64" name="Shape 185"/>
            <p:cNvSpPr txBox="1"/>
            <p:nvPr/>
          </p:nvSpPr>
          <p:spPr>
            <a:xfrm>
              <a:off x="5639251" y="4035246"/>
              <a:ext cx="664025" cy="7078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800" b="1" i="0" u="none" strike="noStrike" cap="none">
                  <a:solidFill>
                    <a:schemeClr val="bg1">
                      <a:lumMod val="95000"/>
                    </a:schemeClr>
                  </a:solidFill>
                  <a:latin typeface="Calibri"/>
                  <a:ea typeface="Calibri"/>
                  <a:cs typeface="Calibri"/>
                  <a:sym typeface="Calibri"/>
                </a:rPr>
                <a:t>3</a:t>
              </a:r>
            </a:p>
          </p:txBody>
        </p:sp>
        <p:sp>
          <p:nvSpPr>
            <p:cNvPr id="65" name="Shape 186"/>
            <p:cNvSpPr/>
            <p:nvPr/>
          </p:nvSpPr>
          <p:spPr>
            <a:xfrm>
              <a:off x="1144334" y="4874710"/>
              <a:ext cx="4389119" cy="644994"/>
            </a:xfrm>
            <a:prstGeom prst="roundRect">
              <a:avLst>
                <a:gd name="adj" fmla="val 16667"/>
              </a:avLst>
            </a:prstGeom>
            <a:solidFill>
              <a:srgbClr val="57B6C1">
                <a:alpha val="50000"/>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b="0" i="0" u="none" strike="noStrike" cap="none">
                <a:solidFill>
                  <a:schemeClr val="bg1">
                    <a:lumMod val="95000"/>
                  </a:schemeClr>
                </a:solidFill>
                <a:latin typeface="Arial"/>
                <a:ea typeface="Arial"/>
                <a:cs typeface="Arial"/>
                <a:sym typeface="Arial"/>
              </a:endParaRPr>
            </a:p>
          </p:txBody>
        </p:sp>
        <p:sp>
          <p:nvSpPr>
            <p:cNvPr id="66" name="Shape 187"/>
            <p:cNvSpPr txBox="1"/>
            <p:nvPr/>
          </p:nvSpPr>
          <p:spPr>
            <a:xfrm>
              <a:off x="1144334" y="4945958"/>
              <a:ext cx="4120549" cy="567967"/>
            </a:xfrm>
            <a:prstGeom prst="rect">
              <a:avLst/>
            </a:prstGeom>
            <a:noFill/>
            <a:ln>
              <a:noFill/>
            </a:ln>
          </p:spPr>
          <p:txBody>
            <a:bodyPr lIns="91425" tIns="45700" rIns="91425" bIns="45700" anchor="t" anchorCtr="0">
              <a:noAutofit/>
            </a:bodyPr>
            <a:lstStyle/>
            <a:p>
              <a:pPr marL="0" marR="0" lvl="0" indent="0" algn="l" rtl="0">
                <a:lnSpc>
                  <a:spcPct val="78571"/>
                </a:lnSpc>
                <a:spcBef>
                  <a:spcPts val="0"/>
                </a:spcBef>
                <a:spcAft>
                  <a:spcPts val="0"/>
                </a:spcAft>
                <a:buClr>
                  <a:srgbClr val="FFFF00"/>
                </a:buClr>
                <a:buSzPct val="25000"/>
                <a:buFont typeface="Calibri"/>
                <a:buNone/>
              </a:pPr>
              <a:r>
                <a:rPr lang="en-US" sz="1600" b="0" i="0" u="none" strike="noStrike" cap="none" dirty="0">
                  <a:solidFill>
                    <a:schemeClr val="bg1">
                      <a:lumMod val="95000"/>
                    </a:schemeClr>
                  </a:solidFill>
                  <a:latin typeface="Calibri"/>
                  <a:ea typeface="Calibri"/>
                  <a:cs typeface="Calibri"/>
                  <a:sym typeface="Calibri"/>
                </a:rPr>
                <a:t>Enhanced Access and Basic Quality Assurance</a:t>
              </a:r>
            </a:p>
          </p:txBody>
        </p:sp>
        <p:sp>
          <p:nvSpPr>
            <p:cNvPr id="68" name="Shape 189"/>
            <p:cNvSpPr txBox="1"/>
            <p:nvPr/>
          </p:nvSpPr>
          <p:spPr>
            <a:xfrm>
              <a:off x="5003558" y="4843264"/>
              <a:ext cx="664025" cy="7078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800" b="1" i="0" u="none" strike="noStrike" cap="none">
                  <a:solidFill>
                    <a:schemeClr val="bg1">
                      <a:lumMod val="95000"/>
                    </a:schemeClr>
                  </a:solidFill>
                  <a:latin typeface="Calibri"/>
                  <a:ea typeface="Calibri"/>
                  <a:cs typeface="Calibri"/>
                  <a:sym typeface="Calibri"/>
                </a:rPr>
                <a:t>2</a:t>
              </a:r>
            </a:p>
          </p:txBody>
        </p:sp>
        <p:sp>
          <p:nvSpPr>
            <p:cNvPr id="69" name="Shape 190"/>
            <p:cNvSpPr/>
            <p:nvPr/>
          </p:nvSpPr>
          <p:spPr>
            <a:xfrm>
              <a:off x="497779" y="5685552"/>
              <a:ext cx="4471964" cy="644994"/>
            </a:xfrm>
            <a:prstGeom prst="roundRect">
              <a:avLst>
                <a:gd name="adj" fmla="val 16667"/>
              </a:avLst>
            </a:prstGeom>
            <a:solidFill>
              <a:srgbClr val="57B6C1">
                <a:alpha val="50000"/>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b="0" i="0" u="none" strike="noStrike" cap="none">
                <a:solidFill>
                  <a:schemeClr val="bg1">
                    <a:lumMod val="95000"/>
                  </a:schemeClr>
                </a:solidFill>
                <a:latin typeface="Arial"/>
                <a:ea typeface="Arial"/>
                <a:cs typeface="Arial"/>
                <a:sym typeface="Arial"/>
              </a:endParaRPr>
            </a:p>
          </p:txBody>
        </p:sp>
        <p:sp>
          <p:nvSpPr>
            <p:cNvPr id="70" name="Shape 191"/>
            <p:cNvSpPr txBox="1"/>
            <p:nvPr/>
          </p:nvSpPr>
          <p:spPr>
            <a:xfrm>
              <a:off x="497778" y="5792675"/>
              <a:ext cx="4063761" cy="407693"/>
            </a:xfrm>
            <a:prstGeom prst="rect">
              <a:avLst/>
            </a:prstGeom>
            <a:noFill/>
            <a:ln>
              <a:noFill/>
            </a:ln>
          </p:spPr>
          <p:txBody>
            <a:bodyPr lIns="91425" tIns="45700" rIns="91425" bIns="45700" anchor="t" anchorCtr="0">
              <a:noAutofit/>
            </a:bodyPr>
            <a:lstStyle/>
            <a:p>
              <a:pPr marL="0" marR="0" lvl="0" indent="0" algn="l" rtl="0">
                <a:lnSpc>
                  <a:spcPct val="78571"/>
                </a:lnSpc>
                <a:spcBef>
                  <a:spcPts val="0"/>
                </a:spcBef>
                <a:spcAft>
                  <a:spcPts val="0"/>
                </a:spcAft>
                <a:buClr>
                  <a:srgbClr val="FFFF00"/>
                </a:buClr>
                <a:buSzPct val="25000"/>
                <a:buFont typeface="Arial"/>
                <a:buNone/>
              </a:pPr>
              <a:r>
                <a:rPr lang="en-US" sz="1600" b="0" i="0" u="none" strike="noStrike" cap="none" dirty="0">
                  <a:solidFill>
                    <a:schemeClr val="bg1">
                      <a:lumMod val="95000"/>
                    </a:schemeClr>
                  </a:solidFill>
                  <a:latin typeface="Calibri"/>
                  <a:ea typeface="Calibri"/>
                  <a:cs typeface="Calibri"/>
                  <a:sym typeface="Calibri"/>
                </a:rPr>
                <a:t>Long-Term preservation and Basic Access</a:t>
              </a:r>
            </a:p>
          </p:txBody>
        </p:sp>
        <p:sp>
          <p:nvSpPr>
            <p:cNvPr id="72" name="Shape 193"/>
            <p:cNvSpPr txBox="1"/>
            <p:nvPr/>
          </p:nvSpPr>
          <p:spPr>
            <a:xfrm>
              <a:off x="4367867" y="5654107"/>
              <a:ext cx="664025" cy="7078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800" b="1" i="0" u="none" strike="noStrike" cap="none" dirty="0">
                  <a:solidFill>
                    <a:schemeClr val="bg1">
                      <a:lumMod val="95000"/>
                    </a:schemeClr>
                  </a:solidFill>
                  <a:latin typeface="Calibri"/>
                  <a:ea typeface="Calibri"/>
                  <a:cs typeface="Calibri"/>
                  <a:sym typeface="Calibri"/>
                </a:rPr>
                <a:t>1</a:t>
              </a:r>
            </a:p>
          </p:txBody>
        </p:sp>
        <p:sp>
          <p:nvSpPr>
            <p:cNvPr id="73" name="Shape 171"/>
            <p:cNvSpPr txBox="1"/>
            <p:nvPr/>
          </p:nvSpPr>
          <p:spPr>
            <a:xfrm>
              <a:off x="3730557" y="1696747"/>
              <a:ext cx="4057430" cy="709802"/>
            </a:xfrm>
            <a:prstGeom prst="rect">
              <a:avLst/>
            </a:prstGeom>
            <a:noFill/>
            <a:ln>
              <a:noFill/>
            </a:ln>
          </p:spPr>
          <p:txBody>
            <a:bodyPr lIns="91425" tIns="45700" rIns="91425" bIns="45700" anchor="t" anchorCtr="0">
              <a:noAutofit/>
            </a:bodyPr>
            <a:lstStyle/>
            <a:p>
              <a:pPr marL="0" marR="0" lvl="0" indent="0" algn="l" rtl="0">
                <a:lnSpc>
                  <a:spcPct val="78571"/>
                </a:lnSpc>
                <a:spcBef>
                  <a:spcPts val="0"/>
                </a:spcBef>
                <a:spcAft>
                  <a:spcPts val="0"/>
                </a:spcAft>
                <a:buClr>
                  <a:srgbClr val="FFFF00"/>
                </a:buClr>
                <a:buSzPct val="25000"/>
                <a:buFont typeface="Arial"/>
                <a:buNone/>
              </a:pPr>
              <a:r>
                <a:rPr lang="en-US" sz="1600" b="0" i="0" u="none" strike="noStrike" cap="none" dirty="0">
                  <a:solidFill>
                    <a:schemeClr val="bg1">
                      <a:lumMod val="95000"/>
                    </a:schemeClr>
                  </a:solidFill>
                  <a:latin typeface="Calibri"/>
                  <a:ea typeface="Calibri"/>
                  <a:cs typeface="Calibri"/>
                  <a:sym typeface="Calibri"/>
                </a:rPr>
                <a:t>National Services and International Leadership</a:t>
              </a:r>
            </a:p>
          </p:txBody>
        </p:sp>
      </p:grpSp>
    </p:spTree>
    <p:extLst>
      <p:ext uri="{BB962C8B-B14F-4D97-AF65-F5344CB8AC3E}">
        <p14:creationId xmlns:p14="http://schemas.microsoft.com/office/powerpoint/2010/main" val="1345279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4202"/>
            <a:ext cx="8229600" cy="833984"/>
          </a:xfrm>
        </p:spPr>
        <p:txBody>
          <a:bodyPr/>
          <a:lstStyle/>
          <a:p>
            <a:r>
              <a:rPr lang="en" b="1" dirty="0" smtClean="0">
                <a:solidFill>
                  <a:schemeClr val="bg2"/>
                </a:solidFill>
                <a:latin typeface="Trebuchet MS"/>
                <a:ea typeface="Trebuchet MS"/>
                <a:cs typeface="Trebuchet MS"/>
                <a:sym typeface="Trebuchet MS"/>
              </a:rPr>
              <a:t>Infrastructure: NCEI </a:t>
            </a:r>
            <a:r>
              <a:rPr lang="en" b="1" dirty="0">
                <a:solidFill>
                  <a:schemeClr val="bg2"/>
                </a:solidFill>
                <a:latin typeface="Trebuchet MS"/>
                <a:ea typeface="Trebuchet MS"/>
                <a:cs typeface="Trebuchet MS"/>
                <a:sym typeface="Trebuchet MS"/>
              </a:rPr>
              <a:t>“Tomorrow”</a:t>
            </a:r>
            <a:endParaRPr lang="en-US" dirty="0"/>
          </a:p>
        </p:txBody>
      </p:sp>
      <p:sp>
        <p:nvSpPr>
          <p:cNvPr id="4" name="Shape 575"/>
          <p:cNvSpPr/>
          <p:nvPr/>
        </p:nvSpPr>
        <p:spPr>
          <a:xfrm>
            <a:off x="1251150" y="2235542"/>
            <a:ext cx="6641700" cy="3981300"/>
          </a:xfrm>
          <a:prstGeom prst="roundRect">
            <a:avLst>
              <a:gd name="adj" fmla="val 16667"/>
            </a:avLst>
          </a:prstGeom>
          <a:solidFill>
            <a:srgbClr val="4F81BD"/>
          </a:solidFill>
          <a:ln w="19050" cap="flat" cmpd="sng">
            <a:solidFill>
              <a:srgbClr val="FFFFFF"/>
            </a:solidFill>
            <a:prstDash val="solid"/>
            <a:round/>
            <a:headEnd type="none" w="med" len="med"/>
            <a:tailEnd type="none" w="med" len="med"/>
          </a:ln>
        </p:spPr>
        <p:txBody>
          <a:bodyPr wrap="square" lIns="91425" tIns="91425" rIns="91425" bIns="91425" anchor="b" anchorCtr="0">
            <a:noAutofit/>
          </a:bodyPr>
          <a:lstStyle/>
          <a:p>
            <a:pPr marL="0" marR="0" lvl="0" indent="0" algn="ctr" rtl="0">
              <a:lnSpc>
                <a:spcPct val="100000"/>
              </a:lnSpc>
              <a:spcBef>
                <a:spcPts val="0"/>
              </a:spcBef>
              <a:spcAft>
                <a:spcPts val="0"/>
              </a:spcAft>
              <a:buClr>
                <a:srgbClr val="000000"/>
              </a:buClr>
              <a:buFont typeface="Arial"/>
              <a:buNone/>
            </a:pPr>
            <a:endParaRPr sz="18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25000"/>
              <a:buFont typeface="Arial"/>
              <a:buNone/>
            </a:pPr>
            <a:r>
              <a:rPr lang="en" sz="1800" b="1" i="0" u="none" strike="noStrike" cap="none">
                <a:solidFill>
                  <a:srgbClr val="000000"/>
                </a:solidFill>
                <a:latin typeface="Arial"/>
                <a:ea typeface="Arial"/>
                <a:cs typeface="Arial"/>
                <a:sym typeface="Arial"/>
              </a:rPr>
              <a:t>                       </a:t>
            </a:r>
          </a:p>
        </p:txBody>
      </p:sp>
      <p:sp>
        <p:nvSpPr>
          <p:cNvPr id="5" name="Shape 576"/>
          <p:cNvSpPr/>
          <p:nvPr/>
        </p:nvSpPr>
        <p:spPr>
          <a:xfrm>
            <a:off x="5026475" y="5397892"/>
            <a:ext cx="436500" cy="608400"/>
          </a:xfrm>
          <a:prstGeom prst="upDownArrow">
            <a:avLst>
              <a:gd name="adj1" fmla="val 50000"/>
              <a:gd name="adj2" fmla="val 50000"/>
            </a:avLst>
          </a:prstGeom>
          <a:solidFill>
            <a:srgbClr val="FFFFFF"/>
          </a:solidFill>
          <a:ln w="1905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 name="Shape 578"/>
          <p:cNvSpPr/>
          <p:nvPr/>
        </p:nvSpPr>
        <p:spPr>
          <a:xfrm>
            <a:off x="1414975" y="2618442"/>
            <a:ext cx="883200" cy="2921999"/>
          </a:xfrm>
          <a:prstGeom prst="roundRect">
            <a:avLst>
              <a:gd name="adj" fmla="val 16667"/>
            </a:avLst>
          </a:prstGeom>
          <a:solidFill>
            <a:srgbClr val="FF9900"/>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 name="Shape 579"/>
          <p:cNvSpPr/>
          <p:nvPr/>
        </p:nvSpPr>
        <p:spPr>
          <a:xfrm>
            <a:off x="8542050" y="2348017"/>
            <a:ext cx="372299" cy="3276600"/>
          </a:xfrm>
          <a:prstGeom prst="rect">
            <a:avLst/>
          </a:prstGeom>
          <a:solidFill>
            <a:srgbClr val="93C47D"/>
          </a:solidFill>
          <a:ln w="19050" cap="flat" cmpd="sng">
            <a:solidFill>
              <a:srgbClr val="FFFF00"/>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CONSUMERS</a:t>
            </a:r>
          </a:p>
        </p:txBody>
      </p:sp>
      <p:cxnSp>
        <p:nvCxnSpPr>
          <p:cNvPr id="9" name="Shape 580"/>
          <p:cNvCxnSpPr>
            <a:endCxn id="8" idx="1"/>
          </p:cNvCxnSpPr>
          <p:nvPr/>
        </p:nvCxnSpPr>
        <p:spPr>
          <a:xfrm>
            <a:off x="7715250" y="3064117"/>
            <a:ext cx="826800" cy="922200"/>
          </a:xfrm>
          <a:prstGeom prst="straightConnector1">
            <a:avLst/>
          </a:prstGeom>
          <a:noFill/>
          <a:ln w="38100" cap="flat" cmpd="sng">
            <a:solidFill>
              <a:srgbClr val="FFFF00"/>
            </a:solidFill>
            <a:prstDash val="solid"/>
            <a:round/>
            <a:headEnd type="triangle" w="lg" len="lg"/>
            <a:tailEnd type="triangle" w="lg" len="lg"/>
          </a:ln>
        </p:spPr>
      </p:cxnSp>
      <p:sp>
        <p:nvSpPr>
          <p:cNvPr id="10" name="Shape 581"/>
          <p:cNvSpPr/>
          <p:nvPr/>
        </p:nvSpPr>
        <p:spPr>
          <a:xfrm>
            <a:off x="7982254" y="4004342"/>
            <a:ext cx="515100" cy="443700"/>
          </a:xfrm>
          <a:prstGeom prst="can">
            <a:avLst>
              <a:gd name="adj" fmla="val 25000"/>
            </a:avLst>
          </a:prstGeom>
          <a:solidFill>
            <a:srgbClr val="FFFF00"/>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000" b="1" i="0" u="none" strike="noStrike" cap="none">
                <a:solidFill>
                  <a:srgbClr val="000000"/>
                </a:solidFill>
                <a:latin typeface="Arial"/>
                <a:ea typeface="Arial"/>
                <a:cs typeface="Arial"/>
                <a:sym typeface="Arial"/>
              </a:rPr>
              <a:t>DIP</a:t>
            </a:r>
          </a:p>
        </p:txBody>
      </p:sp>
      <p:sp>
        <p:nvSpPr>
          <p:cNvPr id="11" name="Shape 582"/>
          <p:cNvSpPr txBox="1"/>
          <p:nvPr/>
        </p:nvSpPr>
        <p:spPr>
          <a:xfrm>
            <a:off x="7671425" y="3051628"/>
            <a:ext cx="1131600" cy="4572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800" b="0" i="0" u="none" strike="noStrike" cap="none" dirty="0">
                <a:solidFill>
                  <a:schemeClr val="bg2"/>
                </a:solidFill>
                <a:latin typeface="Arial"/>
                <a:ea typeface="Arial"/>
                <a:cs typeface="Arial"/>
                <a:sym typeface="Arial"/>
              </a:rPr>
              <a:t>Queries</a:t>
            </a:r>
          </a:p>
          <a:p>
            <a:pPr marL="0" marR="0" lvl="0" indent="0" algn="ctr" rtl="0">
              <a:lnSpc>
                <a:spcPct val="100000"/>
              </a:lnSpc>
              <a:spcBef>
                <a:spcPts val="0"/>
              </a:spcBef>
              <a:spcAft>
                <a:spcPts val="0"/>
              </a:spcAft>
              <a:buClr>
                <a:srgbClr val="FFFFFF"/>
              </a:buClr>
              <a:buSzPct val="25000"/>
              <a:buFont typeface="Arial"/>
              <a:buNone/>
            </a:pPr>
            <a:r>
              <a:rPr lang="en" sz="800" b="0" i="0" u="none" strike="noStrike" cap="none" dirty="0">
                <a:solidFill>
                  <a:schemeClr val="bg2"/>
                </a:solidFill>
                <a:latin typeface="Arial"/>
                <a:ea typeface="Arial"/>
                <a:cs typeface="Arial"/>
                <a:sym typeface="Arial"/>
              </a:rPr>
              <a:t>Results</a:t>
            </a:r>
          </a:p>
        </p:txBody>
      </p:sp>
      <p:sp>
        <p:nvSpPr>
          <p:cNvPr id="12" name="Shape 583"/>
          <p:cNvSpPr txBox="1"/>
          <p:nvPr/>
        </p:nvSpPr>
        <p:spPr>
          <a:xfrm>
            <a:off x="2614675" y="4235717"/>
            <a:ext cx="687300" cy="2480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 sz="1200" b="0" i="0" u="none" strike="noStrike" cap="none">
                <a:solidFill>
                  <a:srgbClr val="FFFFFF"/>
                </a:solidFill>
                <a:latin typeface="Arial"/>
                <a:ea typeface="Arial"/>
                <a:cs typeface="Arial"/>
                <a:sym typeface="Arial"/>
              </a:rPr>
              <a:t>Data</a:t>
            </a:r>
          </a:p>
        </p:txBody>
      </p:sp>
      <p:sp>
        <p:nvSpPr>
          <p:cNvPr id="13" name="Shape 584"/>
          <p:cNvSpPr txBox="1"/>
          <p:nvPr/>
        </p:nvSpPr>
        <p:spPr>
          <a:xfrm>
            <a:off x="2549861" y="3654842"/>
            <a:ext cx="1713900" cy="2480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 sz="1200" b="0" i="0" u="none" strike="noStrike" cap="none">
                <a:solidFill>
                  <a:srgbClr val="FFFFFF"/>
                </a:solidFill>
                <a:latin typeface="Arial"/>
                <a:ea typeface="Arial"/>
                <a:cs typeface="Arial"/>
                <a:sym typeface="Arial"/>
              </a:rPr>
              <a:t>Collection and Granule Metadata</a:t>
            </a:r>
          </a:p>
        </p:txBody>
      </p:sp>
      <p:sp>
        <p:nvSpPr>
          <p:cNvPr id="14" name="Shape 585"/>
          <p:cNvSpPr/>
          <p:nvPr/>
        </p:nvSpPr>
        <p:spPr>
          <a:xfrm>
            <a:off x="597500" y="4822942"/>
            <a:ext cx="1051200" cy="373199"/>
          </a:xfrm>
          <a:prstGeom prst="rightArrow">
            <a:avLst>
              <a:gd name="adj1" fmla="val 50000"/>
              <a:gd name="adj2" fmla="val 50000"/>
            </a:avLst>
          </a:prstGeom>
          <a:solidFill>
            <a:srgbClr val="FFFFFF"/>
          </a:solidFill>
          <a:ln w="1905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600" b="1" i="0" u="none" strike="noStrike" cap="none">
                <a:solidFill>
                  <a:schemeClr val="dk1"/>
                </a:solidFill>
                <a:latin typeface="Arial"/>
                <a:ea typeface="Arial"/>
                <a:cs typeface="Arial"/>
                <a:sym typeface="Arial"/>
              </a:rPr>
              <a:t>CLASS Common Submission</a:t>
            </a:r>
          </a:p>
        </p:txBody>
      </p:sp>
      <p:sp>
        <p:nvSpPr>
          <p:cNvPr id="15" name="Shape 586"/>
          <p:cNvSpPr txBox="1"/>
          <p:nvPr/>
        </p:nvSpPr>
        <p:spPr>
          <a:xfrm>
            <a:off x="2024461" y="5624617"/>
            <a:ext cx="443700" cy="4572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 sz="1400" b="0" i="0" u="none" strike="noStrike" cap="none">
                <a:solidFill>
                  <a:srgbClr val="FFFFFF"/>
                </a:solidFill>
                <a:latin typeface="Arial"/>
                <a:ea typeface="Arial"/>
                <a:cs typeface="Arial"/>
                <a:sym typeface="Arial"/>
              </a:rPr>
              <a:t>CS</a:t>
            </a:r>
          </a:p>
        </p:txBody>
      </p:sp>
      <p:sp>
        <p:nvSpPr>
          <p:cNvPr id="16" name="Shape 587"/>
          <p:cNvSpPr txBox="1"/>
          <p:nvPr/>
        </p:nvSpPr>
        <p:spPr>
          <a:xfrm>
            <a:off x="1648750" y="2212592"/>
            <a:ext cx="1131600" cy="4572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 sz="1000" b="0" i="0" u="none" strike="noStrike" cap="none">
                <a:solidFill>
                  <a:srgbClr val="FFFFFF"/>
                </a:solidFill>
                <a:latin typeface="Arial"/>
                <a:ea typeface="Arial"/>
                <a:cs typeface="Arial"/>
                <a:sym typeface="Arial"/>
              </a:rPr>
              <a:t>Enterprise</a:t>
            </a:r>
          </a:p>
          <a:p>
            <a:pPr marL="0" marR="0" lvl="0" indent="0" algn="l" rtl="0">
              <a:lnSpc>
                <a:spcPct val="100000"/>
              </a:lnSpc>
              <a:spcBef>
                <a:spcPts val="0"/>
              </a:spcBef>
              <a:spcAft>
                <a:spcPts val="0"/>
              </a:spcAft>
              <a:buClr>
                <a:srgbClr val="FFFFFF"/>
              </a:buClr>
              <a:buSzPct val="25000"/>
              <a:buFont typeface="Arial"/>
              <a:buNone/>
            </a:pPr>
            <a:r>
              <a:rPr lang="en" sz="1000" b="0" i="0" u="none" strike="noStrike" cap="none">
                <a:solidFill>
                  <a:srgbClr val="FFFFFF"/>
                </a:solidFill>
                <a:latin typeface="Arial"/>
                <a:ea typeface="Arial"/>
                <a:cs typeface="Arial"/>
                <a:sym typeface="Arial"/>
              </a:rPr>
              <a:t>Services</a:t>
            </a:r>
          </a:p>
        </p:txBody>
      </p:sp>
      <p:sp>
        <p:nvSpPr>
          <p:cNvPr id="17" name="Shape 588"/>
          <p:cNvSpPr/>
          <p:nvPr/>
        </p:nvSpPr>
        <p:spPr>
          <a:xfrm>
            <a:off x="597500" y="3115142"/>
            <a:ext cx="1051200" cy="373199"/>
          </a:xfrm>
          <a:prstGeom prst="rightArrow">
            <a:avLst>
              <a:gd name="adj1" fmla="val 50000"/>
              <a:gd name="adj2" fmla="val 50000"/>
            </a:avLst>
          </a:prstGeom>
          <a:solidFill>
            <a:srgbClr val="FFFFFF"/>
          </a:solidFill>
          <a:ln w="1905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900" b="1" i="0" u="none" strike="noStrike" cap="none">
                <a:solidFill>
                  <a:srgbClr val="000000"/>
                </a:solidFill>
                <a:latin typeface="Arial"/>
                <a:ea typeface="Arial"/>
                <a:cs typeface="Arial"/>
                <a:sym typeface="Arial"/>
              </a:rPr>
              <a:t>S2N+ATRAC</a:t>
            </a:r>
          </a:p>
        </p:txBody>
      </p:sp>
      <p:grpSp>
        <p:nvGrpSpPr>
          <p:cNvPr id="18" name="Shape 589"/>
          <p:cNvGrpSpPr/>
          <p:nvPr/>
        </p:nvGrpSpPr>
        <p:grpSpPr>
          <a:xfrm>
            <a:off x="2923165" y="4508467"/>
            <a:ext cx="4795537" cy="1169099"/>
            <a:chOff x="2817175" y="3147925"/>
            <a:chExt cx="4725599" cy="1169099"/>
          </a:xfrm>
        </p:grpSpPr>
        <p:sp>
          <p:nvSpPr>
            <p:cNvPr id="19" name="Shape 590"/>
            <p:cNvSpPr/>
            <p:nvPr/>
          </p:nvSpPr>
          <p:spPr>
            <a:xfrm>
              <a:off x="2817175" y="3147925"/>
              <a:ext cx="4725599" cy="1169099"/>
            </a:xfrm>
            <a:prstGeom prst="roundRect">
              <a:avLst>
                <a:gd name="adj" fmla="val 16667"/>
              </a:avLst>
            </a:prstGeom>
            <a:solidFill>
              <a:srgbClr val="FF9900"/>
            </a:solidFill>
            <a:ln w="19050" cap="flat" cmpd="sng">
              <a:solidFill>
                <a:schemeClr val="dk2"/>
              </a:solidFill>
              <a:prstDash val="solid"/>
              <a:round/>
              <a:headEnd type="none" w="med" len="med"/>
              <a:tailEnd type="none" w="med" len="med"/>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MSN/</a:t>
              </a:r>
              <a:r>
                <a:rPr lang="en" sz="1400" b="0" i="1" u="none" strike="noStrike" cap="none">
                  <a:solidFill>
                    <a:srgbClr val="000000"/>
                  </a:solidFill>
                  <a:latin typeface="Arial"/>
                  <a:ea typeface="Arial"/>
                  <a:cs typeface="Arial"/>
                  <a:sym typeface="Arial"/>
                </a:rPr>
                <a:t>OneStop</a:t>
              </a:r>
              <a:r>
                <a:rPr lang="en" sz="1400" b="0" i="0" u="none" strike="noStrike" cap="none">
                  <a:solidFill>
                    <a:srgbClr val="000000"/>
                  </a:solidFill>
                  <a:latin typeface="Arial"/>
                  <a:ea typeface="Arial"/>
                  <a:cs typeface="Arial"/>
                  <a:sym typeface="Arial"/>
                </a:rPr>
                <a:t> Disk Storage + Public Cloud</a:t>
              </a:r>
            </a:p>
          </p:txBody>
        </p:sp>
        <p:grpSp>
          <p:nvGrpSpPr>
            <p:cNvPr id="20" name="Shape 591"/>
            <p:cNvGrpSpPr/>
            <p:nvPr/>
          </p:nvGrpSpPr>
          <p:grpSpPr>
            <a:xfrm>
              <a:off x="2870334" y="3554675"/>
              <a:ext cx="4294540" cy="679860"/>
              <a:chOff x="2870334" y="3478475"/>
              <a:chExt cx="4294540" cy="679860"/>
            </a:xfrm>
          </p:grpSpPr>
          <p:sp>
            <p:nvSpPr>
              <p:cNvPr id="21" name="Shape 592"/>
              <p:cNvSpPr/>
              <p:nvPr/>
            </p:nvSpPr>
            <p:spPr>
              <a:xfrm>
                <a:off x="3281100" y="3854096"/>
                <a:ext cx="515100" cy="304200"/>
              </a:xfrm>
              <a:prstGeom prst="can">
                <a:avLst>
                  <a:gd name="adj" fmla="val 25000"/>
                </a:avLst>
              </a:prstGeom>
              <a:solidFill>
                <a:srgbClr val="FFFF00"/>
              </a:solidFill>
              <a:ln w="19050" cap="flat" cmpd="sng">
                <a:solidFill>
                  <a:srgbClr val="00387E"/>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000" b="1" i="0" u="none" strike="noStrike" cap="none">
                    <a:solidFill>
                      <a:srgbClr val="000000"/>
                    </a:solidFill>
                    <a:latin typeface="Arial"/>
                    <a:ea typeface="Arial"/>
                    <a:cs typeface="Arial"/>
                    <a:sym typeface="Arial"/>
                  </a:rPr>
                  <a:t>AIP</a:t>
                </a:r>
              </a:p>
            </p:txBody>
          </p:sp>
          <p:sp>
            <p:nvSpPr>
              <p:cNvPr id="22" name="Shape 593"/>
              <p:cNvSpPr/>
              <p:nvPr/>
            </p:nvSpPr>
            <p:spPr>
              <a:xfrm>
                <a:off x="4500300" y="3854096"/>
                <a:ext cx="515100" cy="304200"/>
              </a:xfrm>
              <a:prstGeom prst="can">
                <a:avLst>
                  <a:gd name="adj" fmla="val 25000"/>
                </a:avLst>
              </a:prstGeom>
              <a:solidFill>
                <a:srgbClr val="FFFF00"/>
              </a:solidFill>
              <a:ln w="19050" cap="flat" cmpd="sng">
                <a:solidFill>
                  <a:srgbClr val="00387E"/>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000" b="1" i="0" u="none" strike="noStrike" cap="none">
                    <a:solidFill>
                      <a:srgbClr val="000000"/>
                    </a:solidFill>
                    <a:latin typeface="Arial"/>
                    <a:ea typeface="Arial"/>
                    <a:cs typeface="Arial"/>
                    <a:sym typeface="Arial"/>
                  </a:rPr>
                  <a:t>AIP</a:t>
                </a:r>
              </a:p>
            </p:txBody>
          </p:sp>
          <p:sp>
            <p:nvSpPr>
              <p:cNvPr id="23" name="Shape 594"/>
              <p:cNvSpPr/>
              <p:nvPr/>
            </p:nvSpPr>
            <p:spPr>
              <a:xfrm>
                <a:off x="3890700" y="3854096"/>
                <a:ext cx="515100" cy="304200"/>
              </a:xfrm>
              <a:prstGeom prst="can">
                <a:avLst>
                  <a:gd name="adj" fmla="val 25000"/>
                </a:avLst>
              </a:prstGeom>
              <a:solidFill>
                <a:srgbClr val="FFFF00"/>
              </a:solidFill>
              <a:ln w="19050" cap="flat" cmpd="sng">
                <a:solidFill>
                  <a:srgbClr val="00387E"/>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000" b="1" i="0" u="none" strike="noStrike" cap="none">
                    <a:solidFill>
                      <a:srgbClr val="000000"/>
                    </a:solidFill>
                    <a:latin typeface="Arial"/>
                    <a:ea typeface="Arial"/>
                    <a:cs typeface="Arial"/>
                    <a:sym typeface="Arial"/>
                  </a:rPr>
                  <a:t>AIP</a:t>
                </a:r>
              </a:p>
            </p:txBody>
          </p:sp>
          <p:sp>
            <p:nvSpPr>
              <p:cNvPr id="24" name="Shape 595"/>
              <p:cNvSpPr/>
              <p:nvPr/>
            </p:nvSpPr>
            <p:spPr>
              <a:xfrm>
                <a:off x="5262300" y="3854096"/>
                <a:ext cx="515100" cy="304200"/>
              </a:xfrm>
              <a:prstGeom prst="can">
                <a:avLst>
                  <a:gd name="adj" fmla="val 25000"/>
                </a:avLst>
              </a:prstGeom>
              <a:solidFill>
                <a:srgbClr val="FFFF00"/>
              </a:solidFill>
              <a:ln w="19050" cap="flat" cmpd="sng">
                <a:solidFill>
                  <a:srgbClr val="00387E"/>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000" b="1" i="0" u="none" strike="noStrike" cap="none">
                    <a:solidFill>
                      <a:srgbClr val="000000"/>
                    </a:solidFill>
                    <a:latin typeface="Arial"/>
                    <a:ea typeface="Arial"/>
                    <a:cs typeface="Arial"/>
                    <a:sym typeface="Arial"/>
                  </a:rPr>
                  <a:t>AIP</a:t>
                </a:r>
              </a:p>
            </p:txBody>
          </p:sp>
          <p:grpSp>
            <p:nvGrpSpPr>
              <p:cNvPr id="25" name="Shape 596"/>
              <p:cNvGrpSpPr/>
              <p:nvPr/>
            </p:nvGrpSpPr>
            <p:grpSpPr>
              <a:xfrm>
                <a:off x="2870334" y="3478475"/>
                <a:ext cx="4294540" cy="679860"/>
                <a:chOff x="2870334" y="3554675"/>
                <a:chExt cx="4294540" cy="679860"/>
              </a:xfrm>
            </p:grpSpPr>
            <p:sp>
              <p:nvSpPr>
                <p:cNvPr id="27" name="Shape 597"/>
                <p:cNvSpPr/>
                <p:nvPr/>
              </p:nvSpPr>
              <p:spPr>
                <a:xfrm>
                  <a:off x="2870334" y="3554675"/>
                  <a:ext cx="581400" cy="304200"/>
                </a:xfrm>
                <a:prstGeom prst="roundRect">
                  <a:avLst>
                    <a:gd name="adj" fmla="val 16667"/>
                  </a:avLst>
                </a:prstGeom>
                <a:solidFill>
                  <a:schemeClr val="lt2"/>
                </a:solidFill>
                <a:ln w="19050" cap="flat" cmpd="sng">
                  <a:solidFill>
                    <a:schemeClr val="dk2"/>
                  </a:solidFill>
                  <a:prstDash val="dash"/>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000" b="0" i="0" u="none" strike="noStrike" cap="none">
                      <a:solidFill>
                        <a:srgbClr val="000000"/>
                      </a:solidFill>
                      <a:latin typeface="Arial"/>
                      <a:ea typeface="Arial"/>
                      <a:cs typeface="Arial"/>
                      <a:sym typeface="Arial"/>
                    </a:rPr>
                    <a:t>Hyrax</a:t>
                  </a:r>
                </a:p>
              </p:txBody>
            </p:sp>
            <p:sp>
              <p:nvSpPr>
                <p:cNvPr id="28" name="Shape 598"/>
                <p:cNvSpPr/>
                <p:nvPr/>
              </p:nvSpPr>
              <p:spPr>
                <a:xfrm>
                  <a:off x="4019046" y="3554675"/>
                  <a:ext cx="738000" cy="304200"/>
                </a:xfrm>
                <a:prstGeom prst="roundRect">
                  <a:avLst>
                    <a:gd name="adj" fmla="val 16667"/>
                  </a:avLst>
                </a:prstGeom>
                <a:solidFill>
                  <a:schemeClr val="lt2"/>
                </a:solidFill>
                <a:ln w="19050" cap="flat" cmpd="sng">
                  <a:solidFill>
                    <a:schemeClr val="dk2"/>
                  </a:solidFill>
                  <a:prstDash val="dash"/>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000" b="0" i="0" u="none" strike="noStrike" cap="none">
                      <a:solidFill>
                        <a:srgbClr val="000000"/>
                      </a:solidFill>
                      <a:latin typeface="Arial"/>
                      <a:ea typeface="Arial"/>
                      <a:cs typeface="Arial"/>
                      <a:sym typeface="Arial"/>
                    </a:rPr>
                    <a:t>ERDDAP</a:t>
                  </a:r>
                </a:p>
              </p:txBody>
            </p:sp>
            <p:sp>
              <p:nvSpPr>
                <p:cNvPr id="29" name="Shape 599"/>
                <p:cNvSpPr/>
                <p:nvPr/>
              </p:nvSpPr>
              <p:spPr>
                <a:xfrm>
                  <a:off x="4808426" y="3567425"/>
                  <a:ext cx="1002599" cy="304200"/>
                </a:xfrm>
                <a:prstGeom prst="roundRect">
                  <a:avLst>
                    <a:gd name="adj" fmla="val 16667"/>
                  </a:avLst>
                </a:prstGeom>
                <a:solidFill>
                  <a:schemeClr val="lt2"/>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000" b="0" i="0" u="none" strike="noStrike" cap="none">
                      <a:solidFill>
                        <a:srgbClr val="000000"/>
                      </a:solidFill>
                      <a:latin typeface="Arial"/>
                      <a:ea typeface="Arial"/>
                      <a:cs typeface="Arial"/>
                      <a:sym typeface="Arial"/>
                    </a:rPr>
                    <a:t>FTPS/HTTPS</a:t>
                  </a:r>
                </a:p>
              </p:txBody>
            </p:sp>
            <p:sp>
              <p:nvSpPr>
                <p:cNvPr id="30" name="Shape 600"/>
                <p:cNvSpPr/>
                <p:nvPr/>
              </p:nvSpPr>
              <p:spPr>
                <a:xfrm>
                  <a:off x="3489201" y="3554675"/>
                  <a:ext cx="494100" cy="304200"/>
                </a:xfrm>
                <a:prstGeom prst="roundRect">
                  <a:avLst>
                    <a:gd name="adj" fmla="val 16667"/>
                  </a:avLst>
                </a:prstGeom>
                <a:solidFill>
                  <a:schemeClr val="lt2"/>
                </a:solidFill>
                <a:ln w="19050" cap="flat" cmpd="sng">
                  <a:solidFill>
                    <a:schemeClr val="dk2"/>
                  </a:solidFill>
                  <a:prstDash val="dash"/>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000" b="0" i="0" u="none" strike="noStrike" cap="none">
                      <a:solidFill>
                        <a:srgbClr val="000000"/>
                      </a:solidFill>
                      <a:latin typeface="Arial"/>
                      <a:ea typeface="Arial"/>
                      <a:cs typeface="Arial"/>
                      <a:sym typeface="Arial"/>
                    </a:rPr>
                    <a:t>TDS</a:t>
                  </a:r>
                </a:p>
              </p:txBody>
            </p:sp>
            <p:sp>
              <p:nvSpPr>
                <p:cNvPr id="31" name="Shape 601"/>
                <p:cNvSpPr/>
                <p:nvPr/>
              </p:nvSpPr>
              <p:spPr>
                <a:xfrm>
                  <a:off x="5862426" y="3565462"/>
                  <a:ext cx="494100" cy="304200"/>
                </a:xfrm>
                <a:prstGeom prst="roundRect">
                  <a:avLst>
                    <a:gd name="adj" fmla="val 16667"/>
                  </a:avLst>
                </a:prstGeom>
                <a:solidFill>
                  <a:schemeClr val="lt2"/>
                </a:solidFill>
                <a:ln w="19050" cap="flat" cmpd="sng">
                  <a:solidFill>
                    <a:schemeClr val="dk2"/>
                  </a:solidFill>
                  <a:prstDash val="dash"/>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000" b="0" i="0" u="none" strike="noStrike" cap="none">
                      <a:solidFill>
                        <a:srgbClr val="000000"/>
                      </a:solidFill>
                      <a:latin typeface="Arial"/>
                      <a:ea typeface="Arial"/>
                      <a:cs typeface="Arial"/>
                      <a:sym typeface="Arial"/>
                    </a:rPr>
                    <a:t>WxS</a:t>
                  </a:r>
                </a:p>
              </p:txBody>
            </p:sp>
            <p:sp>
              <p:nvSpPr>
                <p:cNvPr id="32" name="Shape 602"/>
                <p:cNvSpPr/>
                <p:nvPr/>
              </p:nvSpPr>
              <p:spPr>
                <a:xfrm>
                  <a:off x="6407928" y="3565462"/>
                  <a:ext cx="494100" cy="304200"/>
                </a:xfrm>
                <a:prstGeom prst="roundRect">
                  <a:avLst>
                    <a:gd name="adj" fmla="val 16667"/>
                  </a:avLst>
                </a:prstGeom>
                <a:solidFill>
                  <a:schemeClr val="lt2"/>
                </a:solidFill>
                <a:ln w="19050" cap="flat" cmpd="sng">
                  <a:solidFill>
                    <a:schemeClr val="dk2"/>
                  </a:solidFill>
                  <a:prstDash val="dash"/>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000" b="0" i="0" u="none" strike="noStrike" cap="none">
                      <a:solidFill>
                        <a:srgbClr val="000000"/>
                      </a:solidFill>
                      <a:latin typeface="Arial"/>
                      <a:ea typeface="Arial"/>
                      <a:cs typeface="Arial"/>
                      <a:sym typeface="Arial"/>
                    </a:rPr>
                    <a:t>LAS</a:t>
                  </a:r>
                </a:p>
              </p:txBody>
            </p:sp>
            <p:sp>
              <p:nvSpPr>
                <p:cNvPr id="33" name="Shape 603"/>
                <p:cNvSpPr/>
                <p:nvPr/>
              </p:nvSpPr>
              <p:spPr>
                <a:xfrm>
                  <a:off x="6557700" y="3930300"/>
                  <a:ext cx="607174" cy="304235"/>
                </a:xfrm>
                <a:prstGeom prst="cloud">
                  <a:avLst/>
                </a:prstGeom>
                <a:solidFill>
                  <a:srgbClr val="FFFF00"/>
                </a:solidFill>
                <a:ln w="19050" cap="flat" cmpd="sng">
                  <a:solidFill>
                    <a:srgbClr val="00387E"/>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000" b="1" i="0" u="none" strike="noStrike" cap="none">
                      <a:solidFill>
                        <a:srgbClr val="000000"/>
                      </a:solidFill>
                      <a:latin typeface="Arial"/>
                      <a:ea typeface="Arial"/>
                      <a:cs typeface="Arial"/>
                      <a:sym typeface="Arial"/>
                    </a:rPr>
                    <a:t>AIP</a:t>
                  </a:r>
                </a:p>
              </p:txBody>
            </p:sp>
          </p:grpSp>
          <p:sp>
            <p:nvSpPr>
              <p:cNvPr id="26" name="Shape 604"/>
              <p:cNvSpPr/>
              <p:nvPr/>
            </p:nvSpPr>
            <p:spPr>
              <a:xfrm>
                <a:off x="5871900" y="3854100"/>
                <a:ext cx="607176" cy="304235"/>
              </a:xfrm>
              <a:prstGeom prst="cloud">
                <a:avLst/>
              </a:prstGeom>
              <a:solidFill>
                <a:srgbClr val="FFFF00"/>
              </a:solidFill>
              <a:ln w="19050" cap="flat" cmpd="sng">
                <a:solidFill>
                  <a:srgbClr val="00387E"/>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000" b="1" i="0" u="none" strike="noStrike" cap="none">
                    <a:solidFill>
                      <a:srgbClr val="000000"/>
                    </a:solidFill>
                    <a:latin typeface="Arial"/>
                    <a:ea typeface="Arial"/>
                    <a:cs typeface="Arial"/>
                    <a:sym typeface="Arial"/>
                  </a:rPr>
                  <a:t>AIP</a:t>
                </a:r>
              </a:p>
            </p:txBody>
          </p:sp>
        </p:grpSp>
      </p:grpSp>
      <p:grpSp>
        <p:nvGrpSpPr>
          <p:cNvPr id="34" name="Shape 605"/>
          <p:cNvGrpSpPr/>
          <p:nvPr/>
        </p:nvGrpSpPr>
        <p:grpSpPr>
          <a:xfrm>
            <a:off x="7639050" y="5850970"/>
            <a:ext cx="1395300" cy="608399"/>
            <a:chOff x="7199475" y="131778"/>
            <a:chExt cx="1395300" cy="608399"/>
          </a:xfrm>
        </p:grpSpPr>
        <p:cxnSp>
          <p:nvCxnSpPr>
            <p:cNvPr id="35" name="Shape 606"/>
            <p:cNvCxnSpPr/>
            <p:nvPr/>
          </p:nvCxnSpPr>
          <p:spPr>
            <a:xfrm>
              <a:off x="7886775" y="332025"/>
              <a:ext cx="708000" cy="0"/>
            </a:xfrm>
            <a:prstGeom prst="straightConnector1">
              <a:avLst/>
            </a:prstGeom>
            <a:noFill/>
            <a:ln w="76200" cap="flat" cmpd="sng">
              <a:solidFill>
                <a:srgbClr val="FFFFFF"/>
              </a:solidFill>
              <a:prstDash val="solid"/>
              <a:round/>
              <a:headEnd type="none" w="med" len="med"/>
              <a:tailEnd type="none" w="med" len="med"/>
            </a:ln>
          </p:spPr>
        </p:cxnSp>
        <p:cxnSp>
          <p:nvCxnSpPr>
            <p:cNvPr id="36" name="Shape 607"/>
            <p:cNvCxnSpPr/>
            <p:nvPr/>
          </p:nvCxnSpPr>
          <p:spPr>
            <a:xfrm>
              <a:off x="7886775" y="636825"/>
              <a:ext cx="708000" cy="0"/>
            </a:xfrm>
            <a:prstGeom prst="straightConnector1">
              <a:avLst/>
            </a:prstGeom>
            <a:noFill/>
            <a:ln w="76200" cap="flat" cmpd="sng">
              <a:solidFill>
                <a:srgbClr val="FFFF00"/>
              </a:solidFill>
              <a:prstDash val="solid"/>
              <a:round/>
              <a:headEnd type="none" w="med" len="med"/>
              <a:tailEnd type="none" w="med" len="med"/>
            </a:ln>
          </p:spPr>
        </p:cxnSp>
        <p:sp>
          <p:nvSpPr>
            <p:cNvPr id="37" name="Shape 608"/>
            <p:cNvSpPr txBox="1"/>
            <p:nvPr/>
          </p:nvSpPr>
          <p:spPr>
            <a:xfrm>
              <a:off x="7275675" y="131778"/>
              <a:ext cx="687300" cy="3042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 sz="1200" b="0" i="0" u="none" strike="noStrike" cap="none" dirty="0">
                  <a:solidFill>
                    <a:schemeClr val="bg2"/>
                  </a:solidFill>
                  <a:latin typeface="Arial"/>
                  <a:ea typeface="Arial"/>
                  <a:cs typeface="Arial"/>
                  <a:sym typeface="Arial"/>
                </a:rPr>
                <a:t>Ingest</a:t>
              </a:r>
            </a:p>
          </p:txBody>
        </p:sp>
        <p:sp>
          <p:nvSpPr>
            <p:cNvPr id="38" name="Shape 609"/>
            <p:cNvSpPr txBox="1"/>
            <p:nvPr/>
          </p:nvSpPr>
          <p:spPr>
            <a:xfrm>
              <a:off x="7199475" y="435977"/>
              <a:ext cx="687300" cy="3042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 sz="1200" b="0" i="0" u="none" strike="noStrike" cap="none" dirty="0">
                  <a:solidFill>
                    <a:schemeClr val="bg2"/>
                  </a:solidFill>
                  <a:latin typeface="Arial"/>
                  <a:ea typeface="Arial"/>
                  <a:cs typeface="Arial"/>
                  <a:sym typeface="Arial"/>
                </a:rPr>
                <a:t>Access</a:t>
              </a:r>
            </a:p>
          </p:txBody>
        </p:sp>
      </p:grpSp>
      <p:sp>
        <p:nvSpPr>
          <p:cNvPr id="39" name="Shape 610"/>
          <p:cNvSpPr txBox="1"/>
          <p:nvPr/>
        </p:nvSpPr>
        <p:spPr>
          <a:xfrm rot="-5400000">
            <a:off x="1017361" y="3518442"/>
            <a:ext cx="2105399" cy="3054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Ingest Processes</a:t>
            </a:r>
          </a:p>
        </p:txBody>
      </p:sp>
      <p:sp>
        <p:nvSpPr>
          <p:cNvPr id="40" name="Shape 611"/>
          <p:cNvSpPr/>
          <p:nvPr/>
        </p:nvSpPr>
        <p:spPr>
          <a:xfrm rot="-5400000">
            <a:off x="838599" y="3553091"/>
            <a:ext cx="1968900" cy="250200"/>
          </a:xfrm>
          <a:prstGeom prst="roundRect">
            <a:avLst>
              <a:gd name="adj" fmla="val 16667"/>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200" b="1" i="0" u="none" strike="noStrike" cap="none">
                <a:solidFill>
                  <a:srgbClr val="000000"/>
                </a:solidFill>
                <a:latin typeface="Arial"/>
                <a:ea typeface="Arial"/>
                <a:cs typeface="Arial"/>
                <a:sym typeface="Arial"/>
              </a:rPr>
              <a:t>Common Ingest System </a:t>
            </a:r>
          </a:p>
        </p:txBody>
      </p:sp>
      <p:sp>
        <p:nvSpPr>
          <p:cNvPr id="41" name="Shape 612"/>
          <p:cNvSpPr/>
          <p:nvPr/>
        </p:nvSpPr>
        <p:spPr>
          <a:xfrm rot="-5400000">
            <a:off x="1544250" y="4896842"/>
            <a:ext cx="556199" cy="262800"/>
          </a:xfrm>
          <a:prstGeom prst="roundRect">
            <a:avLst>
              <a:gd name="adj" fmla="val 16667"/>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200" b="1" i="0" u="none" strike="noStrike" cap="none">
                <a:solidFill>
                  <a:srgbClr val="000000"/>
                </a:solidFill>
                <a:latin typeface="Arial"/>
                <a:ea typeface="Arial"/>
                <a:cs typeface="Arial"/>
                <a:sym typeface="Arial"/>
              </a:rPr>
              <a:t>CS</a:t>
            </a:r>
          </a:p>
        </p:txBody>
      </p:sp>
      <p:sp>
        <p:nvSpPr>
          <p:cNvPr id="42" name="Shape 613"/>
          <p:cNvSpPr txBox="1"/>
          <p:nvPr/>
        </p:nvSpPr>
        <p:spPr>
          <a:xfrm>
            <a:off x="5640675" y="5676717"/>
            <a:ext cx="2295899" cy="3731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 sz="1000" b="0" i="0" u="none" strike="noStrike" cap="none">
                <a:solidFill>
                  <a:srgbClr val="FFFFFF"/>
                </a:solidFill>
                <a:latin typeface="Arial"/>
                <a:ea typeface="Arial"/>
                <a:cs typeface="Arial"/>
                <a:sym typeface="Arial"/>
              </a:rPr>
              <a:t>* M2M for access in limited cases</a:t>
            </a:r>
          </a:p>
        </p:txBody>
      </p:sp>
      <p:sp>
        <p:nvSpPr>
          <p:cNvPr id="43" name="Shape 614"/>
          <p:cNvSpPr txBox="1"/>
          <p:nvPr/>
        </p:nvSpPr>
        <p:spPr>
          <a:xfrm>
            <a:off x="598925" y="4584567"/>
            <a:ext cx="976799" cy="3249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 sz="1000" b="0" i="0" u="none" strike="noStrike" cap="none" dirty="0">
                <a:solidFill>
                  <a:schemeClr val="bg2"/>
                </a:solidFill>
                <a:latin typeface="Arial"/>
                <a:ea typeface="Arial"/>
                <a:cs typeface="Arial"/>
                <a:sym typeface="Arial"/>
              </a:rPr>
              <a:t>Automations</a:t>
            </a:r>
          </a:p>
        </p:txBody>
      </p:sp>
      <p:sp>
        <p:nvSpPr>
          <p:cNvPr id="44" name="Shape 615"/>
          <p:cNvSpPr txBox="1"/>
          <p:nvPr/>
        </p:nvSpPr>
        <p:spPr>
          <a:xfrm>
            <a:off x="598925" y="2908167"/>
            <a:ext cx="857099" cy="5300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 sz="1000" b="0" i="0" u="none" strike="noStrike" cap="none" dirty="0">
                <a:solidFill>
                  <a:schemeClr val="bg2"/>
                </a:solidFill>
                <a:latin typeface="Arial"/>
                <a:ea typeface="Arial"/>
                <a:cs typeface="Arial"/>
                <a:sym typeface="Arial"/>
              </a:rPr>
              <a:t>One-Off’s</a:t>
            </a:r>
          </a:p>
        </p:txBody>
      </p:sp>
      <p:grpSp>
        <p:nvGrpSpPr>
          <p:cNvPr id="45" name="Shape 616"/>
          <p:cNvGrpSpPr/>
          <p:nvPr/>
        </p:nvGrpSpPr>
        <p:grpSpPr>
          <a:xfrm>
            <a:off x="2971156" y="5975292"/>
            <a:ext cx="4699556" cy="457200"/>
            <a:chOff x="2910825" y="4657475"/>
            <a:chExt cx="4778400" cy="457200"/>
          </a:xfrm>
        </p:grpSpPr>
        <p:sp>
          <p:nvSpPr>
            <p:cNvPr id="46" name="Shape 617"/>
            <p:cNvSpPr/>
            <p:nvPr/>
          </p:nvSpPr>
          <p:spPr>
            <a:xfrm>
              <a:off x="2910825" y="4657475"/>
              <a:ext cx="4778400" cy="457200"/>
            </a:xfrm>
            <a:prstGeom prst="roundRect">
              <a:avLst>
                <a:gd name="adj" fmla="val 16667"/>
              </a:avLst>
            </a:prstGeom>
            <a:solidFill>
              <a:srgbClr val="FF9900"/>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200" b="0" i="0" u="none" strike="noStrike" cap="none">
                  <a:solidFill>
                    <a:srgbClr val="000000"/>
                  </a:solidFill>
                  <a:latin typeface="Arial"/>
                  <a:ea typeface="Arial"/>
                  <a:cs typeface="Arial"/>
                  <a:sym typeface="Arial"/>
                </a:rPr>
                <a:t>Offsite Tape: Disaster Recovery* + System Backups</a:t>
              </a:r>
            </a:p>
            <a:p>
              <a:pPr marL="0" marR="0" lvl="0" indent="0" algn="ctr" rtl="0">
                <a:lnSpc>
                  <a:spcPct val="100000"/>
                </a:lnSpc>
                <a:spcBef>
                  <a:spcPts val="0"/>
                </a:spcBef>
                <a:spcAft>
                  <a:spcPts val="0"/>
                </a:spcAft>
                <a:buClr>
                  <a:srgbClr val="000000"/>
                </a:buClr>
                <a:buSzPct val="25000"/>
                <a:buFont typeface="Arial"/>
                <a:buNone/>
              </a:pPr>
              <a:r>
                <a:rPr lang="en" sz="1200" b="0" i="0" u="none" strike="noStrike" cap="none">
                  <a:solidFill>
                    <a:srgbClr val="000000"/>
                  </a:solidFill>
                  <a:latin typeface="Arial"/>
                  <a:ea typeface="Arial"/>
                  <a:cs typeface="Arial"/>
                  <a:sym typeface="Arial"/>
                </a:rPr>
                <a:t>(provided by NESDIS Ground Enterprise, NGE)</a:t>
              </a:r>
            </a:p>
          </p:txBody>
        </p:sp>
        <p:sp>
          <p:nvSpPr>
            <p:cNvPr id="47" name="Shape 618"/>
            <p:cNvSpPr/>
            <p:nvPr/>
          </p:nvSpPr>
          <p:spPr>
            <a:xfrm>
              <a:off x="2985400" y="4762025"/>
              <a:ext cx="486900" cy="248099"/>
            </a:xfrm>
            <a:prstGeom prst="flowChartMagneticTape">
              <a:avLst/>
            </a:prstGeom>
            <a:solidFill>
              <a:srgbClr val="FFFF00"/>
            </a:solidFill>
            <a:ln w="19050" cap="flat" cmpd="sng">
              <a:solidFill>
                <a:srgbClr val="434343"/>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700" b="1" i="0" u="none" strike="noStrike" cap="none">
                  <a:solidFill>
                    <a:srgbClr val="000000"/>
                  </a:solidFill>
                  <a:latin typeface="Arial"/>
                  <a:ea typeface="Arial"/>
                  <a:cs typeface="Arial"/>
                  <a:sym typeface="Arial"/>
                </a:rPr>
                <a:t>AIP</a:t>
              </a:r>
            </a:p>
          </p:txBody>
        </p:sp>
        <p:pic>
          <p:nvPicPr>
            <p:cNvPr id="48" name="Shape 619"/>
            <p:cNvPicPr preferRelativeResize="0"/>
            <p:nvPr/>
          </p:nvPicPr>
          <p:blipFill rotWithShape="1">
            <a:blip r:embed="rId3">
              <a:alphaModFix/>
            </a:blip>
            <a:srcRect/>
            <a:stretch/>
          </p:blipFill>
          <p:spPr>
            <a:xfrm>
              <a:off x="7265374" y="4743273"/>
              <a:ext cx="285600" cy="285600"/>
            </a:xfrm>
            <a:prstGeom prst="rect">
              <a:avLst/>
            </a:prstGeom>
            <a:noFill/>
            <a:ln>
              <a:noFill/>
            </a:ln>
          </p:spPr>
        </p:pic>
      </p:grpSp>
      <p:cxnSp>
        <p:nvCxnSpPr>
          <p:cNvPr id="49" name="Shape 620"/>
          <p:cNvCxnSpPr>
            <a:stCxn id="41" idx="2"/>
            <a:endCxn id="46" idx="1"/>
          </p:cNvCxnSpPr>
          <p:nvPr/>
        </p:nvCxnSpPr>
        <p:spPr>
          <a:xfrm>
            <a:off x="1953750" y="5028242"/>
            <a:ext cx="1017300" cy="1175700"/>
          </a:xfrm>
          <a:prstGeom prst="straightConnector1">
            <a:avLst/>
          </a:prstGeom>
          <a:noFill/>
          <a:ln w="38100" cap="flat" cmpd="sng">
            <a:solidFill>
              <a:srgbClr val="FFFFFF"/>
            </a:solidFill>
            <a:prstDash val="solid"/>
            <a:round/>
            <a:headEnd type="none" w="med" len="med"/>
            <a:tailEnd type="stealth" w="lg" len="lg"/>
          </a:ln>
        </p:spPr>
      </p:cxnSp>
      <p:sp>
        <p:nvSpPr>
          <p:cNvPr id="50" name="Shape 621"/>
          <p:cNvSpPr/>
          <p:nvPr/>
        </p:nvSpPr>
        <p:spPr>
          <a:xfrm>
            <a:off x="7591425" y="1526217"/>
            <a:ext cx="1395299" cy="694199"/>
          </a:xfrm>
          <a:prstGeom prst="roundRect">
            <a:avLst>
              <a:gd name="adj" fmla="val 16667"/>
            </a:avLst>
          </a:prstGeom>
          <a:solidFill>
            <a:schemeClr val="lt2"/>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900" b="0" i="0" u="sng" strike="noStrike" cap="none">
                <a:solidFill>
                  <a:srgbClr val="000000"/>
                </a:solidFill>
                <a:latin typeface="Arial"/>
                <a:ea typeface="Arial"/>
                <a:cs typeface="Arial"/>
                <a:sym typeface="Arial"/>
              </a:rPr>
              <a:t>External Catalogs</a:t>
            </a:r>
          </a:p>
          <a:p>
            <a:pPr marL="0" marR="0" lvl="0" indent="0" algn="ctr" rtl="0">
              <a:lnSpc>
                <a:spcPct val="100000"/>
              </a:lnSpc>
              <a:spcBef>
                <a:spcPts val="0"/>
              </a:spcBef>
              <a:spcAft>
                <a:spcPts val="0"/>
              </a:spcAft>
              <a:buClr>
                <a:srgbClr val="000000"/>
              </a:buClr>
              <a:buSzPct val="25000"/>
              <a:buFont typeface="Arial"/>
              <a:buNone/>
            </a:pPr>
            <a:r>
              <a:rPr lang="en" sz="900" b="0" i="0" u="none" strike="noStrike" cap="none">
                <a:solidFill>
                  <a:srgbClr val="000000"/>
                </a:solidFill>
                <a:latin typeface="Arial"/>
                <a:ea typeface="Arial"/>
                <a:cs typeface="Arial"/>
                <a:sym typeface="Arial"/>
              </a:rPr>
              <a:t>Data.gov, Google, WIS, WDS, CEOS, DataONE, etc.</a:t>
            </a:r>
          </a:p>
        </p:txBody>
      </p:sp>
      <p:sp>
        <p:nvSpPr>
          <p:cNvPr id="51" name="Shape 622"/>
          <p:cNvSpPr/>
          <p:nvPr/>
        </p:nvSpPr>
        <p:spPr>
          <a:xfrm>
            <a:off x="6441750" y="3758192"/>
            <a:ext cx="250200" cy="771299"/>
          </a:xfrm>
          <a:prstGeom prst="upDownArrow">
            <a:avLst>
              <a:gd name="adj1" fmla="val 50000"/>
              <a:gd name="adj2" fmla="val 50000"/>
            </a:avLst>
          </a:prstGeom>
          <a:solidFill>
            <a:srgbClr val="FFFF00"/>
          </a:solidFill>
          <a:ln w="1905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2" name="Shape 623"/>
          <p:cNvSpPr/>
          <p:nvPr/>
        </p:nvSpPr>
        <p:spPr>
          <a:xfrm>
            <a:off x="4058850" y="3887542"/>
            <a:ext cx="883200" cy="373199"/>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000" b="1" i="0" u="none" strike="noStrike" cap="none">
                <a:solidFill>
                  <a:srgbClr val="000000"/>
                </a:solidFill>
                <a:latin typeface="Arial"/>
                <a:ea typeface="Arial"/>
                <a:cs typeface="Arial"/>
                <a:sym typeface="Arial"/>
              </a:rPr>
              <a:t>Analytics Engine</a:t>
            </a:r>
          </a:p>
        </p:txBody>
      </p:sp>
      <p:cxnSp>
        <p:nvCxnSpPr>
          <p:cNvPr id="53" name="Shape 624"/>
          <p:cNvCxnSpPr>
            <a:stCxn id="39" idx="2"/>
            <a:endCxn id="19" idx="1"/>
          </p:cNvCxnSpPr>
          <p:nvPr/>
        </p:nvCxnSpPr>
        <p:spPr>
          <a:xfrm>
            <a:off x="2222761" y="3671142"/>
            <a:ext cx="700500" cy="1422000"/>
          </a:xfrm>
          <a:prstGeom prst="straightConnector1">
            <a:avLst/>
          </a:prstGeom>
          <a:noFill/>
          <a:ln w="38100" cap="flat" cmpd="sng">
            <a:solidFill>
              <a:srgbClr val="FFFFFF"/>
            </a:solidFill>
            <a:prstDash val="solid"/>
            <a:round/>
            <a:headEnd type="none" w="med" len="med"/>
            <a:tailEnd type="stealth" w="lg" len="lg"/>
          </a:ln>
        </p:spPr>
      </p:cxnSp>
      <p:cxnSp>
        <p:nvCxnSpPr>
          <p:cNvPr id="54" name="Shape 625"/>
          <p:cNvCxnSpPr>
            <a:stCxn id="52" idx="3"/>
          </p:cNvCxnSpPr>
          <p:nvPr/>
        </p:nvCxnSpPr>
        <p:spPr>
          <a:xfrm rot="10800000" flipH="1">
            <a:off x="4942050" y="3751341"/>
            <a:ext cx="1273200" cy="322800"/>
          </a:xfrm>
          <a:prstGeom prst="curvedConnector2">
            <a:avLst/>
          </a:prstGeom>
          <a:noFill/>
          <a:ln w="38100" cap="flat" cmpd="sng">
            <a:solidFill>
              <a:srgbClr val="FFFF00"/>
            </a:solidFill>
            <a:prstDash val="solid"/>
            <a:round/>
            <a:headEnd type="triangle" w="lg" len="lg"/>
            <a:tailEnd type="triangle" w="lg" len="lg"/>
          </a:ln>
        </p:spPr>
      </p:cxnSp>
      <p:cxnSp>
        <p:nvCxnSpPr>
          <p:cNvPr id="55" name="Shape 626"/>
          <p:cNvCxnSpPr>
            <a:stCxn id="52" idx="3"/>
            <a:endCxn id="19" idx="0"/>
          </p:cNvCxnSpPr>
          <p:nvPr/>
        </p:nvCxnSpPr>
        <p:spPr>
          <a:xfrm>
            <a:off x="4942050" y="4074141"/>
            <a:ext cx="378900" cy="434400"/>
          </a:xfrm>
          <a:prstGeom prst="curvedConnector2">
            <a:avLst/>
          </a:prstGeom>
          <a:noFill/>
          <a:ln w="38100" cap="flat" cmpd="sng">
            <a:solidFill>
              <a:srgbClr val="FFFFFF"/>
            </a:solidFill>
            <a:prstDash val="solid"/>
            <a:round/>
            <a:headEnd type="stealth" w="lg" len="lg"/>
            <a:tailEnd type="stealth" w="lg" len="lg"/>
          </a:ln>
        </p:spPr>
      </p:cxnSp>
      <p:grpSp>
        <p:nvGrpSpPr>
          <p:cNvPr id="56" name="Shape 627"/>
          <p:cNvGrpSpPr/>
          <p:nvPr/>
        </p:nvGrpSpPr>
        <p:grpSpPr>
          <a:xfrm>
            <a:off x="2468175" y="1863378"/>
            <a:ext cx="5246974" cy="1887989"/>
            <a:chOff x="2468175" y="481836"/>
            <a:chExt cx="5246974" cy="1887989"/>
          </a:xfrm>
        </p:grpSpPr>
        <p:sp>
          <p:nvSpPr>
            <p:cNvPr id="57" name="Shape 628"/>
            <p:cNvSpPr/>
            <p:nvPr/>
          </p:nvSpPr>
          <p:spPr>
            <a:xfrm>
              <a:off x="4715450" y="995225"/>
              <a:ext cx="2999699" cy="1374600"/>
            </a:xfrm>
            <a:prstGeom prst="roundRect">
              <a:avLst>
                <a:gd name="adj" fmla="val 16667"/>
              </a:avLst>
            </a:prstGeom>
            <a:solidFill>
              <a:srgbClr val="FF9900"/>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8" name="Shape 629"/>
            <p:cNvSpPr/>
            <p:nvPr/>
          </p:nvSpPr>
          <p:spPr>
            <a:xfrm>
              <a:off x="2468175" y="995225"/>
              <a:ext cx="2056500" cy="1340999"/>
            </a:xfrm>
            <a:prstGeom prst="roundRect">
              <a:avLst>
                <a:gd name="adj" fmla="val 16667"/>
              </a:avLst>
            </a:prstGeom>
            <a:solidFill>
              <a:srgbClr val="FF9900"/>
            </a:solidFill>
            <a:ln w="19050" cap="flat" cmpd="sng">
              <a:solidFill>
                <a:schemeClr val="dk2"/>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       </a:t>
              </a:r>
            </a:p>
          </p:txBody>
        </p:sp>
        <p:sp>
          <p:nvSpPr>
            <p:cNvPr id="59" name="Shape 630"/>
            <p:cNvSpPr/>
            <p:nvPr/>
          </p:nvSpPr>
          <p:spPr>
            <a:xfrm>
              <a:off x="6451575" y="1770150"/>
              <a:ext cx="1198199" cy="443700"/>
            </a:xfrm>
            <a:prstGeom prst="roundRect">
              <a:avLst>
                <a:gd name="adj" fmla="val 16667"/>
              </a:avLst>
            </a:prstGeom>
            <a:solidFill>
              <a:schemeClr val="lt2"/>
            </a:solidFill>
            <a:ln w="19050" cap="flat" cmpd="sng">
              <a:solidFill>
                <a:schemeClr val="dk2"/>
              </a:solidFill>
              <a:prstDash val="dot"/>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900" b="1" i="0" u="none" strike="noStrike" cap="none">
                  <a:solidFill>
                    <a:srgbClr val="000000"/>
                  </a:solidFill>
                  <a:latin typeface="Arial"/>
                  <a:ea typeface="Arial"/>
                  <a:cs typeface="Arial"/>
                  <a:sym typeface="Arial"/>
                </a:rPr>
                <a:t>Community-</a:t>
              </a:r>
            </a:p>
            <a:p>
              <a:pPr marL="0" marR="0" lvl="0" indent="0" algn="ctr" rtl="0">
                <a:lnSpc>
                  <a:spcPct val="100000"/>
                </a:lnSpc>
                <a:spcBef>
                  <a:spcPts val="0"/>
                </a:spcBef>
                <a:spcAft>
                  <a:spcPts val="0"/>
                </a:spcAft>
                <a:buClr>
                  <a:srgbClr val="000000"/>
                </a:buClr>
                <a:buSzPct val="25000"/>
                <a:buFont typeface="Arial"/>
                <a:buNone/>
              </a:pPr>
              <a:r>
                <a:rPr lang="en" sz="900" b="1" i="0" u="none" strike="noStrike" cap="none">
                  <a:solidFill>
                    <a:srgbClr val="000000"/>
                  </a:solidFill>
                  <a:latin typeface="Arial"/>
                  <a:ea typeface="Arial"/>
                  <a:cs typeface="Arial"/>
                  <a:sym typeface="Arial"/>
                </a:rPr>
                <a:t>Specific “Thin” Portals</a:t>
              </a:r>
            </a:p>
          </p:txBody>
        </p:sp>
        <p:pic>
          <p:nvPicPr>
            <p:cNvPr id="60" name="Shape 631"/>
            <p:cNvPicPr preferRelativeResize="0"/>
            <p:nvPr/>
          </p:nvPicPr>
          <p:blipFill rotWithShape="1">
            <a:blip r:embed="rId4">
              <a:alphaModFix/>
            </a:blip>
            <a:srcRect r="65345"/>
            <a:stretch/>
          </p:blipFill>
          <p:spPr>
            <a:xfrm>
              <a:off x="2831225" y="1954799"/>
              <a:ext cx="443700" cy="282900"/>
            </a:xfrm>
            <a:prstGeom prst="ellipse">
              <a:avLst/>
            </a:prstGeom>
            <a:noFill/>
            <a:ln>
              <a:noFill/>
            </a:ln>
          </p:spPr>
        </p:pic>
        <p:sp>
          <p:nvSpPr>
            <p:cNvPr id="61" name="Shape 632"/>
            <p:cNvSpPr/>
            <p:nvPr/>
          </p:nvSpPr>
          <p:spPr>
            <a:xfrm>
              <a:off x="6451575" y="1250650"/>
              <a:ext cx="1198199" cy="443700"/>
            </a:xfrm>
            <a:prstGeom prst="roundRect">
              <a:avLst>
                <a:gd name="adj" fmla="val 16667"/>
              </a:avLst>
            </a:prstGeom>
            <a:solidFill>
              <a:schemeClr val="lt2"/>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900" b="1" i="1" u="none" strike="noStrike" cap="none">
                  <a:solidFill>
                    <a:srgbClr val="000000"/>
                  </a:solidFill>
                  <a:latin typeface="Arial"/>
                  <a:ea typeface="Arial"/>
                  <a:cs typeface="Arial"/>
                  <a:sym typeface="Arial"/>
                </a:rPr>
                <a:t>OneStop </a:t>
              </a:r>
              <a:r>
                <a:rPr lang="en" sz="900" b="1" i="0" u="none" strike="noStrike" cap="none">
                  <a:solidFill>
                    <a:srgbClr val="000000"/>
                  </a:solidFill>
                  <a:latin typeface="Arial"/>
                  <a:ea typeface="Arial"/>
                  <a:cs typeface="Arial"/>
                  <a:sym typeface="Arial"/>
                </a:rPr>
                <a:t>UI </a:t>
              </a:r>
            </a:p>
            <a:p>
              <a:pPr marL="0" marR="0" lvl="0" indent="0" algn="ctr" rtl="0">
                <a:lnSpc>
                  <a:spcPct val="100000"/>
                </a:lnSpc>
                <a:spcBef>
                  <a:spcPts val="0"/>
                </a:spcBef>
                <a:spcAft>
                  <a:spcPts val="0"/>
                </a:spcAft>
                <a:buClr>
                  <a:srgbClr val="000000"/>
                </a:buClr>
                <a:buSzPct val="25000"/>
                <a:buFont typeface="Arial"/>
                <a:buNone/>
              </a:pPr>
              <a:r>
                <a:rPr lang="en" sz="900" b="1" i="0" u="none" strike="noStrike" cap="none">
                  <a:solidFill>
                    <a:srgbClr val="000000"/>
                  </a:solidFill>
                  <a:latin typeface="Arial"/>
                  <a:ea typeface="Arial"/>
                  <a:cs typeface="Arial"/>
                  <a:sym typeface="Arial"/>
                </a:rPr>
                <a:t>+ data.noaa.gov</a:t>
              </a:r>
            </a:p>
          </p:txBody>
        </p:sp>
        <p:sp>
          <p:nvSpPr>
            <p:cNvPr id="62" name="Shape 633"/>
            <p:cNvSpPr/>
            <p:nvPr/>
          </p:nvSpPr>
          <p:spPr>
            <a:xfrm>
              <a:off x="4907075" y="1677525"/>
              <a:ext cx="1103100" cy="608400"/>
            </a:xfrm>
            <a:prstGeom prst="roundRect">
              <a:avLst>
                <a:gd name="adj" fmla="val 16667"/>
              </a:avLst>
            </a:prstGeom>
            <a:solidFill>
              <a:schemeClr val="lt2"/>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900" b="1" i="1" u="none" strike="noStrike" cap="none">
                  <a:solidFill>
                    <a:srgbClr val="000000"/>
                  </a:solidFill>
                  <a:latin typeface="Arial"/>
                  <a:ea typeface="Arial"/>
                  <a:cs typeface="Arial"/>
                  <a:sym typeface="Arial"/>
                </a:rPr>
                <a:t>OneStop</a:t>
              </a:r>
              <a:r>
                <a:rPr lang="en" sz="900" b="1" i="0" u="none" strike="noStrike" cap="none">
                  <a:solidFill>
                    <a:srgbClr val="000000"/>
                  </a:solidFill>
                  <a:latin typeface="Arial"/>
                  <a:ea typeface="Arial"/>
                  <a:cs typeface="Arial"/>
                  <a:sym typeface="Arial"/>
                </a:rPr>
                <a:t> API (Geoportal + ElasticSearch services)</a:t>
              </a:r>
            </a:p>
          </p:txBody>
        </p:sp>
        <p:sp>
          <p:nvSpPr>
            <p:cNvPr id="63" name="Shape 634"/>
            <p:cNvSpPr/>
            <p:nvPr/>
          </p:nvSpPr>
          <p:spPr>
            <a:xfrm>
              <a:off x="4909475" y="1104425"/>
              <a:ext cx="1084200" cy="248099"/>
            </a:xfrm>
            <a:prstGeom prst="roundRect">
              <a:avLst>
                <a:gd name="adj" fmla="val 16667"/>
              </a:avLst>
            </a:prstGeom>
            <a:solidFill>
              <a:schemeClr val="lt2"/>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900" b="1" i="0" u="none" strike="noStrike" cap="none">
                  <a:solidFill>
                    <a:srgbClr val="000000"/>
                  </a:solidFill>
                  <a:latin typeface="Arial"/>
                  <a:ea typeface="Arial"/>
                  <a:cs typeface="Arial"/>
                  <a:sym typeface="Arial"/>
                </a:rPr>
                <a:t>Metadata WAFs</a:t>
              </a:r>
            </a:p>
          </p:txBody>
        </p:sp>
        <p:cxnSp>
          <p:nvCxnSpPr>
            <p:cNvPr id="64" name="Shape 635"/>
            <p:cNvCxnSpPr>
              <a:stCxn id="63" idx="3"/>
              <a:endCxn id="50" idx="1"/>
            </p:cNvCxnSpPr>
            <p:nvPr/>
          </p:nvCxnSpPr>
          <p:spPr>
            <a:xfrm flipV="1">
              <a:off x="5993675" y="481836"/>
              <a:ext cx="1597750" cy="746639"/>
            </a:xfrm>
            <a:prstGeom prst="curvedConnector3">
              <a:avLst>
                <a:gd name="adj1" fmla="val 50000"/>
              </a:avLst>
            </a:prstGeom>
            <a:noFill/>
            <a:ln w="38100" cap="flat" cmpd="sng">
              <a:solidFill>
                <a:srgbClr val="FFFF00"/>
              </a:solidFill>
              <a:prstDash val="solid"/>
              <a:round/>
              <a:headEnd type="none" w="med" len="med"/>
              <a:tailEnd type="triangle" w="lg" len="lg"/>
            </a:ln>
          </p:spPr>
        </p:cxnSp>
        <p:cxnSp>
          <p:nvCxnSpPr>
            <p:cNvPr id="65" name="Shape 636"/>
            <p:cNvCxnSpPr>
              <a:stCxn id="69" idx="3"/>
              <a:endCxn id="63" idx="1"/>
            </p:cNvCxnSpPr>
            <p:nvPr/>
          </p:nvCxnSpPr>
          <p:spPr>
            <a:xfrm rot="10800000" flipH="1">
              <a:off x="4377523" y="1228449"/>
              <a:ext cx="531900" cy="77100"/>
            </a:xfrm>
            <a:prstGeom prst="curvedConnector3">
              <a:avLst>
                <a:gd name="adj1" fmla="val 50005"/>
              </a:avLst>
            </a:prstGeom>
            <a:noFill/>
            <a:ln w="38100" cap="flat" cmpd="sng">
              <a:solidFill>
                <a:srgbClr val="FFFF00"/>
              </a:solidFill>
              <a:prstDash val="solid"/>
              <a:round/>
              <a:headEnd type="none" w="med" len="med"/>
              <a:tailEnd type="triangle" w="lg" len="lg"/>
            </a:ln>
          </p:spPr>
        </p:cxnSp>
        <p:cxnSp>
          <p:nvCxnSpPr>
            <p:cNvPr id="66" name="Shape 638"/>
            <p:cNvCxnSpPr>
              <a:stCxn id="62" idx="3"/>
              <a:endCxn id="59" idx="1"/>
            </p:cNvCxnSpPr>
            <p:nvPr/>
          </p:nvCxnSpPr>
          <p:spPr>
            <a:xfrm>
              <a:off x="6010175" y="1981725"/>
              <a:ext cx="441300" cy="10200"/>
            </a:xfrm>
            <a:prstGeom prst="curvedConnector3">
              <a:avLst>
                <a:gd name="adj1" fmla="val 50011"/>
              </a:avLst>
            </a:prstGeom>
            <a:noFill/>
            <a:ln w="38100" cap="flat" cmpd="sng">
              <a:solidFill>
                <a:srgbClr val="FFFF00"/>
              </a:solidFill>
              <a:prstDash val="solid"/>
              <a:round/>
              <a:headEnd type="none" w="med" len="med"/>
              <a:tailEnd type="triangle" w="lg" len="lg"/>
            </a:ln>
          </p:spPr>
        </p:cxnSp>
        <p:cxnSp>
          <p:nvCxnSpPr>
            <p:cNvPr id="67" name="Shape 639"/>
            <p:cNvCxnSpPr>
              <a:stCxn id="62" idx="3"/>
              <a:endCxn id="61" idx="1"/>
            </p:cNvCxnSpPr>
            <p:nvPr/>
          </p:nvCxnSpPr>
          <p:spPr>
            <a:xfrm rot="10800000" flipH="1">
              <a:off x="6010175" y="1472625"/>
              <a:ext cx="441300" cy="509100"/>
            </a:xfrm>
            <a:prstGeom prst="curvedConnector3">
              <a:avLst>
                <a:gd name="adj1" fmla="val 50011"/>
              </a:avLst>
            </a:prstGeom>
            <a:noFill/>
            <a:ln w="38100" cap="flat" cmpd="sng">
              <a:solidFill>
                <a:srgbClr val="FFFF00"/>
              </a:solidFill>
              <a:prstDash val="solid"/>
              <a:round/>
              <a:headEnd type="none" w="med" len="med"/>
              <a:tailEnd type="triangle" w="lg" len="lg"/>
            </a:ln>
          </p:spPr>
        </p:cxnSp>
        <p:sp>
          <p:nvSpPr>
            <p:cNvPr id="68" name="Shape 640"/>
            <p:cNvSpPr/>
            <p:nvPr/>
          </p:nvSpPr>
          <p:spPr>
            <a:xfrm>
              <a:off x="2546925" y="1236750"/>
              <a:ext cx="883223" cy="766475"/>
            </a:xfrm>
            <a:prstGeom prst="flowChartMultidocument">
              <a:avLst/>
            </a:prstGeom>
            <a:solidFill>
              <a:srgbClr val="FFFF00"/>
            </a:solidFill>
            <a:ln w="19050" cap="flat" cmpd="sng">
              <a:solidFill>
                <a:schemeClr val="dk2"/>
              </a:solidFill>
              <a:prstDash val="solid"/>
              <a:round/>
              <a:headEnd type="none" w="med" len="med"/>
              <a:tailEnd type="none" w="med" len="med"/>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000" b="1" i="0" u="none" strike="noStrike" cap="none">
                  <a:solidFill>
                    <a:srgbClr val="000000"/>
                  </a:solidFill>
                  <a:latin typeface="Arial"/>
                  <a:ea typeface="Arial"/>
                  <a:cs typeface="Arial"/>
                  <a:sym typeface="Arial"/>
                </a:rPr>
                <a:t>Metadata Docs</a:t>
              </a:r>
            </a:p>
          </p:txBody>
        </p:sp>
        <p:sp>
          <p:nvSpPr>
            <p:cNvPr id="69" name="Shape 637"/>
            <p:cNvSpPr/>
            <p:nvPr/>
          </p:nvSpPr>
          <p:spPr>
            <a:xfrm>
              <a:off x="3550723" y="1040500"/>
              <a:ext cx="826799" cy="530099"/>
            </a:xfrm>
            <a:prstGeom prst="rect">
              <a:avLst/>
            </a:prstGeom>
            <a:solidFill>
              <a:srgbClr val="FFFF00"/>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000" b="1" i="0" u="none" strike="noStrike" cap="none">
                  <a:solidFill>
                    <a:srgbClr val="000000"/>
                  </a:solidFill>
                  <a:latin typeface="Arial"/>
                  <a:ea typeface="Arial"/>
                  <a:cs typeface="Arial"/>
                  <a:sym typeface="Arial"/>
                </a:rPr>
                <a:t>Metadata Database + Services</a:t>
              </a:r>
            </a:p>
          </p:txBody>
        </p:sp>
        <p:sp>
          <p:nvSpPr>
            <p:cNvPr id="70" name="Shape 641"/>
            <p:cNvSpPr/>
            <p:nvPr/>
          </p:nvSpPr>
          <p:spPr>
            <a:xfrm>
              <a:off x="3521650" y="1894350"/>
              <a:ext cx="915000" cy="403799"/>
            </a:xfrm>
            <a:prstGeom prst="rect">
              <a:avLst/>
            </a:prstGeom>
            <a:solidFill>
              <a:srgbClr val="FFFF00"/>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000" b="1" i="0" u="none" strike="noStrike" cap="none">
                  <a:solidFill>
                    <a:srgbClr val="000000"/>
                  </a:solidFill>
                  <a:latin typeface="Arial"/>
                  <a:ea typeface="Arial"/>
                  <a:cs typeface="Arial"/>
                  <a:sym typeface="Arial"/>
                </a:rPr>
                <a:t>Metadata CRUD Tools</a:t>
              </a:r>
            </a:p>
          </p:txBody>
        </p:sp>
      </p:grpSp>
      <p:cxnSp>
        <p:nvCxnSpPr>
          <p:cNvPr id="71" name="Shape 642"/>
          <p:cNvCxnSpPr>
            <a:stCxn id="69" idx="3"/>
            <a:endCxn id="62" idx="1"/>
          </p:cNvCxnSpPr>
          <p:nvPr/>
        </p:nvCxnSpPr>
        <p:spPr>
          <a:xfrm>
            <a:off x="4377523" y="2687091"/>
            <a:ext cx="529500" cy="676199"/>
          </a:xfrm>
          <a:prstGeom prst="curvedConnector3">
            <a:avLst>
              <a:gd name="adj1" fmla="val 50005"/>
            </a:avLst>
          </a:prstGeom>
          <a:noFill/>
          <a:ln w="38100" cap="flat" cmpd="sng">
            <a:solidFill>
              <a:srgbClr val="FFFF00"/>
            </a:solidFill>
            <a:prstDash val="solid"/>
            <a:round/>
            <a:headEnd type="none" w="med" len="med"/>
            <a:tailEnd type="triangle" w="lg" len="lg"/>
          </a:ln>
        </p:spPr>
      </p:cxnSp>
      <p:cxnSp>
        <p:nvCxnSpPr>
          <p:cNvPr id="72" name="Shape 643"/>
          <p:cNvCxnSpPr>
            <a:stCxn id="62" idx="3"/>
            <a:endCxn id="50" idx="1"/>
          </p:cNvCxnSpPr>
          <p:nvPr/>
        </p:nvCxnSpPr>
        <p:spPr>
          <a:xfrm rot="10800000" flipH="1">
            <a:off x="6010175" y="1873167"/>
            <a:ext cx="1581300" cy="1490100"/>
          </a:xfrm>
          <a:prstGeom prst="curvedConnector3">
            <a:avLst>
              <a:gd name="adj1" fmla="val 20286"/>
            </a:avLst>
          </a:prstGeom>
          <a:noFill/>
          <a:ln w="38100" cap="flat" cmpd="sng">
            <a:solidFill>
              <a:srgbClr val="FFFF00"/>
            </a:solidFill>
            <a:prstDash val="solid"/>
            <a:round/>
            <a:headEnd type="none" w="med" len="med"/>
            <a:tailEnd type="triangle" w="lg" len="lg"/>
          </a:ln>
        </p:spPr>
      </p:cxnSp>
      <p:cxnSp>
        <p:nvCxnSpPr>
          <p:cNvPr id="73" name="Shape 644"/>
          <p:cNvCxnSpPr>
            <a:stCxn id="39" idx="2"/>
            <a:endCxn id="68" idx="1"/>
          </p:cNvCxnSpPr>
          <p:nvPr/>
        </p:nvCxnSpPr>
        <p:spPr>
          <a:xfrm rot="10800000" flipH="1">
            <a:off x="2222761" y="3001542"/>
            <a:ext cx="324300" cy="669600"/>
          </a:xfrm>
          <a:prstGeom prst="straightConnector1">
            <a:avLst/>
          </a:prstGeom>
          <a:noFill/>
          <a:ln w="38100" cap="flat" cmpd="sng">
            <a:solidFill>
              <a:srgbClr val="FFFFFF"/>
            </a:solidFill>
            <a:prstDash val="solid"/>
            <a:round/>
            <a:headEnd type="none" w="med" len="med"/>
            <a:tailEnd type="stealth" w="lg" len="lg"/>
          </a:ln>
        </p:spPr>
      </p:cxnSp>
      <p:cxnSp>
        <p:nvCxnSpPr>
          <p:cNvPr id="74" name="Shape 645"/>
          <p:cNvCxnSpPr>
            <a:stCxn id="68" idx="0"/>
            <a:endCxn id="69" idx="1"/>
          </p:cNvCxnSpPr>
          <p:nvPr/>
        </p:nvCxnSpPr>
        <p:spPr>
          <a:xfrm rot="-5400000" flipH="1">
            <a:off x="3265598" y="2401992"/>
            <a:ext cx="68700" cy="501299"/>
          </a:xfrm>
          <a:prstGeom prst="curvedConnector4">
            <a:avLst>
              <a:gd name="adj1" fmla="val -155277"/>
              <a:gd name="adj2" fmla="val 87999"/>
            </a:avLst>
          </a:prstGeom>
          <a:noFill/>
          <a:ln w="38100" cap="flat" cmpd="sng">
            <a:solidFill>
              <a:srgbClr val="FFFFFF"/>
            </a:solidFill>
            <a:prstDash val="solid"/>
            <a:round/>
            <a:headEnd type="none" w="med" len="med"/>
            <a:tailEnd type="stealth" w="lg" len="lg"/>
          </a:ln>
        </p:spPr>
      </p:cxnSp>
      <p:sp>
        <p:nvSpPr>
          <p:cNvPr id="75" name="Shape 646"/>
          <p:cNvSpPr txBox="1"/>
          <p:nvPr/>
        </p:nvSpPr>
        <p:spPr>
          <a:xfrm>
            <a:off x="598925" y="3365367"/>
            <a:ext cx="976799" cy="3249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 sz="1000" b="0" i="0" u="none" strike="noStrike" cap="none" dirty="0">
                <a:solidFill>
                  <a:schemeClr val="bg2"/>
                </a:solidFill>
                <a:latin typeface="Arial"/>
                <a:ea typeface="Arial"/>
                <a:cs typeface="Arial"/>
                <a:sym typeface="Arial"/>
              </a:rPr>
              <a:t>Automations</a:t>
            </a:r>
          </a:p>
        </p:txBody>
      </p:sp>
      <p:sp>
        <p:nvSpPr>
          <p:cNvPr id="76" name="Shape 647"/>
          <p:cNvSpPr/>
          <p:nvPr/>
        </p:nvSpPr>
        <p:spPr>
          <a:xfrm>
            <a:off x="229650" y="2348017"/>
            <a:ext cx="372299" cy="3276600"/>
          </a:xfrm>
          <a:prstGeom prst="rect">
            <a:avLst/>
          </a:prstGeom>
          <a:solidFill>
            <a:srgbClr val="93C47D"/>
          </a:solidFill>
          <a:ln w="19050" cap="flat" cmpd="sng">
            <a:solidFill>
              <a:srgbClr val="FFFF00"/>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PRODUCERS</a:t>
            </a:r>
          </a:p>
        </p:txBody>
      </p:sp>
      <p:sp>
        <p:nvSpPr>
          <p:cNvPr id="77" name="Shape 648"/>
          <p:cNvSpPr/>
          <p:nvPr/>
        </p:nvSpPr>
        <p:spPr>
          <a:xfrm>
            <a:off x="50829" y="2453479"/>
            <a:ext cx="515100" cy="443700"/>
          </a:xfrm>
          <a:prstGeom prst="can">
            <a:avLst>
              <a:gd name="adj" fmla="val 25000"/>
            </a:avLst>
          </a:prstGeom>
          <a:solidFill>
            <a:srgbClr val="FFFF00"/>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000" b="1" i="0" u="none" strike="noStrike" cap="none">
                <a:solidFill>
                  <a:srgbClr val="000000"/>
                </a:solidFill>
                <a:latin typeface="Arial"/>
                <a:ea typeface="Arial"/>
                <a:cs typeface="Arial"/>
                <a:sym typeface="Arial"/>
              </a:rPr>
              <a:t>SIP</a:t>
            </a:r>
          </a:p>
        </p:txBody>
      </p:sp>
      <p:cxnSp>
        <p:nvCxnSpPr>
          <p:cNvPr id="78" name="Shape 649"/>
          <p:cNvCxnSpPr>
            <a:stCxn id="69" idx="2"/>
            <a:endCxn id="70" idx="0"/>
          </p:cNvCxnSpPr>
          <p:nvPr/>
        </p:nvCxnSpPr>
        <p:spPr>
          <a:xfrm>
            <a:off x="3964123" y="2952141"/>
            <a:ext cx="15000" cy="323700"/>
          </a:xfrm>
          <a:prstGeom prst="straightConnector1">
            <a:avLst/>
          </a:prstGeom>
          <a:noFill/>
          <a:ln w="19050" cap="flat" cmpd="sng">
            <a:solidFill>
              <a:srgbClr val="FFFFFF"/>
            </a:solidFill>
            <a:prstDash val="solid"/>
            <a:round/>
            <a:headEnd type="triangle" w="lg" len="lg"/>
            <a:tailEnd type="triangle" w="lg" len="lg"/>
          </a:ln>
        </p:spPr>
      </p:cxnSp>
      <p:sp>
        <p:nvSpPr>
          <p:cNvPr id="79" name="Shape 650"/>
          <p:cNvSpPr/>
          <p:nvPr/>
        </p:nvSpPr>
        <p:spPr>
          <a:xfrm>
            <a:off x="7106800" y="4928992"/>
            <a:ext cx="501299" cy="304200"/>
          </a:xfrm>
          <a:prstGeom prst="roundRect">
            <a:avLst>
              <a:gd name="adj" fmla="val 16667"/>
            </a:avLst>
          </a:prstGeom>
          <a:solidFill>
            <a:schemeClr val="lt2"/>
          </a:solidFill>
          <a:ln w="19050" cap="flat" cmpd="sng">
            <a:solidFill>
              <a:schemeClr val="dk2"/>
            </a:solidFill>
            <a:prstDash val="dash"/>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900" b="0" i="0" u="none" strike="noStrike" cap="none">
                <a:solidFill>
                  <a:srgbClr val="000000"/>
                </a:solidFill>
                <a:latin typeface="Arial"/>
                <a:ea typeface="Arial"/>
                <a:cs typeface="Arial"/>
                <a:sym typeface="Arial"/>
              </a:rPr>
              <a:t>Agg. Tools</a:t>
            </a:r>
          </a:p>
        </p:txBody>
      </p:sp>
    </p:spTree>
    <p:extLst>
      <p:ext uri="{BB962C8B-B14F-4D97-AF65-F5344CB8AC3E}">
        <p14:creationId xmlns:p14="http://schemas.microsoft.com/office/powerpoint/2010/main" val="4061464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Ingest</a:t>
            </a:r>
            <a:endParaRPr lang="en-US" dirty="0"/>
          </a:p>
        </p:txBody>
      </p:sp>
      <p:sp>
        <p:nvSpPr>
          <p:cNvPr id="4" name="Shape 155"/>
          <p:cNvSpPr/>
          <p:nvPr/>
        </p:nvSpPr>
        <p:spPr>
          <a:xfrm>
            <a:off x="84000" y="1551700"/>
            <a:ext cx="8976000" cy="4649100"/>
          </a:xfrm>
          <a:prstGeom prst="rect">
            <a:avLst/>
          </a:prstGeom>
          <a:solidFill>
            <a:srgbClr val="999999"/>
          </a:solidFill>
          <a:ln w="19050" cap="flat" cmpd="sng">
            <a:solidFill>
              <a:srgbClr val="1F497D"/>
            </a:solidFill>
            <a:prstDash val="solid"/>
            <a:round/>
            <a:headEnd type="none" w="med" len="med"/>
            <a:tailEnd type="none" w="med" len="med"/>
          </a:ln>
        </p:spPr>
        <p:txBody>
          <a:bodyPr wrap="square" lIns="91425" tIns="91425" rIns="91425" bIns="91425" anchor="b" anchorCtr="0">
            <a:noAutofit/>
          </a:bodyPr>
          <a:lstStyle/>
          <a:p>
            <a:pPr lvl="0" rtl="0">
              <a:spcBef>
                <a:spcPts val="0"/>
              </a:spcBef>
              <a:buNone/>
            </a:pPr>
            <a:endParaRPr/>
          </a:p>
        </p:txBody>
      </p:sp>
      <p:sp>
        <p:nvSpPr>
          <p:cNvPr id="5" name="Shape 156"/>
          <p:cNvSpPr txBox="1"/>
          <p:nvPr/>
        </p:nvSpPr>
        <p:spPr>
          <a:xfrm>
            <a:off x="518775" y="1322912"/>
            <a:ext cx="8229600" cy="857400"/>
          </a:xfrm>
          <a:prstGeom prst="rect">
            <a:avLst/>
          </a:prstGeom>
          <a:noFill/>
          <a:ln>
            <a:noFill/>
          </a:ln>
        </p:spPr>
        <p:txBody>
          <a:bodyPr wrap="square" lIns="91425" tIns="91425" rIns="91425" bIns="91425" anchor="b" anchorCtr="0">
            <a:noAutofit/>
          </a:bodyPr>
          <a:lstStyle/>
          <a:p>
            <a:pPr lvl="0" rtl="0">
              <a:spcBef>
                <a:spcPts val="0"/>
              </a:spcBef>
              <a:buNone/>
            </a:pPr>
            <a:r>
              <a:rPr lang="en-US" sz="3600" b="1" dirty="0">
                <a:solidFill>
                  <a:srgbClr val="000000"/>
                </a:solidFill>
              </a:rPr>
              <a:t>Common Ingest: Architecture</a:t>
            </a:r>
          </a:p>
        </p:txBody>
      </p:sp>
      <p:sp>
        <p:nvSpPr>
          <p:cNvPr id="7" name="Shape 158"/>
          <p:cNvSpPr/>
          <p:nvPr/>
        </p:nvSpPr>
        <p:spPr>
          <a:xfrm rot="5400000">
            <a:off x="5011875" y="1692925"/>
            <a:ext cx="3027600" cy="3985500"/>
          </a:xfrm>
          <a:prstGeom prst="bentArrow">
            <a:avLst>
              <a:gd name="adj1" fmla="val 25000"/>
              <a:gd name="adj2" fmla="val 25237"/>
              <a:gd name="adj3" fmla="val 25000"/>
              <a:gd name="adj4" fmla="val 43750"/>
            </a:avLst>
          </a:prstGeom>
          <a:solidFill>
            <a:srgbClr val="D9D9D9"/>
          </a:solidFill>
          <a:ln w="1905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8" name="Shape 159"/>
          <p:cNvSpPr/>
          <p:nvPr/>
        </p:nvSpPr>
        <p:spPr>
          <a:xfrm>
            <a:off x="1334425" y="2215837"/>
            <a:ext cx="1293000" cy="685800"/>
          </a:xfrm>
          <a:prstGeom prst="flowChartProcess">
            <a:avLst/>
          </a:prstGeom>
          <a:solidFill>
            <a:srgbClr val="D0E0E3"/>
          </a:solidFill>
          <a:ln w="19050"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b="1"/>
              <a:t>Data Provider</a:t>
            </a:r>
          </a:p>
        </p:txBody>
      </p:sp>
      <p:sp>
        <p:nvSpPr>
          <p:cNvPr id="9" name="Shape 160"/>
          <p:cNvSpPr/>
          <p:nvPr/>
        </p:nvSpPr>
        <p:spPr>
          <a:xfrm>
            <a:off x="2731021" y="2392537"/>
            <a:ext cx="1693200" cy="332400"/>
          </a:xfrm>
          <a:prstGeom prst="rightArrow">
            <a:avLst>
              <a:gd name="adj1" fmla="val 50000"/>
              <a:gd name="adj2" fmla="val 50000"/>
            </a:avLst>
          </a:prstGeom>
          <a:solidFill>
            <a:srgbClr val="FFFFFF"/>
          </a:solidFill>
          <a:ln w="1905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None/>
            </a:pPr>
            <a:r>
              <a:rPr lang="en-US" sz="1200" b="1"/>
              <a:t>Submission</a:t>
            </a:r>
          </a:p>
        </p:txBody>
      </p:sp>
      <p:cxnSp>
        <p:nvCxnSpPr>
          <p:cNvPr id="10" name="Shape 161"/>
          <p:cNvCxnSpPr/>
          <p:nvPr/>
        </p:nvCxnSpPr>
        <p:spPr>
          <a:xfrm rot="10800000">
            <a:off x="5233500" y="2948900"/>
            <a:ext cx="24300" cy="667800"/>
          </a:xfrm>
          <a:prstGeom prst="straightConnector1">
            <a:avLst/>
          </a:prstGeom>
          <a:noFill/>
          <a:ln w="38100" cap="flat" cmpd="sng">
            <a:solidFill>
              <a:srgbClr val="000000"/>
            </a:solidFill>
            <a:prstDash val="solid"/>
            <a:round/>
            <a:headEnd type="stealth" w="lg" len="lg"/>
            <a:tailEnd type="stealth" w="lg" len="lg"/>
          </a:ln>
        </p:spPr>
      </p:cxnSp>
      <p:cxnSp>
        <p:nvCxnSpPr>
          <p:cNvPr id="11" name="Shape 162"/>
          <p:cNvCxnSpPr/>
          <p:nvPr/>
        </p:nvCxnSpPr>
        <p:spPr>
          <a:xfrm rot="10800000" flipH="1">
            <a:off x="5538806" y="3015633"/>
            <a:ext cx="387900" cy="623400"/>
          </a:xfrm>
          <a:prstGeom prst="straightConnector1">
            <a:avLst/>
          </a:prstGeom>
          <a:noFill/>
          <a:ln w="38100" cap="flat" cmpd="sng">
            <a:solidFill>
              <a:srgbClr val="000000"/>
            </a:solidFill>
            <a:prstDash val="solid"/>
            <a:round/>
            <a:headEnd type="stealth" w="lg" len="lg"/>
            <a:tailEnd type="stealth" w="lg" len="lg"/>
          </a:ln>
        </p:spPr>
      </p:cxnSp>
      <p:cxnSp>
        <p:nvCxnSpPr>
          <p:cNvPr id="12" name="Shape 163"/>
          <p:cNvCxnSpPr/>
          <p:nvPr/>
        </p:nvCxnSpPr>
        <p:spPr>
          <a:xfrm rot="10800000" flipH="1">
            <a:off x="6025635" y="3112410"/>
            <a:ext cx="1023300" cy="688500"/>
          </a:xfrm>
          <a:prstGeom prst="straightConnector1">
            <a:avLst/>
          </a:prstGeom>
          <a:noFill/>
          <a:ln w="38100" cap="flat" cmpd="sng">
            <a:solidFill>
              <a:srgbClr val="000000"/>
            </a:solidFill>
            <a:prstDash val="solid"/>
            <a:round/>
            <a:headEnd type="stealth" w="lg" len="lg"/>
            <a:tailEnd type="stealth" w="lg" len="lg"/>
          </a:ln>
        </p:spPr>
      </p:cxnSp>
      <p:cxnSp>
        <p:nvCxnSpPr>
          <p:cNvPr id="13" name="Shape 164"/>
          <p:cNvCxnSpPr/>
          <p:nvPr/>
        </p:nvCxnSpPr>
        <p:spPr>
          <a:xfrm>
            <a:off x="6288851" y="4147376"/>
            <a:ext cx="1009500" cy="0"/>
          </a:xfrm>
          <a:prstGeom prst="straightConnector1">
            <a:avLst/>
          </a:prstGeom>
          <a:noFill/>
          <a:ln w="38100" cap="flat" cmpd="sng">
            <a:solidFill>
              <a:srgbClr val="000000"/>
            </a:solidFill>
            <a:prstDash val="solid"/>
            <a:round/>
            <a:headEnd type="stealth" w="lg" len="lg"/>
            <a:tailEnd type="stealth" w="lg" len="lg"/>
          </a:ln>
        </p:spPr>
      </p:cxnSp>
      <p:sp>
        <p:nvSpPr>
          <p:cNvPr id="14" name="Shape 165"/>
          <p:cNvSpPr/>
          <p:nvPr/>
        </p:nvSpPr>
        <p:spPr>
          <a:xfrm>
            <a:off x="2298649" y="5192900"/>
            <a:ext cx="1186200" cy="918625"/>
          </a:xfrm>
          <a:prstGeom prst="flowChartMagneticDisk">
            <a:avLst/>
          </a:prstGeom>
          <a:solidFill>
            <a:srgbClr val="9FC5E8"/>
          </a:solidFill>
          <a:ln w="1905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None/>
            </a:pPr>
            <a:r>
              <a:rPr lang="en-US" b="1"/>
              <a:t>Tracking</a:t>
            </a:r>
          </a:p>
          <a:p>
            <a:pPr marL="0" marR="0" lvl="0" indent="0" algn="ctr" rtl="0">
              <a:lnSpc>
                <a:spcPct val="100000"/>
              </a:lnSpc>
              <a:spcBef>
                <a:spcPts val="0"/>
              </a:spcBef>
              <a:spcAft>
                <a:spcPts val="0"/>
              </a:spcAft>
              <a:buNone/>
            </a:pPr>
            <a:r>
              <a:rPr lang="en-US" b="1"/>
              <a:t>DB</a:t>
            </a:r>
          </a:p>
        </p:txBody>
      </p:sp>
      <p:cxnSp>
        <p:nvCxnSpPr>
          <p:cNvPr id="15" name="Shape 166"/>
          <p:cNvCxnSpPr>
            <a:stCxn id="28" idx="2"/>
            <a:endCxn id="14" idx="1"/>
          </p:cNvCxnSpPr>
          <p:nvPr/>
        </p:nvCxnSpPr>
        <p:spPr>
          <a:xfrm>
            <a:off x="1993225" y="4605499"/>
            <a:ext cx="898500" cy="587400"/>
          </a:xfrm>
          <a:prstGeom prst="straightConnector1">
            <a:avLst/>
          </a:prstGeom>
          <a:noFill/>
          <a:ln w="28575" cap="flat" cmpd="sng">
            <a:solidFill>
              <a:srgbClr val="000000"/>
            </a:solidFill>
            <a:prstDash val="solid"/>
            <a:round/>
            <a:headEnd type="none" w="lg" len="lg"/>
            <a:tailEnd type="stealth" w="lg" len="lg"/>
          </a:ln>
        </p:spPr>
      </p:cxnSp>
      <p:grpSp>
        <p:nvGrpSpPr>
          <p:cNvPr id="16" name="Shape 168"/>
          <p:cNvGrpSpPr/>
          <p:nvPr/>
        </p:nvGrpSpPr>
        <p:grpSpPr>
          <a:xfrm>
            <a:off x="457213" y="5165628"/>
            <a:ext cx="1377562" cy="918643"/>
            <a:chOff x="465425" y="5302397"/>
            <a:chExt cx="1293000" cy="728100"/>
          </a:xfrm>
        </p:grpSpPr>
        <p:sp>
          <p:nvSpPr>
            <p:cNvPr id="17" name="Shape 169"/>
            <p:cNvSpPr/>
            <p:nvPr/>
          </p:nvSpPr>
          <p:spPr>
            <a:xfrm>
              <a:off x="465425" y="5302397"/>
              <a:ext cx="1293000" cy="728100"/>
            </a:xfrm>
            <a:prstGeom prst="rect">
              <a:avLst/>
            </a:prstGeom>
            <a:solidFill>
              <a:srgbClr val="134F5C"/>
            </a:solidFill>
            <a:ln w="9525" cap="flat" cmpd="sng">
              <a:solidFill>
                <a:srgbClr val="0B539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 name="Shape 170"/>
            <p:cNvSpPr/>
            <p:nvPr/>
          </p:nvSpPr>
          <p:spPr>
            <a:xfrm>
              <a:off x="518750" y="5351502"/>
              <a:ext cx="1175700" cy="623400"/>
            </a:xfrm>
            <a:prstGeom prst="roundRect">
              <a:avLst>
                <a:gd name="adj" fmla="val 16667"/>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b="1"/>
                <a:t>User</a:t>
              </a:r>
              <a:r>
                <a:rPr lang="en-US">
                  <a:solidFill>
                    <a:srgbClr val="0B5394"/>
                  </a:solidFill>
                </a:rPr>
                <a:t> </a:t>
              </a:r>
              <a:r>
                <a:rPr lang="en-US" b="1"/>
                <a:t>Interface</a:t>
              </a:r>
            </a:p>
          </p:txBody>
        </p:sp>
      </p:grpSp>
      <p:cxnSp>
        <p:nvCxnSpPr>
          <p:cNvPr id="19" name="Shape 171"/>
          <p:cNvCxnSpPr>
            <a:endCxn id="18" idx="0"/>
          </p:cNvCxnSpPr>
          <p:nvPr/>
        </p:nvCxnSpPr>
        <p:spPr>
          <a:xfrm flipH="1">
            <a:off x="1140321" y="4499483"/>
            <a:ext cx="562200" cy="728100"/>
          </a:xfrm>
          <a:prstGeom prst="straightConnector1">
            <a:avLst/>
          </a:prstGeom>
          <a:noFill/>
          <a:ln w="28575" cap="flat" cmpd="sng">
            <a:solidFill>
              <a:srgbClr val="000000"/>
            </a:solidFill>
            <a:prstDash val="dash"/>
            <a:round/>
            <a:headEnd type="none" w="lg" len="lg"/>
            <a:tailEnd type="none" w="lg" len="lg"/>
          </a:ln>
        </p:spPr>
      </p:cxnSp>
      <p:sp>
        <p:nvSpPr>
          <p:cNvPr id="20" name="Shape 172"/>
          <p:cNvSpPr/>
          <p:nvPr/>
        </p:nvSpPr>
        <p:spPr>
          <a:xfrm>
            <a:off x="7091600" y="3477943"/>
            <a:ext cx="1293000" cy="565500"/>
          </a:xfrm>
          <a:prstGeom prst="ellipse">
            <a:avLst/>
          </a:prstGeom>
          <a:solidFill>
            <a:srgbClr val="205867"/>
          </a:solidFill>
          <a:ln w="2857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None/>
            </a:pPr>
            <a:r>
              <a:rPr lang="en-US" b="1">
                <a:solidFill>
                  <a:srgbClr val="FFFFFF"/>
                </a:solidFill>
              </a:rPr>
              <a:t>Rename</a:t>
            </a:r>
          </a:p>
        </p:txBody>
      </p:sp>
      <p:sp>
        <p:nvSpPr>
          <p:cNvPr id="21" name="Shape 173"/>
          <p:cNvSpPr/>
          <p:nvPr/>
        </p:nvSpPr>
        <p:spPr>
          <a:xfrm>
            <a:off x="4587086" y="2271346"/>
            <a:ext cx="1293000" cy="565500"/>
          </a:xfrm>
          <a:prstGeom prst="ellipse">
            <a:avLst/>
          </a:prstGeom>
          <a:solidFill>
            <a:srgbClr val="205867"/>
          </a:solidFill>
          <a:ln w="2857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None/>
            </a:pPr>
            <a:r>
              <a:rPr lang="en-US" b="1">
                <a:solidFill>
                  <a:srgbClr val="FFFFFF"/>
                </a:solidFill>
              </a:rPr>
              <a:t>Remote</a:t>
            </a:r>
          </a:p>
          <a:p>
            <a:pPr marL="0" marR="0" lvl="0" indent="0" algn="ctr" rtl="0">
              <a:lnSpc>
                <a:spcPct val="100000"/>
              </a:lnSpc>
              <a:spcBef>
                <a:spcPts val="0"/>
              </a:spcBef>
              <a:spcAft>
                <a:spcPts val="0"/>
              </a:spcAft>
              <a:buNone/>
            </a:pPr>
            <a:r>
              <a:rPr lang="en-US" b="1">
                <a:solidFill>
                  <a:srgbClr val="FFFFFF"/>
                </a:solidFill>
              </a:rPr>
              <a:t>IO</a:t>
            </a:r>
          </a:p>
        </p:txBody>
      </p:sp>
      <p:sp>
        <p:nvSpPr>
          <p:cNvPr id="22" name="Shape 174"/>
          <p:cNvSpPr/>
          <p:nvPr/>
        </p:nvSpPr>
        <p:spPr>
          <a:xfrm>
            <a:off x="7091600" y="4251306"/>
            <a:ext cx="1293000" cy="565500"/>
          </a:xfrm>
          <a:prstGeom prst="ellipse">
            <a:avLst/>
          </a:prstGeom>
          <a:solidFill>
            <a:srgbClr val="205867"/>
          </a:solidFill>
          <a:ln w="2857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None/>
            </a:pPr>
            <a:r>
              <a:rPr lang="en-US" b="1">
                <a:solidFill>
                  <a:srgbClr val="FFFFFF"/>
                </a:solidFill>
              </a:rPr>
              <a:t>Archive</a:t>
            </a:r>
          </a:p>
        </p:txBody>
      </p:sp>
      <p:sp>
        <p:nvSpPr>
          <p:cNvPr id="23" name="Shape 175"/>
          <p:cNvSpPr/>
          <p:nvPr/>
        </p:nvSpPr>
        <p:spPr>
          <a:xfrm>
            <a:off x="5977134" y="2271207"/>
            <a:ext cx="1292999" cy="565500"/>
          </a:xfrm>
          <a:prstGeom prst="ellipse">
            <a:avLst/>
          </a:prstGeom>
          <a:solidFill>
            <a:srgbClr val="134F5C"/>
          </a:solidFill>
          <a:ln w="2857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sz="1100" b="1">
              <a:solidFill>
                <a:srgbClr val="FFFFFF"/>
              </a:solidFill>
            </a:endParaRPr>
          </a:p>
        </p:txBody>
      </p:sp>
      <p:sp>
        <p:nvSpPr>
          <p:cNvPr id="24" name="Shape 176"/>
          <p:cNvSpPr txBox="1"/>
          <p:nvPr/>
        </p:nvSpPr>
        <p:spPr>
          <a:xfrm>
            <a:off x="6039684" y="2289357"/>
            <a:ext cx="1167899" cy="529200"/>
          </a:xfrm>
          <a:prstGeom prst="rect">
            <a:avLst/>
          </a:prstGeom>
          <a:noFill/>
          <a:ln>
            <a:noFill/>
          </a:ln>
        </p:spPr>
        <p:txBody>
          <a:bodyPr wrap="square" lIns="91425" tIns="91425" rIns="91425" bIns="91425" anchor="ctr" anchorCtr="0">
            <a:noAutofit/>
          </a:bodyPr>
          <a:lstStyle/>
          <a:p>
            <a:pPr lvl="0" algn="ctr" rtl="0">
              <a:spcBef>
                <a:spcPts val="0"/>
              </a:spcBef>
              <a:buNone/>
            </a:pPr>
            <a:r>
              <a:rPr lang="en-US" b="1">
                <a:solidFill>
                  <a:srgbClr val="FFFFFF"/>
                </a:solidFill>
              </a:rPr>
              <a:t>Aggregate</a:t>
            </a:r>
          </a:p>
        </p:txBody>
      </p:sp>
      <p:sp>
        <p:nvSpPr>
          <p:cNvPr id="25" name="Shape 177"/>
          <p:cNvSpPr/>
          <p:nvPr/>
        </p:nvSpPr>
        <p:spPr>
          <a:xfrm>
            <a:off x="7103825" y="5254125"/>
            <a:ext cx="1186200" cy="857400"/>
          </a:xfrm>
          <a:prstGeom prst="flowChartMagneticTape">
            <a:avLst/>
          </a:prstGeom>
          <a:solidFill>
            <a:srgbClr val="76A5AF"/>
          </a:solidFill>
          <a:ln w="1905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None/>
            </a:pPr>
            <a:r>
              <a:rPr lang="en-US" b="1"/>
              <a:t>Tape</a:t>
            </a:r>
          </a:p>
          <a:p>
            <a:pPr marL="0" marR="0" lvl="0" indent="0" algn="ctr" rtl="0">
              <a:lnSpc>
                <a:spcPct val="100000"/>
              </a:lnSpc>
              <a:spcBef>
                <a:spcPts val="0"/>
              </a:spcBef>
              <a:spcAft>
                <a:spcPts val="0"/>
              </a:spcAft>
              <a:buNone/>
            </a:pPr>
            <a:r>
              <a:rPr lang="en-US" b="1"/>
              <a:t>Archive</a:t>
            </a:r>
          </a:p>
        </p:txBody>
      </p:sp>
      <p:sp>
        <p:nvSpPr>
          <p:cNvPr id="26" name="Shape 178"/>
          <p:cNvSpPr/>
          <p:nvPr/>
        </p:nvSpPr>
        <p:spPr>
          <a:xfrm>
            <a:off x="6942325" y="2761118"/>
            <a:ext cx="1293000" cy="565500"/>
          </a:xfrm>
          <a:prstGeom prst="ellipse">
            <a:avLst/>
          </a:prstGeom>
          <a:solidFill>
            <a:srgbClr val="205867"/>
          </a:solidFill>
          <a:ln w="2857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None/>
            </a:pPr>
            <a:r>
              <a:rPr lang="en-US" b="1">
                <a:solidFill>
                  <a:srgbClr val="FFFFFF"/>
                </a:solidFill>
              </a:rPr>
              <a:t>Move</a:t>
            </a:r>
          </a:p>
        </p:txBody>
      </p:sp>
      <p:sp>
        <p:nvSpPr>
          <p:cNvPr id="27" name="Shape 179"/>
          <p:cNvSpPr/>
          <p:nvPr/>
        </p:nvSpPr>
        <p:spPr>
          <a:xfrm>
            <a:off x="3762250" y="3679400"/>
            <a:ext cx="2526600" cy="1052400"/>
          </a:xfrm>
          <a:prstGeom prst="ellipse">
            <a:avLst/>
          </a:prstGeom>
          <a:solidFill>
            <a:srgbClr val="76A5AF"/>
          </a:solidFill>
          <a:ln w="1905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None/>
            </a:pPr>
            <a:r>
              <a:rPr lang="en-US" b="1"/>
              <a:t>Message Oriented Middleware</a:t>
            </a:r>
          </a:p>
          <a:p>
            <a:pPr marL="0" marR="0" lvl="0" indent="0" algn="ctr" rtl="0">
              <a:lnSpc>
                <a:spcPct val="100000"/>
              </a:lnSpc>
              <a:spcBef>
                <a:spcPts val="0"/>
              </a:spcBef>
              <a:spcAft>
                <a:spcPts val="0"/>
              </a:spcAft>
              <a:buNone/>
            </a:pPr>
            <a:r>
              <a:rPr lang="en-US"/>
              <a:t>(Queuing System)</a:t>
            </a:r>
          </a:p>
        </p:txBody>
      </p:sp>
      <p:sp>
        <p:nvSpPr>
          <p:cNvPr id="28" name="Shape 167"/>
          <p:cNvSpPr/>
          <p:nvPr/>
        </p:nvSpPr>
        <p:spPr>
          <a:xfrm>
            <a:off x="1181875" y="3462499"/>
            <a:ext cx="1622700" cy="1143000"/>
          </a:xfrm>
          <a:prstGeom prst="roundRect">
            <a:avLst>
              <a:gd name="adj" fmla="val 16667"/>
            </a:avLst>
          </a:prstGeom>
          <a:solidFill>
            <a:srgbClr val="205867"/>
          </a:solidFill>
          <a:ln w="2857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None/>
            </a:pPr>
            <a:r>
              <a:rPr lang="en-US" b="1">
                <a:solidFill>
                  <a:srgbClr val="FFFFFF"/>
                </a:solidFill>
              </a:rPr>
              <a:t>Common Ingest </a:t>
            </a:r>
          </a:p>
          <a:p>
            <a:pPr marL="0" marR="0" lvl="0" indent="0" algn="ctr" rtl="0">
              <a:lnSpc>
                <a:spcPct val="100000"/>
              </a:lnSpc>
              <a:spcBef>
                <a:spcPts val="0"/>
              </a:spcBef>
              <a:spcAft>
                <a:spcPts val="0"/>
              </a:spcAft>
              <a:buNone/>
            </a:pPr>
            <a:r>
              <a:rPr lang="en-US" b="1">
                <a:solidFill>
                  <a:srgbClr val="FFFFFF"/>
                </a:solidFill>
              </a:rPr>
              <a:t>Manager</a:t>
            </a:r>
          </a:p>
        </p:txBody>
      </p:sp>
      <p:cxnSp>
        <p:nvCxnSpPr>
          <p:cNvPr id="29" name="Shape 180"/>
          <p:cNvCxnSpPr>
            <a:stCxn id="28" idx="3"/>
            <a:endCxn id="27" idx="2"/>
          </p:cNvCxnSpPr>
          <p:nvPr/>
        </p:nvCxnSpPr>
        <p:spPr>
          <a:xfrm>
            <a:off x="2804575" y="4033999"/>
            <a:ext cx="957600" cy="171600"/>
          </a:xfrm>
          <a:prstGeom prst="straightConnector1">
            <a:avLst/>
          </a:prstGeom>
          <a:noFill/>
          <a:ln w="38100" cap="flat" cmpd="sng">
            <a:solidFill>
              <a:srgbClr val="000000"/>
            </a:solidFill>
            <a:prstDash val="solid"/>
            <a:round/>
            <a:headEnd type="stealth" w="lg" len="lg"/>
            <a:tailEnd type="stealth" w="lg" len="lg"/>
          </a:ln>
        </p:spPr>
      </p:cxnSp>
      <p:cxnSp>
        <p:nvCxnSpPr>
          <p:cNvPr id="30" name="Shape 181"/>
          <p:cNvCxnSpPr>
            <a:stCxn id="8" idx="2"/>
            <a:endCxn id="28" idx="0"/>
          </p:cNvCxnSpPr>
          <p:nvPr/>
        </p:nvCxnSpPr>
        <p:spPr>
          <a:xfrm>
            <a:off x="1980925" y="2901637"/>
            <a:ext cx="12300" cy="561000"/>
          </a:xfrm>
          <a:prstGeom prst="straightConnector1">
            <a:avLst/>
          </a:prstGeom>
          <a:noFill/>
          <a:ln w="38100" cap="flat" cmpd="sng">
            <a:solidFill>
              <a:srgbClr val="000000"/>
            </a:solidFill>
            <a:prstDash val="solid"/>
            <a:round/>
            <a:headEnd type="stealth" w="lg" len="lg"/>
            <a:tailEnd type="stealth" w="lg" len="lg"/>
          </a:ln>
        </p:spPr>
      </p:cxnSp>
    </p:spTree>
    <p:extLst>
      <p:ext uri="{BB962C8B-B14F-4D97-AF65-F5344CB8AC3E}">
        <p14:creationId xmlns:p14="http://schemas.microsoft.com/office/powerpoint/2010/main" val="1511423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MSN Service Model</a:t>
            </a:r>
            <a:endParaRPr lang="en" dirty="0"/>
          </a:p>
        </p:txBody>
      </p:sp>
      <p:sp>
        <p:nvSpPr>
          <p:cNvPr id="5" name="Shape 98"/>
          <p:cNvSpPr txBox="1">
            <a:spLocks noGrp="1"/>
          </p:cNvSpPr>
          <p:nvPr>
            <p:ph type="sldNum" idx="12"/>
          </p:nvPr>
        </p:nvSpPr>
        <p:spPr>
          <a:xfrm>
            <a:off x="8404375" y="6602268"/>
            <a:ext cx="548700" cy="2589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15</a:t>
            </a:fld>
            <a:endParaRPr lang="en"/>
          </a:p>
        </p:txBody>
      </p:sp>
      <p:sp>
        <p:nvSpPr>
          <p:cNvPr id="6" name="Shape 99"/>
          <p:cNvSpPr/>
          <p:nvPr/>
        </p:nvSpPr>
        <p:spPr>
          <a:xfrm>
            <a:off x="503900" y="4456417"/>
            <a:ext cx="8275200" cy="927300"/>
          </a:xfrm>
          <a:prstGeom prst="roundRect">
            <a:avLst>
              <a:gd name="adj" fmla="val 16667"/>
            </a:avLst>
          </a:prstGeom>
          <a:solidFill>
            <a:srgbClr val="073763"/>
          </a:solidFill>
          <a:ln w="9525" cap="flat" cmpd="sng">
            <a:solidFill>
              <a:srgbClr val="1C4587"/>
            </a:solidFill>
            <a:prstDash val="solid"/>
            <a:round/>
            <a:headEnd type="none" w="med" len="med"/>
            <a:tailEnd type="none" w="med" len="med"/>
          </a:ln>
        </p:spPr>
        <p:txBody>
          <a:bodyPr wrap="square" lIns="91425" tIns="91425" rIns="91425" bIns="91425" anchor="b" anchorCtr="0">
            <a:noAutofit/>
          </a:bodyPr>
          <a:lstStyle/>
          <a:p>
            <a:pPr lvl="0" algn="ctr" rtl="0">
              <a:spcBef>
                <a:spcPts val="0"/>
              </a:spcBef>
              <a:buNone/>
            </a:pPr>
            <a:r>
              <a:rPr lang="en" b="1">
                <a:solidFill>
                  <a:srgbClr val="FFFFFF"/>
                </a:solidFill>
              </a:rPr>
              <a:t>Infrastructure Services</a:t>
            </a:r>
          </a:p>
        </p:txBody>
      </p:sp>
      <p:grpSp>
        <p:nvGrpSpPr>
          <p:cNvPr id="7" name="Shape 100"/>
          <p:cNvGrpSpPr/>
          <p:nvPr/>
        </p:nvGrpSpPr>
        <p:grpSpPr>
          <a:xfrm>
            <a:off x="1642839" y="4503921"/>
            <a:ext cx="5610403" cy="509700"/>
            <a:chOff x="1004350" y="2883350"/>
            <a:chExt cx="6012650" cy="509700"/>
          </a:xfrm>
        </p:grpSpPr>
        <p:sp>
          <p:nvSpPr>
            <p:cNvPr id="8" name="Shape 101"/>
            <p:cNvSpPr/>
            <p:nvPr/>
          </p:nvSpPr>
          <p:spPr>
            <a:xfrm>
              <a:off x="1004350" y="2883350"/>
              <a:ext cx="2916900" cy="509700"/>
            </a:xfrm>
            <a:prstGeom prst="roundRect">
              <a:avLst>
                <a:gd name="adj" fmla="val 16667"/>
              </a:avLst>
            </a:prstGeom>
            <a:solidFill>
              <a:srgbClr val="CFE2F3"/>
            </a:solidFill>
            <a:ln w="9525" cap="flat" cmpd="sng">
              <a:solidFill>
                <a:srgbClr val="1F497D"/>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Shared Compute Services</a:t>
              </a:r>
            </a:p>
            <a:p>
              <a:pPr lvl="0" algn="ctr" rtl="0">
                <a:spcBef>
                  <a:spcPts val="0"/>
                </a:spcBef>
                <a:buNone/>
              </a:pPr>
              <a:r>
                <a:rPr lang="en" sz="1200"/>
                <a:t>(oVirt, Condor)</a:t>
              </a:r>
            </a:p>
          </p:txBody>
        </p:sp>
        <p:sp>
          <p:nvSpPr>
            <p:cNvPr id="9" name="Shape 102"/>
            <p:cNvSpPr/>
            <p:nvPr/>
          </p:nvSpPr>
          <p:spPr>
            <a:xfrm>
              <a:off x="4100100" y="2883350"/>
              <a:ext cx="2916900" cy="509700"/>
            </a:xfrm>
            <a:prstGeom prst="roundRect">
              <a:avLst>
                <a:gd name="adj" fmla="val 16667"/>
              </a:avLst>
            </a:prstGeom>
            <a:solidFill>
              <a:srgbClr val="CFE2F3"/>
            </a:solidFill>
            <a:ln w="9525" cap="flat" cmpd="sng">
              <a:solidFill>
                <a:srgbClr val="1F497D"/>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Shared Storage Services</a:t>
              </a:r>
            </a:p>
            <a:p>
              <a:pPr lvl="0" algn="ctr" rtl="0">
                <a:spcBef>
                  <a:spcPts val="0"/>
                </a:spcBef>
                <a:buNone/>
              </a:pPr>
              <a:r>
                <a:rPr lang="en" sz="1200"/>
                <a:t>(SCDR, </a:t>
              </a:r>
              <a:r>
                <a:rPr lang="en" sz="1200">
                  <a:highlight>
                    <a:srgbClr val="93C47D"/>
                  </a:highlight>
                </a:rPr>
                <a:t>Gluster</a:t>
              </a:r>
              <a:r>
                <a:rPr lang="en" sz="1200"/>
                <a:t>)</a:t>
              </a:r>
            </a:p>
          </p:txBody>
        </p:sp>
      </p:grpSp>
      <p:sp>
        <p:nvSpPr>
          <p:cNvPr id="10" name="Shape 103"/>
          <p:cNvSpPr/>
          <p:nvPr/>
        </p:nvSpPr>
        <p:spPr>
          <a:xfrm>
            <a:off x="6368474" y="5517918"/>
            <a:ext cx="2405700" cy="365100"/>
          </a:xfrm>
          <a:prstGeom prst="roundRect">
            <a:avLst>
              <a:gd name="adj" fmla="val 16667"/>
            </a:avLst>
          </a:prstGeom>
          <a:solidFill>
            <a:srgbClr val="6FA8DC"/>
          </a:solidFill>
          <a:ln w="9525" cap="flat" cmpd="sng">
            <a:solidFill>
              <a:srgbClr val="1F497D"/>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Archive Services</a:t>
            </a:r>
          </a:p>
          <a:p>
            <a:pPr lvl="0" algn="ctr" rtl="0">
              <a:spcBef>
                <a:spcPts val="0"/>
              </a:spcBef>
              <a:buNone/>
            </a:pPr>
            <a:r>
              <a:rPr lang="en" sz="1200"/>
              <a:t>(CLASS Partition/Cloud)</a:t>
            </a:r>
          </a:p>
        </p:txBody>
      </p:sp>
      <p:cxnSp>
        <p:nvCxnSpPr>
          <p:cNvPr id="11" name="Shape 104"/>
          <p:cNvCxnSpPr>
            <a:stCxn id="9" idx="3"/>
            <a:endCxn id="10" idx="0"/>
          </p:cNvCxnSpPr>
          <p:nvPr/>
        </p:nvCxnSpPr>
        <p:spPr>
          <a:xfrm>
            <a:off x="7253243" y="4758771"/>
            <a:ext cx="318000" cy="759000"/>
          </a:xfrm>
          <a:prstGeom prst="bentConnector2">
            <a:avLst/>
          </a:prstGeom>
          <a:noFill/>
          <a:ln w="9525" cap="flat" cmpd="sng">
            <a:solidFill>
              <a:srgbClr val="3D85C6"/>
            </a:solidFill>
            <a:prstDash val="solid"/>
            <a:round/>
            <a:headEnd type="none" w="lg" len="lg"/>
            <a:tailEnd type="none" w="lg" len="lg"/>
          </a:ln>
        </p:spPr>
      </p:cxnSp>
      <p:sp>
        <p:nvSpPr>
          <p:cNvPr id="12" name="Shape 105"/>
          <p:cNvSpPr/>
          <p:nvPr/>
        </p:nvSpPr>
        <p:spPr>
          <a:xfrm>
            <a:off x="559625" y="3394918"/>
            <a:ext cx="8181900" cy="927300"/>
          </a:xfrm>
          <a:prstGeom prst="roundRect">
            <a:avLst>
              <a:gd name="adj" fmla="val 16667"/>
            </a:avLst>
          </a:prstGeom>
          <a:solidFill>
            <a:srgbClr val="073763"/>
          </a:solidFill>
          <a:ln w="9525" cap="flat" cmpd="sng">
            <a:solidFill>
              <a:srgbClr val="1C4587"/>
            </a:solidFill>
            <a:prstDash val="solid"/>
            <a:round/>
            <a:headEnd type="none" w="med" len="med"/>
            <a:tailEnd type="none" w="med" len="med"/>
          </a:ln>
        </p:spPr>
        <p:txBody>
          <a:bodyPr wrap="square" lIns="91425" tIns="91425" rIns="91425" bIns="91425" anchor="b" anchorCtr="0">
            <a:noAutofit/>
          </a:bodyPr>
          <a:lstStyle/>
          <a:p>
            <a:pPr lvl="0" algn="ctr" rtl="0">
              <a:spcBef>
                <a:spcPts val="0"/>
              </a:spcBef>
              <a:buNone/>
            </a:pPr>
            <a:r>
              <a:rPr lang="en" b="1">
                <a:solidFill>
                  <a:srgbClr val="FFFFFF"/>
                </a:solidFill>
              </a:rPr>
              <a:t>Platform Services</a:t>
            </a:r>
          </a:p>
        </p:txBody>
      </p:sp>
      <p:grpSp>
        <p:nvGrpSpPr>
          <p:cNvPr id="13" name="Shape 106"/>
          <p:cNvGrpSpPr/>
          <p:nvPr/>
        </p:nvGrpSpPr>
        <p:grpSpPr>
          <a:xfrm>
            <a:off x="783523" y="3549956"/>
            <a:ext cx="7911163" cy="396300"/>
            <a:chOff x="465948" y="2145697"/>
            <a:chExt cx="8478365" cy="396300"/>
          </a:xfrm>
        </p:grpSpPr>
        <p:sp>
          <p:nvSpPr>
            <p:cNvPr id="14" name="Shape 107"/>
            <p:cNvSpPr/>
            <p:nvPr/>
          </p:nvSpPr>
          <p:spPr>
            <a:xfrm>
              <a:off x="465948" y="2145697"/>
              <a:ext cx="2457600" cy="396300"/>
            </a:xfrm>
            <a:prstGeom prst="roundRect">
              <a:avLst>
                <a:gd name="adj" fmla="val 16667"/>
              </a:avLst>
            </a:prstGeom>
            <a:solidFill>
              <a:srgbClr val="CFE2F3"/>
            </a:solidFill>
            <a:ln w="9525" cap="flat" cmpd="sng">
              <a:solidFill>
                <a:srgbClr val="1F497D"/>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Database Services</a:t>
              </a:r>
            </a:p>
            <a:p>
              <a:pPr lvl="0" algn="ctr" rtl="0">
                <a:spcBef>
                  <a:spcPts val="0"/>
                </a:spcBef>
                <a:buNone/>
              </a:pPr>
              <a:r>
                <a:rPr lang="en" sz="1200"/>
                <a:t>(e.g., Postgres, NOSQL)</a:t>
              </a:r>
            </a:p>
          </p:txBody>
        </p:sp>
        <p:sp>
          <p:nvSpPr>
            <p:cNvPr id="15" name="Shape 108"/>
            <p:cNvSpPr/>
            <p:nvPr/>
          </p:nvSpPr>
          <p:spPr>
            <a:xfrm>
              <a:off x="3593883" y="2176872"/>
              <a:ext cx="2340000" cy="365100"/>
            </a:xfrm>
            <a:prstGeom prst="roundRect">
              <a:avLst>
                <a:gd name="adj" fmla="val 16667"/>
              </a:avLst>
            </a:prstGeom>
            <a:solidFill>
              <a:srgbClr val="CFE2F3"/>
            </a:solidFill>
            <a:ln w="9525" cap="flat" cmpd="sng">
              <a:solidFill>
                <a:srgbClr val="1F497D"/>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Web Services</a:t>
              </a:r>
            </a:p>
            <a:p>
              <a:pPr lvl="0" algn="ctr" rtl="0">
                <a:spcBef>
                  <a:spcPts val="0"/>
                </a:spcBef>
                <a:buNone/>
              </a:pPr>
              <a:r>
                <a:rPr lang="en" sz="1200"/>
                <a:t>(</a:t>
              </a:r>
              <a:r>
                <a:rPr lang="en" sz="1200">
                  <a:solidFill>
                    <a:srgbClr val="000000"/>
                  </a:solidFill>
                </a:rPr>
                <a:t>e.g., </a:t>
              </a:r>
              <a:r>
                <a:rPr lang="en" sz="1200"/>
                <a:t>Drupal, Apache)</a:t>
              </a:r>
            </a:p>
          </p:txBody>
        </p:sp>
        <p:sp>
          <p:nvSpPr>
            <p:cNvPr id="16" name="Shape 109"/>
            <p:cNvSpPr/>
            <p:nvPr/>
          </p:nvSpPr>
          <p:spPr>
            <a:xfrm>
              <a:off x="6486714" y="2176872"/>
              <a:ext cx="2457599" cy="365100"/>
            </a:xfrm>
            <a:prstGeom prst="roundRect">
              <a:avLst>
                <a:gd name="adj" fmla="val 16667"/>
              </a:avLst>
            </a:prstGeom>
            <a:solidFill>
              <a:srgbClr val="93C47D"/>
            </a:solidFill>
            <a:ln w="9525" cap="flat" cmpd="sng">
              <a:solidFill>
                <a:srgbClr val="1F497D"/>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Catalog Services</a:t>
              </a:r>
            </a:p>
            <a:p>
              <a:pPr lvl="0" algn="ctr" rtl="0">
                <a:spcBef>
                  <a:spcPts val="0"/>
                </a:spcBef>
                <a:buNone/>
              </a:pPr>
              <a:r>
                <a:rPr lang="en" sz="1200"/>
                <a:t>(e.g., </a:t>
              </a:r>
              <a:r>
                <a:rPr lang="en" sz="1200" i="1"/>
                <a:t>OneStop</a:t>
              </a:r>
              <a:r>
                <a:rPr lang="en" sz="1200"/>
                <a:t> APIs)</a:t>
              </a:r>
            </a:p>
          </p:txBody>
        </p:sp>
      </p:grpSp>
      <p:sp>
        <p:nvSpPr>
          <p:cNvPr id="17" name="Shape 110"/>
          <p:cNvSpPr/>
          <p:nvPr/>
        </p:nvSpPr>
        <p:spPr>
          <a:xfrm>
            <a:off x="597200" y="2199218"/>
            <a:ext cx="8181900" cy="1041300"/>
          </a:xfrm>
          <a:prstGeom prst="roundRect">
            <a:avLst>
              <a:gd name="adj" fmla="val 11760"/>
            </a:avLst>
          </a:prstGeom>
          <a:solidFill>
            <a:srgbClr val="073763"/>
          </a:solidFill>
          <a:ln w="9525" cap="flat" cmpd="sng">
            <a:solidFill>
              <a:srgbClr val="1C4587"/>
            </a:solidFill>
            <a:prstDash val="solid"/>
            <a:round/>
            <a:headEnd type="none" w="med" len="med"/>
            <a:tailEnd type="none" w="med" len="med"/>
          </a:ln>
        </p:spPr>
        <p:txBody>
          <a:bodyPr wrap="square" lIns="91425" tIns="91425" rIns="91425" bIns="91425" anchor="b" anchorCtr="0">
            <a:noAutofit/>
          </a:bodyPr>
          <a:lstStyle/>
          <a:p>
            <a:pPr lvl="0" algn="ctr" rtl="0">
              <a:spcBef>
                <a:spcPts val="0"/>
              </a:spcBef>
              <a:buNone/>
            </a:pPr>
            <a:r>
              <a:rPr lang="en" b="1">
                <a:solidFill>
                  <a:srgbClr val="FFFFFF"/>
                </a:solidFill>
              </a:rPr>
              <a:t>Application Services</a:t>
            </a:r>
          </a:p>
        </p:txBody>
      </p:sp>
      <p:sp>
        <p:nvSpPr>
          <p:cNvPr id="18" name="Shape 111"/>
          <p:cNvSpPr/>
          <p:nvPr/>
        </p:nvSpPr>
        <p:spPr>
          <a:xfrm>
            <a:off x="707399" y="2373968"/>
            <a:ext cx="1912800" cy="545700"/>
          </a:xfrm>
          <a:prstGeom prst="roundRect">
            <a:avLst>
              <a:gd name="adj" fmla="val 16667"/>
            </a:avLst>
          </a:prstGeom>
          <a:solidFill>
            <a:srgbClr val="CFE2F3"/>
          </a:solidFill>
          <a:ln w="9525" cap="flat" cmpd="sng">
            <a:solidFill>
              <a:srgbClr val="1F497D"/>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Data Acquisition</a:t>
            </a:r>
          </a:p>
          <a:p>
            <a:pPr lvl="0" algn="ctr" rtl="0">
              <a:spcBef>
                <a:spcPts val="0"/>
              </a:spcBef>
              <a:buNone/>
            </a:pPr>
            <a:r>
              <a:rPr lang="en" sz="1200"/>
              <a:t>(e.g., Common Ingest)</a:t>
            </a:r>
          </a:p>
        </p:txBody>
      </p:sp>
      <p:sp>
        <p:nvSpPr>
          <p:cNvPr id="19" name="Shape 112"/>
          <p:cNvSpPr/>
          <p:nvPr/>
        </p:nvSpPr>
        <p:spPr>
          <a:xfrm>
            <a:off x="2732224" y="2345919"/>
            <a:ext cx="1912800" cy="601800"/>
          </a:xfrm>
          <a:prstGeom prst="roundRect">
            <a:avLst>
              <a:gd name="adj" fmla="val 16667"/>
            </a:avLst>
          </a:prstGeom>
          <a:solidFill>
            <a:srgbClr val="CFE2F3"/>
          </a:solidFill>
          <a:ln w="9525" cap="flat" cmpd="sng">
            <a:solidFill>
              <a:srgbClr val="1F497D"/>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Product Generation</a:t>
            </a:r>
          </a:p>
          <a:p>
            <a:pPr lvl="0" algn="ctr" rtl="0">
              <a:spcBef>
                <a:spcPts val="0"/>
              </a:spcBef>
              <a:buNone/>
            </a:pPr>
            <a:r>
              <a:rPr lang="en" sz="1200"/>
              <a:t>(</a:t>
            </a:r>
            <a:r>
              <a:rPr lang="en" sz="1200">
                <a:solidFill>
                  <a:srgbClr val="000000"/>
                </a:solidFill>
              </a:rPr>
              <a:t>e.g., </a:t>
            </a:r>
            <a:r>
              <a:rPr lang="en" sz="1200"/>
              <a:t>Reprocessing)</a:t>
            </a:r>
          </a:p>
        </p:txBody>
      </p:sp>
      <p:sp>
        <p:nvSpPr>
          <p:cNvPr id="20" name="Shape 113"/>
          <p:cNvSpPr/>
          <p:nvPr/>
        </p:nvSpPr>
        <p:spPr>
          <a:xfrm>
            <a:off x="4757050" y="2345917"/>
            <a:ext cx="1912800" cy="601800"/>
          </a:xfrm>
          <a:prstGeom prst="roundRect">
            <a:avLst>
              <a:gd name="adj" fmla="val 16667"/>
            </a:avLst>
          </a:prstGeom>
          <a:solidFill>
            <a:srgbClr val="93C47D"/>
          </a:solidFill>
          <a:ln w="9525" cap="flat" cmpd="sng">
            <a:solidFill>
              <a:srgbClr val="1F497D"/>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Data Discovery</a:t>
            </a:r>
          </a:p>
          <a:p>
            <a:pPr lvl="0" algn="ctr" rtl="0">
              <a:spcBef>
                <a:spcPts val="0"/>
              </a:spcBef>
              <a:buNone/>
            </a:pPr>
            <a:r>
              <a:rPr lang="en" sz="1200"/>
              <a:t>(</a:t>
            </a:r>
            <a:r>
              <a:rPr lang="en" sz="1200">
                <a:solidFill>
                  <a:srgbClr val="000000"/>
                </a:solidFill>
              </a:rPr>
              <a:t>e.g., </a:t>
            </a:r>
            <a:r>
              <a:rPr lang="en" sz="1200" i="1"/>
              <a:t>OneStop</a:t>
            </a:r>
            <a:r>
              <a:rPr lang="en" sz="1200"/>
              <a:t>)</a:t>
            </a:r>
          </a:p>
        </p:txBody>
      </p:sp>
      <p:sp>
        <p:nvSpPr>
          <p:cNvPr id="21" name="Shape 114"/>
          <p:cNvSpPr/>
          <p:nvPr/>
        </p:nvSpPr>
        <p:spPr>
          <a:xfrm>
            <a:off x="6863474" y="2373969"/>
            <a:ext cx="1831200" cy="545700"/>
          </a:xfrm>
          <a:prstGeom prst="roundRect">
            <a:avLst>
              <a:gd name="adj" fmla="val 16667"/>
            </a:avLst>
          </a:prstGeom>
          <a:solidFill>
            <a:srgbClr val="93C47D"/>
          </a:solidFill>
          <a:ln w="9525" cap="flat" cmpd="sng">
            <a:solidFill>
              <a:srgbClr val="1F497D"/>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Data Dissemination</a:t>
            </a:r>
          </a:p>
          <a:p>
            <a:pPr lvl="0" algn="ctr" rtl="0">
              <a:spcBef>
                <a:spcPts val="0"/>
              </a:spcBef>
              <a:buNone/>
            </a:pPr>
            <a:r>
              <a:rPr lang="en" sz="1200"/>
              <a:t>(</a:t>
            </a:r>
            <a:r>
              <a:rPr lang="en" sz="1200">
                <a:solidFill>
                  <a:srgbClr val="000000"/>
                </a:solidFill>
              </a:rPr>
              <a:t>e.g., </a:t>
            </a:r>
            <a:r>
              <a:rPr lang="en" sz="1200" i="1"/>
              <a:t>OneStop</a:t>
            </a:r>
            <a:r>
              <a:rPr lang="en" sz="1200"/>
              <a:t>, THREDDS)</a:t>
            </a:r>
          </a:p>
        </p:txBody>
      </p:sp>
      <p:sp>
        <p:nvSpPr>
          <p:cNvPr id="22" name="Shape 115"/>
          <p:cNvSpPr/>
          <p:nvPr/>
        </p:nvSpPr>
        <p:spPr>
          <a:xfrm>
            <a:off x="440124" y="5518043"/>
            <a:ext cx="2405700" cy="365100"/>
          </a:xfrm>
          <a:prstGeom prst="roundRect">
            <a:avLst>
              <a:gd name="adj" fmla="val 16667"/>
            </a:avLst>
          </a:prstGeom>
          <a:solidFill>
            <a:srgbClr val="6FA8DC"/>
          </a:solidFill>
          <a:ln w="9525" cap="flat" cmpd="sng">
            <a:solidFill>
              <a:srgbClr val="1F497D"/>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Processing Services</a:t>
            </a:r>
          </a:p>
          <a:p>
            <a:pPr lvl="0" algn="ctr" rtl="0">
              <a:spcBef>
                <a:spcPts val="0"/>
              </a:spcBef>
              <a:buNone/>
            </a:pPr>
            <a:r>
              <a:rPr lang="en" sz="1200"/>
              <a:t>(</a:t>
            </a:r>
            <a:r>
              <a:rPr lang="en" sz="1200">
                <a:solidFill>
                  <a:srgbClr val="000000"/>
                </a:solidFill>
              </a:rPr>
              <a:t>e.g., </a:t>
            </a:r>
            <a:r>
              <a:rPr lang="en" sz="1200"/>
              <a:t>Cloud/NOAA HPC)</a:t>
            </a:r>
          </a:p>
        </p:txBody>
      </p:sp>
      <p:cxnSp>
        <p:nvCxnSpPr>
          <p:cNvPr id="23" name="Shape 116"/>
          <p:cNvCxnSpPr>
            <a:stCxn id="8" idx="1"/>
            <a:endCxn id="22" idx="0"/>
          </p:cNvCxnSpPr>
          <p:nvPr/>
        </p:nvCxnSpPr>
        <p:spPr>
          <a:xfrm>
            <a:off x="1642839" y="4758771"/>
            <a:ext cx="600" cy="759300"/>
          </a:xfrm>
          <a:prstGeom prst="bentConnector4">
            <a:avLst>
              <a:gd name="adj1" fmla="val -39687500"/>
              <a:gd name="adj2" fmla="val 66780"/>
            </a:avLst>
          </a:prstGeom>
          <a:noFill/>
          <a:ln w="9525" cap="flat" cmpd="sng">
            <a:solidFill>
              <a:srgbClr val="3D85C6"/>
            </a:solidFill>
            <a:prstDash val="solid"/>
            <a:round/>
            <a:headEnd type="none" w="lg" len="lg"/>
            <a:tailEnd type="none" w="lg" len="lg"/>
          </a:ln>
        </p:spPr>
      </p:cxnSp>
      <p:sp>
        <p:nvSpPr>
          <p:cNvPr id="24" name="Shape 117"/>
          <p:cNvSpPr txBox="1"/>
          <p:nvPr/>
        </p:nvSpPr>
        <p:spPr>
          <a:xfrm>
            <a:off x="152425" y="5883868"/>
            <a:ext cx="8769300" cy="684900"/>
          </a:xfrm>
          <a:prstGeom prst="rect">
            <a:avLst/>
          </a:prstGeom>
          <a:noFill/>
          <a:ln>
            <a:noFill/>
          </a:ln>
        </p:spPr>
        <p:txBody>
          <a:bodyPr wrap="square" lIns="91425" tIns="91425" rIns="91425" bIns="91425" anchor="t" anchorCtr="0">
            <a:noAutofit/>
          </a:bodyPr>
          <a:lstStyle/>
          <a:p>
            <a:pPr marL="342900" lvl="0" indent="-76200" algn="ctr" rtl="0">
              <a:spcBef>
                <a:spcPts val="560"/>
              </a:spcBef>
              <a:buNone/>
            </a:pPr>
            <a:r>
              <a:rPr lang="en" sz="1800">
                <a:solidFill>
                  <a:srgbClr val="1C4587"/>
                </a:solidFill>
              </a:rPr>
              <a:t>OneStop architecture of tiered services aligns directly within MSN service model </a:t>
            </a:r>
          </a:p>
        </p:txBody>
      </p:sp>
    </p:spTree>
    <p:extLst>
      <p:ext uri="{BB962C8B-B14F-4D97-AF65-F5344CB8AC3E}">
        <p14:creationId xmlns:p14="http://schemas.microsoft.com/office/powerpoint/2010/main" val="1771094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pPr marL="203200" indent="0" algn="ctr">
              <a:buClr>
                <a:schemeClr val="accent5">
                  <a:lumMod val="50000"/>
                </a:schemeClr>
              </a:buClr>
              <a:buNone/>
            </a:pPr>
            <a:endParaRPr lang="en-US" sz="3600" dirty="0" smtClean="0"/>
          </a:p>
          <a:p>
            <a:pPr marL="203200" indent="0" algn="ctr">
              <a:buClr>
                <a:schemeClr val="accent5">
                  <a:lumMod val="50000"/>
                </a:schemeClr>
              </a:buClr>
              <a:buNone/>
            </a:pPr>
            <a:endParaRPr lang="en-US" sz="3600" dirty="0"/>
          </a:p>
          <a:p>
            <a:pPr marL="203200" indent="0" algn="ctr">
              <a:buClr>
                <a:schemeClr val="accent5">
                  <a:lumMod val="50000"/>
                </a:schemeClr>
              </a:buClr>
              <a:buNone/>
            </a:pPr>
            <a:r>
              <a:rPr lang="en-US" sz="3600" dirty="0" smtClean="0"/>
              <a:t>Nancy.Ritchey@noaa.gov</a:t>
            </a:r>
            <a:endParaRPr lang="en-US" sz="3600" dirty="0"/>
          </a:p>
        </p:txBody>
      </p:sp>
    </p:spTree>
    <p:extLst>
      <p:ext uri="{BB962C8B-B14F-4D97-AF65-F5344CB8AC3E}">
        <p14:creationId xmlns:p14="http://schemas.microsoft.com/office/powerpoint/2010/main" val="4153624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613" y="5285015"/>
            <a:ext cx="8839200" cy="954107"/>
          </a:xfrm>
          <a:prstGeom prst="rect">
            <a:avLst/>
          </a:prstGeom>
          <a:noFill/>
        </p:spPr>
        <p:txBody>
          <a:bodyPr wrap="square" rtlCol="0">
            <a:spAutoFit/>
          </a:bodyPr>
          <a:lstStyle/>
          <a:p>
            <a:r>
              <a:rPr lang="en-US" dirty="0"/>
              <a:t>NCEI Climate Facebook: </a:t>
            </a:r>
            <a:r>
              <a:rPr lang="en-US" dirty="0">
                <a:hlinkClick r:id="rId2"/>
              </a:rPr>
              <a:t>http://</a:t>
            </a:r>
            <a:r>
              <a:rPr lang="en-US" dirty="0" smtClean="0">
                <a:hlinkClick r:id="rId2"/>
              </a:rPr>
              <a:t>www.facebook.com/NOAANCEIclimate</a:t>
            </a:r>
            <a:r>
              <a:rPr lang="en-US" dirty="0" smtClean="0"/>
              <a:t/>
            </a:r>
            <a:br>
              <a:rPr lang="en-US" dirty="0" smtClean="0"/>
            </a:br>
            <a:r>
              <a:rPr lang="en-US" dirty="0" smtClean="0"/>
              <a:t>NCEI </a:t>
            </a:r>
            <a:r>
              <a:rPr lang="en-US" dirty="0"/>
              <a:t>Ocean &amp; Geophysics Facebook: </a:t>
            </a:r>
            <a:r>
              <a:rPr lang="en-US" dirty="0">
                <a:hlinkClick r:id="rId3"/>
              </a:rPr>
              <a:t>http://www.facebook.com/NOAANCEIoceangeo</a:t>
            </a:r>
            <a:r>
              <a:rPr lang="en-US" dirty="0"/>
              <a:t/>
            </a:r>
            <a:br>
              <a:rPr lang="en-US" dirty="0"/>
            </a:br>
            <a:r>
              <a:rPr lang="en-US" dirty="0"/>
              <a:t>NCEI Climate Twitter (@</a:t>
            </a:r>
            <a:r>
              <a:rPr lang="en-US" dirty="0" err="1"/>
              <a:t>NOAANCEIclimate</a:t>
            </a:r>
            <a:r>
              <a:rPr lang="en-US" dirty="0"/>
              <a:t>): </a:t>
            </a:r>
            <a:r>
              <a:rPr lang="en-US" dirty="0">
                <a:hlinkClick r:id="rId4"/>
              </a:rPr>
              <a:t>http://www.twitter.com/NOAANCEIclimate</a:t>
            </a:r>
            <a:endParaRPr lang="en-US" dirty="0"/>
          </a:p>
          <a:p>
            <a:r>
              <a:rPr lang="en-US" dirty="0"/>
              <a:t>NCEI Ocean &amp; Geophysics Twitter (@</a:t>
            </a:r>
            <a:r>
              <a:rPr lang="en-US" dirty="0" err="1"/>
              <a:t>NOAANCEIocngeo</a:t>
            </a:r>
            <a:r>
              <a:rPr lang="en-US" dirty="0"/>
              <a:t>): </a:t>
            </a:r>
            <a:r>
              <a:rPr lang="en-US" dirty="0">
                <a:hlinkClick r:id="rId5"/>
              </a:rPr>
              <a:t>http://</a:t>
            </a:r>
            <a:r>
              <a:rPr lang="en-US" dirty="0" smtClean="0">
                <a:hlinkClick r:id="rId5"/>
              </a:rPr>
              <a:t>www.twitter.com/NOAANCEIocngeo</a:t>
            </a:r>
            <a:endParaRPr lang="en-US" dirty="0"/>
          </a:p>
        </p:txBody>
      </p:sp>
      <p:sp>
        <p:nvSpPr>
          <p:cNvPr id="3" name="TextBox 2"/>
          <p:cNvSpPr txBox="1"/>
          <p:nvPr/>
        </p:nvSpPr>
        <p:spPr>
          <a:xfrm>
            <a:off x="5993174" y="3741341"/>
            <a:ext cx="2889569" cy="707886"/>
          </a:xfrm>
          <a:prstGeom prst="rect">
            <a:avLst/>
          </a:prstGeom>
          <a:noFill/>
        </p:spPr>
        <p:txBody>
          <a:bodyPr wrap="square" rtlCol="0">
            <a:spAutoFit/>
          </a:bodyPr>
          <a:lstStyle/>
          <a:p>
            <a:r>
              <a:rPr lang="en-US" sz="2000" b="1" dirty="0" smtClean="0">
                <a:solidFill>
                  <a:srgbClr val="002060"/>
                </a:solidFill>
                <a:latin typeface="+mj-lt"/>
              </a:rPr>
              <a:t>www.ncei.noaa.gov</a:t>
            </a:r>
          </a:p>
          <a:p>
            <a:r>
              <a:rPr lang="en-US" sz="2000" b="1" dirty="0" err="1" smtClean="0">
                <a:solidFill>
                  <a:srgbClr val="002060"/>
                </a:solidFill>
                <a:latin typeface="+mj-lt"/>
              </a:rPr>
              <a:t>www.climate.gov</a:t>
            </a:r>
            <a:endParaRPr lang="en-US" sz="2000" b="1" dirty="0">
              <a:solidFill>
                <a:srgbClr val="002060"/>
              </a:solidFill>
              <a:latin typeface="+mj-lt"/>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140" y="4822543"/>
            <a:ext cx="381000" cy="38100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200" y="4827529"/>
            <a:ext cx="381000" cy="3810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 y="1512112"/>
            <a:ext cx="5712936" cy="2856469"/>
          </a:xfrm>
          <a:prstGeom prst="rect">
            <a:avLst/>
          </a:prstGeom>
        </p:spPr>
      </p:pic>
    </p:spTree>
    <p:extLst>
      <p:ext uri="{BB962C8B-B14F-4D97-AF65-F5344CB8AC3E}">
        <p14:creationId xmlns:p14="http://schemas.microsoft.com/office/powerpoint/2010/main" val="2514794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lstStyle/>
          <a:p>
            <a:pPr>
              <a:buClr>
                <a:schemeClr val="accent5">
                  <a:lumMod val="50000"/>
                </a:schemeClr>
              </a:buClr>
            </a:pPr>
            <a:r>
              <a:rPr lang="en-US" sz="3600" dirty="0" smtClean="0">
                <a:latin typeface="Calibri" panose="020F0502020204030204" pitchFamily="34" charset="0"/>
              </a:rPr>
              <a:t> Who we are</a:t>
            </a:r>
          </a:p>
          <a:p>
            <a:pPr>
              <a:buClr>
                <a:schemeClr val="accent5">
                  <a:lumMod val="50000"/>
                </a:schemeClr>
              </a:buClr>
            </a:pPr>
            <a:r>
              <a:rPr lang="en-US" sz="3600" dirty="0" smtClean="0">
                <a:latin typeface="Calibri" panose="020F0502020204030204" pitchFamily="34" charset="0"/>
              </a:rPr>
              <a:t> The Numbers</a:t>
            </a:r>
          </a:p>
          <a:p>
            <a:pPr>
              <a:buClr>
                <a:schemeClr val="accent5">
                  <a:lumMod val="50000"/>
                </a:schemeClr>
              </a:buClr>
            </a:pPr>
            <a:r>
              <a:rPr lang="en-US" sz="3600" dirty="0" smtClean="0">
                <a:latin typeface="Calibri" panose="020F0502020204030204" pitchFamily="34" charset="0"/>
              </a:rPr>
              <a:t> Trusted Archive</a:t>
            </a:r>
            <a:endParaRPr lang="en-US" sz="3600" dirty="0" smtClean="0">
              <a:latin typeface="Calibri" panose="020F0502020204030204" pitchFamily="34" charset="0"/>
            </a:endParaRPr>
          </a:p>
          <a:p>
            <a:pPr>
              <a:buClr>
                <a:schemeClr val="accent5">
                  <a:lumMod val="50000"/>
                </a:schemeClr>
              </a:buClr>
            </a:pPr>
            <a:r>
              <a:rPr lang="en-US" sz="3600" dirty="0" smtClean="0">
                <a:latin typeface="Calibri" panose="020F0502020204030204" pitchFamily="34" charset="0"/>
              </a:rPr>
              <a:t> Data Management Processes</a:t>
            </a:r>
            <a:endParaRPr lang="en-US" sz="3600" dirty="0" smtClean="0">
              <a:latin typeface="Calibri" panose="020F0502020204030204" pitchFamily="34" charset="0"/>
            </a:endParaRPr>
          </a:p>
          <a:p>
            <a:pPr>
              <a:buClr>
                <a:schemeClr val="accent5">
                  <a:lumMod val="50000"/>
                </a:schemeClr>
              </a:buClr>
            </a:pPr>
            <a:r>
              <a:rPr lang="en-US" sz="3600" dirty="0" smtClean="0">
                <a:latin typeface="Calibri" panose="020F0502020204030204" pitchFamily="34" charset="0"/>
              </a:rPr>
              <a:t> Infrastructure</a:t>
            </a:r>
          </a:p>
          <a:p>
            <a:pPr>
              <a:buClr>
                <a:schemeClr val="accent5">
                  <a:lumMod val="50000"/>
                </a:schemeClr>
              </a:buClr>
            </a:pPr>
            <a:endParaRPr lang="en-US" sz="3600" dirty="0" smtClean="0"/>
          </a:p>
          <a:p>
            <a:pPr marL="203200" indent="0" algn="ctr">
              <a:buClr>
                <a:schemeClr val="accent5">
                  <a:lumMod val="50000"/>
                </a:schemeClr>
              </a:buClr>
              <a:buNone/>
            </a:pPr>
            <a:r>
              <a:rPr lang="en-US" sz="2800" i="1" dirty="0">
                <a:solidFill>
                  <a:schemeClr val="tx1"/>
                </a:solidFill>
              </a:rPr>
              <a:t>Be the Nation’s Trusted Authority for Environmental Information</a:t>
            </a:r>
          </a:p>
          <a:p>
            <a:pPr>
              <a:buClr>
                <a:schemeClr val="accent5">
                  <a:lumMod val="50000"/>
                </a:schemeClr>
              </a:buClr>
            </a:pPr>
            <a:endParaRPr lang="en-US" sz="3600" dirty="0" smtClean="0"/>
          </a:p>
        </p:txBody>
      </p:sp>
    </p:spTree>
    <p:extLst>
      <p:ext uri="{BB962C8B-B14F-4D97-AF65-F5344CB8AC3E}">
        <p14:creationId xmlns:p14="http://schemas.microsoft.com/office/powerpoint/2010/main" val="1763544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p:nvPr/>
        </p:nvPicPr>
        <p:blipFill rotWithShape="1">
          <a:blip r:embed="rId3">
            <a:alphaModFix/>
          </a:blip>
          <a:srcRect t="6430" b="7834"/>
          <a:stretch/>
        </p:blipFill>
        <p:spPr>
          <a:xfrm>
            <a:off x="0" y="5062542"/>
            <a:ext cx="9144000" cy="1795463"/>
          </a:xfrm>
          <a:prstGeom prst="rect">
            <a:avLst/>
          </a:prstGeom>
          <a:noFill/>
          <a:ln>
            <a:noFill/>
          </a:ln>
        </p:spPr>
      </p:pic>
      <p:sp>
        <p:nvSpPr>
          <p:cNvPr id="110" name="Shape 110"/>
          <p:cNvSpPr txBox="1"/>
          <p:nvPr/>
        </p:nvSpPr>
        <p:spPr>
          <a:xfrm>
            <a:off x="0" y="365125"/>
            <a:ext cx="9144000" cy="1143000"/>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chemeClr val="lt1"/>
              </a:buClr>
              <a:buSzPct val="25000"/>
              <a:buFont typeface="Arial Narrow"/>
              <a:buNone/>
            </a:pPr>
            <a:r>
              <a:rPr lang="en-US" sz="3950" b="0" i="0" u="none" strike="noStrike" cap="none" dirty="0" smtClean="0">
                <a:solidFill>
                  <a:schemeClr val="bg2"/>
                </a:solidFill>
                <a:latin typeface="Arial Narrow"/>
                <a:ea typeface="Arial Narrow"/>
                <a:cs typeface="Arial Narrow"/>
                <a:sym typeface="Arial Narrow"/>
              </a:rPr>
              <a:t>NOAA’s National </a:t>
            </a:r>
            <a:r>
              <a:rPr lang="en-US" sz="3950" b="0" i="0" u="none" strike="noStrike" cap="none" dirty="0">
                <a:solidFill>
                  <a:schemeClr val="bg2"/>
                </a:solidFill>
                <a:latin typeface="Arial Narrow"/>
                <a:ea typeface="Arial Narrow"/>
                <a:cs typeface="Arial Narrow"/>
                <a:sym typeface="Arial Narrow"/>
              </a:rPr>
              <a:t>Centers for Environmental </a:t>
            </a:r>
            <a:r>
              <a:rPr lang="en-US" sz="3950" b="0" i="0" u="none" strike="noStrike" cap="none" dirty="0" smtClean="0">
                <a:solidFill>
                  <a:schemeClr val="bg2"/>
                </a:solidFill>
                <a:latin typeface="Arial Narrow"/>
                <a:ea typeface="Arial Narrow"/>
                <a:cs typeface="Arial Narrow"/>
                <a:sym typeface="Arial Narrow"/>
              </a:rPr>
              <a:t>Information (NCEI)</a:t>
            </a:r>
            <a:endParaRPr lang="en-US" sz="3950" b="0" i="0" u="none" strike="noStrike" cap="none" dirty="0">
              <a:solidFill>
                <a:schemeClr val="bg2"/>
              </a:solidFill>
              <a:latin typeface="Arial Narrow"/>
              <a:ea typeface="Arial Narrow"/>
              <a:cs typeface="Arial Narrow"/>
              <a:sym typeface="Arial Narrow"/>
            </a:endParaRPr>
          </a:p>
        </p:txBody>
      </p:sp>
      <p:sp>
        <p:nvSpPr>
          <p:cNvPr id="111" name="Shape 111"/>
          <p:cNvSpPr txBox="1"/>
          <p:nvPr/>
        </p:nvSpPr>
        <p:spPr>
          <a:xfrm>
            <a:off x="119270" y="1564624"/>
            <a:ext cx="8892208" cy="3325427"/>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rgbClr val="205867"/>
              </a:buClr>
              <a:buSzPct val="100000"/>
              <a:buFont typeface="Arial"/>
              <a:buChar char="•"/>
            </a:pPr>
            <a:r>
              <a:rPr lang="en-US" sz="2600" b="0" i="0" u="none" strike="noStrike" cap="none" dirty="0">
                <a:solidFill>
                  <a:schemeClr val="bg2"/>
                </a:solidFill>
                <a:latin typeface="Calibri"/>
                <a:ea typeface="Calibri"/>
                <a:cs typeface="Calibri"/>
                <a:sym typeface="Calibri"/>
              </a:rPr>
              <a:t>Responsible for </a:t>
            </a:r>
            <a:r>
              <a:rPr lang="en-US" sz="2600" b="0" i="0" u="none" strike="noStrike" cap="none" dirty="0" smtClean="0">
                <a:solidFill>
                  <a:schemeClr val="bg2"/>
                </a:solidFill>
                <a:latin typeface="Calibri"/>
                <a:ea typeface="Calibri"/>
                <a:cs typeface="Calibri"/>
                <a:sym typeface="Calibri"/>
              </a:rPr>
              <a:t>preserving </a:t>
            </a:r>
            <a:r>
              <a:rPr lang="en-US" sz="2600" b="0" i="0" u="none" strike="noStrike" cap="none" dirty="0">
                <a:solidFill>
                  <a:schemeClr val="bg2"/>
                </a:solidFill>
                <a:latin typeface="Calibri"/>
                <a:ea typeface="Calibri"/>
                <a:cs typeface="Calibri"/>
                <a:sym typeface="Calibri"/>
              </a:rPr>
              <a:t>and providing access to one of the most significant archives on Earth, with comprehensive oceanic, atmospheric, and geophysical data</a:t>
            </a:r>
          </a:p>
          <a:p>
            <a:pPr marL="342900" marR="0" lvl="0" indent="-342900" algn="l" rtl="0">
              <a:lnSpc>
                <a:spcPct val="90000"/>
              </a:lnSpc>
              <a:spcBef>
                <a:spcPts val="1800"/>
              </a:spcBef>
              <a:spcAft>
                <a:spcPts val="0"/>
              </a:spcAft>
              <a:buClr>
                <a:srgbClr val="205867"/>
              </a:buClr>
              <a:buSzPct val="100000"/>
              <a:buFont typeface="Arial"/>
              <a:buChar char="•"/>
            </a:pPr>
            <a:r>
              <a:rPr lang="en-US" sz="2600" b="0" i="0" u="none" strike="noStrike" cap="none" dirty="0">
                <a:solidFill>
                  <a:schemeClr val="bg2"/>
                </a:solidFill>
                <a:latin typeface="Calibri"/>
                <a:ea typeface="Calibri"/>
                <a:cs typeface="Calibri"/>
                <a:sym typeface="Calibri"/>
              </a:rPr>
              <a:t>From the depths of the ocean to the surface of the sun and from million-year-old sediment records to near real-time satellite images</a:t>
            </a:r>
          </a:p>
          <a:p>
            <a:pPr marL="342900" marR="0" lvl="0" indent="-342900" algn="l" rtl="0">
              <a:lnSpc>
                <a:spcPct val="90000"/>
              </a:lnSpc>
              <a:spcBef>
                <a:spcPts val="1800"/>
              </a:spcBef>
              <a:spcAft>
                <a:spcPts val="0"/>
              </a:spcAft>
              <a:buClr>
                <a:srgbClr val="205867"/>
              </a:buClr>
              <a:buSzPct val="100000"/>
              <a:buFont typeface="Arial"/>
              <a:buChar char="•"/>
            </a:pPr>
            <a:r>
              <a:rPr lang="en-US" sz="2600" b="0" i="0" u="none" strike="noStrike" cap="none" dirty="0">
                <a:solidFill>
                  <a:schemeClr val="bg2"/>
                </a:solidFill>
                <a:latin typeface="Calibri"/>
                <a:ea typeface="Calibri"/>
                <a:cs typeface="Calibri"/>
                <a:sym typeface="Calibri"/>
              </a:rPr>
              <a:t>Nation’s leading authority for environmental </a:t>
            </a:r>
            <a:r>
              <a:rPr lang="en-US" sz="2600" b="0" i="0" u="none" strike="noStrike" cap="none" dirty="0" smtClean="0">
                <a:solidFill>
                  <a:schemeClr val="bg2"/>
                </a:solidFill>
                <a:latin typeface="Calibri"/>
                <a:ea typeface="Calibri"/>
                <a:cs typeface="Calibri"/>
                <a:sym typeface="Calibri"/>
              </a:rPr>
              <a:t>information</a:t>
            </a:r>
          </a:p>
          <a:p>
            <a:pPr marR="0" lvl="0" algn="l" rtl="0">
              <a:lnSpc>
                <a:spcPct val="90000"/>
              </a:lnSpc>
              <a:spcBef>
                <a:spcPts val="1800"/>
              </a:spcBef>
              <a:spcAft>
                <a:spcPts val="0"/>
              </a:spcAft>
              <a:buClr>
                <a:srgbClr val="205867"/>
              </a:buClr>
              <a:buSzPct val="100000"/>
            </a:pPr>
            <a:endParaRPr lang="en-US" sz="2600" b="0" i="0" u="none" strike="noStrike" cap="none" dirty="0">
              <a:solidFill>
                <a:schemeClr val="bg2"/>
              </a:solidFill>
              <a:latin typeface="Calibri"/>
              <a:ea typeface="Calibri"/>
              <a:cs typeface="Calibri"/>
              <a:sym typeface="Calibri"/>
            </a:endParaRPr>
          </a:p>
        </p:txBody>
      </p:sp>
    </p:spTree>
    <p:extLst>
      <p:ext uri="{BB962C8B-B14F-4D97-AF65-F5344CB8AC3E}">
        <p14:creationId xmlns:p14="http://schemas.microsoft.com/office/powerpoint/2010/main" val="434788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p:nvPr/>
        </p:nvSpPr>
        <p:spPr>
          <a:xfrm>
            <a:off x="0" y="274637"/>
            <a:ext cx="9143998" cy="1143000"/>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chemeClr val="lt1"/>
              </a:buClr>
              <a:buSzPct val="25000"/>
              <a:buFont typeface="Arial Narrow"/>
              <a:buNone/>
            </a:pPr>
            <a:r>
              <a:rPr lang="en-US" sz="4400" b="0" i="0" u="none" strike="noStrike" cap="none" dirty="0">
                <a:solidFill>
                  <a:schemeClr val="bg2"/>
                </a:solidFill>
                <a:latin typeface="Arial Narrow"/>
                <a:ea typeface="Arial Narrow"/>
                <a:cs typeface="Arial Narrow"/>
                <a:sym typeface="Arial Narrow"/>
              </a:rPr>
              <a:t>NCEI has a Nationwide Presence</a:t>
            </a:r>
          </a:p>
        </p:txBody>
      </p:sp>
      <p:pic>
        <p:nvPicPr>
          <p:cNvPr id="352" name="Shape 352" descr="NCEI GEO Locations.jpg"/>
          <p:cNvPicPr preferRelativeResize="0"/>
          <p:nvPr/>
        </p:nvPicPr>
        <p:blipFill>
          <a:blip r:embed="rId3">
            <a:alphaModFix/>
          </a:blip>
          <a:stretch>
            <a:fillRect/>
          </a:stretch>
        </p:blipFill>
        <p:spPr>
          <a:xfrm>
            <a:off x="172278" y="1514025"/>
            <a:ext cx="8786192" cy="5092049"/>
          </a:xfrm>
          <a:prstGeom prst="rect">
            <a:avLst/>
          </a:prstGeom>
          <a:noFill/>
          <a:ln>
            <a:noFill/>
          </a:ln>
        </p:spPr>
      </p:pic>
    </p:spTree>
    <p:extLst>
      <p:ext uri="{BB962C8B-B14F-4D97-AF65-F5344CB8AC3E}">
        <p14:creationId xmlns:p14="http://schemas.microsoft.com/office/powerpoint/2010/main" val="1087756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Shape 456"/>
          <p:cNvPicPr preferRelativeResize="0"/>
          <p:nvPr/>
        </p:nvPicPr>
        <p:blipFill rotWithShape="1">
          <a:blip r:embed="rId3">
            <a:alphaModFix/>
          </a:blip>
          <a:srcRect t="2739"/>
          <a:stretch/>
        </p:blipFill>
        <p:spPr>
          <a:xfrm>
            <a:off x="-10611" y="1499694"/>
            <a:ext cx="9140859" cy="5076204"/>
          </a:xfrm>
          <a:prstGeom prst="rect">
            <a:avLst/>
          </a:prstGeom>
          <a:noFill/>
          <a:ln>
            <a:noFill/>
          </a:ln>
        </p:spPr>
      </p:pic>
      <p:sp>
        <p:nvSpPr>
          <p:cNvPr id="457" name="Shape 457"/>
          <p:cNvSpPr txBox="1"/>
          <p:nvPr/>
        </p:nvSpPr>
        <p:spPr>
          <a:xfrm>
            <a:off x="-13750" y="339591"/>
            <a:ext cx="9143998" cy="1143000"/>
          </a:xfrm>
          <a:prstGeom prst="rect">
            <a:avLst/>
          </a:prstGeom>
          <a:noFill/>
          <a:ln>
            <a:noFill/>
          </a:ln>
        </p:spPr>
        <p:txBody>
          <a:bodyPr wrap="square" lIns="91425" tIns="45700" rIns="91425" bIns="45700" anchor="ctr" anchorCtr="0">
            <a:noAutofit/>
          </a:bodyPr>
          <a:lstStyle/>
          <a:p>
            <a:pPr marL="0" marR="0" lvl="0" indent="0" algn="ctr" rtl="0">
              <a:lnSpc>
                <a:spcPct val="88636"/>
              </a:lnSpc>
              <a:spcBef>
                <a:spcPts val="0"/>
              </a:spcBef>
              <a:spcAft>
                <a:spcPts val="0"/>
              </a:spcAft>
              <a:buClr>
                <a:schemeClr val="lt1"/>
              </a:buClr>
              <a:buSzPct val="25000"/>
              <a:buFont typeface="Arial Narrow"/>
              <a:buNone/>
            </a:pPr>
            <a:r>
              <a:rPr lang="en-US" sz="4000" dirty="0">
                <a:solidFill>
                  <a:schemeClr val="bg2"/>
                </a:solidFill>
                <a:latin typeface="Arial Narrow"/>
                <a:ea typeface="Arial Narrow"/>
                <a:cs typeface="Arial Narrow"/>
                <a:sym typeface="Arial Narrow"/>
              </a:rPr>
              <a:t>NCEI Environmental Data Archive Volume</a:t>
            </a:r>
          </a:p>
          <a:p>
            <a:pPr marL="0" marR="0" lvl="0" indent="0" algn="ctr" rtl="0">
              <a:lnSpc>
                <a:spcPct val="88636"/>
              </a:lnSpc>
              <a:spcBef>
                <a:spcPts val="0"/>
              </a:spcBef>
              <a:buClr>
                <a:schemeClr val="lt1"/>
              </a:buClr>
              <a:buSzPct val="25000"/>
              <a:buFont typeface="Arial Narrow"/>
              <a:buNone/>
            </a:pPr>
            <a:r>
              <a:rPr lang="en-US" sz="2400" dirty="0">
                <a:solidFill>
                  <a:schemeClr val="bg2"/>
                </a:solidFill>
                <a:latin typeface="Arial Narrow"/>
                <a:ea typeface="Arial Narrow"/>
                <a:cs typeface="Arial Narrow"/>
                <a:sym typeface="Arial Narrow"/>
              </a:rPr>
              <a:t>Increasing Data Volumes from Station, Model, Radar, and Satellite Sources</a:t>
            </a:r>
          </a:p>
        </p:txBody>
      </p:sp>
      <p:sp>
        <p:nvSpPr>
          <p:cNvPr id="458" name="Shape 458"/>
          <p:cNvSpPr txBox="1"/>
          <p:nvPr/>
        </p:nvSpPr>
        <p:spPr>
          <a:xfrm>
            <a:off x="4636458" y="1623354"/>
            <a:ext cx="3056849" cy="502606"/>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rgbClr val="000000"/>
              </a:buClr>
              <a:buSzPct val="25000"/>
              <a:buFont typeface="Calibri"/>
              <a:buNone/>
            </a:pPr>
            <a:r>
              <a:rPr lang="en-US" sz="2000" i="0" u="none" strike="noStrike" cap="none" dirty="0">
                <a:solidFill>
                  <a:srgbClr val="000000"/>
                </a:solidFill>
                <a:latin typeface="Calibri"/>
                <a:ea typeface="Calibri"/>
                <a:cs typeface="Calibri"/>
                <a:sym typeface="Calibri"/>
              </a:rPr>
              <a:t>2016 Total: 28.6 Petabytes</a:t>
            </a:r>
          </a:p>
        </p:txBody>
      </p:sp>
      <p:sp>
        <p:nvSpPr>
          <p:cNvPr id="459" name="Shape 459"/>
          <p:cNvSpPr txBox="1"/>
          <p:nvPr/>
        </p:nvSpPr>
        <p:spPr>
          <a:xfrm>
            <a:off x="5124732" y="3518912"/>
            <a:ext cx="1505692" cy="56267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0C0C0C"/>
              </a:buClr>
              <a:buSzPct val="25000"/>
              <a:buFont typeface="Calibri"/>
              <a:buNone/>
            </a:pPr>
            <a:r>
              <a:rPr lang="en-US" sz="1600" b="0" i="0" u="none" strike="noStrike" cap="none">
                <a:solidFill>
                  <a:srgbClr val="0C0C0C"/>
                </a:solidFill>
                <a:latin typeface="Calibri"/>
                <a:ea typeface="Calibri"/>
                <a:cs typeface="Calibri"/>
                <a:sym typeface="Calibri"/>
              </a:rPr>
              <a:t>Due to increase</a:t>
            </a:r>
          </a:p>
          <a:p>
            <a:pPr marL="0" marR="0" lvl="0" indent="0" algn="l" rtl="0">
              <a:spcBef>
                <a:spcPts val="0"/>
              </a:spcBef>
              <a:spcAft>
                <a:spcPts val="0"/>
              </a:spcAft>
              <a:buClr>
                <a:srgbClr val="0C0C0C"/>
              </a:buClr>
              <a:buSzPct val="25000"/>
              <a:buFont typeface="Calibri"/>
              <a:buNone/>
            </a:pPr>
            <a:r>
              <a:rPr lang="en-US" sz="1600" b="0" i="0" u="none" strike="noStrike" cap="none">
                <a:solidFill>
                  <a:srgbClr val="0C0C0C"/>
                </a:solidFill>
                <a:latin typeface="Calibri"/>
                <a:ea typeface="Calibri"/>
                <a:cs typeface="Calibri"/>
                <a:sym typeface="Calibri"/>
              </a:rPr>
              <a:t>in satellite and</a:t>
            </a:r>
          </a:p>
          <a:p>
            <a:pPr marL="0" marR="0" lvl="0" indent="0" algn="l" rtl="0">
              <a:spcBef>
                <a:spcPts val="0"/>
              </a:spcBef>
              <a:spcAft>
                <a:spcPts val="0"/>
              </a:spcAft>
              <a:buClr>
                <a:srgbClr val="0C0C0C"/>
              </a:buClr>
              <a:buSzPct val="25000"/>
              <a:buFont typeface="Calibri"/>
              <a:buNone/>
            </a:pPr>
            <a:r>
              <a:rPr lang="en-US" sz="1600" b="0" i="0" u="none" strike="noStrike" cap="none">
                <a:solidFill>
                  <a:srgbClr val="0C0C0C"/>
                </a:solidFill>
                <a:latin typeface="Calibri"/>
                <a:ea typeface="Calibri"/>
                <a:cs typeface="Calibri"/>
                <a:sym typeface="Calibri"/>
              </a:rPr>
              <a:t>model data</a:t>
            </a:r>
          </a:p>
        </p:txBody>
      </p:sp>
      <p:sp>
        <p:nvSpPr>
          <p:cNvPr id="460" name="Shape 460"/>
          <p:cNvSpPr txBox="1"/>
          <p:nvPr/>
        </p:nvSpPr>
        <p:spPr>
          <a:xfrm>
            <a:off x="1195519" y="2388297"/>
            <a:ext cx="4004278" cy="88854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28 PB = Storage in a stack of smart phones 17 Eiffel Towers high (1,063 feet)</a:t>
            </a:r>
          </a:p>
        </p:txBody>
      </p:sp>
      <p:pic>
        <p:nvPicPr>
          <p:cNvPr id="461" name="Shape 461"/>
          <p:cNvPicPr preferRelativeResize="0"/>
          <p:nvPr/>
        </p:nvPicPr>
        <p:blipFill rotWithShape="1">
          <a:blip r:embed="rId4">
            <a:alphaModFix/>
          </a:blip>
          <a:srcRect/>
          <a:stretch/>
        </p:blipFill>
        <p:spPr>
          <a:xfrm>
            <a:off x="2474518" y="3026574"/>
            <a:ext cx="2418977" cy="1308625"/>
          </a:xfrm>
          <a:prstGeom prst="rect">
            <a:avLst/>
          </a:prstGeom>
          <a:noFill/>
          <a:ln>
            <a:noFill/>
          </a:ln>
        </p:spPr>
      </p:pic>
      <p:sp>
        <p:nvSpPr>
          <p:cNvPr id="462" name="Shape 462"/>
          <p:cNvSpPr/>
          <p:nvPr/>
        </p:nvSpPr>
        <p:spPr>
          <a:xfrm>
            <a:off x="7548957" y="1655416"/>
            <a:ext cx="862320" cy="369732"/>
          </a:xfrm>
          <a:prstGeom prst="rightArrow">
            <a:avLst>
              <a:gd name="adj1" fmla="val 50000"/>
              <a:gd name="adj2" fmla="val 50000"/>
            </a:avLst>
          </a:prstGeom>
          <a:solidFill>
            <a:schemeClr val="dk2"/>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63" name="Shape 463"/>
          <p:cNvSpPr/>
          <p:nvPr/>
        </p:nvSpPr>
        <p:spPr>
          <a:xfrm rot="2108717">
            <a:off x="6201726" y="4166942"/>
            <a:ext cx="509203" cy="369732"/>
          </a:xfrm>
          <a:prstGeom prst="rightArrow">
            <a:avLst>
              <a:gd name="adj1" fmla="val 50000"/>
              <a:gd name="adj2" fmla="val 50000"/>
            </a:avLst>
          </a:prstGeom>
          <a:solidFill>
            <a:schemeClr val="dk2"/>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464" name="Shape 464" descr="http://unrestrictedstock.com/wp-content/uploads/2011/01/Eiffel-Tower-Free-Stock-Photo-with-Sky.jpg"/>
          <p:cNvPicPr preferRelativeResize="0"/>
          <p:nvPr/>
        </p:nvPicPr>
        <p:blipFill rotWithShape="1">
          <a:blip r:embed="rId5">
            <a:alphaModFix/>
          </a:blip>
          <a:srcRect/>
          <a:stretch/>
        </p:blipFill>
        <p:spPr>
          <a:xfrm>
            <a:off x="155575" y="-10134600"/>
            <a:ext cx="1517903" cy="1912042"/>
          </a:xfrm>
          <a:prstGeom prst="rect">
            <a:avLst/>
          </a:prstGeom>
          <a:noFill/>
          <a:ln>
            <a:noFill/>
          </a:ln>
        </p:spPr>
      </p:pic>
      <p:pic>
        <p:nvPicPr>
          <p:cNvPr id="465" name="Shape 465"/>
          <p:cNvPicPr preferRelativeResize="0"/>
          <p:nvPr/>
        </p:nvPicPr>
        <p:blipFill rotWithShape="1">
          <a:blip r:embed="rId5">
            <a:alphaModFix/>
          </a:blip>
          <a:srcRect/>
          <a:stretch/>
        </p:blipFill>
        <p:spPr>
          <a:xfrm>
            <a:off x="1391001" y="3940310"/>
            <a:ext cx="1299379" cy="1636776"/>
          </a:xfrm>
          <a:prstGeom prst="rect">
            <a:avLst/>
          </a:prstGeom>
          <a:noFill/>
          <a:ln>
            <a:noFill/>
          </a:ln>
        </p:spPr>
      </p:pic>
      <p:pic>
        <p:nvPicPr>
          <p:cNvPr id="466" name="Shape 466"/>
          <p:cNvPicPr preferRelativeResize="0"/>
          <p:nvPr/>
        </p:nvPicPr>
        <p:blipFill rotWithShape="1">
          <a:blip r:embed="rId6">
            <a:alphaModFix/>
          </a:blip>
          <a:srcRect/>
          <a:stretch/>
        </p:blipFill>
        <p:spPr>
          <a:xfrm>
            <a:off x="63500" y="6427787"/>
            <a:ext cx="393700" cy="393700"/>
          </a:xfrm>
          <a:prstGeom prst="rect">
            <a:avLst/>
          </a:prstGeom>
          <a:noFill/>
          <a:ln>
            <a:noFill/>
          </a:ln>
        </p:spPr>
      </p:pic>
      <p:sp>
        <p:nvSpPr>
          <p:cNvPr id="467" name="Shape 467"/>
          <p:cNvSpPr txBox="1"/>
          <p:nvPr/>
        </p:nvSpPr>
        <p:spPr>
          <a:xfrm rot="-5400000">
            <a:off x="-2151133" y="3790172"/>
            <a:ext cx="4613415" cy="40010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000">
                <a:solidFill>
                  <a:schemeClr val="dk1"/>
                </a:solidFill>
                <a:latin typeface="Calibri"/>
                <a:ea typeface="Calibri"/>
                <a:cs typeface="Calibri"/>
                <a:sym typeface="Calibri"/>
              </a:rPr>
              <a:t>Volume (Petabytes)</a:t>
            </a:r>
          </a:p>
        </p:txBody>
      </p:sp>
      <p:sp>
        <p:nvSpPr>
          <p:cNvPr id="2" name="TextBox 1"/>
          <p:cNvSpPr txBox="1"/>
          <p:nvPr/>
        </p:nvSpPr>
        <p:spPr>
          <a:xfrm>
            <a:off x="5199797" y="2001785"/>
            <a:ext cx="2351926" cy="400110"/>
          </a:xfrm>
          <a:prstGeom prst="rect">
            <a:avLst/>
          </a:prstGeom>
          <a:solidFill>
            <a:schemeClr val="bg1"/>
          </a:solidFill>
        </p:spPr>
        <p:txBody>
          <a:bodyPr wrap="none" rtlCol="0">
            <a:spAutoFit/>
          </a:bodyPr>
          <a:lstStyle/>
          <a:p>
            <a:r>
              <a:rPr lang="en-US" sz="2000" b="1" dirty="0" smtClean="0">
                <a:solidFill>
                  <a:schemeClr val="bg2"/>
                </a:solidFill>
              </a:rPr>
              <a:t>Aug 2017 32.8PB*</a:t>
            </a:r>
            <a:endParaRPr lang="en-US" sz="2000" b="1" dirty="0">
              <a:solidFill>
                <a:schemeClr val="bg2"/>
              </a:solidFill>
            </a:endParaRPr>
          </a:p>
        </p:txBody>
      </p:sp>
      <p:sp>
        <p:nvSpPr>
          <p:cNvPr id="3" name="TextBox 2"/>
          <p:cNvSpPr txBox="1"/>
          <p:nvPr/>
        </p:nvSpPr>
        <p:spPr>
          <a:xfrm>
            <a:off x="5199797" y="5577086"/>
            <a:ext cx="3685624" cy="369332"/>
          </a:xfrm>
          <a:prstGeom prst="rect">
            <a:avLst/>
          </a:prstGeom>
          <a:noFill/>
        </p:spPr>
        <p:txBody>
          <a:bodyPr wrap="none" rtlCol="0">
            <a:spAutoFit/>
          </a:bodyPr>
          <a:lstStyle/>
          <a:p>
            <a:r>
              <a:rPr lang="en-US" sz="1800" dirty="0" smtClean="0"/>
              <a:t>*Includes primary and secure data</a:t>
            </a:r>
            <a:endParaRPr lang="en-US" sz="1800" dirty="0"/>
          </a:p>
        </p:txBody>
      </p:sp>
    </p:spTree>
    <p:extLst>
      <p:ext uri="{BB962C8B-B14F-4D97-AF65-F5344CB8AC3E}">
        <p14:creationId xmlns:p14="http://schemas.microsoft.com/office/powerpoint/2010/main" val="228828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p:nvPr/>
        </p:nvSpPr>
        <p:spPr>
          <a:xfrm>
            <a:off x="0" y="325841"/>
            <a:ext cx="9143998" cy="1143000"/>
          </a:xfrm>
          <a:prstGeom prst="rect">
            <a:avLst/>
          </a:prstGeom>
          <a:noFill/>
          <a:ln>
            <a:noFill/>
          </a:ln>
        </p:spPr>
        <p:txBody>
          <a:bodyPr wrap="square" lIns="91425" tIns="45700" rIns="91425" bIns="45700" anchor="ctr" anchorCtr="0">
            <a:noAutofit/>
          </a:bodyPr>
          <a:lstStyle/>
          <a:p>
            <a:pPr marL="0" marR="0" lvl="0" indent="0" algn="ctr" rtl="0">
              <a:lnSpc>
                <a:spcPct val="88636"/>
              </a:lnSpc>
              <a:spcBef>
                <a:spcPts val="0"/>
              </a:spcBef>
              <a:spcAft>
                <a:spcPts val="0"/>
              </a:spcAft>
              <a:buClr>
                <a:schemeClr val="lt1"/>
              </a:buClr>
              <a:buSzPct val="25000"/>
              <a:buFont typeface="Arial Narrow"/>
              <a:buNone/>
            </a:pPr>
            <a:r>
              <a:rPr lang="en-US" sz="3600" dirty="0">
                <a:solidFill>
                  <a:schemeClr val="bg2"/>
                </a:solidFill>
                <a:latin typeface="Arial Narrow"/>
                <a:ea typeface="Arial Narrow"/>
                <a:cs typeface="Arial Narrow"/>
                <a:sym typeface="Arial Narrow"/>
              </a:rPr>
              <a:t>NCEI Environmental Data User-Requested Volume</a:t>
            </a:r>
          </a:p>
          <a:p>
            <a:pPr marL="0" marR="0" lvl="0" indent="0" algn="ctr" rtl="0">
              <a:lnSpc>
                <a:spcPct val="88636"/>
              </a:lnSpc>
              <a:spcBef>
                <a:spcPts val="0"/>
              </a:spcBef>
              <a:buClr>
                <a:schemeClr val="lt1"/>
              </a:buClr>
              <a:buSzPct val="25000"/>
              <a:buFont typeface="Arial Narrow"/>
              <a:buNone/>
            </a:pPr>
            <a:r>
              <a:rPr lang="en-US" sz="2400" dirty="0">
                <a:solidFill>
                  <a:schemeClr val="bg2"/>
                </a:solidFill>
                <a:latin typeface="Arial Narrow"/>
                <a:ea typeface="Arial Narrow"/>
                <a:cs typeface="Arial Narrow"/>
                <a:sym typeface="Arial Narrow"/>
              </a:rPr>
              <a:t>Increasing Data Requests from Station, Model, Radar, and Satellite Sources</a:t>
            </a:r>
          </a:p>
        </p:txBody>
      </p:sp>
      <p:pic>
        <p:nvPicPr>
          <p:cNvPr id="443" name="Shape 443"/>
          <p:cNvPicPr preferRelativeResize="0"/>
          <p:nvPr/>
        </p:nvPicPr>
        <p:blipFill rotWithShape="1">
          <a:blip r:embed="rId3">
            <a:alphaModFix/>
          </a:blip>
          <a:srcRect l="7171"/>
          <a:stretch/>
        </p:blipFill>
        <p:spPr>
          <a:xfrm>
            <a:off x="1098644" y="1516036"/>
            <a:ext cx="7499444" cy="5015691"/>
          </a:xfrm>
          <a:prstGeom prst="rect">
            <a:avLst/>
          </a:prstGeom>
          <a:noFill/>
          <a:ln>
            <a:noFill/>
          </a:ln>
        </p:spPr>
      </p:pic>
      <p:sp>
        <p:nvSpPr>
          <p:cNvPr id="444" name="Shape 444"/>
          <p:cNvSpPr txBox="1"/>
          <p:nvPr/>
        </p:nvSpPr>
        <p:spPr>
          <a:xfrm rot="-5400000">
            <a:off x="-1330656" y="3780432"/>
            <a:ext cx="4264925" cy="36933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Volume (Petabytes)</a:t>
            </a:r>
          </a:p>
        </p:txBody>
      </p:sp>
    </p:spTree>
    <p:extLst>
      <p:ext uri="{BB962C8B-B14F-4D97-AF65-F5344CB8AC3E}">
        <p14:creationId xmlns:p14="http://schemas.microsoft.com/office/powerpoint/2010/main" val="423740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p:nvPr/>
        </p:nvSpPr>
        <p:spPr>
          <a:xfrm>
            <a:off x="2" y="320136"/>
            <a:ext cx="9143998" cy="1143000"/>
          </a:xfrm>
          <a:prstGeom prst="rect">
            <a:avLst/>
          </a:prstGeom>
          <a:noFill/>
          <a:ln>
            <a:noFill/>
          </a:ln>
        </p:spPr>
        <p:txBody>
          <a:bodyPr wrap="square" lIns="91425" tIns="45700" rIns="91425" bIns="45700" anchor="ctr" anchorCtr="0">
            <a:noAutofit/>
          </a:bodyPr>
          <a:lstStyle/>
          <a:p>
            <a:pPr marL="0" marR="0" lvl="0" indent="0" algn="ctr" rtl="0">
              <a:lnSpc>
                <a:spcPct val="88636"/>
              </a:lnSpc>
              <a:spcBef>
                <a:spcPts val="0"/>
              </a:spcBef>
              <a:buClr>
                <a:schemeClr val="lt1"/>
              </a:buClr>
              <a:buSzPct val="25000"/>
              <a:buFont typeface="Arial Narrow"/>
              <a:buNone/>
            </a:pPr>
            <a:r>
              <a:rPr lang="en-US" sz="3600" dirty="0">
                <a:solidFill>
                  <a:schemeClr val="bg2"/>
                </a:solidFill>
                <a:latin typeface="Arial Narrow"/>
                <a:ea typeface="Arial Narrow"/>
                <a:cs typeface="Arial Narrow"/>
                <a:sym typeface="Arial Narrow"/>
              </a:rPr>
              <a:t>NCEI Cumulative Satellite Data Archival Volume</a:t>
            </a:r>
          </a:p>
        </p:txBody>
      </p:sp>
      <p:pic>
        <p:nvPicPr>
          <p:cNvPr id="451" name="Shape 451"/>
          <p:cNvPicPr preferRelativeResize="0"/>
          <p:nvPr/>
        </p:nvPicPr>
        <p:blipFill rotWithShape="1">
          <a:blip r:embed="rId3">
            <a:alphaModFix/>
          </a:blip>
          <a:srcRect t="8311"/>
          <a:stretch/>
        </p:blipFill>
        <p:spPr>
          <a:xfrm>
            <a:off x="0" y="1544008"/>
            <a:ext cx="9144000" cy="4938923"/>
          </a:xfrm>
          <a:prstGeom prst="rect">
            <a:avLst/>
          </a:prstGeom>
          <a:noFill/>
          <a:ln>
            <a:noFill/>
          </a:ln>
        </p:spPr>
      </p:pic>
      <p:sp>
        <p:nvSpPr>
          <p:cNvPr id="2" name="TextBox 1"/>
          <p:cNvSpPr txBox="1"/>
          <p:nvPr/>
        </p:nvSpPr>
        <p:spPr>
          <a:xfrm>
            <a:off x="1406284" y="3891064"/>
            <a:ext cx="4942379" cy="369332"/>
          </a:xfrm>
          <a:prstGeom prst="rect">
            <a:avLst/>
          </a:prstGeom>
          <a:noFill/>
        </p:spPr>
        <p:txBody>
          <a:bodyPr wrap="none" rtlCol="0">
            <a:spAutoFit/>
          </a:bodyPr>
          <a:lstStyle/>
          <a:p>
            <a:r>
              <a:rPr lang="en-US" sz="1800" dirty="0" smtClean="0"/>
              <a:t>In Situ adds 10PB by 2025 and 18PB by 2030 </a:t>
            </a:r>
            <a:endParaRPr lang="en-US" sz="1800" dirty="0"/>
          </a:p>
        </p:txBody>
      </p:sp>
    </p:spTree>
    <p:extLst>
      <p:ext uri="{BB962C8B-B14F-4D97-AF65-F5344CB8AC3E}">
        <p14:creationId xmlns:p14="http://schemas.microsoft.com/office/powerpoint/2010/main" val="2881712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Archive</a:t>
            </a:r>
            <a:endParaRPr lang="en-US" dirty="0"/>
          </a:p>
        </p:txBody>
      </p:sp>
      <p:sp>
        <p:nvSpPr>
          <p:cNvPr id="3" name="Text Placeholder 2"/>
          <p:cNvSpPr>
            <a:spLocks noGrp="1"/>
          </p:cNvSpPr>
          <p:nvPr>
            <p:ph type="body" idx="1"/>
          </p:nvPr>
        </p:nvSpPr>
        <p:spPr>
          <a:xfrm>
            <a:off x="97277" y="1600200"/>
            <a:ext cx="8891080" cy="4959626"/>
          </a:xfrm>
        </p:spPr>
        <p:txBody>
          <a:bodyPr/>
          <a:lstStyle/>
          <a:p>
            <a:pPr>
              <a:buClr>
                <a:schemeClr val="accent5">
                  <a:lumMod val="50000"/>
                </a:schemeClr>
              </a:buClr>
            </a:pPr>
            <a:r>
              <a:rPr lang="en-US" sz="2800" dirty="0"/>
              <a:t>S</a:t>
            </a:r>
            <a:r>
              <a:rPr lang="en-US" sz="2800" dirty="0" smtClean="0"/>
              <a:t>trengthen </a:t>
            </a:r>
            <a:r>
              <a:rPr lang="en-US" sz="2800" dirty="0"/>
              <a:t>the trust of </a:t>
            </a:r>
            <a:r>
              <a:rPr lang="en-US" sz="2800" dirty="0" smtClean="0"/>
              <a:t>user communities, partners </a:t>
            </a:r>
            <a:r>
              <a:rPr lang="en-US" sz="2800" dirty="0"/>
              <a:t>and the </a:t>
            </a:r>
            <a:r>
              <a:rPr lang="en-US" sz="2800" dirty="0" smtClean="0"/>
              <a:t>public by quantifiably demonstrating </a:t>
            </a:r>
            <a:r>
              <a:rPr lang="en-US" sz="2800" dirty="0"/>
              <a:t>capabilities for ensuring data integrity and reliability over the long term. </a:t>
            </a:r>
            <a:endParaRPr lang="en-US" sz="2800" dirty="0" smtClean="0"/>
          </a:p>
          <a:p>
            <a:endParaRPr lang="en-US" sz="2800" dirty="0" smtClean="0"/>
          </a:p>
          <a:p>
            <a:r>
              <a:rPr lang="en-US" sz="2800" dirty="0" smtClean="0"/>
              <a:t>NCEI leads four World Data Systems: Geophysics</a:t>
            </a:r>
            <a:r>
              <a:rPr lang="en-US" sz="2800" dirty="0"/>
              <a:t>, </a:t>
            </a:r>
            <a:r>
              <a:rPr lang="en-US" sz="2800" dirty="0" smtClean="0"/>
              <a:t>Meteorology, Oceanography, and Paleoclimatology</a:t>
            </a:r>
            <a:endParaRPr lang="en-US" sz="2800" dirty="0"/>
          </a:p>
          <a:p>
            <a:pPr>
              <a:buClr>
                <a:schemeClr val="accent5">
                  <a:lumMod val="50000"/>
                </a:schemeClr>
              </a:buClr>
            </a:pPr>
            <a:endParaRPr lang="en-US" sz="2800" dirty="0"/>
          </a:p>
          <a:p>
            <a:r>
              <a:rPr lang="en-US" sz="2800" dirty="0"/>
              <a:t>Recommended option is the Core Trustworthy Data Repository.</a:t>
            </a:r>
          </a:p>
          <a:p>
            <a:pPr marL="203200" indent="0">
              <a:buNone/>
            </a:pPr>
            <a:r>
              <a:rPr lang="en-US" dirty="0"/>
              <a:t/>
            </a:r>
            <a:br>
              <a:rPr lang="en-US" dirty="0"/>
            </a:br>
            <a:endParaRPr lang="en-US" dirty="0"/>
          </a:p>
        </p:txBody>
      </p:sp>
    </p:spTree>
    <p:extLst>
      <p:ext uri="{BB962C8B-B14F-4D97-AF65-F5344CB8AC3E}">
        <p14:creationId xmlns:p14="http://schemas.microsoft.com/office/powerpoint/2010/main" val="4153624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Stewardship Maturity Matrix (DSMM)</a:t>
            </a:r>
            <a:endParaRPr lang="en-US" dirty="0"/>
          </a:p>
        </p:txBody>
      </p:sp>
      <p:sp>
        <p:nvSpPr>
          <p:cNvPr id="6" name="Rectangle 5"/>
          <p:cNvSpPr/>
          <p:nvPr/>
        </p:nvSpPr>
        <p:spPr>
          <a:xfrm>
            <a:off x="119270" y="1825513"/>
            <a:ext cx="9024730" cy="3046988"/>
          </a:xfrm>
          <a:prstGeom prst="rect">
            <a:avLst/>
          </a:prstGeom>
        </p:spPr>
        <p:txBody>
          <a:bodyPr wrap="square">
            <a:spAutoFit/>
          </a:bodyPr>
          <a:lstStyle/>
          <a:p>
            <a:pPr algn="ctr"/>
            <a:r>
              <a:rPr lang="en-US" sz="3200" dirty="0" smtClean="0"/>
              <a:t>A </a:t>
            </a:r>
            <a:r>
              <a:rPr lang="en-US" sz="3200" dirty="0"/>
              <a:t>Unified Framework for</a:t>
            </a:r>
          </a:p>
          <a:p>
            <a:pPr algn="ctr"/>
            <a:r>
              <a:rPr lang="en-US" sz="3200" dirty="0"/>
              <a:t>Measuring Stewardship Practices Applied to</a:t>
            </a:r>
          </a:p>
          <a:p>
            <a:pPr algn="ctr"/>
            <a:r>
              <a:rPr lang="en-US" sz="3200" dirty="0"/>
              <a:t>Individual Digital Earth Sciences Data </a:t>
            </a:r>
            <a:r>
              <a:rPr lang="en-US" sz="3200" dirty="0" smtClean="0"/>
              <a:t>Products</a:t>
            </a:r>
          </a:p>
          <a:p>
            <a:pPr algn="ctr"/>
            <a:endParaRPr lang="en-US" sz="3200" dirty="0"/>
          </a:p>
          <a:p>
            <a:pPr algn="ctr"/>
            <a:endParaRPr lang="en-US" sz="3200" dirty="0" smtClean="0"/>
          </a:p>
          <a:p>
            <a:pPr algn="ctr"/>
            <a:r>
              <a:rPr lang="en-US" sz="3200" dirty="0" smtClean="0"/>
              <a:t> </a:t>
            </a:r>
            <a:r>
              <a:rPr lang="en-US" sz="3200" dirty="0">
                <a:hlinkClick r:id="rId3"/>
              </a:rPr>
              <a:t>http://tinyurl.com/DSMMintro</a:t>
            </a:r>
            <a:endParaRPr lang="en-US" sz="3200" dirty="0"/>
          </a:p>
        </p:txBody>
      </p:sp>
    </p:spTree>
    <p:extLst>
      <p:ext uri="{BB962C8B-B14F-4D97-AF65-F5344CB8AC3E}">
        <p14:creationId xmlns:p14="http://schemas.microsoft.com/office/powerpoint/2010/main" val="2966469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4548</TotalTime>
  <Words>966</Words>
  <Application>Microsoft Office PowerPoint</Application>
  <PresentationFormat>On-screen Show (4:3)</PresentationFormat>
  <Paragraphs>217</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Narrow</vt:lpstr>
      <vt:lpstr>Calibri</vt:lpstr>
      <vt:lpstr>Trebuchet MS</vt:lpstr>
      <vt:lpstr>Office Theme</vt:lpstr>
      <vt:lpstr>PowerPoint Presentation</vt:lpstr>
      <vt:lpstr>Outline</vt:lpstr>
      <vt:lpstr>PowerPoint Presentation</vt:lpstr>
      <vt:lpstr>PowerPoint Presentation</vt:lpstr>
      <vt:lpstr>PowerPoint Presentation</vt:lpstr>
      <vt:lpstr>PowerPoint Presentation</vt:lpstr>
      <vt:lpstr>PowerPoint Presentation</vt:lpstr>
      <vt:lpstr>Trusted Archive</vt:lpstr>
      <vt:lpstr>Data Stewardship Maturity Matrix (DSMM)</vt:lpstr>
      <vt:lpstr>DSMM Defines Measureable, Five-Level Progressive Practices  in Nine Quasi-Independent Key Components</vt:lpstr>
      <vt:lpstr>Processes: Data Management</vt:lpstr>
      <vt:lpstr>Processes: Data Management</vt:lpstr>
      <vt:lpstr>Infrastructure: NCEI “Tomorrow”</vt:lpstr>
      <vt:lpstr>Infrastructure: Ingest</vt:lpstr>
      <vt:lpstr>MSN Service Model</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Veasey</dc:creator>
  <cp:lastModifiedBy>Nancy Ritchey</cp:lastModifiedBy>
  <cp:revision>126</cp:revision>
  <cp:lastPrinted>2015-06-02T12:37:07Z</cp:lastPrinted>
  <dcterms:modified xsi:type="dcterms:W3CDTF">2017-09-26T20:32:03Z</dcterms:modified>
</cp:coreProperties>
</file>