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09" r:id="rId4"/>
    <p:sldId id="257" r:id="rId5"/>
    <p:sldId id="263" r:id="rId6"/>
    <p:sldId id="258" r:id="rId7"/>
    <p:sldId id="262" r:id="rId8"/>
    <p:sldId id="264" r:id="rId9"/>
    <p:sldId id="310" r:id="rId10"/>
    <p:sldId id="265" r:id="rId11"/>
    <p:sldId id="266" r:id="rId12"/>
    <p:sldId id="267" r:id="rId13"/>
    <p:sldId id="270" r:id="rId14"/>
    <p:sldId id="268" r:id="rId15"/>
    <p:sldId id="269" r:id="rId16"/>
    <p:sldId id="271" r:id="rId17"/>
    <p:sldId id="301" r:id="rId18"/>
    <p:sldId id="311" r:id="rId19"/>
    <p:sldId id="312" r:id="rId20"/>
    <p:sldId id="273" r:id="rId21"/>
    <p:sldId id="260" r:id="rId22"/>
    <p:sldId id="28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96"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218.61.136.67:8079/rsviewer/index.html&#13;" TargetMode="Externa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ormAutofit/>
          </a:bodyPr>
          <a:lstStyle/>
          <a:p>
            <a:r>
              <a:rPr lang="en-US" altLang="zh-CN" dirty="0" smtClean="0">
                <a:latin typeface="+mn-lt"/>
                <a:cs typeface="Times New Roman" panose="02020603050405020304" pitchFamily="18" charset="0"/>
              </a:rPr>
              <a:t>The introduction of Geological Super Computer </a:t>
            </a:r>
            <a:endParaRPr lang="en-US" altLang="zh-CN" dirty="0" smtClean="0">
              <a:latin typeface="+mn-lt"/>
              <a:cs typeface="Times New Roman" panose="02020603050405020304" pitchFamily="18" charset="0"/>
            </a:endParaRPr>
          </a:p>
        </p:txBody>
      </p:sp>
      <p:sp>
        <p:nvSpPr>
          <p:cNvPr id="4" name="文本框 3"/>
          <p:cNvSpPr txBox="1"/>
          <p:nvPr/>
        </p:nvSpPr>
        <p:spPr>
          <a:xfrm>
            <a:off x="4133436" y="4331970"/>
            <a:ext cx="4305935" cy="1322070"/>
          </a:xfrm>
          <a:prstGeom prst="rect">
            <a:avLst/>
          </a:prstGeom>
          <a:noFill/>
        </p:spPr>
        <p:txBody>
          <a:bodyPr wrap="none" rtlCol="0">
            <a:spAutoFit/>
          </a:bodyPr>
          <a:lstStyle/>
          <a:p>
            <a:r>
              <a:rPr lang="en-US" altLang="zh-CN" sz="2000" dirty="0" smtClean="0"/>
              <a:t>Shenyang Geological Survey Center. CGS</a:t>
            </a:r>
            <a:endParaRPr lang="en-US" altLang="zh-CN" sz="2000" dirty="0" smtClean="0"/>
          </a:p>
          <a:p>
            <a:r>
              <a:rPr lang="en-US" altLang="zh-CN" sz="2000" dirty="0" smtClean="0"/>
              <a:t>                             </a:t>
            </a:r>
            <a:r>
              <a:rPr lang="en-US" altLang="zh-CN" sz="2000" dirty="0" smtClean="0">
                <a:latin typeface="Times New Roman" panose="02020603050405020304" pitchFamily="18" charset="0"/>
                <a:cs typeface="Times New Roman" panose="02020603050405020304" pitchFamily="18" charset="0"/>
              </a:rPr>
              <a:t>2</a:t>
            </a:r>
            <a:r>
              <a:rPr lang="x-none" altLang="zh-CN" sz="2000" dirty="0" smtClean="0">
                <a:latin typeface="Times New Roman" panose="02020603050405020304" pitchFamily="18" charset="0"/>
                <a:cs typeface="Times New Roman" panose="02020603050405020304" pitchFamily="18" charset="0"/>
              </a:rPr>
              <a:t>016-12</a:t>
            </a:r>
            <a:endParaRPr lang="x-none" altLang="zh-CN" sz="2000" dirty="0" smtClean="0">
              <a:latin typeface="Times New Roman" panose="02020603050405020304" pitchFamily="18" charset="0"/>
              <a:cs typeface="Times New Roman" panose="02020603050405020304" pitchFamily="18" charset="0"/>
            </a:endParaRPr>
          </a:p>
          <a:p>
            <a:endParaRPr lang="x-none" altLang="zh-CN" sz="2000" dirty="0">
              <a:latin typeface="Times New Roman" panose="02020603050405020304" pitchFamily="18" charset="0"/>
              <a:cs typeface="Times New Roman" panose="02020603050405020304" pitchFamily="18" charset="0"/>
            </a:endParaRPr>
          </a:p>
          <a:p>
            <a:pPr algn="ctr"/>
            <a:r>
              <a:rPr lang="en-US" altLang="x-none" sz="2000" dirty="0">
                <a:latin typeface="Times New Roman" panose="02020603050405020304" pitchFamily="18" charset="0"/>
                <a:cs typeface="Times New Roman" panose="02020603050405020304" pitchFamily="18" charset="0"/>
              </a:rPr>
              <a:t>ZhangNan</a:t>
            </a:r>
            <a:endParaRPr lang="en-US" altLang="x-none"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vert="horz" lIns="91440" tIns="45720" rIns="91440" bIns="45720" rtlCol="0">
            <a:normAutofit/>
          </a:bodyPr>
          <a:lstStyle/>
          <a:p>
            <a:endParaRPr lang="en-US" altLang="zh-CN" sz="2400" dirty="0" smtClean="0"/>
          </a:p>
          <a:p>
            <a:r>
              <a:rPr lang="en-US" altLang="zh-CN" sz="2400" dirty="0" smtClean="0">
                <a:latin typeface="Times New Roman" panose="02020603050405020304" pitchFamily="18" charset="0"/>
                <a:cs typeface="Times New Roman" panose="02020603050405020304" pitchFamily="18" charset="0"/>
              </a:rPr>
              <a:t>Background and goal</a:t>
            </a:r>
            <a:endParaRPr lang="zh-CN" altLang="zh-CN" sz="2400" dirty="0" smtClean="0">
              <a:latin typeface="Times New Roman" panose="02020603050405020304" pitchFamily="18" charset="0"/>
              <a:cs typeface="Times New Roman" panose="02020603050405020304" pitchFamily="18" charset="0"/>
            </a:endParaRPr>
          </a:p>
          <a:p>
            <a:r>
              <a:rPr lang="en-US" altLang="zh-CN" sz="2400" dirty="0" smtClean="0">
                <a:solidFill>
                  <a:schemeClr val="accent1"/>
                </a:solidFill>
                <a:latin typeface="Times New Roman" panose="02020603050405020304" pitchFamily="18" charset="0"/>
                <a:cs typeface="Times New Roman" panose="02020603050405020304" pitchFamily="18" charset="0"/>
              </a:rPr>
              <a:t>Processing ability and professional support </a:t>
            </a:r>
            <a:endParaRPr lang="zh-CN" altLang="zh-CN" sz="2400" dirty="0" smtClean="0">
              <a:solidFill>
                <a:schemeClr val="accent1"/>
              </a:solidFill>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Actual application</a:t>
            </a:r>
            <a:endParaRPr lang="zh-CN"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Future work</a:t>
            </a:r>
            <a:endParaRPr lang="zh-CN" altLang="zh-CN" sz="2400" dirty="0" smtClean="0">
              <a:latin typeface="Times New Roman" panose="02020603050405020304" pitchFamily="18" charset="0"/>
              <a:cs typeface="Times New Roman" panose="02020603050405020304" pitchFamily="18" charset="0"/>
            </a:endParaRPr>
          </a:p>
          <a:p>
            <a:pPr lvl="0" algn="l">
              <a:lnSpc>
                <a:spcPct val="130000"/>
              </a:lnSpc>
            </a:pPr>
            <a:endParaRPr lang="x-none" altLang="zh-CN" sz="2500" dirty="0">
              <a:latin typeface="微软雅黑" panose="020B0503020204020204" charset="-122"/>
              <a:ea typeface="微软雅黑" panose="020B050302020402020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latinLnBrk="1"/>
            <a:r>
              <a:rPr lang="en-US" altLang="zh-CN" sz="2400" dirty="0" smtClean="0">
                <a:latin typeface="Times New Roman" panose="02020603050405020304" pitchFamily="18" charset="0"/>
                <a:cs typeface="Times New Roman" panose="02020603050405020304" pitchFamily="18" charset="0"/>
              </a:rPr>
              <a:t>As the fastest and strongest platform in CGS , it can operate more than 1800 core , 3600 thread and has 1TB memory. It can provide the peak floating point calculations with 120 trillion per second (computational efficiency get to 82%).</a:t>
            </a:r>
            <a:endParaRPr lang="en-US" altLang="zh-CN" sz="2400" dirty="0" smtClean="0">
              <a:latin typeface="Times New Roman" panose="02020603050405020304" pitchFamily="18" charset="0"/>
              <a:cs typeface="Times New Roman" panose="02020603050405020304" pitchFamily="18" charset="0"/>
            </a:endParaRPr>
          </a:p>
          <a:p>
            <a:pPr latinLnBrk="1">
              <a:buNone/>
            </a:pPr>
            <a:endParaRPr lang="zh-CN" altLang="zh-CN" sz="2400" b="1"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The platform has the PB level storage ability, which can also expand to EB level. It can provide support for remote backup. The whole oil and gas data processing software have been installed in the platform, which has 6 categories ,22 soft wares. Compared with traditional data center, computing velocity and process rate are improved dramatically.</a:t>
            </a:r>
            <a:endParaRPr lang="zh-CN" altLang="zh-CN"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9095" y="-109220"/>
            <a:ext cx="6243955" cy="1325880"/>
          </a:xfrm>
        </p:spPr>
        <p:txBody>
          <a:bodyPr/>
          <a:lstStyle/>
          <a:p>
            <a:endParaRPr lang="x-none" altLang="zh-CN" sz="3600">
              <a:latin typeface="浪漫雅圆" panose="02010601040101010101" charset="-122"/>
              <a:ea typeface="浪漫雅圆" panose="02010601040101010101" charset="-122"/>
            </a:endParaRPr>
          </a:p>
        </p:txBody>
      </p:sp>
      <p:pic>
        <p:nvPicPr>
          <p:cNvPr id="15363" name="图片 13"/>
          <p:cNvPicPr>
            <a:picLocks noChangeAspect="1"/>
          </p:cNvPicPr>
          <p:nvPr/>
        </p:nvPicPr>
        <p:blipFill>
          <a:blip r:embed="rId1" cstate="print"/>
          <a:stretch>
            <a:fillRect/>
          </a:stretch>
        </p:blipFill>
        <p:spPr>
          <a:xfrm>
            <a:off x="7307263" y="193993"/>
            <a:ext cx="4754562" cy="6659562"/>
          </a:xfrm>
          <a:prstGeom prst="rect">
            <a:avLst/>
          </a:prstGeom>
          <a:noFill/>
          <a:ln w="9525">
            <a:noFill/>
            <a:miter/>
          </a:ln>
        </p:spPr>
      </p:pic>
      <p:pic>
        <p:nvPicPr>
          <p:cNvPr id="15364" name="图片 3" descr="计算平台内部拓扑"/>
          <p:cNvPicPr>
            <a:picLocks noChangeAspect="1"/>
          </p:cNvPicPr>
          <p:nvPr/>
        </p:nvPicPr>
        <p:blipFill>
          <a:blip r:embed="rId2" cstate="print"/>
          <a:stretch>
            <a:fillRect/>
          </a:stretch>
        </p:blipFill>
        <p:spPr>
          <a:xfrm>
            <a:off x="450215" y="910590"/>
            <a:ext cx="6337935" cy="4250690"/>
          </a:xfrm>
          <a:prstGeom prst="rect">
            <a:avLst/>
          </a:prstGeom>
          <a:noFill/>
          <a:ln w="9525">
            <a:noFill/>
            <a:miter/>
          </a:ln>
        </p:spPr>
      </p:pic>
      <p:sp>
        <p:nvSpPr>
          <p:cNvPr id="4" name="文本框 3"/>
          <p:cNvSpPr txBox="1"/>
          <p:nvPr/>
        </p:nvSpPr>
        <p:spPr>
          <a:xfrm>
            <a:off x="342900" y="5175250"/>
            <a:ext cx="7002238" cy="1200329"/>
          </a:xfrm>
          <a:prstGeom prst="rect">
            <a:avLst/>
          </a:prstGeom>
          <a:noFill/>
        </p:spPr>
        <p:txBody>
          <a:bodyPr wrap="none" rtlCol="0">
            <a:spAutoFit/>
          </a:bodyPr>
          <a:lstStyle/>
          <a:p>
            <a:pPr algn="l"/>
            <a:r>
              <a:rPr lang="en-US" altLang="zh-CN" b="1" dirty="0" smtClean="0">
                <a:latin typeface="Times New Roman" panose="02020603050405020304" pitchFamily="18" charset="0"/>
                <a:ea typeface="微软雅黑" panose="020B0503020204020204" charset="-122"/>
                <a:cs typeface="Times New Roman" panose="02020603050405020304" pitchFamily="18" charset="0"/>
              </a:rPr>
              <a:t>Single </a:t>
            </a:r>
            <a:r>
              <a:rPr lang="zh-CN" altLang="en-US" b="1" dirty="0" smtClean="0">
                <a:latin typeface="Times New Roman" panose="02020603050405020304" pitchFamily="18" charset="0"/>
                <a:ea typeface="微软雅黑" panose="020B0503020204020204" charset="-122"/>
                <a:cs typeface="Times New Roman" panose="02020603050405020304" pitchFamily="18" charset="0"/>
              </a:rPr>
              <a:t>56Gb</a:t>
            </a:r>
            <a:r>
              <a:rPr lang="zh-CN" altLang="en-US" b="1" dirty="0">
                <a:latin typeface="Times New Roman" panose="02020603050405020304" pitchFamily="18" charset="0"/>
                <a:ea typeface="微软雅黑" panose="020B0503020204020204" charset="-122"/>
                <a:cs typeface="Times New Roman" panose="02020603050405020304" pitchFamily="18" charset="0"/>
              </a:rPr>
              <a:t> </a:t>
            </a:r>
            <a:r>
              <a:rPr lang="zh-CN" altLang="en-US" b="1" dirty="0" smtClean="0">
                <a:latin typeface="Times New Roman" panose="02020603050405020304" pitchFamily="18" charset="0"/>
                <a:ea typeface="微软雅黑" panose="020B0503020204020204" charset="-122"/>
                <a:cs typeface="Times New Roman" panose="02020603050405020304" pitchFamily="18" charset="0"/>
              </a:rPr>
              <a:t>FDR </a:t>
            </a:r>
            <a:r>
              <a:rPr lang="zh-CN" altLang="en-US" b="1" dirty="0">
                <a:latin typeface="Times New Roman" panose="02020603050405020304" pitchFamily="18" charset="0"/>
                <a:ea typeface="微软雅黑" panose="020B0503020204020204" charset="-122"/>
                <a:cs typeface="Times New Roman" panose="02020603050405020304" pitchFamily="18" charset="0"/>
              </a:rPr>
              <a:t>Infiniband</a:t>
            </a:r>
            <a:r>
              <a:rPr lang="x-none" altLang="zh-CN"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dirty="0" smtClean="0">
                <a:latin typeface="Times New Roman" panose="02020603050405020304" pitchFamily="18" charset="0"/>
                <a:ea typeface="微软雅黑" panose="020B0503020204020204" charset="-122"/>
                <a:cs typeface="Times New Roman" panose="02020603050405020304" pitchFamily="18" charset="0"/>
              </a:rPr>
              <a:t>delay is less than </a:t>
            </a:r>
            <a:r>
              <a:rPr lang="x-none" altLang="zh-CN"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1</a:t>
            </a:r>
            <a:r>
              <a:rPr lang="x-none" altLang="zh-CN"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μs</a:t>
            </a:r>
            <a:endParaRPr lang="x-none" altLang="zh-CN"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algn="l"/>
            <a:r>
              <a:rPr lang="en-US" altLang="zh-CN" b="1" dirty="0" err="1"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GbE</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a:t>
            </a:r>
            <a:r>
              <a:rPr lang="en-US"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bandwidth get to</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112MB/s，</a:t>
            </a:r>
            <a:r>
              <a:rPr lang="en-US"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delay is pretty high</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a:t>
            </a:r>
            <a:r>
              <a:rPr lang="en-US"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get to</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47.57μs</a:t>
            </a:r>
            <a:r>
              <a:rPr lang="x-none" altLang="zh-CN" dirty="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a:t>
            </a:r>
            <a:endParaRPr lang="x-none" altLang="zh-CN" dirty="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endParaRPr>
          </a:p>
          <a:p>
            <a:pPr algn="l"/>
            <a:r>
              <a:rPr lang="en-US" altLang="zh-CN" b="1"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10GbE</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，TCP/IP</a:t>
            </a:r>
            <a:r>
              <a:rPr lang="en-US"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 bandwidth get to</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770MB，</a:t>
            </a:r>
            <a:r>
              <a:rPr lang="en-US"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delay is about</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12</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sym typeface="+mn-ea"/>
              </a:rPr>
              <a:t>μ</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s</a:t>
            </a:r>
            <a:r>
              <a:rPr lang="x-none" altLang="zh-CN" dirty="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a:t>
            </a:r>
            <a:endParaRPr lang="x-none" altLang="zh-CN" dirty="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endParaRPr>
          </a:p>
          <a:p>
            <a:pPr algn="l"/>
            <a:r>
              <a:rPr lang="x-none" altLang="zh-CN" dirty="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use </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RDMA，</a:t>
            </a:r>
            <a:r>
              <a:rPr lang="en-US"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bandwidth get to </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1046MB/s,</a:t>
            </a:r>
            <a:r>
              <a:rPr lang="en-US"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delay is</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7.68</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sym typeface="+mn-ea"/>
              </a:rPr>
              <a:t>μ</a:t>
            </a:r>
            <a:r>
              <a:rPr lang="x-none" altLang="zh-CN" dirty="0" smtClean="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s</a:t>
            </a:r>
            <a:r>
              <a:rPr lang="x-none" altLang="zh-CN" dirty="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rPr>
              <a:t>。</a:t>
            </a:r>
            <a:endParaRPr lang="x-none" altLang="zh-CN" dirty="0">
              <a:solidFill>
                <a:schemeClr val="bg1">
                  <a:lumMod val="75000"/>
                </a:schemeClr>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32485"/>
            <a:ext cx="10515600" cy="5346065"/>
          </a:xfrm>
        </p:spPr>
        <p:txBody>
          <a:bodyPr>
            <a:normAutofit/>
          </a:bodyPr>
          <a:lstStyle/>
          <a:p>
            <a:pPr latinLnBrk="1">
              <a:buNone/>
            </a:pPr>
            <a:endParaRPr lang="en-US" altLang="zh-CN" sz="2400"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Processing workflow for oil and gas data</a:t>
            </a:r>
            <a:endParaRPr lang="en-US" altLang="zh-CN" sz="2400" dirty="0" smtClean="0">
              <a:latin typeface="Times New Roman" panose="02020603050405020304" pitchFamily="18" charset="0"/>
              <a:cs typeface="Times New Roman" panose="02020603050405020304" pitchFamily="18" charset="0"/>
            </a:endParaRPr>
          </a:p>
          <a:p>
            <a:pPr latinLnBrk="1"/>
            <a:endParaRPr lang="zh-CN" altLang="zh-CN" sz="2400" b="1"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Seismic data process(LD-</a:t>
            </a:r>
            <a:r>
              <a:rPr lang="en-US" altLang="zh-CN" sz="2400" dirty="0" err="1" smtClean="0">
                <a:latin typeface="Times New Roman" panose="02020603050405020304" pitchFamily="18" charset="0"/>
                <a:cs typeface="Times New Roman" panose="02020603050405020304" pitchFamily="18" charset="0"/>
              </a:rPr>
              <a:t>SeisFast</a:t>
            </a:r>
            <a:r>
              <a:rPr lang="en-US" altLang="zh-CN" sz="2400" dirty="0" smtClean="0">
                <a:latin typeface="Times New Roman" panose="02020603050405020304" pitchFamily="18" charset="0"/>
                <a:cs typeface="Times New Roman" panose="02020603050405020304" pitchFamily="18" charset="0"/>
              </a:rPr>
              <a:t>, LD-</a:t>
            </a:r>
            <a:r>
              <a:rPr lang="en-US" altLang="zh-CN" sz="2400" dirty="0" err="1" smtClean="0">
                <a:latin typeface="Times New Roman" panose="02020603050405020304" pitchFamily="18" charset="0"/>
                <a:cs typeface="Times New Roman" panose="02020603050405020304" pitchFamily="18" charset="0"/>
              </a:rPr>
              <a:t>DPSeis</a:t>
            </a:r>
            <a:r>
              <a:rPr lang="en-US" altLang="zh-CN" sz="2400" dirty="0" smtClean="0">
                <a:latin typeface="Times New Roman" panose="02020603050405020304" pitchFamily="18" charset="0"/>
                <a:cs typeface="Times New Roman" panose="02020603050405020304" pitchFamily="18" charset="0"/>
              </a:rPr>
              <a:t>, LD-SIMO)</a:t>
            </a:r>
            <a:endParaRPr lang="en-US" altLang="zh-CN" sz="2400" dirty="0" smtClean="0">
              <a:latin typeface="Times New Roman" panose="02020603050405020304" pitchFamily="18" charset="0"/>
              <a:cs typeface="Times New Roman" panose="02020603050405020304" pitchFamily="18" charset="0"/>
            </a:endParaRPr>
          </a:p>
          <a:p>
            <a:pPr latinLnBrk="1"/>
            <a:endParaRPr lang="zh-CN" altLang="zh-CN" sz="2400" b="1"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Reservoir characterization and oil exploit software(</a:t>
            </a:r>
            <a:r>
              <a:rPr lang="en-US" altLang="zh-CN" sz="2400" dirty="0" err="1" smtClean="0">
                <a:latin typeface="Times New Roman" panose="02020603050405020304" pitchFamily="18" charset="0"/>
                <a:cs typeface="Times New Roman" panose="02020603050405020304" pitchFamily="18" charset="0"/>
              </a:rPr>
              <a:t>GeoTalk</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SeisTalk</a:t>
            </a:r>
            <a:r>
              <a:rPr lang="en-US" altLang="zh-CN" sz="2400" dirty="0" smtClean="0">
                <a:latin typeface="Times New Roman" panose="02020603050405020304" pitchFamily="18" charset="0"/>
                <a:cs typeface="Times New Roman" panose="02020603050405020304" pitchFamily="18" charset="0"/>
              </a:rPr>
              <a:t>, image+, EPS+, FRS+, </a:t>
            </a:r>
            <a:r>
              <a:rPr lang="en-US" altLang="zh-CN" sz="2400" dirty="0" err="1" smtClean="0">
                <a:latin typeface="Times New Roman" panose="02020603050405020304" pitchFamily="18" charset="0"/>
                <a:cs typeface="Times New Roman" panose="02020603050405020304" pitchFamily="18" charset="0"/>
              </a:rPr>
              <a:t>OceanPro</a:t>
            </a:r>
            <a:r>
              <a:rPr lang="en-US" altLang="zh-CN" sz="2400" dirty="0" smtClean="0">
                <a:latin typeface="Times New Roman" panose="02020603050405020304" pitchFamily="18" charset="0"/>
                <a:cs typeface="Times New Roman" panose="02020603050405020304" pitchFamily="18" charset="0"/>
              </a:rPr>
              <a:t>, GPA, </a:t>
            </a:r>
            <a:r>
              <a:rPr lang="en-US" altLang="zh-CN" sz="2400" dirty="0" err="1" smtClean="0">
                <a:latin typeface="Times New Roman" panose="02020603050405020304" pitchFamily="18" charset="0"/>
                <a:cs typeface="Times New Roman" panose="02020603050405020304" pitchFamily="18" charset="0"/>
              </a:rPr>
              <a:t>Landmod</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LandFrac</a:t>
            </a:r>
            <a:r>
              <a:rPr lang="en-US" altLang="zh-CN" sz="2400" dirty="0" smtClean="0">
                <a:latin typeface="Times New Roman" panose="02020603050405020304" pitchFamily="18" charset="0"/>
                <a:cs typeface="Times New Roman" panose="02020603050405020304" pitchFamily="18" charset="0"/>
              </a:rPr>
              <a:t>) </a:t>
            </a:r>
            <a:endParaRPr lang="en-US" altLang="zh-CN" sz="2400" dirty="0" smtClean="0">
              <a:latin typeface="Times New Roman" panose="02020603050405020304" pitchFamily="18" charset="0"/>
              <a:cs typeface="Times New Roman" panose="02020603050405020304" pitchFamily="18" charset="0"/>
            </a:endParaRPr>
          </a:p>
          <a:p>
            <a:pPr latinLnBrk="1"/>
            <a:endParaRPr lang="zh-CN" altLang="zh-CN" sz="2400" b="1"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Oil and gas exploit engine software (</a:t>
            </a:r>
            <a:r>
              <a:rPr lang="en-US" altLang="zh-CN" sz="2400" dirty="0" err="1" smtClean="0">
                <a:latin typeface="Times New Roman" panose="02020603050405020304" pitchFamily="18" charset="0"/>
                <a:cs typeface="Times New Roman" panose="02020603050405020304" pitchFamily="18" charset="0"/>
              </a:rPr>
              <a:t>ReasPro</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ReasPro</a:t>
            </a:r>
            <a:r>
              <a:rPr lang="zh-CN" altLang="zh-CN" sz="2400" dirty="0" smtClean="0">
                <a:latin typeface="Times New Roman" panose="02020603050405020304" pitchFamily="18" charset="0"/>
                <a:cs typeface="Times New Roman" panose="02020603050405020304" pitchFamily="18" charset="0"/>
              </a:rPr>
              <a:t>，</a:t>
            </a:r>
            <a:r>
              <a:rPr lang="en-US" altLang="zh-CN" sz="2400" dirty="0" err="1" smtClean="0">
                <a:latin typeface="Times New Roman" panose="02020603050405020304" pitchFamily="18" charset="0"/>
                <a:cs typeface="Times New Roman" panose="02020603050405020304" pitchFamily="18" charset="0"/>
              </a:rPr>
              <a:t>GasPro</a:t>
            </a:r>
            <a:r>
              <a:rPr lang="zh-CN" altLang="zh-CN" sz="2400" dirty="0" smtClean="0">
                <a:latin typeface="Times New Roman" panose="02020603050405020304" pitchFamily="18" charset="0"/>
                <a:cs typeface="Times New Roman" panose="02020603050405020304" pitchFamily="18" charset="0"/>
              </a:rPr>
              <a:t>，</a:t>
            </a:r>
            <a:r>
              <a:rPr lang="en-US" altLang="zh-CN" sz="2400" dirty="0" err="1" smtClean="0">
                <a:latin typeface="Times New Roman" panose="02020603050405020304" pitchFamily="18" charset="0"/>
                <a:cs typeface="Times New Roman" panose="02020603050405020304" pitchFamily="18" charset="0"/>
              </a:rPr>
              <a:t>BeneDes</a:t>
            </a:r>
            <a:r>
              <a:rPr lang="zh-CN" altLang="zh-CN" sz="2400" dirty="0" smtClean="0">
                <a:latin typeface="Times New Roman" panose="02020603050405020304" pitchFamily="18" charset="0"/>
                <a:cs typeface="Times New Roman" panose="02020603050405020304" pitchFamily="18" charset="0"/>
              </a:rPr>
              <a:t>，</a:t>
            </a:r>
            <a:r>
              <a:rPr lang="en-US" altLang="zh-CN" sz="2400" dirty="0" err="1" smtClean="0">
                <a:latin typeface="Times New Roman" panose="02020603050405020304" pitchFamily="18" charset="0"/>
                <a:cs typeface="Times New Roman" panose="02020603050405020304" pitchFamily="18" charset="0"/>
              </a:rPr>
              <a:t>DevPro</a:t>
            </a:r>
            <a:r>
              <a:rPr lang="zh-CN" altLang="zh-CN" sz="2400" dirty="0" smtClean="0">
                <a:latin typeface="Times New Roman" panose="02020603050405020304" pitchFamily="18" charset="0"/>
                <a:cs typeface="Times New Roman" panose="02020603050405020304" pitchFamily="18" charset="0"/>
              </a:rPr>
              <a:t>，</a:t>
            </a:r>
            <a:r>
              <a:rPr lang="en-US" altLang="zh-CN" sz="2400" dirty="0" err="1" smtClean="0">
                <a:latin typeface="Times New Roman" panose="02020603050405020304" pitchFamily="18" charset="0"/>
                <a:cs typeface="Times New Roman" panose="02020603050405020304" pitchFamily="18" charset="0"/>
              </a:rPr>
              <a:t>UseDes</a:t>
            </a:r>
            <a:r>
              <a:rPr lang="en-US" altLang="zh-CN"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latinLnBrk="1"/>
            <a:endParaRPr lang="zh-CN" altLang="zh-CN" sz="2400" b="1"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Economy evaluation software(</a:t>
            </a:r>
            <a:r>
              <a:rPr lang="en-US" altLang="zh-CN" sz="2400" dirty="0" err="1" smtClean="0">
                <a:latin typeface="Times New Roman" panose="02020603050405020304" pitchFamily="18" charset="0"/>
                <a:cs typeface="Times New Roman" panose="02020603050405020304" pitchFamily="18" charset="0"/>
              </a:rPr>
              <a:t>DevelopDes</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ExplorDes</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PlanDes</a:t>
            </a:r>
            <a:r>
              <a:rPr lang="en-US" altLang="zh-CN" sz="2400" dirty="0" smtClean="0">
                <a:latin typeface="Times New Roman" panose="02020603050405020304" pitchFamily="18" charset="0"/>
                <a:cs typeface="Times New Roman" panose="02020603050405020304" pitchFamily="18" charset="0"/>
              </a:rPr>
              <a:t>)</a:t>
            </a:r>
            <a:endParaRPr lang="zh-CN" altLang="zh-CN" sz="2400" b="1" dirty="0" smtClean="0">
              <a:latin typeface="Times New Roman" panose="02020603050405020304" pitchFamily="18" charset="0"/>
              <a:cs typeface="Times New Roman" panose="02020603050405020304" pitchFamily="18" charset="0"/>
            </a:endParaRPr>
          </a:p>
          <a:p>
            <a:pPr marL="342900" lvl="0" indent="-342900" hangingPunct="0">
              <a:lnSpc>
                <a:spcPct val="150000"/>
              </a:lnSpc>
              <a:spcBef>
                <a:spcPct val="20000"/>
              </a:spcBef>
              <a:buChar char="•"/>
            </a:pPr>
            <a:endParaRPr lang="zh-CN" altLang="en-US" sz="2500" dirty="0">
              <a:solidFill>
                <a:schemeClr val="tx1"/>
              </a:solidFill>
              <a:latin typeface="微软雅黑" panose="020B0503020204020204" charset="-122"/>
              <a:ea typeface="微软雅黑" panose="020B0503020204020204" charset="-122"/>
              <a:sym typeface="FangSong_GB2312" charset="-122"/>
            </a:endParaRPr>
          </a:p>
          <a:p>
            <a:pPr marL="342900" lvl="0" indent="-342900" hangingPunct="0">
              <a:lnSpc>
                <a:spcPct val="150000"/>
              </a:lnSpc>
              <a:spcBef>
                <a:spcPct val="20000"/>
              </a:spcBef>
              <a:buChar char="•"/>
            </a:pPr>
            <a:endParaRPr lang="zh-CN" altLang="en-US" sz="2500" dirty="0">
              <a:latin typeface="微软雅黑" panose="020B0503020204020204"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latinLnBrk="1"/>
            <a:r>
              <a:rPr lang="en-US" altLang="zh-CN" sz="2400" dirty="0" smtClean="0"/>
              <a:t>Mathematic calculation : one set</a:t>
            </a:r>
            <a:endParaRPr lang="zh-CN" altLang="zh-CN" sz="2400" b="1" dirty="0" smtClean="0"/>
          </a:p>
          <a:p>
            <a:pPr latinLnBrk="1"/>
            <a:r>
              <a:rPr lang="en-US" altLang="zh-CN" sz="2400" dirty="0" smtClean="0"/>
              <a:t>Geophysical data process :one set (support for 3D electronic inversion)</a:t>
            </a:r>
            <a:endParaRPr lang="zh-CN" altLang="zh-CN" sz="2400" b="1" dirty="0" smtClean="0"/>
          </a:p>
          <a:p>
            <a:endParaRPr lang="zh-CN" altLang="en-US" sz="2500" dirty="0">
              <a:latin typeface="微软雅黑" panose="020B0503020204020204" charset="-122"/>
              <a:ea typeface="微软雅黑" panose="020B0503020204020204" charset="-122"/>
            </a:endParaRPr>
          </a:p>
          <a:p>
            <a:pPr latinLnBrk="1"/>
            <a:r>
              <a:rPr lang="en-US" altLang="zh-CN" sz="2400" dirty="0" smtClean="0"/>
              <a:t>Complier : GNU complier, support for C/C++ Fortran77/90</a:t>
            </a:r>
            <a:endParaRPr lang="zh-CN" altLang="zh-CN" sz="2400" b="1" dirty="0" smtClean="0"/>
          </a:p>
          <a:p>
            <a:pPr latinLnBrk="1">
              <a:buNone/>
            </a:pPr>
            <a:r>
              <a:rPr lang="en-US" altLang="zh-CN" sz="2400" dirty="0" smtClean="0"/>
              <a:t>                       Intel complier, support for C/C++ Fortran</a:t>
            </a:r>
            <a:endParaRPr lang="zh-CN" altLang="zh-CN" sz="2400" b="1" dirty="0" smtClean="0"/>
          </a:p>
          <a:p>
            <a:pPr latinLnBrk="1"/>
            <a:r>
              <a:rPr lang="en-US" altLang="zh-CN" sz="2400" dirty="0" smtClean="0"/>
              <a:t>Math basis: BLAS</a:t>
            </a:r>
            <a:r>
              <a:rPr lang="zh-CN" altLang="zh-CN" sz="2400" dirty="0" smtClean="0"/>
              <a:t>、</a:t>
            </a:r>
            <a:r>
              <a:rPr lang="en-US" altLang="zh-CN" sz="2400" dirty="0" smtClean="0"/>
              <a:t>LAPACK</a:t>
            </a:r>
            <a:r>
              <a:rPr lang="zh-CN" altLang="zh-CN" sz="2400" dirty="0" smtClean="0"/>
              <a:t>、</a:t>
            </a:r>
            <a:r>
              <a:rPr lang="en-US" altLang="zh-CN" sz="2400" dirty="0" err="1" smtClean="0"/>
              <a:t>ScaLAPACK</a:t>
            </a:r>
            <a:r>
              <a:rPr lang="zh-CN" altLang="zh-CN" sz="2400" dirty="0" smtClean="0"/>
              <a:t>、</a:t>
            </a:r>
            <a:r>
              <a:rPr lang="en-US" altLang="zh-CN" sz="2400" dirty="0" smtClean="0"/>
              <a:t>FFTW</a:t>
            </a:r>
            <a:endParaRPr lang="zh-CN" altLang="zh-CN" sz="2400" b="1" dirty="0" smtClean="0"/>
          </a:p>
          <a:p>
            <a:pPr algn="ctr" latinLnBrk="1"/>
            <a:r>
              <a:rPr lang="en-US" altLang="zh-CN" sz="2400" dirty="0" smtClean="0"/>
              <a:t>MPI parallel compute environment: </a:t>
            </a:r>
            <a:r>
              <a:rPr lang="en-US" altLang="zh-CN" sz="2400" dirty="0" err="1" smtClean="0"/>
              <a:t>OpenMPI</a:t>
            </a:r>
            <a:r>
              <a:rPr lang="en-US" altLang="zh-CN" sz="2400" dirty="0" smtClean="0"/>
              <a:t>(support for </a:t>
            </a:r>
            <a:r>
              <a:rPr lang="en-US" altLang="zh-CN" sz="2400" dirty="0" err="1" smtClean="0"/>
              <a:t>Infiniband</a:t>
            </a:r>
            <a:r>
              <a:rPr lang="en-US" altLang="zh-CN" sz="2400" dirty="0" smtClean="0"/>
              <a:t> and </a:t>
            </a:r>
            <a:r>
              <a:rPr lang="en-US" altLang="zh-CN" sz="2400" dirty="0" err="1" smtClean="0"/>
              <a:t>Etherne</a:t>
            </a:r>
            <a:r>
              <a:rPr lang="en-US" altLang="zh-CN" sz="2400" dirty="0" smtClean="0"/>
              <a:t>        t MPI environment )  </a:t>
            </a:r>
            <a:endParaRPr lang="zh-CN" altLang="zh-CN" sz="2400" b="1" dirty="0" smtClean="0"/>
          </a:p>
          <a:p>
            <a:pPr latinLnBrk="1">
              <a:buNone/>
            </a:pPr>
            <a:r>
              <a:rPr lang="en-US" altLang="zh-CN" sz="2400" dirty="0" smtClean="0"/>
              <a:t>                                                                     MPICH2(support for GbE MPI environment)</a:t>
            </a:r>
            <a:endParaRPr lang="zh-CN" altLang="zh-CN"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Background and goal</a:t>
            </a:r>
            <a:endParaRPr lang="zh-CN"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Processing ability and professional support </a:t>
            </a:r>
            <a:endParaRPr lang="zh-CN" altLang="zh-CN" dirty="0" smtClean="0">
              <a:latin typeface="Times New Roman" panose="02020603050405020304" pitchFamily="18" charset="0"/>
              <a:cs typeface="Times New Roman" panose="02020603050405020304" pitchFamily="18" charset="0"/>
            </a:endParaRPr>
          </a:p>
          <a:p>
            <a:r>
              <a:rPr lang="en-US" altLang="zh-CN" dirty="0" smtClean="0">
                <a:solidFill>
                  <a:schemeClr val="accent1"/>
                </a:solidFill>
                <a:latin typeface="Times New Roman" panose="02020603050405020304" pitchFamily="18" charset="0"/>
                <a:cs typeface="Times New Roman" panose="02020603050405020304" pitchFamily="18" charset="0"/>
              </a:rPr>
              <a:t>Actual application</a:t>
            </a:r>
            <a:endParaRPr lang="zh-CN" altLang="zh-CN" dirty="0" smtClean="0">
              <a:solidFill>
                <a:schemeClr val="accent1"/>
              </a:solidFill>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Future work</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038" y="386391"/>
            <a:ext cx="10515600" cy="1325563"/>
          </a:xfrm>
        </p:spPr>
        <p:txBody>
          <a:bodyPr/>
          <a:lstStyle/>
          <a:p>
            <a:r>
              <a:rPr lang="en-US" altLang="zh-CN" dirty="0" smtClean="0"/>
              <a:t> </a:t>
            </a:r>
            <a:r>
              <a:rPr lang="en-US" altLang="zh-CN" dirty="0" smtClean="0">
                <a:latin typeface="Times New Roman" panose="02020603050405020304" pitchFamily="18" charset="0"/>
                <a:cs typeface="Times New Roman" panose="02020603050405020304" pitchFamily="18" charset="0"/>
              </a:rPr>
              <a:t>work in 2017</a:t>
            </a:r>
            <a:endParaRPr lang="zh-CN"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850900" y="1566545"/>
            <a:ext cx="10515600" cy="4757420"/>
          </a:xfrm>
        </p:spPr>
        <p:txBody>
          <a:bodyPr>
            <a:normAutofit/>
          </a:bodyPr>
          <a:lstStyle/>
          <a:p>
            <a:pPr lvl="0"/>
            <a:endParaRPr lang="en-US" altLang="zh-CN" sz="2600" dirty="0" smtClean="0"/>
          </a:p>
          <a:p>
            <a:pPr lvl="0"/>
            <a:r>
              <a:rPr lang="zh-CN" altLang="en-US" sz="2600" dirty="0" smtClean="0"/>
              <a:t>1</a:t>
            </a:r>
            <a:r>
              <a:rPr lang="zh-CN" altLang="en-US" sz="26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 Seismic data process : 3D seismic data 300km</a:t>
            </a:r>
            <a:r>
              <a:rPr lang="en-US" altLang="zh-CN" sz="2400" baseline="30000" dirty="0" smtClean="0">
                <a:latin typeface="Times New Roman" panose="02020603050405020304" pitchFamily="18" charset="0"/>
                <a:cs typeface="Times New Roman" panose="02020603050405020304" pitchFamily="18" charset="0"/>
              </a:rPr>
              <a:t>2</a:t>
            </a:r>
            <a:r>
              <a:rPr lang="en-US" altLang="zh-CN" sz="2400" dirty="0" smtClean="0">
                <a:latin typeface="Times New Roman" panose="02020603050405020304" pitchFamily="18" charset="0"/>
                <a:cs typeface="Times New Roman" panose="02020603050405020304" pitchFamily="18" charset="0"/>
              </a:rPr>
              <a:t>, 2D seismic data 1680km , gravity, magnet ,electronic, seismic joint inversion for 1030 km profile.</a:t>
            </a:r>
            <a:endParaRPr lang="zh-CN" altLang="zh-CN" sz="2400" dirty="0" smtClean="0">
              <a:latin typeface="Times New Roman" panose="02020603050405020304" pitchFamily="18" charset="0"/>
              <a:cs typeface="Times New Roman" panose="02020603050405020304" pitchFamily="18" charset="0"/>
            </a:endParaRPr>
          </a:p>
          <a:p>
            <a:pPr>
              <a:buNone/>
            </a:pPr>
            <a:endParaRPr lang="zh-CN" altLang="en-US" sz="2600" dirty="0">
              <a:latin typeface="Times New Roman" panose="02020603050405020304" pitchFamily="18" charset="0"/>
              <a:cs typeface="Times New Roman" panose="02020603050405020304" pitchFamily="18" charset="0"/>
            </a:endParaRPr>
          </a:p>
          <a:p>
            <a:pPr lvl="0"/>
            <a:r>
              <a:rPr lang="zh-CN" altLang="en-US" sz="2600" dirty="0">
                <a:latin typeface="Times New Roman" panose="02020603050405020304" pitchFamily="18" charset="0"/>
                <a:cs typeface="Times New Roman" panose="02020603050405020304" pitchFamily="18" charset="0"/>
              </a:rPr>
              <a:t>2</a:t>
            </a:r>
            <a:r>
              <a:rPr lang="zh-CN" altLang="en-US" sz="26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 Based on the advantage of platform ,we construct the dynamic monitor system for black soil which can process the data model and index system to measure, simulate and predict .</a:t>
            </a:r>
            <a:endParaRPr lang="zh-CN" altLang="zh-CN" sz="2400" dirty="0" smtClean="0">
              <a:latin typeface="Times New Roman" panose="02020603050405020304" pitchFamily="18" charset="0"/>
              <a:cs typeface="Times New Roman" panose="02020603050405020304" pitchFamily="18" charset="0"/>
            </a:endParaRPr>
          </a:p>
          <a:p>
            <a:pPr>
              <a:buNone/>
            </a:pPr>
            <a:endParaRPr lang="zh-CN" altLang="en-US"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400">
                <a:sym typeface="+mn-ea"/>
              </a:rPr>
              <a:t>The platform is the first one that hsa the ability of super computing in geology survey in China ,which also supports the large scale MPI computing;</a:t>
            </a:r>
            <a:endParaRPr lang="zh-CN" altLang="en-US" sz="2400"/>
          </a:p>
          <a:p>
            <a:r>
              <a:rPr lang="zh-CN" altLang="en-US" sz="2400">
                <a:sym typeface="+mn-ea"/>
              </a:rPr>
              <a:t>The platform can process the large scale data in time and automatically and has the ability to deal with the emergency events.</a:t>
            </a:r>
            <a:endParaRPr lang="zh-CN" altLang="en-US" sz="2400"/>
          </a:p>
          <a:p>
            <a:r>
              <a:rPr lang="zh-CN" altLang="en-US" sz="2400">
                <a:sym typeface="+mn-ea"/>
              </a:rPr>
              <a:t>International advanced black soil data platform.</a:t>
            </a:r>
            <a:endParaRPr lang="zh-CN" altLang="en-US" sz="2400"/>
          </a:p>
          <a:p>
            <a:endParaRPr lang="zh-CN"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54100" y="160020"/>
            <a:ext cx="10515600" cy="1325563"/>
          </a:xfrm>
        </p:spPr>
        <p:txBody>
          <a:bodyPr/>
          <a:p>
            <a:endParaRPr lang="zh-CN" altLang="en-US"/>
          </a:p>
        </p:txBody>
      </p:sp>
      <p:sp>
        <p:nvSpPr>
          <p:cNvPr id="3" name="内容占位符 2"/>
          <p:cNvSpPr>
            <a:spLocks noGrp="1"/>
          </p:cNvSpPr>
          <p:nvPr>
            <p:ph idx="1"/>
          </p:nvPr>
        </p:nvSpPr>
        <p:spPr>
          <a:xfrm>
            <a:off x="1054100" y="1620520"/>
            <a:ext cx="10515600" cy="4351338"/>
          </a:xfrm>
        </p:spPr>
        <p:txBody>
          <a:bodyPr/>
          <a:p>
            <a:endParaRPr lang="zh-CN" altLang="en-US"/>
          </a:p>
        </p:txBody>
      </p:sp>
      <p:pic>
        <p:nvPicPr>
          <p:cNvPr id="5" name="内容占位符 3"/>
          <p:cNvPicPr>
            <a:picLocks noChangeAspect="1"/>
          </p:cNvPicPr>
          <p:nvPr/>
        </p:nvPicPr>
        <p:blipFill>
          <a:blip r:embed="rId1"/>
          <a:stretch>
            <a:fillRect/>
          </a:stretch>
        </p:blipFill>
        <p:spPr>
          <a:xfrm>
            <a:off x="723265" y="160020"/>
            <a:ext cx="10846435" cy="6087745"/>
          </a:xfrm>
          <a:prstGeom prst="rect">
            <a:avLst/>
          </a:prstGeom>
        </p:spPr>
      </p:pic>
      <p:pic>
        <p:nvPicPr>
          <p:cNvPr id="6" name="图片 5"/>
          <p:cNvPicPr>
            <a:picLocks noChangeAspect="1"/>
          </p:cNvPicPr>
          <p:nvPr/>
        </p:nvPicPr>
        <p:blipFill>
          <a:blip r:embed="rId2"/>
          <a:stretch>
            <a:fillRect/>
          </a:stretch>
        </p:blipFill>
        <p:spPr>
          <a:xfrm>
            <a:off x="723265" y="160020"/>
            <a:ext cx="10821035" cy="6087745"/>
          </a:xfrm>
          <a:prstGeom prst="rect">
            <a:avLst/>
          </a:prstGeom>
          <a:ln w="12700" cmpd="sng">
            <a:solidFill>
              <a:schemeClr val="accent1">
                <a:shade val="50000"/>
              </a:schemeClr>
            </a:solidFill>
            <a:prstDash val="solid"/>
          </a:ln>
        </p:spPr>
      </p:pic>
      <p:pic>
        <p:nvPicPr>
          <p:cNvPr id="7" name="图片 6"/>
          <p:cNvPicPr>
            <a:picLocks noChangeAspect="1"/>
          </p:cNvPicPr>
          <p:nvPr/>
        </p:nvPicPr>
        <p:blipFill>
          <a:blip r:embed="rId3"/>
          <a:stretch>
            <a:fillRect/>
          </a:stretch>
        </p:blipFill>
        <p:spPr>
          <a:xfrm>
            <a:off x="723265" y="160020"/>
            <a:ext cx="10822305" cy="6087745"/>
          </a:xfrm>
          <a:prstGeom prst="rect">
            <a:avLst/>
          </a:prstGeom>
          <a:ln w="28575" cmpd="sng">
            <a:solidFill>
              <a:schemeClr val="accent1">
                <a:shade val="50000"/>
              </a:schemeClr>
            </a:solidFill>
            <a:prstDash val="solid"/>
          </a:ln>
        </p:spPr>
      </p:pic>
      <p:sp>
        <p:nvSpPr>
          <p:cNvPr id="8" name="文本框 7"/>
          <p:cNvSpPr txBox="1"/>
          <p:nvPr/>
        </p:nvSpPr>
        <p:spPr>
          <a:xfrm>
            <a:off x="5848985" y="6320790"/>
            <a:ext cx="925830" cy="460375"/>
          </a:xfrm>
          <a:prstGeom prst="rect">
            <a:avLst/>
          </a:prstGeom>
          <a:noFill/>
        </p:spPr>
        <p:txBody>
          <a:bodyPr wrap="none" rtlCol="0">
            <a:spAutoFit/>
          </a:bodyPr>
          <a:p>
            <a:r>
              <a:rPr lang="en-US" altLang="zh-CN" sz="2400">
                <a:hlinkClick r:id="rId4"/>
              </a:rPr>
              <a:t>Demo</a:t>
            </a:r>
            <a:endParaRPr lang="en-US" altLang="zh-C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Background and goal</a:t>
            </a:r>
            <a:endParaRPr lang="zh-CN"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Processing ability and professional support </a:t>
            </a:r>
            <a:endParaRPr lang="zh-CN"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Actual application</a:t>
            </a:r>
            <a:endParaRPr lang="zh-CN" altLang="zh-CN" dirty="0" smtClean="0">
              <a:latin typeface="Times New Roman" panose="02020603050405020304" pitchFamily="18" charset="0"/>
              <a:cs typeface="Times New Roman" panose="02020603050405020304" pitchFamily="18" charset="0"/>
            </a:endParaRPr>
          </a:p>
          <a:p>
            <a:r>
              <a:rPr lang="en-US" altLang="zh-CN" dirty="0" smtClean="0">
                <a:solidFill>
                  <a:schemeClr val="accent1"/>
                </a:solidFill>
                <a:latin typeface="Times New Roman" panose="02020603050405020304" pitchFamily="18" charset="0"/>
                <a:cs typeface="Times New Roman" panose="02020603050405020304" pitchFamily="18" charset="0"/>
              </a:rPr>
              <a:t>Future work</a:t>
            </a:r>
            <a:endParaRPr lang="zh-CN" altLang="en-US"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CGS Shenyang Center</a:t>
            </a:r>
            <a:endParaRPr lang="zh-CN" altLang="en-US"/>
          </a:p>
        </p:txBody>
      </p:sp>
      <p:sp>
        <p:nvSpPr>
          <p:cNvPr id="3" name="内容占位符 2"/>
          <p:cNvSpPr>
            <a:spLocks noGrp="1"/>
          </p:cNvSpPr>
          <p:nvPr>
            <p:ph idx="1"/>
          </p:nvPr>
        </p:nvSpPr>
        <p:spPr>
          <a:xfrm>
            <a:off x="838200" y="1549400"/>
            <a:ext cx="4490085" cy="4351655"/>
          </a:xfrm>
        </p:spPr>
        <p:txBody>
          <a:bodyPr>
            <a:noAutofit/>
          </a:bodyPr>
          <a:p>
            <a:pPr>
              <a:lnSpc>
                <a:spcPct val="140000"/>
              </a:lnSpc>
            </a:pPr>
            <a:r>
              <a:rPr lang="en-US" altLang="zh-CN" sz="1800">
                <a:solidFill>
                  <a:srgbClr val="0070C0"/>
                </a:solidFill>
              </a:rPr>
              <a:t>China Geological Survey</a:t>
            </a:r>
            <a:r>
              <a:rPr lang="en-US" altLang="zh-CN" sz="1800"/>
              <a:t>(CGS) </a:t>
            </a:r>
            <a:r>
              <a:rPr lang="zh-CN" altLang="en-US" sz="1800"/>
              <a:t>is directly managed by </a:t>
            </a:r>
            <a:r>
              <a:rPr lang="zh-CN" altLang="en-US" sz="1800">
                <a:solidFill>
                  <a:srgbClr val="0070C0"/>
                </a:solidFill>
              </a:rPr>
              <a:t>Ministry of </a:t>
            </a:r>
            <a:r>
              <a:rPr lang="en-US" altLang="zh-CN" sz="1800">
                <a:solidFill>
                  <a:srgbClr val="0070C0"/>
                </a:solidFill>
              </a:rPr>
              <a:t>L</a:t>
            </a:r>
            <a:r>
              <a:rPr lang="zh-CN" altLang="en-US" sz="1800">
                <a:solidFill>
                  <a:srgbClr val="0070C0"/>
                </a:solidFill>
              </a:rPr>
              <a:t>and and </a:t>
            </a:r>
            <a:r>
              <a:rPr lang="en-US" altLang="zh-CN" sz="1800">
                <a:solidFill>
                  <a:srgbClr val="0070C0"/>
                </a:solidFill>
              </a:rPr>
              <a:t>R</a:t>
            </a:r>
            <a:r>
              <a:rPr lang="zh-CN" altLang="en-US" sz="1800">
                <a:solidFill>
                  <a:srgbClr val="0070C0"/>
                </a:solidFill>
              </a:rPr>
              <a:t>esources</a:t>
            </a:r>
            <a:r>
              <a:rPr lang="zh-CN" altLang="en-US" sz="1800"/>
              <a:t>. And the</a:t>
            </a:r>
            <a:r>
              <a:rPr lang="zh-CN" altLang="en-US" sz="1800">
                <a:solidFill>
                  <a:srgbClr val="0070C0"/>
                </a:solidFill>
              </a:rPr>
              <a:t> </a:t>
            </a:r>
            <a:r>
              <a:rPr lang="en-US" altLang="zh-CN" sz="1800">
                <a:solidFill>
                  <a:srgbClr val="0070C0"/>
                </a:solidFill>
              </a:rPr>
              <a:t>Shenyang</a:t>
            </a:r>
            <a:r>
              <a:rPr lang="zh-CN" altLang="en-US" sz="1800">
                <a:solidFill>
                  <a:srgbClr val="0070C0"/>
                </a:solidFill>
              </a:rPr>
              <a:t> Center</a:t>
            </a:r>
            <a:r>
              <a:rPr lang="en-US" altLang="zh-CN" sz="1800">
                <a:solidFill>
                  <a:srgbClr val="0070C0"/>
                </a:solidFill>
              </a:rPr>
              <a:t>(Northeast Center)</a:t>
            </a:r>
            <a:r>
              <a:rPr lang="zh-CN" altLang="en-US" sz="1800"/>
              <a:t> is part of CGS. The range of our work area include LIAONING, JILIN, HEILONGJIANG and East of Inner Mongolia. </a:t>
            </a:r>
            <a:endParaRPr lang="zh-CN" altLang="en-US" sz="1800"/>
          </a:p>
          <a:p>
            <a:pPr>
              <a:lnSpc>
                <a:spcPct val="140000"/>
              </a:lnSpc>
            </a:pPr>
            <a:r>
              <a:rPr lang="zh-CN" altLang="en-US" sz="1800"/>
              <a:t>In charge to Conducting geological scientific researches, collecting the geological data , information, develop services, and Project management and supervision in northeast of china.</a:t>
            </a:r>
            <a:endParaRPr lang="zh-CN" altLang="en-US" sz="1800"/>
          </a:p>
        </p:txBody>
      </p:sp>
      <p:pic>
        <p:nvPicPr>
          <p:cNvPr id="4" name="图片 1" descr="093d738f7f47906fdd614a92e8e49294"/>
          <p:cNvPicPr>
            <a:picLocks noChangeAspect="1"/>
          </p:cNvPicPr>
          <p:nvPr/>
        </p:nvPicPr>
        <p:blipFill>
          <a:blip r:embed="rId1"/>
          <a:stretch>
            <a:fillRect/>
          </a:stretch>
        </p:blipFill>
        <p:spPr>
          <a:xfrm>
            <a:off x="5497195" y="1756410"/>
            <a:ext cx="6252210" cy="42208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Future work</a:t>
            </a:r>
            <a:endParaRPr lang="x-none" altLang="zh-CN" dirty="0">
              <a:latin typeface="Times New Roman" panose="02020603050405020304" pitchFamily="18" charset="0"/>
              <a:ea typeface="浪漫雅圆" panose="02010601040101010101" charset="-122"/>
              <a:cs typeface="Times New Roman" panose="02020603050405020304" pitchFamily="18" charset="0"/>
              <a:sym typeface="+mn-ea"/>
            </a:endParaRPr>
          </a:p>
        </p:txBody>
      </p:sp>
      <p:sp>
        <p:nvSpPr>
          <p:cNvPr id="3" name="内容占位符 2"/>
          <p:cNvSpPr>
            <a:spLocks noGrp="1"/>
          </p:cNvSpPr>
          <p:nvPr>
            <p:ph idx="1"/>
          </p:nvPr>
        </p:nvSpPr>
        <p:spPr>
          <a:xfrm>
            <a:off x="827405" y="1409065"/>
            <a:ext cx="10614025" cy="5222240"/>
          </a:xfrm>
        </p:spPr>
        <p:txBody>
          <a:bodyPr>
            <a:normAutofit/>
          </a:bodyPr>
          <a:lstStyle/>
          <a:p>
            <a:pPr lvl="0" algn="just">
              <a:lnSpc>
                <a:spcPct val="150000"/>
              </a:lnSpc>
            </a:pPr>
            <a:endParaRPr lang="en-US" altLang="zh-CN" sz="2200" dirty="0" smtClean="0">
              <a:latin typeface="微软雅黑" panose="020B0503020204020204" charset="-122"/>
              <a:ea typeface="微软雅黑" panose="020B0503020204020204" charset="-122"/>
            </a:endParaRPr>
          </a:p>
          <a:p>
            <a:pPr lvl="0" algn="just">
              <a:lnSpc>
                <a:spcPct val="150000"/>
              </a:lnSpc>
            </a:pPr>
            <a:r>
              <a:rPr lang="en-US" altLang="zh-CN" sz="2200" dirty="0" smtClean="0">
                <a:latin typeface="微软雅黑" panose="020B0503020204020204" charset="-122"/>
                <a:ea typeface="微软雅黑" panose="020B0503020204020204" charset="-122"/>
              </a:rPr>
              <a:t>1</a:t>
            </a:r>
            <a:r>
              <a:rPr lang="en-US" altLang="zh-CN" sz="20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Special process for oil and gas data. In 2017, 3D seismic data collected in </a:t>
            </a:r>
            <a:r>
              <a:rPr lang="en-US" altLang="zh-CN" sz="2000" dirty="0" err="1" smtClean="0">
                <a:latin typeface="Times New Roman" panose="02020603050405020304" pitchFamily="18" charset="0"/>
                <a:cs typeface="Times New Roman" panose="02020603050405020304" pitchFamily="18" charset="0"/>
              </a:rPr>
              <a:t>Gulong</a:t>
            </a:r>
            <a:r>
              <a:rPr lang="en-US" altLang="zh-CN" sz="2000" dirty="0" smtClean="0">
                <a:latin typeface="Times New Roman" panose="02020603050405020304" pitchFamily="18" charset="0"/>
                <a:cs typeface="Times New Roman" panose="02020603050405020304" pitchFamily="18" charset="0"/>
              </a:rPr>
              <a:t> area and gravity, magnet ,electronic, seismic data in Binbei area will process and interpret again.</a:t>
            </a:r>
            <a:endParaRPr lang="en-US" altLang="zh-CN" sz="2000" dirty="0" smtClean="0">
              <a:latin typeface="Times New Roman" panose="02020603050405020304" pitchFamily="18" charset="0"/>
              <a:cs typeface="Times New Roman" panose="02020603050405020304" pitchFamily="18" charset="0"/>
            </a:endParaRPr>
          </a:p>
          <a:p>
            <a:pPr lvl="0" algn="just">
              <a:lnSpc>
                <a:spcPct val="150000"/>
              </a:lnSpc>
            </a:pPr>
            <a:endParaRPr lang="x-none" altLang="zh-CN" sz="2000" dirty="0">
              <a:latin typeface="Times New Roman" panose="02020603050405020304" pitchFamily="18" charset="0"/>
              <a:ea typeface="微软雅黑" panose="020B0503020204020204" charset="-122"/>
              <a:cs typeface="Times New Roman" panose="02020603050405020304" pitchFamily="18" charset="0"/>
            </a:endParaRPr>
          </a:p>
          <a:p>
            <a:pPr lvl="0" algn="just">
              <a:lnSpc>
                <a:spcPct val="150000"/>
              </a:lnSpc>
            </a:pPr>
            <a:r>
              <a:rPr lang="en-US" altLang="zh-CN" sz="2000" dirty="0" smtClean="0">
                <a:latin typeface="Times New Roman" panose="02020603050405020304" pitchFamily="18" charset="0"/>
                <a:ea typeface="微软雅黑" panose="020B0503020204020204" charset="-122"/>
                <a:cs typeface="Times New Roman" panose="02020603050405020304" pitchFamily="18" charset="0"/>
              </a:rPr>
              <a:t>2. </a:t>
            </a:r>
            <a:r>
              <a:rPr lang="en-US" altLang="zh-CN" sz="2000" dirty="0" smtClean="0">
                <a:latin typeface="Times New Roman" panose="02020603050405020304" pitchFamily="18" charset="0"/>
                <a:cs typeface="Times New Roman" panose="02020603050405020304" pitchFamily="18" charset="0"/>
              </a:rPr>
              <a:t>Carry out the support work for the research of black soils geological ecology actively ,and then complete the initial dynamic monitor system . </a:t>
            </a:r>
            <a:endParaRPr lang="zh-CN" altLang="zh-CN" sz="2000" dirty="0" smtClean="0">
              <a:latin typeface="Times New Roman" panose="02020603050405020304" pitchFamily="18" charset="0"/>
              <a:cs typeface="Times New Roman" panose="02020603050405020304" pitchFamily="18" charset="0"/>
            </a:endParaRPr>
          </a:p>
          <a:p>
            <a:pPr algn="just">
              <a:lnSpc>
                <a:spcPct val="150000"/>
              </a:lnSpc>
            </a:pPr>
            <a:endParaRPr lang="x-none" altLang="zh-CN" sz="2200" dirty="0">
              <a:latin typeface="微软雅黑" panose="020B0503020204020204" charset="-122"/>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gn="ctr">
              <a:buNone/>
            </a:pPr>
            <a:endParaRPr lang="x-none" altLang="zh-CN" dirty="0"/>
          </a:p>
          <a:p>
            <a:pPr marL="0" indent="0" algn="ctr">
              <a:buNone/>
            </a:pPr>
            <a:endParaRPr lang="x-none" altLang="zh-CN" dirty="0"/>
          </a:p>
          <a:p>
            <a:pPr marL="0" indent="0" algn="ctr">
              <a:buNone/>
            </a:pPr>
            <a:r>
              <a:rPr lang="en-US" altLang="zh-CN" sz="6600" dirty="0" smtClean="0">
                <a:latin typeface="Times New Roman" panose="02020603050405020304" pitchFamily="18" charset="0"/>
                <a:cs typeface="Times New Roman" panose="02020603050405020304" pitchFamily="18" charset="0"/>
              </a:rPr>
              <a:t>Thank you</a:t>
            </a:r>
            <a:r>
              <a:rPr lang="x-none" altLang="zh-CN" sz="6600" dirty="0" smtClean="0">
                <a:latin typeface="Times New Roman" panose="02020603050405020304" pitchFamily="18" charset="0"/>
                <a:cs typeface="Times New Roman" panose="02020603050405020304" pitchFamily="18" charset="0"/>
              </a:rPr>
              <a:t>！</a:t>
            </a:r>
            <a:endParaRPr lang="x-none" altLang="zh-CN" sz="6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微软雅黑" panose="020B0503020204020204" charset="-122"/>
                <a:ea typeface="微软雅黑" panose="020B0503020204020204" charset="-122"/>
              </a:rPr>
              <a:t>Outline</a:t>
            </a:r>
            <a:endParaRPr lang="x-none" altLang="zh-CN" dirty="0">
              <a:latin typeface="微软雅黑" panose="020B0503020204020204" charset="-122"/>
              <a:ea typeface="微软雅黑" panose="020B0503020204020204" charset="-122"/>
            </a:endParaRPr>
          </a:p>
        </p:txBody>
      </p:sp>
      <p:sp>
        <p:nvSpPr>
          <p:cNvPr id="3" name="内容占位符 2"/>
          <p:cNvSpPr>
            <a:spLocks noGrp="1"/>
          </p:cNvSpPr>
          <p:nvPr>
            <p:ph idx="1"/>
          </p:nvPr>
        </p:nvSpPr>
        <p:spPr/>
        <p:txBody>
          <a:bodyPr/>
          <a:lstStyle/>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Background and goal</a:t>
            </a:r>
            <a:endParaRPr lang="zh-CN"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Processing ability and professional support </a:t>
            </a:r>
            <a:endParaRPr lang="zh-CN"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Actual application</a:t>
            </a:r>
            <a:endParaRPr lang="zh-CN"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Future work</a:t>
            </a:r>
            <a:endParaRPr lang="zh-CN" altLang="zh-CN" dirty="0" smtClean="0">
              <a:latin typeface="Times New Roman" panose="02020603050405020304" pitchFamily="18" charset="0"/>
              <a:cs typeface="Times New Roman" panose="02020603050405020304" pitchFamily="18" charset="0"/>
            </a:endParaRPr>
          </a:p>
          <a:p>
            <a:pPr>
              <a:lnSpc>
                <a:spcPct val="150000"/>
              </a:lnSpc>
            </a:pPr>
            <a:endParaRPr lang="x-none" altLang="zh-CN" dirty="0">
              <a:latin typeface="微软雅黑" panose="020B0503020204020204" charset="-122"/>
              <a:ea typeface="微软雅黑" panose="020B0503020204020204" charset="-122"/>
            </a:endParaRPr>
          </a:p>
          <a:p>
            <a:pPr>
              <a:lnSpc>
                <a:spcPct val="150000"/>
              </a:lnSpc>
            </a:pPr>
            <a:endParaRPr lang="x-none" altLang="zh-CN" dirty="0">
              <a:latin typeface="微软雅黑" panose="020B0503020204020204" charset="-122"/>
              <a:ea typeface="微软雅黑" panose="020B0503020204020204" charset="-122"/>
            </a:endParaRPr>
          </a:p>
          <a:p>
            <a:pPr>
              <a:lnSpc>
                <a:spcPct val="150000"/>
              </a:lnSpc>
            </a:pPr>
            <a:endParaRPr lang="x-none" altLang="zh-CN" dirty="0">
              <a:latin typeface="微软雅黑" panose="020B0503020204020204" charset="-122"/>
              <a:ea typeface="微软雅黑" panose="020B0503020204020204" charset="-122"/>
            </a:endParaRPr>
          </a:p>
          <a:p>
            <a:endParaRPr lang="x-none" altLang="zh-CN"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latin typeface="微软雅黑" panose="020B0503020204020204" charset="-122"/>
              <a:ea typeface="微软雅黑" panose="020B0503020204020204" charset="-122"/>
            </a:endParaRPr>
          </a:p>
        </p:txBody>
      </p:sp>
      <p:sp>
        <p:nvSpPr>
          <p:cNvPr id="3" name="内容占位符 2"/>
          <p:cNvSpPr>
            <a:spLocks noGrp="1"/>
          </p:cNvSpPr>
          <p:nvPr>
            <p:ph idx="1"/>
          </p:nvPr>
        </p:nvSpPr>
        <p:spPr/>
        <p:txBody>
          <a:bodyPr/>
          <a:lstStyle/>
          <a:p>
            <a:endParaRPr lang="en-US" altLang="zh-CN" dirty="0" smtClean="0">
              <a:latin typeface="Times New Roman" panose="02020603050405020304" pitchFamily="18" charset="0"/>
              <a:cs typeface="Times New Roman" panose="02020603050405020304" pitchFamily="18" charset="0"/>
            </a:endParaRPr>
          </a:p>
          <a:p>
            <a:r>
              <a:rPr lang="en-US" altLang="zh-CN" dirty="0" smtClean="0">
                <a:solidFill>
                  <a:schemeClr val="accent1"/>
                </a:solidFill>
                <a:latin typeface="Times New Roman" panose="02020603050405020304" pitchFamily="18" charset="0"/>
                <a:cs typeface="Times New Roman" panose="02020603050405020304" pitchFamily="18" charset="0"/>
              </a:rPr>
              <a:t>Background and goal</a:t>
            </a:r>
            <a:endParaRPr lang="zh-CN" altLang="zh-CN" dirty="0" smtClean="0">
              <a:solidFill>
                <a:schemeClr val="accent1"/>
              </a:solidFill>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Processing ability and professional support </a:t>
            </a:r>
            <a:endParaRPr lang="zh-CN"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Actual application</a:t>
            </a:r>
            <a:endParaRPr lang="zh-CN"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Future work</a:t>
            </a:r>
            <a:endParaRPr lang="zh-CN" altLang="en-US"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Super computing</a:t>
            </a:r>
            <a:endParaRPr lang="zh-CN"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endParaRPr lang="en-US" altLang="zh-CN" sz="2400" dirty="0" smtClean="0">
              <a:solidFill>
                <a:schemeClr val="accent2"/>
              </a:solidFill>
            </a:endParaRPr>
          </a:p>
          <a:p>
            <a:r>
              <a:rPr lang="en-US" altLang="zh-CN" sz="2400" dirty="0" smtClean="0">
                <a:solidFill>
                  <a:schemeClr val="accent2"/>
                </a:solidFill>
                <a:latin typeface="Times New Roman" panose="02020603050405020304" pitchFamily="18" charset="0"/>
                <a:cs typeface="Times New Roman" panose="02020603050405020304" pitchFamily="18" charset="0"/>
              </a:rPr>
              <a:t>Super computing </a:t>
            </a:r>
            <a:r>
              <a:rPr lang="en-US" altLang="zh-CN" sz="2400" dirty="0" smtClean="0">
                <a:latin typeface="Times New Roman" panose="02020603050405020304" pitchFamily="18" charset="0"/>
                <a:cs typeface="Times New Roman" panose="02020603050405020304" pitchFamily="18" charset="0"/>
              </a:rPr>
              <a:t>is MPI process system ,it calculate and process much faster than the traditional high performance computing.</a:t>
            </a:r>
            <a:endParaRPr lang="zh-CN" altLang="zh-CN" sz="2400" dirty="0" smtClean="0">
              <a:latin typeface="Times New Roman" panose="02020603050405020304" pitchFamily="18" charset="0"/>
              <a:cs typeface="Times New Roman" panose="02020603050405020304" pitchFamily="18" charset="0"/>
            </a:endParaRPr>
          </a:p>
          <a:p>
            <a:pPr>
              <a:buNone/>
            </a:pPr>
            <a:r>
              <a:rPr lang="en-US" altLang="zh-CN" sz="2400" dirty="0" smtClean="0">
                <a:latin typeface="Times New Roman" panose="02020603050405020304" pitchFamily="18" charset="0"/>
                <a:cs typeface="Times New Roman" panose="02020603050405020304" pitchFamily="18" charset="0"/>
              </a:rPr>
              <a:t> </a:t>
            </a:r>
            <a:endParaRPr lang="zh-CN" altLang="zh-CN" sz="2400"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The development of many areas ,from the traditional areas of national security,  oil and gas and climate to the new scientific research of biological medicine, micro-structure, depend on the development of high performance computing.</a:t>
            </a:r>
            <a:endParaRPr lang="zh-CN" altLang="zh-CN"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44279" y="538480"/>
            <a:ext cx="10696353" cy="5983605"/>
          </a:xfrm>
        </p:spPr>
        <p:txBody>
          <a:bodyPr>
            <a:normAutofit fontScale="97500"/>
          </a:bodyPr>
          <a:lstStyle/>
          <a:p>
            <a:pPr latinLnBrk="1"/>
            <a:endParaRPr lang="en-US" altLang="zh-CN" sz="2400"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Work background: as the development of geological survey, data processing play a more significant role in this area. The traditional technology can not satisfy the </a:t>
            </a:r>
            <a:r>
              <a:rPr lang="en-US" altLang="zh-CN" sz="2400" dirty="0" err="1" smtClean="0">
                <a:latin typeface="Times New Roman" panose="02020603050405020304" pitchFamily="18" charset="0"/>
                <a:cs typeface="Times New Roman" panose="02020603050405020304" pitchFamily="18" charset="0"/>
              </a:rPr>
              <a:t>requirment</a:t>
            </a:r>
            <a:r>
              <a:rPr lang="en-US" altLang="zh-CN" sz="2400" dirty="0" smtClean="0">
                <a:latin typeface="Times New Roman" panose="02020603050405020304" pitchFamily="18" charset="0"/>
                <a:cs typeface="Times New Roman" panose="02020603050405020304" pitchFamily="18" charset="0"/>
              </a:rPr>
              <a:t> of date process in the front geological research , especially in the areas as follows:</a:t>
            </a:r>
            <a:endParaRPr lang="en-US" altLang="zh-CN" sz="2400" dirty="0" smtClean="0">
              <a:latin typeface="Times New Roman" panose="02020603050405020304" pitchFamily="18" charset="0"/>
              <a:cs typeface="Times New Roman" panose="02020603050405020304" pitchFamily="18" charset="0"/>
            </a:endParaRPr>
          </a:p>
          <a:p>
            <a:pPr latinLnBrk="1"/>
            <a:endParaRPr lang="zh-CN" altLang="zh-CN" sz="2400" b="1" dirty="0" smtClean="0">
              <a:latin typeface="Times New Roman" panose="02020603050405020304" pitchFamily="18" charset="0"/>
              <a:cs typeface="Times New Roman" panose="02020603050405020304" pitchFamily="18" charset="0"/>
            </a:endParaRPr>
          </a:p>
          <a:p>
            <a:pPr lvl="0" latinLnBrk="1"/>
            <a:r>
              <a:rPr lang="en-US" altLang="zh-CN" sz="2400" dirty="0" smtClean="0">
                <a:latin typeface="Times New Roman" panose="02020603050405020304" pitchFamily="18" charset="0"/>
                <a:cs typeface="Times New Roman" panose="02020603050405020304" pitchFamily="18" charset="0"/>
              </a:rPr>
              <a:t>Data in energy ,environmental impact assessment and numerical modeling are huge .The traditional processing technology can not satisfy the requirement of processing work.</a:t>
            </a:r>
            <a:endParaRPr lang="en-US" altLang="zh-CN" sz="2400" dirty="0" smtClean="0">
              <a:latin typeface="Times New Roman" panose="02020603050405020304" pitchFamily="18" charset="0"/>
              <a:cs typeface="Times New Roman" panose="02020603050405020304" pitchFamily="18" charset="0"/>
            </a:endParaRPr>
          </a:p>
          <a:p>
            <a:pPr lvl="0" latinLnBrk="1"/>
            <a:endParaRPr lang="zh-CN" altLang="zh-CN" sz="2400" b="1" dirty="0" smtClean="0">
              <a:latin typeface="Times New Roman" panose="02020603050405020304" pitchFamily="18" charset="0"/>
              <a:cs typeface="Times New Roman" panose="02020603050405020304" pitchFamily="18" charset="0"/>
            </a:endParaRPr>
          </a:p>
          <a:p>
            <a:pPr lvl="0" latinLnBrk="1"/>
            <a:r>
              <a:rPr lang="en-US" altLang="zh-CN" sz="2400" dirty="0" smtClean="0">
                <a:latin typeface="Times New Roman" panose="02020603050405020304" pitchFamily="18" charset="0"/>
                <a:cs typeface="Times New Roman" panose="02020603050405020304" pitchFamily="18" charset="0"/>
              </a:rPr>
              <a:t>The processing step in the whole workflow from data collection to its application is relatively weak. Many excellent algorithm can not be used in the actual work, which delay the generation of the geological survey results.</a:t>
            </a:r>
            <a:endParaRPr lang="en-US" altLang="zh-CN" sz="2400" dirty="0" smtClean="0">
              <a:latin typeface="Times New Roman" panose="02020603050405020304" pitchFamily="18" charset="0"/>
              <a:cs typeface="Times New Roman" panose="02020603050405020304" pitchFamily="18" charset="0"/>
            </a:endParaRPr>
          </a:p>
          <a:p>
            <a:pPr lvl="0" latinLnBrk="1"/>
            <a:endParaRPr lang="zh-CN" altLang="zh-CN" sz="2400" b="1" dirty="0" smtClean="0">
              <a:latin typeface="Times New Roman" panose="02020603050405020304" pitchFamily="18" charset="0"/>
              <a:cs typeface="Times New Roman" panose="02020603050405020304" pitchFamily="18" charset="0"/>
            </a:endParaRPr>
          </a:p>
          <a:p>
            <a:pPr lvl="0" latinLnBrk="1"/>
            <a:r>
              <a:rPr lang="en-US" altLang="zh-CN" sz="2400" dirty="0" smtClean="0">
                <a:latin typeface="Times New Roman" panose="02020603050405020304" pitchFamily="18" charset="0"/>
                <a:cs typeface="Times New Roman" panose="02020603050405020304" pitchFamily="18" charset="0"/>
              </a:rPr>
              <a:t>Short the length of response time for important work, important events and critical disaster to several hours ,and even several minutes.</a:t>
            </a:r>
            <a:endParaRPr lang="zh-CN" altLang="zh-CN" sz="2400" b="1" dirty="0" smtClean="0">
              <a:latin typeface="Times New Roman" panose="02020603050405020304" pitchFamily="18" charset="0"/>
              <a:cs typeface="Times New Roman" panose="02020603050405020304" pitchFamily="18" charset="0"/>
            </a:endParaRPr>
          </a:p>
          <a:p>
            <a:pPr>
              <a:lnSpc>
                <a:spcPct val="150000"/>
              </a:lnSpc>
            </a:pPr>
            <a:endParaRPr lang="x-none" altLang="zh-CN" sz="2500" dirty="0">
              <a:solidFill>
                <a:srgbClr val="0070C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838200" y="537210"/>
            <a:ext cx="10515600" cy="5640705"/>
          </a:xfrm>
        </p:spPr>
        <p:txBody>
          <a:bodyPr>
            <a:normAutofit/>
          </a:bodyPr>
          <a:lstStyle/>
          <a:p>
            <a:pPr latinLnBrk="1"/>
            <a:endParaRPr lang="en-US" altLang="zh-CN" sz="2400"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Technology background: because of the accumulation of research results , huge scale technology become well-known gradually.</a:t>
            </a:r>
            <a:endParaRPr lang="zh-CN" altLang="zh-CN" sz="2400" b="1"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For data process, we think it has three key parts.</a:t>
            </a:r>
            <a:endParaRPr lang="zh-CN" altLang="zh-CN" sz="2400" b="1" dirty="0" smtClean="0">
              <a:latin typeface="Times New Roman" panose="02020603050405020304" pitchFamily="18" charset="0"/>
              <a:cs typeface="Times New Roman" panose="02020603050405020304" pitchFamily="18" charset="0"/>
            </a:endParaRPr>
          </a:p>
          <a:p>
            <a:pPr>
              <a:lnSpc>
                <a:spcPct val="150000"/>
              </a:lnSpc>
              <a:buNone/>
            </a:pPr>
            <a:r>
              <a:rPr lang="zh-CN" altLang="en-US" sz="2500" dirty="0" smtClean="0">
                <a:solidFill>
                  <a:srgbClr val="0070C0"/>
                </a:solidFill>
                <a:latin typeface="Times New Roman" panose="02020603050405020304" pitchFamily="18" charset="0"/>
                <a:ea typeface="微软雅黑" panose="020B0503020204020204" charset="-122"/>
                <a:cs typeface="Times New Roman" panose="02020603050405020304" pitchFamily="18" charset="0"/>
                <a:sym typeface="FangSong_GB2312" charset="-122"/>
              </a:rPr>
              <a:t>    </a:t>
            </a:r>
            <a:r>
              <a:rPr lang="en-US" altLang="zh-CN" sz="2400" dirty="0" smtClean="0">
                <a:latin typeface="Times New Roman" panose="02020603050405020304" pitchFamily="18" charset="0"/>
                <a:cs typeface="Times New Roman" panose="02020603050405020304" pitchFamily="18" charset="0"/>
              </a:rPr>
              <a:t>Data, algorithm and processing ability </a:t>
            </a:r>
            <a:endParaRPr lang="zh-CN" altLang="en-US" sz="2500" dirty="0">
              <a:solidFill>
                <a:srgbClr val="0070C0"/>
              </a:solidFill>
              <a:latin typeface="Times New Roman" panose="02020603050405020304" pitchFamily="18" charset="0"/>
              <a:ea typeface="微软雅黑" panose="020B0503020204020204" charset="-122"/>
              <a:cs typeface="Times New Roman" panose="02020603050405020304" pitchFamily="18" charset="0"/>
              <a:sym typeface="FangSong_GB2312" charset="-122"/>
            </a:endParaRPr>
          </a:p>
          <a:p>
            <a:pPr latinLnBrk="1"/>
            <a:r>
              <a:rPr lang="en-US" altLang="zh-CN" sz="2400" dirty="0" smtClean="0">
                <a:latin typeface="Times New Roman" panose="02020603050405020304" pitchFamily="18" charset="0"/>
                <a:cs typeface="Times New Roman" panose="02020603050405020304" pitchFamily="18" charset="0"/>
              </a:rPr>
              <a:t>If the processing ability can be improved, it is helpful for the generation of new technology, the exiting technology can also be improved easily. At the meanwhile, the utilization</a:t>
            </a:r>
            <a:endParaRPr lang="zh-CN" altLang="zh-CN" sz="2400" b="1"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of data can be improved. Therefore , we make the processing ability as the breakthrough, carry out the support work for the research, promote the ability of processing data in the geological survey.</a:t>
            </a:r>
            <a:endParaRPr lang="zh-CN" altLang="zh-CN"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Super Computer</a:t>
            </a:r>
            <a:endParaRPr lang="zh-CN" altLang="en-US"/>
          </a:p>
        </p:txBody>
      </p:sp>
      <p:sp>
        <p:nvSpPr>
          <p:cNvPr id="3" name="内容占位符 2"/>
          <p:cNvSpPr>
            <a:spLocks noGrp="1"/>
          </p:cNvSpPr>
          <p:nvPr>
            <p:ph idx="1"/>
          </p:nvPr>
        </p:nvSpPr>
        <p:spPr/>
        <p:txBody>
          <a:bodyPr>
            <a:normAutofit/>
          </a:bodyPr>
          <a:p>
            <a:r>
              <a:rPr lang="zh-CN" altLang="en-US" sz="2000"/>
              <a:t>We built a super computer for geological scientific researches. It takes number of CPU and GPU, Support almost all kinds of parallel computing in different ways. You can not only do the complicated work using multiple method in one processor, but also can call the method passing in different multi-core servers, and establish time shorter than 1 millisecond.</a:t>
            </a:r>
            <a:endParaRPr lang="zh-CN" altLang="en-US" sz="2000"/>
          </a:p>
          <a:p>
            <a:r>
              <a:rPr lang="zh-CN" altLang="en-US" sz="2000"/>
              <a:t>2017, our geological super computer Floating point calculations peak will increase to 130TFLOPS. And the storage will be reach to 3000TB. And we got plan to increase these numbers year by year.</a:t>
            </a:r>
            <a:endParaRPr lang="zh-CN" altLang="en-US" sz="2000"/>
          </a:p>
          <a:p>
            <a:r>
              <a:rPr lang="zh-CN" altLang="en-US" sz="2000"/>
              <a:t>Now our super computer using to process the energy area</a:t>
            </a:r>
            <a:r>
              <a:rPr lang="en-US" altLang="zh-CN" sz="2000"/>
              <a:t>. These's 22 software on it</a:t>
            </a:r>
            <a:r>
              <a:rPr lang="zh-CN" altLang="en-US" sz="2000"/>
              <a:t>! And we </a:t>
            </a:r>
            <a:r>
              <a:rPr lang="en-US" altLang="zh-CN" sz="2000"/>
              <a:t>plan to </a:t>
            </a:r>
            <a:r>
              <a:rPr lang="zh-CN" altLang="en-US" sz="2000"/>
              <a:t>develop remote-sensing </a:t>
            </a:r>
            <a:r>
              <a:rPr lang="en-US" altLang="zh-CN" sz="2000"/>
              <a:t>applications</a:t>
            </a:r>
            <a:r>
              <a:rPr lang="zh-CN" altLang="en-US" sz="2000"/>
              <a:t>.</a:t>
            </a:r>
            <a:endParaRPr lang="zh-CN" altLang="en-US" sz="2000"/>
          </a:p>
        </p:txBody>
      </p:sp>
      <p:pic>
        <p:nvPicPr>
          <p:cNvPr id="4" name="图片 3" descr="QQ截图20140422092351"/>
          <p:cNvPicPr>
            <a:picLocks noChangeAspect="1"/>
          </p:cNvPicPr>
          <p:nvPr/>
        </p:nvPicPr>
        <p:blipFill>
          <a:blip r:embed="rId1"/>
          <a:srcRect t="10961" b="58799"/>
          <a:stretch>
            <a:fillRect/>
          </a:stretch>
        </p:blipFill>
        <p:spPr>
          <a:xfrm>
            <a:off x="838200" y="4606925"/>
            <a:ext cx="10514965" cy="1758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82955"/>
            <a:ext cx="10515600" cy="5874385"/>
          </a:xfrm>
        </p:spPr>
        <p:txBody>
          <a:bodyPr>
            <a:normAutofit/>
          </a:bodyPr>
          <a:lstStyle/>
          <a:p>
            <a:pPr>
              <a:lnSpc>
                <a:spcPct val="130000"/>
              </a:lnSpc>
            </a:pPr>
            <a:r>
              <a:rPr lang="en-US" altLang="zh-CN" sz="2400" dirty="0" smtClean="0">
                <a:latin typeface="Times New Roman" panose="02020603050405020304" pitchFamily="18" charset="0"/>
                <a:cs typeface="Times New Roman" panose="02020603050405020304" pitchFamily="18" charset="0"/>
              </a:rPr>
              <a:t>Construction goals</a:t>
            </a:r>
            <a:endParaRPr lang="x-none" altLang="zh-CN" sz="2500" dirty="0">
              <a:latin typeface="Times New Roman" panose="02020603050405020304" pitchFamily="18" charset="0"/>
              <a:ea typeface="微软雅黑" panose="020B0503020204020204" charset="-122"/>
              <a:cs typeface="Times New Roman" panose="02020603050405020304" pitchFamily="18" charset="0"/>
              <a:sym typeface="+mn-ea"/>
            </a:endParaRPr>
          </a:p>
          <a:p>
            <a:pPr>
              <a:lnSpc>
                <a:spcPct val="130000"/>
              </a:lnSpc>
              <a:buNone/>
            </a:pPr>
            <a:r>
              <a:rPr lang="en-US" altLang="zh-CN" sz="2400" dirty="0" smtClean="0">
                <a:latin typeface="Times New Roman" panose="02020603050405020304" pitchFamily="18" charset="0"/>
                <a:cs typeface="Times New Roman" panose="02020603050405020304" pitchFamily="18" charset="0"/>
              </a:rPr>
              <a:t>   Construct an excellent supporting and innovation platform</a:t>
            </a:r>
            <a:endParaRPr lang="x-none" altLang="zh-CN" sz="2500" dirty="0">
              <a:latin typeface="Times New Roman" panose="02020603050405020304" pitchFamily="18" charset="0"/>
              <a:ea typeface="微软雅黑" panose="020B0503020204020204" charset="-122"/>
              <a:cs typeface="Times New Roman" panose="02020603050405020304" pitchFamily="18" charset="0"/>
              <a:sym typeface="+mn-ea"/>
            </a:endParaRPr>
          </a:p>
          <a:p>
            <a:pPr>
              <a:lnSpc>
                <a:spcPct val="130000"/>
              </a:lnSpc>
            </a:pPr>
            <a:r>
              <a:rPr lang="en-US" altLang="zh-CN" sz="2400" dirty="0" smtClean="0">
                <a:latin typeface="Times New Roman" panose="02020603050405020304" pitchFamily="18" charset="0"/>
                <a:cs typeface="Times New Roman" panose="02020603050405020304" pitchFamily="18" charset="0"/>
              </a:rPr>
              <a:t>Service position</a:t>
            </a:r>
            <a:endParaRPr lang="x-none" altLang="zh-CN" sz="2500" dirty="0">
              <a:latin typeface="Times New Roman" panose="02020603050405020304" pitchFamily="18" charset="0"/>
              <a:ea typeface="微软雅黑" panose="020B0503020204020204" charset="-122"/>
              <a:cs typeface="Times New Roman" panose="02020603050405020304" pitchFamily="18" charset="0"/>
              <a:sym typeface="+mn-ea"/>
            </a:endParaRPr>
          </a:p>
          <a:p>
            <a:pPr marL="0" indent="0">
              <a:lnSpc>
                <a:spcPct val="130000"/>
              </a:lnSpc>
              <a:buNone/>
            </a:pPr>
            <a:r>
              <a:rPr lang="zh-CN" altLang="en-US" sz="2500" dirty="0">
                <a:latin typeface="Times New Roman" panose="02020603050405020304" pitchFamily="18" charset="0"/>
                <a:ea typeface="微软雅黑" panose="020B0503020204020204" charset="-122"/>
                <a:cs typeface="Times New Roman" panose="02020603050405020304" pitchFamily="18" charset="0"/>
                <a:sym typeface="FangSong_GB2312" charset="-122"/>
              </a:rPr>
              <a:t>   </a:t>
            </a:r>
            <a:r>
              <a:rPr lang="en-US" altLang="zh-CN" sz="2500" dirty="0" smtClean="0">
                <a:latin typeface="Times New Roman" panose="02020603050405020304" pitchFamily="18" charset="0"/>
                <a:ea typeface="微软雅黑" panose="020B0503020204020204" charset="-122"/>
                <a:cs typeface="Times New Roman" panose="02020603050405020304" pitchFamily="18" charset="0"/>
                <a:sym typeface="FangSong_GB2312" charset="-122"/>
              </a:rPr>
              <a:t>1</a:t>
            </a:r>
            <a:r>
              <a:rPr lang="en-US" altLang="zh-CN" sz="2400" b="1" dirty="0" smtClean="0">
                <a:latin typeface="Times New Roman" panose="02020603050405020304" pitchFamily="18" charset="0"/>
                <a:cs typeface="Times New Roman" panose="02020603050405020304" pitchFamily="18" charset="0"/>
              </a:rPr>
              <a:t> satisfy the inner requirement </a:t>
            </a:r>
            <a:r>
              <a:rPr lang="zh-CN" altLang="en-US" sz="2500" dirty="0" smtClean="0">
                <a:latin typeface="Times New Roman" panose="02020603050405020304" pitchFamily="18" charset="0"/>
                <a:ea typeface="微软雅黑" panose="020B0503020204020204" charset="-122"/>
                <a:cs typeface="Times New Roman" panose="02020603050405020304" pitchFamily="18" charset="0"/>
                <a:sym typeface="FangSong_GB2312" charset="-122"/>
              </a:rPr>
              <a:t> </a:t>
            </a:r>
            <a:r>
              <a:rPr lang="en-US" altLang="zh-CN" sz="2500" dirty="0" smtClean="0">
                <a:latin typeface="Times New Roman" panose="02020603050405020304" pitchFamily="18" charset="0"/>
                <a:ea typeface="微软雅黑" panose="020B0503020204020204" charset="-122"/>
                <a:cs typeface="Times New Roman" panose="02020603050405020304" pitchFamily="18" charset="0"/>
                <a:sym typeface="FangSong_GB2312" charset="-122"/>
              </a:rPr>
              <a:t>2 </a:t>
            </a:r>
            <a:r>
              <a:rPr lang="en-US" altLang="zh-CN" sz="2400" b="1" dirty="0" smtClean="0">
                <a:latin typeface="Times New Roman" panose="02020603050405020304" pitchFamily="18" charset="0"/>
                <a:cs typeface="Times New Roman" panose="02020603050405020304" pitchFamily="18" charset="0"/>
              </a:rPr>
              <a:t>cooperation in areas </a:t>
            </a:r>
            <a:r>
              <a:rPr lang="zh-CN" altLang="en-US" sz="2500" dirty="0" smtClean="0">
                <a:latin typeface="Times New Roman" panose="02020603050405020304" pitchFamily="18" charset="0"/>
                <a:ea typeface="微软雅黑" panose="020B0503020204020204" charset="-122"/>
                <a:cs typeface="Times New Roman" panose="02020603050405020304" pitchFamily="18" charset="0"/>
                <a:sym typeface="FangSong_GB2312" charset="-122"/>
              </a:rPr>
              <a:t> </a:t>
            </a:r>
            <a:r>
              <a:rPr lang="en-US" altLang="zh-CN" sz="2500" dirty="0" smtClean="0">
                <a:latin typeface="Times New Roman" panose="02020603050405020304" pitchFamily="18" charset="0"/>
                <a:ea typeface="微软雅黑" panose="020B0503020204020204" charset="-122"/>
                <a:cs typeface="Times New Roman" panose="02020603050405020304" pitchFamily="18" charset="0"/>
                <a:sym typeface="FangSong_GB2312" charset="-122"/>
              </a:rPr>
              <a:t>3</a:t>
            </a:r>
            <a:r>
              <a:rPr lang="zh-CN" altLang="en-US" sz="2500" dirty="0" smtClean="0">
                <a:latin typeface="Times New Roman" panose="02020603050405020304" pitchFamily="18" charset="0"/>
                <a:ea typeface="微软雅黑" panose="020B0503020204020204" charset="-122"/>
                <a:cs typeface="Times New Roman" panose="02020603050405020304" pitchFamily="18" charset="0"/>
                <a:sym typeface="FangSong_GB2312" charset="-122"/>
              </a:rPr>
              <a:t> </a:t>
            </a:r>
            <a:r>
              <a:rPr lang="en-US" altLang="zh-CN" sz="2400" b="1" dirty="0" smtClean="0">
                <a:latin typeface="Times New Roman" panose="02020603050405020304" pitchFamily="18" charset="0"/>
                <a:cs typeface="Times New Roman" panose="02020603050405020304" pitchFamily="18" charset="0"/>
              </a:rPr>
              <a:t>open to the society</a:t>
            </a:r>
            <a:r>
              <a:rPr lang="zh-CN" altLang="en-US" sz="2500" dirty="0" smtClean="0">
                <a:latin typeface="Times New Roman" panose="02020603050405020304" pitchFamily="18" charset="0"/>
                <a:ea typeface="微软雅黑" panose="020B0503020204020204" charset="-122"/>
                <a:cs typeface="Times New Roman" panose="02020603050405020304" pitchFamily="18" charset="0"/>
                <a:sym typeface="+mn-ea"/>
              </a:rPr>
              <a:t> </a:t>
            </a:r>
            <a:endParaRPr lang="zh-CN" altLang="en-US" sz="2500" dirty="0">
              <a:latin typeface="Times New Roman" panose="02020603050405020304" pitchFamily="18" charset="0"/>
              <a:ea typeface="微软雅黑" panose="020B0503020204020204" charset="-122"/>
              <a:cs typeface="Times New Roman" panose="02020603050405020304" pitchFamily="18" charset="0"/>
              <a:sym typeface="+mn-ea"/>
            </a:endParaRPr>
          </a:p>
          <a:p>
            <a:pPr latinLnBrk="1"/>
            <a:r>
              <a:rPr lang="en-US" altLang="zh-CN" sz="2400" dirty="0" smtClean="0">
                <a:latin typeface="Times New Roman" panose="02020603050405020304" pitchFamily="18" charset="0"/>
                <a:cs typeface="Times New Roman" panose="02020603050405020304" pitchFamily="18" charset="0"/>
              </a:rPr>
              <a:t>Construct principle: open and sharing, mutual connection and intelligibility</a:t>
            </a:r>
            <a:endParaRPr lang="zh-CN" altLang="zh-CN" sz="2400" b="1"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User connect with the platform through internet, and then computing resource, storage resource and software can be used remotely.  User’s Data resource and work system can also be connected with platform.</a:t>
            </a:r>
            <a:endParaRPr lang="zh-CN" altLang="zh-CN" sz="2400" b="1" dirty="0" smtClean="0">
              <a:latin typeface="Times New Roman" panose="02020603050405020304" pitchFamily="18" charset="0"/>
              <a:cs typeface="Times New Roman" panose="02020603050405020304" pitchFamily="18" charset="0"/>
            </a:endParaRPr>
          </a:p>
          <a:p>
            <a:pPr latinLnBrk="1"/>
            <a:r>
              <a:rPr lang="en-US" altLang="zh-CN" sz="2400" dirty="0" smtClean="0">
                <a:latin typeface="Times New Roman" panose="02020603050405020304" pitchFamily="18" charset="0"/>
                <a:cs typeface="Times New Roman" panose="02020603050405020304" pitchFamily="18" charset="0"/>
              </a:rPr>
              <a:t>As the first super computing platform , it will lead the development of the high performance computing. </a:t>
            </a:r>
            <a:endParaRPr lang="zh-CN" altLang="zh-CN"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6735</Words>
  <Application>WPS 演示</Application>
  <PresentationFormat>自定义</PresentationFormat>
  <Paragraphs>133</Paragraphs>
  <Slides>21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宋体</vt:lpstr>
      <vt:lpstr>Wingdings</vt:lpstr>
      <vt:lpstr>Times New Roman</vt:lpstr>
      <vt:lpstr>微软雅黑</vt:lpstr>
      <vt:lpstr>FangSong_GB2312</vt:lpstr>
      <vt:lpstr>Calibri</vt:lpstr>
      <vt:lpstr>Arial Unicode MS</vt:lpstr>
      <vt:lpstr>Calibri Light</vt:lpstr>
      <vt:lpstr>浪漫雅圆</vt:lpstr>
      <vt:lpstr>仿宋_GB2312</vt:lpstr>
      <vt:lpstr>Office 主题</vt:lpstr>
      <vt:lpstr>The introduction of Geological Super Computer </vt:lpstr>
      <vt:lpstr>CGS Shenyang Center</vt:lpstr>
      <vt:lpstr>Outline</vt:lpstr>
      <vt:lpstr>PowerPoint 演示文稿</vt:lpstr>
      <vt:lpstr>Super computing</vt:lpstr>
      <vt:lpstr>PowerPoint 演示文稿</vt:lpstr>
      <vt:lpstr>PowerPoint 演示文稿</vt:lpstr>
      <vt:lpstr>Super Computer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work in 2017</vt:lpstr>
      <vt:lpstr>PowerPoint 演示文稿</vt:lpstr>
      <vt:lpstr>PowerPoint 演示文稿</vt:lpstr>
      <vt:lpstr>PowerPoint 演示文稿</vt:lpstr>
      <vt:lpstr>Future work</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brucewyen</dc:creator>
  <cp:lastModifiedBy>Bruce Wayne</cp:lastModifiedBy>
  <cp:revision>331</cp:revision>
  <dcterms:created xsi:type="dcterms:W3CDTF">2017-05-15T12:17:00Z</dcterms:created>
  <dcterms:modified xsi:type="dcterms:W3CDTF">2017-09-27T01:33:00Z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