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4" r:id="rId5"/>
    <p:sldId id="270" r:id="rId6"/>
    <p:sldId id="271" r:id="rId7"/>
    <p:sldId id="282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0" r:id="rId1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745"/>
  </p:normalViewPr>
  <p:slideViewPr>
    <p:cSldViewPr>
      <p:cViewPr>
        <p:scale>
          <a:sx n="78" d="100"/>
          <a:sy n="78" d="100"/>
        </p:scale>
        <p:origin x="-107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WGISS, 27 Sept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463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000" dirty="0" smtClean="0">
                <a:solidFill>
                  <a:schemeClr val="bg1"/>
                </a:solidFill>
                <a:latin typeface="Helvetica" pitchFamily="34" charset="0"/>
              </a:rPr>
              <a:t>CEOS </a:t>
            </a:r>
            <a:r>
              <a:rPr lang="en-GB" sz="4000" dirty="0">
                <a:solidFill>
                  <a:schemeClr val="bg1"/>
                </a:solidFill>
                <a:latin typeface="Helvetica" pitchFamily="34" charset="0"/>
              </a:rPr>
              <a:t>Chair 2018 </a:t>
            </a:r>
            <a:r>
              <a:rPr lang="en-GB" sz="4000" dirty="0" smtClean="0">
                <a:solidFill>
                  <a:schemeClr val="bg1"/>
                </a:solidFill>
                <a:latin typeface="Helvetica" pitchFamily="34" charset="0"/>
              </a:rPr>
              <a:t>priorities:</a:t>
            </a:r>
            <a:br>
              <a:rPr lang="en-GB" sz="4000" dirty="0" smtClean="0">
                <a:solidFill>
                  <a:schemeClr val="bg1"/>
                </a:solidFill>
                <a:latin typeface="Helvetica" pitchFamily="34" charset="0"/>
              </a:rPr>
            </a:br>
            <a:r>
              <a:rPr lang="en-GB" sz="4000" dirty="0" smtClean="0">
                <a:solidFill>
                  <a:schemeClr val="bg1"/>
                </a:solidFill>
                <a:latin typeface="Helvetica" pitchFamily="34" charset="0"/>
              </a:rPr>
              <a:t>Data &amp; Information Access Services within FDA</a:t>
            </a:r>
            <a:endParaRPr sz="40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European Commission CEOS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BE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27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smtClean="0"/>
              <a:t>DIAS </a:t>
            </a:r>
            <a:r>
              <a:rPr lang="fr-BE" dirty="0" err="1" smtClean="0"/>
              <a:t>Principle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1905000"/>
            <a:ext cx="81756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6076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err="1" smtClean="0"/>
              <a:t>Chaining</a:t>
            </a:r>
            <a:r>
              <a:rPr lang="fr-BE" dirty="0" smtClean="0"/>
              <a:t> of services - </a:t>
            </a:r>
            <a:r>
              <a:rPr lang="fr-BE" dirty="0" err="1" smtClean="0"/>
              <a:t>principle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2057400"/>
            <a:ext cx="8913813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8828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smtClean="0"/>
              <a:t>DIAS </a:t>
            </a:r>
            <a:r>
              <a:rPr lang="fr-BE" dirty="0" err="1" smtClean="0"/>
              <a:t>used</a:t>
            </a:r>
            <a:r>
              <a:rPr lang="fr-BE" dirty="0" smtClean="0"/>
              <a:t> in Europe - </a:t>
            </a:r>
            <a:r>
              <a:rPr lang="fr-BE" dirty="0" err="1" smtClean="0"/>
              <a:t>principle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1270" y="1605506"/>
            <a:ext cx="9493730" cy="4566694"/>
            <a:chOff x="-51867" y="1046231"/>
            <a:chExt cx="9493730" cy="5377726"/>
          </a:xfrm>
        </p:grpSpPr>
        <p:sp>
          <p:nvSpPr>
            <p:cNvPr id="6" name="Can 5"/>
            <p:cNvSpPr/>
            <p:nvPr/>
          </p:nvSpPr>
          <p:spPr>
            <a:xfrm>
              <a:off x="1690514" y="1543944"/>
              <a:ext cx="4887350" cy="2111112"/>
            </a:xfrm>
            <a:prstGeom prst="can">
              <a:avLst>
                <a:gd name="adj" fmla="val 20455"/>
              </a:avLst>
            </a:prstGeom>
            <a:solidFill>
              <a:srgbClr val="C6D9F1">
                <a:alpha val="15000"/>
              </a:srgb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ight Triangle 29"/>
            <p:cNvSpPr/>
            <p:nvPr/>
          </p:nvSpPr>
          <p:spPr>
            <a:xfrm flipH="1">
              <a:off x="1166886" y="5156463"/>
              <a:ext cx="5377631" cy="832260"/>
            </a:xfrm>
            <a:custGeom>
              <a:avLst/>
              <a:gdLst>
                <a:gd name="connsiteX0" fmla="*/ 0 w 4362492"/>
                <a:gd name="connsiteY0" fmla="*/ 878910 h 878910"/>
                <a:gd name="connsiteX1" fmla="*/ 0 w 4362492"/>
                <a:gd name="connsiteY1" fmla="*/ 0 h 878910"/>
                <a:gd name="connsiteX2" fmla="*/ 4362492 w 4362492"/>
                <a:gd name="connsiteY2" fmla="*/ 878910 h 878910"/>
                <a:gd name="connsiteX3" fmla="*/ 0 w 4362492"/>
                <a:gd name="connsiteY3" fmla="*/ 878910 h 878910"/>
                <a:gd name="connsiteX0" fmla="*/ 0 w 4362492"/>
                <a:gd name="connsiteY0" fmla="*/ 1071325 h 1071325"/>
                <a:gd name="connsiteX1" fmla="*/ 1103310 w 4362492"/>
                <a:gd name="connsiteY1" fmla="*/ 0 h 1071325"/>
                <a:gd name="connsiteX2" fmla="*/ 4362492 w 4362492"/>
                <a:gd name="connsiteY2" fmla="*/ 1071325 h 1071325"/>
                <a:gd name="connsiteX3" fmla="*/ 0 w 4362492"/>
                <a:gd name="connsiteY3" fmla="*/ 1071325 h 1071325"/>
                <a:gd name="connsiteX0" fmla="*/ 0 w 4490784"/>
                <a:gd name="connsiteY0" fmla="*/ 1071325 h 1071325"/>
                <a:gd name="connsiteX1" fmla="*/ 1103310 w 4490784"/>
                <a:gd name="connsiteY1" fmla="*/ 0 h 1071325"/>
                <a:gd name="connsiteX2" fmla="*/ 4490784 w 4490784"/>
                <a:gd name="connsiteY2" fmla="*/ 6627 h 1071325"/>
                <a:gd name="connsiteX3" fmla="*/ 0 w 4490784"/>
                <a:gd name="connsiteY3" fmla="*/ 1071325 h 1071325"/>
                <a:gd name="connsiteX0" fmla="*/ 0 w 4529272"/>
                <a:gd name="connsiteY0" fmla="*/ 1045670 h 1045670"/>
                <a:gd name="connsiteX1" fmla="*/ 1141798 w 4529272"/>
                <a:gd name="connsiteY1" fmla="*/ 0 h 1045670"/>
                <a:gd name="connsiteX2" fmla="*/ 4529272 w 4529272"/>
                <a:gd name="connsiteY2" fmla="*/ 6627 h 1045670"/>
                <a:gd name="connsiteX3" fmla="*/ 0 w 4529272"/>
                <a:gd name="connsiteY3" fmla="*/ 1045670 h 1045670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387474 w 3519864"/>
                <a:gd name="connsiteY2" fmla="*/ 6627 h 1417046"/>
                <a:gd name="connsiteX3" fmla="*/ 3519864 w 3519864"/>
                <a:gd name="connsiteY3" fmla="*/ 1417046 h 1417046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000041 w 3519864"/>
                <a:gd name="connsiteY2" fmla="*/ 6627 h 1417046"/>
                <a:gd name="connsiteX3" fmla="*/ 3519864 w 3519864"/>
                <a:gd name="connsiteY3" fmla="*/ 1417046 h 1417046"/>
                <a:gd name="connsiteX0" fmla="*/ 3534348 w 3534348"/>
                <a:gd name="connsiteY0" fmla="*/ 1437199 h 1437199"/>
                <a:gd name="connsiteX1" fmla="*/ 0 w 3534348"/>
                <a:gd name="connsiteY1" fmla="*/ 0 h 1437199"/>
                <a:gd name="connsiteX2" fmla="*/ 3014525 w 3534348"/>
                <a:gd name="connsiteY2" fmla="*/ 26780 h 1437199"/>
                <a:gd name="connsiteX3" fmla="*/ 3534348 w 3534348"/>
                <a:gd name="connsiteY3" fmla="*/ 1437199 h 1437199"/>
                <a:gd name="connsiteX0" fmla="*/ 3215696 w 3215696"/>
                <a:gd name="connsiteY0" fmla="*/ 1618581 h 1618581"/>
                <a:gd name="connsiteX1" fmla="*/ 0 w 3215696"/>
                <a:gd name="connsiteY1" fmla="*/ 0 h 1618581"/>
                <a:gd name="connsiteX2" fmla="*/ 3014525 w 3215696"/>
                <a:gd name="connsiteY2" fmla="*/ 26780 h 1618581"/>
                <a:gd name="connsiteX3" fmla="*/ 3215696 w 3215696"/>
                <a:gd name="connsiteY3" fmla="*/ 1618581 h 1618581"/>
                <a:gd name="connsiteX0" fmla="*/ 3389506 w 3389506"/>
                <a:gd name="connsiteY0" fmla="*/ 1618581 h 1618581"/>
                <a:gd name="connsiteX1" fmla="*/ 0 w 3389506"/>
                <a:gd name="connsiteY1" fmla="*/ 0 h 1618581"/>
                <a:gd name="connsiteX2" fmla="*/ 3014525 w 3389506"/>
                <a:gd name="connsiteY2" fmla="*/ 26780 h 1618581"/>
                <a:gd name="connsiteX3" fmla="*/ 3389506 w 3389506"/>
                <a:gd name="connsiteY3" fmla="*/ 1618581 h 161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9506" h="1618581">
                  <a:moveTo>
                    <a:pt x="3389506" y="1618581"/>
                  </a:moveTo>
                  <a:lnTo>
                    <a:pt x="0" y="0"/>
                  </a:lnTo>
                  <a:lnTo>
                    <a:pt x="3014525" y="26780"/>
                  </a:lnTo>
                  <a:lnTo>
                    <a:pt x="3389506" y="16185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2000"/>
                  </a:schemeClr>
                </a:gs>
                <a:gs pos="100000">
                  <a:schemeClr val="bg1">
                    <a:lumMod val="50000"/>
                    <a:alpha val="3000"/>
                  </a:schemeClr>
                </a:gs>
              </a:gsLst>
              <a:lin ang="522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60148" y="3788987"/>
              <a:ext cx="5565684" cy="1636831"/>
              <a:chOff x="1328237" y="3623062"/>
              <a:chExt cx="5565684" cy="1636831"/>
            </a:xfrm>
          </p:grpSpPr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8237" y="3952028"/>
                <a:ext cx="5565684" cy="1307865"/>
              </a:xfrm>
              <a:prstGeom prst="rect">
                <a:avLst/>
              </a:prstGeom>
            </p:spPr>
          </p:pic>
          <p:sp>
            <p:nvSpPr>
              <p:cNvPr id="170" name="Rectangle 169"/>
              <p:cNvSpPr/>
              <p:nvPr/>
            </p:nvSpPr>
            <p:spPr>
              <a:xfrm>
                <a:off x="1783536" y="4473279"/>
                <a:ext cx="4620980" cy="39716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</a:bodyPr>
              <a:lstStyle/>
              <a:p>
                <a:pPr algn="ctr"/>
                <a:r>
                  <a:rPr lang="en-US" sz="3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Copernicus DIAS Storage</a:t>
                </a:r>
                <a:endParaRPr lang="en-US" sz="3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6000"/>
                        </a14:imgEffect>
                        <a14:imgEffect>
                          <a14:colorTemperature colorTemp="5739"/>
                        </a14:imgEffect>
                        <a14:imgEffect>
                          <a14:saturation sat="18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80115">
                <a:off x="2086946" y="3623062"/>
                <a:ext cx="3632094" cy="935316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</p:grpSp>
        <p:sp>
          <p:nvSpPr>
            <p:cNvPr id="9" name="Up Arrow 8"/>
            <p:cNvSpPr/>
            <p:nvPr/>
          </p:nvSpPr>
          <p:spPr>
            <a:xfrm rot="10800000" flipV="1">
              <a:off x="3847987" y="4023177"/>
              <a:ext cx="610191" cy="341182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1699992" y="3729383"/>
              <a:ext cx="4887350" cy="720273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690616" y="3255517"/>
              <a:ext cx="4893029" cy="767065"/>
              <a:chOff x="1658705" y="3089592"/>
              <a:chExt cx="4893029" cy="767065"/>
            </a:xfrm>
          </p:grpSpPr>
          <p:sp>
            <p:nvSpPr>
              <p:cNvPr id="166" name="Can 165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731158" y="3373912"/>
                <a:ext cx="4759533" cy="4744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</a:bodyPr>
              <a:lstStyle/>
              <a:p>
                <a:pPr algn="ctr"/>
                <a:r>
                  <a:rPr lang="en-US" sz="600" b="1" spc="5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lumMod val="9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Copernicus DIAS interfaces</a:t>
                </a:r>
                <a:endParaRPr lang="en-US" sz="600" b="1" spc="50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1704444" y="1554071"/>
              <a:ext cx="4894122" cy="418637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95000"/>
                    <a:alpha val="82000"/>
                  </a:schemeClr>
                </a:gs>
                <a:gs pos="79000">
                  <a:schemeClr val="tx1">
                    <a:lumMod val="50000"/>
                    <a:lumOff val="50000"/>
                    <a:alpha val="82000"/>
                  </a:schemeClr>
                </a:gs>
                <a:gs pos="43000">
                  <a:schemeClr val="bg1">
                    <a:lumMod val="75000"/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>
                <a:rot lat="0" lon="0" rev="6480000"/>
              </a:lightRig>
            </a:scene3d>
            <a:sp3d extrusionH="241300" contourW="6350" prstMaterial="matte">
              <a:bevelT w="158750" h="133350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colorTemperature colorTemp="5739"/>
                      </a14:imgEffect>
                      <a14:imgEffect>
                        <a14:saturation sat="18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0115">
              <a:off x="1985412" y="1219883"/>
              <a:ext cx="3632094" cy="935316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grpSp>
          <p:nvGrpSpPr>
            <p:cNvPr id="14" name="Group 13"/>
            <p:cNvGrpSpPr/>
            <p:nvPr/>
          </p:nvGrpSpPr>
          <p:grpSpPr>
            <a:xfrm>
              <a:off x="3534588" y="1046231"/>
              <a:ext cx="5469552" cy="901487"/>
              <a:chOff x="3521824" y="931359"/>
              <a:chExt cx="5469552" cy="901487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3692115" y="931359"/>
                <a:ext cx="5299261" cy="617134"/>
                <a:chOff x="3692115" y="931359"/>
                <a:chExt cx="5299261" cy="617134"/>
              </a:xfrm>
            </p:grpSpPr>
            <p:sp>
              <p:nvSpPr>
                <p:cNvPr id="164" name="TextBox 163"/>
                <p:cNvSpPr txBox="1"/>
                <p:nvPr/>
              </p:nvSpPr>
              <p:spPr>
                <a:xfrm>
                  <a:off x="4459529" y="985950"/>
                  <a:ext cx="453184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821718"/>
                      </a:solidFill>
                    </a:rPr>
                    <a:t>End user</a:t>
                  </a:r>
                  <a:r>
                    <a:rPr lang="en-US" dirty="0" smtClean="0">
                      <a:solidFill>
                        <a:srgbClr val="821718"/>
                      </a:solidFill>
                    </a:rPr>
                    <a:t>: User of the third-parties services</a:t>
                  </a:r>
                  <a:endParaRPr lang="en-US" dirty="0">
                    <a:solidFill>
                      <a:srgbClr val="821718"/>
                    </a:solidFill>
                  </a:endParaRPr>
                </a:p>
              </p:txBody>
            </p:sp>
            <p:pic>
              <p:nvPicPr>
                <p:cNvPr id="165" name="Picture 164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flipH="1">
                  <a:off x="3692115" y="931359"/>
                  <a:ext cx="542888" cy="617134"/>
                </a:xfrm>
                <a:prstGeom prst="rect">
                  <a:avLst/>
                </a:prstGeom>
              </p:spPr>
            </p:pic>
          </p:grpSp>
          <p:sp>
            <p:nvSpPr>
              <p:cNvPr id="163" name="Oval 162"/>
              <p:cNvSpPr/>
              <p:nvPr/>
            </p:nvSpPr>
            <p:spPr>
              <a:xfrm rot="21253641">
                <a:off x="3521824" y="1183133"/>
                <a:ext cx="1171393" cy="649713"/>
              </a:xfrm>
              <a:prstGeom prst="ellipse">
                <a:avLst/>
              </a:prstGeom>
              <a:noFill/>
              <a:ln>
                <a:solidFill>
                  <a:srgbClr val="821718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isometricOffAxis1Top"/>
                <a:lightRig rig="threePt" dir="t"/>
              </a:scene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29160" y="2477283"/>
              <a:ext cx="649809" cy="644987"/>
            </a:xfrm>
            <a:prstGeom prst="rect">
              <a:avLst/>
            </a:prstGeom>
          </p:spPr>
        </p:pic>
        <p:sp>
          <p:nvSpPr>
            <p:cNvPr id="16" name="Up Arrow 15"/>
            <p:cNvSpPr/>
            <p:nvPr/>
          </p:nvSpPr>
          <p:spPr>
            <a:xfrm rot="10800000" flipV="1">
              <a:off x="5504606" y="3987912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Up Arrow 16"/>
            <p:cNvSpPr/>
            <p:nvPr/>
          </p:nvSpPr>
          <p:spPr>
            <a:xfrm rot="10800000" flipV="1">
              <a:off x="2348209" y="4012569"/>
              <a:ext cx="610191" cy="257610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42607" y="5429298"/>
              <a:ext cx="471772" cy="851579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787804" y="2015742"/>
              <a:ext cx="974045" cy="1494519"/>
              <a:chOff x="2057778" y="2015742"/>
              <a:chExt cx="767562" cy="1494519"/>
            </a:xfrm>
          </p:grpSpPr>
          <p:sp>
            <p:nvSpPr>
              <p:cNvPr id="152" name="Can 151"/>
              <p:cNvSpPr/>
              <p:nvPr/>
            </p:nvSpPr>
            <p:spPr>
              <a:xfrm>
                <a:off x="2057778" y="2290450"/>
                <a:ext cx="767562" cy="1219811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>
                <a:off x="2391350" y="3137914"/>
                <a:ext cx="372838" cy="291271"/>
                <a:chOff x="5619182" y="1184853"/>
                <a:chExt cx="1173462" cy="446268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5619182" y="1184853"/>
                  <a:ext cx="1173462" cy="446268"/>
                  <a:chOff x="5619184" y="1184853"/>
                  <a:chExt cx="924635" cy="501582"/>
                </a:xfrm>
              </p:grpSpPr>
              <p:sp>
                <p:nvSpPr>
                  <p:cNvPr id="160" name="Can 159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1" name="Can 160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9" name="Oval 158"/>
                <p:cNvSpPr/>
                <p:nvPr/>
              </p:nvSpPr>
              <p:spPr>
                <a:xfrm>
                  <a:off x="5627524" y="1194218"/>
                  <a:ext cx="1141818" cy="14563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00731" y="3050532"/>
                <a:ext cx="220712" cy="381079"/>
              </a:xfrm>
              <a:prstGeom prst="rect">
                <a:avLst/>
              </a:prstGeom>
            </p:spPr>
          </p:pic>
          <p:grpSp>
            <p:nvGrpSpPr>
              <p:cNvPr id="155" name="Group 154"/>
              <p:cNvGrpSpPr/>
              <p:nvPr/>
            </p:nvGrpSpPr>
            <p:grpSpPr>
              <a:xfrm>
                <a:off x="2060567" y="2015742"/>
                <a:ext cx="763067" cy="861775"/>
                <a:chOff x="285478" y="1093412"/>
                <a:chExt cx="763067" cy="861775"/>
              </a:xfrm>
            </p:grpSpPr>
            <p:sp>
              <p:nvSpPr>
                <p:cNvPr id="156" name="Can 155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351019" y="1093412"/>
                  <a:ext cx="687420" cy="861775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5210489" y="2329182"/>
              <a:ext cx="782241" cy="1034812"/>
              <a:chOff x="5210489" y="2329182"/>
              <a:chExt cx="782241" cy="1034812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5221439" y="2807524"/>
                <a:ext cx="714446" cy="556470"/>
                <a:chOff x="3441699" y="2902793"/>
                <a:chExt cx="714446" cy="556470"/>
              </a:xfrm>
            </p:grpSpPr>
            <p:sp>
              <p:nvSpPr>
                <p:cNvPr id="147" name="Can 146"/>
                <p:cNvSpPr/>
                <p:nvPr/>
              </p:nvSpPr>
              <p:spPr>
                <a:xfrm>
                  <a:off x="3441699" y="2902793"/>
                  <a:ext cx="714446" cy="556470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81680" y="3026833"/>
                  <a:ext cx="205439" cy="353780"/>
                </a:xfrm>
                <a:prstGeom prst="rect">
                  <a:avLst/>
                </a:prstGeom>
              </p:spPr>
            </p:pic>
            <p:grpSp>
              <p:nvGrpSpPr>
                <p:cNvPr id="149" name="Group 148"/>
                <p:cNvGrpSpPr/>
                <p:nvPr/>
              </p:nvGrpSpPr>
              <p:grpSpPr>
                <a:xfrm>
                  <a:off x="3752184" y="3185542"/>
                  <a:ext cx="346687" cy="192650"/>
                  <a:chOff x="3752184" y="3185542"/>
                  <a:chExt cx="346687" cy="192650"/>
                </a:xfrm>
              </p:grpSpPr>
              <p:sp>
                <p:nvSpPr>
                  <p:cNvPr id="150" name="Can 149"/>
                  <p:cNvSpPr/>
                  <p:nvPr/>
                </p:nvSpPr>
                <p:spPr>
                  <a:xfrm>
                    <a:off x="3752184" y="3189984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 flipV="1">
                    <a:off x="3754658" y="3185542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44" name="Group 143"/>
              <p:cNvGrpSpPr/>
              <p:nvPr/>
            </p:nvGrpSpPr>
            <p:grpSpPr>
              <a:xfrm>
                <a:off x="5210489" y="2329182"/>
                <a:ext cx="782241" cy="748922"/>
                <a:chOff x="285478" y="1076132"/>
                <a:chExt cx="782241" cy="883937"/>
              </a:xfrm>
            </p:grpSpPr>
            <p:sp>
              <p:nvSpPr>
                <p:cNvPr id="145" name="Can 144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380299" y="1076132"/>
                  <a:ext cx="687420" cy="883937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2849804" y="1811797"/>
              <a:ext cx="3685599" cy="1787991"/>
              <a:chOff x="2849804" y="1811797"/>
              <a:chExt cx="3685599" cy="1787991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4031977" y="2201082"/>
                <a:ext cx="763067" cy="1337585"/>
                <a:chOff x="4031977" y="2201082"/>
                <a:chExt cx="763067" cy="1337585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4053505" y="2479868"/>
                  <a:ext cx="715431" cy="1058799"/>
                  <a:chOff x="3441699" y="2400465"/>
                  <a:chExt cx="715431" cy="1058799"/>
                </a:xfrm>
              </p:grpSpPr>
              <p:sp>
                <p:nvSpPr>
                  <p:cNvPr id="134" name="Can 133"/>
                  <p:cNvSpPr/>
                  <p:nvPr/>
                </p:nvSpPr>
                <p:spPr>
                  <a:xfrm>
                    <a:off x="3441699" y="2455334"/>
                    <a:ext cx="714446" cy="1003930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135" name="Picture 134"/>
                  <p:cNvPicPr>
                    <a:picLocks noChangeAspect="1"/>
                  </p:cNvPicPr>
                  <p:nvPr/>
                </p:nvPicPr>
                <p:blipFill>
                  <a:blip r:embed="rId7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481680" y="3026833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136" name="Oval 135"/>
                  <p:cNvSpPr/>
                  <p:nvPr/>
                </p:nvSpPr>
                <p:spPr>
                  <a:xfrm>
                    <a:off x="3445566" y="2400465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3752187" y="2982342"/>
                    <a:ext cx="347039" cy="395848"/>
                    <a:chOff x="3752187" y="2982342"/>
                    <a:chExt cx="347039" cy="395848"/>
                  </a:xfrm>
                </p:grpSpPr>
                <p:grpSp>
                  <p:nvGrpSpPr>
                    <p:cNvPr id="138" name="Group 137"/>
                    <p:cNvGrpSpPr/>
                    <p:nvPr/>
                  </p:nvGrpSpPr>
                  <p:grpSpPr>
                    <a:xfrm>
                      <a:off x="3752187" y="3086918"/>
                      <a:ext cx="347038" cy="291272"/>
                      <a:chOff x="5619184" y="1184853"/>
                      <a:chExt cx="924635" cy="501582"/>
                    </a:xfrm>
                  </p:grpSpPr>
                  <p:sp>
                    <p:nvSpPr>
                      <p:cNvPr id="141" name="Can 140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2" name="Can 141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39" name="Can 138"/>
                    <p:cNvSpPr/>
                    <p:nvPr/>
                  </p:nvSpPr>
                  <p:spPr>
                    <a:xfrm>
                      <a:off x="3752539" y="2989548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0" name="Oval 139"/>
                    <p:cNvSpPr/>
                    <p:nvPr/>
                  </p:nvSpPr>
                  <p:spPr>
                    <a:xfrm flipV="1">
                      <a:off x="3754658" y="2982342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4031977" y="2201082"/>
                  <a:ext cx="763067" cy="861775"/>
                  <a:chOff x="285478" y="1093412"/>
                  <a:chExt cx="763067" cy="861775"/>
                </a:xfrm>
              </p:grpSpPr>
              <p:sp>
                <p:nvSpPr>
                  <p:cNvPr id="132" name="Can 13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02" name="Group 101"/>
              <p:cNvGrpSpPr/>
              <p:nvPr/>
            </p:nvGrpSpPr>
            <p:grpSpPr>
              <a:xfrm>
                <a:off x="2849804" y="2380424"/>
                <a:ext cx="776208" cy="1219364"/>
                <a:chOff x="2849804" y="2380424"/>
                <a:chExt cx="776208" cy="1219364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2857391" y="2659514"/>
                  <a:ext cx="768621" cy="940274"/>
                  <a:chOff x="2825480" y="2493589"/>
                  <a:chExt cx="768621" cy="940274"/>
                </a:xfrm>
              </p:grpSpPr>
              <p:sp>
                <p:nvSpPr>
                  <p:cNvPr id="121" name="Can 120"/>
                  <p:cNvSpPr/>
                  <p:nvPr/>
                </p:nvSpPr>
                <p:spPr>
                  <a:xfrm>
                    <a:off x="2825480" y="2514600"/>
                    <a:ext cx="767562" cy="919263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2829635" y="2493589"/>
                    <a:ext cx="764466" cy="861624"/>
                    <a:chOff x="2829635" y="2493589"/>
                    <a:chExt cx="764466" cy="861624"/>
                  </a:xfrm>
                </p:grpSpPr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3159052" y="3061516"/>
                      <a:ext cx="372838" cy="291271"/>
                      <a:chOff x="5619182" y="1184853"/>
                      <a:chExt cx="1173462" cy="446268"/>
                    </a:xfrm>
                  </p:grpSpPr>
                  <p:grpSp>
                    <p:nvGrpSpPr>
                      <p:cNvPr id="126" name="Group 125"/>
                      <p:cNvGrpSpPr/>
                      <p:nvPr/>
                    </p:nvGrpSpPr>
                    <p:grpSpPr>
                      <a:xfrm>
                        <a:off x="5619182" y="1184853"/>
                        <a:ext cx="1173462" cy="446268"/>
                        <a:chOff x="5619184" y="1184853"/>
                        <a:chExt cx="924635" cy="501582"/>
                      </a:xfrm>
                    </p:grpSpPr>
                    <p:sp>
                      <p:nvSpPr>
                        <p:cNvPr id="128" name="Can 127"/>
                        <p:cNvSpPr/>
                        <p:nvPr/>
                      </p:nvSpPr>
                      <p:spPr>
                        <a:xfrm>
                          <a:off x="5619184" y="1362334"/>
                          <a:ext cx="923701" cy="324101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solidFill>
                          <a:srgbClr val="31859C"/>
                        </a:soli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9" name="Can 128"/>
                        <p:cNvSpPr/>
                        <p:nvPr/>
                      </p:nvSpPr>
                      <p:spPr>
                        <a:xfrm>
                          <a:off x="5620117" y="1184853"/>
                          <a:ext cx="923702" cy="324103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gradFill flip="none" rotWithShape="1">
                          <a:gsLst>
                            <a:gs pos="73000">
                              <a:srgbClr val="31859C"/>
                            </a:gs>
                            <a:gs pos="49000">
                              <a:srgbClr val="CFFFF7"/>
                            </a:gs>
                            <a:gs pos="27000">
                              <a:srgbClr val="31859C"/>
                            </a:gs>
                          </a:gsLst>
                          <a:lin ang="0" scaled="1"/>
                          <a:tileRect/>
                        </a:gra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27" name="Oval 126"/>
                      <p:cNvSpPr/>
                      <p:nvPr/>
                    </p:nvSpPr>
                    <p:spPr>
                      <a:xfrm>
                        <a:off x="5627524" y="1194218"/>
                        <a:ext cx="1141818" cy="145636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41B3D3"/>
                          </a:gs>
                          <a:gs pos="64000">
                            <a:srgbClr val="31859C"/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pic>
                  <p:nvPicPr>
                    <p:cNvPr id="124" name="Picture 123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2868433" y="2974134"/>
                      <a:ext cx="220712" cy="38107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2829635" y="2493589"/>
                      <a:ext cx="764466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2849804" y="2380424"/>
                  <a:ext cx="763067" cy="769441"/>
                  <a:chOff x="285478" y="1133672"/>
                  <a:chExt cx="763067" cy="769441"/>
                </a:xfrm>
              </p:grpSpPr>
              <p:sp>
                <p:nvSpPr>
                  <p:cNvPr id="119" name="Can 118"/>
                  <p:cNvSpPr/>
                  <p:nvPr/>
                </p:nvSpPr>
                <p:spPr>
                  <a:xfrm>
                    <a:off x="285478" y="1333788"/>
                    <a:ext cx="763067" cy="391413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351019" y="1133672"/>
                    <a:ext cx="687420" cy="769441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05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03" name="Group 102"/>
              <p:cNvGrpSpPr/>
              <p:nvPr/>
            </p:nvGrpSpPr>
            <p:grpSpPr>
              <a:xfrm>
                <a:off x="5808387" y="1811797"/>
                <a:ext cx="727016" cy="1723514"/>
                <a:chOff x="5808387" y="1811797"/>
                <a:chExt cx="727016" cy="1723514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5818733" y="2078597"/>
                  <a:ext cx="715429" cy="1456714"/>
                  <a:chOff x="4601489" y="1980405"/>
                  <a:chExt cx="715429" cy="1456714"/>
                </a:xfrm>
              </p:grpSpPr>
              <p:sp>
                <p:nvSpPr>
                  <p:cNvPr id="108" name="Can 107"/>
                  <p:cNvSpPr/>
                  <p:nvPr/>
                </p:nvSpPr>
                <p:spPr>
                  <a:xfrm>
                    <a:off x="4601489" y="2015067"/>
                    <a:ext cx="714446" cy="1422052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109" name="Picture 108"/>
                  <p:cNvPicPr>
                    <a:picLocks noChangeAspect="1"/>
                  </p:cNvPicPr>
                  <p:nvPr/>
                </p:nvPicPr>
                <p:blipFill>
                  <a:blip r:embed="rId7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641470" y="3004687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110" name="Oval 109"/>
                  <p:cNvSpPr/>
                  <p:nvPr/>
                </p:nvSpPr>
                <p:spPr>
                  <a:xfrm>
                    <a:off x="4605354" y="1980405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4911977" y="3064772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115" name="Can 114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" name="Can 115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2" name="Can 111"/>
                  <p:cNvSpPr/>
                  <p:nvPr/>
                </p:nvSpPr>
                <p:spPr>
                  <a:xfrm>
                    <a:off x="4912329" y="2967402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3" name="Can 112"/>
                  <p:cNvSpPr/>
                  <p:nvPr/>
                </p:nvSpPr>
                <p:spPr>
                  <a:xfrm>
                    <a:off x="4916562" y="2874273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 flipV="1">
                    <a:off x="4918680" y="2862830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5808387" y="1811797"/>
                  <a:ext cx="727016" cy="861775"/>
                  <a:chOff x="285478" y="1093412"/>
                  <a:chExt cx="763067" cy="861775"/>
                </a:xfrm>
              </p:grpSpPr>
              <p:sp>
                <p:nvSpPr>
                  <p:cNvPr id="106" name="Can 105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4463345" y="1889980"/>
              <a:ext cx="917898" cy="1713063"/>
              <a:chOff x="4628554" y="1889980"/>
              <a:chExt cx="752689" cy="1713063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4633400" y="2277553"/>
                <a:ext cx="735789" cy="1325490"/>
                <a:chOff x="4601489" y="2111628"/>
                <a:chExt cx="715429" cy="1325490"/>
              </a:xfrm>
            </p:grpSpPr>
            <p:sp>
              <p:nvSpPr>
                <p:cNvPr id="92" name="Can 91"/>
                <p:cNvSpPr/>
                <p:nvPr/>
              </p:nvSpPr>
              <p:spPr>
                <a:xfrm>
                  <a:off x="4601489" y="2142067"/>
                  <a:ext cx="714446" cy="129505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641470" y="3004687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94" name="Oval 93"/>
                <p:cNvSpPr/>
                <p:nvPr/>
              </p:nvSpPr>
              <p:spPr>
                <a:xfrm>
                  <a:off x="4605354" y="211162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>
                  <a:off x="4911977" y="3064772"/>
                  <a:ext cx="347038" cy="291272"/>
                  <a:chOff x="5619184" y="1184853"/>
                  <a:chExt cx="924635" cy="501582"/>
                </a:xfrm>
              </p:grpSpPr>
              <p:sp>
                <p:nvSpPr>
                  <p:cNvPr id="99" name="Can 98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" name="Can 99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6" name="Can 95"/>
                <p:cNvSpPr/>
                <p:nvPr/>
              </p:nvSpPr>
              <p:spPr>
                <a:xfrm>
                  <a:off x="4912329" y="2967402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7" name="Can 96"/>
                <p:cNvSpPr/>
                <p:nvPr/>
              </p:nvSpPr>
              <p:spPr>
                <a:xfrm>
                  <a:off x="4916562" y="2874273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 flipV="1">
                  <a:off x="4918680" y="2862830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4628554" y="1889980"/>
                <a:ext cx="752689" cy="861774"/>
                <a:chOff x="285478" y="1085314"/>
                <a:chExt cx="767897" cy="953413"/>
              </a:xfrm>
            </p:grpSpPr>
            <p:sp>
              <p:nvSpPr>
                <p:cNvPr id="90" name="Can 89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365955" y="1085314"/>
                  <a:ext cx="687420" cy="953413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3156399" y="2155839"/>
              <a:ext cx="998704" cy="1473010"/>
              <a:chOff x="3459701" y="2155839"/>
              <a:chExt cx="750574" cy="1473010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473610" y="2447293"/>
                <a:ext cx="715431" cy="1181556"/>
                <a:chOff x="3441699" y="2277708"/>
                <a:chExt cx="715431" cy="1181556"/>
              </a:xfrm>
            </p:grpSpPr>
            <p:sp>
              <p:nvSpPr>
                <p:cNvPr id="79" name="Can 78"/>
                <p:cNvSpPr/>
                <p:nvPr/>
              </p:nvSpPr>
              <p:spPr>
                <a:xfrm>
                  <a:off x="3441699" y="2332567"/>
                  <a:ext cx="714446" cy="1126697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81680" y="3026833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81" name="Oval 80"/>
                <p:cNvSpPr/>
                <p:nvPr/>
              </p:nvSpPr>
              <p:spPr>
                <a:xfrm>
                  <a:off x="3445566" y="227770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82" name="Group 81"/>
                <p:cNvGrpSpPr/>
                <p:nvPr/>
              </p:nvGrpSpPr>
              <p:grpSpPr>
                <a:xfrm>
                  <a:off x="3752187" y="2982342"/>
                  <a:ext cx="347039" cy="395848"/>
                  <a:chOff x="3752187" y="2982342"/>
                  <a:chExt cx="347039" cy="395848"/>
                </a:xfrm>
              </p:grpSpPr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3752187" y="3086918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86" name="Can 85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7" name="Can 86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4" name="Can 83"/>
                  <p:cNvSpPr/>
                  <p:nvPr/>
                </p:nvSpPr>
                <p:spPr>
                  <a:xfrm>
                    <a:off x="3752539" y="2989548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 flipV="1">
                    <a:off x="3754658" y="2982342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76" name="Group 75"/>
              <p:cNvGrpSpPr/>
              <p:nvPr/>
            </p:nvGrpSpPr>
            <p:grpSpPr>
              <a:xfrm>
                <a:off x="3459701" y="2155839"/>
                <a:ext cx="750574" cy="561692"/>
                <a:chOff x="285478" y="1038920"/>
                <a:chExt cx="783526" cy="748288"/>
              </a:xfrm>
            </p:grpSpPr>
            <p:sp>
              <p:nvSpPr>
                <p:cNvPr id="77" name="Can 76"/>
                <p:cNvSpPr/>
                <p:nvPr/>
              </p:nvSpPr>
              <p:spPr>
                <a:xfrm>
                  <a:off x="285478" y="1333789"/>
                  <a:ext cx="763067" cy="451047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81584" y="1038920"/>
                  <a:ext cx="687420" cy="748288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5800501" y="1803920"/>
              <a:ext cx="789345" cy="1723514"/>
              <a:chOff x="5960787" y="1964197"/>
              <a:chExt cx="789345" cy="1723514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5960787" y="1964197"/>
                <a:ext cx="727016" cy="1723514"/>
                <a:chOff x="5960787" y="1964197"/>
                <a:chExt cx="727016" cy="1723514"/>
              </a:xfrm>
            </p:grpSpPr>
            <p:sp>
              <p:nvSpPr>
                <p:cNvPr id="72" name="Can 71"/>
                <p:cNvSpPr/>
                <p:nvPr/>
              </p:nvSpPr>
              <p:spPr>
                <a:xfrm>
                  <a:off x="5971133" y="2265659"/>
                  <a:ext cx="714446" cy="1422052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3" name="Can 72"/>
                <p:cNvSpPr/>
                <p:nvPr/>
              </p:nvSpPr>
              <p:spPr>
                <a:xfrm>
                  <a:off x="5960787" y="2204573"/>
                  <a:ext cx="727016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6023232" y="1964197"/>
                  <a:ext cx="654943" cy="861775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800" y="2743913"/>
                <a:ext cx="776332" cy="794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4455459" y="1882103"/>
              <a:ext cx="917898" cy="1713063"/>
              <a:chOff x="4615745" y="2042380"/>
              <a:chExt cx="917898" cy="171306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615745" y="2042380"/>
                <a:ext cx="917898" cy="1713063"/>
                <a:chOff x="4628554" y="1889980"/>
                <a:chExt cx="752689" cy="1713063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4633400" y="2277553"/>
                  <a:ext cx="735789" cy="1325490"/>
                  <a:chOff x="4601489" y="2111628"/>
                  <a:chExt cx="715429" cy="1325490"/>
                </a:xfrm>
              </p:grpSpPr>
              <p:sp>
                <p:nvSpPr>
                  <p:cNvPr id="68" name="Can 67"/>
                  <p:cNvSpPr/>
                  <p:nvPr/>
                </p:nvSpPr>
                <p:spPr>
                  <a:xfrm>
                    <a:off x="4601489" y="2142067"/>
                    <a:ext cx="714446" cy="129505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05354" y="211162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4628554" y="1889980"/>
                  <a:ext cx="752689" cy="861774"/>
                  <a:chOff x="285478" y="1085314"/>
                  <a:chExt cx="767897" cy="953413"/>
                </a:xfrm>
              </p:grpSpPr>
              <p:sp>
                <p:nvSpPr>
                  <p:cNvPr id="66" name="Can 65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365955" y="1085314"/>
                    <a:ext cx="687420" cy="953413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pic>
            <p:nvPicPr>
              <p:cNvPr id="63" name="Picture 2" descr="Image result for esa logo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376" y="3008278"/>
                <a:ext cx="730024" cy="31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148513" y="2147962"/>
              <a:ext cx="998704" cy="1473010"/>
              <a:chOff x="3459701" y="2155839"/>
              <a:chExt cx="750574" cy="147301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473610" y="2447293"/>
                <a:ext cx="715431" cy="1181556"/>
                <a:chOff x="3441699" y="2277708"/>
                <a:chExt cx="715431" cy="1181556"/>
              </a:xfrm>
            </p:grpSpPr>
            <p:sp>
              <p:nvSpPr>
                <p:cNvPr id="60" name="Can 59"/>
                <p:cNvSpPr/>
                <p:nvPr/>
              </p:nvSpPr>
              <p:spPr>
                <a:xfrm>
                  <a:off x="3441699" y="2332567"/>
                  <a:ext cx="714446" cy="1126697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445566" y="227770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3459701" y="2155839"/>
                <a:ext cx="750574" cy="561692"/>
                <a:chOff x="285478" y="1038920"/>
                <a:chExt cx="783526" cy="748288"/>
              </a:xfrm>
            </p:grpSpPr>
            <p:sp>
              <p:nvSpPr>
                <p:cNvPr id="58" name="Can 57"/>
                <p:cNvSpPr/>
                <p:nvPr/>
              </p:nvSpPr>
              <p:spPr>
                <a:xfrm>
                  <a:off x="285478" y="1333789"/>
                  <a:ext cx="763067" cy="451047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81584" y="1038920"/>
                  <a:ext cx="687420" cy="748288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1779918" y="2007865"/>
              <a:ext cx="974045" cy="1494519"/>
              <a:chOff x="1940204" y="2168142"/>
              <a:chExt cx="974045" cy="1494519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940204" y="2168142"/>
                <a:ext cx="974045" cy="1494519"/>
                <a:chOff x="2057778" y="2015742"/>
                <a:chExt cx="767562" cy="1494519"/>
              </a:xfrm>
            </p:grpSpPr>
            <p:sp>
              <p:nvSpPr>
                <p:cNvPr id="52" name="Can 51"/>
                <p:cNvSpPr/>
                <p:nvPr/>
              </p:nvSpPr>
              <p:spPr>
                <a:xfrm>
                  <a:off x="2057778" y="2290450"/>
                  <a:ext cx="767562" cy="121981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2060567" y="2015742"/>
                  <a:ext cx="763067" cy="861775"/>
                  <a:chOff x="285478" y="1093412"/>
                  <a:chExt cx="763067" cy="861775"/>
                </a:xfrm>
              </p:grpSpPr>
              <p:sp>
                <p:nvSpPr>
                  <p:cNvPr id="54" name="Can 53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pic>
            <p:nvPicPr>
              <p:cNvPr id="51" name="Picture 3" descr="C:\Users\hlaur\Desktop\LOGO CE_Vertical_EN_PANTONE_LR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304" y="2936077"/>
                <a:ext cx="790194" cy="548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004" y="5318025"/>
              <a:ext cx="687996" cy="66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9" name="Title 91"/>
            <p:cNvSpPr txBox="1">
              <a:spLocks/>
            </p:cNvSpPr>
            <p:nvPr/>
          </p:nvSpPr>
          <p:spPr bwMode="auto">
            <a:xfrm>
              <a:off x="5490413" y="6157217"/>
              <a:ext cx="1809864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Sentinel Collaborative Ground Segment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0" name="Title 91"/>
            <p:cNvSpPr txBox="1">
              <a:spLocks/>
            </p:cNvSpPr>
            <p:nvPr/>
          </p:nvSpPr>
          <p:spPr bwMode="auto">
            <a:xfrm>
              <a:off x="5495406" y="6015438"/>
              <a:ext cx="1854190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National/commercial missions data access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1" name="Title 91"/>
            <p:cNvSpPr txBox="1">
              <a:spLocks/>
            </p:cNvSpPr>
            <p:nvPr/>
          </p:nvSpPr>
          <p:spPr bwMode="auto">
            <a:xfrm>
              <a:off x="4086701" y="5881845"/>
              <a:ext cx="1588903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EOEP-5  (“EO Science for Society”)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2" name="Title 91"/>
            <p:cNvSpPr txBox="1">
              <a:spLocks/>
            </p:cNvSpPr>
            <p:nvPr/>
          </p:nvSpPr>
          <p:spPr bwMode="auto">
            <a:xfrm>
              <a:off x="4086701" y="6007528"/>
              <a:ext cx="1514718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Heritage Data (</a:t>
              </a:r>
              <a:r>
                <a:rPr lang="en-GB" altLang="en-US" sz="6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LTDP+</a:t>
              </a: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), Earthnet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3" name="Title 91"/>
            <p:cNvSpPr txBox="1">
              <a:spLocks/>
            </p:cNvSpPr>
            <p:nvPr/>
          </p:nvSpPr>
          <p:spPr bwMode="auto">
            <a:xfrm>
              <a:off x="4086701" y="6135980"/>
              <a:ext cx="1285882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EarthWatch CCI, InCubed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pic>
          <p:nvPicPr>
            <p:cNvPr id="34" name="Picture 3" descr="C:\Users\hlaur\Desktop\LOGO CE_Vertical_EN_PANTONE_L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018" y="5247412"/>
              <a:ext cx="681166" cy="47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itle 91"/>
            <p:cNvSpPr txBox="1">
              <a:spLocks/>
            </p:cNvSpPr>
            <p:nvPr/>
          </p:nvSpPr>
          <p:spPr bwMode="auto">
            <a:xfrm>
              <a:off x="7215520" y="5842509"/>
              <a:ext cx="2218312" cy="26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Data &amp; Information Access Services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6" name="Title 91"/>
            <p:cNvSpPr txBox="1">
              <a:spLocks/>
            </p:cNvSpPr>
            <p:nvPr/>
          </p:nvSpPr>
          <p:spPr bwMode="auto">
            <a:xfrm>
              <a:off x="7223551" y="6149821"/>
              <a:ext cx="2218312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Open Science Cloud  &amp;  GEOSS Infrastructure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7" name="Title 91"/>
            <p:cNvSpPr txBox="1">
              <a:spLocks/>
            </p:cNvSpPr>
            <p:nvPr/>
          </p:nvSpPr>
          <p:spPr bwMode="auto">
            <a:xfrm>
              <a:off x="7228581" y="5682149"/>
              <a:ext cx="1919208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Services &amp; user uptake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8" name="Title 91"/>
            <p:cNvSpPr txBox="1">
              <a:spLocks/>
            </p:cNvSpPr>
            <p:nvPr/>
          </p:nvSpPr>
          <p:spPr bwMode="auto">
            <a:xfrm>
              <a:off x="7229067" y="5990508"/>
              <a:ext cx="2029180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r>
                <a:rPr lang="en-GB" altLang="en-US" sz="700" dirty="0">
                  <a:solidFill>
                    <a:schemeClr val="tx1"/>
                  </a:solidFill>
                  <a:latin typeface="Calibri" pitchFamily="34" charset="0"/>
                  <a:sym typeface="Wingdings" pitchFamily="2" charset="2"/>
                </a:rPr>
                <a:t>Research and Innovation Projects (H2020)</a:t>
              </a:r>
            </a:p>
          </p:txBody>
        </p:sp>
        <p:pic>
          <p:nvPicPr>
            <p:cNvPr id="39" name="Picture 2" descr="Image result for esa logo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220" y="5638165"/>
              <a:ext cx="730024" cy="31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 39"/>
            <p:cNvGrpSpPr/>
            <p:nvPr/>
          </p:nvGrpSpPr>
          <p:grpSpPr>
            <a:xfrm>
              <a:off x="-51867" y="1799771"/>
              <a:ext cx="1575867" cy="3369128"/>
              <a:chOff x="-51867" y="1799771"/>
              <a:chExt cx="1575867" cy="3369128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-51867" y="2232406"/>
                <a:ext cx="1353319" cy="1231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Funded by </a:t>
                </a:r>
              </a:p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hird-parties</a:t>
                </a:r>
              </a:p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47" name="Left Brace 46"/>
              <p:cNvSpPr/>
              <p:nvPr/>
            </p:nvSpPr>
            <p:spPr>
              <a:xfrm>
                <a:off x="1314740" y="1799771"/>
                <a:ext cx="199104" cy="1574812"/>
              </a:xfrm>
              <a:prstGeom prst="leftBrace">
                <a:avLst>
                  <a:gd name="adj1" fmla="val 53656"/>
                  <a:gd name="adj2" fmla="val 48829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08643" y="3937838"/>
                <a:ext cx="1081314" cy="861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DIAS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funded</a:t>
                </a:r>
              </a:p>
            </p:txBody>
          </p:sp>
          <p:sp>
            <p:nvSpPr>
              <p:cNvPr id="49" name="Left Brace 48"/>
              <p:cNvSpPr/>
              <p:nvPr/>
            </p:nvSpPr>
            <p:spPr>
              <a:xfrm>
                <a:off x="1276640" y="3488870"/>
                <a:ext cx="247360" cy="1680029"/>
              </a:xfrm>
              <a:prstGeom prst="leftBrace">
                <a:avLst>
                  <a:gd name="adj1" fmla="val 53656"/>
                  <a:gd name="adj2" fmla="val 48829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1" name="Picture 40" descr="See original image"/>
            <p:cNvPicPr/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54570" y="5627326"/>
              <a:ext cx="1158240" cy="285750"/>
            </a:xfrm>
            <a:prstGeom prst="rect">
              <a:avLst/>
            </a:prstGeom>
            <a:noFill/>
          </p:spPr>
        </p:pic>
        <p:sp>
          <p:nvSpPr>
            <p:cNvPr id="42" name="Title 91"/>
            <p:cNvSpPr txBox="1">
              <a:spLocks/>
            </p:cNvSpPr>
            <p:nvPr/>
          </p:nvSpPr>
          <p:spPr bwMode="auto">
            <a:xfrm>
              <a:off x="2654570" y="5881845"/>
              <a:ext cx="1588903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Pathfinder projects</a:t>
              </a:r>
              <a:endParaRPr lang="en-GB" altLang="en-US" sz="600" i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43" name="Title 91"/>
            <p:cNvSpPr txBox="1">
              <a:spLocks/>
            </p:cNvSpPr>
            <p:nvPr/>
          </p:nvSpPr>
          <p:spPr bwMode="auto">
            <a:xfrm>
              <a:off x="2656743" y="6014641"/>
              <a:ext cx="1267168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SAF</a:t>
              </a:r>
              <a:endParaRPr lang="en-GB" altLang="en-US" sz="600" i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endParaRPr>
            </a:p>
          </p:txBody>
        </p:sp>
        <p:pic>
          <p:nvPicPr>
            <p:cNvPr id="44" name="Picture 43" descr="See original image"/>
            <p:cNvPicPr/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93613" y="3022761"/>
              <a:ext cx="833419" cy="218217"/>
            </a:xfrm>
            <a:prstGeom prst="rect">
              <a:avLst/>
            </a:prstGeom>
            <a:noFill/>
          </p:spPr>
        </p:pic>
        <p:sp>
          <p:nvSpPr>
            <p:cNvPr id="45" name="Title 91"/>
            <p:cNvSpPr txBox="1">
              <a:spLocks/>
            </p:cNvSpPr>
            <p:nvPr/>
          </p:nvSpPr>
          <p:spPr bwMode="auto">
            <a:xfrm>
              <a:off x="5490413" y="5884097"/>
              <a:ext cx="1854190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EU Member States &amp; particpating countries 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>
          <a:xfrm>
            <a:off x="5357425" y="2926475"/>
            <a:ext cx="443076" cy="208429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Third Party</a:t>
            </a:r>
          </a:p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Users</a:t>
            </a:r>
            <a:endParaRPr lang="en-US" sz="600" b="1" dirty="0">
              <a:solidFill>
                <a:schemeClr val="tx1"/>
              </a:solidFill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1509865" y="5486400"/>
            <a:ext cx="908220" cy="338554"/>
            <a:chOff x="1746751" y="5975655"/>
            <a:chExt cx="960249" cy="481612"/>
          </a:xfrm>
        </p:grpSpPr>
        <p:sp>
          <p:nvSpPr>
            <p:cNvPr id="174" name="Rectangle 173"/>
            <p:cNvSpPr/>
            <p:nvPr/>
          </p:nvSpPr>
          <p:spPr>
            <a:xfrm>
              <a:off x="1815447" y="5988723"/>
              <a:ext cx="847765" cy="374347"/>
            </a:xfrm>
            <a:prstGeom prst="rect">
              <a:avLst/>
            </a:prstGeom>
            <a:solidFill>
              <a:srgbClr val="DBEEF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746751" y="5975655"/>
              <a:ext cx="960249" cy="48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  <a:latin typeface="Arial Black"/>
                  <a:cs typeface="Arial Black"/>
                </a:rPr>
                <a:t>Third-party</a:t>
              </a:r>
              <a:endParaRPr lang="en-US" sz="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endParaRPr>
            </a:p>
            <a:p>
              <a:pPr algn="ctr"/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  <a:latin typeface="Arial Black"/>
                  <a:cs typeface="Arial Black"/>
                </a:rPr>
                <a:t> Users</a:t>
              </a:r>
              <a:endParaRPr lang="en-US" sz="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176" name="Title 91"/>
          <p:cNvSpPr txBox="1">
            <a:spLocks/>
          </p:cNvSpPr>
          <p:nvPr/>
        </p:nvSpPr>
        <p:spPr bwMode="auto">
          <a:xfrm>
            <a:off x="1235340" y="5726313"/>
            <a:ext cx="1588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Commercial or research users or initiatives (e.g. EO Market place,..) </a:t>
            </a:r>
            <a:endParaRPr lang="en-GB" altLang="en-US" sz="600" i="1" kern="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742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81400" y="1447800"/>
            <a:ext cx="5029200" cy="4724400"/>
          </a:xfrm>
        </p:spPr>
        <p:txBody>
          <a:bodyPr/>
          <a:lstStyle/>
          <a:p>
            <a:r>
              <a:rPr lang="en-GB" dirty="0" smtClean="0"/>
              <a:t>Easy </a:t>
            </a:r>
            <a:r>
              <a:rPr lang="en-GB" dirty="0"/>
              <a:t>and user-­</a:t>
            </a:r>
            <a:r>
              <a:rPr lang="en-GB" dirty="0" smtClean="0"/>
              <a:t>friendly; access </a:t>
            </a:r>
            <a:r>
              <a:rPr lang="en-GB" dirty="0"/>
              <a:t>to all Copernicus data and information</a:t>
            </a:r>
          </a:p>
          <a:p>
            <a:r>
              <a:rPr lang="en-GB" dirty="0" smtClean="0"/>
              <a:t>Maximise </a:t>
            </a:r>
            <a:r>
              <a:rPr lang="en-GB" dirty="0"/>
              <a:t>uptake and </a:t>
            </a:r>
            <a:r>
              <a:rPr lang="en-GB" dirty="0" smtClean="0"/>
              <a:t>exploitation </a:t>
            </a:r>
            <a:r>
              <a:rPr lang="en-GB" dirty="0"/>
              <a:t>of Copernicus/ EO data in an efficient environment</a:t>
            </a:r>
          </a:p>
          <a:p>
            <a:r>
              <a:rPr lang="en-GB" dirty="0" smtClean="0"/>
              <a:t>DIAS </a:t>
            </a:r>
            <a:r>
              <a:rPr lang="en-GB" dirty="0"/>
              <a:t>as an enabler: stimulate the emergence of an </a:t>
            </a:r>
            <a:r>
              <a:rPr lang="en-GB" dirty="0" smtClean="0"/>
              <a:t>ecosystem that </a:t>
            </a:r>
            <a:r>
              <a:rPr lang="en-GB" dirty="0"/>
              <a:t>facilitates </a:t>
            </a:r>
            <a:r>
              <a:rPr lang="en-GB" dirty="0" smtClean="0"/>
              <a:t>activities </a:t>
            </a:r>
            <a:r>
              <a:rPr lang="en-GB" dirty="0"/>
              <a:t>by 3rd </a:t>
            </a:r>
            <a:r>
              <a:rPr lang="en-GB" dirty="0" smtClean="0"/>
              <a:t>parties</a:t>
            </a:r>
          </a:p>
          <a:p>
            <a:r>
              <a:rPr lang="en-GB" dirty="0" smtClean="0"/>
              <a:t>Bring </a:t>
            </a:r>
            <a:r>
              <a:rPr lang="en-GB" dirty="0"/>
              <a:t>together </a:t>
            </a:r>
            <a:r>
              <a:rPr lang="en-GB" dirty="0" err="1" smtClean="0"/>
              <a:t>research&amp;operational</a:t>
            </a:r>
            <a:r>
              <a:rPr lang="en-GB" dirty="0"/>
              <a:t>, </a:t>
            </a:r>
            <a:r>
              <a:rPr lang="en-GB" dirty="0" err="1" smtClean="0"/>
              <a:t>supply&amp;demand</a:t>
            </a:r>
            <a:r>
              <a:rPr lang="en-GB" dirty="0"/>
              <a:t>, different data sources (both EO and non­‐EO) and know-how (EO, ICT, thematic)</a:t>
            </a:r>
          </a:p>
          <a:p>
            <a:r>
              <a:rPr lang="en-GB" dirty="0" smtClean="0"/>
              <a:t>Commission bears large part of </a:t>
            </a:r>
            <a:r>
              <a:rPr lang="en-GB" dirty="0"/>
              <a:t>common costs, defragmentation, </a:t>
            </a:r>
            <a:r>
              <a:rPr lang="en-GB" dirty="0" smtClean="0"/>
              <a:t>increased efficiency </a:t>
            </a:r>
            <a:r>
              <a:rPr lang="en-GB" dirty="0"/>
              <a:t>and cross-­</a:t>
            </a:r>
            <a:r>
              <a:rPr lang="en-GB" dirty="0" smtClean="0"/>
              <a:t>fertilisation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smtClean="0"/>
              <a:t>DIAS Objectives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66017"/>
            <a:ext cx="292310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299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0" y="1524000"/>
            <a:ext cx="4800600" cy="4724400"/>
          </a:xfrm>
        </p:spPr>
        <p:txBody>
          <a:bodyPr/>
          <a:lstStyle/>
          <a:p>
            <a:r>
              <a:rPr lang="en-GB" dirty="0" smtClean="0"/>
              <a:t>Technical </a:t>
            </a:r>
            <a:r>
              <a:rPr lang="en-GB" dirty="0"/>
              <a:t>performance </a:t>
            </a:r>
            <a:r>
              <a:rPr lang="en-GB" dirty="0" smtClean="0"/>
              <a:t>- innovation must be at </a:t>
            </a:r>
            <a:r>
              <a:rPr lang="en-GB" dirty="0"/>
              <a:t>core of </a:t>
            </a:r>
            <a:r>
              <a:rPr lang="en-GB" dirty="0" smtClean="0"/>
              <a:t>initiative</a:t>
            </a:r>
            <a:endParaRPr lang="en-GB" dirty="0"/>
          </a:p>
          <a:p>
            <a:r>
              <a:rPr lang="en-GB" dirty="0" smtClean="0"/>
              <a:t>Ability </a:t>
            </a:r>
            <a:r>
              <a:rPr lang="en-GB" dirty="0"/>
              <a:t>to interact with and attract third-­party users, </a:t>
            </a:r>
            <a:r>
              <a:rPr lang="en-GB" dirty="0" smtClean="0"/>
              <a:t>different user </a:t>
            </a:r>
            <a:r>
              <a:rPr lang="en-GB" dirty="0"/>
              <a:t>communities and to mobilise </a:t>
            </a:r>
            <a:r>
              <a:rPr lang="en-GB" dirty="0" smtClean="0"/>
              <a:t>EO </a:t>
            </a:r>
            <a:r>
              <a:rPr lang="en-GB" dirty="0"/>
              <a:t>industry</a:t>
            </a:r>
          </a:p>
          <a:p>
            <a:r>
              <a:rPr lang="en-GB" dirty="0" smtClean="0"/>
              <a:t>Ability to:</a:t>
            </a:r>
          </a:p>
          <a:p>
            <a:pPr lvl="1"/>
            <a:r>
              <a:rPr lang="en-GB" dirty="0" smtClean="0"/>
              <a:t>provide </a:t>
            </a:r>
            <a:r>
              <a:rPr lang="en-GB" dirty="0"/>
              <a:t>EU Member States </a:t>
            </a:r>
            <a:r>
              <a:rPr lang="en-GB" dirty="0" smtClean="0"/>
              <a:t>an effective and efficient service </a:t>
            </a:r>
            <a:r>
              <a:rPr lang="en-GB" dirty="0"/>
              <a:t>offering</a:t>
            </a:r>
          </a:p>
          <a:p>
            <a:pPr lvl="1"/>
            <a:r>
              <a:rPr lang="en-GB" dirty="0" smtClean="0"/>
              <a:t>attract </a:t>
            </a:r>
            <a:r>
              <a:rPr lang="en-GB" dirty="0"/>
              <a:t>additional data</a:t>
            </a:r>
          </a:p>
          <a:p>
            <a:pPr lvl="1"/>
            <a:r>
              <a:rPr lang="en-GB" dirty="0" smtClean="0"/>
              <a:t>support </a:t>
            </a:r>
            <a:r>
              <a:rPr lang="en-GB" dirty="0"/>
              <a:t>and facilitate third-party value-­added services (e.g. data/ information/applications)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err="1" smtClean="0"/>
              <a:t>Success</a:t>
            </a:r>
            <a:r>
              <a:rPr lang="fr-BE" dirty="0" smtClean="0"/>
              <a:t> </a:t>
            </a:r>
            <a:r>
              <a:rPr lang="fr-BE" dirty="0" err="1" smtClean="0"/>
              <a:t>criteria</a:t>
            </a:r>
            <a:r>
              <a:rPr lang="fr-BE" dirty="0" smtClean="0"/>
              <a:t> - </a:t>
            </a:r>
            <a:r>
              <a:rPr lang="fr-BE" dirty="0" err="1" smtClean="0"/>
              <a:t>typical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193721" cy="251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849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0" y="1524000"/>
            <a:ext cx="4953000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/>
              <a:t>Access must be open </a:t>
            </a:r>
            <a:r>
              <a:rPr lang="en-GB" b="1" dirty="0"/>
              <a:t>and non-discriminatory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Operation must be fair and obey competition rules including for institutional demand</a:t>
            </a:r>
            <a:endParaRPr lang="en-GB" b="1" dirty="0"/>
          </a:p>
          <a:p>
            <a:pPr>
              <a:lnSpc>
                <a:spcPct val="150000"/>
              </a:lnSpc>
            </a:pPr>
            <a:r>
              <a:rPr lang="en-GB" b="1" dirty="0" smtClean="0"/>
              <a:t>Transparency of governance </a:t>
            </a:r>
            <a:r>
              <a:rPr lang="en-GB" b="1" dirty="0"/>
              <a:t>and reporting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Must promote Copernicus brand</a:t>
            </a:r>
            <a:endParaRPr lang="en-GB" b="1" dirty="0"/>
          </a:p>
          <a:p>
            <a:pPr>
              <a:lnSpc>
                <a:spcPct val="150000"/>
              </a:lnSpc>
            </a:pPr>
            <a:r>
              <a:rPr lang="en-GB" b="1" dirty="0" smtClean="0"/>
              <a:t>Intellectual property must be protected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err="1" smtClean="0"/>
              <a:t>Core</a:t>
            </a:r>
            <a:r>
              <a:rPr lang="fr-BE" dirty="0" smtClean="0"/>
              <a:t> </a:t>
            </a:r>
            <a:r>
              <a:rPr lang="fr-BE" dirty="0" err="1" smtClean="0"/>
              <a:t>principles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8877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654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err="1" smtClean="0"/>
              <a:t>Implementation</a:t>
            </a:r>
            <a:r>
              <a:rPr lang="fr-BE" dirty="0" smtClean="0"/>
              <a:t> </a:t>
            </a:r>
            <a:r>
              <a:rPr lang="fr-BE" dirty="0" err="1" smtClean="0"/>
              <a:t>timeline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876800" y="1600200"/>
            <a:ext cx="3911352" cy="405167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r-BE" dirty="0" smtClean="0">
                <a:latin typeface="+mj-lt"/>
              </a:rPr>
              <a:t>ESA</a:t>
            </a:r>
            <a:endParaRPr lang="en-GB" dirty="0" smtClean="0"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en-GB" dirty="0" smtClean="0">
                <a:latin typeface="+mj-lt"/>
              </a:rPr>
              <a:t>Industry </a:t>
            </a:r>
            <a:r>
              <a:rPr lang="en-GB" dirty="0">
                <a:latin typeface="+mj-lt"/>
              </a:rPr>
              <a:t>Information day: </a:t>
            </a:r>
            <a:r>
              <a:rPr lang="en-GB" dirty="0" smtClean="0">
                <a:latin typeface="+mj-lt"/>
              </a:rPr>
              <a:t>December </a:t>
            </a:r>
            <a:r>
              <a:rPr lang="en-GB" dirty="0">
                <a:latin typeface="+mj-lt"/>
              </a:rPr>
              <a:t>2016</a:t>
            </a:r>
          </a:p>
          <a:p>
            <a:pPr lvl="1">
              <a:lnSpc>
                <a:spcPct val="120000"/>
              </a:lnSpc>
            </a:pPr>
            <a:r>
              <a:rPr lang="en-GB" dirty="0" smtClean="0">
                <a:latin typeface="+mj-lt"/>
              </a:rPr>
              <a:t>Procurement </a:t>
            </a:r>
            <a:r>
              <a:rPr lang="en-GB" dirty="0">
                <a:latin typeface="+mj-lt"/>
              </a:rPr>
              <a:t>initiated in January </a:t>
            </a:r>
            <a:r>
              <a:rPr lang="en-GB" dirty="0" smtClean="0">
                <a:latin typeface="+mj-lt"/>
              </a:rPr>
              <a:t>2017</a:t>
            </a:r>
          </a:p>
          <a:p>
            <a:pPr lvl="1">
              <a:lnSpc>
                <a:spcPct val="120000"/>
              </a:lnSpc>
            </a:pPr>
            <a:r>
              <a:rPr lang="fr-BE" dirty="0" err="1" smtClean="0">
                <a:latin typeface="+mj-lt"/>
              </a:rPr>
              <a:t>Offers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received</a:t>
            </a:r>
            <a:r>
              <a:rPr lang="fr-BE" dirty="0" smtClean="0">
                <a:latin typeface="+mj-lt"/>
              </a:rPr>
              <a:t> in April 2017</a:t>
            </a:r>
          </a:p>
          <a:p>
            <a:pPr lvl="1">
              <a:lnSpc>
                <a:spcPct val="120000"/>
              </a:lnSpc>
            </a:pPr>
            <a:r>
              <a:rPr lang="fr-BE" dirty="0" smtClean="0">
                <a:latin typeface="+mj-lt"/>
              </a:rPr>
              <a:t>Evaluation for </a:t>
            </a:r>
            <a:r>
              <a:rPr lang="fr-BE" dirty="0" err="1" smtClean="0">
                <a:latin typeface="+mj-lt"/>
              </a:rPr>
              <a:t>June</a:t>
            </a:r>
            <a:r>
              <a:rPr lang="fr-BE" dirty="0" smtClean="0">
                <a:latin typeface="+mj-lt"/>
              </a:rPr>
              <a:t> 2017</a:t>
            </a:r>
            <a:endParaRPr lang="en-GB" dirty="0" smtClean="0"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fr-BE" dirty="0" err="1" smtClean="0">
                <a:latin typeface="+mj-lt"/>
              </a:rPr>
              <a:t>Procurement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authorised</a:t>
            </a:r>
            <a:r>
              <a:rPr lang="fr-BE" dirty="0" smtClean="0">
                <a:latin typeface="+mj-lt"/>
              </a:rPr>
              <a:t> by COM in July 2017</a:t>
            </a:r>
          </a:p>
          <a:p>
            <a:pPr lvl="1">
              <a:lnSpc>
                <a:spcPct val="120000"/>
              </a:lnSpc>
            </a:pPr>
            <a:r>
              <a:rPr lang="fr-BE" dirty="0" err="1" smtClean="0">
                <a:latin typeface="+mj-lt"/>
              </a:rPr>
              <a:t>Negotiation</a:t>
            </a:r>
            <a:r>
              <a:rPr lang="fr-BE" dirty="0" smtClean="0">
                <a:latin typeface="+mj-lt"/>
              </a:rPr>
              <a:t> on-</a:t>
            </a:r>
            <a:r>
              <a:rPr lang="fr-BE" dirty="0" err="1" smtClean="0">
                <a:latin typeface="+mj-lt"/>
              </a:rPr>
              <a:t>going</a:t>
            </a:r>
            <a:endParaRPr lang="fr-BE" dirty="0" smtClean="0"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fr-BE" dirty="0" smtClean="0">
                <a:latin typeface="+mj-lt"/>
              </a:rPr>
              <a:t>Signature </a:t>
            </a:r>
            <a:r>
              <a:rPr lang="fr-BE" dirty="0" err="1" smtClean="0">
                <a:latin typeface="+mj-lt"/>
              </a:rPr>
              <a:t>October</a:t>
            </a:r>
            <a:r>
              <a:rPr lang="fr-BE" dirty="0" smtClean="0">
                <a:latin typeface="+mj-lt"/>
              </a:rPr>
              <a:t> 2017</a:t>
            </a:r>
          </a:p>
          <a:p>
            <a:pPr lvl="1">
              <a:lnSpc>
                <a:spcPct val="120000"/>
              </a:lnSpc>
            </a:pPr>
            <a:r>
              <a:rPr lang="fr-BE" dirty="0" smtClean="0">
                <a:latin typeface="+mj-lt"/>
              </a:rPr>
              <a:t>Initial </a:t>
            </a:r>
            <a:r>
              <a:rPr lang="fr-BE" dirty="0" err="1" smtClean="0">
                <a:latin typeface="+mj-lt"/>
              </a:rPr>
              <a:t>operation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January</a:t>
            </a:r>
            <a:r>
              <a:rPr lang="fr-BE" dirty="0" smtClean="0">
                <a:latin typeface="+mj-lt"/>
              </a:rPr>
              <a:t> 2018</a:t>
            </a:r>
          </a:p>
          <a:p>
            <a:pPr>
              <a:lnSpc>
                <a:spcPct val="120000"/>
              </a:lnSpc>
            </a:pPr>
            <a:r>
              <a:rPr lang="fr-BE" dirty="0" err="1" smtClean="0">
                <a:latin typeface="+mj-lt"/>
              </a:rPr>
              <a:t>Announcement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event</a:t>
            </a:r>
            <a:r>
              <a:rPr lang="fr-BE" dirty="0" smtClean="0">
                <a:latin typeface="+mj-lt"/>
              </a:rPr>
              <a:t> Q2/2018</a:t>
            </a:r>
            <a:endParaRPr lang="en-GB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6832"/>
            <a:ext cx="5040560" cy="246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50458" y="5069160"/>
            <a:ext cx="277261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..up to 4 DIAS Providers (consortia)</a:t>
            </a:r>
            <a:endParaRPr lang="en-US" sz="1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1847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r>
              <a:rPr lang="en-US" sz="2400" dirty="0" smtClean="0"/>
              <a:t>Presentation of return on experience and best practices established in the context of a workshop on this topic in Colorado (SIT) – late April:</a:t>
            </a:r>
          </a:p>
          <a:p>
            <a:pPr lvl="1"/>
            <a:r>
              <a:rPr lang="en-US" sz="2400" b="1" i="1" dirty="0" smtClean="0"/>
              <a:t>Exchange lessons learnt and best practices for cooperation with large IT providers - introduce Copernicus DIAS as an enabling element for operational implementation of services, CEOS pilot projects and other Small-scale demonstrators</a:t>
            </a:r>
            <a:endParaRPr lang="en-GB" b="1" i="1" dirty="0" smtClean="0"/>
          </a:p>
          <a:p>
            <a:r>
              <a:rPr lang="en-US" sz="2400" dirty="0" smtClean="0"/>
              <a:t>Preparation and collection of contributions at WGISS in early April 2018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Workshop and </a:t>
            </a:r>
            <a:r>
              <a:rPr lang="fr-BE" dirty="0" err="1" smtClean="0"/>
              <a:t>preparation</a:t>
            </a:r>
            <a:r>
              <a:rPr lang="fr-BE" dirty="0" smtClean="0"/>
              <a:t> </a:t>
            </a:r>
            <a:r>
              <a:rPr lang="fr-BE" dirty="0" err="1" smtClean="0"/>
              <a:t>proposal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2590800"/>
            <a:ext cx="8305800" cy="2286000"/>
          </a:xfrm>
          <a:prstGeom prst="roundRect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08425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European Commission - CEOS Chair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As the 2018 CEOS Chair, the European Commission </a:t>
            </a:r>
            <a:r>
              <a:rPr lang="en-US" sz="2400" dirty="0" smtClean="0"/>
              <a:t>will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Ensure continuity and coherence of CEOS </a:t>
            </a:r>
            <a:r>
              <a:rPr lang="en-US" sz="2400" dirty="0" smtClean="0"/>
              <a:t>activities by:</a:t>
            </a:r>
            <a:endParaRPr lang="en-US" sz="2400" dirty="0"/>
          </a:p>
          <a:p>
            <a:pPr lvl="1"/>
            <a:r>
              <a:rPr lang="en-US" sz="2400" dirty="0" smtClean="0"/>
              <a:t>supporting </a:t>
            </a:r>
            <a:r>
              <a:rPr lang="en-US" sz="2400" dirty="0"/>
              <a:t>and further </a:t>
            </a:r>
            <a:r>
              <a:rPr lang="en-US" sz="2400" dirty="0" smtClean="0"/>
              <a:t>developing priorities </a:t>
            </a:r>
            <a:r>
              <a:rPr lang="en-US" sz="2400" dirty="0"/>
              <a:t>and themes of current Chair (USGS) are </a:t>
            </a:r>
            <a:r>
              <a:rPr lang="en-US" sz="2400" dirty="0" smtClean="0"/>
              <a:t>through </a:t>
            </a:r>
            <a:r>
              <a:rPr lang="en-US" sz="2400" dirty="0"/>
              <a:t>2018 </a:t>
            </a:r>
          </a:p>
          <a:p>
            <a:pPr lvl="1"/>
            <a:r>
              <a:rPr lang="en-US" sz="2400" dirty="0"/>
              <a:t>understanding of common priorities and coordination with the incoming SIT Chair (NOAA). </a:t>
            </a:r>
            <a:endParaRPr lang="en-GB" sz="2400" dirty="0"/>
          </a:p>
          <a:p>
            <a:pPr marL="0" indent="0">
              <a:buNone/>
            </a:pPr>
            <a:r>
              <a:rPr lang="en-US" sz="2400" dirty="0" smtClean="0"/>
              <a:t>Beyond this, the European Commission will provide </a:t>
            </a:r>
            <a:r>
              <a:rPr lang="en-US" sz="2400" dirty="0"/>
              <a:t>leadership on a number of </a:t>
            </a:r>
            <a:r>
              <a:rPr lang="en-US" sz="2400" dirty="0" smtClean="0"/>
              <a:t>initiatives</a:t>
            </a:r>
          </a:p>
          <a:p>
            <a:pPr marL="0" indent="0">
              <a:buNone/>
            </a:pPr>
            <a:endParaRPr lang="en-GB" dirty="0"/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CEOS Chair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61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r>
              <a:rPr lang="en-US" dirty="0" smtClean="0"/>
              <a:t>The European Commission will </a:t>
            </a:r>
            <a:r>
              <a:rPr lang="en-US" dirty="0"/>
              <a:t>work with USGS, ESA, and the incoming SIT Chair NOAA and the relevant stakeholders to ensure the required continuity of </a:t>
            </a:r>
            <a:r>
              <a:rPr lang="en-US" dirty="0" smtClean="0"/>
              <a:t>the following activities: 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/>
              <a:t>of the study of future data access and analysis architectures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Supporting the ad-hoc team on Sustainable </a:t>
            </a:r>
            <a:r>
              <a:rPr lang="en-US" dirty="0"/>
              <a:t>Development Goals (</a:t>
            </a:r>
            <a:r>
              <a:rPr lang="en-US" dirty="0" smtClean="0"/>
              <a:t>SDGs) through </a:t>
            </a:r>
            <a:r>
              <a:rPr lang="en-US" dirty="0"/>
              <a:t>increased engagement with national statistics agencies and analyzing the mainstreaming of these efforts into policy</a:t>
            </a:r>
            <a:r>
              <a:rPr lang="en-US" dirty="0" smtClean="0"/>
              <a:t>.</a:t>
            </a:r>
            <a:endParaRPr lang="en-GB" dirty="0"/>
          </a:p>
          <a:p>
            <a:pPr lvl="1"/>
            <a:r>
              <a:rPr lang="en-US" dirty="0"/>
              <a:t>Moderate Resolution Sensor Interoperability.</a:t>
            </a:r>
            <a:endParaRPr lang="en-GB" dirty="0"/>
          </a:p>
          <a:p>
            <a:pPr lvl="1"/>
            <a:r>
              <a:rPr lang="en-US" dirty="0"/>
              <a:t>Consideration of future partnerships and priorities for CEOS, notably with GEO, the UN system, development banks, and the big data players.</a:t>
            </a:r>
            <a:endParaRPr lang="en-GB" dirty="0"/>
          </a:p>
          <a:p>
            <a:pPr lvl="1"/>
            <a:r>
              <a:rPr lang="en-US" dirty="0"/>
              <a:t>Expediting existing CEOS thematic acquisition strategies – in relation to forests, agriculture, disasters, climate, carbon, and water.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Continuation and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5321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905000"/>
            <a:ext cx="80772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Specific Chair Initiative #1: Laying the foundation for an international CO2 and GHG emission monitoring system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US" sz="2400" b="1" dirty="0" smtClean="0"/>
              <a:t>Specific Chair Initiative #2: Bring </a:t>
            </a:r>
            <a:r>
              <a:rPr lang="en-US" sz="2400" b="1" dirty="0"/>
              <a:t>the benefits of Future Data Architectures to the present  - identify new targets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CEOS Chair 2018  </a:t>
            </a:r>
            <a:r>
              <a:rPr lang="en-GB" dirty="0" err="1" smtClean="0"/>
              <a:t>priorites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76200" y="2819400"/>
            <a:ext cx="8610600" cy="2514600"/>
          </a:xfrm>
          <a:prstGeom prst="ellips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04426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err="1" smtClean="0"/>
              <a:t>Copernicus</a:t>
            </a:r>
            <a:r>
              <a:rPr lang="fr-BE" dirty="0" smtClean="0"/>
              <a:t> - </a:t>
            </a:r>
            <a:r>
              <a:rPr lang="fr-BE" dirty="0" err="1" smtClean="0"/>
              <a:t>our</a:t>
            </a:r>
            <a:r>
              <a:rPr lang="fr-BE" dirty="0" smtClean="0"/>
              <a:t> Challenge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9478" y="1869436"/>
            <a:ext cx="3372550" cy="7899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GB" sz="1700" b="1" smtClean="0">
                <a:solidFill>
                  <a:srgbClr val="174195"/>
                </a:solidFill>
                <a:latin typeface="Calibri" panose="020F0502020204030204" pitchFamily="34" charset="0"/>
              </a:rPr>
              <a:t>Massive amounts of data</a:t>
            </a:r>
          </a:p>
          <a:p>
            <a:pPr defTabSz="914400"/>
            <a:r>
              <a:rPr lang="en-GB" sz="1700" b="1" smtClean="0">
                <a:solidFill>
                  <a:srgbClr val="174195"/>
                </a:solidFill>
                <a:latin typeface="Calibri" panose="020F0502020204030204" pitchFamily="34" charset="0"/>
              </a:rPr>
              <a:t>Full, open and free-of-charge</a:t>
            </a:r>
          </a:p>
          <a:p>
            <a:pPr defTabSz="914400"/>
            <a:r>
              <a:rPr lang="en-GB" sz="1700" b="1" smtClean="0">
                <a:solidFill>
                  <a:srgbClr val="174196"/>
                </a:solidFill>
                <a:latin typeface="Calibri" panose="020F0502020204030204" pitchFamily="34" charset="0"/>
              </a:rPr>
              <a:t>Ease of access and use</a:t>
            </a:r>
            <a:endParaRPr lang="en-GB" sz="1700" b="1" dirty="0">
              <a:latin typeface="Calibri" panose="020F0502020204030204" pitchFamily="34" charset="0"/>
            </a:endParaRPr>
          </a:p>
        </p:txBody>
      </p:sp>
      <p:sp>
        <p:nvSpPr>
          <p:cNvPr id="6" name="Isosceles Triangle 15"/>
          <p:cNvSpPr/>
          <p:nvPr/>
        </p:nvSpPr>
        <p:spPr bwMode="auto">
          <a:xfrm rot="5400000">
            <a:off x="2511549" y="3593658"/>
            <a:ext cx="3769070" cy="320627"/>
          </a:xfrm>
          <a:prstGeom prst="triangle">
            <a:avLst/>
          </a:prstGeom>
          <a:solidFill>
            <a:srgbClr val="174195"/>
          </a:solidFill>
          <a:ln w="28575" algn="ctr">
            <a:noFill/>
            <a:miter lim="800000"/>
            <a:headEnd/>
            <a:tailEnd/>
          </a:ln>
          <a:effectLst/>
          <a:extLst/>
        </p:spPr>
        <p:txBody>
          <a:bodyPr lIns="94500" tIns="0" rIns="13500" bIns="0" anchor="ctr"/>
          <a:lstStyle/>
          <a:p>
            <a:pPr algn="ctr"/>
            <a:endParaRPr lang="en-GB" sz="750" b="1" kern="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4006" y="2520434"/>
            <a:ext cx="4001563" cy="3210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Different types of </a:t>
            </a:r>
            <a:r>
              <a:rPr lang="en-GB" sz="1700" b="1" dirty="0">
                <a:solidFill>
                  <a:srgbClr val="174195"/>
                </a:solidFill>
              </a:rPr>
              <a:t>dissemination</a:t>
            </a:r>
            <a:r>
              <a:rPr lang="en-GB" sz="1700" dirty="0">
                <a:solidFill>
                  <a:srgbClr val="174195"/>
                </a:solidFill>
              </a:rPr>
              <a:t> </a:t>
            </a:r>
            <a:r>
              <a:rPr lang="en-GB" sz="1700" dirty="0" smtClean="0">
                <a:solidFill>
                  <a:srgbClr val="174195"/>
                </a:solidFill>
              </a:rPr>
              <a:t>infrastructures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174195"/>
                </a:solidFill>
              </a:rPr>
              <a:t>Member States Collaborative  GS</a:t>
            </a:r>
            <a:endParaRPr lang="en-GB" sz="1700" dirty="0">
              <a:solidFill>
                <a:srgbClr val="174195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</a:rPr>
              <a:t>New technology </a:t>
            </a:r>
            <a:r>
              <a:rPr lang="en-GB" sz="1700" dirty="0">
                <a:solidFill>
                  <a:srgbClr val="174195"/>
                </a:solidFill>
              </a:rPr>
              <a:t>developments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ICT and EO </a:t>
            </a:r>
            <a:r>
              <a:rPr lang="en-GB" sz="1700" b="1" dirty="0">
                <a:solidFill>
                  <a:srgbClr val="174195"/>
                </a:solidFill>
              </a:rPr>
              <a:t>cross-fertilisation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</a:rPr>
              <a:t>Interoperability</a:t>
            </a:r>
            <a:r>
              <a:rPr lang="en-GB" sz="1700" dirty="0">
                <a:solidFill>
                  <a:srgbClr val="174195"/>
                </a:solidFill>
              </a:rPr>
              <a:t> with non-EO datasets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174195"/>
                </a:solidFill>
              </a:rPr>
              <a:t>Public programmes as enablers</a:t>
            </a:r>
            <a:endParaRPr lang="en-GB" sz="1700" b="1" dirty="0">
              <a:solidFill>
                <a:srgbClr val="174195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Growth and jobs in </a:t>
            </a:r>
            <a:r>
              <a:rPr lang="en-GB" sz="1700" b="1" dirty="0">
                <a:solidFill>
                  <a:srgbClr val="174195"/>
                </a:solidFill>
              </a:rPr>
              <a:t>downstream </a:t>
            </a:r>
            <a:r>
              <a:rPr lang="en-GB" sz="1700" dirty="0">
                <a:solidFill>
                  <a:srgbClr val="174195"/>
                </a:solidFill>
              </a:rPr>
              <a:t>sector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13359" y="4184602"/>
            <a:ext cx="2138532" cy="19113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Over 10 </a:t>
            </a:r>
            <a:r>
              <a:rPr lang="en-GB" sz="1400" b="1" dirty="0"/>
              <a:t>Petabyte/year </a:t>
            </a:r>
            <a:r>
              <a:rPr lang="en-GB" sz="1400" b="1" dirty="0" smtClean="0"/>
              <a:t>of new data</a:t>
            </a:r>
            <a:endParaRPr lang="en-GB" sz="1400" b="1" dirty="0"/>
          </a:p>
          <a:p>
            <a:pPr algn="ctr"/>
            <a:r>
              <a:rPr lang="en-GB" sz="1400" dirty="0"/>
              <a:t>with just  Sentinels-1, -2 and -3  fully </a:t>
            </a:r>
            <a:r>
              <a:rPr lang="en-GB" sz="1400" dirty="0" smtClean="0"/>
              <a:t>operational</a:t>
            </a:r>
          </a:p>
          <a:p>
            <a:pPr algn="ctr"/>
            <a:r>
              <a:rPr lang="en-GB" sz="1400" dirty="0" smtClean="0"/>
              <a:t>(data are downloaded </a:t>
            </a:r>
            <a:r>
              <a:rPr lang="en-GB" sz="1400" b="1" dirty="0" smtClean="0"/>
              <a:t>many times over)</a:t>
            </a:r>
            <a:endParaRPr lang="en-US" sz="1400" b="1" dirty="0"/>
          </a:p>
        </p:txBody>
      </p:sp>
      <p:pic>
        <p:nvPicPr>
          <p:cNvPr id="9" name="Picture 5" descr="S:\F15015_Copernicus\3_Work\330_Work-in-process\SC4_BackgroundMat\PPT\item Copernicus\Big da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45" y="2816096"/>
            <a:ext cx="1713816" cy="12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6084167" y="5593556"/>
            <a:ext cx="410067" cy="27384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fld id="{58768E1A-8455-4611-8763-3FA1B747F6B6}" type="slidenum">
              <a:rPr lang="en-US" smtClean="0"/>
              <a:pPr defTabSz="91440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37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err="1" smtClean="0"/>
              <a:t>Copernicus</a:t>
            </a:r>
            <a:r>
              <a:rPr lang="fr-BE" dirty="0" smtClean="0"/>
              <a:t> </a:t>
            </a:r>
            <a:r>
              <a:rPr lang="fr-BE" dirty="0" err="1" smtClean="0"/>
              <a:t>response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797492" y="1972317"/>
            <a:ext cx="5292002" cy="36919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Dual approach – also for risk management: </a:t>
            </a:r>
          </a:p>
          <a:p>
            <a:r>
              <a:rPr lang="en-GB" sz="1800" dirty="0" smtClean="0"/>
              <a:t>Strengthening Copernicus Distribution Services for download</a:t>
            </a:r>
          </a:p>
          <a:p>
            <a:r>
              <a:rPr lang="en-GB" sz="1800" dirty="0"/>
              <a:t>Setting up of </a:t>
            </a:r>
            <a:r>
              <a:rPr lang="en-GB" sz="1800" b="1" dirty="0"/>
              <a:t>Data Access and Information Services </a:t>
            </a:r>
            <a:r>
              <a:rPr lang="en-GB" sz="1800" dirty="0"/>
              <a:t>(DIAS)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Access to all Copernicus data and information virtually collocated with computing resources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Allowing Big Data analytics without the need to download the data and information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Allowing data fusion with non-EO data and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 r="25715" b="9002"/>
          <a:stretch/>
        </p:blipFill>
        <p:spPr>
          <a:xfrm>
            <a:off x="6506934" y="1981200"/>
            <a:ext cx="2256066" cy="32491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5679427" y="5664220"/>
            <a:ext cx="410067" cy="27384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fld id="{58768E1A-8455-4611-8763-3FA1B747F6B6}" type="slidenum">
              <a:rPr lang="en-US" smtClean="0"/>
              <a:pPr defTabSz="91440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18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link</a:t>
            </a:r>
            <a:r>
              <a:rPr lang="fr-BE" dirty="0" smtClean="0"/>
              <a:t> to CEOS FDA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1600200"/>
            <a:ext cx="4038600" cy="4724400"/>
          </a:xfrm>
        </p:spPr>
        <p:txBody>
          <a:bodyPr/>
          <a:lstStyle/>
          <a:p>
            <a:r>
              <a:rPr lang="fr-BE" dirty="0" smtClean="0"/>
              <a:t>FDA AHT have </a:t>
            </a:r>
            <a:r>
              <a:rPr lang="fr-BE" dirty="0" err="1" smtClean="0"/>
              <a:t>pointed</a:t>
            </a:r>
            <a:r>
              <a:rPr lang="fr-BE" dirty="0" smtClean="0"/>
              <a:t> to a </a:t>
            </a:r>
            <a:r>
              <a:rPr lang="fr-BE" dirty="0" err="1" smtClean="0"/>
              <a:t>necessity</a:t>
            </a:r>
            <a:r>
              <a:rPr lang="fr-BE" dirty="0" smtClean="0"/>
              <a:t>, and </a:t>
            </a:r>
            <a:r>
              <a:rPr lang="fr-BE" dirty="0" err="1" smtClean="0"/>
              <a:t>indeed</a:t>
            </a:r>
            <a:r>
              <a:rPr lang="fr-BE" dirty="0" smtClean="0"/>
              <a:t> a trend to move </a:t>
            </a:r>
            <a:r>
              <a:rPr lang="fr-BE" dirty="0" err="1" smtClean="0"/>
              <a:t>away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downloading</a:t>
            </a:r>
            <a:r>
              <a:rPr lang="fr-BE" dirty="0" smtClean="0"/>
              <a:t> data </a:t>
            </a:r>
            <a:r>
              <a:rPr lang="fr-BE" dirty="0" err="1" smtClean="0"/>
              <a:t>towards</a:t>
            </a:r>
            <a:r>
              <a:rPr lang="fr-BE" dirty="0" smtClean="0"/>
              <a:t> the use of data analyses "</a:t>
            </a:r>
            <a:r>
              <a:rPr lang="fr-BE" dirty="0" err="1" smtClean="0"/>
              <a:t>platforms</a:t>
            </a:r>
            <a:r>
              <a:rPr lang="fr-BE" dirty="0" smtClean="0"/>
              <a:t>"</a:t>
            </a:r>
          </a:p>
          <a:p>
            <a:r>
              <a:rPr lang="fr-BE" dirty="0" smtClean="0"/>
              <a:t>It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useful</a:t>
            </a:r>
            <a:r>
              <a:rPr lang="fr-BE" dirty="0" smtClean="0"/>
              <a:t> to </a:t>
            </a:r>
            <a:r>
              <a:rPr lang="fr-BE" dirty="0" err="1" smtClean="0"/>
              <a:t>distinguish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:</a:t>
            </a:r>
          </a:p>
          <a:p>
            <a:pPr lvl="1"/>
            <a:r>
              <a:rPr lang="fr-BE" dirty="0" smtClean="0"/>
              <a:t>a </a:t>
            </a:r>
            <a:r>
              <a:rPr lang="fr-BE" dirty="0" err="1" smtClean="0"/>
              <a:t>platform</a:t>
            </a:r>
            <a:r>
              <a:rPr lang="fr-BE" dirty="0" smtClean="0"/>
              <a:t> in the </a:t>
            </a:r>
            <a:r>
              <a:rPr lang="fr-BE" dirty="0" err="1" smtClean="0"/>
              <a:t>sense</a:t>
            </a:r>
            <a:r>
              <a:rPr lang="fr-BE" dirty="0" smtClean="0"/>
              <a:t> of infrastructure and </a:t>
            </a:r>
            <a:r>
              <a:rPr lang="fr-BE" dirty="0" err="1" smtClean="0"/>
              <a:t>tool</a:t>
            </a:r>
            <a:r>
              <a:rPr lang="fr-BE" dirty="0" smtClean="0"/>
              <a:t> </a:t>
            </a:r>
            <a:r>
              <a:rPr lang="fr-BE" dirty="0" err="1" smtClean="0"/>
              <a:t>environment</a:t>
            </a:r>
            <a:r>
              <a:rPr lang="fr-BE" dirty="0" smtClean="0"/>
              <a:t> and</a:t>
            </a:r>
          </a:p>
          <a:p>
            <a:pPr lvl="1"/>
            <a:r>
              <a:rPr lang="fr-BE" dirty="0" smtClean="0"/>
              <a:t>Data analyses </a:t>
            </a:r>
            <a:r>
              <a:rPr lang="fr-BE" dirty="0" err="1" smtClean="0"/>
              <a:t>environments</a:t>
            </a:r>
            <a:r>
              <a:rPr lang="fr-BE" dirty="0" smtClean="0"/>
              <a:t> </a:t>
            </a:r>
            <a:r>
              <a:rPr lang="fr-BE" dirty="0" err="1" smtClean="0"/>
              <a:t>such</a:t>
            </a:r>
            <a:r>
              <a:rPr lang="fr-BE" dirty="0" smtClean="0"/>
              <a:t> as data cubes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" y="2444750"/>
            <a:ext cx="429685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6993" y="2277395"/>
            <a:ext cx="4515007" cy="1752600"/>
          </a:xfrm>
          <a:prstGeom prst="roundRect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16" y="1667795"/>
            <a:ext cx="446088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sz="1400" b="1" i="1" dirty="0" err="1" smtClean="0"/>
              <a:t>E</a:t>
            </a:r>
            <a:r>
              <a:rPr kumimoji="0" lang="fr-BE" sz="1400" b="1" i="1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xtract</a:t>
            </a:r>
            <a:r>
              <a:rPr kumimoji="0" lang="fr-BE" sz="14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BE" sz="1400" b="1" i="1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from</a:t>
            </a:r>
            <a:r>
              <a:rPr kumimoji="0" lang="fr-BE" sz="14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 </a:t>
            </a:r>
            <a:r>
              <a:rPr kumimoji="0" lang="fr-BE" sz="1400" b="1" i="1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draft</a:t>
            </a:r>
            <a:r>
              <a:rPr kumimoji="0" lang="fr-BE" sz="14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for a future data architecture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400" b="1" i="1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strategy</a:t>
            </a:r>
            <a:r>
              <a:rPr kumimoji="0" lang="fr-BE" sz="14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BE" sz="1400" b="1" i="1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proposed</a:t>
            </a:r>
            <a:r>
              <a:rPr kumimoji="0" lang="fr-BE" sz="14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by FDA/AHT:</a:t>
            </a:r>
            <a:endParaRPr kumimoji="0" lang="en-GB" sz="1400" b="1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427" y="5181600"/>
            <a:ext cx="1086841" cy="15822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2514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err="1" smtClean="0"/>
              <a:t>Functional</a:t>
            </a:r>
            <a:r>
              <a:rPr lang="fr-BE" dirty="0" smtClean="0"/>
              <a:t> </a:t>
            </a:r>
            <a:r>
              <a:rPr lang="fr-BE" dirty="0" err="1" smtClean="0"/>
              <a:t>requirements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669" y="1828800"/>
            <a:ext cx="4896544" cy="382307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lnSpc>
                <a:spcPct val="120000"/>
              </a:lnSpc>
              <a:spcBef>
                <a:spcPts val="0"/>
              </a:spcBef>
            </a:pPr>
            <a:r>
              <a:rPr lang="en-GB" sz="7200" b="1" dirty="0" smtClean="0"/>
              <a:t>Functional Requirements </a:t>
            </a:r>
            <a:r>
              <a:rPr lang="en-GB" sz="7200" dirty="0" smtClean="0"/>
              <a:t>are</a:t>
            </a:r>
            <a:r>
              <a:rPr lang="en-GB" sz="7200" b="1" dirty="0" smtClean="0"/>
              <a:t> </a:t>
            </a:r>
            <a:r>
              <a:rPr lang="en-GB" sz="7200" dirty="0" smtClean="0"/>
              <a:t>publicly available on copernicus.eu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</a:pPr>
            <a:r>
              <a:rPr lang="en-GB" sz="7200" dirty="0" smtClean="0"/>
              <a:t>They address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7200" dirty="0" smtClean="0"/>
              <a:t>Copernicus Distribution Services</a:t>
            </a:r>
          </a:p>
          <a:p>
            <a:pPr lvl="2" defTabSz="914400">
              <a:lnSpc>
                <a:spcPct val="120000"/>
              </a:lnSpc>
              <a:spcBef>
                <a:spcPts val="0"/>
              </a:spcBef>
            </a:pPr>
            <a:r>
              <a:rPr lang="en-GB" sz="7200" dirty="0" smtClean="0"/>
              <a:t>Discovery, view, download provided by Copernicus EEs 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7200" dirty="0" smtClean="0"/>
              <a:t>Copernicus Data and Information Access Services (DIAS)</a:t>
            </a:r>
          </a:p>
          <a:p>
            <a:pPr lvl="2" defTabSz="914400">
              <a:lnSpc>
                <a:spcPct val="120000"/>
              </a:lnSpc>
              <a:spcBef>
                <a:spcPts val="0"/>
              </a:spcBef>
            </a:pPr>
            <a:r>
              <a:rPr lang="en-GB" sz="7200" dirty="0" smtClean="0"/>
              <a:t>Bringing the users to the data : embrace big data paradigm , cost mutualisation and improved efficiency - we are downloading the Earth too many times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7200" dirty="0" smtClean="0"/>
              <a:t>Related issues : stakeholder roles, governance and monitoring, visibility…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7200" dirty="0" smtClean="0"/>
              <a:t>Review by 2020</a:t>
            </a:r>
          </a:p>
          <a:p>
            <a:pPr marL="457200" lvl="1" indent="0" defTabSz="914400">
              <a:buFont typeface="Arial"/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44" y="1676400"/>
            <a:ext cx="4302714" cy="46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204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err="1" smtClean="0"/>
              <a:t>Copernicus</a:t>
            </a:r>
            <a:r>
              <a:rPr lang="fr-BE" dirty="0" smtClean="0"/>
              <a:t> distribution </a:t>
            </a:r>
            <a:r>
              <a:rPr lang="fr-BE" dirty="0" err="1" smtClean="0"/>
              <a:t>element</a:t>
            </a:r>
            <a:endParaRPr lang="en-GB" dirty="0"/>
          </a:p>
        </p:txBody>
      </p:sp>
      <p:sp>
        <p:nvSpPr>
          <p:cNvPr id="5" name="Content Placeholder 26"/>
          <p:cNvSpPr>
            <a:spLocks noGrp="1"/>
          </p:cNvSpPr>
          <p:nvPr>
            <p:ph sz="half" idx="2"/>
          </p:nvPr>
        </p:nvSpPr>
        <p:spPr>
          <a:xfrm>
            <a:off x="3845620" y="1828800"/>
            <a:ext cx="5145980" cy="4114800"/>
          </a:xfrm>
          <a:noFill/>
          <a:ln>
            <a:noFill/>
          </a:ln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GB" sz="4600" noProof="0" dirty="0" smtClean="0"/>
              <a:t>IGS functional requirements address </a:t>
            </a:r>
            <a:r>
              <a:rPr lang="en-GB" sz="4600" u="sng" noProof="0" dirty="0" smtClean="0"/>
              <a:t>all</a:t>
            </a:r>
            <a:r>
              <a:rPr lang="en-GB" sz="4600" noProof="0" dirty="0" smtClean="0"/>
              <a:t> distribution services</a:t>
            </a:r>
          </a:p>
          <a:p>
            <a:pPr marL="0" indent="0" algn="l">
              <a:lnSpc>
                <a:spcPct val="120000"/>
              </a:lnSpc>
              <a:buNone/>
            </a:pPr>
            <a:endParaRPr lang="en-GB" sz="4600" noProof="0" dirty="0" smtClean="0"/>
          </a:p>
          <a:p>
            <a:pPr algn="l">
              <a:lnSpc>
                <a:spcPct val="120000"/>
              </a:lnSpc>
            </a:pPr>
            <a:r>
              <a:rPr lang="en-GB" sz="4600" noProof="0" dirty="0" smtClean="0"/>
              <a:t>Main focus is on</a:t>
            </a:r>
          </a:p>
          <a:p>
            <a:pPr lvl="1" algn="l">
              <a:lnSpc>
                <a:spcPct val="120000"/>
              </a:lnSpc>
            </a:pPr>
            <a:r>
              <a:rPr lang="en-GB" sz="4200" noProof="0" dirty="0" smtClean="0"/>
              <a:t>Robustness and availability of services</a:t>
            </a:r>
          </a:p>
          <a:p>
            <a:pPr lvl="1" algn="l">
              <a:lnSpc>
                <a:spcPct val="120000"/>
              </a:lnSpc>
            </a:pPr>
            <a:r>
              <a:rPr lang="en-GB" sz="4200" noProof="0" dirty="0" smtClean="0"/>
              <a:t>Enhanced transparency on usage</a:t>
            </a:r>
          </a:p>
          <a:p>
            <a:pPr lvl="1" algn="l">
              <a:lnSpc>
                <a:spcPct val="120000"/>
              </a:lnSpc>
            </a:pPr>
            <a:r>
              <a:rPr lang="en-GB" sz="4200" noProof="0" dirty="0" smtClean="0"/>
              <a:t>Reinforced user-support</a:t>
            </a:r>
          </a:p>
          <a:p>
            <a:pPr lvl="1" algn="l">
              <a:lnSpc>
                <a:spcPct val="120000"/>
              </a:lnSpc>
            </a:pPr>
            <a:r>
              <a:rPr lang="en-GB" sz="4200" noProof="0" dirty="0" smtClean="0"/>
              <a:t>Homogeneity and interoperability</a:t>
            </a:r>
          </a:p>
          <a:p>
            <a:pPr marL="457200" lvl="1" indent="0" algn="l">
              <a:lnSpc>
                <a:spcPct val="120000"/>
              </a:lnSpc>
              <a:buNone/>
            </a:pPr>
            <a:endParaRPr lang="en-GB" sz="5000" noProof="0" dirty="0" smtClean="0"/>
          </a:p>
          <a:p>
            <a:pPr algn="l">
              <a:lnSpc>
                <a:spcPct val="120000"/>
              </a:lnSpc>
            </a:pPr>
            <a:r>
              <a:rPr lang="en-GB" sz="4000" u="sng" noProof="0" dirty="0" smtClean="0"/>
              <a:t>Implementation</a:t>
            </a:r>
            <a:r>
              <a:rPr lang="en-GB" sz="4000" noProof="0" dirty="0" smtClean="0"/>
              <a:t> efforts towards meeting these requirements are progressing well</a:t>
            </a:r>
          </a:p>
          <a:p>
            <a:pPr algn="l">
              <a:lnSpc>
                <a:spcPct val="120000"/>
              </a:lnSpc>
            </a:pP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1" y="2044824"/>
            <a:ext cx="3780835" cy="2831976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77673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10130</TotalTime>
  <Words>1047</Words>
  <Application>Microsoft Office PowerPoint</Application>
  <PresentationFormat>On-screen Show (4:3)</PresentationFormat>
  <Paragraphs>179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</vt:lpstr>
      <vt:lpstr>CEOS Chair 2018 priorities: Data &amp; Information Access Services within FDA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Mark Dowell;Astrid Koch;Martin Ditter</dc:creator>
  <cp:lastModifiedBy>Anne Kennerley</cp:lastModifiedBy>
  <cp:revision>189</cp:revision>
  <dcterms:modified xsi:type="dcterms:W3CDTF">2017-09-26T13:55:00Z</dcterms:modified>
</cp:coreProperties>
</file>