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80" r:id="rId2"/>
    <p:sldId id="359" r:id="rId3"/>
    <p:sldId id="360" r:id="rId4"/>
    <p:sldId id="361" r:id="rId5"/>
    <p:sldId id="362" r:id="rId6"/>
    <p:sldId id="363" r:id="rId7"/>
    <p:sldId id="364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77">
          <p15:clr>
            <a:srgbClr val="A4A3A4"/>
          </p15:clr>
        </p15:guide>
        <p15:guide id="2" pos="28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95701" autoAdjust="0"/>
  </p:normalViewPr>
  <p:slideViewPr>
    <p:cSldViewPr snapToGrid="0" snapToObjects="1">
      <p:cViewPr varScale="1">
        <p:scale>
          <a:sx n="70" d="100"/>
          <a:sy n="70" d="100"/>
        </p:scale>
        <p:origin x="1380" y="72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9/23/2017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423138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  <p:extLst>
      <p:ext uri="{BB962C8B-B14F-4D97-AF65-F5344CB8AC3E}">
        <p14:creationId xmlns:p14="http://schemas.microsoft.com/office/powerpoint/2010/main" val="7284329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766830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WGISS 42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err="1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Frascati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, Italy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19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– 22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nd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2016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2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09600" y="2209800"/>
            <a:ext cx="8458200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000" dirty="0" smtClean="0">
                <a:solidFill>
                  <a:srgbClr val="FFFFFF"/>
                </a:solidFill>
              </a:rPr>
              <a:t>FDA </a:t>
            </a:r>
            <a:r>
              <a:rPr lang="en-US" sz="4000" dirty="0">
                <a:solidFill>
                  <a:srgbClr val="FFFFFF"/>
                </a:solidFill>
              </a:rPr>
              <a:t>Objectives and Implementation Planning</a:t>
            </a:r>
            <a:r>
              <a:rPr lang="en-US" sz="4000" b="1" dirty="0" smtClean="0">
                <a:solidFill>
                  <a:srgbClr val="92D050"/>
                </a:solidFill>
              </a:rPr>
              <a:t/>
            </a:r>
            <a:br>
              <a:rPr lang="en-US" sz="4000" b="1" dirty="0" smtClean="0">
                <a:solidFill>
                  <a:srgbClr val="92D050"/>
                </a:solidFill>
              </a:rPr>
            </a:br>
            <a:endParaRPr sz="4000" b="1" dirty="0">
              <a:solidFill>
                <a:srgbClr val="92D050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WGISS-44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Beijing, China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25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September 2017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13716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Shape 10"/>
          <p:cNvSpPr txBox="1">
            <a:spLocks/>
          </p:cNvSpPr>
          <p:nvPr/>
        </p:nvSpPr>
        <p:spPr bwMode="auto">
          <a:xfrm>
            <a:off x="5039532" y="300732"/>
            <a:ext cx="3779003" cy="117595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bg1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endParaRPr lang="en-US" sz="4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0549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763000" y="6629400"/>
            <a:ext cx="304800" cy="187285"/>
          </a:xfrm>
        </p:spPr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0"/>
            <a:ext cx="5638800" cy="5334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Significant Change…</a:t>
            </a:r>
          </a:p>
          <a:p>
            <a:pPr marL="0" indent="0">
              <a:buNone/>
            </a:pPr>
            <a:r>
              <a:rPr lang="en-US" sz="3200" b="1" dirty="0"/>
              <a:t>Significant Opportunities</a:t>
            </a:r>
          </a:p>
        </p:txBody>
      </p:sp>
      <p:sp>
        <p:nvSpPr>
          <p:cNvPr id="8" name="Text Placeholder 7"/>
          <p:cNvSpPr txBox="1">
            <a:spLocks/>
          </p:cNvSpPr>
          <p:nvPr/>
        </p:nvSpPr>
        <p:spPr>
          <a:xfrm>
            <a:off x="6552141" y="1846052"/>
            <a:ext cx="2402671" cy="1524165"/>
          </a:xfrm>
          <a:prstGeom prst="rect">
            <a:avLst/>
          </a:prstGeom>
          <a:solidFill>
            <a:schemeClr val="accent1"/>
          </a:solidFill>
        </p:spPr>
        <p:txBody>
          <a:bodyPr>
            <a:norm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lvl="1" indent="0" defTabSz="914400">
              <a:spcBef>
                <a:spcPts val="1200"/>
              </a:spcBef>
              <a:spcAft>
                <a:spcPts val="200"/>
              </a:spcAft>
              <a:buNone/>
            </a:pPr>
            <a:r>
              <a:rPr lang="en-AU" sz="1600" dirty="0"/>
              <a:t>Step change in EO satellite capability leading to new applications</a:t>
            </a:r>
          </a:p>
        </p:txBody>
      </p:sp>
      <p:sp>
        <p:nvSpPr>
          <p:cNvPr id="10" name="Text Placeholder 8"/>
          <p:cNvSpPr txBox="1">
            <a:spLocks/>
          </p:cNvSpPr>
          <p:nvPr/>
        </p:nvSpPr>
        <p:spPr>
          <a:xfrm>
            <a:off x="3626060" y="1846053"/>
            <a:ext cx="2408978" cy="15241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lvl="1" indent="0" defTabSz="914400">
              <a:spcBef>
                <a:spcPts val="1200"/>
              </a:spcBef>
              <a:spcAft>
                <a:spcPts val="200"/>
              </a:spcAft>
              <a:buNone/>
            </a:pPr>
            <a:r>
              <a:rPr lang="en-AU" sz="1600" dirty="0"/>
              <a:t>Substantial growth expectation in the EO based digital economy across Industry and Government</a:t>
            </a:r>
          </a:p>
        </p:txBody>
      </p:sp>
      <p:sp>
        <p:nvSpPr>
          <p:cNvPr id="11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3146789" y="3718561"/>
            <a:ext cx="2848829" cy="215053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lvl="1"/>
            <a:r>
              <a:rPr lang="en-AU" sz="1200" dirty="0"/>
              <a:t>Freely available data and Cloud computing combine to create new industries</a:t>
            </a:r>
          </a:p>
          <a:p>
            <a:pPr lvl="1"/>
            <a:r>
              <a:rPr lang="en-AU" sz="1200" dirty="0"/>
              <a:t>New applications from new capabilities in EO</a:t>
            </a:r>
          </a:p>
          <a:p>
            <a:pPr lvl="1"/>
            <a:r>
              <a:rPr lang="en-AU" sz="1200" dirty="0"/>
              <a:t>Increased awareness leads to more (non-EO expert) users</a:t>
            </a:r>
          </a:p>
          <a:p>
            <a:pPr lvl="1"/>
            <a:r>
              <a:rPr lang="en-AU" sz="1200" dirty="0"/>
              <a:t>Users expect near real-time, locally relevant EO derived information</a:t>
            </a:r>
          </a:p>
        </p:txBody>
      </p:sp>
      <p:sp>
        <p:nvSpPr>
          <p:cNvPr id="12" name="Text Placeholder 8"/>
          <p:cNvSpPr txBox="1">
            <a:spLocks/>
          </p:cNvSpPr>
          <p:nvPr/>
        </p:nvSpPr>
        <p:spPr>
          <a:xfrm>
            <a:off x="291657" y="1846054"/>
            <a:ext cx="2626531" cy="4402346"/>
          </a:xfrm>
          <a:prstGeom prst="rect">
            <a:avLst/>
          </a:prstGeom>
          <a:solidFill>
            <a:srgbClr val="FFFF00"/>
          </a:solidFill>
        </p:spPr>
        <p:txBody>
          <a:bodyPr lIns="91440" rIns="91440" anchor="ctr">
            <a:noAutofit/>
          </a:bodyPr>
          <a:lstStyle>
            <a:lvl1pPr marL="0" indent="0">
              <a:spcBef>
                <a:spcPts val="500"/>
              </a:spcBef>
              <a:buSzPct val="100000"/>
              <a:buFont typeface="Arial"/>
              <a:buNone/>
              <a:defRPr sz="2000" b="0" cap="all" baseline="0">
                <a:solidFill>
                  <a:schemeClr val="tx2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457200" indent="0">
              <a:spcBef>
                <a:spcPts val="500"/>
              </a:spcBef>
              <a:buSzPct val="100000"/>
              <a:buFont typeface="Arial"/>
              <a:buNone/>
              <a:defRPr sz="20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914400" indent="0">
              <a:spcBef>
                <a:spcPts val="500"/>
              </a:spcBef>
              <a:buSzPct val="100000"/>
              <a:buFont typeface="Arial"/>
              <a:buNone/>
              <a:defRPr sz="18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371600" indent="0">
              <a:spcBef>
                <a:spcPts val="500"/>
              </a:spcBef>
              <a:buSzPct val="100000"/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1828800" indent="0">
              <a:spcBef>
                <a:spcPts val="500"/>
              </a:spcBef>
              <a:buSzPct val="100000"/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marL="2286000" indent="0">
              <a:spcBef>
                <a:spcPts val="500"/>
              </a:spcBef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marL="2743200" indent="0">
              <a:spcBef>
                <a:spcPts val="500"/>
              </a:spcBef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marL="3200400" indent="0">
              <a:spcBef>
                <a:spcPts val="500"/>
              </a:spcBef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marL="3657600" indent="0">
              <a:spcBef>
                <a:spcPts val="500"/>
              </a:spcBef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lvl="1">
              <a:spcBef>
                <a:spcPts val="1200"/>
              </a:spcBef>
              <a:spcAft>
                <a:spcPts val="200"/>
              </a:spcAft>
            </a:pPr>
            <a:r>
              <a:rPr lang="en-AU" sz="1600" dirty="0"/>
              <a:t>FDA Driving Themes: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Satellite data volumes and variety are increasing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Satellite data demand and expectations of EO value are increasing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Users want data systems and analysis tools that allow easy access and use of satellite data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Many users desire ARD to minimize data preparation time and knowledge requirements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3" name="Right Arrow 12"/>
          <p:cNvSpPr/>
          <p:nvPr/>
        </p:nvSpPr>
        <p:spPr>
          <a:xfrm>
            <a:off x="3038001" y="2133484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3034571" y="2780979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3042717" y="3358614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3042717" y="4578420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3038001" y="5059305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3034571" y="5591900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3030406" y="3979217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6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6107836" y="3718560"/>
            <a:ext cx="2848829" cy="2529840"/>
          </a:xfrm>
          <a:prstGeom prst="rect">
            <a:avLst/>
          </a:prstGeom>
        </p:spPr>
        <p:txBody>
          <a:bodyPr>
            <a:noAutofit/>
          </a:bodyPr>
          <a:lstStyle/>
          <a:p>
            <a:pPr lvl="1"/>
            <a:r>
              <a:rPr lang="en-US" sz="1100" dirty="0"/>
              <a:t>Higher spatial resolution</a:t>
            </a:r>
          </a:p>
          <a:p>
            <a:pPr lvl="1"/>
            <a:r>
              <a:rPr lang="en-US" sz="1100" dirty="0"/>
              <a:t>Greater diagnostic capability through increased spectral resolution (hyperspectral) and new modalities (active and passive radar)</a:t>
            </a:r>
          </a:p>
          <a:p>
            <a:pPr lvl="1"/>
            <a:r>
              <a:rPr lang="en-US" sz="1100" dirty="0"/>
              <a:t>New capabilities in monitoring through increased acquisition rate and through new payloads (e.g. altimetry, atmosphere) </a:t>
            </a:r>
          </a:p>
          <a:p>
            <a:pPr lvl="1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952506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763000" y="6629400"/>
            <a:ext cx="304800" cy="187285"/>
          </a:xfrm>
        </p:spPr>
        <p:txBody>
          <a:bodyPr/>
          <a:lstStyle/>
          <a:p>
            <a:fld id="{86CB4B4D-7CA3-9044-876B-883B54F8677D}" type="slidenum">
              <a:rPr lang="uk-UA" smtClean="0"/>
              <a:pPr/>
              <a:t>3</a:t>
            </a:fld>
            <a:endParaRPr lang="uk-UA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1981200" y="304800"/>
            <a:ext cx="7086600" cy="533400"/>
          </a:xfrm>
        </p:spPr>
        <p:txBody>
          <a:bodyPr/>
          <a:lstStyle/>
          <a:p>
            <a:r>
              <a:rPr lang="en-US" sz="3200" b="1" dirty="0"/>
              <a:t>FDA Strategy Document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142B95D2-152D-431C-B5C9-994B04779A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5721" y="1191528"/>
            <a:ext cx="4052559" cy="566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5795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763000" y="6629400"/>
            <a:ext cx="304800" cy="187285"/>
          </a:xfrm>
        </p:spPr>
        <p:txBody>
          <a:bodyPr/>
          <a:lstStyle/>
          <a:p>
            <a:fld id="{86CB4B4D-7CA3-9044-876B-883B54F8677D}" type="slidenum">
              <a:rPr lang="uk-UA" smtClean="0"/>
              <a:pPr/>
              <a:t>4</a:t>
            </a:fld>
            <a:endParaRPr lang="uk-U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686800" cy="5029200"/>
          </a:xfrm>
        </p:spPr>
        <p:txBody>
          <a:bodyPr/>
          <a:lstStyle/>
          <a:p>
            <a:pPr defTabSz="914400"/>
            <a:r>
              <a:rPr lang="en-US" sz="1800" b="1" dirty="0"/>
              <a:t>CEOS Analysis Ready Data (ARD)</a:t>
            </a:r>
            <a:endParaRPr lang="en-US" sz="1600" b="1" dirty="0"/>
          </a:p>
          <a:p>
            <a:pPr lvl="1"/>
            <a:r>
              <a:rPr lang="en-US" sz="1400" dirty="0"/>
              <a:t>Implement and provision CEOS Analysis Ready Data for Land (CARD4L)-compliant products</a:t>
            </a:r>
          </a:p>
          <a:p>
            <a:pPr lvl="1"/>
            <a:r>
              <a:rPr lang="en-US" sz="1400" dirty="0"/>
              <a:t>Advance ARD for marine and atmosphere domains</a:t>
            </a:r>
          </a:p>
          <a:p>
            <a:pPr defTabSz="914400"/>
            <a:endParaRPr lang="en-US" sz="500" b="1" dirty="0"/>
          </a:p>
          <a:p>
            <a:pPr defTabSz="914400"/>
            <a:r>
              <a:rPr lang="en-US" sz="1800" b="1" dirty="0"/>
              <a:t>Interoperable Open Source Tools</a:t>
            </a:r>
          </a:p>
          <a:p>
            <a:pPr lvl="1" defTabSz="914400"/>
            <a:r>
              <a:rPr lang="en-US" sz="1400" dirty="0"/>
              <a:t>Continue supporting the CEOS Data Cube (CDC) initiative</a:t>
            </a:r>
          </a:p>
          <a:p>
            <a:pPr lvl="1" defTabSz="914400"/>
            <a:r>
              <a:rPr lang="en-US" sz="1400" dirty="0"/>
              <a:t>Demonstrate new technologies through ongoing support of ‘pilot projects’ and consideration of alternate candidate architectures</a:t>
            </a:r>
          </a:p>
          <a:p>
            <a:endParaRPr lang="en-US" sz="500" b="1" dirty="0"/>
          </a:p>
          <a:p>
            <a:pPr defTabSz="914400"/>
            <a:r>
              <a:rPr lang="en-US" sz="1800" b="1" dirty="0"/>
              <a:t>Data, Processing, and Architecture Interface Standards</a:t>
            </a:r>
          </a:p>
          <a:p>
            <a:pPr lvl="1"/>
            <a:r>
              <a:rPr lang="en-US" sz="1400" dirty="0"/>
              <a:t>Develop standards for pixel-level data discovery, access, and common analytical processing requests (e.g., cloud free mosaics of ARD) exploiting EO satellite data among various CEOS exploitation platforms</a:t>
            </a:r>
          </a:p>
          <a:p>
            <a:endParaRPr lang="en-US" sz="500" b="1" dirty="0"/>
          </a:p>
          <a:p>
            <a:pPr defTabSz="914400"/>
            <a:r>
              <a:rPr lang="en-US" sz="1800" b="1" dirty="0"/>
              <a:t>Analytical Processing Capabilities</a:t>
            </a:r>
          </a:p>
          <a:p>
            <a:pPr lvl="1"/>
            <a:r>
              <a:rPr lang="en-US" sz="1400" dirty="0"/>
              <a:t>Prototype portable web-based analytical processing APIs/Web Services that work across CEOS exploitation platforms in full computing environments for time series and other analysis</a:t>
            </a:r>
          </a:p>
          <a:p>
            <a:endParaRPr lang="en-US" sz="500" b="1" dirty="0"/>
          </a:p>
          <a:p>
            <a:pPr defTabSz="914400"/>
            <a:r>
              <a:rPr lang="en-US" sz="1800" b="1" dirty="0"/>
              <a:t>User Metrics</a:t>
            </a:r>
          </a:p>
          <a:p>
            <a:pPr lvl="1" defTabSz="914400"/>
            <a:r>
              <a:rPr lang="en-US" sz="1400" dirty="0"/>
              <a:t>Develop a data use metrics framework through which agencies can contribute to how EO data is being used, rather than just downloaded data quantities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1981200" y="304800"/>
            <a:ext cx="7086600" cy="533400"/>
          </a:xfrm>
        </p:spPr>
        <p:txBody>
          <a:bodyPr/>
          <a:lstStyle/>
          <a:p>
            <a:r>
              <a:rPr lang="en-US" sz="3200" b="1" dirty="0"/>
              <a:t>FDA Themes and Outcomes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" y="3505200"/>
            <a:ext cx="8953500" cy="3048000"/>
          </a:xfrm>
          <a:prstGeom prst="rect">
            <a:avLst/>
          </a:prstGeom>
          <a:noFill/>
          <a:ln w="76200" cap="flat">
            <a:solidFill>
              <a:srgbClr val="FF0000"/>
            </a:solidFill>
            <a:prstDash val="sys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766146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763000" y="6629400"/>
            <a:ext cx="304800" cy="187285"/>
          </a:xfrm>
        </p:spPr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pPr defTabSz="914400"/>
            <a:r>
              <a:rPr lang="en-US" sz="1800" b="1" dirty="0"/>
              <a:t>CEOS Analysis Ready Data (ARD) (through LSI-VC):</a:t>
            </a:r>
          </a:p>
          <a:p>
            <a:pPr lvl="1"/>
            <a:r>
              <a:rPr lang="en-US" sz="1400" dirty="0"/>
              <a:t>Produce ARD data and/or provide ARD production tools</a:t>
            </a:r>
          </a:p>
          <a:p>
            <a:pPr lvl="1"/>
            <a:r>
              <a:rPr lang="en-US" sz="1400" dirty="0"/>
              <a:t>Expand CEOS ARD to include the ocean and atmosphere domains</a:t>
            </a:r>
          </a:p>
          <a:p>
            <a:pPr lvl="1"/>
            <a:r>
              <a:rPr lang="en-US" sz="1400" dirty="0"/>
              <a:t>Participate in standard setting and review processes (including user feedback loops for evolution)</a:t>
            </a:r>
          </a:p>
          <a:p>
            <a:pPr lvl="1"/>
            <a:r>
              <a:rPr lang="en-US" sz="1400" dirty="0"/>
              <a:t>Engage through WGCV to define QA protocols and cross-validation projects across ARD products</a:t>
            </a:r>
          </a:p>
          <a:p>
            <a:pPr lvl="1"/>
            <a:r>
              <a:rPr lang="en-US" sz="1400" dirty="0"/>
              <a:t>Reach out to commercial providers to encourage their participation in ARD (at their cost)</a:t>
            </a:r>
          </a:p>
          <a:p>
            <a:pPr lvl="1"/>
            <a:r>
              <a:rPr lang="en-US" sz="1400" dirty="0"/>
              <a:t>Promote and enable discoverability of ARD datasets</a:t>
            </a:r>
          </a:p>
          <a:p>
            <a:endParaRPr lang="en-US" sz="1000" b="1" dirty="0"/>
          </a:p>
          <a:p>
            <a:pPr defTabSz="914400"/>
            <a:r>
              <a:rPr lang="en-US" sz="1800" b="1" dirty="0"/>
              <a:t>Interoperable Open Source Tools (through SEO):</a:t>
            </a:r>
          </a:p>
          <a:p>
            <a:pPr lvl="1"/>
            <a:r>
              <a:rPr lang="en-US" sz="1400" dirty="0"/>
              <a:t>Promote the use of interoperable open source tools, such as Open Data Cube (ODC), and application algorithms to enhance the use and impact of CEOS satellite data</a:t>
            </a:r>
          </a:p>
          <a:p>
            <a:pPr lvl="1"/>
            <a:r>
              <a:rPr lang="en-US" sz="1400" dirty="0"/>
              <a:t>Continue to support the CEOS Data Cube (CDC) initiative and progress the development of core components, supporting documentation, and training materials</a:t>
            </a:r>
          </a:p>
          <a:p>
            <a:pPr lvl="1"/>
            <a:r>
              <a:rPr lang="en-US" sz="1400" dirty="0"/>
              <a:t>Support the initial deployment of the CDC architecture by providing training and capacity building to interested international users</a:t>
            </a:r>
          </a:p>
          <a:p>
            <a:pPr lvl="1"/>
            <a:r>
              <a:rPr lang="en-US" sz="1400" dirty="0"/>
              <a:t>Contribute application algorithms to the ODC repository along with documentation and case studies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76200"/>
            <a:ext cx="5486400" cy="9906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How Can CEOS Agencies Contribute?</a:t>
            </a:r>
          </a:p>
        </p:txBody>
      </p:sp>
    </p:spTree>
    <p:extLst>
      <p:ext uri="{BB962C8B-B14F-4D97-AF65-F5344CB8AC3E}">
        <p14:creationId xmlns:p14="http://schemas.microsoft.com/office/powerpoint/2010/main" val="18893958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763000" y="6629400"/>
            <a:ext cx="304800" cy="187285"/>
          </a:xfrm>
        </p:spPr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pPr defTabSz="914400"/>
            <a:r>
              <a:rPr lang="en-US" sz="1800" b="1" dirty="0"/>
              <a:t>Data, Processing, and Architecture Interface Standards (through WGISS):</a:t>
            </a:r>
          </a:p>
          <a:p>
            <a:pPr lvl="1"/>
            <a:r>
              <a:rPr lang="en-US" sz="1400" dirty="0"/>
              <a:t>Identify key data and metadata standards experts to join WGISS</a:t>
            </a:r>
          </a:p>
          <a:p>
            <a:pPr lvl="1"/>
            <a:r>
              <a:rPr lang="en-US" sz="1400" dirty="0"/>
              <a:t>Support WGISS in the development of standards that ensure interoperability among one or more FDA platforms</a:t>
            </a:r>
          </a:p>
          <a:p>
            <a:pPr lvl="1"/>
            <a:r>
              <a:rPr lang="en-US" sz="1400" dirty="0"/>
              <a:t>Support prototype testing of data and application standards to ensure successful implementation</a:t>
            </a:r>
          </a:p>
          <a:p>
            <a:pPr lvl="1"/>
            <a:r>
              <a:rPr lang="en-US" sz="1400" dirty="0"/>
              <a:t>Identify specialists to join WGISS with expertise in their data holdings to provide guidance on how their holdings are changing to accommodate pixel level access</a:t>
            </a:r>
          </a:p>
          <a:p>
            <a:pPr lvl="1"/>
            <a:r>
              <a:rPr lang="en-US" sz="1400" dirty="0"/>
              <a:t>Identify key System Engineers, Applications Liaisons, and Communication/Outreach Liaisons to engage with WGCapD in developing strategies to promote FDA paradigms and systems</a:t>
            </a:r>
          </a:p>
          <a:p>
            <a:pPr defTabSz="914400"/>
            <a:r>
              <a:rPr lang="en-US" sz="1800" b="1" dirty="0"/>
              <a:t>Analytical Processing Capabilities (through WGISS):</a:t>
            </a:r>
          </a:p>
          <a:p>
            <a:pPr lvl="1"/>
            <a:r>
              <a:rPr lang="en-US" sz="1400" dirty="0"/>
              <a:t>Identify Data Analysts, System Engineers, and System Architects to join WGISS</a:t>
            </a:r>
          </a:p>
          <a:p>
            <a:pPr lvl="1"/>
            <a:r>
              <a:rPr lang="en-US" sz="1400" dirty="0"/>
              <a:t>Provide agency computing resources for prototype testing of application algorithms to take advantage of locally stored data or to utilize web-based protocols (e.g., WCS, APIs) for data interaction</a:t>
            </a:r>
          </a:p>
          <a:p>
            <a:pPr lvl="1"/>
            <a:r>
              <a:rPr lang="en-US" sz="1400" dirty="0"/>
              <a:t>Engage CEOS agencies who have implemented authentication systems to provide their lessons learned and best practices</a:t>
            </a:r>
            <a:endParaRPr lang="en-US" sz="1600" dirty="0"/>
          </a:p>
          <a:p>
            <a:pPr defTabSz="914400"/>
            <a:r>
              <a:rPr lang="en-US" sz="1800" b="1" dirty="0"/>
              <a:t>User Metrics (through WGISS):</a:t>
            </a:r>
          </a:p>
          <a:p>
            <a:pPr lvl="1"/>
            <a:r>
              <a:rPr lang="en-US" sz="1400" dirty="0"/>
              <a:t>Engage CEOS representatives familiar with user needs analysis and metric reporting</a:t>
            </a:r>
          </a:p>
          <a:p>
            <a:pPr lvl="1"/>
            <a:r>
              <a:rPr lang="en-US" sz="1400" dirty="0"/>
              <a:t>Support development of universal metric capturing</a:t>
            </a:r>
          </a:p>
          <a:p>
            <a:pPr lvl="1"/>
            <a:r>
              <a:rPr lang="en-US" sz="1400" dirty="0"/>
              <a:t>Participate in open venues for discussion of abstract CEOS projects (webinars, conferences, etc.)</a:t>
            </a:r>
            <a:endParaRPr lang="en-US" sz="1800" b="1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76200"/>
            <a:ext cx="5486400" cy="9906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How Can CEOS Agencies Contribute?</a:t>
            </a:r>
          </a:p>
        </p:txBody>
      </p:sp>
    </p:spTree>
    <p:extLst>
      <p:ext uri="{BB962C8B-B14F-4D97-AF65-F5344CB8AC3E}">
        <p14:creationId xmlns:p14="http://schemas.microsoft.com/office/powerpoint/2010/main" val="32810999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763000" y="6629400"/>
            <a:ext cx="304800" cy="187285"/>
          </a:xfrm>
        </p:spPr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pPr defTabSz="914400"/>
            <a:r>
              <a:rPr lang="en-US" b="1" dirty="0"/>
              <a:t>Endorsements</a:t>
            </a:r>
            <a:endParaRPr lang="en-US" sz="1800" b="1" dirty="0"/>
          </a:p>
          <a:p>
            <a:pPr lvl="1"/>
            <a:r>
              <a:rPr lang="en-US" sz="1600" i="1" dirty="0"/>
              <a:t>FDA Strategy for CEOS</a:t>
            </a:r>
            <a:endParaRPr lang="en-US" sz="1600" strike="sngStrike" dirty="0">
              <a:solidFill>
                <a:srgbClr val="FF0000"/>
              </a:solidFill>
            </a:endParaRPr>
          </a:p>
          <a:p>
            <a:endParaRPr lang="en-US" b="1" dirty="0"/>
          </a:p>
          <a:p>
            <a:r>
              <a:rPr lang="en-US" b="1" dirty="0"/>
              <a:t>Decisions</a:t>
            </a:r>
          </a:p>
          <a:p>
            <a:pPr lvl="1"/>
            <a:r>
              <a:rPr lang="en-US" sz="1600" dirty="0"/>
              <a:t>Continuation of FDA AHT into 2018 centered around the 5 FDA themes:</a:t>
            </a:r>
          </a:p>
          <a:p>
            <a:pPr lvl="2"/>
            <a:r>
              <a:rPr lang="en-US" sz="1600" dirty="0"/>
              <a:t>CEOS Analysis Ready Data (ARD)</a:t>
            </a:r>
          </a:p>
          <a:p>
            <a:pPr lvl="2"/>
            <a:r>
              <a:rPr lang="en-US" sz="1600" dirty="0"/>
              <a:t>Interoperable Open Source Tools</a:t>
            </a:r>
          </a:p>
          <a:p>
            <a:pPr lvl="2"/>
            <a:r>
              <a:rPr lang="en-US" sz="1600" dirty="0"/>
              <a:t>Data, Processing, and Architecture Interface Standards</a:t>
            </a:r>
          </a:p>
          <a:p>
            <a:pPr lvl="2"/>
            <a:r>
              <a:rPr lang="en-US" sz="1600" dirty="0"/>
              <a:t>Analytical Processing Capabilities</a:t>
            </a:r>
          </a:p>
          <a:p>
            <a:pPr lvl="2"/>
            <a:r>
              <a:rPr lang="en-US" sz="1600" dirty="0"/>
              <a:t>User Metrics</a:t>
            </a:r>
          </a:p>
          <a:p>
            <a:pPr lvl="1"/>
            <a:r>
              <a:rPr lang="en-US" sz="1600" dirty="0"/>
              <a:t>With CEOS Plenary endorsement, FDA AHT plans to continue its work to integrate and oversee the FDA-related activities of several key entities within the CEOS structure – specifically LSI-VC, SEO, WGISS, and WGCapD – and to keep the momentum that has been built</a:t>
            </a:r>
          </a:p>
          <a:p>
            <a:pPr lvl="2"/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7086600" cy="5334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31</a:t>
            </a:r>
            <a:r>
              <a:rPr lang="en-US" sz="3200" b="1" baseline="30000" dirty="0"/>
              <a:t>st</a:t>
            </a:r>
            <a:r>
              <a:rPr lang="en-US" sz="3200" b="1" dirty="0"/>
              <a:t> CEOS Plenary</a:t>
            </a:r>
          </a:p>
        </p:txBody>
      </p:sp>
    </p:spTree>
    <p:extLst>
      <p:ext uri="{BB962C8B-B14F-4D97-AF65-F5344CB8AC3E}">
        <p14:creationId xmlns:p14="http://schemas.microsoft.com/office/powerpoint/2010/main" val="36193499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16191</TotalTime>
  <Words>824</Words>
  <Application>Microsoft Office PowerPoint</Application>
  <PresentationFormat>On-screen Show (4:3)</PresentationFormat>
  <Paragraphs>86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 Unicode MS</vt:lpstr>
      <vt:lpstr>ＭＳ Ｐゴシック</vt:lpstr>
      <vt:lpstr>Arial</vt:lpstr>
      <vt:lpstr>Arial Bold</vt:lpstr>
      <vt:lpstr>Calibri</vt:lpstr>
      <vt:lpstr>Century Gothic</vt:lpstr>
      <vt:lpstr>Courier New</vt:lpstr>
      <vt:lpstr>Droid Serif</vt:lpstr>
      <vt:lpstr>Tahoma</vt:lpstr>
      <vt:lpstr>Wingdings</vt:lpstr>
      <vt:lpstr>4_EUM_template_v03</vt:lpstr>
      <vt:lpstr>FDA Objectives and Implementation Planning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am</cp:lastModifiedBy>
  <cp:revision>422</cp:revision>
  <dcterms:created xsi:type="dcterms:W3CDTF">2012-08-31T01:11:17Z</dcterms:created>
  <dcterms:modified xsi:type="dcterms:W3CDTF">2017-09-25T00:43:51Z</dcterms:modified>
</cp:coreProperties>
</file>