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4"/>
  </p:sldMasterIdLst>
  <p:notesMasterIdLst>
    <p:notesMasterId r:id="rId23"/>
  </p:notesMasterIdLst>
  <p:handoutMasterIdLst>
    <p:handoutMasterId r:id="rId24"/>
  </p:handoutMasterIdLst>
  <p:sldIdLst>
    <p:sldId id="282" r:id="rId5"/>
    <p:sldId id="291" r:id="rId6"/>
    <p:sldId id="301" r:id="rId7"/>
    <p:sldId id="260" r:id="rId8"/>
    <p:sldId id="313" r:id="rId9"/>
    <p:sldId id="314" r:id="rId10"/>
    <p:sldId id="315" r:id="rId11"/>
    <p:sldId id="307" r:id="rId12"/>
    <p:sldId id="265" r:id="rId13"/>
    <p:sldId id="271" r:id="rId14"/>
    <p:sldId id="317" r:id="rId15"/>
    <p:sldId id="316" r:id="rId16"/>
    <p:sldId id="295" r:id="rId17"/>
    <p:sldId id="318" r:id="rId18"/>
    <p:sldId id="319" r:id="rId19"/>
    <p:sldId id="320" r:id="rId20"/>
    <p:sldId id="305" r:id="rId21"/>
    <p:sldId id="321" r:id="rId22"/>
  </p:sldIdLst>
  <p:sldSz cx="9144000" cy="5143500" type="screen16x9"/>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44" autoAdjust="0"/>
    <p:restoredTop sz="94660"/>
  </p:normalViewPr>
  <p:slideViewPr>
    <p:cSldViewPr snapToGrid="0">
      <p:cViewPr varScale="1">
        <p:scale>
          <a:sx n="173" d="100"/>
          <a:sy n="173" d="100"/>
        </p:scale>
        <p:origin x="132" y="174"/>
      </p:cViewPr>
      <p:guideLst>
        <p:guide orient="horz" pos="162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9/21/2017</a:t>
            </a:fld>
            <a:endParaRPr lang="en-US" dirty="0"/>
          </a:p>
        </p:txBody>
      </p:sp>
      <p:sp>
        <p:nvSpPr>
          <p:cNvPr id="11268" name="Rectangle 4"/>
          <p:cNvSpPr>
            <a:spLocks noGrp="1" noRot="1" noChangeAspect="1" noChangeArrowheads="1" noTextEdit="1"/>
          </p:cNvSpPr>
          <p:nvPr>
            <p:ph type="sldImg" idx="2"/>
          </p:nvPr>
        </p:nvSpPr>
        <p:spPr bwMode="auto">
          <a:xfrm>
            <a:off x="463550" y="693738"/>
            <a:ext cx="61579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463550" y="693738"/>
            <a:ext cx="6157913" cy="3465512"/>
          </a:xfrm>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2"/>
                </a:solidFill>
                <a:latin typeface="Verdana" pitchFamily="34" charset="0"/>
                <a:ea typeface="MS PGothic" pitchFamily="34" charset="-128"/>
              </a:defRPr>
            </a:lvl1pPr>
            <a:lvl2pPr marL="744064" indent="-286179">
              <a:defRPr>
                <a:solidFill>
                  <a:schemeClr val="bg2"/>
                </a:solidFill>
                <a:latin typeface="Verdana" pitchFamily="34" charset="0"/>
                <a:ea typeface="MS PGothic" pitchFamily="34" charset="-128"/>
              </a:defRPr>
            </a:lvl2pPr>
            <a:lvl3pPr marL="1144715" indent="-228943">
              <a:defRPr>
                <a:solidFill>
                  <a:schemeClr val="bg2"/>
                </a:solidFill>
                <a:latin typeface="Verdana" pitchFamily="34" charset="0"/>
                <a:ea typeface="MS PGothic" pitchFamily="34" charset="-128"/>
              </a:defRPr>
            </a:lvl3pPr>
            <a:lvl4pPr marL="1602600" indent="-228943">
              <a:defRPr>
                <a:solidFill>
                  <a:schemeClr val="bg2"/>
                </a:solidFill>
                <a:latin typeface="Verdana" pitchFamily="34" charset="0"/>
                <a:ea typeface="MS PGothic" pitchFamily="34" charset="-128"/>
              </a:defRPr>
            </a:lvl4pPr>
            <a:lvl5pPr marL="2060486" indent="-228943">
              <a:defRPr>
                <a:solidFill>
                  <a:schemeClr val="bg2"/>
                </a:solidFill>
                <a:latin typeface="Verdana" pitchFamily="34" charset="0"/>
                <a:ea typeface="MS PGothic" pitchFamily="34" charset="-128"/>
              </a:defRPr>
            </a:lvl5pPr>
            <a:lvl6pPr marL="2518372"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6258"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34144"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92029"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fld id="{0155232D-1AA4-4952-AE70-12AD699F4935}" type="slidenum">
              <a:rPr lang="en-GB" altLang="en-US">
                <a:solidFill>
                  <a:schemeClr val="tx1"/>
                </a:solidFill>
                <a:latin typeface="Arial" charset="0"/>
              </a:rPr>
              <a:pPr/>
              <a:t>8</a:t>
            </a:fld>
            <a:endParaRPr lang="en-GB" altLang="en-US">
              <a:solidFill>
                <a:schemeClr val="tx1"/>
              </a:solidFill>
              <a:latin typeface="Arial" charset="0"/>
            </a:endParaRPr>
          </a:p>
        </p:txBody>
      </p:sp>
    </p:spTree>
    <p:extLst>
      <p:ext uri="{BB962C8B-B14F-4D97-AF65-F5344CB8AC3E}">
        <p14:creationId xmlns:p14="http://schemas.microsoft.com/office/powerpoint/2010/main" val="1853228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463550" y="693738"/>
            <a:ext cx="6157913" cy="3465512"/>
          </a:xfrm>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2"/>
                </a:solidFill>
                <a:latin typeface="Verdana" pitchFamily="34" charset="0"/>
                <a:ea typeface="MS PGothic" pitchFamily="34" charset="-128"/>
              </a:defRPr>
            </a:lvl1pPr>
            <a:lvl2pPr marL="744064" indent="-286179">
              <a:defRPr>
                <a:solidFill>
                  <a:schemeClr val="bg2"/>
                </a:solidFill>
                <a:latin typeface="Verdana" pitchFamily="34" charset="0"/>
                <a:ea typeface="MS PGothic" pitchFamily="34" charset="-128"/>
              </a:defRPr>
            </a:lvl2pPr>
            <a:lvl3pPr marL="1144715" indent="-228943">
              <a:defRPr>
                <a:solidFill>
                  <a:schemeClr val="bg2"/>
                </a:solidFill>
                <a:latin typeface="Verdana" pitchFamily="34" charset="0"/>
                <a:ea typeface="MS PGothic" pitchFamily="34" charset="-128"/>
              </a:defRPr>
            </a:lvl3pPr>
            <a:lvl4pPr marL="1602600" indent="-228943">
              <a:defRPr>
                <a:solidFill>
                  <a:schemeClr val="bg2"/>
                </a:solidFill>
                <a:latin typeface="Verdana" pitchFamily="34" charset="0"/>
                <a:ea typeface="MS PGothic" pitchFamily="34" charset="-128"/>
              </a:defRPr>
            </a:lvl4pPr>
            <a:lvl5pPr marL="2060486" indent="-228943">
              <a:defRPr>
                <a:solidFill>
                  <a:schemeClr val="bg2"/>
                </a:solidFill>
                <a:latin typeface="Verdana" pitchFamily="34" charset="0"/>
                <a:ea typeface="MS PGothic" pitchFamily="34" charset="-128"/>
              </a:defRPr>
            </a:lvl5pPr>
            <a:lvl6pPr marL="2518372"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6258"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34144"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92029"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fld id="{0155232D-1AA4-4952-AE70-12AD699F4935}" type="slidenum">
              <a:rPr lang="en-GB" altLang="en-US">
                <a:solidFill>
                  <a:schemeClr val="tx1"/>
                </a:solidFill>
                <a:latin typeface="Arial" charset="0"/>
              </a:rPr>
              <a:pPr/>
              <a:t>9</a:t>
            </a:fld>
            <a:endParaRPr lang="en-GB" altLang="en-US">
              <a:solidFill>
                <a:schemeClr val="tx1"/>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463550" y="693738"/>
            <a:ext cx="6157913" cy="3465512"/>
          </a:xfrm>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2"/>
                </a:solidFill>
                <a:latin typeface="Verdana" pitchFamily="34" charset="0"/>
                <a:ea typeface="MS PGothic" pitchFamily="34" charset="-128"/>
              </a:defRPr>
            </a:lvl1pPr>
            <a:lvl2pPr marL="744064" indent="-286179">
              <a:defRPr>
                <a:solidFill>
                  <a:schemeClr val="bg2"/>
                </a:solidFill>
                <a:latin typeface="Verdana" pitchFamily="34" charset="0"/>
                <a:ea typeface="MS PGothic" pitchFamily="34" charset="-128"/>
              </a:defRPr>
            </a:lvl2pPr>
            <a:lvl3pPr marL="1144715" indent="-228943">
              <a:defRPr>
                <a:solidFill>
                  <a:schemeClr val="bg2"/>
                </a:solidFill>
                <a:latin typeface="Verdana" pitchFamily="34" charset="0"/>
                <a:ea typeface="MS PGothic" pitchFamily="34" charset="-128"/>
              </a:defRPr>
            </a:lvl3pPr>
            <a:lvl4pPr marL="1602600" indent="-228943">
              <a:defRPr>
                <a:solidFill>
                  <a:schemeClr val="bg2"/>
                </a:solidFill>
                <a:latin typeface="Verdana" pitchFamily="34" charset="0"/>
                <a:ea typeface="MS PGothic" pitchFamily="34" charset="-128"/>
              </a:defRPr>
            </a:lvl4pPr>
            <a:lvl5pPr marL="2060486" indent="-228943">
              <a:defRPr>
                <a:solidFill>
                  <a:schemeClr val="bg2"/>
                </a:solidFill>
                <a:latin typeface="Verdana" pitchFamily="34" charset="0"/>
                <a:ea typeface="MS PGothic" pitchFamily="34" charset="-128"/>
              </a:defRPr>
            </a:lvl5pPr>
            <a:lvl6pPr marL="2518372"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6258"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34144"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92029" indent="-228943"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fld id="{9D84BBB5-F400-4611-BE95-D132D21664ED}" type="slidenum">
              <a:rPr lang="en-GB" altLang="en-US">
                <a:solidFill>
                  <a:schemeClr val="tx1"/>
                </a:solidFill>
                <a:latin typeface="Arial" charset="0"/>
              </a:rPr>
              <a:pPr/>
              <a:t>10</a:t>
            </a:fld>
            <a:endParaRPr lang="en-GB" altLang="en-US">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7.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26.jpe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2914650"/>
            <a:ext cx="7948800" cy="421975"/>
          </a:xfrm>
        </p:spPr>
        <p:txBody>
          <a:bodyPr wrap="square">
            <a:spAutoFit/>
          </a:bodyPr>
          <a:lstStyle>
            <a:lvl1pPr marL="0" indent="0">
              <a:buFont typeface="Verdana" pitchFamily="34" charset="0"/>
              <a:buNone/>
              <a:defRPr sz="1800"/>
            </a:lvl1pPr>
          </a:lstStyle>
          <a:p>
            <a:pPr lvl="0"/>
            <a:r>
              <a:rPr lang="en-US" noProof="0" smtClean="0"/>
              <a:t>Click to edit Master subtitle style</a:t>
            </a:r>
            <a:endParaRPr lang="en-GB" noProof="0" dirty="0" smtClean="0"/>
          </a:p>
        </p:txBody>
      </p:sp>
      <p:sp>
        <p:nvSpPr>
          <p:cNvPr id="56325" name="Rectangle 6"/>
          <p:cNvSpPr>
            <a:spLocks noGrp="1" noChangeArrowheads="1"/>
          </p:cNvSpPr>
          <p:nvPr>
            <p:ph type="ctrTitle"/>
          </p:nvPr>
        </p:nvSpPr>
        <p:spPr>
          <a:xfrm>
            <a:off x="587375" y="1856096"/>
            <a:ext cx="7947025" cy="584775"/>
          </a:xfrm>
          <a:prstGeom prst="rect">
            <a:avLst/>
          </a:prstGeom>
        </p:spPr>
        <p:txBody>
          <a:bodyPr/>
          <a:lstStyle>
            <a:lvl1pPr>
              <a:defRPr sz="3200">
                <a:solidFill>
                  <a:schemeClr val="accent1"/>
                </a:solidFill>
              </a:defRPr>
            </a:lvl1pPr>
          </a:lstStyle>
          <a:p>
            <a:pPr lvl="0"/>
            <a:r>
              <a:rPr lang="en-US" noProof="0" smtClean="0"/>
              <a:t>Click to edit Master title style</a:t>
            </a:r>
            <a:endParaRPr lang="en-GB" noProof="0" dirty="0" smtClean="0"/>
          </a:p>
        </p:txBody>
      </p:sp>
      <p:sp>
        <p:nvSpPr>
          <p:cNvPr id="56347" name="Text Box 27"/>
          <p:cNvSpPr txBox="1">
            <a:spLocks noChangeArrowheads="1"/>
          </p:cNvSpPr>
          <p:nvPr userDrawn="1"/>
        </p:nvSpPr>
        <p:spPr bwMode="auto">
          <a:xfrm>
            <a:off x="631825" y="4822032"/>
            <a:ext cx="50165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pic>
        <p:nvPicPr>
          <p:cNvPr id="8" name="Picture 7" descr="16950723446_e7d8e1bfb9_o.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852" b="48267"/>
          <a:stretch/>
        </p:blipFill>
        <p:spPr>
          <a:xfrm rot="5400000">
            <a:off x="2000249" y="-2000250"/>
            <a:ext cx="5143501" cy="9144001"/>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t="-2" b="28614"/>
          <a:stretch/>
        </p:blipFill>
        <p:spPr>
          <a:xfrm>
            <a:off x="7787917" y="156199"/>
            <a:ext cx="1210456" cy="468000"/>
          </a:xfrm>
          <a:prstGeom prst="rect">
            <a:avLst/>
          </a:prstGeom>
        </p:spPr>
      </p:pic>
      <p:sp>
        <p:nvSpPr>
          <p:cNvPr id="10" name="Text Box 58"/>
          <p:cNvSpPr txBox="1">
            <a:spLocks noChangeArrowheads="1"/>
          </p:cNvSpPr>
          <p:nvPr userDrawn="1"/>
        </p:nvSpPr>
        <p:spPr bwMode="auto">
          <a:xfrm>
            <a:off x="162824" y="4571668"/>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spAutoFit/>
          </a:bodyPr>
          <a:lstStyle/>
          <a:p>
            <a:pPr algn="l">
              <a:spcBef>
                <a:spcPct val="50000"/>
              </a:spcBef>
            </a:pPr>
            <a:r>
              <a:rPr lang="en-US" sz="800" noProof="0" smtClean="0">
                <a:solidFill>
                  <a:schemeClr val="bg1">
                    <a:lumMod val="85000"/>
                  </a:schemeClr>
                </a:solidFill>
              </a:rPr>
              <a:t>ESA UNCLASSIFIED - For Official Use</a:t>
            </a:r>
            <a:endParaRPr lang="en-GB" sz="800" noProof="0" dirty="0">
              <a:solidFill>
                <a:schemeClr val="bg1">
                  <a:lumMod val="85000"/>
                </a:schemeClr>
              </a:solidFill>
            </a:endParaRPr>
          </a:p>
        </p:txBody>
      </p:sp>
      <p:grpSp>
        <p:nvGrpSpPr>
          <p:cNvPr id="11" name="Group 10"/>
          <p:cNvGrpSpPr/>
          <p:nvPr userDrawn="1"/>
        </p:nvGrpSpPr>
        <p:grpSpPr>
          <a:xfrm>
            <a:off x="171652" y="4905803"/>
            <a:ext cx="6436141" cy="111519"/>
            <a:chOff x="171652" y="6621093"/>
            <a:chExt cx="6436141" cy="111519"/>
          </a:xfrm>
        </p:grpSpPr>
        <p:pic>
          <p:nvPicPr>
            <p:cNvPr id="12" name="Picture 11" descr="at.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652" y="6624268"/>
              <a:ext cx="163906" cy="108344"/>
            </a:xfrm>
            <a:prstGeom prst="rect">
              <a:avLst/>
            </a:prstGeom>
            <a:ln>
              <a:noFill/>
            </a:ln>
          </p:spPr>
        </p:pic>
        <p:pic>
          <p:nvPicPr>
            <p:cNvPr id="13" name="Picture 12" descr="be.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0180" y="6624268"/>
              <a:ext cx="163906" cy="108344"/>
            </a:xfrm>
            <a:prstGeom prst="rect">
              <a:avLst/>
            </a:prstGeom>
            <a:ln>
              <a:noFill/>
            </a:ln>
          </p:spPr>
        </p:pic>
        <p:pic>
          <p:nvPicPr>
            <p:cNvPr id="14" name="Picture 13" descr="ca.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443887" y="6621093"/>
              <a:ext cx="163906" cy="108344"/>
            </a:xfrm>
            <a:prstGeom prst="rect">
              <a:avLst/>
            </a:prstGeom>
            <a:ln>
              <a:noFill/>
            </a:ln>
          </p:spPr>
        </p:pic>
        <p:pic>
          <p:nvPicPr>
            <p:cNvPr id="15" name="Picture 14" descr="ch.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758225" y="6624268"/>
              <a:ext cx="163906" cy="108344"/>
            </a:xfrm>
            <a:prstGeom prst="rect">
              <a:avLst/>
            </a:prstGeom>
            <a:ln>
              <a:noFill/>
            </a:ln>
          </p:spPr>
        </p:pic>
        <p:pic>
          <p:nvPicPr>
            <p:cNvPr id="16" name="Picture 15" descr="cz.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0914" y="6624268"/>
              <a:ext cx="163906" cy="108344"/>
            </a:xfrm>
            <a:prstGeom prst="rect">
              <a:avLst/>
            </a:prstGeom>
            <a:ln>
              <a:noFill/>
            </a:ln>
          </p:spPr>
        </p:pic>
        <p:pic>
          <p:nvPicPr>
            <p:cNvPr id="17" name="Picture 16" descr="de.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129855" y="6624268"/>
              <a:ext cx="163906" cy="108344"/>
            </a:xfrm>
            <a:prstGeom prst="rect">
              <a:avLst/>
            </a:prstGeom>
            <a:ln>
              <a:noFill/>
            </a:ln>
          </p:spPr>
        </p:pic>
        <p:pic>
          <p:nvPicPr>
            <p:cNvPr id="18" name="Picture 17" descr="dk.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09149" y="6624268"/>
              <a:ext cx="163906" cy="108344"/>
            </a:xfrm>
            <a:prstGeom prst="rect">
              <a:avLst/>
            </a:prstGeom>
            <a:ln>
              <a:noFill/>
            </a:ln>
          </p:spPr>
        </p:pic>
        <p:pic>
          <p:nvPicPr>
            <p:cNvPr id="19" name="Picture 18" descr="ee.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287681" y="6624268"/>
              <a:ext cx="163906" cy="108344"/>
            </a:xfrm>
            <a:prstGeom prst="rect">
              <a:avLst/>
            </a:prstGeom>
            <a:ln>
              <a:noFill/>
            </a:ln>
          </p:spPr>
        </p:pic>
        <p:pic>
          <p:nvPicPr>
            <p:cNvPr id="20" name="Picture 19" descr="es.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199705" y="6624268"/>
              <a:ext cx="163906" cy="108344"/>
            </a:xfrm>
            <a:prstGeom prst="rect">
              <a:avLst/>
            </a:prstGeom>
            <a:ln>
              <a:noFill/>
            </a:ln>
          </p:spPr>
        </p:pic>
        <p:pic>
          <p:nvPicPr>
            <p:cNvPr id="21" name="Picture 20" descr="fi.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71339" y="6624268"/>
              <a:ext cx="163906" cy="108344"/>
            </a:xfrm>
            <a:prstGeom prst="rect">
              <a:avLst/>
            </a:prstGeom>
            <a:ln>
              <a:noFill/>
            </a:ln>
          </p:spPr>
        </p:pic>
        <p:pic>
          <p:nvPicPr>
            <p:cNvPr id="22" name="Picture 21" descr="fr.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848698" y="6624268"/>
              <a:ext cx="163906" cy="108344"/>
            </a:xfrm>
            <a:prstGeom prst="rect">
              <a:avLst/>
            </a:prstGeom>
            <a:ln>
              <a:noFill/>
            </a:ln>
          </p:spPr>
        </p:pic>
        <p:pic>
          <p:nvPicPr>
            <p:cNvPr id="23" name="Picture 22" descr="gr.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407216" y="6624268"/>
              <a:ext cx="163906" cy="108344"/>
            </a:xfrm>
            <a:prstGeom prst="rect">
              <a:avLst/>
            </a:prstGeom>
            <a:ln>
              <a:noFill/>
            </a:ln>
          </p:spPr>
        </p:pic>
        <p:pic>
          <p:nvPicPr>
            <p:cNvPr id="24" name="Picture 23" descr="hu.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684578" y="6624268"/>
              <a:ext cx="163906" cy="108344"/>
            </a:xfrm>
            <a:prstGeom prst="rect">
              <a:avLst/>
            </a:prstGeom>
            <a:ln>
              <a:noFill/>
            </a:ln>
          </p:spPr>
        </p:pic>
        <p:pic>
          <p:nvPicPr>
            <p:cNvPr id="25" name="Picture 24" descr="ie.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961938" y="6624268"/>
              <a:ext cx="163906" cy="108344"/>
            </a:xfrm>
            <a:prstGeom prst="rect">
              <a:avLst/>
            </a:prstGeom>
            <a:ln>
              <a:noFill/>
            </a:ln>
          </p:spPr>
        </p:pic>
        <p:pic>
          <p:nvPicPr>
            <p:cNvPr id="26" name="Picture 25" descr="it.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3239296" y="6624268"/>
              <a:ext cx="163906" cy="108344"/>
            </a:xfrm>
            <a:prstGeom prst="rect">
              <a:avLst/>
            </a:prstGeom>
            <a:ln>
              <a:noFill/>
            </a:ln>
          </p:spPr>
        </p:pic>
        <p:pic>
          <p:nvPicPr>
            <p:cNvPr id="27" name="Picture 26" descr="lu.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517855" y="6624268"/>
              <a:ext cx="163906" cy="108344"/>
            </a:xfrm>
            <a:prstGeom prst="rect">
              <a:avLst/>
            </a:prstGeom>
            <a:ln>
              <a:noFill/>
            </a:ln>
          </p:spPr>
        </p:pic>
        <p:pic>
          <p:nvPicPr>
            <p:cNvPr id="28" name="Picture 27" descr="nl.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799012" y="6624268"/>
              <a:ext cx="163906" cy="108344"/>
            </a:xfrm>
            <a:prstGeom prst="rect">
              <a:avLst/>
            </a:prstGeom>
            <a:ln>
              <a:noFill/>
            </a:ln>
          </p:spPr>
        </p:pic>
        <p:pic>
          <p:nvPicPr>
            <p:cNvPr id="29" name="Picture 28" descr="no.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4082770" y="6624268"/>
              <a:ext cx="163906" cy="108344"/>
            </a:xfrm>
            <a:prstGeom prst="rect">
              <a:avLst/>
            </a:prstGeom>
            <a:ln>
              <a:noFill/>
            </a:ln>
          </p:spPr>
        </p:pic>
        <p:pic>
          <p:nvPicPr>
            <p:cNvPr id="30" name="Picture 29" descr="pl.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358830" y="6624268"/>
              <a:ext cx="163906" cy="108344"/>
            </a:xfrm>
            <a:prstGeom prst="rect">
              <a:avLst/>
            </a:prstGeom>
            <a:ln>
              <a:noFill/>
            </a:ln>
          </p:spPr>
        </p:pic>
        <p:pic>
          <p:nvPicPr>
            <p:cNvPr id="31" name="Picture 30" descr="pt.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4638686" y="6624268"/>
              <a:ext cx="163906" cy="108344"/>
            </a:xfrm>
            <a:prstGeom prst="rect">
              <a:avLst/>
            </a:prstGeom>
            <a:ln>
              <a:noFill/>
            </a:ln>
          </p:spPr>
        </p:pic>
        <p:pic>
          <p:nvPicPr>
            <p:cNvPr id="32" name="Picture 31" descr="ro.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919843" y="6624268"/>
              <a:ext cx="163906" cy="108344"/>
            </a:xfrm>
            <a:prstGeom prst="rect">
              <a:avLst/>
            </a:prstGeom>
            <a:ln>
              <a:noFill/>
            </a:ln>
          </p:spPr>
        </p:pic>
        <p:pic>
          <p:nvPicPr>
            <p:cNvPr id="33" name="Picture 32" descr="se.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478359" y="6624268"/>
              <a:ext cx="163906" cy="108344"/>
            </a:xfrm>
            <a:prstGeom prst="rect">
              <a:avLst/>
            </a:prstGeom>
            <a:ln>
              <a:noFill/>
            </a:ln>
          </p:spPr>
        </p:pic>
        <p:pic>
          <p:nvPicPr>
            <p:cNvPr id="34" name="Picture 33" descr="uk.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6033093" y="6624268"/>
              <a:ext cx="163906" cy="108344"/>
            </a:xfrm>
            <a:prstGeom prst="rect">
              <a:avLst/>
            </a:prstGeom>
            <a:ln>
              <a:noFill/>
            </a:ln>
          </p:spPr>
        </p:pic>
      </p:grpSp>
      <p:pic>
        <p:nvPicPr>
          <p:cNvPr id="35" name="Picture 34"/>
          <p:cNvPicPr>
            <a:picLocks noChangeAspect="1"/>
          </p:cNvPicPr>
          <p:nvPr userDrawn="1"/>
        </p:nvPicPr>
        <p:blipFill rotWithShape="1">
          <a:blip r:embed="rId27" cstate="print">
            <a:extLst>
              <a:ext uri="{28A0092B-C50C-407E-A947-70E740481C1C}">
                <a14:useLocalDpi xmlns:a14="http://schemas.microsoft.com/office/drawing/2010/main" val="0"/>
              </a:ext>
            </a:extLst>
          </a:blip>
          <a:srcRect t="83098" b="-5313"/>
          <a:stretch/>
        </p:blipFill>
        <p:spPr>
          <a:xfrm>
            <a:off x="7790400" y="4899600"/>
            <a:ext cx="1196912" cy="144000"/>
          </a:xfrm>
          <a:prstGeom prst="rect">
            <a:avLst/>
          </a:prstGeom>
        </p:spPr>
      </p:pic>
      <p:cxnSp>
        <p:nvCxnSpPr>
          <p:cNvPr id="36" name="Straight Connector 35"/>
          <p:cNvCxnSpPr/>
          <p:nvPr userDrawn="1"/>
        </p:nvCxnSpPr>
        <p:spPr>
          <a:xfrm>
            <a:off x="165932" y="478918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lvl1pPr marL="0">
              <a:defRPr baseline="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noProof="0" dirty="0" smtClean="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2472362"/>
            <a:ext cx="7789050" cy="1323439"/>
          </a:xfrm>
        </p:spPr>
        <p:txBody>
          <a:bodyPr anchor="t"/>
          <a:lstStyle>
            <a:lvl1pPr algn="l">
              <a:defRPr sz="4000" b="0" cap="all">
                <a:solidFill>
                  <a:srgbClr val="0098DB"/>
                </a:solidFill>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2000" y="1347221"/>
            <a:ext cx="778905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31950312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615950" y="1254919"/>
            <a:ext cx="3889376"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57723" y="1254919"/>
            <a:ext cx="3888000"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698672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9123" y="1250100"/>
            <a:ext cx="3895200" cy="3726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5" name="Text Placeholder 4"/>
          <p:cNvSpPr>
            <a:spLocks noGrp="1"/>
          </p:cNvSpPr>
          <p:nvPr>
            <p:ph type="body" sz="quarter" idx="3"/>
          </p:nvPr>
        </p:nvSpPr>
        <p:spPr>
          <a:xfrm>
            <a:off x="4645025" y="1250156"/>
            <a:ext cx="3896416" cy="371493"/>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6" y="1631157"/>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5"/>
          <p:cNvSpPr>
            <a:spLocks noGrp="1"/>
          </p:cNvSpPr>
          <p:nvPr>
            <p:ph sz="quarter" idx="10"/>
          </p:nvPr>
        </p:nvSpPr>
        <p:spPr>
          <a:xfrm>
            <a:off x="619200" y="1630801"/>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Title 1"/>
          <p:cNvSpPr>
            <a:spLocks noGrp="1"/>
          </p:cNvSpPr>
          <p:nvPr>
            <p:ph type="title"/>
          </p:nvPr>
        </p:nvSpPr>
        <p:spPr>
          <a:xfrm>
            <a:off x="143086" y="149150"/>
            <a:ext cx="7174846" cy="430887"/>
          </a:xfrm>
        </p:spPr>
        <p:txBody>
          <a:bodyPr/>
          <a:lstStyle/>
          <a:p>
            <a:r>
              <a:rPr lang="en-US" noProof="0" dirty="0" smtClean="0"/>
              <a:t>Click to edit Master title style</a:t>
            </a:r>
            <a:endParaRPr lang="en-GB" noProof="0" dirty="0"/>
          </a:p>
        </p:txBody>
      </p:sp>
    </p:spTree>
    <p:extLst>
      <p:ext uri="{BB962C8B-B14F-4D97-AF65-F5344CB8AC3E}">
        <p14:creationId xmlns:p14="http://schemas.microsoft.com/office/powerpoint/2010/main" val="40540938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lvl1pPr>
              <a:defRPr lang="en-GB" sz="2200" b="0" dirty="0" smtClean="0">
                <a:solidFill>
                  <a:srgbClr val="0070C0"/>
                </a:solidFill>
                <a:latin typeface="Verdana"/>
                <a:ea typeface="+mj-ea"/>
                <a:cs typeface="Verdana"/>
              </a:defRPr>
            </a:lvl1pPr>
          </a:lstStyle>
          <a:p>
            <a:pPr lvl="0" algn="l" rtl="0" eaLnBrk="1" fontAlgn="base" hangingPunct="1">
              <a:spcBef>
                <a:spcPct val="0"/>
              </a:spcBef>
              <a:spcAft>
                <a:spcPct val="0"/>
              </a:spcAft>
            </a:pPr>
            <a:r>
              <a:rPr lang="en-US" smtClean="0"/>
              <a:t>Click to edit Master title style</a:t>
            </a:r>
            <a:endParaRPr lang="en-GB" dirty="0" smtClean="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3" y="1250157"/>
            <a:ext cx="4968875" cy="324326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Text Placeholder 3"/>
          <p:cNvSpPr>
            <a:spLocks noGrp="1"/>
          </p:cNvSpPr>
          <p:nvPr>
            <p:ph type="body" sz="half" idx="2"/>
          </p:nvPr>
        </p:nvSpPr>
        <p:spPr>
          <a:xfrm>
            <a:off x="619125" y="1250101"/>
            <a:ext cx="2846388" cy="3243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Title 1"/>
          <p:cNvSpPr>
            <a:spLocks noGrp="1"/>
          </p:cNvSpPr>
          <p:nvPr>
            <p:ph type="title"/>
          </p:nvPr>
        </p:nvSpPr>
        <p:spPr>
          <a:xfrm>
            <a:off x="143086" y="149150"/>
            <a:ext cx="7174846" cy="430887"/>
          </a:xfrm>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3724872"/>
            <a:ext cx="5932800" cy="307777"/>
          </a:xfrm>
        </p:spPr>
        <p:txBody>
          <a:bodyPr anchor="b"/>
          <a:lstStyle>
            <a:lvl1pPr algn="l">
              <a:defRPr sz="14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601787" y="1250156"/>
            <a:ext cx="5932488" cy="2543176"/>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4" name="Text Placeholder 3"/>
          <p:cNvSpPr>
            <a:spLocks noGrp="1"/>
          </p:cNvSpPr>
          <p:nvPr>
            <p:ph type="body" sz="half" idx="2"/>
          </p:nvPr>
        </p:nvSpPr>
        <p:spPr>
          <a:xfrm>
            <a:off x="1602000" y="4029076"/>
            <a:ext cx="5932800" cy="464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22315011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18" Type="http://schemas.openxmlformats.org/officeDocument/2006/relationships/image" Target="../media/image8.png"/><Relationship Id="rId26" Type="http://schemas.openxmlformats.org/officeDocument/2006/relationships/image" Target="../media/image16.png"/><Relationship Id="rId3" Type="http://schemas.openxmlformats.org/officeDocument/2006/relationships/slideLayout" Target="../slideLayouts/slideLayout3.xml"/><Relationship Id="rId21" Type="http://schemas.openxmlformats.org/officeDocument/2006/relationships/image" Target="../media/image11.png"/><Relationship Id="rId34" Type="http://schemas.openxmlformats.org/officeDocument/2006/relationships/image" Target="../media/image24.png"/><Relationship Id="rId7" Type="http://schemas.openxmlformats.org/officeDocument/2006/relationships/slideLayout" Target="../slideLayouts/slideLayout7.xml"/><Relationship Id="rId12" Type="http://schemas.openxmlformats.org/officeDocument/2006/relationships/image" Target="../media/image2.jpeg"/><Relationship Id="rId17" Type="http://schemas.openxmlformats.org/officeDocument/2006/relationships/image" Target="../media/image7.png"/><Relationship Id="rId25" Type="http://schemas.openxmlformats.org/officeDocument/2006/relationships/image" Target="../media/image15.png"/><Relationship Id="rId33" Type="http://schemas.openxmlformats.org/officeDocument/2006/relationships/image" Target="../media/image23.png"/><Relationship Id="rId2" Type="http://schemas.openxmlformats.org/officeDocument/2006/relationships/slideLayout" Target="../slideLayouts/slideLayout2.xml"/><Relationship Id="rId16" Type="http://schemas.openxmlformats.org/officeDocument/2006/relationships/image" Target="../media/image6.png"/><Relationship Id="rId20" Type="http://schemas.openxmlformats.org/officeDocument/2006/relationships/image" Target="../media/image10.png"/><Relationship Id="rId29"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24" Type="http://schemas.openxmlformats.org/officeDocument/2006/relationships/image" Target="../media/image14.png"/><Relationship Id="rId32" Type="http://schemas.openxmlformats.org/officeDocument/2006/relationships/image" Target="../media/image22.png"/><Relationship Id="rId5" Type="http://schemas.openxmlformats.org/officeDocument/2006/relationships/slideLayout" Target="../slideLayouts/slideLayout5.xml"/><Relationship Id="rId15" Type="http://schemas.openxmlformats.org/officeDocument/2006/relationships/image" Target="../media/image5.png"/><Relationship Id="rId23" Type="http://schemas.openxmlformats.org/officeDocument/2006/relationships/image" Target="../media/image13.png"/><Relationship Id="rId28" Type="http://schemas.openxmlformats.org/officeDocument/2006/relationships/image" Target="../media/image18.png"/><Relationship Id="rId10" Type="http://schemas.openxmlformats.org/officeDocument/2006/relationships/theme" Target="../theme/theme1.xml"/><Relationship Id="rId19" Type="http://schemas.openxmlformats.org/officeDocument/2006/relationships/image" Target="../media/image9.png"/><Relationship Id="rId31" Type="http://schemas.openxmlformats.org/officeDocument/2006/relationships/image" Target="../media/image2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 Id="rId22" Type="http://schemas.openxmlformats.org/officeDocument/2006/relationships/image" Target="../media/image12.png"/><Relationship Id="rId27" Type="http://schemas.openxmlformats.org/officeDocument/2006/relationships/image" Target="../media/image17.png"/><Relationship Id="rId30" Type="http://schemas.openxmlformats.org/officeDocument/2006/relationships/image" Target="../media/image20.png"/><Relationship Id="rId35" Type="http://schemas.openxmlformats.org/officeDocument/2006/relationships/image" Target="../media/image2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299" name="Rectangle 2"/>
          <p:cNvSpPr>
            <a:spLocks noGrp="1" noChangeArrowheads="1"/>
          </p:cNvSpPr>
          <p:nvPr>
            <p:ph type="body" idx="1"/>
          </p:nvPr>
        </p:nvSpPr>
        <p:spPr bwMode="auto">
          <a:xfrm>
            <a:off x="172800" y="727200"/>
            <a:ext cx="8748000" cy="382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9" name="Text Box DG"/>
          <p:cNvSpPr txBox="1">
            <a:spLocks noChangeArrowheads="1"/>
          </p:cNvSpPr>
          <p:nvPr/>
        </p:nvSpPr>
        <p:spPr bwMode="auto">
          <a:xfrm>
            <a:off x="578164" y="335522"/>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sp>
        <p:nvSpPr>
          <p:cNvPr id="10"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p>
            <a:pPr lvl="0" algn="l" rtl="0" eaLnBrk="1" fontAlgn="base" hangingPunct="1">
              <a:spcBef>
                <a:spcPct val="0"/>
              </a:spcBef>
              <a:spcAft>
                <a:spcPct val="0"/>
              </a:spcAft>
            </a:pPr>
            <a:r>
              <a:rPr lang="en-US" smtClean="0"/>
              <a:t>Click to edit Master title style</a:t>
            </a:r>
            <a:endParaRPr lang="en-GB" dirty="0" smtClean="0"/>
          </a:p>
        </p:txBody>
      </p:sp>
      <p:pic>
        <p:nvPicPr>
          <p:cNvPr id="11" name="Picture 10"/>
          <p:cNvPicPr>
            <a:picLocks noChangeAspect="1"/>
          </p:cNvPicPr>
          <p:nvPr/>
        </p:nvPicPr>
        <p:blipFill rotWithShape="1">
          <a:blip r:embed="rId11" cstate="print">
            <a:extLst>
              <a:ext uri="{28A0092B-C50C-407E-A947-70E740481C1C}">
                <a14:useLocalDpi xmlns:a14="http://schemas.microsoft.com/office/drawing/2010/main" val="0"/>
              </a:ext>
            </a:extLst>
          </a:blip>
          <a:srcRect t="-1" b="23122"/>
          <a:stretch/>
        </p:blipFill>
        <p:spPr>
          <a:xfrm>
            <a:off x="7787917" y="155435"/>
            <a:ext cx="1210456" cy="504000"/>
          </a:xfrm>
          <a:prstGeom prst="rect">
            <a:avLst/>
          </a:prstGeom>
        </p:spPr>
      </p:pic>
      <p:pic>
        <p:nvPicPr>
          <p:cNvPr id="12" name="Picture 11" descr="PPT_Footer.jp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4776787"/>
            <a:ext cx="9144000" cy="366713"/>
          </a:xfrm>
          <a:prstGeom prst="rect">
            <a:avLst/>
          </a:prstGeom>
        </p:spPr>
      </p:pic>
      <p:grpSp>
        <p:nvGrpSpPr>
          <p:cNvPr id="15" name="Group 14"/>
          <p:cNvGrpSpPr/>
          <p:nvPr/>
        </p:nvGrpSpPr>
        <p:grpSpPr>
          <a:xfrm>
            <a:off x="171652" y="4905803"/>
            <a:ext cx="6436141" cy="111519"/>
            <a:chOff x="171652" y="6621093"/>
            <a:chExt cx="6436141" cy="111519"/>
          </a:xfrm>
        </p:grpSpPr>
        <p:pic>
          <p:nvPicPr>
            <p:cNvPr id="16" name="Picture 15" descr="at.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71652" y="6624268"/>
              <a:ext cx="163906" cy="108344"/>
            </a:xfrm>
            <a:prstGeom prst="rect">
              <a:avLst/>
            </a:prstGeom>
            <a:ln>
              <a:noFill/>
            </a:ln>
          </p:spPr>
        </p:pic>
        <p:pic>
          <p:nvPicPr>
            <p:cNvPr id="17" name="Picture 16" descr="b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0180" y="6624268"/>
              <a:ext cx="163906" cy="108344"/>
            </a:xfrm>
            <a:prstGeom prst="rect">
              <a:avLst/>
            </a:prstGeom>
            <a:ln>
              <a:noFill/>
            </a:ln>
          </p:spPr>
        </p:pic>
        <p:pic>
          <p:nvPicPr>
            <p:cNvPr id="18" name="Picture 17" descr="ca.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443887" y="6621093"/>
              <a:ext cx="163906" cy="108344"/>
            </a:xfrm>
            <a:prstGeom prst="rect">
              <a:avLst/>
            </a:prstGeom>
            <a:ln>
              <a:noFill/>
            </a:ln>
          </p:spPr>
        </p:pic>
        <p:pic>
          <p:nvPicPr>
            <p:cNvPr id="19" name="Picture 18" descr="ch.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758225" y="6624268"/>
              <a:ext cx="163906" cy="108344"/>
            </a:xfrm>
            <a:prstGeom prst="rect">
              <a:avLst/>
            </a:prstGeom>
            <a:ln>
              <a:noFill/>
            </a:ln>
          </p:spPr>
        </p:pic>
        <p:pic>
          <p:nvPicPr>
            <p:cNvPr id="20" name="Picture 19" descr="cz.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30914" y="6624268"/>
              <a:ext cx="163906" cy="108344"/>
            </a:xfrm>
            <a:prstGeom prst="rect">
              <a:avLst/>
            </a:prstGeom>
            <a:ln>
              <a:noFill/>
            </a:ln>
          </p:spPr>
        </p:pic>
        <p:pic>
          <p:nvPicPr>
            <p:cNvPr id="21" name="Picture 20" descr="d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129855" y="6624268"/>
              <a:ext cx="163906" cy="108344"/>
            </a:xfrm>
            <a:prstGeom prst="rect">
              <a:avLst/>
            </a:prstGeom>
            <a:ln>
              <a:noFill/>
            </a:ln>
          </p:spPr>
        </p:pic>
        <p:pic>
          <p:nvPicPr>
            <p:cNvPr id="22" name="Picture 21" descr="dk.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09149" y="6624268"/>
              <a:ext cx="163906" cy="108344"/>
            </a:xfrm>
            <a:prstGeom prst="rect">
              <a:avLst/>
            </a:prstGeom>
            <a:ln>
              <a:noFill/>
            </a:ln>
          </p:spPr>
        </p:pic>
        <p:pic>
          <p:nvPicPr>
            <p:cNvPr id="23" name="Picture 22" descr="ee.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287681" y="6624268"/>
              <a:ext cx="163906" cy="108344"/>
            </a:xfrm>
            <a:prstGeom prst="rect">
              <a:avLst/>
            </a:prstGeom>
            <a:ln>
              <a:noFill/>
            </a:ln>
          </p:spPr>
        </p:pic>
        <p:pic>
          <p:nvPicPr>
            <p:cNvPr id="24" name="Picture 23" descr="es.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5199705" y="6624268"/>
              <a:ext cx="163906" cy="108344"/>
            </a:xfrm>
            <a:prstGeom prst="rect">
              <a:avLst/>
            </a:prstGeom>
            <a:ln>
              <a:noFill/>
            </a:ln>
          </p:spPr>
        </p:pic>
        <p:pic>
          <p:nvPicPr>
            <p:cNvPr id="25" name="Picture 24" descr="fi.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71339" y="6624268"/>
              <a:ext cx="163906" cy="108344"/>
            </a:xfrm>
            <a:prstGeom prst="rect">
              <a:avLst/>
            </a:prstGeom>
            <a:ln>
              <a:noFill/>
            </a:ln>
          </p:spPr>
        </p:pic>
        <p:pic>
          <p:nvPicPr>
            <p:cNvPr id="26" name="Picture 25" descr="fr.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848698" y="6624268"/>
              <a:ext cx="163906" cy="108344"/>
            </a:xfrm>
            <a:prstGeom prst="rect">
              <a:avLst/>
            </a:prstGeom>
            <a:ln>
              <a:noFill/>
            </a:ln>
          </p:spPr>
        </p:pic>
        <p:pic>
          <p:nvPicPr>
            <p:cNvPr id="27" name="Picture 26" descr="gr.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2407216" y="6624268"/>
              <a:ext cx="163906" cy="108344"/>
            </a:xfrm>
            <a:prstGeom prst="rect">
              <a:avLst/>
            </a:prstGeom>
            <a:ln>
              <a:noFill/>
            </a:ln>
          </p:spPr>
        </p:pic>
        <p:pic>
          <p:nvPicPr>
            <p:cNvPr id="28" name="Picture 27" descr="hu.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684578" y="6624268"/>
              <a:ext cx="163906" cy="108344"/>
            </a:xfrm>
            <a:prstGeom prst="rect">
              <a:avLst/>
            </a:prstGeom>
            <a:ln>
              <a:noFill/>
            </a:ln>
          </p:spPr>
        </p:pic>
        <p:pic>
          <p:nvPicPr>
            <p:cNvPr id="29" name="Picture 28" descr="i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961938" y="6624268"/>
              <a:ext cx="163906" cy="108344"/>
            </a:xfrm>
            <a:prstGeom prst="rect">
              <a:avLst/>
            </a:prstGeom>
            <a:ln>
              <a:noFill/>
            </a:ln>
          </p:spPr>
        </p:pic>
        <p:pic>
          <p:nvPicPr>
            <p:cNvPr id="30" name="Picture 29" descr="it.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3239296" y="6624268"/>
              <a:ext cx="163906" cy="108344"/>
            </a:xfrm>
            <a:prstGeom prst="rect">
              <a:avLst/>
            </a:prstGeom>
            <a:ln>
              <a:noFill/>
            </a:ln>
          </p:spPr>
        </p:pic>
        <p:pic>
          <p:nvPicPr>
            <p:cNvPr id="31" name="Picture 30" descr="lu.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3517855" y="6624268"/>
              <a:ext cx="163906" cy="108344"/>
            </a:xfrm>
            <a:prstGeom prst="rect">
              <a:avLst/>
            </a:prstGeom>
            <a:ln>
              <a:noFill/>
            </a:ln>
          </p:spPr>
        </p:pic>
        <p:pic>
          <p:nvPicPr>
            <p:cNvPr id="32" name="Picture 31" descr="nl.png"/>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3799012" y="6624268"/>
              <a:ext cx="163906" cy="108344"/>
            </a:xfrm>
            <a:prstGeom prst="rect">
              <a:avLst/>
            </a:prstGeom>
            <a:ln>
              <a:noFill/>
            </a:ln>
          </p:spPr>
        </p:pic>
        <p:pic>
          <p:nvPicPr>
            <p:cNvPr id="33" name="Picture 32" descr="no.png"/>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4082770" y="6624268"/>
              <a:ext cx="163906" cy="108344"/>
            </a:xfrm>
            <a:prstGeom prst="rect">
              <a:avLst/>
            </a:prstGeom>
            <a:ln>
              <a:noFill/>
            </a:ln>
          </p:spPr>
        </p:pic>
        <p:pic>
          <p:nvPicPr>
            <p:cNvPr id="34" name="Picture 33" descr="pl.png"/>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4358830" y="6624268"/>
              <a:ext cx="163906" cy="108344"/>
            </a:xfrm>
            <a:prstGeom prst="rect">
              <a:avLst/>
            </a:prstGeom>
            <a:ln>
              <a:noFill/>
            </a:ln>
          </p:spPr>
        </p:pic>
        <p:pic>
          <p:nvPicPr>
            <p:cNvPr id="35" name="Picture 34" descr="pt.png"/>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4638686" y="6624268"/>
              <a:ext cx="163906" cy="108344"/>
            </a:xfrm>
            <a:prstGeom prst="rect">
              <a:avLst/>
            </a:prstGeom>
            <a:ln>
              <a:noFill/>
            </a:ln>
          </p:spPr>
        </p:pic>
        <p:pic>
          <p:nvPicPr>
            <p:cNvPr id="36" name="Picture 35" descr="ro.png"/>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4919843" y="6624268"/>
              <a:ext cx="163906" cy="108344"/>
            </a:xfrm>
            <a:prstGeom prst="rect">
              <a:avLst/>
            </a:prstGeom>
            <a:ln>
              <a:noFill/>
            </a:ln>
          </p:spPr>
        </p:pic>
        <p:pic>
          <p:nvPicPr>
            <p:cNvPr id="37" name="Picture 36" descr="se.png"/>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5478359" y="6624268"/>
              <a:ext cx="163906" cy="108344"/>
            </a:xfrm>
            <a:prstGeom prst="rect">
              <a:avLst/>
            </a:prstGeom>
            <a:ln>
              <a:noFill/>
            </a:ln>
          </p:spPr>
        </p:pic>
        <p:pic>
          <p:nvPicPr>
            <p:cNvPr id="38" name="Picture 37" descr="uk.png"/>
            <p:cNvPicPr>
              <a:picLocks noChangeAspect="1"/>
            </p:cNvPicPr>
            <p:nvPr userDrawn="1"/>
          </p:nvPicPr>
          <p:blipFill>
            <a:blip r:embed="rId35" cstate="print">
              <a:extLst>
                <a:ext uri="{28A0092B-C50C-407E-A947-70E740481C1C}">
                  <a14:useLocalDpi xmlns:a14="http://schemas.microsoft.com/office/drawing/2010/main" val="0"/>
                </a:ext>
              </a:extLst>
            </a:blip>
            <a:stretch>
              <a:fillRect/>
            </a:stretch>
          </p:blipFill>
          <p:spPr>
            <a:xfrm>
              <a:off x="6033093" y="6624268"/>
              <a:ext cx="163906" cy="108344"/>
            </a:xfrm>
            <a:prstGeom prst="rect">
              <a:avLst/>
            </a:prstGeom>
            <a:ln>
              <a:noFill/>
            </a:ln>
          </p:spPr>
        </p:pic>
      </p:grpSp>
      <p:sp>
        <p:nvSpPr>
          <p:cNvPr id="39" name="Text Box 34"/>
          <p:cNvSpPr txBox="1">
            <a:spLocks noChangeAspect="1" noChangeArrowheads="1"/>
          </p:cNvSpPr>
          <p:nvPr/>
        </p:nvSpPr>
        <p:spPr bwMode="auto">
          <a:xfrm>
            <a:off x="4480339" y="4580702"/>
            <a:ext cx="4520474"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0"/>
          <a:lstStyle/>
          <a:p>
            <a:pPr algn="r">
              <a:spcBef>
                <a:spcPct val="50000"/>
              </a:spcBef>
            </a:pPr>
            <a:r>
              <a:rPr lang="en-GB" sz="800" noProof="1" smtClean="0">
                <a:solidFill>
                  <a:schemeClr val="bg2"/>
                </a:solidFill>
              </a:rPr>
              <a:t>ESA | 26/09/2017 | Slide  </a:t>
            </a:r>
            <a:fld id="{71EAD4F2-866B-304A-9A50-FC7592816342}" type="slidenum">
              <a:rPr lang="en-GB" sz="800" noProof="1" smtClean="0">
                <a:solidFill>
                  <a:schemeClr val="bg2"/>
                </a:solidFill>
              </a:rPr>
              <a:pPr algn="r">
                <a:spcBef>
                  <a:spcPct val="50000"/>
                </a:spcBef>
              </a:pPr>
              <a:t>‹#›</a:t>
            </a:fld>
            <a:endParaRPr lang="en-GB" sz="800" noProof="1">
              <a:solidFill>
                <a:schemeClr val="bg2"/>
              </a:solidFill>
            </a:endParaRPr>
          </a:p>
        </p:txBody>
      </p:sp>
    </p:spTree>
  </p:cSld>
  <p:clrMap bg1="lt1" tx1="dk1" bg2="lt2" tx2="dk2" accent1="accent1" accent2="accent2" accent3="accent3" accent4="accent4" accent5="accent5" accent6="accent6" hlink="hlink" folHlink="folHlink"/>
  <p:sldLayoutIdLst>
    <p:sldLayoutId id="2147483929" r:id="rId1"/>
    <p:sldLayoutId id="2147483931" r:id="rId2"/>
    <p:sldLayoutId id="2147483932" r:id="rId3"/>
    <p:sldLayoutId id="2147483933" r:id="rId4"/>
    <p:sldLayoutId id="2147483934" r:id="rId5"/>
    <p:sldLayoutId id="2147483930" r:id="rId6"/>
    <p:sldLayoutId id="2147483936" r:id="rId7"/>
    <p:sldLayoutId id="2147483937" r:id="rId8"/>
    <p:sldLayoutId id="2147483938"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0" indent="-342900" algn="l" rtl="0" eaLnBrk="1" fontAlgn="base" hangingPunct="1">
        <a:lnSpc>
          <a:spcPct val="119000"/>
        </a:lnSpc>
        <a:spcBef>
          <a:spcPct val="20000"/>
        </a:spcBef>
        <a:spcAft>
          <a:spcPct val="0"/>
        </a:spcAft>
        <a:buClr>
          <a:schemeClr val="accent1"/>
        </a:buClr>
        <a:buFontTx/>
        <a:buNone/>
        <a:defRPr lang="en-GB" sz="1600" dirty="0" smtClean="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ceos.org/document_management/Working_Groups/WGISS/Interest_Groups/OpenSearch/CEOS%20Open%20Search%20Developer%20Guide%20v2.0D3.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wic.wgiss.ceos.org/opensearch/datasets/osdd.xml?clientId=cwicClient" TargetMode="External"/><Relationship Id="rId2" Type="http://schemas.openxmlformats.org/officeDocument/2006/relationships/hyperlink" Target="https://cmr.earthdata.nasa.gov/opensearch/collections/descriptor_document_facets.xml?clientId=cswOpenSearchDoc" TargetMode="External"/><Relationship Id="rId1" Type="http://schemas.openxmlformats.org/officeDocument/2006/relationships/slideLayout" Target="../slideLayouts/slideLayout2.xml"/><Relationship Id="rId6" Type="http://schemas.openxmlformats.org/officeDocument/2006/relationships/hyperlink" Target="http://ceos.org/document_management/Working_Groups/WGISS/Interest_Groups/OpenSearch/CEOS%20Open%20Search%20Developer%20Guide%20v2.0D3.pdf" TargetMode="External"/><Relationship Id="rId5" Type="http://schemas.openxmlformats.org/officeDocument/2006/relationships/hyperlink" Target="http://ceos.org/document_management/Working_Groups/WGISS/Interest_Groups/OpenSearch/CEOS-OPENSEARCH-BP-V1.2.pdf" TargetMode="External"/><Relationship Id="rId4" Type="http://schemas.openxmlformats.org/officeDocument/2006/relationships/hyperlink" Target="http://fedeo.esa.int/opensearch/description.x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ortal.opengeospatial.org/?m=projects&amp;a=view&amp;project_id=442&amp;tab=2&amp;artifact_id=73992" TargetMode="External"/><Relationship Id="rId7" Type="http://schemas.openxmlformats.org/officeDocument/2006/relationships/hyperlink" Target="https://portal.opengeospatial.org/files/?artifact_id=73676" TargetMode="External"/><Relationship Id="rId2" Type="http://schemas.openxmlformats.org/officeDocument/2006/relationships/hyperlink" Target="http://www.opengeospatial.org/event/1709tc" TargetMode="External"/><Relationship Id="rId1" Type="http://schemas.openxmlformats.org/officeDocument/2006/relationships/slideLayout" Target="../slideLayouts/slideLayout2.xml"/><Relationship Id="rId6" Type="http://schemas.openxmlformats.org/officeDocument/2006/relationships/hyperlink" Target="https://portal.opengeospatial.org/files/?artifact_id=75305" TargetMode="External"/><Relationship Id="rId5" Type="http://schemas.openxmlformats.org/officeDocument/2006/relationships/hyperlink" Target="http://www.opengeospatial.org/pressroom/pressreleases/2570" TargetMode="External"/><Relationship Id="rId4" Type="http://schemas.openxmlformats.org/officeDocument/2006/relationships/hyperlink" Target="https://portal.opengeospatial.org/files/5518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roba-v-mep.esa.int/about-mep-proba-v/mep-proba-v-architecture" TargetMode="External"/><Relationship Id="rId2" Type="http://schemas.openxmlformats.org/officeDocument/2006/relationships/hyperlink" Target="http://fedeo.esa.int/opensearch/readme.html" TargetMode="External"/><Relationship Id="rId1" Type="http://schemas.openxmlformats.org/officeDocument/2006/relationships/slideLayout" Target="../slideLayouts/slideLayout2.xml"/><Relationship Id="rId4" Type="http://schemas.openxmlformats.org/officeDocument/2006/relationships/hyperlink" Target="http://wiki.services.eoportal.org/tiki-index.php?page=EVO-ODAS+Tea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eos.org/document_management/Working_Groups/WGISS/Meetings/WGISS-40/WGISS-40_Minutes_v1.0.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wic.wgiss.ceos.org/opensearch/datasets/osdd.xml?clientId=cwicClient" TargetMode="External"/><Relationship Id="rId2" Type="http://schemas.openxmlformats.org/officeDocument/2006/relationships/hyperlink" Target="https://cmr.earthdata.nasa.gov/opensearch/collections/descriptor_document_facets.xml?clientId=cswOpenSearchDoc" TargetMode="External"/><Relationship Id="rId1" Type="http://schemas.openxmlformats.org/officeDocument/2006/relationships/slideLayout" Target="../slideLayouts/slideLayout2.xml"/><Relationship Id="rId6" Type="http://schemas.openxmlformats.org/officeDocument/2006/relationships/hyperlink" Target="http://ceos.org/document_management/Working_Groups/WGISS/Interest_Groups/OpenSearch/CEOS%20Open%20Search%20Developer%20Guide%20v2.0D3.pdf" TargetMode="External"/><Relationship Id="rId5" Type="http://schemas.openxmlformats.org/officeDocument/2006/relationships/hyperlink" Target="http://ceos.org/document_management/Working_Groups/WGISS/Interest_Groups/OpenSearch/CEOS-OPENSEARCH-BP-V1.2.pdf" TargetMode="External"/><Relationship Id="rId4" Type="http://schemas.openxmlformats.org/officeDocument/2006/relationships/hyperlink" Target="http://fedeo.esa.int/opensearch/description.x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wic.wgiss.ceos.org/opensearch/datasets/osdd.xml?clientId=cwicClient" TargetMode="External"/><Relationship Id="rId2" Type="http://schemas.openxmlformats.org/officeDocument/2006/relationships/hyperlink" Target="https://cmr.earthdata.nasa.gov/opensearch/collections/descriptor_document_facets.xml?clientId=cswOpenSearchDoc" TargetMode="External"/><Relationship Id="rId1" Type="http://schemas.openxmlformats.org/officeDocument/2006/relationships/slideLayout" Target="../slideLayouts/slideLayout2.xml"/><Relationship Id="rId6" Type="http://schemas.openxmlformats.org/officeDocument/2006/relationships/hyperlink" Target="http://ceos.org/document_management/Working_Groups/WGISS/Interest_Groups/OpenSearch/CEOS%20Open%20Search%20Developer%20Guide%20v2.0D3.pdf" TargetMode="External"/><Relationship Id="rId5" Type="http://schemas.openxmlformats.org/officeDocument/2006/relationships/hyperlink" Target="http://ceos.org/document_management/Working_Groups/WGISS/Interest_Groups/OpenSearch/CEOS-OPENSEARCH-BP-V1.2.pdf" TargetMode="External"/><Relationship Id="rId4" Type="http://schemas.openxmlformats.org/officeDocument/2006/relationships/hyperlink" Target="http://fedeo.esa.int/opensearch/description.x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ceos.org/document_management/Working_Groups/WGISS/Interest_Groups/OpenSearch/CEOS-OPENSEARCH-BP-V1.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txBox="1">
            <a:spLocks noChangeArrowheads="1"/>
          </p:cNvSpPr>
          <p:nvPr/>
        </p:nvSpPr>
        <p:spPr bwMode="auto">
          <a:xfrm>
            <a:off x="532948" y="1778237"/>
            <a:ext cx="7972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latinLnBrk="0">
              <a:lnSpc>
                <a:spcPct val="100000"/>
              </a:lnSpc>
              <a:buClrTx/>
              <a:buSzTx/>
              <a:buFontTx/>
              <a:buNone/>
              <a:tabLst/>
              <a:defRPr/>
            </a:pPr>
            <a:r>
              <a:rPr lang="en-GB" sz="3200" dirty="0" smtClean="0">
                <a:solidFill>
                  <a:schemeClr val="bg1">
                    <a:lumMod val="95000"/>
                  </a:schemeClr>
                </a:solidFill>
                <a:latin typeface="Verdana"/>
                <a:ea typeface="+mj-ea"/>
                <a:cs typeface="Verdana"/>
              </a:rPr>
              <a:t>CEOS OpenSearch Project II</a:t>
            </a:r>
          </a:p>
        </p:txBody>
      </p:sp>
      <p:sp>
        <p:nvSpPr>
          <p:cNvPr id="7" name="Text Box 24"/>
          <p:cNvSpPr txBox="1">
            <a:spLocks noChangeArrowheads="1"/>
          </p:cNvSpPr>
          <p:nvPr/>
        </p:nvSpPr>
        <p:spPr bwMode="auto">
          <a:xfrm>
            <a:off x="1939682" y="2793600"/>
            <a:ext cx="5254066" cy="1200329"/>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0" algn="ctr">
              <a:spcBef>
                <a:spcPts val="0"/>
              </a:spcBef>
            </a:pPr>
            <a:r>
              <a:rPr lang="en-GB" dirty="0">
                <a:solidFill>
                  <a:schemeClr val="bg1">
                    <a:lumMod val="95000"/>
                  </a:schemeClr>
                </a:solidFill>
                <a:latin typeface="Verdana"/>
                <a:cs typeface="Verdana"/>
              </a:rPr>
              <a:t>CEOS WGISS Meeting #</a:t>
            </a:r>
            <a:r>
              <a:rPr lang="en-GB" dirty="0" smtClean="0">
                <a:solidFill>
                  <a:schemeClr val="bg1">
                    <a:lumMod val="95000"/>
                  </a:schemeClr>
                </a:solidFill>
                <a:latin typeface="Verdana"/>
                <a:cs typeface="Verdana"/>
              </a:rPr>
              <a:t>44</a:t>
            </a:r>
            <a:endParaRPr lang="en-GB" dirty="0">
              <a:solidFill>
                <a:schemeClr val="bg1">
                  <a:lumMod val="95000"/>
                </a:schemeClr>
              </a:solidFill>
              <a:latin typeface="Verdana"/>
              <a:cs typeface="Verdana"/>
            </a:endParaRPr>
          </a:p>
          <a:p>
            <a:pPr algn="ctr">
              <a:spcBef>
                <a:spcPts val="0"/>
              </a:spcBef>
            </a:pPr>
            <a:endParaRPr lang="en-GB" b="1" dirty="0" smtClean="0">
              <a:solidFill>
                <a:schemeClr val="bg1"/>
              </a:solidFill>
            </a:endParaRPr>
          </a:p>
          <a:p>
            <a:pPr algn="ctr">
              <a:spcBef>
                <a:spcPts val="0"/>
              </a:spcBef>
            </a:pPr>
            <a:r>
              <a:rPr lang="en-GB" dirty="0" smtClean="0">
                <a:solidFill>
                  <a:schemeClr val="bg1"/>
                </a:solidFill>
              </a:rPr>
              <a:t>A. Della </a:t>
            </a:r>
            <a:r>
              <a:rPr lang="en-GB" dirty="0" err="1" smtClean="0">
                <a:solidFill>
                  <a:schemeClr val="bg1"/>
                </a:solidFill>
              </a:rPr>
              <a:t>Vecchia</a:t>
            </a:r>
            <a:r>
              <a:rPr lang="en-GB" dirty="0" smtClean="0">
                <a:solidFill>
                  <a:schemeClr val="bg1"/>
                </a:solidFill>
              </a:rPr>
              <a:t>, O. </a:t>
            </a:r>
            <a:r>
              <a:rPr lang="en-GB" dirty="0" err="1" smtClean="0">
                <a:solidFill>
                  <a:schemeClr val="bg1"/>
                </a:solidFill>
              </a:rPr>
              <a:t>Barois</a:t>
            </a:r>
            <a:r>
              <a:rPr lang="en-GB" dirty="0" smtClean="0">
                <a:solidFill>
                  <a:schemeClr val="bg1"/>
                </a:solidFill>
              </a:rPr>
              <a:t>, M. </a:t>
            </a:r>
            <a:r>
              <a:rPr lang="en-GB" dirty="0" err="1" smtClean="0">
                <a:solidFill>
                  <a:schemeClr val="bg1"/>
                </a:solidFill>
              </a:rPr>
              <a:t>Albani</a:t>
            </a:r>
            <a:r>
              <a:rPr lang="en-GB" dirty="0" smtClean="0">
                <a:solidFill>
                  <a:schemeClr val="bg1"/>
                </a:solidFill>
              </a:rPr>
              <a:t> (ESA)</a:t>
            </a:r>
          </a:p>
          <a:p>
            <a:pPr algn="ctr">
              <a:spcBef>
                <a:spcPts val="0"/>
              </a:spcBef>
            </a:pPr>
            <a:r>
              <a:rPr lang="en-GB" dirty="0" smtClean="0">
                <a:solidFill>
                  <a:schemeClr val="bg1"/>
                </a:solidFill>
              </a:rPr>
              <a:t>Yves </a:t>
            </a:r>
            <a:r>
              <a:rPr lang="en-GB" dirty="0" err="1" smtClean="0">
                <a:solidFill>
                  <a:schemeClr val="bg1"/>
                </a:solidFill>
              </a:rPr>
              <a:t>Coene</a:t>
            </a:r>
            <a:r>
              <a:rPr lang="en-GB" dirty="0" smtClean="0">
                <a:solidFill>
                  <a:schemeClr val="bg1"/>
                </a:solidFill>
              </a:rPr>
              <a:t> (</a:t>
            </a:r>
            <a:r>
              <a:rPr lang="en-GB" dirty="0" err="1" smtClean="0">
                <a:solidFill>
                  <a:schemeClr val="bg1"/>
                </a:solidFill>
              </a:rPr>
              <a:t>Spacebel</a:t>
            </a:r>
            <a:r>
              <a:rPr lang="en-GB" dirty="0" smtClean="0">
                <a:solidFill>
                  <a:schemeClr val="bg1"/>
                </a:solidFill>
              </a:rPr>
              <a:t>)</a:t>
            </a:r>
            <a:endParaRPr lang="en-GB" dirty="0">
              <a:solidFill>
                <a:schemeClr val="bg1"/>
              </a:solidFill>
            </a:endParaRPr>
          </a:p>
        </p:txBody>
      </p:sp>
      <p:sp>
        <p:nvSpPr>
          <p:cNvPr id="8" name="Text Box 25"/>
          <p:cNvSpPr txBox="1">
            <a:spLocks noChangeArrowheads="1"/>
          </p:cNvSpPr>
          <p:nvPr/>
        </p:nvSpPr>
        <p:spPr bwMode="auto">
          <a:xfrm>
            <a:off x="1939682" y="4082645"/>
            <a:ext cx="1572866" cy="369332"/>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ts val="0"/>
              </a:spcBef>
            </a:pPr>
            <a:r>
              <a:rPr lang="en-GB" dirty="0" smtClean="0">
                <a:solidFill>
                  <a:schemeClr val="bg1"/>
                </a:solidFill>
              </a:rPr>
              <a:t>26/09/2017</a:t>
            </a:r>
            <a:endParaRPr lang="en-GB" dirty="0">
              <a:solidFill>
                <a:schemeClr val="bg1"/>
              </a:solidFill>
            </a:endParaRPr>
          </a:p>
        </p:txBody>
      </p:sp>
    </p:spTree>
    <p:extLst>
      <p:ext uri="{BB962C8B-B14F-4D97-AF65-F5344CB8AC3E}">
        <p14:creationId xmlns:p14="http://schemas.microsoft.com/office/powerpoint/2010/main" val="2871836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dirty="0" smtClean="0"/>
              <a:t>Developer Guide Roadmap</a:t>
            </a:r>
          </a:p>
        </p:txBody>
      </p:sp>
      <p:sp>
        <p:nvSpPr>
          <p:cNvPr id="16387" name="Content Placeholder 30"/>
          <p:cNvSpPr>
            <a:spLocks noGrp="1"/>
          </p:cNvSpPr>
          <p:nvPr>
            <p:ph idx="1"/>
          </p:nvPr>
        </p:nvSpPr>
        <p:spPr>
          <a:xfrm>
            <a:off x="172800" y="727200"/>
            <a:ext cx="8748000" cy="480980"/>
          </a:xfrm>
        </p:spPr>
        <p:txBody>
          <a:bodyPr/>
          <a:lstStyle/>
          <a:p>
            <a:r>
              <a:rPr lang="fr-BE" altLang="en-US" dirty="0" err="1"/>
              <a:t>Status</a:t>
            </a:r>
            <a:r>
              <a:rPr lang="fr-BE" altLang="en-US" dirty="0"/>
              <a:t> at </a:t>
            </a:r>
            <a:r>
              <a:rPr lang="fr-BE" altLang="en-US" dirty="0" err="1"/>
              <a:t>current</a:t>
            </a:r>
            <a:r>
              <a:rPr lang="fr-BE" altLang="en-US" dirty="0"/>
              <a:t> WGISS#44, 25-28 </a:t>
            </a:r>
            <a:r>
              <a:rPr lang="fr-BE" altLang="en-US" dirty="0" err="1"/>
              <a:t>September</a:t>
            </a:r>
            <a:r>
              <a:rPr lang="fr-BE" altLang="en-US" dirty="0"/>
              <a:t> 2017</a:t>
            </a:r>
            <a:endParaRPr lang="en-US" altLang="en-US" dirty="0"/>
          </a:p>
        </p:txBody>
      </p:sp>
      <p:grpSp>
        <p:nvGrpSpPr>
          <p:cNvPr id="2" name="Group 1"/>
          <p:cNvGrpSpPr/>
          <p:nvPr/>
        </p:nvGrpSpPr>
        <p:grpSpPr>
          <a:xfrm>
            <a:off x="569755" y="1167489"/>
            <a:ext cx="7867804" cy="2827777"/>
            <a:chOff x="569755" y="1167489"/>
            <a:chExt cx="7867804" cy="2827777"/>
          </a:xfrm>
        </p:grpSpPr>
        <p:sp>
          <p:nvSpPr>
            <p:cNvPr id="6" name="Rectangle 5"/>
            <p:cNvSpPr>
              <a:spLocks noChangeArrowheads="1"/>
            </p:cNvSpPr>
            <p:nvPr/>
          </p:nvSpPr>
          <p:spPr bwMode="auto">
            <a:xfrm>
              <a:off x="569756" y="1447482"/>
              <a:ext cx="1285875" cy="252000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7" name="TextBox 6"/>
            <p:cNvSpPr txBox="1"/>
            <p:nvPr/>
          </p:nvSpPr>
          <p:spPr>
            <a:xfrm flipH="1">
              <a:off x="569755" y="3025379"/>
              <a:ext cx="1285875" cy="400110"/>
            </a:xfrm>
            <a:prstGeom prst="rect">
              <a:avLst/>
            </a:prstGeom>
            <a:noFill/>
          </p:spPr>
          <p:txBody>
            <a:bodyPr wrap="square">
              <a:spAutoFit/>
            </a:bodyPr>
            <a:lstStyle/>
            <a:p>
              <a:pPr algn="ctr">
                <a:defRPr/>
              </a:pPr>
              <a:r>
                <a:rPr lang="en-GB" sz="1000" b="1" dirty="0" err="1">
                  <a:ea typeface="+mn-ea"/>
                </a:rPr>
                <a:t>Ver</a:t>
              </a:r>
              <a:r>
                <a:rPr lang="en-GB" sz="1000" b="1" dirty="0">
                  <a:ea typeface="+mn-ea"/>
                </a:rPr>
                <a:t> 1.4</a:t>
              </a:r>
            </a:p>
            <a:p>
              <a:pPr algn="ctr">
                <a:defRPr/>
              </a:pPr>
              <a:r>
                <a:rPr lang="en-GB" sz="1000" b="1" dirty="0">
                  <a:ea typeface="+mn-ea"/>
                </a:rPr>
                <a:t>2015</a:t>
              </a:r>
            </a:p>
          </p:txBody>
        </p:sp>
        <p:pic>
          <p:nvPicPr>
            <p:cNvPr id="16391"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5355"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2252505" y="1447482"/>
              <a:ext cx="3843466" cy="2520000"/>
            </a:xfrm>
            <a:prstGeom prst="rect">
              <a:avLst/>
            </a:prstGeom>
            <a:solidFill>
              <a:srgbClr val="DBDCDD"/>
            </a:solidFill>
            <a:ln>
              <a:noFill/>
            </a:ln>
            <a:effectLst>
              <a:outerShdw dist="107763" dir="2700000" algn="ctr" rotWithShape="0">
                <a:srgbClr val="808080"/>
              </a:outerShdw>
            </a:effectLs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12" name="TextBox 11"/>
            <p:cNvSpPr txBox="1"/>
            <p:nvPr/>
          </p:nvSpPr>
          <p:spPr>
            <a:xfrm flipH="1">
              <a:off x="2119155" y="2546430"/>
              <a:ext cx="1841500" cy="415498"/>
            </a:xfrm>
            <a:prstGeom prst="rect">
              <a:avLst/>
            </a:prstGeom>
            <a:noFill/>
          </p:spPr>
          <p:txBody>
            <a:bodyPr>
              <a:spAutoFit/>
            </a:bodyPr>
            <a:lstStyle/>
            <a:p>
              <a:pPr algn="ctr">
                <a:defRPr/>
              </a:pPr>
              <a:r>
                <a:rPr lang="en-GB" sz="1050" b="1" dirty="0" err="1">
                  <a:ea typeface="+mn-ea"/>
                </a:rPr>
                <a:t>Ver</a:t>
              </a:r>
              <a:r>
                <a:rPr lang="en-GB" sz="1050" b="1" dirty="0">
                  <a:ea typeface="+mn-ea"/>
                </a:rPr>
                <a:t> 2.0D1</a:t>
              </a:r>
            </a:p>
            <a:p>
              <a:pPr algn="ctr">
                <a:defRPr/>
              </a:pPr>
              <a:r>
                <a:rPr lang="en-GB" sz="1050" b="1" dirty="0">
                  <a:ea typeface="+mn-ea"/>
                </a:rPr>
                <a:t>22 Jun 2016</a:t>
              </a:r>
            </a:p>
          </p:txBody>
        </p:sp>
        <p:pic>
          <p:nvPicPr>
            <p:cNvPr id="16394"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2730"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flipH="1">
              <a:off x="2119155" y="1699895"/>
              <a:ext cx="1841500" cy="253916"/>
            </a:xfrm>
            <a:prstGeom prst="rect">
              <a:avLst/>
            </a:prstGeom>
            <a:noFill/>
          </p:spPr>
          <p:txBody>
            <a:bodyPr>
              <a:spAutoFit/>
            </a:bodyPr>
            <a:lstStyle/>
            <a:p>
              <a:pPr algn="ctr">
                <a:defRPr/>
              </a:pPr>
              <a:r>
                <a:rPr lang="en-GB" sz="1050" b="1" dirty="0">
                  <a:ea typeface="+mn-ea"/>
                </a:rPr>
                <a:t>First Draft</a:t>
              </a:r>
            </a:p>
          </p:txBody>
        </p:sp>
        <p:sp>
          <p:nvSpPr>
            <p:cNvPr id="16396" name="TextBox 14"/>
            <p:cNvSpPr txBox="1">
              <a:spLocks noChangeArrowheads="1"/>
            </p:cNvSpPr>
            <p:nvPr/>
          </p:nvSpPr>
          <p:spPr bwMode="auto">
            <a:xfrm flipH="1">
              <a:off x="3889115" y="1167489"/>
              <a:ext cx="18415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t>Draft</a:t>
              </a:r>
            </a:p>
          </p:txBody>
        </p:sp>
        <p:sp>
          <p:nvSpPr>
            <p:cNvPr id="8" name="Right Arrow 7"/>
            <p:cNvSpPr>
              <a:spLocks noChangeArrowheads="1"/>
            </p:cNvSpPr>
            <p:nvPr/>
          </p:nvSpPr>
          <p:spPr bwMode="auto">
            <a:xfrm>
              <a:off x="1760380" y="2395220"/>
              <a:ext cx="838200" cy="733663"/>
            </a:xfrm>
            <a:prstGeom prst="rightArrow">
              <a:avLst>
                <a:gd name="adj1" fmla="val 50000"/>
                <a:gd name="adj2" fmla="val 50004"/>
              </a:avLst>
            </a:prstGeom>
            <a:solidFill>
              <a:srgbClr val="92959A"/>
            </a:solidFill>
            <a:ln>
              <a:noFill/>
            </a:ln>
            <a:effectLst>
              <a:outerShdw dist="107763" dir="2700000" sx="80000" sy="8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16" name="TextBox 15"/>
            <p:cNvSpPr txBox="1"/>
            <p:nvPr/>
          </p:nvSpPr>
          <p:spPr>
            <a:xfrm flipH="1">
              <a:off x="3960655" y="2546430"/>
              <a:ext cx="1841500" cy="415498"/>
            </a:xfrm>
            <a:prstGeom prst="rect">
              <a:avLst/>
            </a:prstGeom>
            <a:noFill/>
          </p:spPr>
          <p:txBody>
            <a:bodyPr>
              <a:spAutoFit/>
            </a:bodyPr>
            <a:lstStyle/>
            <a:p>
              <a:pPr algn="ctr">
                <a:defRPr/>
              </a:pPr>
              <a:r>
                <a:rPr lang="en-GB" sz="1050" b="1" dirty="0" err="1">
                  <a:ea typeface="+mn-ea"/>
                </a:rPr>
                <a:t>Ver</a:t>
              </a:r>
              <a:r>
                <a:rPr lang="en-GB" sz="1050" b="1" dirty="0">
                  <a:ea typeface="+mn-ea"/>
                </a:rPr>
                <a:t> 2.0D2</a:t>
              </a:r>
            </a:p>
            <a:p>
              <a:pPr algn="ctr">
                <a:defRPr/>
              </a:pPr>
              <a:r>
                <a:rPr lang="en-GB" sz="1050" b="1" dirty="0">
                  <a:ea typeface="+mn-ea"/>
                </a:rPr>
                <a:t>04 July 2016</a:t>
              </a:r>
            </a:p>
          </p:txBody>
        </p:sp>
        <p:pic>
          <p:nvPicPr>
            <p:cNvPr id="16399"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24230"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flipH="1">
              <a:off x="3960655" y="1699895"/>
              <a:ext cx="1841500" cy="253916"/>
            </a:xfrm>
            <a:prstGeom prst="rect">
              <a:avLst/>
            </a:prstGeom>
            <a:noFill/>
          </p:spPr>
          <p:txBody>
            <a:bodyPr>
              <a:spAutoFit/>
            </a:bodyPr>
            <a:lstStyle/>
            <a:p>
              <a:pPr algn="ctr">
                <a:defRPr/>
              </a:pPr>
              <a:r>
                <a:rPr lang="en-GB" sz="1050" b="1" dirty="0">
                  <a:ea typeface="+mn-ea"/>
                </a:rPr>
                <a:t>Second Draft</a:t>
              </a:r>
            </a:p>
          </p:txBody>
        </p:sp>
        <p:sp>
          <p:nvSpPr>
            <p:cNvPr id="30" name="TextBox 29"/>
            <p:cNvSpPr txBox="1"/>
            <p:nvPr/>
          </p:nvSpPr>
          <p:spPr>
            <a:xfrm flipH="1">
              <a:off x="2977701" y="3387953"/>
              <a:ext cx="1841500" cy="253916"/>
            </a:xfrm>
            <a:prstGeom prst="rect">
              <a:avLst/>
            </a:prstGeom>
            <a:noFill/>
          </p:spPr>
          <p:txBody>
            <a:bodyPr>
              <a:spAutoFit/>
            </a:bodyPr>
            <a:lstStyle/>
            <a:p>
              <a:pPr algn="ctr">
                <a:defRPr/>
              </a:pPr>
              <a:r>
                <a:rPr lang="en-GB" sz="1000" b="1" dirty="0">
                  <a:ea typeface="+mn-ea"/>
                </a:rPr>
                <a:t>Internal Review</a:t>
              </a:r>
            </a:p>
          </p:txBody>
        </p:sp>
        <p:sp>
          <p:nvSpPr>
            <p:cNvPr id="9231" name="Arc 9230"/>
            <p:cNvSpPr/>
            <p:nvPr/>
          </p:nvSpPr>
          <p:spPr bwMode="auto">
            <a:xfrm rot="8892578">
              <a:off x="2863653" y="1720134"/>
              <a:ext cx="2879725" cy="1350169"/>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5" name="Rectangle 24"/>
            <p:cNvSpPr>
              <a:spLocks noChangeArrowheads="1"/>
            </p:cNvSpPr>
            <p:nvPr/>
          </p:nvSpPr>
          <p:spPr bwMode="auto">
            <a:xfrm>
              <a:off x="6685867" y="1475266"/>
              <a:ext cx="1285875" cy="252000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26" name="TextBox 25"/>
            <p:cNvSpPr txBox="1"/>
            <p:nvPr/>
          </p:nvSpPr>
          <p:spPr>
            <a:xfrm flipH="1">
              <a:off x="6421048" y="2565556"/>
              <a:ext cx="1841500" cy="415498"/>
            </a:xfrm>
            <a:prstGeom prst="rect">
              <a:avLst/>
            </a:prstGeom>
            <a:noFill/>
          </p:spPr>
          <p:txBody>
            <a:bodyPr>
              <a:spAutoFit/>
            </a:bodyPr>
            <a:lstStyle/>
            <a:p>
              <a:pPr algn="ctr">
                <a:defRPr/>
              </a:pPr>
              <a:r>
                <a:rPr lang="en-GB" sz="1050" b="1" dirty="0" err="1">
                  <a:solidFill>
                    <a:srgbClr val="FF0000"/>
                  </a:solidFill>
                  <a:ea typeface="+mn-ea"/>
                </a:rPr>
                <a:t>Ver</a:t>
              </a:r>
              <a:r>
                <a:rPr lang="en-GB" sz="1050" b="1" dirty="0">
                  <a:solidFill>
                    <a:srgbClr val="FF0000"/>
                  </a:solidFill>
                  <a:ea typeface="+mn-ea"/>
                </a:rPr>
                <a:t> </a:t>
              </a:r>
              <a:r>
                <a:rPr lang="en-GB" sz="1050" b="1" dirty="0" smtClean="0">
                  <a:solidFill>
                    <a:srgbClr val="FF0000"/>
                  </a:solidFill>
                  <a:ea typeface="+mn-ea"/>
                </a:rPr>
                <a:t>2.0D3</a:t>
              </a:r>
              <a:endParaRPr lang="en-GB" sz="1050" b="1" dirty="0">
                <a:solidFill>
                  <a:srgbClr val="FF0000"/>
                </a:solidFill>
                <a:ea typeface="+mn-ea"/>
              </a:endParaRPr>
            </a:p>
            <a:p>
              <a:pPr algn="ctr">
                <a:defRPr/>
              </a:pPr>
              <a:r>
                <a:rPr lang="en-GB" sz="1050" b="1" dirty="0" smtClean="0">
                  <a:solidFill>
                    <a:srgbClr val="FF0000"/>
                  </a:solidFill>
                  <a:ea typeface="+mn-ea"/>
                </a:rPr>
                <a:t>11 Nov ‘16</a:t>
              </a:r>
              <a:endParaRPr lang="en-GB" sz="1050" b="1" dirty="0">
                <a:solidFill>
                  <a:srgbClr val="FF0000"/>
                </a:solidFill>
                <a:ea typeface="+mn-ea"/>
              </a:endParaRPr>
            </a:p>
          </p:txBody>
        </p:sp>
        <p:pic>
          <p:nvPicPr>
            <p:cNvPr id="27" name="Picture 2" descr="C:\Users\advecchi\AppData\Local\Microsoft\Windows\Temporary Internet Files\Content.IE5\1BJXROIL\docGuy-Page[1].png">
              <a:hlinkClick r:id="rId4"/>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575" y="1793955"/>
              <a:ext cx="514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58"/>
            <p:cNvSpPr txBox="1">
              <a:spLocks noChangeArrowheads="1"/>
            </p:cNvSpPr>
            <p:nvPr/>
          </p:nvSpPr>
          <p:spPr bwMode="auto">
            <a:xfrm flipH="1">
              <a:off x="6328000" y="1208180"/>
              <a:ext cx="18415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solidFill>
                    <a:srgbClr val="FF0000"/>
                  </a:solidFill>
                </a:rPr>
                <a:t>Final</a:t>
              </a:r>
            </a:p>
          </p:txBody>
        </p:sp>
        <p:sp>
          <p:nvSpPr>
            <p:cNvPr id="29" name="Right Arrow 28"/>
            <p:cNvSpPr>
              <a:spLocks noChangeArrowheads="1"/>
            </p:cNvSpPr>
            <p:nvPr/>
          </p:nvSpPr>
          <p:spPr bwMode="auto">
            <a:xfrm>
              <a:off x="6070825" y="2448081"/>
              <a:ext cx="838200" cy="361950"/>
            </a:xfrm>
            <a:prstGeom prst="rightArrow">
              <a:avLst>
                <a:gd name="adj1" fmla="val 50000"/>
                <a:gd name="adj2" fmla="val 50004"/>
              </a:avLst>
            </a:prstGeom>
            <a:solidFill>
              <a:srgbClr val="92959A"/>
            </a:solidFill>
            <a:ln>
              <a:noFill/>
            </a:ln>
            <a:effectLst>
              <a:outerShdw dist="107763" dir="2700000" sx="80000" sy="8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31" name="Arc 30"/>
            <p:cNvSpPr/>
            <p:nvPr/>
          </p:nvSpPr>
          <p:spPr bwMode="auto">
            <a:xfrm rot="9274253">
              <a:off x="4947889" y="1377520"/>
              <a:ext cx="3489670" cy="1685112"/>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35" name="TextBox 34"/>
            <p:cNvSpPr txBox="1"/>
            <p:nvPr/>
          </p:nvSpPr>
          <p:spPr>
            <a:xfrm flipH="1">
              <a:off x="5500298" y="3422079"/>
              <a:ext cx="1841500" cy="415498"/>
            </a:xfrm>
            <a:prstGeom prst="rect">
              <a:avLst/>
            </a:prstGeom>
            <a:noFill/>
          </p:spPr>
          <p:txBody>
            <a:bodyPr>
              <a:spAutoFit/>
            </a:bodyPr>
            <a:lstStyle/>
            <a:p>
              <a:pPr algn="ctr">
                <a:defRPr/>
              </a:pPr>
              <a:r>
                <a:rPr lang="en-GB" sz="1050" b="1" dirty="0" smtClean="0">
                  <a:solidFill>
                    <a:srgbClr val="FF0000"/>
                  </a:solidFill>
                  <a:ea typeface="+mn-ea"/>
                </a:rPr>
                <a:t>Finalization after WGISS#42</a:t>
              </a:r>
              <a:endParaRPr lang="en-GB" sz="1050" b="1" dirty="0">
                <a:solidFill>
                  <a:srgbClr val="FF0000"/>
                </a:solidFill>
                <a:ea typeface="+mn-ea"/>
              </a:endParaRPr>
            </a:p>
          </p:txBody>
        </p:sp>
      </p:grpSp>
    </p:spTree>
    <p:extLst>
      <p:ext uri="{BB962C8B-B14F-4D97-AF65-F5344CB8AC3E}">
        <p14:creationId xmlns:p14="http://schemas.microsoft.com/office/powerpoint/2010/main" val="3449828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dirty="0"/>
              <a:t>CEOS WGISS </a:t>
            </a:r>
            <a:r>
              <a:rPr lang="en-US" altLang="en-US" sz="1800" dirty="0"/>
              <a:t>Working Groups (WGs) &amp; Objectives</a:t>
            </a:r>
          </a:p>
          <a:p>
            <a:pPr>
              <a:lnSpc>
                <a:spcPct val="250000"/>
              </a:lnSpc>
            </a:pPr>
            <a:r>
              <a:rPr lang="en-US" altLang="en-US" sz="1800" b="1" dirty="0" smtClean="0">
                <a:solidFill>
                  <a:srgbClr val="FF0000"/>
                </a:solidFill>
              </a:rPr>
              <a:t>	</a:t>
            </a:r>
            <a:r>
              <a:rPr lang="en-US" altLang="en-US" sz="1800" dirty="0"/>
              <a:t>Achievements </a:t>
            </a:r>
          </a:p>
          <a:p>
            <a:pPr>
              <a:lnSpc>
                <a:spcPct val="250000"/>
              </a:lnSpc>
            </a:pPr>
            <a:r>
              <a:rPr lang="en-US" altLang="en-US" sz="1800" b="1" dirty="0" smtClean="0">
                <a:solidFill>
                  <a:srgbClr val="FF0000"/>
                </a:solidFill>
              </a:rPr>
              <a:t>	Pending </a:t>
            </a:r>
            <a:r>
              <a:rPr lang="en-US" altLang="en-US" sz="1800" b="1" dirty="0">
                <a:solidFill>
                  <a:srgbClr val="FF0000"/>
                </a:solidFill>
              </a:rPr>
              <a:t>Activities</a:t>
            </a:r>
            <a:endParaRPr lang="en-US" altLang="en-US" sz="1800" b="1" dirty="0" smtClean="0">
              <a:solidFill>
                <a:srgbClr val="FF0000"/>
              </a:solidFill>
            </a:endParaRPr>
          </a:p>
          <a:p>
            <a:pPr>
              <a:lnSpc>
                <a:spcPct val="250000"/>
              </a:lnSpc>
            </a:pPr>
            <a:r>
              <a:rPr lang="en-US" altLang="en-US" sz="1800" dirty="0"/>
              <a:t>Synergy with OGC initiatives </a:t>
            </a:r>
            <a:endParaRPr lang="en-US" altLang="en-US" sz="1800" dirty="0" smtClean="0"/>
          </a:p>
          <a:p>
            <a:pPr>
              <a:lnSpc>
                <a:spcPct val="250000"/>
              </a:lnSpc>
            </a:pPr>
            <a:r>
              <a:rPr lang="en-US" altLang="en-US" sz="1800" dirty="0"/>
              <a:t>Conclusions &amp; next steps</a:t>
            </a:r>
          </a:p>
        </p:txBody>
      </p:sp>
    </p:spTree>
    <p:extLst>
      <p:ext uri="{BB962C8B-B14F-4D97-AF65-F5344CB8AC3E}">
        <p14:creationId xmlns:p14="http://schemas.microsoft.com/office/powerpoint/2010/main" val="316394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3086" y="3070372"/>
            <a:ext cx="8895166" cy="1047718"/>
          </a:xfrm>
          <a:prstGeom prst="round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72799" y="727200"/>
            <a:ext cx="8865453" cy="3823200"/>
          </a:xfrm>
        </p:spPr>
        <p:txBody>
          <a:bodyPr/>
          <a:lstStyle/>
          <a:p>
            <a:pPr>
              <a:lnSpc>
                <a:spcPct val="150000"/>
              </a:lnSpc>
              <a:spcBef>
                <a:spcPts val="400"/>
              </a:spcBef>
            </a:pPr>
            <a:r>
              <a:rPr lang="en-GB" sz="1050" dirty="0" smtClean="0"/>
              <a:t>To set up and make available a fully </a:t>
            </a:r>
            <a:r>
              <a:rPr lang="en-GB" sz="1050" b="1" dirty="0" smtClean="0"/>
              <a:t>standardised</a:t>
            </a:r>
            <a:r>
              <a:rPr lang="en-GB" sz="1050" dirty="0" smtClean="0"/>
              <a:t> and </a:t>
            </a:r>
            <a:r>
              <a:rPr lang="en-GB" sz="1050" b="1" dirty="0" smtClean="0"/>
              <a:t>interoperable</a:t>
            </a:r>
            <a:r>
              <a:rPr lang="en-GB" sz="1050" dirty="0" smtClean="0"/>
              <a:t> CEOS </a:t>
            </a:r>
            <a:r>
              <a:rPr lang="en-GB" sz="1050" dirty="0"/>
              <a:t>(but not limited to</a:t>
            </a:r>
            <a:r>
              <a:rPr lang="en-GB" sz="1050" dirty="0" smtClean="0"/>
              <a:t>) connected data assets, following items need to be addressed:</a:t>
            </a:r>
          </a:p>
          <a:p>
            <a:pPr marL="266700" indent="-266700">
              <a:lnSpc>
                <a:spcPct val="150000"/>
              </a:lnSpc>
              <a:spcBef>
                <a:spcPts val="400"/>
              </a:spcBef>
              <a:buFont typeface="+mj-lt"/>
              <a:buAutoNum type="romanUcPeriod"/>
              <a:tabLst>
                <a:tab pos="1257300" algn="l"/>
              </a:tabLst>
            </a:pPr>
            <a:r>
              <a:rPr lang="en-US" sz="900" dirty="0" smtClean="0"/>
              <a:t>Make </a:t>
            </a:r>
            <a:r>
              <a:rPr lang="en-US" sz="900" dirty="0"/>
              <a:t>available CEOS OpenSearch endpoints: IDN, CWIC and </a:t>
            </a:r>
            <a:r>
              <a:rPr lang="en-US" sz="900" dirty="0" err="1"/>
              <a:t>FedEO</a:t>
            </a:r>
            <a:endParaRPr lang="en-US" sz="900" dirty="0"/>
          </a:p>
          <a:p>
            <a:pPr marL="449263" lvl="1" indent="-182563">
              <a:lnSpc>
                <a:spcPct val="150000"/>
              </a:lnSpc>
              <a:spcBef>
                <a:spcPts val="400"/>
              </a:spcBef>
              <a:buFont typeface="+mj-lt"/>
              <a:buAutoNum type="alphaLcParenR"/>
              <a:tabLst>
                <a:tab pos="447675" algn="l"/>
              </a:tabLst>
            </a:pPr>
            <a:r>
              <a:rPr lang="en-US" sz="900" dirty="0" smtClean="0"/>
              <a:t>IDN     </a:t>
            </a:r>
            <a:r>
              <a:rPr lang="en-US" sz="900" dirty="0" smtClean="0">
                <a:hlinkClick r:id="rId2"/>
              </a:rPr>
              <a:t>https</a:t>
            </a:r>
            <a:r>
              <a:rPr lang="en-US" sz="900" dirty="0">
                <a:hlinkClick r:id="rId2"/>
              </a:rPr>
              <a:t>://cmr.earthdata.nasa.gov/opensearch/collections/descriptor_document_facets.xml?clientId=cswOpenSearchDoc</a:t>
            </a:r>
            <a:r>
              <a:rPr lang="en-US" sz="900" dirty="0"/>
              <a:t> </a:t>
            </a:r>
          </a:p>
          <a:p>
            <a:pPr marL="449263" lvl="1" indent="-182563">
              <a:lnSpc>
                <a:spcPct val="150000"/>
              </a:lnSpc>
              <a:spcBef>
                <a:spcPts val="400"/>
              </a:spcBef>
              <a:buFont typeface="+mj-lt"/>
              <a:buAutoNum type="alphaLcParenR"/>
              <a:tabLst>
                <a:tab pos="803275" algn="l"/>
              </a:tabLst>
            </a:pPr>
            <a:r>
              <a:rPr lang="en-US" sz="900" dirty="0"/>
              <a:t>CWIC	</a:t>
            </a:r>
            <a:r>
              <a:rPr lang="en-US" sz="900" dirty="0">
                <a:hlinkClick r:id="rId3"/>
              </a:rPr>
              <a:t>http://cwic.wgiss.ceos.org/opensearch/datasets/osdd.xml?clientId=cwicClient</a:t>
            </a:r>
            <a:endParaRPr lang="en-US" sz="900" dirty="0"/>
          </a:p>
          <a:p>
            <a:pPr marL="449263" lvl="1" indent="-182563">
              <a:lnSpc>
                <a:spcPct val="150000"/>
              </a:lnSpc>
              <a:spcBef>
                <a:spcPts val="400"/>
              </a:spcBef>
              <a:buFont typeface="+mj-lt"/>
              <a:buAutoNum type="alphaLcParenR"/>
              <a:tabLst>
                <a:tab pos="803275" algn="l"/>
              </a:tabLst>
            </a:pPr>
            <a:r>
              <a:rPr lang="en-US" sz="900" dirty="0" err="1"/>
              <a:t>FeDEO</a:t>
            </a:r>
            <a:r>
              <a:rPr lang="en-US" sz="900" dirty="0"/>
              <a:t>	</a:t>
            </a:r>
            <a:r>
              <a:rPr lang="en-US" sz="900" dirty="0">
                <a:hlinkClick r:id="rId4"/>
              </a:rPr>
              <a:t>http://fedeo.esa.int/opensearch/description.xml</a:t>
            </a:r>
            <a:r>
              <a:rPr lang="en-US" sz="900" dirty="0"/>
              <a:t> </a:t>
            </a:r>
          </a:p>
          <a:p>
            <a:pPr marL="266700" indent="-266700">
              <a:lnSpc>
                <a:spcPct val="150000"/>
              </a:lnSpc>
              <a:spcBef>
                <a:spcPts val="400"/>
              </a:spcBef>
              <a:buFont typeface="+mj-lt"/>
              <a:buAutoNum type="romanUcPeriod"/>
              <a:tabLst>
                <a:tab pos="1257300" algn="l"/>
              </a:tabLst>
            </a:pPr>
            <a:r>
              <a:rPr lang="en-US" sz="900" dirty="0" smtClean="0"/>
              <a:t>Agree </a:t>
            </a:r>
            <a:r>
              <a:rPr lang="en-US" sz="900" dirty="0"/>
              <a:t>and define CEOS OpenSearch Guidelines, including:</a:t>
            </a:r>
          </a:p>
          <a:p>
            <a:pPr marL="449263" lvl="1" indent="-182563">
              <a:lnSpc>
                <a:spcPct val="150000"/>
              </a:lnSpc>
              <a:spcBef>
                <a:spcPts val="400"/>
              </a:spcBef>
              <a:buFont typeface="+mj-lt"/>
              <a:buAutoNum type="alphaLcParenR"/>
              <a:tabLst>
                <a:tab pos="803275" algn="l"/>
              </a:tabLst>
            </a:pPr>
            <a:r>
              <a:rPr lang="en-US" sz="900" dirty="0" smtClean="0">
                <a:hlinkClick r:id="rId5"/>
              </a:rPr>
              <a:t>CEOS OpenSearch Best Practice</a:t>
            </a:r>
            <a:r>
              <a:rPr lang="en-US" sz="900" dirty="0" smtClean="0"/>
              <a:t>, version 1.2, issued on 13/06/2017	</a:t>
            </a:r>
          </a:p>
          <a:p>
            <a:pPr marL="449263" lvl="1" indent="-182563">
              <a:lnSpc>
                <a:spcPct val="150000"/>
              </a:lnSpc>
              <a:spcBef>
                <a:spcPts val="400"/>
              </a:spcBef>
              <a:buFont typeface="+mj-lt"/>
              <a:buAutoNum type="alphaLcParenR"/>
              <a:tabLst>
                <a:tab pos="803275" algn="l"/>
              </a:tabLst>
            </a:pPr>
            <a:r>
              <a:rPr lang="en-US" sz="900" dirty="0" smtClean="0">
                <a:hlinkClick r:id="rId6"/>
              </a:rPr>
              <a:t>CEOS OpenSearch Developer Guide</a:t>
            </a:r>
            <a:r>
              <a:rPr lang="en-US" sz="900" dirty="0" smtClean="0"/>
              <a:t>, version 2.0D3, issued on 14/11/2016</a:t>
            </a:r>
          </a:p>
          <a:p>
            <a:pPr marL="449263" lvl="1" indent="-182563">
              <a:lnSpc>
                <a:spcPct val="150000"/>
              </a:lnSpc>
              <a:spcBef>
                <a:spcPts val="400"/>
              </a:spcBef>
              <a:buFont typeface="+mj-lt"/>
              <a:buAutoNum type="alphaLcParenR"/>
              <a:tabLst>
                <a:tab pos="803275" algn="l"/>
              </a:tabLst>
            </a:pPr>
            <a:r>
              <a:rPr lang="en-US" sz="900" b="1" dirty="0" smtClean="0">
                <a:solidFill>
                  <a:srgbClr val="FF0000"/>
                </a:solidFill>
              </a:rPr>
              <a:t>CEOS OpenSearch Conformance Test</a:t>
            </a:r>
          </a:p>
          <a:p>
            <a:pPr marL="266700" lvl="0" indent="-266700">
              <a:lnSpc>
                <a:spcPct val="150000"/>
              </a:lnSpc>
              <a:spcBef>
                <a:spcPts val="400"/>
              </a:spcBef>
              <a:buClr>
                <a:srgbClr val="0098DB"/>
              </a:buClr>
              <a:buFont typeface="+mj-lt"/>
              <a:buAutoNum type="romanUcPeriod" startAt="3"/>
              <a:tabLst>
                <a:tab pos="1257300" algn="l"/>
              </a:tabLst>
            </a:pPr>
            <a:r>
              <a:rPr lang="en-US" sz="900" b="1" dirty="0" smtClean="0">
                <a:solidFill>
                  <a:srgbClr val="FF0000"/>
                </a:solidFill>
              </a:rPr>
              <a:t>Deliver </a:t>
            </a:r>
            <a:r>
              <a:rPr lang="en-US" sz="900" b="1" dirty="0">
                <a:solidFill>
                  <a:srgbClr val="FF0000"/>
                </a:solidFill>
              </a:rPr>
              <a:t>CEOS conformance Test SW to quantify: </a:t>
            </a:r>
          </a:p>
          <a:p>
            <a:pPr marL="449263" lvl="1" indent="-182563">
              <a:lnSpc>
                <a:spcPct val="150000"/>
              </a:lnSpc>
              <a:spcBef>
                <a:spcPts val="400"/>
              </a:spcBef>
              <a:buClr>
                <a:srgbClr val="0098DB"/>
              </a:buClr>
              <a:buFont typeface="+mj-lt"/>
              <a:buAutoNum type="alphaLcParenR"/>
              <a:tabLst>
                <a:tab pos="449263" algn="l"/>
              </a:tabLst>
            </a:pPr>
            <a:r>
              <a:rPr lang="en-US" sz="900" b="1" dirty="0" smtClean="0">
                <a:solidFill>
                  <a:srgbClr val="FF0000"/>
                </a:solidFill>
              </a:rPr>
              <a:t>CEOS OpenSearch endpoints compliancy with CEOS Guideline </a:t>
            </a:r>
          </a:p>
          <a:p>
            <a:pPr marL="449263" lvl="1" indent="-182563">
              <a:lnSpc>
                <a:spcPct val="150000"/>
              </a:lnSpc>
              <a:spcBef>
                <a:spcPts val="400"/>
              </a:spcBef>
              <a:buClr>
                <a:srgbClr val="0098DB"/>
              </a:buClr>
              <a:buFont typeface="+mj-lt"/>
              <a:buAutoNum type="alphaLcParenR"/>
              <a:tabLst>
                <a:tab pos="449263" algn="l"/>
              </a:tabLst>
            </a:pPr>
            <a:r>
              <a:rPr lang="en-US" sz="900" b="1" dirty="0" smtClean="0">
                <a:solidFill>
                  <a:srgbClr val="FF0000"/>
                </a:solidFill>
              </a:rPr>
              <a:t>Interoperability among CEOS OpenSearch endpoints </a:t>
            </a:r>
          </a:p>
          <a:p>
            <a:pPr marL="266700" indent="-266700">
              <a:lnSpc>
                <a:spcPct val="150000"/>
              </a:lnSpc>
              <a:spcBef>
                <a:spcPts val="400"/>
              </a:spcBef>
              <a:buClr>
                <a:srgbClr val="0098DB"/>
              </a:buClr>
              <a:buFont typeface="+mj-lt"/>
              <a:buAutoNum type="romanUcPeriod" startAt="3"/>
              <a:tabLst>
                <a:tab pos="1257300" algn="l"/>
              </a:tabLst>
            </a:pPr>
            <a:endParaRPr lang="en-US" sz="900" dirty="0" smtClean="0"/>
          </a:p>
          <a:p>
            <a:pPr indent="0" algn="ctr">
              <a:lnSpc>
                <a:spcPct val="150000"/>
              </a:lnSpc>
              <a:spcBef>
                <a:spcPts val="400"/>
              </a:spcBef>
              <a:buClr>
                <a:srgbClr val="0098DB"/>
              </a:buClr>
              <a:tabLst>
                <a:tab pos="1257300" algn="l"/>
              </a:tabLst>
            </a:pPr>
            <a:r>
              <a:rPr lang="en-US" sz="900" b="1" dirty="0"/>
              <a:t>Points II and III could be reiterated considering new CEOS WGISS requirements and taking care of OGC standardization initiatives</a:t>
            </a:r>
          </a:p>
        </p:txBody>
      </p:sp>
      <p:sp>
        <p:nvSpPr>
          <p:cNvPr id="2" name="Title 1"/>
          <p:cNvSpPr>
            <a:spLocks noGrp="1"/>
          </p:cNvSpPr>
          <p:nvPr>
            <p:ph type="title"/>
          </p:nvPr>
        </p:nvSpPr>
        <p:spPr>
          <a:xfrm>
            <a:off x="143086" y="164538"/>
            <a:ext cx="7174846" cy="400110"/>
          </a:xfrm>
        </p:spPr>
        <p:txBody>
          <a:bodyPr/>
          <a:lstStyle/>
          <a:p>
            <a:r>
              <a:rPr lang="en-US" sz="2000" dirty="0"/>
              <a:t>CEOS </a:t>
            </a:r>
            <a:r>
              <a:rPr lang="en-US" sz="2000" dirty="0" smtClean="0"/>
              <a:t>OS / SLT Working Group Objectives</a:t>
            </a:r>
            <a:endParaRPr lang="en-US" sz="2000" dirty="0"/>
          </a:p>
        </p:txBody>
      </p:sp>
    </p:spTree>
    <p:extLst>
      <p:ext uri="{BB962C8B-B14F-4D97-AF65-F5344CB8AC3E}">
        <p14:creationId xmlns:p14="http://schemas.microsoft.com/office/powerpoint/2010/main" val="1814808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Conformance Procedures - Open </a:t>
            </a:r>
            <a:r>
              <a:rPr lang="en-GB" dirty="0" smtClean="0"/>
              <a:t>Issues</a:t>
            </a:r>
            <a:endParaRPr lang="en-GB" dirty="0"/>
          </a:p>
        </p:txBody>
      </p:sp>
      <p:sp>
        <p:nvSpPr>
          <p:cNvPr id="4" name="Content Placeholder 2"/>
          <p:cNvSpPr>
            <a:spLocks noGrp="1"/>
          </p:cNvSpPr>
          <p:nvPr>
            <p:ph idx="1"/>
          </p:nvPr>
        </p:nvSpPr>
        <p:spPr/>
        <p:txBody>
          <a:bodyPr/>
          <a:lstStyle/>
          <a:p>
            <a:pPr marL="266700" lvl="1" indent="-266700">
              <a:lnSpc>
                <a:spcPct val="150000"/>
              </a:lnSpc>
              <a:tabLst>
                <a:tab pos="449263" algn="l"/>
              </a:tabLst>
            </a:pPr>
            <a:r>
              <a:rPr lang="en-US" sz="900" b="1" dirty="0" smtClean="0">
                <a:solidFill>
                  <a:srgbClr val="FF0000"/>
                </a:solidFill>
              </a:rPr>
              <a:t>CEOS </a:t>
            </a:r>
            <a:r>
              <a:rPr lang="en-US" sz="900" b="1" dirty="0">
                <a:solidFill>
                  <a:srgbClr val="FF0000"/>
                </a:solidFill>
              </a:rPr>
              <a:t>OpenSearch Conformance </a:t>
            </a:r>
            <a:r>
              <a:rPr lang="en-US" sz="900" b="1" dirty="0" smtClean="0">
                <a:solidFill>
                  <a:srgbClr val="FF0000"/>
                </a:solidFill>
              </a:rPr>
              <a:t>Test Document</a:t>
            </a:r>
            <a:endParaRPr lang="en-US" sz="900" b="1" dirty="0">
              <a:solidFill>
                <a:srgbClr val="FF0000"/>
              </a:solidFill>
            </a:endParaRPr>
          </a:p>
          <a:p>
            <a:pPr marL="266700" lvl="1">
              <a:lnSpc>
                <a:spcPct val="150000"/>
              </a:lnSpc>
              <a:tabLst>
                <a:tab pos="449263" algn="l"/>
              </a:tabLst>
            </a:pPr>
            <a:r>
              <a:rPr lang="en-US" sz="900" dirty="0" smtClean="0"/>
              <a:t>This document will define the procedures to quantify OpenSearch endpoints compliancy </a:t>
            </a:r>
            <a:r>
              <a:rPr lang="en-US" sz="900" dirty="0" err="1" smtClean="0"/>
              <a:t>wrt</a:t>
            </a:r>
            <a:r>
              <a:rPr lang="en-US" sz="900" dirty="0" smtClean="0"/>
              <a:t> CEOS/OGC </a:t>
            </a:r>
            <a:r>
              <a:rPr lang="en-GB" sz="900" dirty="0" smtClean="0"/>
              <a:t>guidelines and interoperability level. Within the WGISS SLT working group, </a:t>
            </a:r>
            <a:r>
              <a:rPr lang="en-US" sz="900" dirty="0"/>
              <a:t>it has been </a:t>
            </a:r>
            <a:r>
              <a:rPr lang="en-US" sz="900" dirty="0" smtClean="0"/>
              <a:t>preliminary agreed </a:t>
            </a:r>
            <a:r>
              <a:rPr lang="en-US" sz="900" dirty="0"/>
              <a:t>to </a:t>
            </a:r>
            <a:r>
              <a:rPr lang="en-US" sz="900" dirty="0" smtClean="0"/>
              <a:t>adopt the following documents as baseline</a:t>
            </a:r>
            <a:r>
              <a:rPr lang="en-GB" sz="900" dirty="0" smtClean="0"/>
              <a:t>:</a:t>
            </a:r>
          </a:p>
          <a:p>
            <a:pPr marL="447675" lvl="2" indent="-180975">
              <a:lnSpc>
                <a:spcPct val="150000"/>
              </a:lnSpc>
              <a:buFont typeface="Verdana" panose="020B0604030504040204" pitchFamily="34" charset="0"/>
              <a:buChar char="−"/>
              <a:tabLst>
                <a:tab pos="449263" algn="l"/>
              </a:tabLst>
            </a:pPr>
            <a:r>
              <a:rPr lang="en-US" sz="900" dirty="0" smtClean="0"/>
              <a:t>CEOS </a:t>
            </a:r>
            <a:r>
              <a:rPr lang="en-US" sz="900" dirty="0"/>
              <a:t>Best </a:t>
            </a:r>
            <a:r>
              <a:rPr lang="en-US" sz="900" dirty="0" smtClean="0"/>
              <a:t>Practice v.1.2</a:t>
            </a:r>
            <a:endParaRPr lang="en-US" sz="900" dirty="0"/>
          </a:p>
          <a:p>
            <a:pPr marL="447675" lvl="2" indent="-180975">
              <a:lnSpc>
                <a:spcPct val="150000"/>
              </a:lnSpc>
              <a:buFont typeface="Verdana" panose="020B0604030504040204" pitchFamily="34" charset="0"/>
              <a:buChar char="−"/>
              <a:tabLst>
                <a:tab pos="449263" algn="l"/>
              </a:tabLst>
            </a:pPr>
            <a:r>
              <a:rPr lang="en-GB" sz="900" dirty="0" smtClean="0"/>
              <a:t>NASA documentation/report about CWIC-Smart Validation Tool, once aligned to most recent CEOS-OS-BP document (SLT </a:t>
            </a:r>
            <a:r>
              <a:rPr lang="en-GB" sz="900" dirty="0" err="1" smtClean="0"/>
              <a:t>MoM</a:t>
            </a:r>
            <a:r>
              <a:rPr lang="en-GB" sz="900" dirty="0" smtClean="0"/>
              <a:t> 01/03/17)</a:t>
            </a:r>
          </a:p>
          <a:p>
            <a:pPr marL="447675" lvl="2" indent="-180975">
              <a:lnSpc>
                <a:spcPct val="150000"/>
              </a:lnSpc>
              <a:buFont typeface="Verdana" panose="020B0604030504040204" pitchFamily="34" charset="0"/>
              <a:buChar char="−"/>
              <a:tabLst>
                <a:tab pos="449263" algn="l"/>
              </a:tabLst>
            </a:pPr>
            <a:r>
              <a:rPr lang="en-GB" sz="900" dirty="0" smtClean="0"/>
              <a:t>Abstract test suite section of applicable OGC documents (e.g., OGC 10-032r8, OGC 13-026r8, etc..)</a:t>
            </a:r>
          </a:p>
          <a:p>
            <a:pPr marL="265113" lvl="2" indent="1588">
              <a:lnSpc>
                <a:spcPct val="150000"/>
              </a:lnSpc>
              <a:tabLst>
                <a:tab pos="449263" algn="l"/>
              </a:tabLst>
            </a:pPr>
            <a:r>
              <a:rPr lang="en-US" sz="900" dirty="0" smtClean="0"/>
              <a:t>ESA will start working on the draft release </a:t>
            </a:r>
            <a:r>
              <a:rPr lang="en-US" sz="900" dirty="0"/>
              <a:t>of the </a:t>
            </a:r>
            <a:r>
              <a:rPr lang="en-US" sz="900" b="1" dirty="0"/>
              <a:t>CEOS OpenSearch Conformance </a:t>
            </a:r>
            <a:r>
              <a:rPr lang="en-US" sz="900" b="1" dirty="0" smtClean="0"/>
              <a:t>Test</a:t>
            </a:r>
            <a:r>
              <a:rPr lang="en-US" sz="900" dirty="0" smtClean="0"/>
              <a:t>, once the here above contributions will be made available</a:t>
            </a:r>
            <a:endParaRPr lang="en-US" sz="900" dirty="0"/>
          </a:p>
          <a:p>
            <a:pPr indent="0">
              <a:lnSpc>
                <a:spcPct val="150000"/>
              </a:lnSpc>
              <a:tabLst>
                <a:tab pos="1257300" algn="l"/>
              </a:tabLst>
            </a:pPr>
            <a:r>
              <a:rPr lang="en-US" sz="900" b="1" dirty="0" smtClean="0">
                <a:solidFill>
                  <a:srgbClr val="FF0000"/>
                </a:solidFill>
              </a:rPr>
              <a:t>Deliver </a:t>
            </a:r>
            <a:r>
              <a:rPr lang="en-US" sz="900" b="1" dirty="0">
                <a:solidFill>
                  <a:srgbClr val="FF0000"/>
                </a:solidFill>
              </a:rPr>
              <a:t>CEOS </a:t>
            </a:r>
            <a:r>
              <a:rPr lang="en-US" sz="900" b="1" dirty="0" smtClean="0">
                <a:solidFill>
                  <a:srgbClr val="FF0000"/>
                </a:solidFill>
              </a:rPr>
              <a:t>Conformance </a:t>
            </a:r>
            <a:r>
              <a:rPr lang="en-US" sz="900" b="1" dirty="0">
                <a:solidFill>
                  <a:srgbClr val="FF0000"/>
                </a:solidFill>
              </a:rPr>
              <a:t>Test </a:t>
            </a:r>
            <a:r>
              <a:rPr lang="en-US" sz="900" b="1" dirty="0" smtClean="0">
                <a:solidFill>
                  <a:srgbClr val="FF0000"/>
                </a:solidFill>
              </a:rPr>
              <a:t>SW</a:t>
            </a:r>
            <a:endParaRPr lang="en-GB" sz="900" b="1" dirty="0">
              <a:solidFill>
                <a:srgbClr val="FF0000"/>
              </a:solidFill>
            </a:endParaRPr>
          </a:p>
          <a:p>
            <a:pPr marL="266700" lvl="1">
              <a:lnSpc>
                <a:spcPct val="150000"/>
              </a:lnSpc>
              <a:tabLst>
                <a:tab pos="357188" algn="l"/>
              </a:tabLst>
            </a:pPr>
            <a:r>
              <a:rPr lang="en-US" sz="900" b="1" dirty="0" smtClean="0"/>
              <a:t>CEOS Conformance Test Software</a:t>
            </a:r>
            <a:r>
              <a:rPr lang="en-US" sz="900" dirty="0" smtClean="0"/>
              <a:t> </a:t>
            </a:r>
            <a:r>
              <a:rPr lang="en-GB" sz="900" dirty="0" smtClean="0"/>
              <a:t>will permit to validate and score external OpenSearch endpoints vs CEOS guideline. This CEOS tool will be completely based on </a:t>
            </a:r>
            <a:r>
              <a:rPr lang="en-US" sz="900" b="1" dirty="0" smtClean="0"/>
              <a:t>CEOS </a:t>
            </a:r>
            <a:r>
              <a:rPr lang="en-US" sz="900" b="1" dirty="0"/>
              <a:t>OpenSearch Conformance Test </a:t>
            </a:r>
            <a:r>
              <a:rPr lang="en-US" sz="900" dirty="0" smtClean="0"/>
              <a:t>guidelines</a:t>
            </a:r>
            <a:r>
              <a:rPr lang="en-GB" sz="900" dirty="0" smtClean="0"/>
              <a:t>.</a:t>
            </a:r>
          </a:p>
          <a:p>
            <a:pPr marL="266700" lvl="1">
              <a:lnSpc>
                <a:spcPct val="150000"/>
              </a:lnSpc>
              <a:tabLst>
                <a:tab pos="357188" algn="l"/>
              </a:tabLst>
            </a:pPr>
            <a:r>
              <a:rPr lang="en-US" sz="900" dirty="0" smtClean="0"/>
              <a:t>Within </a:t>
            </a:r>
            <a:r>
              <a:rPr lang="en-GB" sz="900" dirty="0"/>
              <a:t>WGISS SLT working group </a:t>
            </a:r>
            <a:r>
              <a:rPr lang="en-GB" sz="900" dirty="0" smtClean="0"/>
              <a:t>the following as been discussed and </a:t>
            </a:r>
            <a:r>
              <a:rPr lang="en-US" sz="900" dirty="0"/>
              <a:t>preliminary </a:t>
            </a:r>
            <a:r>
              <a:rPr lang="en-GB" sz="900" dirty="0" smtClean="0"/>
              <a:t>agreed:</a:t>
            </a:r>
          </a:p>
          <a:p>
            <a:pPr marL="447675" lvl="2" indent="-180975">
              <a:lnSpc>
                <a:spcPct val="150000"/>
              </a:lnSpc>
              <a:buFont typeface="Verdana" panose="020B0604030504040204" pitchFamily="34" charset="0"/>
              <a:buChar char="−"/>
              <a:tabLst>
                <a:tab pos="447675" algn="l"/>
                <a:tab pos="449263" algn="l"/>
              </a:tabLst>
            </a:pPr>
            <a:r>
              <a:rPr lang="en-US" sz="900" dirty="0" smtClean="0"/>
              <a:t>NASA to keep </a:t>
            </a:r>
            <a:r>
              <a:rPr lang="en-US" sz="900" dirty="0"/>
              <a:t>the CWIC-Smart Validation/Test page updated with future CEOS OS BP </a:t>
            </a:r>
            <a:r>
              <a:rPr lang="en-US" sz="900" dirty="0" smtClean="0"/>
              <a:t>changes</a:t>
            </a:r>
            <a:r>
              <a:rPr lang="en-US" sz="900" dirty="0"/>
              <a:t> </a:t>
            </a:r>
            <a:r>
              <a:rPr lang="en-US" sz="900" dirty="0" smtClean="0"/>
              <a:t>(SLT </a:t>
            </a:r>
            <a:r>
              <a:rPr lang="en-US" sz="900" dirty="0" err="1" smtClean="0"/>
              <a:t>MoM</a:t>
            </a:r>
            <a:r>
              <a:rPr lang="en-US" sz="900" dirty="0" smtClean="0"/>
              <a:t> 01/03/2017) </a:t>
            </a:r>
          </a:p>
          <a:p>
            <a:pPr marL="447675" lvl="2" indent="-180975">
              <a:lnSpc>
                <a:spcPct val="150000"/>
              </a:lnSpc>
              <a:buFont typeface="Verdana" panose="020B0604030504040204" pitchFamily="34" charset="0"/>
              <a:buChar char="−"/>
              <a:tabLst>
                <a:tab pos="447675" algn="l"/>
                <a:tab pos="449263" algn="l"/>
              </a:tabLst>
            </a:pPr>
            <a:r>
              <a:rPr lang="en-US" sz="900" dirty="0" smtClean="0"/>
              <a:t>NASA </a:t>
            </a:r>
            <a:r>
              <a:rPr lang="en-US" sz="900" dirty="0"/>
              <a:t>does have plans to make all their software, including CWIC-Smart client, open source. </a:t>
            </a:r>
            <a:r>
              <a:rPr lang="en-US" sz="900" dirty="0" smtClean="0"/>
              <a:t>Until that happens, the </a:t>
            </a:r>
            <a:r>
              <a:rPr lang="en-US" sz="900" dirty="0"/>
              <a:t>CWIC-Smart client is a publically accessible </a:t>
            </a:r>
            <a:r>
              <a:rPr lang="en-US" sz="900" dirty="0" smtClean="0"/>
              <a:t>service </a:t>
            </a:r>
            <a:r>
              <a:rPr lang="en-US" sz="900" dirty="0"/>
              <a:t>(SLT </a:t>
            </a:r>
            <a:r>
              <a:rPr lang="en-US" sz="900" dirty="0" err="1"/>
              <a:t>MoM</a:t>
            </a:r>
            <a:r>
              <a:rPr lang="en-US" sz="900" dirty="0"/>
              <a:t> 01/03/2017)</a:t>
            </a:r>
          </a:p>
          <a:p>
            <a:pPr marL="447675" lvl="2" indent="-180975">
              <a:lnSpc>
                <a:spcPct val="150000"/>
              </a:lnSpc>
              <a:buFont typeface="Verdana" panose="020B0604030504040204" pitchFamily="34" charset="0"/>
              <a:buChar char="−"/>
              <a:tabLst>
                <a:tab pos="447675" algn="l"/>
                <a:tab pos="449263" algn="l"/>
              </a:tabLst>
            </a:pPr>
            <a:r>
              <a:rPr lang="en-US" sz="900" dirty="0" smtClean="0"/>
              <a:t>ESA available to support NASA to enhance and test CWIC-Smart Validation software, to produce a CEOS tool usable </a:t>
            </a:r>
            <a:r>
              <a:rPr lang="en-US" sz="900" dirty="0"/>
              <a:t>by all </a:t>
            </a:r>
            <a:r>
              <a:rPr lang="en-US" sz="900" dirty="0" smtClean="0"/>
              <a:t>agencies (</a:t>
            </a:r>
            <a:r>
              <a:rPr lang="en-US" sz="900" dirty="0"/>
              <a:t>SLT </a:t>
            </a:r>
            <a:r>
              <a:rPr lang="en-US" sz="900" dirty="0" err="1"/>
              <a:t>MoM</a:t>
            </a:r>
            <a:r>
              <a:rPr lang="en-US" sz="900" dirty="0"/>
              <a:t> </a:t>
            </a:r>
            <a:r>
              <a:rPr lang="en-US" sz="900" dirty="0" smtClean="0"/>
              <a:t>01/03/2017). </a:t>
            </a:r>
            <a:r>
              <a:rPr lang="en-US" sz="900" dirty="0"/>
              <a:t>This also implies the application of an open source license for </a:t>
            </a:r>
            <a:r>
              <a:rPr lang="en-US" sz="900" dirty="0" smtClean="0"/>
              <a:t>this Conformance </a:t>
            </a:r>
            <a:r>
              <a:rPr lang="en-US" sz="900" dirty="0"/>
              <a:t>Test Software </a:t>
            </a:r>
            <a:r>
              <a:rPr lang="en-US" sz="900" dirty="0" smtClean="0"/>
              <a:t>(Sec</a:t>
            </a:r>
            <a:r>
              <a:rPr lang="en-US" sz="900" dirty="0"/>
              <a:t>. 4.2 WGISS#42 </a:t>
            </a:r>
            <a:r>
              <a:rPr lang="en-US" sz="900" dirty="0" err="1"/>
              <a:t>MoM</a:t>
            </a:r>
            <a:r>
              <a:rPr lang="en-US" sz="900" dirty="0" smtClean="0"/>
              <a:t>)</a:t>
            </a:r>
            <a:endParaRPr lang="en-US" sz="900" dirty="0"/>
          </a:p>
        </p:txBody>
      </p:sp>
    </p:spTree>
    <p:extLst>
      <p:ext uri="{BB962C8B-B14F-4D97-AF65-F5344CB8AC3E}">
        <p14:creationId xmlns:p14="http://schemas.microsoft.com/office/powerpoint/2010/main" val="4277904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dirty="0"/>
              <a:t>CEOS WGISS </a:t>
            </a:r>
            <a:r>
              <a:rPr lang="en-US" altLang="en-US" sz="1800" dirty="0"/>
              <a:t>Working Groups (WGs) &amp; Objectives</a:t>
            </a:r>
          </a:p>
          <a:p>
            <a:pPr>
              <a:lnSpc>
                <a:spcPct val="250000"/>
              </a:lnSpc>
            </a:pPr>
            <a:r>
              <a:rPr lang="en-US" altLang="en-US" sz="1800" b="1" dirty="0" smtClean="0">
                <a:solidFill>
                  <a:srgbClr val="FF0000"/>
                </a:solidFill>
              </a:rPr>
              <a:t>	</a:t>
            </a:r>
            <a:r>
              <a:rPr lang="en-US" altLang="en-US" sz="1800" dirty="0"/>
              <a:t>Achievements </a:t>
            </a:r>
          </a:p>
          <a:p>
            <a:pPr>
              <a:lnSpc>
                <a:spcPct val="250000"/>
              </a:lnSpc>
            </a:pPr>
            <a:r>
              <a:rPr lang="en-US" altLang="en-US" sz="1800" dirty="0" smtClean="0"/>
              <a:t>	Pending </a:t>
            </a:r>
            <a:r>
              <a:rPr lang="en-US" altLang="en-US" sz="1800" dirty="0"/>
              <a:t>Activities</a:t>
            </a:r>
            <a:endParaRPr lang="en-US" altLang="en-US" sz="1800" dirty="0" smtClean="0"/>
          </a:p>
          <a:p>
            <a:pPr>
              <a:lnSpc>
                <a:spcPct val="250000"/>
              </a:lnSpc>
            </a:pPr>
            <a:r>
              <a:rPr lang="en-US" altLang="en-US" sz="1800" b="1" dirty="0">
                <a:solidFill>
                  <a:srgbClr val="FF0000"/>
                </a:solidFill>
              </a:rPr>
              <a:t>Synergy with OGC initiatives </a:t>
            </a:r>
            <a:endParaRPr lang="en-US" altLang="en-US" sz="1800" b="1" dirty="0" smtClean="0">
              <a:solidFill>
                <a:srgbClr val="FF0000"/>
              </a:solidFill>
            </a:endParaRPr>
          </a:p>
          <a:p>
            <a:pPr>
              <a:lnSpc>
                <a:spcPct val="250000"/>
              </a:lnSpc>
            </a:pPr>
            <a:r>
              <a:rPr lang="en-US" altLang="en-US" sz="1800" dirty="0"/>
              <a:t>Conclusions &amp; next steps</a:t>
            </a:r>
          </a:p>
        </p:txBody>
      </p:sp>
    </p:spTree>
    <p:extLst>
      <p:ext uri="{BB962C8B-B14F-4D97-AF65-F5344CB8AC3E}">
        <p14:creationId xmlns:p14="http://schemas.microsoft.com/office/powerpoint/2010/main" val="1476352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86" y="149150"/>
            <a:ext cx="7174846" cy="430887"/>
          </a:xfrm>
        </p:spPr>
        <p:txBody>
          <a:bodyPr/>
          <a:lstStyle/>
          <a:p>
            <a:r>
              <a:rPr lang="en-GB" dirty="0"/>
              <a:t>Synergy with OGC initiatives </a:t>
            </a:r>
          </a:p>
        </p:txBody>
      </p:sp>
      <p:sp>
        <p:nvSpPr>
          <p:cNvPr id="3" name="Content Placeholder 2"/>
          <p:cNvSpPr>
            <a:spLocks noGrp="1"/>
          </p:cNvSpPr>
          <p:nvPr>
            <p:ph idx="1"/>
          </p:nvPr>
        </p:nvSpPr>
        <p:spPr/>
        <p:txBody>
          <a:bodyPr/>
          <a:lstStyle/>
          <a:p>
            <a:pPr marL="182563" indent="0">
              <a:lnSpc>
                <a:spcPct val="150000"/>
              </a:lnSpc>
            </a:pPr>
            <a:r>
              <a:rPr lang="en-US" sz="900" dirty="0" smtClean="0"/>
              <a:t>At last </a:t>
            </a:r>
            <a:r>
              <a:rPr lang="en-US" sz="900" dirty="0" smtClean="0">
                <a:hlinkClick r:id="rId2"/>
              </a:rPr>
              <a:t>OGC Technical and Planning Committee Meeting in Southampton</a:t>
            </a:r>
            <a:r>
              <a:rPr lang="en-US" sz="900" dirty="0" smtClean="0"/>
              <a:t>, UK</a:t>
            </a:r>
            <a:r>
              <a:rPr lang="en-US" sz="900" dirty="0"/>
              <a:t>, 11-15 September ’17, the </a:t>
            </a:r>
            <a:r>
              <a:rPr lang="en-US" sz="900" b="1" dirty="0" smtClean="0"/>
              <a:t>EO </a:t>
            </a:r>
            <a:r>
              <a:rPr lang="en-US" sz="900" b="1" dirty="0"/>
              <a:t>Product Metadata and OpenSearch</a:t>
            </a:r>
            <a:r>
              <a:rPr lang="en-US" sz="900" dirty="0"/>
              <a:t> </a:t>
            </a:r>
            <a:r>
              <a:rPr lang="en-US" sz="900" dirty="0" smtClean="0"/>
              <a:t>Standardization Working Group (SWG) </a:t>
            </a:r>
            <a:r>
              <a:rPr lang="en-US" sz="900" dirty="0"/>
              <a:t>reported about:</a:t>
            </a:r>
          </a:p>
          <a:p>
            <a:pPr marL="411162" indent="-228600">
              <a:lnSpc>
                <a:spcPct val="150000"/>
              </a:lnSpc>
              <a:buFont typeface="+mj-lt"/>
              <a:buAutoNum type="arabicPeriod"/>
            </a:pPr>
            <a:r>
              <a:rPr lang="en-GB" sz="900" dirty="0" smtClean="0">
                <a:hlinkClick r:id="rId3"/>
              </a:rPr>
              <a:t>OGC </a:t>
            </a:r>
            <a:r>
              <a:rPr lang="en-GB" sz="900" dirty="0">
                <a:hlinkClick r:id="rId3"/>
              </a:rPr>
              <a:t>13-026r9 – </a:t>
            </a:r>
            <a:r>
              <a:rPr lang="en-US" sz="900" dirty="0">
                <a:hlinkClick r:id="rId3"/>
              </a:rPr>
              <a:t>OGC OpenSearch Extension for Earth </a:t>
            </a:r>
            <a:r>
              <a:rPr lang="en-US" sz="900" dirty="0" smtClean="0">
                <a:hlinkClick r:id="rId3"/>
              </a:rPr>
              <a:t>Observation</a:t>
            </a:r>
            <a:r>
              <a:rPr lang="en-US" sz="900" dirty="0"/>
              <a:t>:</a:t>
            </a:r>
            <a:r>
              <a:rPr lang="en-US" sz="900" dirty="0" smtClean="0"/>
              <a:t> comments</a:t>
            </a:r>
            <a:r>
              <a:rPr lang="en-US" sz="900" dirty="0"/>
              <a:t>, feedback and standardization weakness identified and collected all along the CEOS OpenSearch Best Practice project, also thanks to System Level Team working group review activity, have been considered for enhancing the OGC 13-026r8 to get the </a:t>
            </a:r>
            <a:r>
              <a:rPr lang="en-US" sz="900" dirty="0" smtClean="0"/>
              <a:t>13-026r9, a not exhaustive list includes:</a:t>
            </a:r>
          </a:p>
          <a:p>
            <a:pPr marL="715963" lvl="1" indent="-268288">
              <a:lnSpc>
                <a:spcPct val="150000"/>
              </a:lnSpc>
              <a:buFont typeface="Arial" panose="020B0604020202020204" pitchFamily="34" charset="0"/>
              <a:buChar char="•"/>
              <a:tabLst>
                <a:tab pos="715963" algn="l"/>
              </a:tabLst>
            </a:pPr>
            <a:r>
              <a:rPr lang="en-US" sz="900" dirty="0" smtClean="0"/>
              <a:t>CEOS </a:t>
            </a:r>
            <a:r>
              <a:rPr lang="en-US" sz="900" dirty="0"/>
              <a:t>OpenSearch BP </a:t>
            </a:r>
            <a:r>
              <a:rPr lang="en-US" sz="900" dirty="0" smtClean="0"/>
              <a:t>1.2 requirements, recommendations and open issues</a:t>
            </a:r>
          </a:p>
          <a:p>
            <a:pPr marL="715963" lvl="1" indent="-268288">
              <a:lnSpc>
                <a:spcPct val="150000"/>
              </a:lnSpc>
              <a:buFont typeface="Arial" panose="020B0604020202020204" pitchFamily="34" charset="0"/>
              <a:buChar char="•"/>
              <a:tabLst>
                <a:tab pos="715963" algn="l"/>
              </a:tabLst>
            </a:pPr>
            <a:r>
              <a:rPr lang="en-US" sz="900" dirty="0" smtClean="0"/>
              <a:t>Cross link to external services (e.g., WPS, WCS, WMS, WMTS, WFS, Download Protocol, etc…) via </a:t>
            </a:r>
            <a:r>
              <a:rPr lang="en-US" sz="900" dirty="0" err="1" smtClean="0"/>
              <a:t>owc:Offering</a:t>
            </a:r>
            <a:r>
              <a:rPr lang="en-US" sz="900" dirty="0" smtClean="0"/>
              <a:t> defined </a:t>
            </a:r>
            <a:r>
              <a:rPr lang="en-US" sz="900" dirty="0"/>
              <a:t>in </a:t>
            </a:r>
            <a:r>
              <a:rPr lang="en-US" sz="900" dirty="0" smtClean="0"/>
              <a:t>the OGC </a:t>
            </a:r>
            <a:r>
              <a:rPr lang="en-US" sz="900" dirty="0"/>
              <a:t>Web Services Context Document standard (OWS Context) </a:t>
            </a:r>
            <a:r>
              <a:rPr lang="en-US" sz="900" dirty="0" smtClean="0">
                <a:hlinkClick r:id="rId4"/>
              </a:rPr>
              <a:t>OGC 12-084r2</a:t>
            </a:r>
            <a:endParaRPr lang="en-US" sz="900" dirty="0" smtClean="0"/>
          </a:p>
          <a:p>
            <a:pPr marL="715963" lvl="1" indent="-268288">
              <a:lnSpc>
                <a:spcPct val="150000"/>
              </a:lnSpc>
              <a:buFont typeface="Arial" panose="020B0604020202020204" pitchFamily="34" charset="0"/>
              <a:buChar char="•"/>
              <a:tabLst>
                <a:tab pos="715963" algn="l"/>
              </a:tabLst>
            </a:pPr>
            <a:r>
              <a:rPr lang="en-US" sz="900" dirty="0" smtClean="0"/>
              <a:t>Change Requests submitted to </a:t>
            </a:r>
            <a:r>
              <a:rPr lang="en-US" sz="900" dirty="0" err="1" smtClean="0"/>
              <a:t>GeoRSS</a:t>
            </a:r>
            <a:r>
              <a:rPr lang="en-US" sz="900" dirty="0" smtClean="0"/>
              <a:t> SWG </a:t>
            </a:r>
            <a:r>
              <a:rPr lang="en-US" sz="900" dirty="0" smtClean="0">
                <a:hlinkClick r:id="rId5"/>
              </a:rPr>
              <a:t>[OGC 17-002]</a:t>
            </a:r>
            <a:r>
              <a:rPr lang="en-US" sz="900" dirty="0" smtClean="0"/>
              <a:t> to natively support CEOS-BP-014b/c/d - (</a:t>
            </a:r>
            <a:r>
              <a:rPr lang="en-US" sz="900" dirty="0" err="1" smtClean="0"/>
              <a:t>GeoRSS</a:t>
            </a:r>
            <a:r>
              <a:rPr lang="en-US" sz="900" dirty="0" smtClean="0"/>
              <a:t> multi dimension features)</a:t>
            </a:r>
          </a:p>
          <a:p>
            <a:pPr marL="411162" indent="-228600">
              <a:lnSpc>
                <a:spcPct val="150000"/>
              </a:lnSpc>
              <a:buFont typeface="+mj-lt"/>
              <a:buAutoNum type="arabicPeriod"/>
            </a:pPr>
            <a:r>
              <a:rPr lang="en-GB" sz="900" dirty="0" smtClean="0">
                <a:hlinkClick r:id="rId6"/>
              </a:rPr>
              <a:t>OGC </a:t>
            </a:r>
            <a:r>
              <a:rPr lang="en-GB" sz="900" dirty="0">
                <a:hlinkClick r:id="rId6"/>
              </a:rPr>
              <a:t>17-003 - OGC EO Dataset Metadata </a:t>
            </a:r>
            <a:r>
              <a:rPr lang="en-GB" sz="900" dirty="0" err="1">
                <a:hlinkClick r:id="rId6"/>
              </a:rPr>
              <a:t>GeoJSON</a:t>
            </a:r>
            <a:r>
              <a:rPr lang="en-GB" sz="900" dirty="0">
                <a:hlinkClick r:id="rId6"/>
              </a:rPr>
              <a:t>(-LD) Encoding Standard</a:t>
            </a:r>
            <a:r>
              <a:rPr lang="en-GB" sz="900" dirty="0"/>
              <a:t> </a:t>
            </a:r>
            <a:endParaRPr lang="en-GB" sz="900" dirty="0" smtClean="0"/>
          </a:p>
          <a:p>
            <a:pPr marL="715963" lvl="1" indent="-268288">
              <a:lnSpc>
                <a:spcPct val="150000"/>
              </a:lnSpc>
              <a:buFont typeface="Arial" panose="020B0604020202020204" pitchFamily="34" charset="0"/>
              <a:buChar char="•"/>
              <a:tabLst>
                <a:tab pos="715963" algn="l"/>
              </a:tabLst>
            </a:pPr>
            <a:r>
              <a:rPr lang="en-US" sz="900" dirty="0" smtClean="0"/>
              <a:t>To encode </a:t>
            </a:r>
            <a:r>
              <a:rPr lang="en-US" sz="900" dirty="0"/>
              <a:t>metadata attribute in </a:t>
            </a:r>
            <a:r>
              <a:rPr lang="en-US" sz="900" dirty="0" err="1" smtClean="0"/>
              <a:t>GeoJSON</a:t>
            </a:r>
            <a:r>
              <a:rPr lang="en-US" sz="900" dirty="0" smtClean="0"/>
              <a:t>, </a:t>
            </a:r>
            <a:r>
              <a:rPr lang="en-US" sz="900" dirty="0"/>
              <a:t>using a simplified and “common” data </a:t>
            </a:r>
            <a:r>
              <a:rPr lang="en-US" sz="900" dirty="0" smtClean="0"/>
              <a:t>model, to </a:t>
            </a:r>
            <a:r>
              <a:rPr lang="en-US" sz="900" dirty="0"/>
              <a:t>which </a:t>
            </a:r>
            <a:r>
              <a:rPr lang="en-US" sz="900" dirty="0" smtClean="0"/>
              <a:t>map OGC EOP-O&amp;M and UMM-G XML models</a:t>
            </a:r>
          </a:p>
          <a:p>
            <a:pPr marL="715963" lvl="1" indent="-268288">
              <a:lnSpc>
                <a:spcPct val="150000"/>
              </a:lnSpc>
              <a:buFont typeface="Arial" panose="020B0604020202020204" pitchFamily="34" charset="0"/>
              <a:buChar char="•"/>
              <a:tabLst>
                <a:tab pos="715963" algn="l"/>
              </a:tabLst>
            </a:pPr>
            <a:r>
              <a:rPr lang="en-GB" sz="900" dirty="0" smtClean="0"/>
              <a:t>NASA and SLT extensively cooperate with OGC SWG for the preparation of the current release Draft 13</a:t>
            </a:r>
          </a:p>
          <a:p>
            <a:pPr marL="411162" indent="-228600">
              <a:lnSpc>
                <a:spcPct val="150000"/>
              </a:lnSpc>
              <a:buFont typeface="+mj-lt"/>
              <a:buAutoNum type="arabicPeriod"/>
              <a:tabLst>
                <a:tab pos="715963" algn="l"/>
              </a:tabLst>
            </a:pPr>
            <a:r>
              <a:rPr lang="en-GB" sz="900" dirty="0">
                <a:hlinkClick r:id="rId7"/>
              </a:rPr>
              <a:t>OGC 17-047 - </a:t>
            </a:r>
            <a:r>
              <a:rPr lang="en-US" sz="900" dirty="0">
                <a:hlinkClick r:id="rId7"/>
              </a:rPr>
              <a:t>OGC OpenSearch-EO </a:t>
            </a:r>
            <a:r>
              <a:rPr lang="en-US" sz="900" dirty="0" err="1">
                <a:hlinkClick r:id="rId7"/>
              </a:rPr>
              <a:t>GeoJSON</a:t>
            </a:r>
            <a:r>
              <a:rPr lang="en-US" sz="900" dirty="0">
                <a:hlinkClick r:id="rId7"/>
              </a:rPr>
              <a:t>(-LD) Response Encoding </a:t>
            </a:r>
            <a:r>
              <a:rPr lang="en-US" sz="900" dirty="0" smtClean="0">
                <a:hlinkClick r:id="rId7"/>
              </a:rPr>
              <a:t>Standard</a:t>
            </a:r>
            <a:r>
              <a:rPr lang="en-US" sz="900" dirty="0"/>
              <a:t>,</a:t>
            </a:r>
            <a:r>
              <a:rPr lang="en-US" sz="900" dirty="0" smtClean="0"/>
              <a:t> </a:t>
            </a:r>
          </a:p>
          <a:p>
            <a:pPr marL="715963" lvl="1" indent="-268288">
              <a:lnSpc>
                <a:spcPct val="150000"/>
              </a:lnSpc>
              <a:buFont typeface="Arial" panose="020B0604020202020204" pitchFamily="34" charset="0"/>
              <a:buChar char="•"/>
              <a:tabLst>
                <a:tab pos="715963" algn="l"/>
              </a:tabLst>
            </a:pPr>
            <a:r>
              <a:rPr lang="en-US" sz="900" dirty="0" smtClean="0"/>
              <a:t>To encode </a:t>
            </a:r>
            <a:r>
              <a:rPr lang="en-US" sz="900" dirty="0" err="1"/>
              <a:t>openSearch</a:t>
            </a:r>
            <a:r>
              <a:rPr lang="en-US" sz="900" dirty="0"/>
              <a:t> response in </a:t>
            </a:r>
            <a:r>
              <a:rPr lang="en-US" sz="900" dirty="0" err="1" smtClean="0"/>
              <a:t>GeoJSON</a:t>
            </a:r>
            <a:r>
              <a:rPr lang="en-US" sz="900" dirty="0" smtClean="0"/>
              <a:t>, embedding </a:t>
            </a:r>
            <a:r>
              <a:rPr lang="en-US" sz="900" dirty="0"/>
              <a:t>the </a:t>
            </a:r>
            <a:r>
              <a:rPr lang="en-US" sz="900" dirty="0" err="1"/>
              <a:t>json</a:t>
            </a:r>
            <a:r>
              <a:rPr lang="en-US" sz="900" dirty="0"/>
              <a:t> </a:t>
            </a:r>
            <a:r>
              <a:rPr lang="en-US" sz="900" dirty="0" smtClean="0"/>
              <a:t>metadata</a:t>
            </a:r>
            <a:endParaRPr lang="en-US" sz="900" dirty="0"/>
          </a:p>
          <a:p>
            <a:pPr marL="447675" lvl="1">
              <a:lnSpc>
                <a:spcPct val="150000"/>
              </a:lnSpc>
              <a:tabLst>
                <a:tab pos="715963" algn="l"/>
              </a:tabLst>
            </a:pPr>
            <a:endParaRPr lang="en-GB" sz="900" dirty="0"/>
          </a:p>
          <a:p>
            <a:endParaRPr lang="en-GB" sz="900" dirty="0"/>
          </a:p>
        </p:txBody>
      </p:sp>
    </p:spTree>
    <p:extLst>
      <p:ext uri="{BB962C8B-B14F-4D97-AF65-F5344CB8AC3E}">
        <p14:creationId xmlns:p14="http://schemas.microsoft.com/office/powerpoint/2010/main" val="1387789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dirty="0"/>
              <a:t>CEOS WGISS </a:t>
            </a:r>
            <a:r>
              <a:rPr lang="en-US" altLang="en-US" sz="1800" dirty="0"/>
              <a:t>Working Groups (WGs) &amp; Objectives</a:t>
            </a:r>
          </a:p>
          <a:p>
            <a:pPr>
              <a:lnSpc>
                <a:spcPct val="250000"/>
              </a:lnSpc>
            </a:pPr>
            <a:r>
              <a:rPr lang="en-US" altLang="en-US" sz="1800" b="1" dirty="0" smtClean="0">
                <a:solidFill>
                  <a:srgbClr val="FF0000"/>
                </a:solidFill>
              </a:rPr>
              <a:t>	</a:t>
            </a:r>
            <a:r>
              <a:rPr lang="en-US" altLang="en-US" sz="1800" dirty="0"/>
              <a:t>Achievements </a:t>
            </a:r>
          </a:p>
          <a:p>
            <a:pPr>
              <a:lnSpc>
                <a:spcPct val="250000"/>
              </a:lnSpc>
            </a:pPr>
            <a:r>
              <a:rPr lang="en-US" altLang="en-US" sz="1800" dirty="0" smtClean="0"/>
              <a:t>	Pending </a:t>
            </a:r>
            <a:r>
              <a:rPr lang="en-US" altLang="en-US" sz="1800" dirty="0"/>
              <a:t>Activities</a:t>
            </a:r>
            <a:endParaRPr lang="en-US" altLang="en-US" sz="1800" dirty="0" smtClean="0"/>
          </a:p>
          <a:p>
            <a:pPr>
              <a:lnSpc>
                <a:spcPct val="250000"/>
              </a:lnSpc>
            </a:pPr>
            <a:r>
              <a:rPr lang="en-US" altLang="en-US" sz="1800" dirty="0"/>
              <a:t>Synergy with OGC initiatives </a:t>
            </a:r>
          </a:p>
          <a:p>
            <a:pPr>
              <a:lnSpc>
                <a:spcPct val="250000"/>
              </a:lnSpc>
            </a:pPr>
            <a:r>
              <a:rPr lang="en-US" altLang="en-US" sz="1800" b="1" dirty="0" smtClean="0">
                <a:solidFill>
                  <a:srgbClr val="FF0000"/>
                </a:solidFill>
              </a:rPr>
              <a:t>Conclusions &amp; next steps</a:t>
            </a:r>
            <a:endParaRPr lang="en-US" altLang="en-US" sz="1800" b="1" dirty="0">
              <a:solidFill>
                <a:srgbClr val="FF0000"/>
              </a:solidFill>
            </a:endParaRPr>
          </a:p>
        </p:txBody>
      </p:sp>
    </p:spTree>
    <p:extLst>
      <p:ext uri="{BB962C8B-B14F-4D97-AF65-F5344CB8AC3E}">
        <p14:creationId xmlns:p14="http://schemas.microsoft.com/office/powerpoint/2010/main" val="3893961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&amp; Next Steps</a:t>
            </a:r>
            <a:endParaRPr lang="en-GB" dirty="0"/>
          </a:p>
        </p:txBody>
      </p:sp>
      <p:sp>
        <p:nvSpPr>
          <p:cNvPr id="3" name="Content Placeholder 2"/>
          <p:cNvSpPr>
            <a:spLocks noGrp="1"/>
          </p:cNvSpPr>
          <p:nvPr>
            <p:ph idx="1"/>
          </p:nvPr>
        </p:nvSpPr>
        <p:spPr/>
        <p:txBody>
          <a:bodyPr/>
          <a:lstStyle/>
          <a:p>
            <a:pPr marL="261938" indent="-171450">
              <a:lnSpc>
                <a:spcPct val="200000"/>
              </a:lnSpc>
              <a:buFont typeface="Arial" panose="020B0604020202020204" pitchFamily="34" charset="0"/>
              <a:buChar char="•"/>
            </a:pPr>
            <a:r>
              <a:rPr lang="en-US" sz="1200" dirty="0" smtClean="0"/>
              <a:t>CEOS WGISS OS &amp; SLT Working Groups initiative is a success story about international cooperation </a:t>
            </a:r>
          </a:p>
          <a:p>
            <a:pPr marL="261938" indent="-171450">
              <a:lnSpc>
                <a:spcPct val="200000"/>
              </a:lnSpc>
              <a:buFont typeface="Arial" panose="020B0604020202020204" pitchFamily="34" charset="0"/>
              <a:buChar char="•"/>
            </a:pPr>
            <a:r>
              <a:rPr lang="en-US" sz="1200" dirty="0"/>
              <a:t>CEOS WGISS and OGC cooperation </a:t>
            </a:r>
            <a:r>
              <a:rPr lang="en-US" sz="1200" dirty="0" smtClean="0"/>
              <a:t>can be a </a:t>
            </a:r>
            <a:r>
              <a:rPr lang="en-US" sz="1200" dirty="0"/>
              <a:t>virtuous circle </a:t>
            </a:r>
            <a:r>
              <a:rPr lang="en-US" sz="1200" dirty="0" smtClean="0"/>
              <a:t>for systems interoperability at world scale</a:t>
            </a:r>
            <a:endParaRPr lang="en-US" sz="1200" dirty="0"/>
          </a:p>
          <a:p>
            <a:pPr marL="261938" indent="-171450">
              <a:lnSpc>
                <a:spcPct val="200000"/>
              </a:lnSpc>
              <a:buFont typeface="Arial" panose="020B0604020202020204" pitchFamily="34" charset="0"/>
              <a:buChar char="•"/>
            </a:pPr>
            <a:r>
              <a:rPr lang="en-US" sz="1200" dirty="0" smtClean="0"/>
              <a:t>CEOS and OGC guidelines always recommended/applied in all the ESA projects:</a:t>
            </a:r>
          </a:p>
          <a:p>
            <a:pPr marL="541338" lvl="1" indent="-274638">
              <a:lnSpc>
                <a:spcPct val="200000"/>
              </a:lnSpc>
              <a:buFont typeface="Arial" panose="020B0604020202020204" pitchFamily="34" charset="0"/>
              <a:buChar char="•"/>
            </a:pPr>
            <a:r>
              <a:rPr lang="en-US" sz="1200" dirty="0" err="1" smtClean="0"/>
              <a:t>FedEO</a:t>
            </a:r>
            <a:r>
              <a:rPr lang="en-US" sz="1200" dirty="0" smtClean="0"/>
              <a:t>	</a:t>
            </a:r>
            <a:r>
              <a:rPr lang="en-US" sz="1200" dirty="0" smtClean="0">
                <a:hlinkClick r:id="rId2"/>
              </a:rPr>
              <a:t>http://fedeo.esa.int/opensearch/readme.html</a:t>
            </a:r>
            <a:r>
              <a:rPr lang="en-US" sz="1200" dirty="0" smtClean="0"/>
              <a:t>  </a:t>
            </a:r>
          </a:p>
          <a:p>
            <a:pPr marL="541338" lvl="1" indent="-274638">
              <a:lnSpc>
                <a:spcPct val="200000"/>
              </a:lnSpc>
              <a:buFont typeface="Arial" panose="020B0604020202020204" pitchFamily="34" charset="0"/>
              <a:buChar char="•"/>
            </a:pPr>
            <a:r>
              <a:rPr lang="en-US" sz="1200" dirty="0" err="1" smtClean="0"/>
              <a:t>Proba</a:t>
            </a:r>
            <a:r>
              <a:rPr lang="en-US" sz="1200" dirty="0" smtClean="0"/>
              <a:t>-V MEP	</a:t>
            </a:r>
            <a:r>
              <a:rPr lang="en-US" sz="1200" dirty="0" smtClean="0">
                <a:hlinkClick r:id="rId3"/>
              </a:rPr>
              <a:t>https://proba-v-mep.esa.int/about-mep-proba-v/mep-proba-v-architecture</a:t>
            </a:r>
            <a:r>
              <a:rPr lang="en-US" sz="1200" dirty="0" smtClean="0"/>
              <a:t> </a:t>
            </a:r>
          </a:p>
          <a:p>
            <a:pPr marL="541338" lvl="1" indent="-274638">
              <a:lnSpc>
                <a:spcPct val="200000"/>
              </a:lnSpc>
              <a:buFont typeface="Arial" panose="020B0604020202020204" pitchFamily="34" charset="0"/>
              <a:buChar char="•"/>
            </a:pPr>
            <a:r>
              <a:rPr lang="en-US" sz="1200" dirty="0" smtClean="0"/>
              <a:t>EVO-ODAS 	</a:t>
            </a:r>
            <a:r>
              <a:rPr lang="en-US" sz="1200" dirty="0" smtClean="0">
                <a:hlinkClick r:id="rId4"/>
              </a:rPr>
              <a:t>http://wiki.services.eoportal.org/tiki-index.php?page=EVO-ODAS+Team</a:t>
            </a:r>
            <a:r>
              <a:rPr lang="en-US" sz="1200" dirty="0" smtClean="0"/>
              <a:t> </a:t>
            </a:r>
          </a:p>
          <a:p>
            <a:pPr marL="261938" indent="-171450">
              <a:lnSpc>
                <a:spcPct val="200000"/>
              </a:lnSpc>
              <a:buFont typeface="Arial" panose="020B0604020202020204" pitchFamily="34" charset="0"/>
              <a:buChar char="•"/>
            </a:pPr>
            <a:r>
              <a:rPr lang="en-US" sz="1200" dirty="0" smtClean="0"/>
              <a:t>CEOS and OGC OpenSearch guideline also applicable to BIOMASS </a:t>
            </a:r>
            <a:r>
              <a:rPr lang="en-US" sz="1200" dirty="0" smtClean="0"/>
              <a:t>Pilot Mission </a:t>
            </a:r>
            <a:r>
              <a:rPr lang="en-US" sz="1200" dirty="0" smtClean="0"/>
              <a:t>Exploitation Platform project, proposing an innovative ESA/NASA federated mission exploitation platform</a:t>
            </a:r>
          </a:p>
        </p:txBody>
      </p:sp>
    </p:spTree>
    <p:extLst>
      <p:ext uri="{BB962C8B-B14F-4D97-AF65-F5344CB8AC3E}">
        <p14:creationId xmlns:p14="http://schemas.microsoft.com/office/powerpoint/2010/main" val="3895445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&amp; Next Steps</a:t>
            </a:r>
            <a:endParaRPr lang="en-GB" dirty="0"/>
          </a:p>
        </p:txBody>
      </p:sp>
      <p:sp>
        <p:nvSpPr>
          <p:cNvPr id="3" name="Content Placeholder 2"/>
          <p:cNvSpPr>
            <a:spLocks noGrp="1"/>
          </p:cNvSpPr>
          <p:nvPr>
            <p:ph idx="1"/>
          </p:nvPr>
        </p:nvSpPr>
        <p:spPr>
          <a:xfrm>
            <a:off x="172800" y="727200"/>
            <a:ext cx="8748000" cy="3969208"/>
          </a:xfrm>
        </p:spPr>
        <p:txBody>
          <a:bodyPr/>
          <a:lstStyle/>
          <a:p>
            <a:pPr marL="90488" indent="0" algn="ctr">
              <a:lnSpc>
                <a:spcPct val="150000"/>
              </a:lnSpc>
            </a:pPr>
            <a:r>
              <a:rPr lang="en-US" sz="1200" b="1" i="1" dirty="0" smtClean="0"/>
              <a:t>… NEXT STEPS to be Discussed…</a:t>
            </a:r>
            <a:endParaRPr lang="en-GB" sz="1200" b="1" i="1" dirty="0"/>
          </a:p>
          <a:p>
            <a:pPr marL="90488" indent="0">
              <a:lnSpc>
                <a:spcPct val="150000"/>
              </a:lnSpc>
            </a:pPr>
            <a:r>
              <a:rPr lang="en-US" sz="1000" b="1" i="1" dirty="0" smtClean="0"/>
              <a:t>Short terms</a:t>
            </a:r>
            <a:endParaRPr lang="en-GB" sz="1000" b="1" i="1" dirty="0" smtClean="0"/>
          </a:p>
          <a:p>
            <a:pPr marL="271463" indent="-180975">
              <a:lnSpc>
                <a:spcPct val="150000"/>
              </a:lnSpc>
              <a:buFont typeface="Arial" panose="020B0604020202020204" pitchFamily="34" charset="0"/>
              <a:buChar char="•"/>
            </a:pPr>
            <a:r>
              <a:rPr lang="en-GB" sz="1000" dirty="0" smtClean="0"/>
              <a:t>CEOS </a:t>
            </a:r>
            <a:r>
              <a:rPr lang="en-GB" sz="1000" dirty="0"/>
              <a:t>Open Search Conformance Test document</a:t>
            </a:r>
          </a:p>
          <a:p>
            <a:pPr marL="271463" indent="-180975">
              <a:lnSpc>
                <a:spcPct val="150000"/>
              </a:lnSpc>
              <a:buFont typeface="Arial" panose="020B0604020202020204" pitchFamily="34" charset="0"/>
              <a:buChar char="•"/>
            </a:pPr>
            <a:r>
              <a:rPr lang="en-GB" sz="1000" dirty="0"/>
              <a:t>CEOS </a:t>
            </a:r>
            <a:r>
              <a:rPr lang="en-GB" sz="1000" dirty="0" smtClean="0"/>
              <a:t>Conformance </a:t>
            </a:r>
            <a:r>
              <a:rPr lang="en-GB" sz="1000" dirty="0"/>
              <a:t>Test </a:t>
            </a:r>
            <a:r>
              <a:rPr lang="en-GB" sz="1000" dirty="0" smtClean="0"/>
              <a:t>SW</a:t>
            </a:r>
          </a:p>
          <a:p>
            <a:pPr marL="90488" indent="0">
              <a:lnSpc>
                <a:spcPct val="150000"/>
              </a:lnSpc>
            </a:pPr>
            <a:endParaRPr lang="en-US" sz="1000" b="1" i="1" dirty="0" smtClean="0"/>
          </a:p>
          <a:p>
            <a:pPr marL="90488" indent="0">
              <a:lnSpc>
                <a:spcPct val="150000"/>
              </a:lnSpc>
            </a:pPr>
            <a:r>
              <a:rPr lang="en-US" sz="1000" b="1" i="1" dirty="0" smtClean="0"/>
              <a:t>Longer Terms </a:t>
            </a:r>
          </a:p>
          <a:p>
            <a:pPr marL="271463" indent="-180975">
              <a:lnSpc>
                <a:spcPct val="150000"/>
              </a:lnSpc>
              <a:buFont typeface="Arial" panose="020B0604020202020204" pitchFamily="34" charset="0"/>
              <a:buChar char="•"/>
            </a:pPr>
            <a:r>
              <a:rPr lang="en-US" sz="1000" dirty="0" smtClean="0"/>
              <a:t>Further review cycle of CEOS Best Practice considering OGC 13-026r9 and OGC 17-047</a:t>
            </a:r>
          </a:p>
          <a:p>
            <a:pPr marL="271463" indent="-180975">
              <a:lnSpc>
                <a:spcPct val="150000"/>
              </a:lnSpc>
              <a:buFont typeface="Arial" panose="020B0604020202020204" pitchFamily="34" charset="0"/>
              <a:buChar char="•"/>
            </a:pPr>
            <a:r>
              <a:rPr lang="en-US" sz="1000" dirty="0" smtClean="0"/>
              <a:t>Following same track of OGC 17-003, start working on simplified collection metadata model based on merged information from ISO 19115 and UMM-C, encoded in JSON</a:t>
            </a:r>
          </a:p>
          <a:p>
            <a:pPr marL="90488" indent="0">
              <a:lnSpc>
                <a:spcPct val="150000"/>
              </a:lnSpc>
            </a:pPr>
            <a:endParaRPr lang="en-US" sz="1000" dirty="0" smtClean="0"/>
          </a:p>
          <a:p>
            <a:pPr marL="90488" indent="-3175">
              <a:lnSpc>
                <a:spcPct val="150000"/>
              </a:lnSpc>
            </a:pPr>
            <a:r>
              <a:rPr lang="en-US" sz="1000" dirty="0" smtClean="0"/>
              <a:t>This </a:t>
            </a:r>
            <a:r>
              <a:rPr lang="en-US" sz="1000" dirty="0"/>
              <a:t>would bring our catalogue services to a new level of interoperability:</a:t>
            </a:r>
          </a:p>
          <a:p>
            <a:pPr marL="447675" lvl="1" indent="-180975">
              <a:lnSpc>
                <a:spcPct val="150000"/>
              </a:lnSpc>
              <a:buFont typeface="Arial" panose="020B0604020202020204" pitchFamily="34" charset="0"/>
              <a:buChar char="•"/>
              <a:tabLst>
                <a:tab pos="447675" algn="l"/>
              </a:tabLst>
            </a:pPr>
            <a:r>
              <a:rPr lang="en-US" sz="1000" dirty="0" smtClean="0"/>
              <a:t>(Geo-)JSON(-LD) is </a:t>
            </a:r>
            <a:r>
              <a:rPr lang="en-US" sz="1000" dirty="0"/>
              <a:t>a de-facto standard supported by many tools and libraries that are used by developers to build clients</a:t>
            </a:r>
          </a:p>
          <a:p>
            <a:pPr marL="447675" lvl="1" indent="-180975">
              <a:lnSpc>
                <a:spcPct val="150000"/>
              </a:lnSpc>
              <a:buFont typeface="Arial" panose="020B0604020202020204" pitchFamily="34" charset="0"/>
              <a:buChar char="•"/>
              <a:tabLst>
                <a:tab pos="447675" algn="l"/>
              </a:tabLst>
            </a:pPr>
            <a:r>
              <a:rPr lang="en-US" sz="1000" dirty="0" smtClean="0"/>
              <a:t>Adopting </a:t>
            </a:r>
            <a:r>
              <a:rPr lang="en-US" sz="1000" dirty="0"/>
              <a:t>a common metadata model and vocabulary </a:t>
            </a:r>
          </a:p>
        </p:txBody>
      </p:sp>
    </p:spTree>
    <p:extLst>
      <p:ext uri="{BB962C8B-B14F-4D97-AF65-F5344CB8AC3E}">
        <p14:creationId xmlns:p14="http://schemas.microsoft.com/office/powerpoint/2010/main" val="682943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dirty="0"/>
              <a:t>CEOS WGISS </a:t>
            </a:r>
            <a:r>
              <a:rPr lang="en-US" altLang="en-US" sz="1800" dirty="0"/>
              <a:t>Working Groups (WGs) &amp; Objectives</a:t>
            </a:r>
          </a:p>
          <a:p>
            <a:pPr>
              <a:lnSpc>
                <a:spcPct val="250000"/>
              </a:lnSpc>
            </a:pPr>
            <a:r>
              <a:rPr lang="en-US" altLang="en-US" sz="1800" dirty="0"/>
              <a:t>	Achievements </a:t>
            </a:r>
          </a:p>
          <a:p>
            <a:pPr>
              <a:lnSpc>
                <a:spcPct val="250000"/>
              </a:lnSpc>
            </a:pPr>
            <a:r>
              <a:rPr lang="en-US" altLang="en-US" sz="1800" dirty="0"/>
              <a:t>	Pending </a:t>
            </a:r>
            <a:r>
              <a:rPr lang="en-US" altLang="en-US" sz="1800" dirty="0" smtClean="0"/>
              <a:t>Activities</a:t>
            </a:r>
            <a:endParaRPr lang="en-US" altLang="en-US" sz="1800" dirty="0"/>
          </a:p>
          <a:p>
            <a:pPr>
              <a:lnSpc>
                <a:spcPct val="250000"/>
              </a:lnSpc>
            </a:pPr>
            <a:r>
              <a:rPr lang="en-US" altLang="en-US" sz="1800" dirty="0" smtClean="0"/>
              <a:t>Synergy with OGC initiatives</a:t>
            </a:r>
          </a:p>
          <a:p>
            <a:pPr>
              <a:lnSpc>
                <a:spcPct val="250000"/>
              </a:lnSpc>
            </a:pPr>
            <a:r>
              <a:rPr lang="en-US" altLang="en-US" sz="1800" dirty="0"/>
              <a:t>Conclusions &amp; next steps</a:t>
            </a:r>
          </a:p>
        </p:txBody>
      </p:sp>
    </p:spTree>
    <p:extLst>
      <p:ext uri="{BB962C8B-B14F-4D97-AF65-F5344CB8AC3E}">
        <p14:creationId xmlns:p14="http://schemas.microsoft.com/office/powerpoint/2010/main" val="3102914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b="1" dirty="0">
                <a:solidFill>
                  <a:srgbClr val="FF0000"/>
                </a:solidFill>
              </a:rPr>
              <a:t>CEOS WGISS </a:t>
            </a:r>
            <a:r>
              <a:rPr lang="en-US" altLang="en-US" sz="1800" b="1" dirty="0" smtClean="0">
                <a:solidFill>
                  <a:srgbClr val="FF0000"/>
                </a:solidFill>
              </a:rPr>
              <a:t>Working Groups (WGs) &amp; Objectives</a:t>
            </a:r>
            <a:endParaRPr lang="en-US" altLang="en-US" sz="1800" dirty="0"/>
          </a:p>
          <a:p>
            <a:pPr>
              <a:lnSpc>
                <a:spcPct val="250000"/>
              </a:lnSpc>
            </a:pPr>
            <a:r>
              <a:rPr lang="en-US" altLang="en-US" sz="1800" dirty="0" smtClean="0"/>
              <a:t>	Achievements </a:t>
            </a:r>
          </a:p>
          <a:p>
            <a:pPr>
              <a:lnSpc>
                <a:spcPct val="250000"/>
              </a:lnSpc>
            </a:pPr>
            <a:r>
              <a:rPr lang="en-US" altLang="en-US" sz="1800" dirty="0" smtClean="0"/>
              <a:t>	Pending </a:t>
            </a:r>
            <a:r>
              <a:rPr lang="en-US" altLang="en-US" sz="1800" dirty="0"/>
              <a:t>Activities</a:t>
            </a:r>
            <a:endParaRPr lang="en-US" altLang="en-US" sz="1800" dirty="0" smtClean="0"/>
          </a:p>
          <a:p>
            <a:pPr>
              <a:lnSpc>
                <a:spcPct val="250000"/>
              </a:lnSpc>
            </a:pPr>
            <a:r>
              <a:rPr lang="en-US" altLang="en-US" sz="1800" dirty="0"/>
              <a:t>Synergy with OGC initiatives </a:t>
            </a:r>
            <a:endParaRPr lang="en-US" altLang="en-US" sz="1800" dirty="0" smtClean="0"/>
          </a:p>
          <a:p>
            <a:pPr>
              <a:lnSpc>
                <a:spcPct val="250000"/>
              </a:lnSpc>
            </a:pPr>
            <a:r>
              <a:rPr lang="en-US" altLang="en-US" sz="1800" dirty="0"/>
              <a:t>Conclusions &amp; next steps</a:t>
            </a:r>
          </a:p>
        </p:txBody>
      </p:sp>
    </p:spTree>
    <p:extLst>
      <p:ext uri="{BB962C8B-B14F-4D97-AF65-F5344CB8AC3E}">
        <p14:creationId xmlns:p14="http://schemas.microsoft.com/office/powerpoint/2010/main" val="3034712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43086" y="203009"/>
            <a:ext cx="7174846" cy="323165"/>
          </a:xfrm>
        </p:spPr>
        <p:txBody>
          <a:bodyPr/>
          <a:lstStyle/>
          <a:p>
            <a:r>
              <a:rPr lang="en-GB" altLang="en-US" sz="1500" dirty="0" smtClean="0"/>
              <a:t>CEOS OpenSearch II and </a:t>
            </a:r>
            <a:r>
              <a:rPr lang="en-US" altLang="en-US" sz="1500" dirty="0"/>
              <a:t>Connected Data Assets System Level </a:t>
            </a:r>
            <a:r>
              <a:rPr lang="en-US" altLang="en-US" sz="1500" dirty="0" smtClean="0"/>
              <a:t>Team</a:t>
            </a:r>
            <a:endParaRPr lang="en-GB" altLang="en-US" sz="1500" dirty="0" smtClean="0"/>
          </a:p>
        </p:txBody>
      </p:sp>
      <p:sp>
        <p:nvSpPr>
          <p:cNvPr id="5123" name="Content Placeholder 2"/>
          <p:cNvSpPr>
            <a:spLocks noGrp="1"/>
          </p:cNvSpPr>
          <p:nvPr>
            <p:ph idx="1"/>
          </p:nvPr>
        </p:nvSpPr>
        <p:spPr/>
        <p:txBody>
          <a:bodyPr/>
          <a:lstStyle/>
          <a:p>
            <a:pPr marL="0" indent="0">
              <a:lnSpc>
                <a:spcPct val="120000"/>
              </a:lnSpc>
              <a:spcBef>
                <a:spcPts val="600"/>
              </a:spcBef>
              <a:buFontTx/>
              <a:buNone/>
            </a:pPr>
            <a:r>
              <a:rPr lang="en-US" altLang="en-US" sz="1000" b="1" dirty="0" smtClean="0">
                <a:solidFill>
                  <a:srgbClr val="FF0000"/>
                </a:solidFill>
              </a:rPr>
              <a:t>CEOS WGISS OpenSearch II Project</a:t>
            </a:r>
            <a:r>
              <a:rPr lang="en-US" altLang="en-US" sz="1000" dirty="0" smtClean="0"/>
              <a:t>, started with WGISS#40,</a:t>
            </a:r>
            <a:r>
              <a:rPr lang="en-US" altLang="en-US" sz="1000" b="1" dirty="0" smtClean="0"/>
              <a:t> </a:t>
            </a:r>
            <a:r>
              <a:rPr lang="en-US" altLang="en-US" sz="1000" dirty="0" smtClean="0"/>
              <a:t>led </a:t>
            </a:r>
            <a:r>
              <a:rPr lang="en-GB" altLang="en-US" sz="1000" dirty="0" smtClean="0"/>
              <a:t>by:</a:t>
            </a:r>
          </a:p>
          <a:p>
            <a:pPr marL="0" indent="0">
              <a:lnSpc>
                <a:spcPct val="120000"/>
              </a:lnSpc>
              <a:spcBef>
                <a:spcPts val="600"/>
              </a:spcBef>
              <a:buFontTx/>
              <a:buNone/>
            </a:pPr>
            <a:r>
              <a:rPr lang="en-GB" altLang="en-US" sz="1000" dirty="0" smtClean="0"/>
              <a:t>		ESA	Andrea Della </a:t>
            </a:r>
            <a:r>
              <a:rPr lang="en-GB" altLang="en-US" sz="1000" dirty="0" err="1" smtClean="0"/>
              <a:t>Vecchia</a:t>
            </a:r>
            <a:endParaRPr lang="en-GB" altLang="en-US" sz="1000" dirty="0" smtClean="0"/>
          </a:p>
          <a:p>
            <a:pPr marL="0" indent="0">
              <a:lnSpc>
                <a:spcPct val="120000"/>
              </a:lnSpc>
              <a:spcBef>
                <a:spcPts val="600"/>
              </a:spcBef>
              <a:buFontTx/>
              <a:buNone/>
            </a:pPr>
            <a:r>
              <a:rPr lang="en-GB" altLang="en-US" sz="1000" dirty="0" smtClean="0"/>
              <a:t>			Olivier </a:t>
            </a:r>
            <a:r>
              <a:rPr lang="en-GB" altLang="en-US" sz="1000" dirty="0" err="1" smtClean="0"/>
              <a:t>Barois</a:t>
            </a:r>
            <a:endParaRPr lang="en-GB" altLang="en-US" sz="1000" dirty="0" smtClean="0"/>
          </a:p>
          <a:p>
            <a:pPr marL="0" indent="0">
              <a:lnSpc>
                <a:spcPct val="120000"/>
              </a:lnSpc>
              <a:spcBef>
                <a:spcPts val="600"/>
              </a:spcBef>
              <a:buFontTx/>
              <a:buNone/>
            </a:pPr>
            <a:r>
              <a:rPr lang="en-GB" altLang="en-US" sz="1000" dirty="0" smtClean="0"/>
              <a:t>			Yves </a:t>
            </a:r>
            <a:r>
              <a:rPr lang="en-GB" altLang="en-US" sz="1000" dirty="0" err="1" smtClean="0"/>
              <a:t>Coene</a:t>
            </a:r>
            <a:r>
              <a:rPr lang="en-GB" altLang="en-US" sz="1000" dirty="0" smtClean="0"/>
              <a:t> </a:t>
            </a:r>
          </a:p>
          <a:p>
            <a:pPr marL="0" indent="0">
              <a:lnSpc>
                <a:spcPct val="120000"/>
              </a:lnSpc>
              <a:spcBef>
                <a:spcPts val="600"/>
              </a:spcBef>
              <a:buFontTx/>
              <a:buNone/>
            </a:pPr>
            <a:endParaRPr lang="en-GB" altLang="en-US" sz="800" i="1" dirty="0" smtClean="0"/>
          </a:p>
          <a:p>
            <a:pPr marL="0" indent="0">
              <a:lnSpc>
                <a:spcPct val="150000"/>
              </a:lnSpc>
              <a:spcBef>
                <a:spcPts val="600"/>
              </a:spcBef>
              <a:buFontTx/>
              <a:buNone/>
            </a:pPr>
            <a:r>
              <a:rPr lang="en-GB" altLang="en-US" sz="1000" dirty="0" smtClean="0"/>
              <a:t>On the basis of the WGISS-40 meeting conclusions (</a:t>
            </a:r>
            <a:r>
              <a:rPr lang="en-GB" altLang="en-US" sz="1000" dirty="0" smtClean="0">
                <a:hlinkClick r:id="rId2"/>
              </a:rPr>
              <a:t>WGISS-40 </a:t>
            </a:r>
            <a:r>
              <a:rPr lang="en-GB" altLang="en-US" sz="1000" dirty="0" err="1" smtClean="0">
                <a:hlinkClick r:id="rId2"/>
              </a:rPr>
              <a:t>MoM</a:t>
            </a:r>
            <a:r>
              <a:rPr lang="en-GB" altLang="en-US" sz="1000" dirty="0" smtClean="0"/>
              <a:t>), the following targets have been defined:</a:t>
            </a:r>
          </a:p>
          <a:p>
            <a:pPr marL="266700" indent="-179388">
              <a:lnSpc>
                <a:spcPct val="150000"/>
              </a:lnSpc>
              <a:spcBef>
                <a:spcPts val="600"/>
              </a:spcBef>
              <a:buFont typeface="Verdana" pitchFamily="34" charset="0"/>
              <a:buAutoNum type="arabicPeriod"/>
            </a:pPr>
            <a:r>
              <a:rPr lang="en-GB" altLang="en-US" sz="1000" dirty="0" smtClean="0"/>
              <a:t> Consolidation and finalization of </a:t>
            </a:r>
            <a:r>
              <a:rPr lang="en-GB" altLang="en-US" sz="1000" b="1" dirty="0" smtClean="0"/>
              <a:t>CEOS OpenSearch Best Practice</a:t>
            </a:r>
            <a:r>
              <a:rPr lang="en-GB" altLang="en-US" sz="1000" dirty="0" smtClean="0"/>
              <a:t> document</a:t>
            </a:r>
          </a:p>
          <a:p>
            <a:pPr marL="266700" indent="-179388">
              <a:lnSpc>
                <a:spcPct val="150000"/>
              </a:lnSpc>
              <a:spcBef>
                <a:spcPts val="600"/>
              </a:spcBef>
              <a:buFont typeface="Verdana" pitchFamily="34" charset="0"/>
              <a:buAutoNum type="arabicPeriod"/>
            </a:pPr>
            <a:r>
              <a:rPr lang="en-GB" altLang="en-US" sz="1000" dirty="0" smtClean="0"/>
              <a:t> Updating of the </a:t>
            </a:r>
            <a:r>
              <a:rPr lang="en-GB" altLang="en-US" sz="1000" b="1" dirty="0" smtClean="0"/>
              <a:t>CEOS Developer Guide</a:t>
            </a:r>
            <a:r>
              <a:rPr lang="en-GB" altLang="en-US" sz="1000" dirty="0" smtClean="0"/>
              <a:t> document in accordance with the BP finalisation </a:t>
            </a:r>
          </a:p>
          <a:p>
            <a:pPr marL="266700" indent="-179388">
              <a:lnSpc>
                <a:spcPct val="150000"/>
              </a:lnSpc>
              <a:spcBef>
                <a:spcPts val="600"/>
              </a:spcBef>
              <a:buFont typeface="Verdana" pitchFamily="34" charset="0"/>
              <a:buAutoNum type="arabicPeriod"/>
            </a:pPr>
            <a:r>
              <a:rPr lang="en-GB" altLang="en-US" sz="1000" dirty="0" smtClean="0"/>
              <a:t> Start discussion about </a:t>
            </a:r>
            <a:r>
              <a:rPr lang="en-GB" altLang="en-US" sz="1000" b="1" dirty="0" smtClean="0"/>
              <a:t>CEOS OpenSearch Conformance Tests</a:t>
            </a:r>
            <a:r>
              <a:rPr lang="en-GB" altLang="en-US" sz="1000" dirty="0" smtClean="0"/>
              <a:t> document</a:t>
            </a:r>
          </a:p>
          <a:p>
            <a:pPr indent="0">
              <a:lnSpc>
                <a:spcPct val="150000"/>
              </a:lnSpc>
              <a:spcBef>
                <a:spcPts val="600"/>
              </a:spcBef>
            </a:pPr>
            <a:endParaRPr lang="en-GB" altLang="en-US" sz="900" b="1" i="1" dirty="0" smtClean="0">
              <a:solidFill>
                <a:srgbClr val="FF0000"/>
              </a:solidFill>
            </a:endParaRPr>
          </a:p>
          <a:p>
            <a:pPr indent="0">
              <a:lnSpc>
                <a:spcPct val="150000"/>
              </a:lnSpc>
              <a:spcBef>
                <a:spcPts val="600"/>
              </a:spcBef>
            </a:pPr>
            <a:r>
              <a:rPr lang="en-GB" altLang="en-US" sz="1000" b="1" i="1" dirty="0">
                <a:solidFill>
                  <a:srgbClr val="FF0000"/>
                </a:solidFill>
              </a:rPr>
              <a:t>CEOS WGISS </a:t>
            </a:r>
            <a:r>
              <a:rPr lang="en-US" altLang="en-US" sz="1000" b="1" i="1" dirty="0">
                <a:solidFill>
                  <a:srgbClr val="FF0000"/>
                </a:solidFill>
              </a:rPr>
              <a:t>Connected Data Assets System Level </a:t>
            </a:r>
            <a:r>
              <a:rPr lang="en-US" altLang="en-US" sz="1000" b="1" i="1" dirty="0" smtClean="0">
                <a:solidFill>
                  <a:srgbClr val="FF0000"/>
                </a:solidFill>
              </a:rPr>
              <a:t>Team</a:t>
            </a:r>
            <a:r>
              <a:rPr lang="en-US" altLang="en-US" sz="1000" i="1" dirty="0" smtClean="0"/>
              <a:t>, led by </a:t>
            </a:r>
            <a:r>
              <a:rPr lang="en-US" altLang="en-US" sz="1000" i="1" dirty="0" err="1"/>
              <a:t>Yonsook</a:t>
            </a:r>
            <a:r>
              <a:rPr lang="en-US" altLang="en-US" sz="1000" i="1" dirty="0"/>
              <a:t> </a:t>
            </a:r>
            <a:r>
              <a:rPr lang="en-US" altLang="en-US" sz="1000" i="1" dirty="0" err="1" smtClean="0"/>
              <a:t>Enloe</a:t>
            </a:r>
            <a:r>
              <a:rPr lang="en-US" altLang="en-US" sz="1000" i="1" dirty="0" smtClean="0"/>
              <a:t>, was created </a:t>
            </a:r>
            <a:r>
              <a:rPr lang="en-US" altLang="en-US" sz="1000" i="1" dirty="0"/>
              <a:t>after the WGISS#42 </a:t>
            </a:r>
            <a:r>
              <a:rPr lang="en-US" altLang="en-US" sz="1000" i="1" dirty="0" smtClean="0"/>
              <a:t>in September 2016 (Action </a:t>
            </a:r>
            <a:r>
              <a:rPr lang="en-GB" sz="1000" i="1" dirty="0"/>
              <a:t>WGISS-42-09). It aims to analyse the CEOS Data </a:t>
            </a:r>
            <a:r>
              <a:rPr lang="en-GB" sz="1000" i="1" dirty="0" smtClean="0"/>
              <a:t>Assets, </a:t>
            </a:r>
            <a:r>
              <a:rPr lang="en-GB" sz="1000" i="1" dirty="0"/>
              <a:t>identify interoperability issues, propose solutions and feed </a:t>
            </a:r>
            <a:r>
              <a:rPr lang="en-GB" sz="1000" i="1" dirty="0" smtClean="0"/>
              <a:t>CEOS standardisation initiatives </a:t>
            </a:r>
            <a:r>
              <a:rPr lang="en-GB" sz="1000" i="1" u="sng" dirty="0" smtClean="0"/>
              <a:t>in synergies with OGC activities</a:t>
            </a:r>
            <a:r>
              <a:rPr lang="en-GB" sz="1000" i="1" dirty="0" smtClean="0"/>
              <a:t>. Monthly </a:t>
            </a:r>
            <a:r>
              <a:rPr lang="en-GB" sz="1000" i="1" dirty="0" err="1" smtClean="0"/>
              <a:t>telco</a:t>
            </a:r>
            <a:r>
              <a:rPr lang="en-GB" sz="1000" i="1" dirty="0" smtClean="0"/>
              <a:t> performed since 24 October 2016</a:t>
            </a:r>
            <a:r>
              <a:rPr lang="en-GB" sz="1000" dirty="0" smtClean="0"/>
              <a:t>. </a:t>
            </a:r>
            <a:endParaRPr lang="en-GB" altLang="en-US" sz="1000" dirty="0"/>
          </a:p>
        </p:txBody>
      </p:sp>
    </p:spTree>
    <p:extLst>
      <p:ext uri="{BB962C8B-B14F-4D97-AF65-F5344CB8AC3E}">
        <p14:creationId xmlns:p14="http://schemas.microsoft.com/office/powerpoint/2010/main" val="1157037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spcBef>
                <a:spcPts val="400"/>
              </a:spcBef>
            </a:pPr>
            <a:r>
              <a:rPr lang="en-GB" sz="1050" dirty="0" smtClean="0"/>
              <a:t>To set up and make available a fully </a:t>
            </a:r>
            <a:r>
              <a:rPr lang="en-GB" sz="1050" b="1" dirty="0" smtClean="0"/>
              <a:t>standardised</a:t>
            </a:r>
            <a:r>
              <a:rPr lang="en-GB" sz="1050" dirty="0" smtClean="0"/>
              <a:t> and </a:t>
            </a:r>
            <a:r>
              <a:rPr lang="en-GB" sz="1050" b="1" dirty="0" smtClean="0"/>
              <a:t>interoperable</a:t>
            </a:r>
            <a:r>
              <a:rPr lang="en-GB" sz="1050" dirty="0" smtClean="0"/>
              <a:t> CEOS </a:t>
            </a:r>
            <a:r>
              <a:rPr lang="en-GB" sz="1050" dirty="0"/>
              <a:t>(but not limited to</a:t>
            </a:r>
            <a:r>
              <a:rPr lang="en-GB" sz="1050" dirty="0" smtClean="0"/>
              <a:t>) connected data assets, following items need to be addressed:</a:t>
            </a:r>
          </a:p>
          <a:p>
            <a:pPr marL="266700" indent="-266700">
              <a:lnSpc>
                <a:spcPct val="150000"/>
              </a:lnSpc>
              <a:spcBef>
                <a:spcPts val="400"/>
              </a:spcBef>
              <a:buFont typeface="+mj-lt"/>
              <a:buAutoNum type="romanUcPeriod"/>
              <a:tabLst>
                <a:tab pos="1257300" algn="l"/>
              </a:tabLst>
            </a:pPr>
            <a:r>
              <a:rPr lang="en-US" sz="900" dirty="0" smtClean="0"/>
              <a:t>Make </a:t>
            </a:r>
            <a:r>
              <a:rPr lang="en-US" sz="900" dirty="0"/>
              <a:t>available CEOS OpenSearch endpoints: IDN, CWIC and </a:t>
            </a:r>
            <a:r>
              <a:rPr lang="en-US" sz="900" dirty="0" err="1"/>
              <a:t>FedEO</a:t>
            </a:r>
            <a:endParaRPr lang="en-US" sz="900" dirty="0"/>
          </a:p>
          <a:p>
            <a:pPr marL="449263" lvl="1" indent="-182563">
              <a:lnSpc>
                <a:spcPct val="150000"/>
              </a:lnSpc>
              <a:spcBef>
                <a:spcPts val="400"/>
              </a:spcBef>
              <a:buFont typeface="+mj-lt"/>
              <a:buAutoNum type="alphaLcParenR"/>
              <a:tabLst>
                <a:tab pos="803275" algn="l"/>
              </a:tabLst>
            </a:pPr>
            <a:r>
              <a:rPr lang="en-US" sz="900" dirty="0"/>
              <a:t>IDN	</a:t>
            </a:r>
            <a:r>
              <a:rPr lang="en-US" sz="900" dirty="0" smtClean="0"/>
              <a:t>   </a:t>
            </a:r>
            <a:r>
              <a:rPr lang="en-US" sz="900" dirty="0" smtClean="0">
                <a:solidFill>
                  <a:schemeClr val="accent1"/>
                </a:solidFill>
                <a:hlinkClick r:id="rId2"/>
              </a:rPr>
              <a:t>https</a:t>
            </a:r>
            <a:r>
              <a:rPr lang="en-US" sz="900" dirty="0">
                <a:solidFill>
                  <a:schemeClr val="accent1"/>
                </a:solidFill>
                <a:hlinkClick r:id="rId2"/>
              </a:rPr>
              <a:t>://cmr.earthdata.nasa.gov/opensearch/collections/descriptor_document_facets.xml?clientId=cswOpenSearchDoc</a:t>
            </a:r>
            <a:r>
              <a:rPr lang="en-US" sz="900" dirty="0">
                <a:solidFill>
                  <a:schemeClr val="accent1"/>
                </a:solidFill>
              </a:rPr>
              <a:t> </a:t>
            </a:r>
          </a:p>
          <a:p>
            <a:pPr marL="449263" lvl="1" indent="-182563">
              <a:lnSpc>
                <a:spcPct val="150000"/>
              </a:lnSpc>
              <a:spcBef>
                <a:spcPts val="400"/>
              </a:spcBef>
              <a:buFont typeface="+mj-lt"/>
              <a:buAutoNum type="alphaLcParenR"/>
              <a:tabLst>
                <a:tab pos="803275" algn="l"/>
              </a:tabLst>
            </a:pPr>
            <a:r>
              <a:rPr lang="en-US" sz="900" dirty="0"/>
              <a:t>CWIC	</a:t>
            </a:r>
            <a:r>
              <a:rPr lang="en-US" sz="900" dirty="0" smtClean="0"/>
              <a:t>   </a:t>
            </a:r>
            <a:r>
              <a:rPr lang="en-US" sz="900" dirty="0" smtClean="0">
                <a:hlinkClick r:id="rId3"/>
              </a:rPr>
              <a:t>http</a:t>
            </a:r>
            <a:r>
              <a:rPr lang="en-US" sz="900" dirty="0">
                <a:hlinkClick r:id="rId3"/>
              </a:rPr>
              <a:t>://cwic.wgiss.ceos.org/opensearch/datasets/osdd.xml?clientId=cwicClient</a:t>
            </a:r>
            <a:endParaRPr lang="en-US" sz="900" dirty="0"/>
          </a:p>
          <a:p>
            <a:pPr marL="449263" lvl="1" indent="-182563">
              <a:lnSpc>
                <a:spcPct val="150000"/>
              </a:lnSpc>
              <a:spcBef>
                <a:spcPts val="400"/>
              </a:spcBef>
              <a:buFont typeface="+mj-lt"/>
              <a:buAutoNum type="alphaLcParenR"/>
              <a:tabLst>
                <a:tab pos="803275" algn="l"/>
              </a:tabLst>
            </a:pPr>
            <a:r>
              <a:rPr lang="en-US" sz="900" dirty="0" err="1"/>
              <a:t>FeDEO</a:t>
            </a:r>
            <a:r>
              <a:rPr lang="en-US" sz="900" dirty="0"/>
              <a:t>	</a:t>
            </a:r>
            <a:r>
              <a:rPr lang="en-US" sz="900" dirty="0">
                <a:hlinkClick r:id="rId4"/>
              </a:rPr>
              <a:t>http://fedeo.esa.int/opensearch/description.xml</a:t>
            </a:r>
            <a:r>
              <a:rPr lang="en-US" sz="900" dirty="0"/>
              <a:t> </a:t>
            </a:r>
          </a:p>
          <a:p>
            <a:pPr marL="266700" indent="-266700">
              <a:lnSpc>
                <a:spcPct val="150000"/>
              </a:lnSpc>
              <a:spcBef>
                <a:spcPts val="400"/>
              </a:spcBef>
              <a:buFont typeface="+mj-lt"/>
              <a:buAutoNum type="romanUcPeriod"/>
              <a:tabLst>
                <a:tab pos="1257300" algn="l"/>
              </a:tabLst>
            </a:pPr>
            <a:r>
              <a:rPr lang="en-US" sz="900" dirty="0" smtClean="0"/>
              <a:t>Agree </a:t>
            </a:r>
            <a:r>
              <a:rPr lang="en-US" sz="900" dirty="0"/>
              <a:t>and define CEOS OpenSearch Guidelines, including:</a:t>
            </a:r>
          </a:p>
          <a:p>
            <a:pPr marL="449263" lvl="1" indent="-182563">
              <a:lnSpc>
                <a:spcPct val="150000"/>
              </a:lnSpc>
              <a:spcBef>
                <a:spcPts val="400"/>
              </a:spcBef>
              <a:buFont typeface="+mj-lt"/>
              <a:buAutoNum type="alphaLcParenR"/>
              <a:tabLst>
                <a:tab pos="803275" algn="l"/>
              </a:tabLst>
            </a:pPr>
            <a:r>
              <a:rPr lang="en-US" sz="900" dirty="0" smtClean="0">
                <a:hlinkClick r:id="rId5"/>
              </a:rPr>
              <a:t>CEOS OpenSearch Best Practice</a:t>
            </a:r>
            <a:r>
              <a:rPr lang="en-US" sz="900" dirty="0" smtClean="0"/>
              <a:t>, version 1.2, issued on 13/06/2017	</a:t>
            </a:r>
          </a:p>
          <a:p>
            <a:pPr marL="449263" lvl="1" indent="-182563">
              <a:lnSpc>
                <a:spcPct val="150000"/>
              </a:lnSpc>
              <a:spcBef>
                <a:spcPts val="400"/>
              </a:spcBef>
              <a:buFont typeface="+mj-lt"/>
              <a:buAutoNum type="alphaLcParenR"/>
              <a:tabLst>
                <a:tab pos="803275" algn="l"/>
              </a:tabLst>
            </a:pPr>
            <a:r>
              <a:rPr lang="en-US" sz="900" dirty="0" smtClean="0">
                <a:hlinkClick r:id="rId6"/>
              </a:rPr>
              <a:t>CEOS OpenSearch Developer Guide</a:t>
            </a:r>
            <a:r>
              <a:rPr lang="en-US" sz="900" dirty="0" smtClean="0"/>
              <a:t>, version 2.0D3, issued on 14/11/2016</a:t>
            </a:r>
          </a:p>
          <a:p>
            <a:pPr marL="449263" lvl="1" indent="-182563">
              <a:lnSpc>
                <a:spcPct val="150000"/>
              </a:lnSpc>
              <a:spcBef>
                <a:spcPts val="400"/>
              </a:spcBef>
              <a:buFont typeface="+mj-lt"/>
              <a:buAutoNum type="alphaLcParenR"/>
              <a:tabLst>
                <a:tab pos="803275" algn="l"/>
              </a:tabLst>
            </a:pPr>
            <a:r>
              <a:rPr lang="en-US" sz="900" dirty="0" smtClean="0"/>
              <a:t>CEOS OpenSearch Conformance Test</a:t>
            </a: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t>Deliver </a:t>
            </a:r>
            <a:r>
              <a:rPr lang="en-US" sz="900" dirty="0"/>
              <a:t>CEOS conformance Test SW to quantify: </a:t>
            </a:r>
          </a:p>
          <a:p>
            <a:pPr marL="449263" lvl="1" indent="-182563">
              <a:lnSpc>
                <a:spcPct val="150000"/>
              </a:lnSpc>
              <a:spcBef>
                <a:spcPts val="400"/>
              </a:spcBef>
              <a:buClr>
                <a:srgbClr val="0098DB"/>
              </a:buClr>
              <a:buFont typeface="+mj-lt"/>
              <a:buAutoNum type="alphaLcParenR"/>
              <a:tabLst>
                <a:tab pos="449263" algn="l"/>
              </a:tabLst>
            </a:pPr>
            <a:r>
              <a:rPr lang="en-US" sz="900" dirty="0" smtClean="0"/>
              <a:t>CEOS OpenSearch endpoints compliancy with CEOS Guideline </a:t>
            </a:r>
          </a:p>
          <a:p>
            <a:pPr marL="449263" lvl="1" indent="-182563">
              <a:lnSpc>
                <a:spcPct val="150000"/>
              </a:lnSpc>
              <a:spcBef>
                <a:spcPts val="400"/>
              </a:spcBef>
              <a:buClr>
                <a:srgbClr val="0098DB"/>
              </a:buClr>
              <a:buFont typeface="+mj-lt"/>
              <a:buAutoNum type="alphaLcParenR"/>
              <a:tabLst>
                <a:tab pos="449263" algn="l"/>
              </a:tabLst>
            </a:pPr>
            <a:r>
              <a:rPr lang="en-US" sz="900" dirty="0" smtClean="0"/>
              <a:t>Interoperability among CEOS OpenSearch endpoints </a:t>
            </a:r>
          </a:p>
          <a:p>
            <a:pPr indent="0">
              <a:lnSpc>
                <a:spcPct val="150000"/>
              </a:lnSpc>
              <a:spcBef>
                <a:spcPts val="400"/>
              </a:spcBef>
              <a:buClr>
                <a:srgbClr val="0098DB"/>
              </a:buClr>
              <a:tabLst>
                <a:tab pos="1257300" algn="l"/>
              </a:tabLst>
            </a:pPr>
            <a:endParaRPr lang="en-US" sz="900" dirty="0" smtClean="0"/>
          </a:p>
          <a:p>
            <a:pPr indent="0" algn="ctr">
              <a:lnSpc>
                <a:spcPct val="150000"/>
              </a:lnSpc>
              <a:spcBef>
                <a:spcPts val="400"/>
              </a:spcBef>
              <a:buClr>
                <a:srgbClr val="0098DB"/>
              </a:buClr>
              <a:tabLst>
                <a:tab pos="1257300" algn="l"/>
              </a:tabLst>
            </a:pPr>
            <a:r>
              <a:rPr lang="en-US" sz="900" b="1" dirty="0"/>
              <a:t>Points II and III could be reiterated considering new CEOS WGISS requirements and taking care of OGC standardization initiatives</a:t>
            </a:r>
          </a:p>
        </p:txBody>
      </p:sp>
      <p:sp>
        <p:nvSpPr>
          <p:cNvPr id="2" name="Title 1"/>
          <p:cNvSpPr>
            <a:spLocks noGrp="1"/>
          </p:cNvSpPr>
          <p:nvPr>
            <p:ph type="title"/>
          </p:nvPr>
        </p:nvSpPr>
        <p:spPr>
          <a:xfrm>
            <a:off x="143086" y="164538"/>
            <a:ext cx="7174846" cy="400110"/>
          </a:xfrm>
        </p:spPr>
        <p:txBody>
          <a:bodyPr/>
          <a:lstStyle/>
          <a:p>
            <a:r>
              <a:rPr lang="en-US" sz="2000" dirty="0"/>
              <a:t>CEOS </a:t>
            </a:r>
            <a:r>
              <a:rPr lang="en-US" sz="2000" dirty="0" smtClean="0"/>
              <a:t>OS / SLT Working Group Objectives</a:t>
            </a:r>
            <a:endParaRPr lang="en-US" sz="2000" dirty="0"/>
          </a:p>
        </p:txBody>
      </p:sp>
    </p:spTree>
    <p:extLst>
      <p:ext uri="{BB962C8B-B14F-4D97-AF65-F5344CB8AC3E}">
        <p14:creationId xmlns:p14="http://schemas.microsoft.com/office/powerpoint/2010/main" val="2539931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GB" altLang="en-US" dirty="0" smtClean="0"/>
              <a:t>Agenda</a:t>
            </a:r>
          </a:p>
        </p:txBody>
      </p:sp>
      <p:sp>
        <p:nvSpPr>
          <p:cNvPr id="4099" name="Content Placeholder 4"/>
          <p:cNvSpPr>
            <a:spLocks noGrp="1"/>
          </p:cNvSpPr>
          <p:nvPr>
            <p:ph idx="1"/>
          </p:nvPr>
        </p:nvSpPr>
        <p:spPr/>
        <p:txBody>
          <a:bodyPr/>
          <a:lstStyle/>
          <a:p>
            <a:pPr>
              <a:lnSpc>
                <a:spcPct val="250000"/>
              </a:lnSpc>
            </a:pPr>
            <a:r>
              <a:rPr lang="fr-BE" altLang="en-US" sz="1800" dirty="0"/>
              <a:t>CEOS WGISS </a:t>
            </a:r>
            <a:r>
              <a:rPr lang="en-US" altLang="en-US" sz="1800" dirty="0"/>
              <a:t>Working Groups (WGs) &amp; Objectives</a:t>
            </a:r>
          </a:p>
          <a:p>
            <a:pPr>
              <a:lnSpc>
                <a:spcPct val="250000"/>
              </a:lnSpc>
            </a:pPr>
            <a:r>
              <a:rPr lang="en-US" altLang="en-US" sz="1800" b="1" dirty="0" smtClean="0">
                <a:solidFill>
                  <a:srgbClr val="FF0000"/>
                </a:solidFill>
              </a:rPr>
              <a:t>	Achievements</a:t>
            </a:r>
            <a:r>
              <a:rPr lang="en-US" altLang="en-US" sz="1800" dirty="0" smtClean="0"/>
              <a:t> </a:t>
            </a:r>
          </a:p>
          <a:p>
            <a:pPr>
              <a:lnSpc>
                <a:spcPct val="250000"/>
              </a:lnSpc>
            </a:pPr>
            <a:r>
              <a:rPr lang="en-US" altLang="en-US" sz="1800" dirty="0"/>
              <a:t>	</a:t>
            </a:r>
            <a:r>
              <a:rPr lang="en-US" altLang="en-US" sz="1800" dirty="0" smtClean="0"/>
              <a:t>Pending </a:t>
            </a:r>
            <a:r>
              <a:rPr lang="en-US" altLang="en-US" sz="1800" dirty="0"/>
              <a:t>Activities</a:t>
            </a:r>
          </a:p>
          <a:p>
            <a:pPr>
              <a:lnSpc>
                <a:spcPct val="250000"/>
              </a:lnSpc>
            </a:pPr>
            <a:r>
              <a:rPr lang="en-US" altLang="en-US" sz="1800" dirty="0"/>
              <a:t>Synergy with OGC initiatives </a:t>
            </a:r>
            <a:endParaRPr lang="en-US" altLang="en-US" sz="1800" dirty="0" smtClean="0"/>
          </a:p>
          <a:p>
            <a:pPr>
              <a:lnSpc>
                <a:spcPct val="250000"/>
              </a:lnSpc>
            </a:pPr>
            <a:r>
              <a:rPr lang="en-US" altLang="en-US" sz="1800" dirty="0"/>
              <a:t>Conclusions &amp; next steps</a:t>
            </a:r>
          </a:p>
          <a:p>
            <a:pPr>
              <a:lnSpc>
                <a:spcPct val="250000"/>
              </a:lnSpc>
            </a:pPr>
            <a:endParaRPr lang="en-US" altLang="en-US" sz="1800" dirty="0"/>
          </a:p>
        </p:txBody>
      </p:sp>
    </p:spTree>
    <p:extLst>
      <p:ext uri="{BB962C8B-B14F-4D97-AF65-F5344CB8AC3E}">
        <p14:creationId xmlns:p14="http://schemas.microsoft.com/office/powerpoint/2010/main" val="3855366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3086" y="1287624"/>
            <a:ext cx="8895166" cy="1810139"/>
          </a:xfrm>
          <a:prstGeom prst="round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72799" y="727200"/>
            <a:ext cx="8865453" cy="3823200"/>
          </a:xfrm>
        </p:spPr>
        <p:txBody>
          <a:bodyPr/>
          <a:lstStyle/>
          <a:p>
            <a:pPr>
              <a:lnSpc>
                <a:spcPct val="150000"/>
              </a:lnSpc>
              <a:spcBef>
                <a:spcPts val="400"/>
              </a:spcBef>
            </a:pPr>
            <a:r>
              <a:rPr lang="en-GB" sz="1050" dirty="0" smtClean="0"/>
              <a:t>To set up and make available a fully </a:t>
            </a:r>
            <a:r>
              <a:rPr lang="en-GB" sz="1050" b="1" dirty="0" smtClean="0"/>
              <a:t>standardised</a:t>
            </a:r>
            <a:r>
              <a:rPr lang="en-GB" sz="1050" dirty="0" smtClean="0"/>
              <a:t> and </a:t>
            </a:r>
            <a:r>
              <a:rPr lang="en-GB" sz="1050" b="1" dirty="0" smtClean="0"/>
              <a:t>interoperable</a:t>
            </a:r>
            <a:r>
              <a:rPr lang="en-GB" sz="1050" dirty="0" smtClean="0"/>
              <a:t> CEOS </a:t>
            </a:r>
            <a:r>
              <a:rPr lang="en-GB" sz="1050" dirty="0"/>
              <a:t>(but not limited to</a:t>
            </a:r>
            <a:r>
              <a:rPr lang="en-GB" sz="1050" dirty="0" smtClean="0"/>
              <a:t>) connected data assets, following items need to be addressed:</a:t>
            </a:r>
          </a:p>
          <a:p>
            <a:pPr marL="266700" indent="-266700">
              <a:lnSpc>
                <a:spcPct val="150000"/>
              </a:lnSpc>
              <a:spcBef>
                <a:spcPts val="400"/>
              </a:spcBef>
              <a:buFont typeface="+mj-lt"/>
              <a:buAutoNum type="romanUcPeriod"/>
              <a:tabLst>
                <a:tab pos="1257300" algn="l"/>
              </a:tabLst>
            </a:pPr>
            <a:r>
              <a:rPr lang="en-US" sz="900" b="1" dirty="0" smtClean="0">
                <a:solidFill>
                  <a:srgbClr val="FF0000"/>
                </a:solidFill>
              </a:rPr>
              <a:t>Make </a:t>
            </a:r>
            <a:r>
              <a:rPr lang="en-US" sz="900" b="1" dirty="0">
                <a:solidFill>
                  <a:srgbClr val="FF0000"/>
                </a:solidFill>
              </a:rPr>
              <a:t>available CEOS OpenSearch endpoints: IDN, CWIC and </a:t>
            </a:r>
            <a:r>
              <a:rPr lang="en-US" sz="900" b="1" dirty="0" err="1">
                <a:solidFill>
                  <a:srgbClr val="FF0000"/>
                </a:solidFill>
              </a:rPr>
              <a:t>FedEO</a:t>
            </a:r>
            <a:endParaRPr lang="en-US" sz="900" b="1" dirty="0">
              <a:solidFill>
                <a:srgbClr val="FF0000"/>
              </a:solidFill>
            </a:endParaRPr>
          </a:p>
          <a:p>
            <a:pPr marL="449263" lvl="1" indent="-182563">
              <a:lnSpc>
                <a:spcPct val="150000"/>
              </a:lnSpc>
              <a:spcBef>
                <a:spcPts val="400"/>
              </a:spcBef>
              <a:buFont typeface="+mj-lt"/>
              <a:buAutoNum type="alphaLcParenR"/>
              <a:tabLst>
                <a:tab pos="447675" algn="l"/>
              </a:tabLst>
            </a:pPr>
            <a:r>
              <a:rPr lang="en-US" sz="900" b="1" dirty="0" smtClean="0">
                <a:solidFill>
                  <a:srgbClr val="FF0000"/>
                </a:solidFill>
              </a:rPr>
              <a:t>IDN     </a:t>
            </a:r>
            <a:r>
              <a:rPr lang="en-US" sz="900" b="1" dirty="0" smtClean="0">
                <a:solidFill>
                  <a:srgbClr val="FF0000"/>
                </a:solidFill>
                <a:hlinkClick r:id="rId2"/>
              </a:rPr>
              <a:t>https</a:t>
            </a:r>
            <a:r>
              <a:rPr lang="en-US" sz="900" b="1" dirty="0">
                <a:solidFill>
                  <a:srgbClr val="FF0000"/>
                </a:solidFill>
                <a:hlinkClick r:id="rId2"/>
              </a:rPr>
              <a:t>://cmr.earthdata.nasa.gov/opensearch/collections/descriptor_document_facets.xml?clientId=cswOpenSearchDoc</a:t>
            </a:r>
            <a:r>
              <a:rPr lang="en-US" sz="900" b="1" dirty="0">
                <a:solidFill>
                  <a:srgbClr val="FF0000"/>
                </a:solidFill>
              </a:rPr>
              <a:t> </a:t>
            </a:r>
          </a:p>
          <a:p>
            <a:pPr marL="449263" lvl="1" indent="-182563">
              <a:lnSpc>
                <a:spcPct val="150000"/>
              </a:lnSpc>
              <a:spcBef>
                <a:spcPts val="400"/>
              </a:spcBef>
              <a:buFont typeface="+mj-lt"/>
              <a:buAutoNum type="alphaLcParenR"/>
              <a:tabLst>
                <a:tab pos="803275" algn="l"/>
              </a:tabLst>
            </a:pPr>
            <a:r>
              <a:rPr lang="en-US" sz="900" b="1" dirty="0">
                <a:solidFill>
                  <a:srgbClr val="FF0000"/>
                </a:solidFill>
              </a:rPr>
              <a:t>CWIC	</a:t>
            </a:r>
            <a:r>
              <a:rPr lang="en-US" sz="900" b="1" dirty="0">
                <a:solidFill>
                  <a:srgbClr val="FF0000"/>
                </a:solidFill>
                <a:hlinkClick r:id="rId3"/>
              </a:rPr>
              <a:t>http://cwic.wgiss.ceos.org/opensearch/datasets/osdd.xml?clientId=cwicClient</a:t>
            </a:r>
            <a:endParaRPr lang="en-US" sz="900" b="1" dirty="0">
              <a:solidFill>
                <a:srgbClr val="FF0000"/>
              </a:solidFill>
            </a:endParaRPr>
          </a:p>
          <a:p>
            <a:pPr marL="449263" lvl="1" indent="-182563">
              <a:lnSpc>
                <a:spcPct val="150000"/>
              </a:lnSpc>
              <a:spcBef>
                <a:spcPts val="400"/>
              </a:spcBef>
              <a:buFont typeface="+mj-lt"/>
              <a:buAutoNum type="alphaLcParenR"/>
              <a:tabLst>
                <a:tab pos="803275" algn="l"/>
              </a:tabLst>
            </a:pPr>
            <a:r>
              <a:rPr lang="en-US" sz="900" b="1" dirty="0" err="1">
                <a:solidFill>
                  <a:srgbClr val="FF0000"/>
                </a:solidFill>
              </a:rPr>
              <a:t>FeDEO</a:t>
            </a:r>
            <a:r>
              <a:rPr lang="en-US" sz="900" b="1" dirty="0">
                <a:solidFill>
                  <a:srgbClr val="FF0000"/>
                </a:solidFill>
              </a:rPr>
              <a:t>	</a:t>
            </a:r>
            <a:r>
              <a:rPr lang="en-US" sz="900" b="1" dirty="0">
                <a:solidFill>
                  <a:srgbClr val="FF0000"/>
                </a:solidFill>
                <a:hlinkClick r:id="rId4"/>
              </a:rPr>
              <a:t>http://fedeo.esa.int/opensearch/description.xml</a:t>
            </a:r>
            <a:r>
              <a:rPr lang="en-US" sz="900" b="1" dirty="0">
                <a:solidFill>
                  <a:srgbClr val="FF0000"/>
                </a:solidFill>
              </a:rPr>
              <a:t> </a:t>
            </a:r>
          </a:p>
          <a:p>
            <a:pPr marL="266700" indent="-266700">
              <a:lnSpc>
                <a:spcPct val="150000"/>
              </a:lnSpc>
              <a:spcBef>
                <a:spcPts val="400"/>
              </a:spcBef>
              <a:buFont typeface="+mj-lt"/>
              <a:buAutoNum type="romanUcPeriod"/>
              <a:tabLst>
                <a:tab pos="1257300" algn="l"/>
              </a:tabLst>
            </a:pPr>
            <a:r>
              <a:rPr lang="en-US" sz="900" b="1" dirty="0" smtClean="0">
                <a:solidFill>
                  <a:srgbClr val="FF0000"/>
                </a:solidFill>
              </a:rPr>
              <a:t>Agree </a:t>
            </a:r>
            <a:r>
              <a:rPr lang="en-US" sz="900" b="1" dirty="0">
                <a:solidFill>
                  <a:srgbClr val="FF0000"/>
                </a:solidFill>
              </a:rPr>
              <a:t>and define CEOS OpenSearch Guidelines, including:</a:t>
            </a:r>
          </a:p>
          <a:p>
            <a:pPr marL="449263" lvl="1" indent="-182563">
              <a:lnSpc>
                <a:spcPct val="150000"/>
              </a:lnSpc>
              <a:spcBef>
                <a:spcPts val="400"/>
              </a:spcBef>
              <a:buFont typeface="+mj-lt"/>
              <a:buAutoNum type="alphaLcParenR"/>
              <a:tabLst>
                <a:tab pos="803275" algn="l"/>
              </a:tabLst>
            </a:pPr>
            <a:r>
              <a:rPr lang="en-US" sz="900" b="1" dirty="0" smtClean="0">
                <a:solidFill>
                  <a:srgbClr val="FF0000"/>
                </a:solidFill>
                <a:hlinkClick r:id="rId5"/>
              </a:rPr>
              <a:t>CEOS OpenSearch Best Practice</a:t>
            </a:r>
            <a:r>
              <a:rPr lang="en-US" sz="900" b="1" dirty="0" smtClean="0">
                <a:solidFill>
                  <a:srgbClr val="FF0000"/>
                </a:solidFill>
              </a:rPr>
              <a:t>, version 1.2, issued on 13/06/2017	</a:t>
            </a:r>
          </a:p>
          <a:p>
            <a:pPr marL="449263" lvl="1" indent="-182563">
              <a:lnSpc>
                <a:spcPct val="150000"/>
              </a:lnSpc>
              <a:spcBef>
                <a:spcPts val="400"/>
              </a:spcBef>
              <a:buFont typeface="+mj-lt"/>
              <a:buAutoNum type="alphaLcParenR"/>
              <a:tabLst>
                <a:tab pos="803275" algn="l"/>
              </a:tabLst>
            </a:pPr>
            <a:r>
              <a:rPr lang="en-US" sz="900" b="1" dirty="0" smtClean="0">
                <a:solidFill>
                  <a:srgbClr val="FF0000"/>
                </a:solidFill>
                <a:hlinkClick r:id="rId6"/>
              </a:rPr>
              <a:t>CEOS OpenSearch Developer Guide</a:t>
            </a:r>
            <a:r>
              <a:rPr lang="en-US" sz="900" b="1" dirty="0" smtClean="0">
                <a:solidFill>
                  <a:srgbClr val="FF0000"/>
                </a:solidFill>
              </a:rPr>
              <a:t>, version 2.0D3, issued on 14/11/2016</a:t>
            </a:r>
          </a:p>
          <a:p>
            <a:pPr marL="449263" lvl="1" indent="-182563">
              <a:lnSpc>
                <a:spcPct val="150000"/>
              </a:lnSpc>
              <a:spcBef>
                <a:spcPts val="400"/>
              </a:spcBef>
              <a:buFont typeface="+mj-lt"/>
              <a:buAutoNum type="alphaLcParenR"/>
              <a:tabLst>
                <a:tab pos="803275" algn="l"/>
              </a:tabLst>
            </a:pPr>
            <a:r>
              <a:rPr lang="en-US" sz="900" dirty="0" smtClean="0"/>
              <a:t>CEOS OpenSearch Conformance Test</a:t>
            </a: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t>Deliver </a:t>
            </a:r>
            <a:r>
              <a:rPr lang="en-US" sz="900" dirty="0"/>
              <a:t>CEOS conformance Test SW to quantify: </a:t>
            </a:r>
          </a:p>
          <a:p>
            <a:pPr marL="449263" lvl="1" indent="-182563">
              <a:lnSpc>
                <a:spcPct val="150000"/>
              </a:lnSpc>
              <a:spcBef>
                <a:spcPts val="400"/>
              </a:spcBef>
              <a:buClr>
                <a:srgbClr val="0098DB"/>
              </a:buClr>
              <a:buFont typeface="+mj-lt"/>
              <a:buAutoNum type="alphaLcParenR"/>
              <a:tabLst>
                <a:tab pos="449263" algn="l"/>
              </a:tabLst>
            </a:pPr>
            <a:r>
              <a:rPr lang="en-US" sz="900" dirty="0" smtClean="0"/>
              <a:t>CEOS OpenSearch endpoints compliancy with CEOS Guideline </a:t>
            </a:r>
          </a:p>
          <a:p>
            <a:pPr marL="449263" lvl="1" indent="-182563">
              <a:lnSpc>
                <a:spcPct val="150000"/>
              </a:lnSpc>
              <a:spcBef>
                <a:spcPts val="400"/>
              </a:spcBef>
              <a:buClr>
                <a:srgbClr val="0098DB"/>
              </a:buClr>
              <a:buFont typeface="+mj-lt"/>
              <a:buAutoNum type="alphaLcParenR"/>
              <a:tabLst>
                <a:tab pos="449263" algn="l"/>
              </a:tabLst>
            </a:pPr>
            <a:r>
              <a:rPr lang="en-US" sz="900" dirty="0" smtClean="0"/>
              <a:t>Interoperability among CEOS OpenSearch endpoints </a:t>
            </a:r>
          </a:p>
          <a:p>
            <a:pPr indent="0">
              <a:lnSpc>
                <a:spcPct val="150000"/>
              </a:lnSpc>
              <a:spcBef>
                <a:spcPts val="400"/>
              </a:spcBef>
              <a:buClr>
                <a:srgbClr val="0098DB"/>
              </a:buClr>
              <a:tabLst>
                <a:tab pos="1257300" algn="l"/>
              </a:tabLst>
            </a:pPr>
            <a:endParaRPr lang="en-US" sz="900" dirty="0" smtClean="0"/>
          </a:p>
          <a:p>
            <a:pPr indent="0" algn="ctr">
              <a:lnSpc>
                <a:spcPct val="150000"/>
              </a:lnSpc>
              <a:spcBef>
                <a:spcPts val="400"/>
              </a:spcBef>
              <a:buClr>
                <a:srgbClr val="0098DB"/>
              </a:buClr>
              <a:tabLst>
                <a:tab pos="1257300" algn="l"/>
              </a:tabLst>
            </a:pPr>
            <a:r>
              <a:rPr lang="en-US" sz="900" b="1" dirty="0" smtClean="0"/>
              <a:t>Points II and III could be reiterated considering new CEOS WGISS requirements and taking care of OGC standardization initiatives</a:t>
            </a:r>
            <a:endParaRPr lang="en-US" sz="900" b="1" dirty="0"/>
          </a:p>
        </p:txBody>
      </p:sp>
      <p:sp>
        <p:nvSpPr>
          <p:cNvPr id="2" name="Title 1"/>
          <p:cNvSpPr>
            <a:spLocks noGrp="1"/>
          </p:cNvSpPr>
          <p:nvPr>
            <p:ph type="title"/>
          </p:nvPr>
        </p:nvSpPr>
        <p:spPr>
          <a:xfrm>
            <a:off x="143086" y="164538"/>
            <a:ext cx="7174846" cy="400110"/>
          </a:xfrm>
        </p:spPr>
        <p:txBody>
          <a:bodyPr/>
          <a:lstStyle/>
          <a:p>
            <a:r>
              <a:rPr lang="en-US" sz="2000" dirty="0"/>
              <a:t>CEOS </a:t>
            </a:r>
            <a:r>
              <a:rPr lang="en-US" sz="2000" dirty="0" smtClean="0"/>
              <a:t>OS / SLT Working Group Objectives</a:t>
            </a:r>
            <a:endParaRPr lang="en-US" sz="2000" dirty="0"/>
          </a:p>
        </p:txBody>
      </p:sp>
    </p:spTree>
    <p:extLst>
      <p:ext uri="{BB962C8B-B14F-4D97-AF65-F5344CB8AC3E}">
        <p14:creationId xmlns:p14="http://schemas.microsoft.com/office/powerpoint/2010/main" val="2211800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lstStyle/>
          <a:p>
            <a:r>
              <a:rPr lang="en-GB" altLang="en-US" smtClean="0"/>
              <a:t>Best Practice Roadmap</a:t>
            </a:r>
          </a:p>
        </p:txBody>
      </p:sp>
      <p:sp>
        <p:nvSpPr>
          <p:cNvPr id="11" name="Rectangle 10"/>
          <p:cNvSpPr>
            <a:spLocks noChangeArrowheads="1"/>
          </p:cNvSpPr>
          <p:nvPr/>
        </p:nvSpPr>
        <p:spPr bwMode="auto">
          <a:xfrm>
            <a:off x="333729" y="1399739"/>
            <a:ext cx="4238272" cy="2808958"/>
          </a:xfrm>
          <a:prstGeom prst="rect">
            <a:avLst/>
          </a:prstGeom>
          <a:solidFill>
            <a:srgbClr val="DBDCDD"/>
          </a:solidFill>
          <a:ln>
            <a:noFill/>
          </a:ln>
          <a:effectLst>
            <a:outerShdw dist="107763" dir="2700000" algn="ctr" rotWithShape="0">
              <a:srgbClr val="808080"/>
            </a:outerShdw>
          </a:effectLst>
          <a:extLst/>
        </p:spPr>
        <p:txBody>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12" name="TextBox 11"/>
          <p:cNvSpPr txBox="1"/>
          <p:nvPr/>
        </p:nvSpPr>
        <p:spPr>
          <a:xfrm flipH="1">
            <a:off x="257387" y="2643823"/>
            <a:ext cx="2012623" cy="577081"/>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a:t>
            </a:r>
            <a:r>
              <a:rPr lang="en-GB" sz="1050" b="1" dirty="0">
                <a:ea typeface="+mn-ea"/>
              </a:rPr>
              <a:t/>
            </a:r>
            <a:br>
              <a:rPr lang="en-GB" sz="1050" b="1" dirty="0">
                <a:ea typeface="+mn-ea"/>
              </a:rPr>
            </a:br>
            <a:r>
              <a:rPr lang="en-GB" sz="1050" b="1" dirty="0" smtClean="0">
                <a:ea typeface="+mn-ea"/>
              </a:rPr>
              <a:t>24 May ‘16</a:t>
            </a:r>
            <a:endParaRPr lang="en-GB" sz="1050" b="1" dirty="0">
              <a:ea typeface="+mn-ea"/>
            </a:endParaRPr>
          </a:p>
          <a:p>
            <a:pPr algn="ctr">
              <a:defRPr/>
            </a:pPr>
            <a:r>
              <a:rPr lang="en-GB" sz="1050" b="1" dirty="0" smtClean="0">
                <a:ea typeface="+mn-ea"/>
              </a:rPr>
              <a:t>WGISS-42</a:t>
            </a:r>
            <a:endParaRPr lang="en-GB" sz="1050" b="1" dirty="0">
              <a:ea typeface="+mn-ea"/>
            </a:endParaRPr>
          </a:p>
        </p:txBody>
      </p:sp>
      <p:pic>
        <p:nvPicPr>
          <p:cNvPr id="10247"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625" y="198875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flipH="1">
            <a:off x="257387" y="168548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16" name="TextBox 15"/>
          <p:cNvSpPr txBox="1"/>
          <p:nvPr/>
        </p:nvSpPr>
        <p:spPr>
          <a:xfrm flipH="1">
            <a:off x="1853270" y="2643823"/>
            <a:ext cx="2012623" cy="415498"/>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1.1.1</a:t>
            </a:r>
            <a:endParaRPr lang="en-GB" sz="1050" b="1" dirty="0">
              <a:ea typeface="+mn-ea"/>
            </a:endParaRPr>
          </a:p>
          <a:p>
            <a:pPr algn="ctr">
              <a:defRPr/>
            </a:pPr>
            <a:r>
              <a:rPr lang="en-GB" sz="1050" b="1" dirty="0" smtClean="0">
                <a:ea typeface="+mn-ea"/>
              </a:rPr>
              <a:t>October `16</a:t>
            </a:r>
            <a:endParaRPr lang="en-GB" sz="1050" b="1" dirty="0">
              <a:ea typeface="+mn-ea"/>
            </a:endParaRPr>
          </a:p>
        </p:txBody>
      </p:sp>
      <p:pic>
        <p:nvPicPr>
          <p:cNvPr id="10251"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8508" y="198875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flipH="1">
            <a:off x="1853270" y="168548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9231" name="Arc 9230"/>
          <p:cNvSpPr/>
          <p:nvPr/>
        </p:nvSpPr>
        <p:spPr bwMode="auto">
          <a:xfrm rot="8693343">
            <a:off x="979956" y="1674799"/>
            <a:ext cx="2798625" cy="1528483"/>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55" name="Rectangle 54"/>
          <p:cNvSpPr>
            <a:spLocks noChangeArrowheads="1"/>
          </p:cNvSpPr>
          <p:nvPr/>
        </p:nvSpPr>
        <p:spPr bwMode="auto">
          <a:xfrm>
            <a:off x="5288688" y="1399739"/>
            <a:ext cx="1405366" cy="281283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56" name="TextBox 55"/>
          <p:cNvSpPr txBox="1"/>
          <p:nvPr/>
        </p:nvSpPr>
        <p:spPr>
          <a:xfrm flipH="1">
            <a:off x="5288687" y="2650561"/>
            <a:ext cx="1405367" cy="415498"/>
          </a:xfrm>
          <a:prstGeom prst="rect">
            <a:avLst/>
          </a:prstGeom>
          <a:noFill/>
        </p:spPr>
        <p:txBody>
          <a:bodyPr wrap="square">
            <a:spAutoFit/>
          </a:bodyPr>
          <a:lstStyle/>
          <a:p>
            <a:pPr algn="ctr">
              <a:defRPr/>
            </a:pPr>
            <a:r>
              <a:rPr lang="en-GB" sz="1050" b="1" dirty="0" err="1">
                <a:solidFill>
                  <a:srgbClr val="FF0000"/>
                </a:solidFill>
                <a:ea typeface="+mn-ea"/>
              </a:rPr>
              <a:t>Ver</a:t>
            </a:r>
            <a:r>
              <a:rPr lang="en-GB" sz="1050" b="1" dirty="0">
                <a:solidFill>
                  <a:srgbClr val="FF0000"/>
                </a:solidFill>
                <a:ea typeface="+mn-ea"/>
              </a:rPr>
              <a:t> </a:t>
            </a:r>
            <a:r>
              <a:rPr lang="en-GB" sz="1050" b="1" dirty="0" smtClean="0">
                <a:solidFill>
                  <a:srgbClr val="FF0000"/>
                </a:solidFill>
                <a:ea typeface="+mn-ea"/>
              </a:rPr>
              <a:t>1.1.1D1</a:t>
            </a:r>
            <a:endParaRPr lang="en-GB" sz="1050" b="1" dirty="0">
              <a:solidFill>
                <a:srgbClr val="FF0000"/>
              </a:solidFill>
              <a:ea typeface="+mn-ea"/>
            </a:endParaRPr>
          </a:p>
          <a:p>
            <a:pPr algn="ctr">
              <a:defRPr/>
            </a:pPr>
            <a:r>
              <a:rPr lang="en-GB" sz="1050" b="1" dirty="0" smtClean="0">
                <a:solidFill>
                  <a:srgbClr val="FF0000"/>
                </a:solidFill>
                <a:ea typeface="+mn-ea"/>
              </a:rPr>
              <a:t>05 Apr `17</a:t>
            </a:r>
            <a:endParaRPr lang="en-GB" sz="1050" b="1" dirty="0">
              <a:solidFill>
                <a:srgbClr val="FF0000"/>
              </a:solidFill>
              <a:ea typeface="+mn-ea"/>
            </a:endParaRPr>
          </a:p>
        </p:txBody>
      </p:sp>
      <p:pic>
        <p:nvPicPr>
          <p:cNvPr id="10257"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1727" y="199549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8" name="TextBox 58"/>
          <p:cNvSpPr txBox="1">
            <a:spLocks noChangeArrowheads="1"/>
          </p:cNvSpPr>
          <p:nvPr/>
        </p:nvSpPr>
        <p:spPr bwMode="auto">
          <a:xfrm flipH="1">
            <a:off x="5288687" y="1560930"/>
            <a:ext cx="14053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100" b="1" dirty="0" smtClean="0">
                <a:solidFill>
                  <a:srgbClr val="FF0000"/>
                </a:solidFill>
              </a:rPr>
              <a:t>Draf</a:t>
            </a:r>
            <a:r>
              <a:rPr lang="en-GB" altLang="en-US" sz="1200" b="1" dirty="0" smtClean="0">
                <a:solidFill>
                  <a:srgbClr val="FF0000"/>
                </a:solidFill>
              </a:rPr>
              <a:t>t</a:t>
            </a:r>
            <a:endParaRPr lang="en-GB" altLang="en-US" sz="1400" b="1" dirty="0">
              <a:solidFill>
                <a:srgbClr val="FF0000"/>
              </a:solidFill>
            </a:endParaRPr>
          </a:p>
        </p:txBody>
      </p:sp>
      <p:sp>
        <p:nvSpPr>
          <p:cNvPr id="51" name="TextBox 50"/>
          <p:cNvSpPr txBox="1"/>
          <p:nvPr/>
        </p:nvSpPr>
        <p:spPr>
          <a:xfrm flipH="1">
            <a:off x="3865893" y="3552497"/>
            <a:ext cx="2012623" cy="415498"/>
          </a:xfrm>
          <a:prstGeom prst="rect">
            <a:avLst/>
          </a:prstGeom>
          <a:noFill/>
        </p:spPr>
        <p:txBody>
          <a:bodyPr>
            <a:spAutoFit/>
          </a:bodyPr>
          <a:lstStyle/>
          <a:p>
            <a:pPr algn="ctr">
              <a:defRPr/>
            </a:pPr>
            <a:r>
              <a:rPr lang="en-GB" sz="1050" b="1" dirty="0" smtClean="0">
                <a:solidFill>
                  <a:srgbClr val="FF0000"/>
                </a:solidFill>
                <a:ea typeface="+mn-ea"/>
              </a:rPr>
              <a:t>System Level Team Review </a:t>
            </a:r>
            <a:endParaRPr lang="en-GB" sz="1050" b="1" dirty="0">
              <a:solidFill>
                <a:srgbClr val="FF0000"/>
              </a:solidFill>
              <a:ea typeface="+mn-ea"/>
            </a:endParaRPr>
          </a:p>
        </p:txBody>
      </p:sp>
      <p:sp>
        <p:nvSpPr>
          <p:cNvPr id="25" name="TextBox 24"/>
          <p:cNvSpPr txBox="1"/>
          <p:nvPr/>
        </p:nvSpPr>
        <p:spPr>
          <a:xfrm flipH="1">
            <a:off x="1085794" y="3494243"/>
            <a:ext cx="1841500" cy="415498"/>
          </a:xfrm>
          <a:prstGeom prst="rect">
            <a:avLst/>
          </a:prstGeom>
          <a:noFill/>
        </p:spPr>
        <p:txBody>
          <a:bodyPr>
            <a:spAutoFit/>
          </a:bodyPr>
          <a:lstStyle/>
          <a:p>
            <a:pPr algn="ctr">
              <a:defRPr/>
            </a:pPr>
            <a:r>
              <a:rPr lang="en-GB" sz="1050" b="1" dirty="0" smtClean="0">
                <a:ea typeface="+mn-ea"/>
              </a:rPr>
              <a:t>Finalization after WGISS#42</a:t>
            </a:r>
            <a:endParaRPr lang="en-GB" sz="1050" b="1" dirty="0">
              <a:ea typeface="+mn-ea"/>
            </a:endParaRPr>
          </a:p>
        </p:txBody>
      </p:sp>
      <p:sp>
        <p:nvSpPr>
          <p:cNvPr id="26" name="Arc 25"/>
          <p:cNvSpPr/>
          <p:nvPr/>
        </p:nvSpPr>
        <p:spPr bwMode="auto">
          <a:xfrm rot="8693343">
            <a:off x="2795761" y="558746"/>
            <a:ext cx="4065623" cy="2734480"/>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7" name="Content Placeholder 30"/>
          <p:cNvSpPr txBox="1">
            <a:spLocks/>
          </p:cNvSpPr>
          <p:nvPr/>
        </p:nvSpPr>
        <p:spPr bwMode="auto">
          <a:xfrm>
            <a:off x="6806020" y="2282578"/>
            <a:ext cx="2126485"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pPr algn="ctr"/>
            <a:r>
              <a:rPr lang="fr-BE" altLang="en-US" sz="1200" b="1" kern="0" dirty="0" err="1" smtClean="0"/>
              <a:t>Finalization</a:t>
            </a:r>
            <a:r>
              <a:rPr lang="fr-BE" altLang="en-US" sz="1200" b="1" kern="0" dirty="0" smtClean="0"/>
              <a:t> </a:t>
            </a:r>
            <a:r>
              <a:rPr lang="fr-BE" altLang="en-US" sz="1200" b="1" kern="0" dirty="0" err="1" smtClean="0"/>
              <a:t>after</a:t>
            </a:r>
            <a:r>
              <a:rPr lang="fr-BE" altLang="en-US" sz="1200" b="1" kern="0" dirty="0" smtClean="0"/>
              <a:t> WGISS#43 </a:t>
            </a:r>
          </a:p>
          <a:p>
            <a:pPr algn="ctr"/>
            <a:endParaRPr lang="fr-BE" altLang="en-US" sz="1200" b="1" kern="0" dirty="0"/>
          </a:p>
          <a:p>
            <a:pPr algn="ctr"/>
            <a:r>
              <a:rPr lang="fr-BE" altLang="en-US" sz="1200" b="1" kern="0" dirty="0" smtClean="0"/>
              <a:t>By April 2017</a:t>
            </a:r>
            <a:endParaRPr lang="en-US" altLang="en-US" sz="1200" b="1" kern="0" dirty="0" smtClean="0"/>
          </a:p>
        </p:txBody>
      </p:sp>
      <p:sp>
        <p:nvSpPr>
          <p:cNvPr id="20" name="Content Placeholder 30"/>
          <p:cNvSpPr txBox="1">
            <a:spLocks/>
          </p:cNvSpPr>
          <p:nvPr/>
        </p:nvSpPr>
        <p:spPr bwMode="auto">
          <a:xfrm>
            <a:off x="172800" y="727200"/>
            <a:ext cx="4990139"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r>
              <a:rPr lang="fr-BE" altLang="en-US" kern="0" dirty="0" err="1" smtClean="0"/>
              <a:t>Status</a:t>
            </a:r>
            <a:r>
              <a:rPr lang="fr-BE" altLang="en-US" kern="0" dirty="0" smtClean="0"/>
              <a:t> at </a:t>
            </a:r>
            <a:r>
              <a:rPr lang="fr-BE" altLang="en-US" kern="0" dirty="0" err="1" smtClean="0"/>
              <a:t>previous</a:t>
            </a:r>
            <a:r>
              <a:rPr lang="fr-BE" altLang="en-US" kern="0" dirty="0" smtClean="0"/>
              <a:t> WGISS#43, 3-6 April 2017</a:t>
            </a:r>
            <a:endParaRPr lang="en-US" altLang="en-US" kern="0" dirty="0" smtClean="0"/>
          </a:p>
        </p:txBody>
      </p:sp>
    </p:spTree>
    <p:extLst>
      <p:ext uri="{BB962C8B-B14F-4D97-AF65-F5344CB8AC3E}">
        <p14:creationId xmlns:p14="http://schemas.microsoft.com/office/powerpoint/2010/main" val="315307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lstStyle/>
          <a:p>
            <a:r>
              <a:rPr lang="en-GB" altLang="en-US" smtClean="0"/>
              <a:t>Best Practice Roadmap</a:t>
            </a:r>
          </a:p>
        </p:txBody>
      </p:sp>
      <p:sp>
        <p:nvSpPr>
          <p:cNvPr id="11" name="Rectangle 10"/>
          <p:cNvSpPr>
            <a:spLocks noChangeArrowheads="1"/>
          </p:cNvSpPr>
          <p:nvPr/>
        </p:nvSpPr>
        <p:spPr bwMode="auto">
          <a:xfrm>
            <a:off x="333729" y="1399739"/>
            <a:ext cx="4238272" cy="2808958"/>
          </a:xfrm>
          <a:prstGeom prst="rect">
            <a:avLst/>
          </a:prstGeom>
          <a:solidFill>
            <a:srgbClr val="DBDCDD"/>
          </a:solidFill>
          <a:ln>
            <a:noFill/>
          </a:ln>
          <a:effectLst>
            <a:outerShdw dist="107763" dir="2700000" algn="ctr" rotWithShape="0">
              <a:srgbClr val="808080"/>
            </a:outerShdw>
          </a:effectLst>
          <a:extLst/>
        </p:spPr>
        <p:txBody>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12" name="TextBox 11"/>
          <p:cNvSpPr txBox="1"/>
          <p:nvPr/>
        </p:nvSpPr>
        <p:spPr>
          <a:xfrm flipH="1">
            <a:off x="257387" y="2643823"/>
            <a:ext cx="2012623" cy="577081"/>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a:t>
            </a:r>
            <a:r>
              <a:rPr lang="en-GB" sz="1050" b="1" dirty="0">
                <a:ea typeface="+mn-ea"/>
              </a:rPr>
              <a:t/>
            </a:r>
            <a:br>
              <a:rPr lang="en-GB" sz="1050" b="1" dirty="0">
                <a:ea typeface="+mn-ea"/>
              </a:rPr>
            </a:br>
            <a:r>
              <a:rPr lang="en-GB" sz="1050" b="1" dirty="0" smtClean="0">
                <a:ea typeface="+mn-ea"/>
              </a:rPr>
              <a:t>24 May ‘16</a:t>
            </a:r>
            <a:endParaRPr lang="en-GB" sz="1050" b="1" dirty="0">
              <a:ea typeface="+mn-ea"/>
            </a:endParaRPr>
          </a:p>
          <a:p>
            <a:pPr algn="ctr">
              <a:defRPr/>
            </a:pPr>
            <a:r>
              <a:rPr lang="en-GB" sz="1050" b="1" dirty="0" smtClean="0">
                <a:ea typeface="+mn-ea"/>
              </a:rPr>
              <a:t>WGISS-42</a:t>
            </a:r>
            <a:endParaRPr lang="en-GB" sz="1050" b="1" dirty="0">
              <a:ea typeface="+mn-ea"/>
            </a:endParaRPr>
          </a:p>
        </p:txBody>
      </p:sp>
      <p:pic>
        <p:nvPicPr>
          <p:cNvPr id="10247"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625" y="198875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flipH="1">
            <a:off x="257387" y="168548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16" name="TextBox 15"/>
          <p:cNvSpPr txBox="1"/>
          <p:nvPr/>
        </p:nvSpPr>
        <p:spPr>
          <a:xfrm flipH="1">
            <a:off x="1572327" y="2640173"/>
            <a:ext cx="2012623" cy="415498"/>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1.1.1</a:t>
            </a:r>
            <a:endParaRPr lang="en-GB" sz="1050" b="1" dirty="0">
              <a:ea typeface="+mn-ea"/>
            </a:endParaRPr>
          </a:p>
          <a:p>
            <a:pPr algn="ctr">
              <a:defRPr/>
            </a:pPr>
            <a:r>
              <a:rPr lang="en-GB" sz="1050" b="1" dirty="0" smtClean="0">
                <a:ea typeface="+mn-ea"/>
              </a:rPr>
              <a:t>October `16</a:t>
            </a:r>
            <a:endParaRPr lang="en-GB" sz="1050" b="1" dirty="0">
              <a:ea typeface="+mn-ea"/>
            </a:endParaRPr>
          </a:p>
        </p:txBody>
      </p:sp>
      <p:pic>
        <p:nvPicPr>
          <p:cNvPr id="10251"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7565" y="198510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flipH="1">
            <a:off x="1572327" y="168183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9231" name="Arc 9230"/>
          <p:cNvSpPr/>
          <p:nvPr/>
        </p:nvSpPr>
        <p:spPr bwMode="auto">
          <a:xfrm rot="8134213">
            <a:off x="676584" y="1660097"/>
            <a:ext cx="2596665" cy="1529530"/>
          </a:xfrm>
          <a:prstGeom prst="arc">
            <a:avLst>
              <a:gd name="adj1" fmla="val 16544454"/>
              <a:gd name="adj2" fmla="val 444782"/>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grpSp>
        <p:nvGrpSpPr>
          <p:cNvPr id="2" name="Group 1"/>
          <p:cNvGrpSpPr/>
          <p:nvPr/>
        </p:nvGrpSpPr>
        <p:grpSpPr>
          <a:xfrm>
            <a:off x="5288687" y="1399739"/>
            <a:ext cx="1405367" cy="2812830"/>
            <a:chOff x="5288687" y="1399739"/>
            <a:chExt cx="1405367" cy="2812830"/>
          </a:xfrm>
        </p:grpSpPr>
        <p:sp>
          <p:nvSpPr>
            <p:cNvPr id="55" name="Rectangle 54"/>
            <p:cNvSpPr>
              <a:spLocks noChangeArrowheads="1"/>
            </p:cNvSpPr>
            <p:nvPr/>
          </p:nvSpPr>
          <p:spPr bwMode="auto">
            <a:xfrm>
              <a:off x="5288688" y="1399739"/>
              <a:ext cx="1405366" cy="281283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56" name="TextBox 55"/>
            <p:cNvSpPr txBox="1"/>
            <p:nvPr/>
          </p:nvSpPr>
          <p:spPr>
            <a:xfrm flipH="1">
              <a:off x="5288687" y="2650561"/>
              <a:ext cx="1405367" cy="415498"/>
            </a:xfrm>
            <a:prstGeom prst="rect">
              <a:avLst/>
            </a:prstGeom>
            <a:noFill/>
          </p:spPr>
          <p:txBody>
            <a:bodyPr wrap="square">
              <a:spAutoFit/>
            </a:bodyPr>
            <a:lstStyle/>
            <a:p>
              <a:pPr algn="ctr">
                <a:defRPr/>
              </a:pPr>
              <a:r>
                <a:rPr lang="en-GB" sz="1050" b="1" dirty="0" err="1">
                  <a:solidFill>
                    <a:srgbClr val="FF0000"/>
                  </a:solidFill>
                  <a:ea typeface="+mn-ea"/>
                </a:rPr>
                <a:t>Ver</a:t>
              </a:r>
              <a:r>
                <a:rPr lang="en-GB" sz="1050" b="1" dirty="0">
                  <a:solidFill>
                    <a:srgbClr val="FF0000"/>
                  </a:solidFill>
                  <a:ea typeface="+mn-ea"/>
                </a:rPr>
                <a:t> </a:t>
              </a:r>
              <a:r>
                <a:rPr lang="en-GB" sz="1050" b="1" dirty="0" smtClean="0">
                  <a:solidFill>
                    <a:srgbClr val="FF0000"/>
                  </a:solidFill>
                  <a:ea typeface="+mn-ea"/>
                </a:rPr>
                <a:t>1.2</a:t>
              </a:r>
              <a:endParaRPr lang="en-GB" sz="1050" b="1" dirty="0">
                <a:solidFill>
                  <a:srgbClr val="FF0000"/>
                </a:solidFill>
                <a:ea typeface="+mn-ea"/>
              </a:endParaRPr>
            </a:p>
            <a:p>
              <a:pPr algn="ctr">
                <a:defRPr/>
              </a:pPr>
              <a:r>
                <a:rPr lang="en-GB" sz="1050" b="1" dirty="0" smtClean="0">
                  <a:solidFill>
                    <a:srgbClr val="FF0000"/>
                  </a:solidFill>
                  <a:ea typeface="+mn-ea"/>
                </a:rPr>
                <a:t>13 Jun `17</a:t>
              </a:r>
              <a:endParaRPr lang="en-GB" sz="1050" b="1" dirty="0">
                <a:solidFill>
                  <a:srgbClr val="FF0000"/>
                </a:solidFill>
                <a:ea typeface="+mn-ea"/>
              </a:endParaRPr>
            </a:p>
          </p:txBody>
        </p:sp>
        <p:pic>
          <p:nvPicPr>
            <p:cNvPr id="10257" name="Picture 2" descr="C:\Users\advecchi\AppData\Local\Microsoft\Windows\Temporary Internet Files\Content.IE5\1BJXROIL\docGuy-Page[1].png">
              <a:hlinkClick r:id="rId4"/>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1727" y="199549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8" name="TextBox 58"/>
            <p:cNvSpPr txBox="1">
              <a:spLocks noChangeArrowheads="1"/>
            </p:cNvSpPr>
            <p:nvPr/>
          </p:nvSpPr>
          <p:spPr bwMode="auto">
            <a:xfrm flipH="1">
              <a:off x="5288687" y="1560930"/>
              <a:ext cx="14053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100" b="1" dirty="0" smtClean="0">
                  <a:solidFill>
                    <a:srgbClr val="FF0000"/>
                  </a:solidFill>
                </a:rPr>
                <a:t>Final</a:t>
              </a:r>
              <a:endParaRPr lang="en-GB" altLang="en-US" sz="1400" b="1" dirty="0">
                <a:solidFill>
                  <a:srgbClr val="FF0000"/>
                </a:solidFill>
              </a:endParaRPr>
            </a:p>
          </p:txBody>
        </p:sp>
      </p:grpSp>
      <p:sp>
        <p:nvSpPr>
          <p:cNvPr id="51" name="TextBox 50"/>
          <p:cNvSpPr txBox="1"/>
          <p:nvPr/>
        </p:nvSpPr>
        <p:spPr>
          <a:xfrm flipH="1">
            <a:off x="3865893" y="3552497"/>
            <a:ext cx="2012623" cy="415498"/>
          </a:xfrm>
          <a:prstGeom prst="rect">
            <a:avLst/>
          </a:prstGeom>
          <a:noFill/>
        </p:spPr>
        <p:txBody>
          <a:bodyPr>
            <a:spAutoFit/>
          </a:bodyPr>
          <a:lstStyle/>
          <a:p>
            <a:pPr algn="ctr">
              <a:defRPr/>
            </a:pPr>
            <a:r>
              <a:rPr lang="en-GB" sz="1050" b="1" dirty="0" smtClean="0">
                <a:solidFill>
                  <a:srgbClr val="FF0000"/>
                </a:solidFill>
                <a:ea typeface="+mn-ea"/>
              </a:rPr>
              <a:t>System Level Team Review </a:t>
            </a:r>
            <a:endParaRPr lang="en-GB" sz="1050" b="1" dirty="0">
              <a:solidFill>
                <a:srgbClr val="FF0000"/>
              </a:solidFill>
              <a:ea typeface="+mn-ea"/>
            </a:endParaRPr>
          </a:p>
        </p:txBody>
      </p:sp>
      <p:sp>
        <p:nvSpPr>
          <p:cNvPr id="25" name="TextBox 24"/>
          <p:cNvSpPr txBox="1"/>
          <p:nvPr/>
        </p:nvSpPr>
        <p:spPr>
          <a:xfrm flipH="1">
            <a:off x="1085794" y="3494243"/>
            <a:ext cx="1841500" cy="415498"/>
          </a:xfrm>
          <a:prstGeom prst="rect">
            <a:avLst/>
          </a:prstGeom>
          <a:noFill/>
        </p:spPr>
        <p:txBody>
          <a:bodyPr>
            <a:spAutoFit/>
          </a:bodyPr>
          <a:lstStyle/>
          <a:p>
            <a:pPr algn="ctr">
              <a:defRPr/>
            </a:pPr>
            <a:r>
              <a:rPr lang="en-GB" sz="1050" b="1" dirty="0" smtClean="0">
                <a:ea typeface="+mn-ea"/>
              </a:rPr>
              <a:t>Finalization after WGISS#42</a:t>
            </a:r>
            <a:endParaRPr lang="en-GB" sz="1050" b="1" dirty="0">
              <a:ea typeface="+mn-ea"/>
            </a:endParaRPr>
          </a:p>
        </p:txBody>
      </p:sp>
      <p:sp>
        <p:nvSpPr>
          <p:cNvPr id="26" name="Arc 25"/>
          <p:cNvSpPr/>
          <p:nvPr/>
        </p:nvSpPr>
        <p:spPr bwMode="auto">
          <a:xfrm rot="8693343">
            <a:off x="3649841" y="845425"/>
            <a:ext cx="3564204" cy="2300147"/>
          </a:xfrm>
          <a:prstGeom prst="arc">
            <a:avLst>
              <a:gd name="adj1" fmla="val 16717259"/>
              <a:gd name="adj2" fmla="val 21519613"/>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7" name="Content Placeholder 30"/>
          <p:cNvSpPr txBox="1">
            <a:spLocks/>
          </p:cNvSpPr>
          <p:nvPr/>
        </p:nvSpPr>
        <p:spPr bwMode="auto">
          <a:xfrm>
            <a:off x="6806020" y="2282578"/>
            <a:ext cx="2126485"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pPr algn="ctr"/>
            <a:endParaRPr lang="fr-BE" altLang="en-US" sz="1200" b="1" kern="0" dirty="0" smtClean="0"/>
          </a:p>
        </p:txBody>
      </p:sp>
      <p:sp>
        <p:nvSpPr>
          <p:cNvPr id="20" name="TextBox 58"/>
          <p:cNvSpPr txBox="1">
            <a:spLocks noChangeArrowheads="1"/>
          </p:cNvSpPr>
          <p:nvPr/>
        </p:nvSpPr>
        <p:spPr bwMode="auto">
          <a:xfrm flipH="1">
            <a:off x="3370098" y="1673946"/>
            <a:ext cx="14053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100" b="1" dirty="0" smtClean="0">
                <a:solidFill>
                  <a:schemeClr val="tx1"/>
                </a:solidFill>
              </a:rPr>
              <a:t>Draf</a:t>
            </a:r>
            <a:r>
              <a:rPr lang="en-GB" altLang="en-US" sz="1200" b="1" dirty="0" smtClean="0">
                <a:solidFill>
                  <a:schemeClr val="tx1"/>
                </a:solidFill>
              </a:rPr>
              <a:t>t</a:t>
            </a:r>
            <a:endParaRPr lang="en-GB" altLang="en-US" sz="1400" b="1" dirty="0">
              <a:solidFill>
                <a:schemeClr val="tx1"/>
              </a:solidFill>
            </a:endParaRPr>
          </a:p>
        </p:txBody>
      </p:sp>
      <p:pic>
        <p:nvPicPr>
          <p:cNvPr id="21" name="Picture 2" descr="C:\Users\advecchi\AppData\Local\Microsoft\Windows\Temporary Internet Files\Content.IE5\1BJXROIL\docGuy-Pa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9292" y="2002200"/>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p:cNvSpPr txBox="1"/>
          <p:nvPr/>
        </p:nvSpPr>
        <p:spPr>
          <a:xfrm flipH="1">
            <a:off x="3365590" y="2650561"/>
            <a:ext cx="1405367" cy="415498"/>
          </a:xfrm>
          <a:prstGeom prst="rect">
            <a:avLst/>
          </a:prstGeom>
          <a:noFill/>
        </p:spPr>
        <p:txBody>
          <a:bodyPr wrap="square">
            <a:spAutoFit/>
          </a:bodyPr>
          <a:lstStyle/>
          <a:p>
            <a:pPr algn="ctr">
              <a:defRPr/>
            </a:pPr>
            <a:r>
              <a:rPr lang="en-GB" sz="1050" b="1" dirty="0" err="1">
                <a:ea typeface="+mn-ea"/>
              </a:rPr>
              <a:t>Ver</a:t>
            </a:r>
            <a:r>
              <a:rPr lang="en-GB" sz="1050" b="1" dirty="0">
                <a:ea typeface="+mn-ea"/>
              </a:rPr>
              <a:t> </a:t>
            </a:r>
            <a:r>
              <a:rPr lang="en-GB" sz="1050" b="1" dirty="0" smtClean="0">
                <a:ea typeface="+mn-ea"/>
              </a:rPr>
              <a:t>1.1.1D1</a:t>
            </a:r>
            <a:endParaRPr lang="en-GB" sz="1050" b="1" dirty="0">
              <a:ea typeface="+mn-ea"/>
            </a:endParaRPr>
          </a:p>
          <a:p>
            <a:pPr algn="ctr">
              <a:defRPr/>
            </a:pPr>
            <a:r>
              <a:rPr lang="en-GB" sz="1050" b="1" dirty="0" smtClean="0">
                <a:ea typeface="+mn-ea"/>
              </a:rPr>
              <a:t>05 Apr `17</a:t>
            </a:r>
            <a:endParaRPr lang="en-GB" sz="1050" b="1" dirty="0">
              <a:ea typeface="+mn-ea"/>
            </a:endParaRPr>
          </a:p>
        </p:txBody>
      </p:sp>
      <p:sp>
        <p:nvSpPr>
          <p:cNvPr id="24" name="Arc 23"/>
          <p:cNvSpPr/>
          <p:nvPr/>
        </p:nvSpPr>
        <p:spPr bwMode="auto">
          <a:xfrm rot="8134213">
            <a:off x="2200988" y="1569878"/>
            <a:ext cx="2798625" cy="1528483"/>
          </a:xfrm>
          <a:prstGeom prst="arc">
            <a:avLst>
              <a:gd name="adj1" fmla="val 17184279"/>
              <a:gd name="adj2" fmla="val 691032"/>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30" name="Content Placeholder 30"/>
          <p:cNvSpPr txBox="1">
            <a:spLocks/>
          </p:cNvSpPr>
          <p:nvPr/>
        </p:nvSpPr>
        <p:spPr bwMode="auto">
          <a:xfrm>
            <a:off x="172800" y="727200"/>
            <a:ext cx="6633220"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r>
              <a:rPr lang="fr-BE" altLang="en-US" kern="0" dirty="0" err="1"/>
              <a:t>Status</a:t>
            </a:r>
            <a:r>
              <a:rPr lang="fr-BE" altLang="en-US" kern="0" dirty="0"/>
              <a:t> at </a:t>
            </a:r>
            <a:r>
              <a:rPr lang="fr-BE" altLang="en-US" kern="0" dirty="0" err="1"/>
              <a:t>current</a:t>
            </a:r>
            <a:r>
              <a:rPr lang="fr-BE" altLang="en-US" kern="0" dirty="0"/>
              <a:t> WGISS#44, 25-28 </a:t>
            </a:r>
            <a:r>
              <a:rPr lang="fr-BE" altLang="en-US" kern="0" dirty="0" err="1"/>
              <a:t>September</a:t>
            </a:r>
            <a:r>
              <a:rPr lang="fr-BE" altLang="en-US" kern="0" dirty="0"/>
              <a:t> 2017</a:t>
            </a:r>
            <a:endParaRPr lang="en-US" altLang="en-US" kern="0" dirty="0"/>
          </a:p>
        </p:txBody>
      </p:sp>
    </p:spTree>
    <p:extLst>
      <p:ext uri="{BB962C8B-B14F-4D97-AF65-F5344CB8AC3E}">
        <p14:creationId xmlns:p14="http://schemas.microsoft.com/office/powerpoint/2010/main" val="360481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ESA Presentation 16-9">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SA Presentation 16-9.potx" id="{625F8AEC-1CDE-415D-B0E3-F5C995E29248}" vid="{7620660D-6BA5-4224-AA6E-849C46B07D6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587E21-31CA-408E-A5B1-4B7F0D8D9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8D79E0-F545-4A75-B39D-7B8AF1D9BA85}">
  <ds:schemaRefs>
    <ds:schemaRef ds:uri="http://schemas.microsoft.com/sharepoint/v3/contenttype/forms"/>
  </ds:schemaRefs>
</ds:datastoreItem>
</file>

<file path=customXml/itemProps3.xml><?xml version="1.0" encoding="utf-8"?>
<ds:datastoreItem xmlns:ds="http://schemas.openxmlformats.org/officeDocument/2006/customXml" ds:itemID="{8E22279E-2C4C-4C93-8498-455A58D1433E}">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f2760952-b3bb-408f-ace6-eb1e07642b86"/>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NEW ESA Presentation 16-9</Template>
  <TotalTime>1349</TotalTime>
  <Words>1059</Words>
  <Application>Microsoft Office PowerPoint</Application>
  <PresentationFormat>On-screen Show (16:9)</PresentationFormat>
  <Paragraphs>195</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MS PGothic</vt:lpstr>
      <vt:lpstr>Arial</vt:lpstr>
      <vt:lpstr>Calibri</vt:lpstr>
      <vt:lpstr>Verdana</vt:lpstr>
      <vt:lpstr>NEW ESA Presentation 16-9</vt:lpstr>
      <vt:lpstr>PowerPoint Presentation</vt:lpstr>
      <vt:lpstr>Agenda</vt:lpstr>
      <vt:lpstr>Agenda</vt:lpstr>
      <vt:lpstr>CEOS OpenSearch II and Connected Data Assets System Level Team</vt:lpstr>
      <vt:lpstr>CEOS OS / SLT Working Group Objectives</vt:lpstr>
      <vt:lpstr>Agenda</vt:lpstr>
      <vt:lpstr>CEOS OS / SLT Working Group Objectives</vt:lpstr>
      <vt:lpstr>Best Practice Roadmap</vt:lpstr>
      <vt:lpstr>Best Practice Roadmap</vt:lpstr>
      <vt:lpstr>Developer Guide Roadmap</vt:lpstr>
      <vt:lpstr>Agenda</vt:lpstr>
      <vt:lpstr>CEOS OS / SLT Working Group Objectives</vt:lpstr>
      <vt:lpstr>Conformance Procedures - Open Issues</vt:lpstr>
      <vt:lpstr>Agenda</vt:lpstr>
      <vt:lpstr>Synergy with OGC initiatives </vt:lpstr>
      <vt:lpstr>Agenda</vt:lpstr>
      <vt:lpstr>Conclusion &amp; Next Steps</vt:lpstr>
      <vt:lpstr>Conclusion &amp; Next Steps</vt:lpstr>
    </vt:vector>
  </TitlesOfParts>
  <Company>European Space Agency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TITLE OF PRESENTATION</dc:subject>
  <dc:creator>Andrea Della Vecchia</dc:creator>
  <cp:lastModifiedBy>Andrea Della Vecchia</cp:lastModifiedBy>
  <cp:revision>62</cp:revision>
  <cp:lastPrinted>2008-08-26T16:26:23Z</cp:lastPrinted>
  <dcterms:created xsi:type="dcterms:W3CDTF">2017-03-30T07:17:22Z</dcterms:created>
  <dcterms:modified xsi:type="dcterms:W3CDTF">2017-09-21T07:37:53Z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4GV1.0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y fmtid="{D5CDD505-2E9C-101B-9397-08002B2CF9AE}" pid="29" name="Issue Date">
    <vt:filetime>2017-03-29T22:00:00Z</vt:filetime>
  </property>
</Properties>
</file>