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3" r:id="rId1"/>
  </p:sldMasterIdLst>
  <p:notesMasterIdLst>
    <p:notesMasterId r:id="rId8"/>
  </p:notesMasterIdLst>
  <p:sldIdLst>
    <p:sldId id="346" r:id="rId2"/>
    <p:sldId id="300" r:id="rId3"/>
    <p:sldId id="344" r:id="rId4"/>
    <p:sldId id="343" r:id="rId5"/>
    <p:sldId id="341" r:id="rId6"/>
    <p:sldId id="345"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95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autoAdjust="0"/>
    <p:restoredTop sz="58984" autoAdjust="0"/>
  </p:normalViewPr>
  <p:slideViewPr>
    <p:cSldViewPr snapToObjects="1">
      <p:cViewPr>
        <p:scale>
          <a:sx n="100" d="100"/>
          <a:sy n="100" d="100"/>
        </p:scale>
        <p:origin x="0" y="8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B2A701-638A-E141-9240-E718F2166802}" type="datetimeFigureOut">
              <a:rPr lang="en-US" smtClean="0"/>
              <a:t>9/25/2017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1DC50D-75F5-5D49-9042-994E137E765E}" type="slidenum">
              <a:rPr lang="en-US" smtClean="0"/>
              <a:t>‹#›</a:t>
            </a:fld>
            <a:endParaRPr lang="en-US"/>
          </a:p>
        </p:txBody>
      </p:sp>
    </p:spTree>
    <p:extLst>
      <p:ext uri="{BB962C8B-B14F-4D97-AF65-F5344CB8AC3E}">
        <p14:creationId xmlns:p14="http://schemas.microsoft.com/office/powerpoint/2010/main" val="12142031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Helvetica"/>
                <a:cs typeface="Helvetica"/>
              </a:rPr>
              <a:t>Earthdata Search is a web-based data discovery and access tool that enables the search of over 35,000 NASA Earth Observing System Data and Information System (EOSDIS), and U.S or international partner agency data holdings across the Earth science disciplines.  It allows users, including those without specific knowledge of the data, to perform data searches, retrieve high-level descriptions of data sets and detailed descriptions of the data inventory, view browse images, and submit orders. A wide range of filtering capabilities are available.</a:t>
            </a:r>
          </a:p>
        </p:txBody>
      </p:sp>
      <p:sp>
        <p:nvSpPr>
          <p:cNvPr id="4" name="Slide Number Placeholder 3"/>
          <p:cNvSpPr>
            <a:spLocks noGrp="1"/>
          </p:cNvSpPr>
          <p:nvPr>
            <p:ph type="sldNum" sz="quarter" idx="10"/>
          </p:nvPr>
        </p:nvSpPr>
        <p:spPr/>
        <p:txBody>
          <a:bodyPr/>
          <a:lstStyle/>
          <a:p>
            <a:fld id="{7C1DC50D-75F5-5D49-9042-994E137E765E}" type="slidenum">
              <a:rPr lang="en-US" smtClean="0"/>
              <a:t>2</a:t>
            </a:fld>
            <a:endParaRPr lang="en-US"/>
          </a:p>
        </p:txBody>
      </p:sp>
    </p:spTree>
    <p:extLst>
      <p:ext uri="{BB962C8B-B14F-4D97-AF65-F5344CB8AC3E}">
        <p14:creationId xmlns:p14="http://schemas.microsoft.com/office/powerpoint/2010/main" val="1671238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Helvetica"/>
                <a:cs typeface="Helvetica"/>
              </a:rPr>
              <a:t>The natural language</a:t>
            </a:r>
            <a:r>
              <a:rPr lang="en-US" sz="1200" baseline="0" dirty="0" smtClean="0">
                <a:latin typeface="Helvetica"/>
                <a:cs typeface="Helvetica"/>
              </a:rPr>
              <a:t> processor recognizes places, dates and times expressed in natural language and replaces them with well-defined search parameters.</a:t>
            </a:r>
            <a:endParaRPr lang="en-US" sz="1200" dirty="0" smtClean="0">
              <a:latin typeface="Helvetica"/>
              <a:cs typeface="Helvetica"/>
            </a:endParaRPr>
          </a:p>
        </p:txBody>
      </p:sp>
      <p:sp>
        <p:nvSpPr>
          <p:cNvPr id="4" name="Slide Number Placeholder 3"/>
          <p:cNvSpPr>
            <a:spLocks noGrp="1"/>
          </p:cNvSpPr>
          <p:nvPr>
            <p:ph type="sldNum" sz="quarter" idx="10"/>
          </p:nvPr>
        </p:nvSpPr>
        <p:spPr/>
        <p:txBody>
          <a:bodyPr/>
          <a:lstStyle/>
          <a:p>
            <a:fld id="{7C1DC50D-75F5-5D49-9042-994E137E765E}" type="slidenum">
              <a:rPr lang="en-US" smtClean="0"/>
              <a:t>3</a:t>
            </a:fld>
            <a:endParaRPr lang="en-US"/>
          </a:p>
        </p:txBody>
      </p:sp>
    </p:spTree>
    <p:extLst>
      <p:ext uri="{BB962C8B-B14F-4D97-AF65-F5344CB8AC3E}">
        <p14:creationId xmlns:p14="http://schemas.microsoft.com/office/powerpoint/2010/main" val="1671238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Helvetica"/>
                <a:cs typeface="Helvetica"/>
              </a:rPr>
              <a:t>The granule browse and outline display enable users to</a:t>
            </a:r>
            <a:r>
              <a:rPr lang="en-US" sz="1200" baseline="0" dirty="0" smtClean="0">
                <a:latin typeface="Helvetica"/>
                <a:cs typeface="Helvetica"/>
              </a:rPr>
              <a:t> visually select data scenes based on location and content.  The timeline shows coverage over time and also allows selection of granules.</a:t>
            </a:r>
            <a:endParaRPr lang="en-US" sz="1200" dirty="0" smtClean="0">
              <a:latin typeface="Helvetica"/>
              <a:cs typeface="Helvetica"/>
            </a:endParaRPr>
          </a:p>
        </p:txBody>
      </p:sp>
      <p:sp>
        <p:nvSpPr>
          <p:cNvPr id="4" name="Slide Number Placeholder 3"/>
          <p:cNvSpPr>
            <a:spLocks noGrp="1"/>
          </p:cNvSpPr>
          <p:nvPr>
            <p:ph type="sldNum" sz="quarter" idx="10"/>
          </p:nvPr>
        </p:nvSpPr>
        <p:spPr/>
        <p:txBody>
          <a:bodyPr/>
          <a:lstStyle/>
          <a:p>
            <a:fld id="{7C1DC50D-75F5-5D49-9042-994E137E765E}" type="slidenum">
              <a:rPr lang="en-US" smtClean="0"/>
              <a:t>4</a:t>
            </a:fld>
            <a:endParaRPr lang="en-US"/>
          </a:p>
        </p:txBody>
      </p:sp>
    </p:spTree>
    <p:extLst>
      <p:ext uri="{BB962C8B-B14F-4D97-AF65-F5344CB8AC3E}">
        <p14:creationId xmlns:p14="http://schemas.microsoft.com/office/powerpoint/2010/main" val="1671238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Subsetting</a:t>
            </a:r>
            <a:r>
              <a:rPr lang="en-US" baseline="0" dirty="0" smtClean="0"/>
              <a:t> is available through the user interface for some data products and is currently undergoing a significant expansion.</a:t>
            </a:r>
            <a:endParaRPr lang="en-US" dirty="0"/>
          </a:p>
        </p:txBody>
      </p:sp>
      <p:sp>
        <p:nvSpPr>
          <p:cNvPr id="4" name="Slide Number Placeholder 3"/>
          <p:cNvSpPr>
            <a:spLocks noGrp="1"/>
          </p:cNvSpPr>
          <p:nvPr>
            <p:ph type="sldNum" sz="quarter" idx="10"/>
          </p:nvPr>
        </p:nvSpPr>
        <p:spPr/>
        <p:txBody>
          <a:bodyPr/>
          <a:lstStyle/>
          <a:p>
            <a:fld id="{7C1DC50D-75F5-5D49-9042-994E137E765E}" type="slidenum">
              <a:rPr lang="en-US" smtClean="0"/>
              <a:t>5</a:t>
            </a:fld>
            <a:endParaRPr lang="en-US"/>
          </a:p>
        </p:txBody>
      </p:sp>
    </p:spTree>
    <p:extLst>
      <p:ext uri="{BB962C8B-B14F-4D97-AF65-F5344CB8AC3E}">
        <p14:creationId xmlns:p14="http://schemas.microsoft.com/office/powerpoint/2010/main" val="411707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DC50D-75F5-5D49-9042-994E137E765E}" type="slidenum">
              <a:rPr lang="en-US" smtClean="0"/>
              <a:t>6</a:t>
            </a:fld>
            <a:endParaRPr lang="en-US"/>
          </a:p>
        </p:txBody>
      </p:sp>
    </p:spTree>
    <p:extLst>
      <p:ext uri="{BB962C8B-B14F-4D97-AF65-F5344CB8AC3E}">
        <p14:creationId xmlns:p14="http://schemas.microsoft.com/office/powerpoint/2010/main" val="36413976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lgn="l">
              <a:lnSpc>
                <a:spcPct val="100000"/>
              </a:lnSpc>
              <a:spcAft>
                <a:spcPts val="0"/>
              </a:spcAft>
              <a:defRPr b="1" i="0">
                <a:solidFill>
                  <a:schemeClr val="bg1"/>
                </a:solidFill>
              </a:defRPr>
            </a:lvl1pPr>
          </a:lstStyle>
          <a:p>
            <a:r>
              <a:rPr lang="en-US" dirty="0" smtClean="0"/>
              <a:t>Click to edit Master title style and maybe more</a:t>
            </a:r>
            <a:endParaRPr lang="en-US" dirty="0"/>
          </a:p>
        </p:txBody>
      </p:sp>
      <p:sp>
        <p:nvSpPr>
          <p:cNvPr id="3" name="Subtitle 2"/>
          <p:cNvSpPr>
            <a:spLocks noGrp="1"/>
          </p:cNvSpPr>
          <p:nvPr>
            <p:ph type="subTitle" idx="1"/>
          </p:nvPr>
        </p:nvSpPr>
        <p:spPr>
          <a:xfrm>
            <a:off x="685800" y="4009490"/>
            <a:ext cx="7086600" cy="1752600"/>
          </a:xfrm>
        </p:spPr>
        <p:txBody>
          <a:bodyPr>
            <a:normAutofit/>
          </a:bodyPr>
          <a:lstStyle>
            <a:lvl1pPr marL="0" indent="0" algn="l">
              <a:buNone/>
              <a:defRPr sz="2400">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lumMod val="75000"/>
                  </a:schemeClr>
                </a:solidFill>
              </a:defRPr>
            </a:lvl1pPr>
          </a:lstStyle>
          <a:p>
            <a:fld id="{92C8DC11-BE98-DF46-A526-214A87F5BB78}" type="datetimeFigureOut">
              <a:rPr lang="en-US" smtClean="0"/>
              <a:pPr/>
              <a:t>9/25/2017</a:t>
            </a:fld>
            <a:endParaRPr lang="en-US"/>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7A0FE22E-E07B-4D4D-A66A-A36E422BA9A7}" type="slidenum">
              <a:rPr lang="en-US" smtClean="0"/>
              <a:pPr/>
              <a:t>‹#›</a:t>
            </a:fld>
            <a:endParaRPr lang="en-US"/>
          </a:p>
        </p:txBody>
      </p:sp>
      <p:pic>
        <p:nvPicPr>
          <p:cNvPr id="9" name="Picture 8" descr="eosdis-logo-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9" y="480830"/>
            <a:ext cx="4546863" cy="1282215"/>
          </a:xfrm>
          <a:prstGeom prst="rect">
            <a:avLst/>
          </a:prstGeom>
        </p:spPr>
      </p:pic>
    </p:spTree>
    <p:extLst>
      <p:ext uri="{BB962C8B-B14F-4D97-AF65-F5344CB8AC3E}">
        <p14:creationId xmlns:p14="http://schemas.microsoft.com/office/powerpoint/2010/main" val="3238847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C8DC11-BE98-DF46-A526-214A87F5BB78}"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0FE22E-E07B-4D4D-A66A-A36E422BA9A7}" type="slidenum">
              <a:rPr lang="en-US" smtClean="0"/>
              <a:t>‹#›</a:t>
            </a:fld>
            <a:endParaRPr lang="en-US"/>
          </a:p>
        </p:txBody>
      </p:sp>
    </p:spTree>
    <p:extLst>
      <p:ext uri="{BB962C8B-B14F-4D97-AF65-F5344CB8AC3E}">
        <p14:creationId xmlns:p14="http://schemas.microsoft.com/office/powerpoint/2010/main" val="1864260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C8DC11-BE98-DF46-A526-214A87F5BB78}" type="datetimeFigureOut">
              <a:rPr lang="en-US" smtClean="0"/>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FE22E-E07B-4D4D-A66A-A36E422BA9A7}" type="slidenum">
              <a:rPr lang="en-US" smtClean="0"/>
              <a:t>‹#›</a:t>
            </a:fld>
            <a:endParaRPr lang="en-US"/>
          </a:p>
        </p:txBody>
      </p:sp>
    </p:spTree>
    <p:extLst>
      <p:ext uri="{BB962C8B-B14F-4D97-AF65-F5344CB8AC3E}">
        <p14:creationId xmlns:p14="http://schemas.microsoft.com/office/powerpoint/2010/main" val="1970658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lumMod val="75000"/>
                  </a:schemeClr>
                </a:solidFill>
              </a:defRPr>
            </a:lvl1pPr>
          </a:lstStyle>
          <a:p>
            <a:fld id="{92C8DC11-BE98-DF46-A526-214A87F5BB78}" type="datetimeFigureOut">
              <a:rPr lang="en-US" smtClean="0"/>
              <a:pPr/>
              <a:t>9/25/2017</a:t>
            </a:fld>
            <a:endParaRPr lang="en-US"/>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7A0FE22E-E07B-4D4D-A66A-A36E422BA9A7}" type="slidenum">
              <a:rPr lang="en-US" smtClean="0"/>
              <a:pPr/>
              <a:t>‹#›</a:t>
            </a:fld>
            <a:endParaRPr lang="en-US"/>
          </a:p>
        </p:txBody>
      </p:sp>
    </p:spTree>
    <p:extLst>
      <p:ext uri="{BB962C8B-B14F-4D97-AF65-F5344CB8AC3E}">
        <p14:creationId xmlns:p14="http://schemas.microsoft.com/office/powerpoint/2010/main" val="2231511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C8DC11-BE98-DF46-A526-214A87F5BB78}"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0FE22E-E07B-4D4D-A66A-A36E422BA9A7}" type="slidenum">
              <a:rPr lang="en-US" smtClean="0"/>
              <a:t>‹#›</a:t>
            </a:fld>
            <a:endParaRPr lang="en-US"/>
          </a:p>
        </p:txBody>
      </p:sp>
    </p:spTree>
    <p:extLst>
      <p:ext uri="{BB962C8B-B14F-4D97-AF65-F5344CB8AC3E}">
        <p14:creationId xmlns:p14="http://schemas.microsoft.com/office/powerpoint/2010/main" val="3900855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C8DC11-BE98-DF46-A526-214A87F5BB78}" type="datetimeFigureOut">
              <a:rPr lang="en-US" smtClean="0"/>
              <a:t>9/25/2017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0FE22E-E07B-4D4D-A66A-A36E422BA9A7}" type="slidenum">
              <a:rPr lang="en-US" smtClean="0"/>
              <a:t>‹#›</a:t>
            </a:fld>
            <a:endParaRPr lang="en-US"/>
          </a:p>
        </p:txBody>
      </p:sp>
    </p:spTree>
    <p:extLst>
      <p:ext uri="{BB962C8B-B14F-4D97-AF65-F5344CB8AC3E}">
        <p14:creationId xmlns:p14="http://schemas.microsoft.com/office/powerpoint/2010/main" val="2283400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C8DC11-BE98-DF46-A526-214A87F5BB78}" type="datetimeFigureOut">
              <a:rPr lang="en-US" smtClean="0"/>
              <a:t>9/25/2017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0FE22E-E07B-4D4D-A66A-A36E422BA9A7}" type="slidenum">
              <a:rPr lang="en-US" smtClean="0"/>
              <a:t>‹#›</a:t>
            </a:fld>
            <a:endParaRPr lang="en-US"/>
          </a:p>
        </p:txBody>
      </p:sp>
    </p:spTree>
    <p:extLst>
      <p:ext uri="{BB962C8B-B14F-4D97-AF65-F5344CB8AC3E}">
        <p14:creationId xmlns:p14="http://schemas.microsoft.com/office/powerpoint/2010/main" val="3104747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C8DC11-BE98-DF46-A526-214A87F5BB78}" type="datetimeFigureOut">
              <a:rPr lang="en-US" smtClean="0"/>
              <a:t>9/25/2017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0FE22E-E07B-4D4D-A66A-A36E422BA9A7}" type="slidenum">
              <a:rPr lang="en-US" smtClean="0"/>
              <a:t>‹#›</a:t>
            </a:fld>
            <a:endParaRPr lang="en-US"/>
          </a:p>
        </p:txBody>
      </p:sp>
    </p:spTree>
    <p:extLst>
      <p:ext uri="{BB962C8B-B14F-4D97-AF65-F5344CB8AC3E}">
        <p14:creationId xmlns:p14="http://schemas.microsoft.com/office/powerpoint/2010/main" val="3243858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C8DC11-BE98-DF46-A526-214A87F5BB78}"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0FE22E-E07B-4D4D-A66A-A36E422BA9A7}" type="slidenum">
              <a:rPr lang="en-US" smtClean="0"/>
              <a:t>‹#›</a:t>
            </a:fld>
            <a:endParaRPr lang="en-US"/>
          </a:p>
        </p:txBody>
      </p:sp>
    </p:spTree>
    <p:extLst>
      <p:ext uri="{BB962C8B-B14F-4D97-AF65-F5344CB8AC3E}">
        <p14:creationId xmlns:p14="http://schemas.microsoft.com/office/powerpoint/2010/main" val="673665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C8DC11-BE98-DF46-A526-214A87F5BB78}" type="datetimeFigureOut">
              <a:rPr lang="en-US" smtClean="0"/>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0FE22E-E07B-4D4D-A66A-A36E422BA9A7}" type="slidenum">
              <a:rPr lang="en-US" smtClean="0"/>
              <a:t>‹#›</a:t>
            </a:fld>
            <a:endParaRPr lang="en-US"/>
          </a:p>
        </p:txBody>
      </p:sp>
    </p:spTree>
    <p:extLst>
      <p:ext uri="{BB962C8B-B14F-4D97-AF65-F5344CB8AC3E}">
        <p14:creationId xmlns:p14="http://schemas.microsoft.com/office/powerpoint/2010/main" val="2801069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4495D"/>
        </a:solidFill>
        <a:effectLst/>
      </p:bgPr>
    </p:bg>
    <p:spTree>
      <p:nvGrpSpPr>
        <p:cNvPr id="1" name=""/>
        <p:cNvGrpSpPr/>
        <p:nvPr/>
      </p:nvGrpSpPr>
      <p:grpSpPr>
        <a:xfrm>
          <a:off x="0" y="0"/>
          <a:ext cx="0" cy="0"/>
          <a:chOff x="0" y="0"/>
          <a:chExt cx="0" cy="0"/>
        </a:xfrm>
      </p:grpSpPr>
      <p:pic>
        <p:nvPicPr>
          <p:cNvPr id="8" name="Picture 7" descr="eosdis-orbit.png"/>
          <p:cNvPicPr>
            <a:picLocks noChangeAspect="1"/>
          </p:cNvPicPr>
          <p:nvPr/>
        </p:nvPicPr>
        <p:blipFill>
          <a:blip r:embed="rId12">
            <a:alphaModFix amt="6000"/>
            <a:extLst>
              <a:ext uri="{28A0092B-C50C-407E-A947-70E740481C1C}">
                <a14:useLocalDpi xmlns:a14="http://schemas.microsoft.com/office/drawing/2010/main" val="0"/>
              </a:ext>
            </a:extLst>
          </a:blip>
          <a:stretch>
            <a:fillRect/>
          </a:stretch>
        </p:blipFill>
        <p:spPr>
          <a:xfrm>
            <a:off x="5528587" y="3081284"/>
            <a:ext cx="4648200" cy="53721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668526" y="6356350"/>
            <a:ext cx="9755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C8DC11-BE98-DF46-A526-214A87F5BB78}" type="datetimeFigureOut">
              <a:rPr lang="en-US" smtClean="0"/>
              <a:t>9/25/2017</a:t>
            </a:fld>
            <a:endParaRPr lang="en-US"/>
          </a:p>
        </p:txBody>
      </p:sp>
      <p:sp>
        <p:nvSpPr>
          <p:cNvPr id="5" name="Footer Placeholder 4"/>
          <p:cNvSpPr>
            <a:spLocks noGrp="1"/>
          </p:cNvSpPr>
          <p:nvPr>
            <p:ph type="ftr" sz="quarter" idx="3"/>
          </p:nvPr>
        </p:nvSpPr>
        <p:spPr>
          <a:xfrm>
            <a:off x="2727122" y="6356350"/>
            <a:ext cx="368772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929006" y="6356350"/>
            <a:ext cx="75779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0FE22E-E07B-4D4D-A66A-A36E422BA9A7}" type="slidenum">
              <a:rPr lang="en-US" smtClean="0"/>
              <a:t>‹#›</a:t>
            </a:fld>
            <a:endParaRPr lang="en-US" dirty="0"/>
          </a:p>
        </p:txBody>
      </p:sp>
      <p:sp>
        <p:nvSpPr>
          <p:cNvPr id="7" name="Rectangle 6"/>
          <p:cNvSpPr/>
          <p:nvPr/>
        </p:nvSpPr>
        <p:spPr>
          <a:xfrm>
            <a:off x="0" y="0"/>
            <a:ext cx="9147801" cy="134938"/>
          </a:xfrm>
          <a:prstGeom prst="rect">
            <a:avLst/>
          </a:prstGeom>
          <a:solidFill>
            <a:srgbClr val="3449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eosdis-logo.png"/>
          <p:cNvPicPr>
            <a:picLocks noChangeAspect="1"/>
          </p:cNvPicPr>
          <p:nvPr/>
        </p:nvPicPr>
        <p:blipFill>
          <a:blip r:embed="rId13">
            <a:alphaModFix amt="50000"/>
            <a:extLst>
              <a:ext uri="{28A0092B-C50C-407E-A947-70E740481C1C}">
                <a14:useLocalDpi xmlns:a14="http://schemas.microsoft.com/office/drawing/2010/main" val="0"/>
              </a:ext>
            </a:extLst>
          </a:blip>
          <a:stretch>
            <a:fillRect/>
          </a:stretch>
        </p:blipFill>
        <p:spPr>
          <a:xfrm>
            <a:off x="457200" y="6239927"/>
            <a:ext cx="1842603" cy="519043"/>
          </a:xfrm>
          <a:prstGeom prst="rect">
            <a:avLst/>
          </a:prstGeom>
        </p:spPr>
      </p:pic>
    </p:spTree>
    <p:extLst>
      <p:ext uri="{BB962C8B-B14F-4D97-AF65-F5344CB8AC3E}">
        <p14:creationId xmlns:p14="http://schemas.microsoft.com/office/powerpoint/2010/main" val="3907827638"/>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Lst>
  <p:txStyles>
    <p:titleStyle>
      <a:lvl1pPr algn="l" defTabSz="457200" rtl="0" eaLnBrk="1" latinLnBrk="0" hangingPunct="1">
        <a:spcBef>
          <a:spcPct val="0"/>
        </a:spcBef>
        <a:buNone/>
        <a:defRPr sz="4400" kern="1200">
          <a:solidFill>
            <a:srgbClr val="FFFFFF"/>
          </a:solidFill>
          <a:latin typeface="Avenir Heavy"/>
          <a:ea typeface="+mj-ea"/>
          <a:cs typeface="Avenir Heavy"/>
        </a:defRPr>
      </a:lvl1pPr>
    </p:titleStyle>
    <p:bodyStyle>
      <a:lvl1pPr marL="342900" indent="-342900" algn="l" defTabSz="457200" rtl="0" eaLnBrk="1" latinLnBrk="0" hangingPunct="1">
        <a:spcBef>
          <a:spcPct val="20000"/>
        </a:spcBef>
        <a:buFont typeface="Arial"/>
        <a:buChar char="•"/>
        <a:defRPr sz="3200" b="0" i="0" kern="1200">
          <a:solidFill>
            <a:srgbClr val="FFFFFF"/>
          </a:solidFill>
          <a:latin typeface="Helvetica Neue"/>
          <a:ea typeface="+mn-ea"/>
          <a:cs typeface="Helvetica Neue"/>
        </a:defRPr>
      </a:lvl1pPr>
      <a:lvl2pPr marL="742950" indent="-285750" algn="l" defTabSz="457200" rtl="0" eaLnBrk="1" latinLnBrk="0" hangingPunct="1">
        <a:spcBef>
          <a:spcPct val="20000"/>
        </a:spcBef>
        <a:buFont typeface="Arial"/>
        <a:buChar char="–"/>
        <a:defRPr sz="2800" b="0" i="0" kern="1200">
          <a:solidFill>
            <a:srgbClr val="FFFFFF"/>
          </a:solidFill>
          <a:latin typeface="Helvetica Neue"/>
          <a:ea typeface="+mn-ea"/>
          <a:cs typeface="Helvetica Neue"/>
        </a:defRPr>
      </a:lvl2pPr>
      <a:lvl3pPr marL="1143000" indent="-228600" algn="l" defTabSz="457200" rtl="0" eaLnBrk="1" latinLnBrk="0" hangingPunct="1">
        <a:spcBef>
          <a:spcPct val="20000"/>
        </a:spcBef>
        <a:buFont typeface="Arial"/>
        <a:buChar char="•"/>
        <a:defRPr sz="2400" b="0" i="0" kern="1200">
          <a:solidFill>
            <a:schemeClr val="bg1">
              <a:lumMod val="85000"/>
            </a:schemeClr>
          </a:solidFill>
          <a:latin typeface="Helvetica Neue"/>
          <a:ea typeface="+mn-ea"/>
          <a:cs typeface="Helvetica Neue"/>
        </a:defRPr>
      </a:lvl3pPr>
      <a:lvl4pPr marL="1600200" indent="-228600" algn="l" defTabSz="457200" rtl="0" eaLnBrk="1" latinLnBrk="0" hangingPunct="1">
        <a:spcBef>
          <a:spcPct val="20000"/>
        </a:spcBef>
        <a:buFont typeface="Arial"/>
        <a:buChar char="–"/>
        <a:defRPr sz="2000" b="0" i="0" kern="1200">
          <a:solidFill>
            <a:schemeClr val="bg1">
              <a:lumMod val="85000"/>
            </a:schemeClr>
          </a:solidFill>
          <a:latin typeface="Helvetica Neue"/>
          <a:ea typeface="+mn-ea"/>
          <a:cs typeface="Helvetica Neue"/>
        </a:defRPr>
      </a:lvl4pPr>
      <a:lvl5pPr marL="2057400" indent="-228600" algn="l" defTabSz="457200" rtl="0" eaLnBrk="1" latinLnBrk="0" hangingPunct="1">
        <a:spcBef>
          <a:spcPct val="20000"/>
        </a:spcBef>
        <a:buFont typeface="Arial"/>
        <a:buChar char="»"/>
        <a:defRPr sz="2000" b="0" i="0" kern="1200">
          <a:solidFill>
            <a:schemeClr val="bg1">
              <a:lumMod val="85000"/>
            </a:schemeClr>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3429000"/>
            <a:ext cx="7772400" cy="1362075"/>
          </a:xfrm>
        </p:spPr>
        <p:txBody>
          <a:bodyPr>
            <a:normAutofit/>
          </a:bodyPr>
          <a:lstStyle/>
          <a:p>
            <a:r>
              <a:rPr lang="en-US" sz="2000" b="0" dirty="0"/>
              <a:t/>
            </a:r>
            <a:br>
              <a:rPr lang="en-US" sz="2000" b="0" dirty="0"/>
            </a:br>
            <a:r>
              <a:rPr lang="en-US" sz="2000" b="0" dirty="0" err="1" smtClean="0">
                <a:latin typeface="Arial" panose="020B0604020202020204" pitchFamily="34" charset="0"/>
                <a:cs typeface="Arial" panose="020B0604020202020204" pitchFamily="34" charset="0"/>
              </a:rPr>
              <a:t>Yonsook</a:t>
            </a:r>
            <a:r>
              <a:rPr lang="en-US" sz="2000" b="0" dirty="0" smtClean="0">
                <a:latin typeface="Arial" panose="020B0604020202020204" pitchFamily="34" charset="0"/>
                <a:cs typeface="Arial" panose="020B0604020202020204" pitchFamily="34" charset="0"/>
              </a:rPr>
              <a:t> </a:t>
            </a:r>
            <a:r>
              <a:rPr lang="en-US" sz="2000" b="0" dirty="0" err="1" smtClean="0">
                <a:latin typeface="Arial" panose="020B0604020202020204" pitchFamily="34" charset="0"/>
                <a:cs typeface="Arial" panose="020B0604020202020204" pitchFamily="34" charset="0"/>
              </a:rPr>
              <a:t>Enloe</a:t>
            </a:r>
            <a:r>
              <a:rPr lang="en-US" sz="2000" b="0" dirty="0" smtClean="0">
                <a:latin typeface="Arial" panose="020B0604020202020204" pitchFamily="34" charset="0"/>
                <a:cs typeface="Arial" panose="020B0604020202020204" pitchFamily="34" charset="0"/>
              </a:rPr>
              <a:t/>
            </a:r>
            <a:br>
              <a:rPr lang="en-US" sz="2000" b="0" dirty="0" smtClean="0">
                <a:latin typeface="Arial" panose="020B0604020202020204" pitchFamily="34" charset="0"/>
                <a:cs typeface="Arial" panose="020B0604020202020204" pitchFamily="34" charset="0"/>
              </a:rPr>
            </a:br>
            <a:r>
              <a:rPr lang="en-US" sz="2000" b="0" dirty="0" smtClean="0">
                <a:latin typeface="Arial" panose="020B0604020202020204" pitchFamily="34" charset="0"/>
                <a:cs typeface="Arial" panose="020B0604020202020204" pitchFamily="34" charset="0"/>
              </a:rPr>
              <a:t>Sept 26, 2017</a:t>
            </a:r>
            <a:endParaRPr lang="en-US" sz="2000" b="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722313" y="838200"/>
            <a:ext cx="7772400" cy="1500187"/>
          </a:xfrm>
        </p:spPr>
        <p:txBody>
          <a:bodyPr>
            <a:normAutofit/>
          </a:bodyPr>
          <a:lstStyle/>
          <a:p>
            <a:r>
              <a:rPr lang="en-US" sz="3200" b="1" dirty="0" smtClean="0">
                <a:latin typeface="+mj-lt"/>
              </a:rPr>
              <a:t>Earth Data Search Tool Demo</a:t>
            </a:r>
            <a:endParaRPr lang="en-US" sz="3200" b="1" dirty="0">
              <a:latin typeface="+mj-lt"/>
            </a:endParaRPr>
          </a:p>
        </p:txBody>
      </p:sp>
    </p:spTree>
    <p:extLst>
      <p:ext uri="{BB962C8B-B14F-4D97-AF65-F5344CB8AC3E}">
        <p14:creationId xmlns:p14="http://schemas.microsoft.com/office/powerpoint/2010/main" val="2012385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7-09-18 at 21.45.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1397000"/>
            <a:ext cx="9144000" cy="5156200"/>
          </a:xfrm>
          <a:prstGeom prst="rect">
            <a:avLst/>
          </a:prstGeom>
        </p:spPr>
      </p:pic>
      <p:sp>
        <p:nvSpPr>
          <p:cNvPr id="7" name="Title 6"/>
          <p:cNvSpPr>
            <a:spLocks noGrp="1"/>
          </p:cNvSpPr>
          <p:nvPr>
            <p:ph type="title"/>
          </p:nvPr>
        </p:nvSpPr>
        <p:spPr/>
        <p:txBody>
          <a:bodyPr>
            <a:noAutofit/>
          </a:bodyPr>
          <a:lstStyle/>
          <a:p>
            <a:r>
              <a:rPr lang="en-US" sz="3600" dirty="0" smtClean="0"/>
              <a:t>Data Collection Search: </a:t>
            </a:r>
            <a:br>
              <a:rPr lang="en-US" sz="3600" dirty="0" smtClean="0"/>
            </a:br>
            <a:r>
              <a:rPr lang="en-US" sz="3200" dirty="0" smtClean="0"/>
              <a:t>Search by Keyword, Filter by Facet</a:t>
            </a:r>
            <a:endParaRPr lang="en-US" sz="3200"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1957914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7-09-18 at 21.45.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1397000"/>
            <a:ext cx="9144000" cy="5156200"/>
          </a:xfrm>
          <a:prstGeom prst="rect">
            <a:avLst/>
          </a:prstGeom>
        </p:spPr>
      </p:pic>
      <p:sp>
        <p:nvSpPr>
          <p:cNvPr id="7" name="Title 6"/>
          <p:cNvSpPr>
            <a:spLocks noGrp="1"/>
          </p:cNvSpPr>
          <p:nvPr>
            <p:ph type="title"/>
          </p:nvPr>
        </p:nvSpPr>
        <p:spPr/>
        <p:txBody>
          <a:bodyPr/>
          <a:lstStyle/>
          <a:p>
            <a:r>
              <a:rPr lang="en-US" dirty="0" smtClean="0"/>
              <a:t>Natural Language Processor</a:t>
            </a:r>
            <a:endParaRPr lang="en-US" dirty="0"/>
          </a:p>
        </p:txBody>
      </p:sp>
      <p:sp>
        <p:nvSpPr>
          <p:cNvPr id="3" name="Rectangle 2"/>
          <p:cNvSpPr/>
          <p:nvPr/>
        </p:nvSpPr>
        <p:spPr>
          <a:xfrm>
            <a:off x="0" y="1397000"/>
            <a:ext cx="9144000" cy="5156200"/>
          </a:xfrm>
          <a:prstGeom prst="rect">
            <a:avLst/>
          </a:pr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Screen Shot 2017-09-18 at 21.45.5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701" y="3581400"/>
            <a:ext cx="8499499" cy="1981200"/>
          </a:xfrm>
          <a:prstGeom prst="rect">
            <a:avLst/>
          </a:prstGeom>
        </p:spPr>
      </p:pic>
      <p:cxnSp>
        <p:nvCxnSpPr>
          <p:cNvPr id="6" name="Straight Connector 5"/>
          <p:cNvCxnSpPr/>
          <p:nvPr/>
        </p:nvCxnSpPr>
        <p:spPr>
          <a:xfrm flipH="1">
            <a:off x="339701" y="2362200"/>
            <a:ext cx="1489099" cy="1219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486400" y="2362200"/>
            <a:ext cx="3352800" cy="1219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7576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9-18 at 21.44.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0799"/>
            <a:ext cx="9144000" cy="5202401"/>
          </a:xfrm>
          <a:prstGeom prst="rect">
            <a:avLst/>
          </a:prstGeom>
        </p:spPr>
      </p:pic>
      <p:sp>
        <p:nvSpPr>
          <p:cNvPr id="3" name="TextBox 2"/>
          <p:cNvSpPr txBox="1"/>
          <p:nvPr/>
        </p:nvSpPr>
        <p:spPr>
          <a:xfrm>
            <a:off x="3632200" y="895290"/>
            <a:ext cx="4033000" cy="400110"/>
          </a:xfrm>
          <a:prstGeom prst="rect">
            <a:avLst/>
          </a:prstGeom>
          <a:noFill/>
        </p:spPr>
        <p:txBody>
          <a:bodyPr wrap="none" rtlCol="0">
            <a:spAutoFit/>
          </a:bodyPr>
          <a:lstStyle/>
          <a:p>
            <a:r>
              <a:rPr lang="en-US" sz="2000" dirty="0" smtClean="0">
                <a:solidFill>
                  <a:schemeClr val="bg1"/>
                </a:solidFill>
              </a:rPr>
              <a:t>Granule spatial outline and selector</a:t>
            </a:r>
            <a:endParaRPr lang="en-US" sz="2000" dirty="0">
              <a:solidFill>
                <a:schemeClr val="bg1"/>
              </a:solidFill>
            </a:endParaRPr>
          </a:p>
        </p:txBody>
      </p:sp>
      <p:cxnSp>
        <p:nvCxnSpPr>
          <p:cNvPr id="7" name="Straight Connector 6"/>
          <p:cNvCxnSpPr>
            <a:stCxn id="3" idx="2"/>
          </p:cNvCxnSpPr>
          <p:nvPr/>
        </p:nvCxnSpPr>
        <p:spPr>
          <a:xfrm flipH="1">
            <a:off x="4724400" y="1295400"/>
            <a:ext cx="924300" cy="2438400"/>
          </a:xfrm>
          <a:prstGeom prst="line">
            <a:avLst/>
          </a:prstGeom>
          <a:ln w="38100" cmpd="sng">
            <a:solidFill>
              <a:srgbClr val="FFFF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680947" y="6381690"/>
            <a:ext cx="3967753" cy="400110"/>
          </a:xfrm>
          <a:prstGeom prst="rect">
            <a:avLst/>
          </a:prstGeom>
          <a:noFill/>
        </p:spPr>
        <p:txBody>
          <a:bodyPr wrap="none" rtlCol="0">
            <a:spAutoFit/>
          </a:bodyPr>
          <a:lstStyle/>
          <a:p>
            <a:r>
              <a:rPr lang="en-US" sz="2000" dirty="0" smtClean="0">
                <a:solidFill>
                  <a:schemeClr val="bg1"/>
                </a:solidFill>
              </a:rPr>
              <a:t>Time coverage display and selector</a:t>
            </a:r>
            <a:endParaRPr lang="en-US" sz="2000" dirty="0">
              <a:solidFill>
                <a:schemeClr val="bg1"/>
              </a:solidFill>
            </a:endParaRPr>
          </a:p>
        </p:txBody>
      </p:sp>
      <p:cxnSp>
        <p:nvCxnSpPr>
          <p:cNvPr id="9" name="Straight Connector 8"/>
          <p:cNvCxnSpPr>
            <a:stCxn id="8" idx="0"/>
          </p:cNvCxnSpPr>
          <p:nvPr/>
        </p:nvCxnSpPr>
        <p:spPr>
          <a:xfrm flipV="1">
            <a:off x="3664824" y="6000690"/>
            <a:ext cx="221376" cy="381000"/>
          </a:xfrm>
          <a:prstGeom prst="line">
            <a:avLst/>
          </a:prstGeom>
          <a:ln w="38100" cmpd="sng">
            <a:solidFill>
              <a:srgbClr val="FFFF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9" name="Title 18"/>
          <p:cNvSpPr>
            <a:spLocks noGrp="1"/>
          </p:cNvSpPr>
          <p:nvPr>
            <p:ph type="title"/>
          </p:nvPr>
        </p:nvSpPr>
        <p:spPr>
          <a:xfrm>
            <a:off x="457200" y="274638"/>
            <a:ext cx="8229600" cy="468252"/>
          </a:xfrm>
        </p:spPr>
        <p:txBody>
          <a:bodyPr>
            <a:noAutofit/>
          </a:bodyPr>
          <a:lstStyle/>
          <a:p>
            <a:r>
              <a:rPr lang="en-US" sz="3600" dirty="0" smtClean="0"/>
              <a:t>Browse visually in space and time</a:t>
            </a:r>
            <a:endParaRPr lang="en-US" sz="3600" dirty="0"/>
          </a:p>
        </p:txBody>
      </p:sp>
    </p:spTree>
    <p:extLst>
      <p:ext uri="{BB962C8B-B14F-4D97-AF65-F5344CB8AC3E}">
        <p14:creationId xmlns:p14="http://schemas.microsoft.com/office/powerpoint/2010/main" val="2464222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Subset (some) data products</a:t>
            </a:r>
            <a:endParaRPr lang="en-US" dirty="0"/>
          </a:p>
        </p:txBody>
      </p:sp>
      <p:pic>
        <p:nvPicPr>
          <p:cNvPr id="5" name="Picture 4" descr="Screen Shot 2017-09-18 at 22.05.3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219200"/>
            <a:ext cx="6629400" cy="5416426"/>
          </a:xfrm>
          <a:prstGeom prst="rect">
            <a:avLst/>
          </a:prstGeom>
          <a:solidFill>
            <a:schemeClr val="accent6">
              <a:lumMod val="75000"/>
            </a:schemeClr>
          </a:solidFill>
        </p:spPr>
      </p:pic>
      <p:sp>
        <p:nvSpPr>
          <p:cNvPr id="6" name="TextBox 5"/>
          <p:cNvSpPr txBox="1"/>
          <p:nvPr/>
        </p:nvSpPr>
        <p:spPr>
          <a:xfrm>
            <a:off x="4953000" y="4495800"/>
            <a:ext cx="2667000" cy="646331"/>
          </a:xfrm>
          <a:prstGeom prst="rect">
            <a:avLst/>
          </a:prstGeom>
          <a:noFill/>
          <a:ln>
            <a:solidFill>
              <a:schemeClr val="tx1"/>
            </a:solidFill>
          </a:ln>
        </p:spPr>
        <p:txBody>
          <a:bodyPr wrap="square" rtlCol="0">
            <a:spAutoFit/>
          </a:bodyPr>
          <a:lstStyle/>
          <a:p>
            <a:r>
              <a:rPr lang="en-US" dirty="0" smtClean="0"/>
              <a:t>Bounding box carried over from search criteria</a:t>
            </a:r>
            <a:endParaRPr lang="en-US" dirty="0"/>
          </a:p>
        </p:txBody>
      </p:sp>
      <p:cxnSp>
        <p:nvCxnSpPr>
          <p:cNvPr id="8" name="Straight Arrow Connector 7"/>
          <p:cNvCxnSpPr/>
          <p:nvPr/>
        </p:nvCxnSpPr>
        <p:spPr>
          <a:xfrm flipH="1">
            <a:off x="4114800" y="4876800"/>
            <a:ext cx="685800" cy="2653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9329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 Data Search Tool</a:t>
            </a:r>
            <a:endParaRPr lang="en-US" dirty="0"/>
          </a:p>
        </p:txBody>
      </p:sp>
      <p:sp>
        <p:nvSpPr>
          <p:cNvPr id="3" name="Content Placeholder 2"/>
          <p:cNvSpPr>
            <a:spLocks noGrp="1"/>
          </p:cNvSpPr>
          <p:nvPr>
            <p:ph idx="1"/>
          </p:nvPr>
        </p:nvSpPr>
        <p:spPr/>
        <p:txBody>
          <a:bodyPr/>
          <a:lstStyle/>
          <a:p>
            <a:pPr marL="0" indent="0">
              <a:buNone/>
            </a:pPr>
            <a:r>
              <a:rPr lang="en-US" dirty="0" smtClean="0"/>
              <a:t>https://search.earthdata.nasa.gov</a:t>
            </a:r>
          </a:p>
          <a:p>
            <a:pPr marL="0" indent="0">
              <a:buNone/>
            </a:pPr>
            <a:endParaRPr lang="en-US" dirty="0"/>
          </a:p>
        </p:txBody>
      </p:sp>
    </p:spTree>
    <p:extLst>
      <p:ext uri="{BB962C8B-B14F-4D97-AF65-F5344CB8AC3E}">
        <p14:creationId xmlns:p14="http://schemas.microsoft.com/office/powerpoint/2010/main" val="455113660"/>
      </p:ext>
    </p:extLst>
  </p:cSld>
  <p:clrMapOvr>
    <a:masterClrMapping/>
  </p:clrMapOvr>
</p:sld>
</file>

<file path=ppt/theme/theme1.xml><?xml version="1.0" encoding="utf-8"?>
<a:theme xmlns:a="http://schemas.openxmlformats.org/drawingml/2006/main" name="Earthdata">
  <a:themeElements>
    <a:clrScheme name="EOSDIS">
      <a:dk1>
        <a:srgbClr val="171717"/>
      </a:dk1>
      <a:lt1>
        <a:sysClr val="window" lastClr="FFFFFF"/>
      </a:lt1>
      <a:dk2>
        <a:srgbClr val="1F497D"/>
      </a:dk2>
      <a:lt2>
        <a:srgbClr val="ECF0F1"/>
      </a:lt2>
      <a:accent1>
        <a:srgbClr val="3498DB"/>
      </a:accent1>
      <a:accent2>
        <a:srgbClr val="C0392B"/>
      </a:accent2>
      <a:accent3>
        <a:srgbClr val="2ECC71"/>
      </a:accent3>
      <a:accent4>
        <a:srgbClr val="9B59B6"/>
      </a:accent4>
      <a:accent5>
        <a:srgbClr val="1ABC9C"/>
      </a:accent5>
      <a:accent6>
        <a:srgbClr val="E67E22"/>
      </a:accent6>
      <a:hlink>
        <a:srgbClr val="2980B9"/>
      </a:hlink>
      <a:folHlink>
        <a:srgbClr val="8E44AD"/>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Earthdata.thmx</Template>
  <TotalTime>3595</TotalTime>
  <Words>217</Words>
  <Application>Microsoft Office PowerPoint</Application>
  <PresentationFormat>On-screen Show (4:3)</PresentationFormat>
  <Paragraphs>20</Paragraphs>
  <Slides>6</Slides>
  <Notes>5</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Earthdata</vt:lpstr>
      <vt:lpstr> Yonsook Enloe Sept 26, 2017</vt:lpstr>
      <vt:lpstr>Data Collection Search:  Search by Keyword, Filter by Facet</vt:lpstr>
      <vt:lpstr>Natural Language Processor</vt:lpstr>
      <vt:lpstr>Browse visually in space and time</vt:lpstr>
      <vt:lpstr>Subset (some) data products</vt:lpstr>
      <vt:lpstr>Earth Data Search Tool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First</dc:title>
  <dc:creator>Jeff Siarto</dc:creator>
  <cp:lastModifiedBy>Yonsook</cp:lastModifiedBy>
  <cp:revision>111</cp:revision>
  <dcterms:created xsi:type="dcterms:W3CDTF">2014-07-01T01:44:00Z</dcterms:created>
  <dcterms:modified xsi:type="dcterms:W3CDTF">2017-09-25T05:48:27Z</dcterms:modified>
</cp:coreProperties>
</file>