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60" r:id="rId2"/>
    <p:sldId id="360" r:id="rId3"/>
    <p:sldId id="364" r:id="rId4"/>
    <p:sldId id="353" r:id="rId5"/>
    <p:sldId id="354" r:id="rId6"/>
    <p:sldId id="361" r:id="rId7"/>
    <p:sldId id="362" r:id="rId8"/>
    <p:sldId id="365" r:id="rId9"/>
    <p:sldId id="367" r:id="rId10"/>
    <p:sldId id="366" r:id="rId11"/>
    <p:sldId id="368" r:id="rId12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nther Landgraf" initials="G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34"/>
    <a:srgbClr val="40E85C"/>
    <a:srgbClr val="D6FEDE"/>
    <a:srgbClr val="26442D"/>
    <a:srgbClr val="FF7C80"/>
    <a:srgbClr val="FF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4" autoAdjust="0"/>
    <p:restoredTop sz="96809" autoAdjust="0"/>
  </p:normalViewPr>
  <p:slideViewPr>
    <p:cSldViewPr snapToGrid="0">
      <p:cViewPr>
        <p:scale>
          <a:sx n="77" d="100"/>
          <a:sy n="77" d="100"/>
        </p:scale>
        <p:origin x="-1200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4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8325" y="6513023"/>
            <a:ext cx="61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200" dirty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12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1200" dirty="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2569"/>
                </a:solidFill>
              </a:rPr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256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1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068444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6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8" r:id="rId3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ccess-SysTeam-Help@wgiss.ceos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288457" y="909539"/>
            <a:ext cx="6568050" cy="3243445"/>
          </a:xfrm>
        </p:spPr>
        <p:txBody>
          <a:bodyPr/>
          <a:lstStyle/>
          <a:p>
            <a:r>
              <a:rPr lang="en-US" sz="4400" dirty="0"/>
              <a:t>WGISS Connected Data Assets</a:t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2400" dirty="0" smtClean="0"/>
              <a:t>Sept 26, </a:t>
            </a:r>
            <a:r>
              <a:rPr lang="en-US" sz="2400" dirty="0"/>
              <a:t>2017</a:t>
            </a:r>
            <a:br>
              <a:rPr lang="en-US" sz="2400" dirty="0"/>
            </a:br>
            <a:r>
              <a:rPr lang="en-US" sz="2400" dirty="0"/>
              <a:t>Yonsook Enloe</a:t>
            </a:r>
            <a:br>
              <a:rPr lang="en-US" sz="2400" dirty="0"/>
            </a:br>
            <a:endParaRPr lang="en-US" sz="4400" dirty="0"/>
          </a:p>
        </p:txBody>
      </p:sp>
      <p:sp>
        <p:nvSpPr>
          <p:cNvPr id="56322" name="AutoShape 2" descr="https://www.in-jaxa/fw/dfw/iwlx/kouho/intra/jaxabrand/logo/download/A2_1_blue_glay.jpg"/>
          <p:cNvSpPr>
            <a:spLocks noChangeAspect="1" noChangeArrowheads="1"/>
          </p:cNvSpPr>
          <p:nvPr/>
        </p:nvSpPr>
        <p:spPr bwMode="auto">
          <a:xfrm>
            <a:off x="63500" y="-136525"/>
            <a:ext cx="7162800" cy="4495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WGISS System Level Team (SLT)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ystem level team </a:t>
            </a:r>
            <a:r>
              <a:rPr lang="en-US" dirty="0"/>
              <a:t>to coordinate and oversee the WGISS integrated system and standards</a:t>
            </a:r>
            <a:r>
              <a:rPr lang="en-US" dirty="0" smtClean="0"/>
              <a:t>:</a:t>
            </a:r>
          </a:p>
          <a:p>
            <a:r>
              <a:rPr lang="en-US" sz="2000" dirty="0"/>
              <a:t>Coordinate operations, maintenance and </a:t>
            </a:r>
            <a:r>
              <a:rPr lang="en-US" sz="2000" dirty="0">
                <a:solidFill>
                  <a:srgbClr val="FF0000"/>
                </a:solidFill>
              </a:rPr>
              <a:t>evolution</a:t>
            </a:r>
            <a:r>
              <a:rPr lang="en-US" sz="2000" dirty="0"/>
              <a:t> activities (e.g. for infrastructure, standards adoption, </a:t>
            </a:r>
            <a:r>
              <a:rPr lang="en-US" sz="2000" dirty="0" err="1"/>
              <a:t>etc</a:t>
            </a:r>
            <a:r>
              <a:rPr lang="en-US" sz="2000" dirty="0"/>
              <a:t>).</a:t>
            </a:r>
          </a:p>
          <a:p>
            <a:r>
              <a:rPr lang="en-US" sz="2000" dirty="0" smtClean="0"/>
              <a:t>On-board </a:t>
            </a:r>
            <a:r>
              <a:rPr lang="en-US" sz="2000" dirty="0"/>
              <a:t>new data </a:t>
            </a:r>
            <a:r>
              <a:rPr lang="en-US" sz="2000" dirty="0" smtClean="0"/>
              <a:t>partners</a:t>
            </a:r>
            <a:endParaRPr lang="en-US" sz="2000" dirty="0"/>
          </a:p>
          <a:p>
            <a:r>
              <a:rPr lang="en-US" sz="2000" dirty="0"/>
              <a:t>Provide technical support for client </a:t>
            </a:r>
            <a:r>
              <a:rPr lang="en-US" sz="2000" dirty="0" smtClean="0"/>
              <a:t>partners</a:t>
            </a:r>
            <a:endParaRPr lang="en-US" sz="2000" dirty="0"/>
          </a:p>
          <a:p>
            <a:r>
              <a:rPr lang="en-US" sz="2000" dirty="0"/>
              <a:t>Monitor the health of the federated system and report outages and errors etc. to the </a:t>
            </a:r>
            <a:r>
              <a:rPr lang="en-US" sz="2000" dirty="0" smtClean="0"/>
              <a:t>partners</a:t>
            </a:r>
            <a:endParaRPr lang="en-US" sz="2000" dirty="0"/>
          </a:p>
          <a:p>
            <a:r>
              <a:rPr lang="en-US" sz="2000" dirty="0"/>
              <a:t>Test all the components of the federated system, including end to end search and data </a:t>
            </a:r>
            <a:r>
              <a:rPr lang="en-US" sz="2000" dirty="0" smtClean="0"/>
              <a:t>access</a:t>
            </a:r>
            <a:endParaRPr lang="en-US" sz="2000" dirty="0"/>
          </a:p>
          <a:p>
            <a:r>
              <a:rPr lang="en-US" sz="2000" dirty="0"/>
              <a:t>Work with data and client partners to identify and resolve system and component </a:t>
            </a:r>
            <a:r>
              <a:rPr lang="en-US" sz="2000" dirty="0" smtClean="0"/>
              <a:t>bugs</a:t>
            </a:r>
            <a:endParaRPr lang="en-US" sz="2000" dirty="0"/>
          </a:p>
          <a:p>
            <a:r>
              <a:rPr lang="en-US" sz="2000" dirty="0"/>
              <a:t>Provide support for metrics </a:t>
            </a:r>
            <a:r>
              <a:rPr lang="en-US" sz="2000" dirty="0" smtClean="0"/>
              <a:t>collection</a:t>
            </a:r>
          </a:p>
          <a:p>
            <a:r>
              <a:rPr lang="en-US" sz="2000" dirty="0" smtClean="0"/>
              <a:t>??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13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Session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IDN </a:t>
            </a:r>
          </a:p>
          <a:p>
            <a:r>
              <a:rPr lang="en-US" dirty="0" err="1" smtClean="0"/>
              <a:t>FedEO</a:t>
            </a:r>
            <a:endParaRPr lang="en-US" dirty="0" smtClean="0"/>
          </a:p>
          <a:p>
            <a:r>
              <a:rPr lang="en-US" dirty="0" smtClean="0"/>
              <a:t>CWIC</a:t>
            </a:r>
          </a:p>
          <a:p>
            <a:r>
              <a:rPr lang="en-US" dirty="0" smtClean="0"/>
              <a:t>Data Partner Reports</a:t>
            </a:r>
          </a:p>
          <a:p>
            <a:pPr lvl="1"/>
            <a:r>
              <a:rPr lang="en-US" dirty="0" smtClean="0"/>
              <a:t>ISRO</a:t>
            </a:r>
          </a:p>
          <a:p>
            <a:pPr lvl="1"/>
            <a:r>
              <a:rPr lang="en-US" dirty="0" smtClean="0"/>
              <a:t>NRSCC</a:t>
            </a:r>
          </a:p>
          <a:p>
            <a:pPr lvl="1"/>
            <a:r>
              <a:rPr lang="en-US" dirty="0" smtClean="0"/>
              <a:t>NOAA</a:t>
            </a:r>
          </a:p>
          <a:p>
            <a:r>
              <a:rPr lang="en-US" dirty="0" smtClean="0"/>
              <a:t>Client Partner Reports</a:t>
            </a:r>
          </a:p>
          <a:p>
            <a:pPr lvl="1"/>
            <a:r>
              <a:rPr lang="en-US" dirty="0" smtClean="0"/>
              <a:t>WGISS Client/Carbon Portal</a:t>
            </a:r>
          </a:p>
          <a:p>
            <a:pPr lvl="1"/>
            <a:r>
              <a:rPr lang="en-US" dirty="0" smtClean="0"/>
              <a:t>Earth Data Search Tool</a:t>
            </a:r>
          </a:p>
          <a:p>
            <a:r>
              <a:rPr lang="en-US" dirty="0" smtClean="0"/>
              <a:t>CEOS OpenSearch</a:t>
            </a:r>
          </a:p>
          <a:p>
            <a:r>
              <a:rPr lang="en-US" dirty="0" smtClean="0"/>
              <a:t>GEO JSON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29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924" y="5285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WGISS   </a:t>
            </a:r>
            <a:endParaRPr lang="zh-CN" altLang="en-US" dirty="0"/>
          </a:p>
        </p:txBody>
      </p:sp>
      <p:sp>
        <p:nvSpPr>
          <p:cNvPr id="3" name="Shape 180"/>
          <p:cNvSpPr/>
          <p:nvPr/>
        </p:nvSpPr>
        <p:spPr>
          <a:xfrm>
            <a:off x="1337926" y="2590800"/>
            <a:ext cx="6866469" cy="863601"/>
          </a:xfrm>
          <a:prstGeom prst="rect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600" dirty="0"/>
              <a:t>WGISS Connected Data Assets</a:t>
            </a:r>
            <a:endParaRPr sz="3600" dirty="0"/>
          </a:p>
        </p:txBody>
      </p:sp>
      <p:sp>
        <p:nvSpPr>
          <p:cNvPr id="10" name="Shape 180"/>
          <p:cNvSpPr/>
          <p:nvPr/>
        </p:nvSpPr>
        <p:spPr>
          <a:xfrm>
            <a:off x="1683936" y="1269999"/>
            <a:ext cx="2882788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 smtClean="0"/>
              <a:t>Science/Theme </a:t>
            </a:r>
            <a:r>
              <a:rPr lang="en-US" sz="3000" b="1" dirty="0"/>
              <a:t>clients</a:t>
            </a:r>
            <a:endParaRPr sz="3000" b="1" dirty="0"/>
          </a:p>
        </p:txBody>
      </p:sp>
      <p:sp>
        <p:nvSpPr>
          <p:cNvPr id="11" name="Shape 180"/>
          <p:cNvSpPr/>
          <p:nvPr/>
        </p:nvSpPr>
        <p:spPr>
          <a:xfrm>
            <a:off x="5198533" y="1269999"/>
            <a:ext cx="2667000" cy="863601"/>
          </a:xfrm>
          <a:prstGeom prst="rect">
            <a:avLst/>
          </a:prstGeom>
          <a:solidFill>
            <a:schemeClr val="accent6">
              <a:lumMod val="75000"/>
              <a:alpha val="97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GEOSS clients</a:t>
            </a:r>
            <a:endParaRPr sz="3000" b="1" dirty="0"/>
          </a:p>
        </p:txBody>
      </p:sp>
      <p:cxnSp>
        <p:nvCxnSpPr>
          <p:cNvPr id="16" name="Elbow Connector 15"/>
          <p:cNvCxnSpPr>
            <a:stCxn id="11" idx="2"/>
            <a:endCxn id="3" idx="0"/>
          </p:cNvCxnSpPr>
          <p:nvPr/>
        </p:nvCxnSpPr>
        <p:spPr>
          <a:xfrm rot="5400000">
            <a:off x="5422997" y="1481764"/>
            <a:ext cx="457200" cy="1760872"/>
          </a:xfrm>
          <a:prstGeom prst="bentConnector3">
            <a:avLst>
              <a:gd name="adj1" fmla="val 50000"/>
            </a:avLst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0" idx="2"/>
            <a:endCxn id="3" idx="0"/>
          </p:cNvCxnSpPr>
          <p:nvPr/>
        </p:nvCxnSpPr>
        <p:spPr>
          <a:xfrm rot="16200000" flipH="1">
            <a:off x="3719645" y="1539284"/>
            <a:ext cx="457200" cy="1645831"/>
          </a:xfrm>
          <a:prstGeom prst="bentConnector3">
            <a:avLst>
              <a:gd name="adj1" fmla="val 50000"/>
            </a:avLst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hape 153"/>
          <p:cNvSpPr/>
          <p:nvPr/>
        </p:nvSpPr>
        <p:spPr>
          <a:xfrm>
            <a:off x="1358896" y="3524764"/>
            <a:ext cx="6917269" cy="2266436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 w="25400" cap="flat">
            <a:solidFill>
              <a:srgbClr val="FFFFFF">
                <a:alpha val="80000"/>
              </a:srgbClr>
            </a:solidFill>
            <a:custDash>
              <a:ds d="200000" sp="200000"/>
            </a:custDash>
            <a:miter lim="400000"/>
          </a:ln>
          <a:effectLst/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>
              <a:defRPr sz="2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endParaRPr sz="3400" b="1"/>
          </a:p>
        </p:txBody>
      </p:sp>
      <p:sp>
        <p:nvSpPr>
          <p:cNvPr id="29" name="Shape 180"/>
          <p:cNvSpPr/>
          <p:nvPr/>
        </p:nvSpPr>
        <p:spPr>
          <a:xfrm>
            <a:off x="1617131" y="3733800"/>
            <a:ext cx="21336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CWIC</a:t>
            </a:r>
            <a:endParaRPr sz="3000" b="1" dirty="0"/>
          </a:p>
        </p:txBody>
      </p:sp>
      <p:sp>
        <p:nvSpPr>
          <p:cNvPr id="30" name="Shape 180"/>
          <p:cNvSpPr/>
          <p:nvPr/>
        </p:nvSpPr>
        <p:spPr>
          <a:xfrm>
            <a:off x="3750731" y="4572000"/>
            <a:ext cx="21336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IDN</a:t>
            </a:r>
            <a:endParaRPr sz="3000" b="1" dirty="0"/>
          </a:p>
        </p:txBody>
      </p:sp>
      <p:sp>
        <p:nvSpPr>
          <p:cNvPr id="31" name="Shape 180"/>
          <p:cNvSpPr/>
          <p:nvPr/>
        </p:nvSpPr>
        <p:spPr>
          <a:xfrm>
            <a:off x="5884331" y="3733800"/>
            <a:ext cx="21336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 err="1"/>
              <a:t>FedEO</a:t>
            </a:r>
            <a:endParaRPr sz="3000" b="1"/>
          </a:p>
        </p:txBody>
      </p:sp>
      <p:sp>
        <p:nvSpPr>
          <p:cNvPr id="32" name="Shape 180"/>
          <p:cNvSpPr/>
          <p:nvPr/>
        </p:nvSpPr>
        <p:spPr>
          <a:xfrm>
            <a:off x="3369731" y="6130329"/>
            <a:ext cx="2895600" cy="609600"/>
          </a:xfrm>
          <a:prstGeom prst="rect">
            <a:avLst/>
          </a:prstGeom>
          <a:solidFill>
            <a:srgbClr val="00B050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1800" b="1" dirty="0"/>
              <a:t>WGISS Connected Assets System Level Team</a:t>
            </a:r>
            <a:endParaRPr sz="1800" b="1" dirty="0"/>
          </a:p>
        </p:txBody>
      </p:sp>
      <p:sp>
        <p:nvSpPr>
          <p:cNvPr id="33" name="Down Arrow 32"/>
          <p:cNvSpPr/>
          <p:nvPr/>
        </p:nvSpPr>
        <p:spPr>
          <a:xfrm rot="10800000">
            <a:off x="4566725" y="5714999"/>
            <a:ext cx="391551" cy="533399"/>
          </a:xfrm>
          <a:prstGeom prst="downArrow">
            <a:avLst/>
          </a:prstGeom>
          <a:solidFill>
            <a:srgbClr val="00B05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lIns="33866" tIns="33866" rIns="33866" bIns="33866" anchor="ctr"/>
          <a:lstStyle/>
          <a:p>
            <a:pPr algn="ctr" defTabSz="546100"/>
            <a:endParaRPr lang="zh-CN" altLang="en-US" b="1" dirty="0">
              <a:solidFill>
                <a:srgbClr val="FFFFFF"/>
              </a:solidFill>
              <a:sym typeface="Gill San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29200" y="5791200"/>
            <a:ext cx="1949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Technical supports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24" y="1293169"/>
            <a:ext cx="7250863" cy="5126038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WGISS Data Assets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7800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a WGISS Federation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Data collection registration at the IDN using the IDN keywords;  Info about how granule search is supported will be included in the data collection registration</a:t>
            </a:r>
          </a:p>
          <a:p>
            <a:r>
              <a:rPr lang="en-US" sz="2000" dirty="0"/>
              <a:t>Data partners need to support 1 of the 2 supported WGISS standards </a:t>
            </a:r>
          </a:p>
          <a:p>
            <a:pPr lvl="1"/>
            <a:r>
              <a:rPr lang="en-US" sz="2000" dirty="0"/>
              <a:t>CEOS OpenSearch Best Practices (v </a:t>
            </a:r>
            <a:r>
              <a:rPr lang="en-US" sz="2000" dirty="0" smtClean="0"/>
              <a:t>1.2)</a:t>
            </a:r>
            <a:endParaRPr lang="en-US" sz="2000" dirty="0"/>
          </a:p>
          <a:p>
            <a:pPr lvl="1"/>
            <a:r>
              <a:rPr lang="en-US" sz="2000" dirty="0"/>
              <a:t>OGC CSW 2.0.2</a:t>
            </a:r>
          </a:p>
          <a:p>
            <a:r>
              <a:rPr lang="en-US" sz="2000" dirty="0"/>
              <a:t>All searchable data must have a data access path</a:t>
            </a:r>
          </a:p>
          <a:p>
            <a:pPr lvl="1"/>
            <a:r>
              <a:rPr lang="en-US" sz="2000" dirty="0"/>
              <a:t>Data download</a:t>
            </a:r>
          </a:p>
          <a:p>
            <a:pPr lvl="1"/>
            <a:r>
              <a:rPr lang="en-US" sz="2000" dirty="0"/>
              <a:t>Data order  (free or with cost)</a:t>
            </a:r>
          </a:p>
          <a:p>
            <a:pPr lvl="1"/>
            <a:r>
              <a:rPr lang="en-US" sz="2000" dirty="0"/>
              <a:t>Email order (free or with cost)</a:t>
            </a:r>
          </a:p>
          <a:p>
            <a:r>
              <a:rPr lang="en-US" sz="2000" dirty="0"/>
              <a:t>Servers must have high availability (99%?)</a:t>
            </a:r>
          </a:p>
          <a:p>
            <a:r>
              <a:rPr lang="en-US" sz="2000" dirty="0"/>
              <a:t>A technical POC needed for each data partner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8003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Clients can offer search and access to all the satellite data available through the WGISS Federation</a:t>
            </a:r>
          </a:p>
          <a:p>
            <a:r>
              <a:rPr lang="en-US" sz="2000" dirty="0"/>
              <a:t>Clients can offer search and access to a limited subset of data available through the WGISS Federation along with other services through tagging (e.g. CWIC, </a:t>
            </a:r>
            <a:r>
              <a:rPr lang="en-US" sz="2000" dirty="0" err="1"/>
              <a:t>FedEO</a:t>
            </a:r>
            <a:r>
              <a:rPr lang="en-US" sz="2000" dirty="0"/>
              <a:t>, LSI, Carbon,</a:t>
            </a:r>
            <a:r>
              <a:rPr lang="is-IS" sz="2000" dirty="0"/>
              <a:t>…)</a:t>
            </a:r>
            <a:endParaRPr lang="en-US" sz="2000" dirty="0"/>
          </a:p>
          <a:p>
            <a:r>
              <a:rPr lang="en-US" sz="2000" dirty="0"/>
              <a:t>Clients can offer support for a 2-step search</a:t>
            </a:r>
          </a:p>
          <a:p>
            <a:pPr lvl="1"/>
            <a:r>
              <a:rPr lang="en-US" sz="2000" dirty="0"/>
              <a:t>Discovery through collection search using platform, instrument, science keywords, etc. (IDN).  The IDN data record will contain info about how granule search is supported</a:t>
            </a:r>
          </a:p>
          <a:p>
            <a:pPr lvl="1"/>
            <a:r>
              <a:rPr lang="en-US" sz="2000" dirty="0"/>
              <a:t>Search granule metadata at data partners via CWIC, </a:t>
            </a:r>
            <a:r>
              <a:rPr lang="en-US" sz="2000" dirty="0" err="1"/>
              <a:t>FedEO</a:t>
            </a:r>
            <a:r>
              <a:rPr lang="en-US" sz="2000" dirty="0"/>
              <a:t>, Independent servers</a:t>
            </a:r>
          </a:p>
          <a:p>
            <a:r>
              <a:rPr lang="en-US" sz="2000" dirty="0"/>
              <a:t>All granule search results will contain links to data access</a:t>
            </a:r>
          </a:p>
        </p:txBody>
      </p:sp>
    </p:spTree>
    <p:extLst>
      <p:ext uri="{BB962C8B-B14F-4D97-AF65-F5344CB8AC3E}">
        <p14:creationId xmlns:p14="http://schemas.microsoft.com/office/powerpoint/2010/main" val="154787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Oct 2016 –  First WGISS Access System Level Team </a:t>
            </a:r>
            <a:r>
              <a:rPr lang="en-US" sz="1800" dirty="0" err="1"/>
              <a:t>telecon</a:t>
            </a:r>
            <a:endParaRPr lang="en-US" sz="1800" dirty="0"/>
          </a:p>
          <a:p>
            <a:r>
              <a:rPr lang="en-US" sz="1800" dirty="0">
                <a:solidFill>
                  <a:srgbClr val="008000"/>
                </a:solidFill>
                <a:hlinkClick r:id="rId2"/>
              </a:rPr>
              <a:t>Access-SysTeam-Help@wgiss.ceos.org</a:t>
            </a:r>
            <a:r>
              <a:rPr lang="en-US" sz="1800" dirty="0"/>
              <a:t> for questions about any of the systems – e.g. IDN, </a:t>
            </a:r>
            <a:r>
              <a:rPr lang="en-US" sz="1800" dirty="0" err="1"/>
              <a:t>FedEO</a:t>
            </a:r>
            <a:r>
              <a:rPr lang="en-US" sz="1800" dirty="0"/>
              <a:t>, </a:t>
            </a:r>
            <a:r>
              <a:rPr lang="en-US" sz="1800" dirty="0" smtClean="0"/>
              <a:t>CWIC</a:t>
            </a:r>
          </a:p>
          <a:p>
            <a:r>
              <a:rPr lang="en-US" sz="1800" dirty="0" smtClean="0"/>
              <a:t>Agreement on support for 2-step search through IDN for collection searching and granule searching through </a:t>
            </a:r>
            <a:r>
              <a:rPr lang="en-US" sz="1800" dirty="0" err="1" smtClean="0"/>
              <a:t>FedEO</a:t>
            </a:r>
            <a:r>
              <a:rPr lang="en-US" sz="1800" dirty="0" smtClean="0"/>
              <a:t>/CWIC.</a:t>
            </a:r>
            <a:endParaRPr lang="en-US" sz="1800" dirty="0"/>
          </a:p>
          <a:p>
            <a:r>
              <a:rPr lang="en-US" sz="1800" dirty="0" smtClean="0"/>
              <a:t>Team reviewed the CEOS OpenSearch BP document and agreed on the v1.2 release in June </a:t>
            </a:r>
            <a:r>
              <a:rPr lang="en-US" sz="1800" dirty="0" smtClean="0"/>
              <a:t>2017.</a:t>
            </a:r>
            <a:endParaRPr lang="en-US" sz="1800" dirty="0" smtClean="0"/>
          </a:p>
          <a:p>
            <a:r>
              <a:rPr lang="en-US" sz="1800" dirty="0" smtClean="0"/>
              <a:t>CWIC </a:t>
            </a:r>
            <a:r>
              <a:rPr lang="en-US" sz="1800" dirty="0"/>
              <a:t>Smart Client Validator for CEOS OS conformance </a:t>
            </a:r>
            <a:r>
              <a:rPr lang="en-US" sz="1800" dirty="0" smtClean="0"/>
              <a:t>testing.</a:t>
            </a:r>
            <a:endParaRPr lang="en-US" sz="1800" dirty="0"/>
          </a:p>
          <a:p>
            <a:r>
              <a:rPr lang="en-US" sz="1800" dirty="0"/>
              <a:t>Future Conformance Test document led by </a:t>
            </a:r>
            <a:r>
              <a:rPr lang="en-US" sz="1800" dirty="0" smtClean="0"/>
              <a:t>ESA.</a:t>
            </a:r>
            <a:endParaRPr lang="en-US" sz="1800" dirty="0"/>
          </a:p>
          <a:p>
            <a:r>
              <a:rPr lang="en-US" sz="1800" dirty="0"/>
              <a:t>ESA led effort to specify  draft OGC 17-003 EO Dataset </a:t>
            </a:r>
            <a:r>
              <a:rPr lang="en-US" sz="1800" dirty="0" err="1"/>
              <a:t>GeoJSON</a:t>
            </a:r>
            <a:r>
              <a:rPr lang="en-US" sz="1800" dirty="0"/>
              <a:t> Encoding </a:t>
            </a:r>
            <a:r>
              <a:rPr lang="en-US" sz="1800" dirty="0" smtClean="0"/>
              <a:t>Standards with SLT Team review</a:t>
            </a:r>
            <a:endParaRPr lang="en-US" sz="1800" dirty="0"/>
          </a:p>
          <a:p>
            <a:r>
              <a:rPr lang="en-US" sz="1800" dirty="0"/>
              <a:t>Working with the GEODAB team to integrate with WGISS Connected </a:t>
            </a:r>
            <a:r>
              <a:rPr lang="en-US" sz="1800" dirty="0" smtClean="0"/>
              <a:t>Assets</a:t>
            </a:r>
          </a:p>
          <a:p>
            <a:pPr lvl="1"/>
            <a:r>
              <a:rPr lang="en-US" sz="1600" dirty="0" smtClean="0"/>
              <a:t>Distributed information about the new collection identifiers being used in the IDN </a:t>
            </a:r>
          </a:p>
          <a:p>
            <a:pPr lvl="1"/>
            <a:r>
              <a:rPr lang="en-US" sz="1600" dirty="0" smtClean="0"/>
              <a:t>Support for IDN incremental harvesting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33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Data is Accessible?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WGISS webpage has current list of the data collections accessible </a:t>
            </a:r>
            <a:r>
              <a:rPr lang="en-US" sz="2000" dirty="0" smtClean="0"/>
              <a:t>from IDN, </a:t>
            </a:r>
            <a:r>
              <a:rPr lang="en-US" sz="2000" dirty="0" err="1" smtClean="0"/>
              <a:t>FedEO</a:t>
            </a:r>
            <a:r>
              <a:rPr lang="en-US" sz="2000" dirty="0" smtClean="0"/>
              <a:t>, </a:t>
            </a:r>
            <a:r>
              <a:rPr lang="en-US" sz="2000" dirty="0"/>
              <a:t>and </a:t>
            </a:r>
            <a:r>
              <a:rPr lang="en-US" sz="2000" dirty="0" smtClean="0"/>
              <a:t>CWIC</a:t>
            </a:r>
          </a:p>
          <a:p>
            <a:r>
              <a:rPr lang="en-US" sz="2000" dirty="0" smtClean="0"/>
              <a:t>Over 32,000 collections searchable in the IDN</a:t>
            </a:r>
            <a:endParaRPr lang="en-US" sz="2000" dirty="0"/>
          </a:p>
          <a:p>
            <a:r>
              <a:rPr lang="en-US" sz="2000" dirty="0"/>
              <a:t>Over 5000 collections </a:t>
            </a:r>
            <a:r>
              <a:rPr lang="en-US" sz="2000" dirty="0" smtClean="0"/>
              <a:t>accessible (collection search) with associated granule search</a:t>
            </a:r>
            <a:endParaRPr lang="en-US" sz="2000" dirty="0"/>
          </a:p>
          <a:p>
            <a:r>
              <a:rPr lang="en-US" sz="2000" dirty="0"/>
              <a:t>Over </a:t>
            </a:r>
            <a:r>
              <a:rPr lang="en-US" sz="2000" dirty="0" smtClean="0"/>
              <a:t>300+ </a:t>
            </a:r>
            <a:r>
              <a:rPr lang="en-US" sz="2000" dirty="0"/>
              <a:t>million granules </a:t>
            </a:r>
            <a:r>
              <a:rPr lang="en-US" sz="2000" dirty="0" smtClean="0"/>
              <a:t>accessible (granule search)</a:t>
            </a:r>
            <a:endParaRPr lang="en-US" sz="2000" dirty="0"/>
          </a:p>
          <a:p>
            <a:r>
              <a:rPr lang="en-US" sz="2000" dirty="0"/>
              <a:t>Additional data collections/granules continuously being added from heritage and current EO missions</a:t>
            </a:r>
          </a:p>
          <a:p>
            <a:r>
              <a:rPr lang="en-US" sz="2000" dirty="0"/>
              <a:t>Additional data partners can be added to </a:t>
            </a:r>
            <a:r>
              <a:rPr lang="en-US" sz="2000" dirty="0" err="1"/>
              <a:t>FedEO</a:t>
            </a:r>
            <a:r>
              <a:rPr lang="en-US" sz="2000" dirty="0"/>
              <a:t> and CWIC federations</a:t>
            </a:r>
          </a:p>
          <a:p>
            <a:r>
              <a:rPr lang="en-US" sz="2000" dirty="0"/>
              <a:t>Independent data partners who support the WGISS standards can be added to the WGISS Connected Data Assets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12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Continued support for GEOSS integration</a:t>
            </a:r>
          </a:p>
          <a:p>
            <a:r>
              <a:rPr lang="en-US" sz="2000" dirty="0" smtClean="0"/>
              <a:t>Continued support for CSW</a:t>
            </a:r>
            <a:endParaRPr lang="en-US" sz="2000" dirty="0" smtClean="0"/>
          </a:p>
          <a:p>
            <a:r>
              <a:rPr lang="en-US" sz="2000" dirty="0" err="1"/>
              <a:t>FedEO</a:t>
            </a:r>
            <a:r>
              <a:rPr lang="en-US" sz="2000" dirty="0"/>
              <a:t> data collections are being ingested into the IDN</a:t>
            </a:r>
          </a:p>
          <a:p>
            <a:r>
              <a:rPr lang="en-US" sz="2000" dirty="0"/>
              <a:t>IDN is the focal point for 2-step search for CEOS data assets:  collection search that leads to granule </a:t>
            </a:r>
            <a:r>
              <a:rPr lang="en-US" sz="2000" dirty="0" smtClean="0"/>
              <a:t>search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Trend</a:t>
            </a:r>
            <a:r>
              <a:rPr lang="en-US" sz="2000" dirty="0" smtClean="0"/>
              <a:t>:  more data providers supporting the CEOS OpenSearch BP for granule search</a:t>
            </a:r>
          </a:p>
          <a:p>
            <a:pPr lvl="1"/>
            <a:r>
              <a:rPr lang="en-US" sz="2000" dirty="0" smtClean="0"/>
              <a:t>USGS completed changeover</a:t>
            </a:r>
          </a:p>
          <a:p>
            <a:pPr lvl="1"/>
            <a:r>
              <a:rPr lang="en-US" sz="2000" dirty="0" smtClean="0"/>
              <a:t>NOAA, INPE, ISRO working on their new OS connections</a:t>
            </a:r>
          </a:p>
          <a:p>
            <a:r>
              <a:rPr lang="en-US" sz="2000" dirty="0" smtClean="0"/>
              <a:t>Trend:  more clients are supporting the CEOS OpenSearch BP for searching EO data 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0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CEOS OpenSearch enables seamless transition from collection search to granule search</a:t>
            </a:r>
          </a:p>
          <a:p>
            <a:pPr lvl="1"/>
            <a:r>
              <a:rPr lang="en-US" sz="2000" dirty="0"/>
              <a:t>Supports independent data servers who can register data collections in the IDN and then offer granule search at data provider </a:t>
            </a:r>
            <a:r>
              <a:rPr lang="en-US" sz="2000" dirty="0" smtClean="0"/>
              <a:t>site</a:t>
            </a:r>
            <a:endParaRPr lang="en-US" sz="2600" dirty="0" smtClean="0"/>
          </a:p>
          <a:p>
            <a:r>
              <a:rPr lang="en-US" dirty="0" smtClean="0"/>
              <a:t>Outreach </a:t>
            </a:r>
            <a:r>
              <a:rPr lang="en-US" dirty="0" smtClean="0"/>
              <a:t>to client portal teams/communities</a:t>
            </a:r>
            <a:endParaRPr lang="en-US" dirty="0" smtClean="0"/>
          </a:p>
          <a:p>
            <a:pPr lvl="1"/>
            <a:r>
              <a:rPr lang="en-US" sz="2000" dirty="0" smtClean="0"/>
              <a:t>What is working?  What needs to work better?</a:t>
            </a:r>
          </a:p>
          <a:p>
            <a:pPr lvl="1"/>
            <a:r>
              <a:rPr lang="en-US" sz="2000" dirty="0" smtClean="0"/>
              <a:t>What are the pain points for search and access?</a:t>
            </a:r>
          </a:p>
          <a:p>
            <a:pPr lvl="1"/>
            <a:r>
              <a:rPr lang="en-US" sz="2000" dirty="0" smtClean="0"/>
              <a:t>What additional capabilities are needed?</a:t>
            </a:r>
          </a:p>
          <a:p>
            <a:r>
              <a:rPr lang="en-US" dirty="0"/>
              <a:t>How do we ensure that the WGISS Data Assets provide a stable and reliable search and access service?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7761"/>
      </p:ext>
    </p:extLst>
  </p:cSld>
  <p:clrMapOvr>
    <a:masterClrMapping/>
  </p:clrMapOvr>
</p:sld>
</file>

<file path=ppt/theme/theme1.xml><?xml version="1.0" encoding="utf-8"?>
<a:theme xmlns:a="http://schemas.openxmlformats.org/drawingml/2006/main" name="4_EUM_template_v03">
  <a:themeElements>
    <a:clrScheme name="1_EUM_template_v03 4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003F80"/>
      </a:accent1>
      <a:accent2>
        <a:srgbClr val="BDD7EE"/>
      </a:accent2>
      <a:accent3>
        <a:srgbClr val="FFFFFF"/>
      </a:accent3>
      <a:accent4>
        <a:srgbClr val="001E59"/>
      </a:accent4>
      <a:accent5>
        <a:srgbClr val="AAAFC0"/>
      </a:accent5>
      <a:accent6>
        <a:srgbClr val="ABC3D8"/>
      </a:accent6>
      <a:hlink>
        <a:srgbClr val="FFD350"/>
      </a:hlink>
      <a:folHlink>
        <a:srgbClr val="EB6F3F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arrow" w="med" len="med"/>
          <a:tailEnd type="arrow"/>
        </a:ln>
        <a:effectLst/>
      </a:spPr>
      <a:bodyPr/>
      <a:lstStyle/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758</Words>
  <Application>Microsoft Office PowerPoint</Application>
  <PresentationFormat>On-screen Show (4:3)</PresentationFormat>
  <Paragraphs>105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4_EUM_template_v03</vt:lpstr>
      <vt:lpstr>WGISS Connected Data Assets  Sept 26, 2017 Yonsook Enloe </vt:lpstr>
      <vt:lpstr>WGISS   </vt:lpstr>
      <vt:lpstr>Architecture WGISS Data Assets</vt:lpstr>
      <vt:lpstr>Towards a WGISS Federation</vt:lpstr>
      <vt:lpstr>Client Partners</vt:lpstr>
      <vt:lpstr>Recent Accomplishments</vt:lpstr>
      <vt:lpstr>What Data is Accessible?</vt:lpstr>
      <vt:lpstr>What’s Next?</vt:lpstr>
      <vt:lpstr>What’s Next?</vt:lpstr>
      <vt:lpstr>WGISS System Level Team (SLT)</vt:lpstr>
      <vt:lpstr>ACCESS Session Outline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Yonsook</cp:lastModifiedBy>
  <cp:revision>452</cp:revision>
  <cp:lastPrinted>2013-07-23T19:08:48Z</cp:lastPrinted>
  <dcterms:created xsi:type="dcterms:W3CDTF">2011-11-16T09:23:13Z</dcterms:created>
  <dcterms:modified xsi:type="dcterms:W3CDTF">2017-09-25T05:34:45Z</dcterms:modified>
</cp:coreProperties>
</file>